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451" r:id="rId2"/>
    <p:sldId id="452" r:id="rId3"/>
    <p:sldId id="415" r:id="rId4"/>
    <p:sldId id="427" r:id="rId5"/>
    <p:sldId id="432" r:id="rId6"/>
    <p:sldId id="431" r:id="rId7"/>
    <p:sldId id="433" r:id="rId8"/>
    <p:sldId id="434" r:id="rId9"/>
    <p:sldId id="428" r:id="rId10"/>
    <p:sldId id="443" r:id="rId11"/>
    <p:sldId id="444" r:id="rId12"/>
    <p:sldId id="454" r:id="rId13"/>
    <p:sldId id="424" r:id="rId14"/>
    <p:sldId id="425" r:id="rId15"/>
    <p:sldId id="419" r:id="rId16"/>
    <p:sldId id="423" r:id="rId17"/>
    <p:sldId id="445" r:id="rId18"/>
    <p:sldId id="455" r:id="rId19"/>
    <p:sldId id="453" r:id="rId20"/>
    <p:sldId id="446" r:id="rId21"/>
    <p:sldId id="447" r:id="rId22"/>
    <p:sldId id="448" r:id="rId23"/>
    <p:sldId id="435" r:id="rId24"/>
    <p:sldId id="284" r:id="rId25"/>
    <p:sldId id="436" r:id="rId26"/>
    <p:sldId id="437" r:id="rId27"/>
    <p:sldId id="438" r:id="rId28"/>
    <p:sldId id="439" r:id="rId29"/>
    <p:sldId id="440" r:id="rId30"/>
    <p:sldId id="441" r:id="rId31"/>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10"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43" autoAdjust="0"/>
    <p:restoredTop sz="86490" autoAdjust="0"/>
  </p:normalViewPr>
  <p:slideViewPr>
    <p:cSldViewPr>
      <p:cViewPr varScale="1">
        <p:scale>
          <a:sx n="101" d="100"/>
          <a:sy n="101" d="100"/>
        </p:scale>
        <p:origin x="-237" y="-57"/>
      </p:cViewPr>
      <p:guideLst>
        <p:guide orient="horz" pos="2160"/>
        <p:guide pos="2880"/>
      </p:guideLst>
    </p:cSldViewPr>
  </p:slideViewPr>
  <p:notesTextViewPr>
    <p:cViewPr>
      <p:scale>
        <a:sx n="1" d="1"/>
        <a:sy n="1" d="1"/>
      </p:scale>
      <p:origin x="0" y="0"/>
    </p:cViewPr>
  </p:notesTextViewPr>
  <p:sorterViewPr>
    <p:cViewPr>
      <p:scale>
        <a:sx n="100" d="100"/>
        <a:sy n="100" d="100"/>
      </p:scale>
      <p:origin x="0" y="666"/>
    </p:cViewPr>
  </p:sorterViewPr>
  <p:notesViewPr>
    <p:cSldViewPr>
      <p:cViewPr varScale="1">
        <p:scale>
          <a:sx n="82" d="100"/>
          <a:sy n="82" d="100"/>
        </p:scale>
        <p:origin x="-1794" y="-57"/>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0065"/>
            <a:ext cx="264094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dirty="0"/>
              <a:t>doc.: IEEE 802.15-&lt;doc#&gt;</a:t>
            </a:r>
          </a:p>
        </p:txBody>
      </p:sp>
      <p:sp>
        <p:nvSpPr>
          <p:cNvPr id="3075" name="Rectangle 3"/>
          <p:cNvSpPr>
            <a:spLocks noGrp="1" noChangeArrowheads="1"/>
          </p:cNvSpPr>
          <p:nvPr>
            <p:ph type="dt" sz="quarter" idx="1"/>
          </p:nvPr>
        </p:nvSpPr>
        <p:spPr bwMode="auto">
          <a:xfrm>
            <a:off x="681635" y="200065"/>
            <a:ext cx="22643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078917" y="9556706"/>
            <a:ext cx="211493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dirty="0"/>
              <a:t>&lt;author&gt;, &lt;company&gt;</a:t>
            </a:r>
          </a:p>
        </p:txBody>
      </p:sp>
      <p:sp>
        <p:nvSpPr>
          <p:cNvPr id="3077" name="Rectangle 5"/>
          <p:cNvSpPr>
            <a:spLocks noGrp="1" noChangeArrowheads="1"/>
          </p:cNvSpPr>
          <p:nvPr>
            <p:ph type="sldNum" sz="quarter" idx="3"/>
          </p:nvPr>
        </p:nvSpPr>
        <p:spPr bwMode="auto">
          <a:xfrm>
            <a:off x="2644060" y="9556706"/>
            <a:ext cx="1358601"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80079" y="412131"/>
            <a:ext cx="543751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80079" y="9556707"/>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80079" y="9544884"/>
            <a:ext cx="558847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5612"/>
            <a:ext cx="275922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dirty="0"/>
              <a:t>doc.: IEEE 802.15-&lt;doc#&gt;</a:t>
            </a:r>
          </a:p>
        </p:txBody>
      </p:sp>
      <p:sp>
        <p:nvSpPr>
          <p:cNvPr id="2051" name="Rectangle 3"/>
          <p:cNvSpPr>
            <a:spLocks noGrp="1" noChangeArrowheads="1"/>
          </p:cNvSpPr>
          <p:nvPr>
            <p:ph type="dt" idx="1"/>
          </p:nvPr>
        </p:nvSpPr>
        <p:spPr bwMode="auto">
          <a:xfrm>
            <a:off x="641173" y="115612"/>
            <a:ext cx="26829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734" y="4690522"/>
            <a:ext cx="4986207" cy="4443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697636" y="9560085"/>
            <a:ext cx="246042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875939" y="9560085"/>
            <a:ext cx="785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09648" y="9560085"/>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09648" y="9558396"/>
            <a:ext cx="53783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34948" y="315855"/>
            <a:ext cx="55277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5</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17</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19</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20</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21</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22</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23</a:t>
            </a:fld>
            <a:endParaRPr lang="en-US" altLang="ko-KR"/>
          </a:p>
        </p:txBody>
      </p:sp>
    </p:spTree>
    <p:extLst>
      <p:ext uri="{BB962C8B-B14F-4D97-AF65-F5344CB8AC3E}">
        <p14:creationId xmlns:p14="http://schemas.microsoft.com/office/powerpoint/2010/main" val="42358653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24</a:t>
            </a:fld>
            <a:endParaRPr lang="en-US" altLang="ko-KR"/>
          </a:p>
        </p:txBody>
      </p:sp>
    </p:spTree>
    <p:extLst>
      <p:ext uri="{BB962C8B-B14F-4D97-AF65-F5344CB8AC3E}">
        <p14:creationId xmlns:p14="http://schemas.microsoft.com/office/powerpoint/2010/main" val="42358653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25</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26</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27</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6</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28</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29</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30</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7</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9</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10</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11</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13</a:t>
            </a:fld>
            <a:endParaRPr lang="en-US" altLang="ko-KR"/>
          </a:p>
        </p:txBody>
      </p:sp>
    </p:spTree>
    <p:extLst>
      <p:ext uri="{BB962C8B-B14F-4D97-AF65-F5344CB8AC3E}">
        <p14:creationId xmlns:p14="http://schemas.microsoft.com/office/powerpoint/2010/main" val="41378790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15</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16</a:t>
            </a:fld>
            <a:endParaRPr lang="en-US" altLang="ko-KR"/>
          </a:p>
        </p:txBody>
      </p:sp>
    </p:spTree>
    <p:extLst>
      <p:ext uri="{BB962C8B-B14F-4D97-AF65-F5344CB8AC3E}">
        <p14:creationId xmlns:p14="http://schemas.microsoft.com/office/powerpoint/2010/main" val="3978091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September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September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dirty="0" err="1" smtClean="0"/>
              <a:t>Septermber</a:t>
            </a:r>
            <a:r>
              <a:rPr lang="en-US" altLang="ko-KR" dirty="0" smtClean="0"/>
              <a:t>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dirty="0" smtClean="0"/>
              <a:t>September 2015</a:t>
            </a:r>
          </a:p>
        </p:txBody>
      </p:sp>
      <p:sp>
        <p:nvSpPr>
          <p:cNvPr id="4" name="바닥글 개체 틀 3"/>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dirty="0" smtClean="0"/>
              <a:t>September 2015</a:t>
            </a:r>
          </a:p>
        </p:txBody>
      </p:sp>
      <p:sp>
        <p:nvSpPr>
          <p:cNvPr id="3" name="바닥글 개체 틀 2"/>
          <p:cNvSpPr>
            <a:spLocks noGrp="1"/>
          </p:cNvSpPr>
          <p:nvPr>
            <p:ph type="ftr" sz="quarter" idx="11"/>
          </p:nvPr>
        </p:nvSpPr>
        <p:spPr/>
        <p:txBody>
          <a:bodyPr/>
          <a:lstStyle>
            <a:lvl1pPr>
              <a:defRPr/>
            </a:lvl1pPr>
          </a:lstStyle>
          <a:p>
            <a:r>
              <a:rPr lang="en-US" altLang="ko-KR" dirty="0" smtClean="0"/>
              <a:t>Jae </a:t>
            </a:r>
            <a:r>
              <a:rPr lang="en-US" altLang="ko-KR" dirty="0" err="1" smtClean="0"/>
              <a:t>Seung</a:t>
            </a:r>
            <a:r>
              <a:rPr lang="en-US" altLang="ko-KR" dirty="0" smtClean="0"/>
              <a:t> Lee, et al.</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September 2015</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802.15-15-0931-00-003e</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ChangeArrowheads="1"/>
          </p:cNvSpPr>
          <p:nvPr/>
        </p:nvSpPr>
        <p:spPr bwMode="auto">
          <a:xfrm>
            <a:off x="642845" y="1032556"/>
            <a:ext cx="7967756" cy="4308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600" b="1" u="sng" dirty="0">
                <a:solidFill>
                  <a:schemeClr val="tx2"/>
                </a:solidFill>
                <a:effectLst>
                  <a:outerShdw blurRad="38100" dist="38100" dir="2700000" algn="tl">
                    <a:srgbClr val="C0C0C0"/>
                  </a:outerShdw>
                </a:effectLst>
                <a:latin typeface="Times New Roman" pitchFamily="18" charset="0"/>
                <a:ea typeface="ＭＳ Ｐゴシック" charset="-128"/>
                <a:cs typeface="Times New Roman" pitchFamily="18" charset="0"/>
              </a:rPr>
              <a:t>Project: IEEE P802.15 Working Group for Wireless Personal Area Networks (WPANs)</a:t>
            </a:r>
            <a:endParaRPr lang="en-US" altLang="ja-JP" sz="1400" b="1" dirty="0">
              <a:solidFill>
                <a:schemeClr val="tx2"/>
              </a:solidFill>
              <a:latin typeface="Times New Roman" pitchFamily="18" charset="0"/>
              <a:ea typeface="ＭＳ Ｐゴシック" charset="-128"/>
              <a:cs typeface="Times New Roman" pitchFamily="18" charset="0"/>
            </a:endParaRPr>
          </a:p>
          <a:p>
            <a:endParaRPr lang="en-US" altLang="ja-JP" sz="1400" dirty="0">
              <a:solidFill>
                <a:schemeClr val="tx2"/>
              </a:solidFill>
              <a:latin typeface="Times New Roman" pitchFamily="18" charset="0"/>
              <a:ea typeface="ＭＳ Ｐゴシック" charset="-128"/>
              <a:cs typeface="Times New Roman" pitchFamily="18" charset="0"/>
            </a:endParaRPr>
          </a:p>
          <a:p>
            <a:r>
              <a:rPr lang="en-US" altLang="ja-JP" sz="1400" b="1" dirty="0">
                <a:latin typeface="Times New Roman" pitchFamily="18" charset="0"/>
                <a:ea typeface="ＭＳ Ｐゴシック" charset="-128"/>
                <a:cs typeface="Times New Roman" pitchFamily="18" charset="0"/>
              </a:rPr>
              <a:t>Submission Title:</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pt-BR" altLang="ja-JP" sz="1400" dirty="0" smtClean="0">
                <a:cs typeface="Times New Roman" pitchFamily="18" charset="0"/>
              </a:rPr>
              <a:t>Supporting material </a:t>
            </a:r>
            <a:r>
              <a:rPr lang="pt-BR" altLang="ja-JP" sz="1400" dirty="0" smtClean="0">
                <a:latin typeface="Times New Roman" pitchFamily="18" charset="0"/>
                <a:cs typeface="Times New Roman" pitchFamily="18" charset="0"/>
              </a:rPr>
              <a:t>for ATP and Expected RSSI] </a:t>
            </a:r>
            <a:endParaRPr lang="pt-BR" altLang="ja-JP" sz="1400" dirty="0">
              <a:latin typeface="Times New Roman" pitchFamily="18" charset="0"/>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Date Submitted: [</a:t>
            </a:r>
            <a:r>
              <a:rPr lang="en-US" altLang="ja-JP" sz="1400" dirty="0">
                <a:ea typeface="ＭＳ Ｐゴシック" charset="-128"/>
                <a:cs typeface="Times New Roman" pitchFamily="18" charset="0"/>
              </a:rPr>
              <a:t>9</a:t>
            </a:r>
            <a:r>
              <a:rPr lang="en-US" altLang="ja-JP" sz="1400" dirty="0" smtClean="0">
                <a:latin typeface="Times New Roman" pitchFamily="18" charset="0"/>
                <a:ea typeface="ＭＳ Ｐゴシック" charset="-128"/>
                <a:cs typeface="Times New Roman" pitchFamily="18" charset="0"/>
              </a:rPr>
              <a:t> November 2015]</a:t>
            </a:r>
          </a:p>
          <a:p>
            <a:r>
              <a:rPr lang="en-US" altLang="ja-JP" sz="1400" b="1" dirty="0" smtClean="0">
                <a:latin typeface="Times New Roman" pitchFamily="18" charset="0"/>
                <a:ea typeface="ＭＳ Ｐゴシック" charset="-128"/>
                <a:cs typeface="Times New Roman" pitchFamily="18" charset="0"/>
              </a:rPr>
              <a:t>Source: </a:t>
            </a:r>
            <a:r>
              <a:rPr lang="en-US" altLang="ja-JP" sz="1400" dirty="0" smtClean="0">
                <a:latin typeface="Times New Roman" pitchFamily="18" charset="0"/>
                <a:ea typeface="ＭＳ Ｐゴシック" charset="-128"/>
                <a:cs typeface="Times New Roman" pitchFamily="18" charset="0"/>
              </a:rPr>
              <a:t> </a:t>
            </a:r>
            <a:r>
              <a:rPr lang="en-US" altLang="ja-JP" sz="1400" dirty="0">
                <a:ea typeface="ＭＳ Ｐゴシック" charset="-128"/>
                <a:cs typeface="Times New Roman" pitchFamily="18" charset="0"/>
              </a:rPr>
              <a:t>[Jae </a:t>
            </a:r>
            <a:r>
              <a:rPr lang="en-US" altLang="ja-JP" sz="1400" dirty="0" err="1">
                <a:ea typeface="ＭＳ Ｐゴシック" charset="-128"/>
                <a:cs typeface="Times New Roman" pitchFamily="18" charset="0"/>
              </a:rPr>
              <a:t>Seung</a:t>
            </a:r>
            <a:r>
              <a:rPr lang="en-US" altLang="ja-JP" sz="1400" dirty="0">
                <a:ea typeface="ＭＳ Ｐゴシック" charset="-128"/>
                <a:cs typeface="Times New Roman" pitchFamily="18" charset="0"/>
              </a:rPr>
              <a:t> Lee, Ken </a:t>
            </a:r>
            <a:r>
              <a:rPr lang="en-US" altLang="ja-JP" sz="1400" dirty="0" smtClean="0">
                <a:latin typeface="Times New Roman" pitchFamily="18" charset="0"/>
                <a:ea typeface="ＭＳ Ｐゴシック" charset="-128"/>
                <a:cs typeface="Times New Roman" pitchFamily="18" charset="0"/>
              </a:rPr>
              <a:t>Hiraga, </a:t>
            </a:r>
            <a:r>
              <a:rPr lang="en-US" altLang="ja-JP" sz="1400" dirty="0" err="1" smtClean="0">
                <a:latin typeface="Times New Roman" pitchFamily="18" charset="0"/>
                <a:ea typeface="ＭＳ Ｐゴシック" charset="-128"/>
                <a:cs typeface="Times New Roman" pitchFamily="18" charset="0"/>
              </a:rPr>
              <a:t>Itaru</a:t>
            </a:r>
            <a:r>
              <a:rPr lang="en-US" altLang="ja-JP" sz="1400" dirty="0" smtClean="0">
                <a:latin typeface="Times New Roman" pitchFamily="18" charset="0"/>
                <a:ea typeface="ＭＳ Ｐゴシック" charset="-128"/>
                <a:cs typeface="Times New Roman" pitchFamily="18" charset="0"/>
              </a:rPr>
              <a:t> </a:t>
            </a:r>
            <a:r>
              <a:rPr lang="en-US" altLang="ja-JP" sz="1400" dirty="0" err="1" smtClean="0">
                <a:latin typeface="Times New Roman" pitchFamily="18" charset="0"/>
                <a:ea typeface="ＭＳ Ｐゴシック" charset="-128"/>
                <a:cs typeface="Times New Roman" pitchFamily="18" charset="0"/>
              </a:rPr>
              <a:t>Maekawa</a:t>
            </a:r>
            <a:r>
              <a:rPr lang="en-US" altLang="ja-JP" sz="1400" dirty="0" smtClean="0">
                <a:latin typeface="Times New Roman" pitchFamily="18" charset="0"/>
                <a:ea typeface="ＭＳ Ｐゴシック" charset="-128"/>
                <a:cs typeface="Times New Roman" pitchFamily="18" charset="0"/>
              </a:rPr>
              <a:t>, Makoto Noda, </a:t>
            </a:r>
            <a:r>
              <a:rPr lang="en-US" altLang="ja-JP" sz="1400" dirty="0" err="1" smtClean="0">
                <a:latin typeface="Times New Roman" pitchFamily="18" charset="0"/>
                <a:ea typeface="ＭＳ Ｐゴシック" charset="-128"/>
                <a:cs typeface="Times New Roman" pitchFamily="18" charset="0"/>
              </a:rPr>
              <a:t>Ko</a:t>
            </a:r>
            <a:r>
              <a:rPr lang="en-US" altLang="ja-JP" sz="1400" dirty="0" smtClean="0">
                <a:latin typeface="Times New Roman" pitchFamily="18" charset="0"/>
                <a:ea typeface="ＭＳ Ｐゴシック" charset="-128"/>
                <a:cs typeface="Times New Roman" pitchFamily="18" charset="0"/>
              </a:rPr>
              <a:t> </a:t>
            </a:r>
            <a:r>
              <a:rPr lang="en-US" altLang="ja-JP" sz="1400" dirty="0" err="1" smtClean="0">
                <a:latin typeface="Times New Roman" pitchFamily="18" charset="0"/>
                <a:ea typeface="ＭＳ Ｐゴシック" charset="-128"/>
                <a:cs typeface="Times New Roman" pitchFamily="18" charset="0"/>
              </a:rPr>
              <a:t>Togashi</a:t>
            </a:r>
            <a:r>
              <a:rPr lang="en-US" altLang="ja-JP" sz="1400" baseline="30000" dirty="0" smtClean="0">
                <a:latin typeface="Times New Roman" pitchFamily="18" charset="0"/>
                <a:ea typeface="ＭＳ Ｐゴシック" charset="-128"/>
                <a:cs typeface="Times New Roman" pitchFamily="18" charset="0"/>
              </a:rPr>
              <a:t>(</a:t>
            </a:r>
            <a:r>
              <a:rPr lang="en-US" altLang="ja-JP" sz="1400" baseline="30000" dirty="0" smtClean="0">
                <a:solidFill>
                  <a:srgbClr val="000000"/>
                </a:solidFill>
                <a:latin typeface="Times New Roman"/>
              </a:rPr>
              <a:t>1)</a:t>
            </a:r>
            <a:r>
              <a:rPr lang="en-US" altLang="ja-JP" sz="1400" dirty="0" smtClean="0">
                <a:latin typeface="Times New Roman" pitchFamily="18" charset="0"/>
                <a:ea typeface="ＭＳ Ｐゴシック" charset="-128"/>
                <a:cs typeface="Times New Roman" pitchFamily="18" charset="0"/>
              </a:rPr>
              <a:t>, </a:t>
            </a:r>
            <a:r>
              <a:rPr lang="en-US" altLang="ja-JP" sz="1400" dirty="0" smtClean="0">
                <a:latin typeface="Times New Roman" panose="02020603050405020304" pitchFamily="18" charset="0"/>
                <a:cs typeface="Times New Roman" panose="02020603050405020304" pitchFamily="18" charset="0"/>
              </a:rPr>
              <a:t>(representative </a:t>
            </a:r>
            <a:r>
              <a:rPr lang="en-US" altLang="ja-JP" sz="1400" dirty="0">
                <a:latin typeface="Times New Roman" panose="02020603050405020304" pitchFamily="18" charset="0"/>
                <a:cs typeface="Times New Roman" panose="02020603050405020304" pitchFamily="18" charset="0"/>
              </a:rPr>
              <a:t>contributors), </a:t>
            </a:r>
            <a:r>
              <a:rPr lang="en-US" altLang="ja-JP" sz="1400" dirty="0" smtClean="0">
                <a:latin typeface="Times New Roman" panose="02020603050405020304" pitchFamily="18" charset="0"/>
                <a:cs typeface="Times New Roman" panose="02020603050405020304" pitchFamily="18" charset="0"/>
              </a:rPr>
              <a:t>all </a:t>
            </a:r>
            <a:r>
              <a:rPr lang="en-US" altLang="ja-JP" sz="1400" dirty="0">
                <a:latin typeface="Times New Roman" panose="02020603050405020304" pitchFamily="18" charset="0"/>
                <a:cs typeface="Times New Roman" panose="02020603050405020304" pitchFamily="18" charset="0"/>
              </a:rPr>
              <a:t>contributors are listed in “Contributors” </a:t>
            </a:r>
            <a:r>
              <a:rPr lang="en-US" altLang="ja-JP" sz="1400" dirty="0" smtClean="0">
                <a:latin typeface="Times New Roman" panose="02020603050405020304" pitchFamily="18" charset="0"/>
                <a:cs typeface="Times New Roman" panose="02020603050405020304" pitchFamily="18" charset="0"/>
              </a:rPr>
              <a:t>slide] </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Company: </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ETRI</a:t>
            </a:r>
            <a:r>
              <a:rPr lang="en-US" altLang="ja-JP" sz="1400" baseline="30000" dirty="0">
                <a:latin typeface="Times New Roman"/>
              </a:rPr>
              <a:t>1</a:t>
            </a:r>
            <a:r>
              <a:rPr lang="en-US" altLang="ja-JP" sz="1400" dirty="0" smtClean="0">
                <a:latin typeface="Times New Roman" pitchFamily="18" charset="0"/>
                <a:ea typeface="ＭＳ Ｐゴシック" charset="-128"/>
                <a:cs typeface="Times New Roman" pitchFamily="18" charset="0"/>
              </a:rPr>
              <a:t>, JRC, NTT, Sony, Toshiba</a:t>
            </a:r>
            <a:r>
              <a:rPr lang="en-US" altLang="ja-JP" sz="1400" dirty="0" smtClean="0">
                <a:latin typeface="Times New Roman" panose="02020603050405020304" pitchFamily="18" charset="0"/>
                <a:cs typeface="Times New Roman" panose="02020603050405020304" pitchFamily="18" charset="0"/>
              </a:rPr>
              <a:t>] </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Address</a:t>
            </a:r>
            <a:r>
              <a:rPr lang="en-US" altLang="ja-JP" sz="1400" baseline="30000" dirty="0">
                <a:solidFill>
                  <a:srgbClr val="000000"/>
                </a:solidFill>
                <a:latin typeface="Times New Roman"/>
              </a:rPr>
              <a:t>1</a:t>
            </a:r>
            <a:r>
              <a:rPr lang="en-US" altLang="ja-JP" sz="1400" b="1" dirty="0" smtClean="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en-US" altLang="ko-KR" sz="1400" dirty="0">
                <a:solidFill>
                  <a:schemeClr val="tx2"/>
                </a:solidFill>
                <a:ea typeface="굴림" charset="-127"/>
              </a:rPr>
              <a:t>218 </a:t>
            </a:r>
            <a:r>
              <a:rPr lang="en-US" altLang="ko-KR" sz="1400" dirty="0" err="1">
                <a:solidFill>
                  <a:schemeClr val="tx2"/>
                </a:solidFill>
                <a:ea typeface="굴림" charset="-127"/>
              </a:rPr>
              <a:t>Gajeong-ro</a:t>
            </a:r>
            <a:r>
              <a:rPr lang="en-US" altLang="ko-KR" sz="1400" dirty="0">
                <a:solidFill>
                  <a:schemeClr val="tx2"/>
                </a:solidFill>
                <a:ea typeface="굴림" charset="-127"/>
              </a:rPr>
              <a:t>, </a:t>
            </a:r>
            <a:r>
              <a:rPr lang="en-US" altLang="ko-KR" sz="1400" dirty="0" err="1">
                <a:solidFill>
                  <a:schemeClr val="tx2"/>
                </a:solidFill>
                <a:ea typeface="굴림" charset="-127"/>
              </a:rPr>
              <a:t>Yuseong-gu</a:t>
            </a:r>
            <a:r>
              <a:rPr lang="en-US" altLang="ko-KR" sz="1400" dirty="0">
                <a:solidFill>
                  <a:schemeClr val="tx2"/>
                </a:solidFill>
                <a:ea typeface="굴림" charset="-127"/>
              </a:rPr>
              <a:t>, Daejeon, 305-700, Korea</a:t>
            </a:r>
            <a:r>
              <a:rPr lang="en-US" altLang="ja-JP" sz="1400" dirty="0" smtClean="0">
                <a:latin typeface="Times New Roman" panose="02020603050405020304" pitchFamily="18" charset="0"/>
                <a:cs typeface="Times New Roman" panose="02020603050405020304" pitchFamily="18" charset="0"/>
              </a:rPr>
              <a:t>]</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E-Mail</a:t>
            </a:r>
            <a:r>
              <a:rPr lang="en-US" altLang="ja-JP" sz="1400" baseline="30000" dirty="0">
                <a:latin typeface="Times New Roman"/>
              </a:rPr>
              <a:t>1</a:t>
            </a:r>
            <a:r>
              <a:rPr lang="en-US" altLang="ja-JP" sz="1400" b="1" dirty="0" smtClean="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en-US" altLang="ko-KR" sz="1400" dirty="0">
                <a:solidFill>
                  <a:schemeClr val="tx2"/>
                </a:solidFill>
                <a:ea typeface="굴림" charset="-127"/>
              </a:rPr>
              <a:t>jasonlee@etri.re.kr</a:t>
            </a:r>
            <a:r>
              <a:rPr lang="en-US" altLang="ja-JP" sz="1400" dirty="0" smtClean="0">
                <a:latin typeface="Times New Roman" pitchFamily="18" charset="0"/>
                <a:ea typeface="ＭＳ Ｐゴシック" charset="-128"/>
                <a:cs typeface="Times New Roman" pitchFamily="18" charset="0"/>
              </a:rPr>
              <a:t> </a:t>
            </a:r>
            <a:r>
              <a:rPr lang="en-US" altLang="ja-JP" sz="1400" dirty="0" smtClean="0">
                <a:solidFill>
                  <a:srgbClr val="000000"/>
                </a:solidFill>
                <a:latin typeface="Times New Roman"/>
              </a:rPr>
              <a:t>(all contributors </a:t>
            </a:r>
            <a:r>
              <a:rPr lang="en-US" altLang="ja-JP" sz="1400" dirty="0">
                <a:solidFill>
                  <a:srgbClr val="000000"/>
                </a:solidFill>
                <a:latin typeface="Times New Roman"/>
              </a:rPr>
              <a:t>are listed in “Contributors” </a:t>
            </a:r>
            <a:r>
              <a:rPr lang="en-US" altLang="ja-JP" sz="1400" dirty="0" smtClean="0">
                <a:solidFill>
                  <a:srgbClr val="000000"/>
                </a:solidFill>
                <a:latin typeface="Times New Roman"/>
              </a:rPr>
              <a:t>slide)</a:t>
            </a:r>
            <a:r>
              <a:rPr lang="en-US" altLang="ja-JP" sz="1400" dirty="0" smtClean="0">
                <a:latin typeface="Times New Roman" panose="02020603050405020304" pitchFamily="18" charset="0"/>
                <a:cs typeface="Times New Roman" panose="02020603050405020304" pitchFamily="18" charset="0"/>
              </a:rPr>
              <a:t>]</a:t>
            </a:r>
            <a:endParaRPr lang="en-US" altLang="ja-JP" sz="1400" b="1" dirty="0" smtClean="0">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latin typeface="Times New Roman" pitchFamily="18" charset="0"/>
                <a:ea typeface="ＭＳ Ｐゴシック" charset="-128"/>
                <a:cs typeface="Times New Roman" pitchFamily="18" charset="0"/>
              </a:rPr>
              <a:t>Abstract</a:t>
            </a:r>
            <a:r>
              <a:rPr lang="en-US" altLang="ja-JP" sz="1400" b="1" dirty="0">
                <a:latin typeface="Times New Roman" pitchFamily="18" charset="0"/>
                <a:ea typeface="ＭＳ Ｐゴシック" charset="-128"/>
                <a:cs typeface="Times New Roman" pitchFamily="18" charset="0"/>
              </a:rPr>
              <a:t>:</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This document </a:t>
            </a:r>
            <a:r>
              <a:rPr lang="en-US" altLang="ja-JP" sz="1400" dirty="0" smtClean="0">
                <a:ea typeface="ＭＳ Ｐゴシック" charset="-128"/>
                <a:cs typeface="Times New Roman" pitchFamily="18" charset="0"/>
              </a:rPr>
              <a:t>is a supporting material for ATP and Expected RS</a:t>
            </a:r>
            <a:r>
              <a:rPr lang="en-US" altLang="ko-KR" sz="1400" dirty="0" smtClean="0">
                <a:ea typeface="ＭＳ Ｐゴシック" charset="-128"/>
                <a:cs typeface="Times New Roman" pitchFamily="18" charset="0"/>
              </a:rPr>
              <a:t>SI to improve IEEE 802.15.3e Draft</a:t>
            </a:r>
            <a:r>
              <a:rPr lang="en-US" altLang="ja-JP" sz="1400" dirty="0" smtClean="0">
                <a:latin typeface="Times New Roman" pitchFamily="18" charset="0"/>
                <a:ea typeface="ＭＳ Ｐゴシック" charset="-128"/>
                <a:cs typeface="Times New Roman" pitchFamily="18" charset="0"/>
              </a:rPr>
              <a:t>.</a:t>
            </a:r>
            <a:endParaRPr lang="en-US" altLang="ja-JP" sz="1400" dirty="0">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latin typeface="Times New Roman" pitchFamily="18" charset="0"/>
                <a:ea typeface="ＭＳ Ｐゴシック" charset="-128"/>
                <a:cs typeface="Times New Roman" pitchFamily="18" charset="0"/>
              </a:rPr>
              <a:t>Purpose:</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	</a:t>
            </a:r>
            <a:r>
              <a:rPr lang="en-US" altLang="ja-JP" sz="1400" dirty="0">
                <a:ea typeface="ＭＳ Ｐゴシック" charset="-128"/>
                <a:cs typeface="Times New Roman" pitchFamily="18" charset="0"/>
              </a:rPr>
              <a:t> To propose a full set of specifications for TG3e.</a:t>
            </a:r>
            <a:endParaRPr lang="en-US" altLang="ja-JP" sz="1400" dirty="0">
              <a:latin typeface="Times New Roman" pitchFamily="18" charset="0"/>
              <a:ea typeface="ＭＳ Ｐゴシック" charset="-128"/>
              <a:cs typeface="Times New Roman" pitchFamily="18" charset="0"/>
            </a:endParaRPr>
          </a:p>
          <a:p>
            <a:r>
              <a:rPr lang="en-US" altLang="ja-JP" sz="1400" b="1" dirty="0">
                <a:solidFill>
                  <a:schemeClr val="tx2"/>
                </a:solidFill>
                <a:latin typeface="Times New Roman" pitchFamily="18" charset="0"/>
                <a:ea typeface="ＭＳ Ｐゴシック" charset="-128"/>
                <a:cs typeface="Times New Roman" pitchFamily="18" charset="0"/>
              </a:rPr>
              <a:t>Notice:</a:t>
            </a:r>
            <a:r>
              <a:rPr lang="en-US" altLang="ja-JP" sz="1400" dirty="0">
                <a:solidFill>
                  <a:schemeClr val="tx2"/>
                </a:solidFill>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400" b="1" dirty="0">
                <a:solidFill>
                  <a:schemeClr val="tx2"/>
                </a:solidFill>
                <a:latin typeface="Times New Roman" pitchFamily="18" charset="0"/>
                <a:ea typeface="ＭＳ Ｐゴシック" charset="-128"/>
                <a:cs typeface="Times New Roman" pitchFamily="18" charset="0"/>
              </a:rPr>
              <a:t>Release:</a:t>
            </a:r>
            <a:r>
              <a:rPr lang="en-US" altLang="ja-JP" sz="1400" dirty="0">
                <a:solidFill>
                  <a:schemeClr val="tx2"/>
                </a:solidFill>
                <a:latin typeface="Times New Roman" pitchFamily="18" charset="0"/>
                <a:ea typeface="ＭＳ Ｐゴシック" charset="-128"/>
                <a:cs typeface="Times New Roman" pitchFamily="18" charset="0"/>
              </a:rPr>
              <a:t>	The </a:t>
            </a:r>
            <a:r>
              <a:rPr lang="en-US" altLang="ja-JP" sz="1400" dirty="0" smtClean="0">
                <a:solidFill>
                  <a:schemeClr val="tx2"/>
                </a:solidFill>
                <a:latin typeface="Times New Roman" pitchFamily="18" charset="0"/>
                <a:ea typeface="ＭＳ Ｐゴシック" charset="-128"/>
                <a:cs typeface="Times New Roman" pitchFamily="18" charset="0"/>
              </a:rPr>
              <a:t>contributors acknowledge </a:t>
            </a:r>
            <a:r>
              <a:rPr lang="en-US" altLang="ja-JP" sz="1400" dirty="0">
                <a:solidFill>
                  <a:schemeClr val="tx2"/>
                </a:solidFill>
                <a:latin typeface="Times New Roman" pitchFamily="18" charset="0"/>
                <a:ea typeface="ＭＳ Ｐゴシック" charset="-128"/>
                <a:cs typeface="Times New Roman" pitchFamily="18" charset="0"/>
              </a:rPr>
              <a:t>and </a:t>
            </a:r>
            <a:r>
              <a:rPr lang="en-US" altLang="ja-JP" sz="1400" dirty="0" smtClean="0">
                <a:solidFill>
                  <a:schemeClr val="tx2"/>
                </a:solidFill>
                <a:latin typeface="Times New Roman" pitchFamily="18" charset="0"/>
                <a:ea typeface="ＭＳ Ｐゴシック" charset="-128"/>
                <a:cs typeface="Times New Roman" pitchFamily="18" charset="0"/>
              </a:rPr>
              <a:t>accept </a:t>
            </a:r>
            <a:r>
              <a:rPr lang="en-US" altLang="ja-JP" sz="1400" dirty="0">
                <a:solidFill>
                  <a:schemeClr val="tx2"/>
                </a:solidFill>
                <a:latin typeface="Times New Roman" pitchFamily="18" charset="0"/>
                <a:ea typeface="ＭＳ Ｐゴシック" charset="-128"/>
                <a:cs typeface="Times New Roman" pitchFamily="18" charset="0"/>
              </a:rPr>
              <a:t>that this contribution becomes the property of IEEE and may be made publicly available by P802.15</a:t>
            </a:r>
            <a:r>
              <a:rPr lang="en-US" altLang="ja-JP" sz="1400" dirty="0" smtClean="0">
                <a:solidFill>
                  <a:schemeClr val="tx2"/>
                </a:solidFill>
                <a:latin typeface="Times New Roman" pitchFamily="18" charset="0"/>
                <a:ea typeface="ＭＳ Ｐゴシック" charset="-128"/>
                <a:cs typeface="Times New Roman" pitchFamily="18" charset="0"/>
              </a:rPr>
              <a:t>.</a:t>
            </a:r>
            <a:endParaRPr lang="en-US" altLang="ja-JP" sz="1400" dirty="0">
              <a:solidFill>
                <a:schemeClr val="tx2"/>
              </a:solidFill>
              <a:latin typeface="Times New Roman" pitchFamily="18" charset="0"/>
              <a:ea typeface="ＭＳ Ｐゴシック" charset="-128"/>
              <a:cs typeface="Times New Roman" pitchFamily="18" charset="0"/>
            </a:endParaRPr>
          </a:p>
        </p:txBody>
      </p:sp>
      <p:sp>
        <p:nvSpPr>
          <p:cNvPr id="14" name="바닥글 개체 틀 4"/>
          <p:cNvSpPr>
            <a:spLocks noGrp="1"/>
          </p:cNvSpPr>
          <p:nvPr>
            <p:ph type="ftr" sz="quarter" idx="11"/>
          </p:nvPr>
        </p:nvSpPr>
        <p:spPr>
          <a:xfrm>
            <a:off x="5486400" y="6475413"/>
            <a:ext cx="3124200" cy="184666"/>
          </a:xfrm>
        </p:spPr>
        <p:txBody>
          <a:bodyPr/>
          <a:lstStyle/>
          <a:p>
            <a:r>
              <a:rPr lang="en-US" altLang="ko-KR" dirty="0" smtClean="0"/>
              <a:t>Various Authors (TG3e Proposal)</a:t>
            </a:r>
            <a:endParaRPr lang="en-US" altLang="ko-KR" dirty="0"/>
          </a:p>
        </p:txBody>
      </p:sp>
      <p:sp>
        <p:nvSpPr>
          <p:cNvPr id="15" name="날짜 개체 틀 3"/>
          <p:cNvSpPr>
            <a:spLocks noGrp="1"/>
          </p:cNvSpPr>
          <p:nvPr>
            <p:ph type="dt" sz="half" idx="10"/>
          </p:nvPr>
        </p:nvSpPr>
        <p:spPr>
          <a:xfrm>
            <a:off x="685800" y="378281"/>
            <a:ext cx="1600200" cy="215444"/>
          </a:xfrm>
        </p:spPr>
        <p:txBody>
          <a:bodyPr/>
          <a:lstStyle/>
          <a:p>
            <a:r>
              <a:rPr lang="en-US" altLang="ko-KR" dirty="0" smtClean="0"/>
              <a:t>November 2015</a:t>
            </a:r>
            <a:endParaRPr lang="en-US" altLang="ko-KR" dirty="0"/>
          </a:p>
        </p:txBody>
      </p:sp>
    </p:spTree>
    <p:extLst>
      <p:ext uri="{BB962C8B-B14F-4D97-AF65-F5344CB8AC3E}">
        <p14:creationId xmlns:p14="http://schemas.microsoft.com/office/powerpoint/2010/main" val="12977758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10</a:t>
            </a:fld>
            <a:endParaRPr lang="en-US" altLang="ko-KR"/>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a:t>Connection Time/Power </a:t>
            </a:r>
            <a:r>
              <a:rPr lang="en-US" altLang="ko-KR" kern="0" dirty="0" smtClean="0"/>
              <a:t>Consumption (1/2)</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endParaRPr lang="en-US" altLang="ko-KR" sz="2000" kern="0" dirty="0" smtClean="0"/>
          </a:p>
          <a:p>
            <a:endParaRPr lang="en-US" altLang="ko-KR" sz="2000" kern="0" dirty="0"/>
          </a:p>
          <a:p>
            <a:endParaRPr lang="en-US" altLang="ko-KR" sz="2000" kern="0" dirty="0" smtClean="0"/>
          </a:p>
          <a:p>
            <a:endParaRPr lang="en-US" altLang="ko-KR" sz="2000" kern="0" dirty="0"/>
          </a:p>
          <a:p>
            <a:endParaRPr lang="en-US" altLang="ko-KR" sz="2000" kern="0" dirty="0" smtClean="0"/>
          </a:p>
          <a:p>
            <a:endParaRPr lang="en-US" altLang="ko-KR" sz="2000" kern="0" dirty="0"/>
          </a:p>
          <a:p>
            <a:endParaRPr lang="en-US" altLang="ko-KR" sz="2000" kern="0" dirty="0" smtClean="0"/>
          </a:p>
          <a:p>
            <a:endParaRPr lang="en-US" altLang="ko-KR" sz="1600" kern="0" dirty="0"/>
          </a:p>
          <a:p>
            <a:r>
              <a:rPr lang="en-US" altLang="ko-KR" sz="1800" kern="0" dirty="0" smtClean="0"/>
              <a:t>Roughly it takes around 0.2s to move the DEV from 10 cm boundary to the PPC</a:t>
            </a:r>
          </a:p>
          <a:p>
            <a:pPr lvl="1"/>
            <a:r>
              <a:rPr lang="en-US" altLang="ko-KR" sz="1400" kern="0" dirty="0" smtClean="0"/>
              <a:t>It is expected that it will take around 0.02s to move the DEV from 1 cm trigger boundary to the PPC</a:t>
            </a:r>
          </a:p>
          <a:p>
            <a:r>
              <a:rPr lang="en-US" altLang="ko-KR" sz="1800" u="sng" kern="0" dirty="0" smtClean="0"/>
              <a:t>The DEV can power save, but it has to wake up every 0.18s to check whether it can receive a beacon</a:t>
            </a:r>
          </a:p>
          <a:p>
            <a:pPr lvl="1"/>
            <a:r>
              <a:rPr lang="en-US" altLang="ko-KR" sz="1400" u="sng" kern="0" dirty="0" smtClean="0"/>
              <a:t>It should wake up during at least one beacon interval not to miss the beacon</a:t>
            </a:r>
          </a:p>
          <a:p>
            <a:pPr lvl="1"/>
            <a:endParaRPr lang="en-US" altLang="ko-KR" sz="1200" kern="0" dirty="0" smtClean="0"/>
          </a:p>
          <a:p>
            <a:pPr marL="457200" lvl="1" indent="0">
              <a:buNone/>
            </a:pPr>
            <a:endParaRPr lang="en-US" altLang="ko-KR" sz="1600" kern="0" dirty="0"/>
          </a:p>
          <a:p>
            <a:endParaRPr lang="en-US" altLang="ko-KR" sz="1800" kern="0" dirty="0" smtClean="0"/>
          </a:p>
          <a:p>
            <a:pPr lvl="1"/>
            <a:endParaRPr lang="en-US" altLang="ko-KR" sz="1800" kern="0" dirty="0"/>
          </a:p>
          <a:p>
            <a:pPr lvl="1"/>
            <a:endParaRPr lang="en-US" altLang="ko-KR" sz="1800" kern="0" dirty="0" smtClean="0"/>
          </a:p>
          <a:p>
            <a:pPr lvl="1"/>
            <a:endParaRPr lang="en-US" altLang="ko-KR" sz="1800" kern="0" dirty="0" smtClean="0"/>
          </a:p>
        </p:txBody>
      </p:sp>
      <p:sp>
        <p:nvSpPr>
          <p:cNvPr id="15" name="Rectangle 2"/>
          <p:cNvSpPr>
            <a:spLocks noChangeArrowheads="1"/>
          </p:cNvSpPr>
          <p:nvPr/>
        </p:nvSpPr>
        <p:spPr bwMode="auto">
          <a:xfrm>
            <a:off x="1671638" y="3687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November 2015</a:t>
            </a:r>
            <a:endParaRPr lang="en-US" altLang="ko-KR" dirty="0"/>
          </a:p>
        </p:txBody>
      </p:sp>
      <p:sp>
        <p:nvSpPr>
          <p:cNvPr id="10" name="바닥글 개체 틀 4"/>
          <p:cNvSpPr>
            <a:spLocks noGrp="1"/>
          </p:cNvSpPr>
          <p:nvPr>
            <p:ph type="ftr" sz="quarter" idx="11"/>
          </p:nvPr>
        </p:nvSpPr>
        <p:spPr>
          <a:xfrm>
            <a:off x="5486400" y="6475413"/>
            <a:ext cx="3124200" cy="184666"/>
          </a:xfrm>
        </p:spPr>
        <p:txBody>
          <a:bodyPr/>
          <a:lstStyle/>
          <a:p>
            <a:r>
              <a:rPr lang="en-US" altLang="ko-KR" dirty="0"/>
              <a:t>Various Authors (TG3e Proposal)</a:t>
            </a:r>
          </a:p>
        </p:txBody>
      </p:sp>
      <p:sp>
        <p:nvSpPr>
          <p:cNvPr id="2" name="직사각형 1"/>
          <p:cNvSpPr/>
          <p:nvPr/>
        </p:nvSpPr>
        <p:spPr bwMode="auto">
          <a:xfrm>
            <a:off x="5451550" y="1844824"/>
            <a:ext cx="560610" cy="1296144"/>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US" altLang="ko-KR" dirty="0"/>
          </a:p>
          <a:p>
            <a:pPr marL="0" marR="0" indent="0" algn="l" defTabSz="914400" rtl="0" eaLnBrk="0" fontAlgn="base" latinLnBrk="0" hangingPunct="0">
              <a:lnSpc>
                <a:spcPct val="100000"/>
              </a:lnSpc>
              <a:spcBef>
                <a:spcPct val="0"/>
              </a:spcBef>
              <a:spcAft>
                <a:spcPct val="0"/>
              </a:spcAft>
              <a:buClrTx/>
              <a:buSzTx/>
              <a:buFontTx/>
              <a:buNone/>
              <a:tabLst/>
            </a:pPr>
            <a:r>
              <a:rPr lang="en-US" altLang="ko-KR" dirty="0" smtClean="0"/>
              <a:t>     </a:t>
            </a:r>
            <a:r>
              <a:rPr kumimoji="0" lang="en-US" altLang="ko-KR" sz="1200" b="0" i="0" u="none" strike="noStrike" cap="none" normalizeH="0" baseline="0" dirty="0" smtClean="0">
                <a:ln>
                  <a:noFill/>
                </a:ln>
                <a:solidFill>
                  <a:schemeClr val="tx1"/>
                </a:solidFill>
                <a:effectLst/>
                <a:latin typeface="Times New Roman" pitchFamily="18" charset="0"/>
              </a:rPr>
              <a:t>PPC</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2" name="직사각형 11"/>
          <p:cNvSpPr/>
          <p:nvPr/>
        </p:nvSpPr>
        <p:spPr bwMode="auto">
          <a:xfrm>
            <a:off x="683568" y="2150859"/>
            <a:ext cx="504056" cy="270029"/>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DEV</a:t>
            </a:r>
            <a:endParaRPr kumimoji="0" lang="ko-KR" altLang="en-US" sz="1200" b="0" i="0" u="none" strike="noStrike" cap="none" normalizeH="0" baseline="0" dirty="0" smtClean="0">
              <a:ln>
                <a:noFill/>
              </a:ln>
              <a:solidFill>
                <a:schemeClr val="tx1"/>
              </a:solidFill>
              <a:effectLst/>
              <a:latin typeface="Times New Roman" pitchFamily="18" charset="0"/>
            </a:endParaRPr>
          </a:p>
        </p:txBody>
      </p:sp>
      <p:cxnSp>
        <p:nvCxnSpPr>
          <p:cNvPr id="5" name="직선 화살표 연결선 4"/>
          <p:cNvCxnSpPr/>
          <p:nvPr/>
        </p:nvCxnSpPr>
        <p:spPr bwMode="auto">
          <a:xfrm>
            <a:off x="1187624" y="2478263"/>
            <a:ext cx="4248472" cy="14633"/>
          </a:xfrm>
          <a:prstGeom prst="straightConnector1">
            <a:avLst/>
          </a:prstGeom>
          <a:solidFill>
            <a:schemeClr val="accent1"/>
          </a:solidFill>
          <a:ln w="12700" cap="flat" cmpd="sng" algn="ctr">
            <a:solidFill>
              <a:schemeClr val="tx1"/>
            </a:solidFill>
            <a:prstDash val="sysDash"/>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TextBox 7"/>
          <p:cNvSpPr txBox="1"/>
          <p:nvPr/>
        </p:nvSpPr>
        <p:spPr>
          <a:xfrm>
            <a:off x="2324493" y="1613991"/>
            <a:ext cx="1930337" cy="461665"/>
          </a:xfrm>
          <a:prstGeom prst="rect">
            <a:avLst/>
          </a:prstGeom>
          <a:noFill/>
        </p:spPr>
        <p:txBody>
          <a:bodyPr wrap="none" rtlCol="0">
            <a:spAutoFit/>
          </a:bodyPr>
          <a:lstStyle/>
          <a:p>
            <a:r>
              <a:rPr lang="en-US" altLang="ko-KR" kern="0" dirty="0" smtClean="0"/>
              <a:t>DEV approaches to the PPC</a:t>
            </a:r>
          </a:p>
          <a:p>
            <a:r>
              <a:rPr lang="en-US" altLang="ko-KR" kern="0" dirty="0"/>
              <a:t> </a:t>
            </a:r>
            <a:r>
              <a:rPr lang="en-US" altLang="ko-KR" kern="0" dirty="0" smtClean="0"/>
              <a:t>   </a:t>
            </a:r>
            <a:endParaRPr lang="ko-KR" altLang="en-US" dirty="0"/>
          </a:p>
        </p:txBody>
      </p:sp>
      <p:cxnSp>
        <p:nvCxnSpPr>
          <p:cNvPr id="19" name="직선 연결선 18"/>
          <p:cNvCxnSpPr/>
          <p:nvPr/>
        </p:nvCxnSpPr>
        <p:spPr bwMode="auto">
          <a:xfrm>
            <a:off x="5451550" y="1412776"/>
            <a:ext cx="0" cy="280831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직선 연결선 20"/>
          <p:cNvCxnSpPr/>
          <p:nvPr/>
        </p:nvCxnSpPr>
        <p:spPr bwMode="auto">
          <a:xfrm>
            <a:off x="2339752" y="1514053"/>
            <a:ext cx="0" cy="270703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직선 화살표 연결선 21"/>
          <p:cNvCxnSpPr/>
          <p:nvPr/>
        </p:nvCxnSpPr>
        <p:spPr bwMode="auto">
          <a:xfrm>
            <a:off x="2339752" y="3573016"/>
            <a:ext cx="3096344" cy="0"/>
          </a:xfrm>
          <a:prstGeom prst="straightConnector1">
            <a:avLst/>
          </a:prstGeom>
          <a:solidFill>
            <a:schemeClr val="accent1"/>
          </a:solidFill>
          <a:ln w="12700" cap="flat" cmpd="sng" algn="ctr">
            <a:solidFill>
              <a:schemeClr val="tx1"/>
            </a:solidFill>
            <a:prstDash val="solid"/>
            <a:round/>
            <a:headEnd type="arrow"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TextBox 23"/>
          <p:cNvSpPr txBox="1"/>
          <p:nvPr/>
        </p:nvSpPr>
        <p:spPr>
          <a:xfrm>
            <a:off x="3131840" y="3327375"/>
            <a:ext cx="947695" cy="461665"/>
          </a:xfrm>
          <a:prstGeom prst="rect">
            <a:avLst/>
          </a:prstGeom>
          <a:noFill/>
        </p:spPr>
        <p:txBody>
          <a:bodyPr wrap="none" rtlCol="0">
            <a:spAutoFit/>
          </a:bodyPr>
          <a:lstStyle/>
          <a:p>
            <a:r>
              <a:rPr lang="en-US" altLang="ko-KR" kern="0" dirty="0" smtClean="0"/>
              <a:t>10 cm range</a:t>
            </a:r>
          </a:p>
          <a:p>
            <a:r>
              <a:rPr lang="en-US" altLang="ko-KR" kern="0" dirty="0" smtClean="0"/>
              <a:t>(</a:t>
            </a:r>
            <a:r>
              <a:rPr lang="en-US" altLang="ko-KR" kern="0" dirty="0" err="1" smtClean="0"/>
              <a:t>e.g</a:t>
            </a:r>
            <a:r>
              <a:rPr lang="en-US" altLang="ko-KR" kern="0" dirty="0" smtClean="0"/>
              <a:t>, 0.2s)</a:t>
            </a:r>
            <a:endParaRPr lang="ko-KR" altLang="en-US" dirty="0"/>
          </a:p>
        </p:txBody>
      </p:sp>
      <p:cxnSp>
        <p:nvCxnSpPr>
          <p:cNvPr id="30" name="직선 화살표 연결선 29"/>
          <p:cNvCxnSpPr/>
          <p:nvPr/>
        </p:nvCxnSpPr>
        <p:spPr bwMode="auto">
          <a:xfrm>
            <a:off x="1115616" y="3573016"/>
            <a:ext cx="1224136" cy="0"/>
          </a:xfrm>
          <a:prstGeom prst="straightConnector1">
            <a:avLst/>
          </a:prstGeom>
          <a:solidFill>
            <a:schemeClr val="accent1"/>
          </a:solidFill>
          <a:ln w="12700" cap="flat" cmpd="sng" algn="ctr">
            <a:solidFill>
              <a:schemeClr val="tx1"/>
            </a:solidFill>
            <a:prstDash val="solid"/>
            <a:round/>
            <a:headEnd type="arrow"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TextBox 33"/>
          <p:cNvSpPr txBox="1"/>
          <p:nvPr/>
        </p:nvSpPr>
        <p:spPr>
          <a:xfrm>
            <a:off x="611560" y="3851585"/>
            <a:ext cx="1260281" cy="461665"/>
          </a:xfrm>
          <a:prstGeom prst="rect">
            <a:avLst/>
          </a:prstGeom>
          <a:noFill/>
        </p:spPr>
        <p:txBody>
          <a:bodyPr wrap="none" rtlCol="0">
            <a:spAutoFit/>
          </a:bodyPr>
          <a:lstStyle/>
          <a:p>
            <a:r>
              <a:rPr lang="en-US" altLang="ko-KR" kern="0" dirty="0" smtClean="0"/>
              <a:t>Beyond 10 cm</a:t>
            </a:r>
          </a:p>
          <a:p>
            <a:r>
              <a:rPr lang="en-US" altLang="ko-KR" kern="0" dirty="0" smtClean="0"/>
              <a:t>(out of the range)</a:t>
            </a:r>
            <a:endParaRPr lang="ko-KR" altLang="en-US" dirty="0"/>
          </a:p>
        </p:txBody>
      </p:sp>
      <p:cxnSp>
        <p:nvCxnSpPr>
          <p:cNvPr id="35" name="직선 연결선 34"/>
          <p:cNvCxnSpPr/>
          <p:nvPr/>
        </p:nvCxnSpPr>
        <p:spPr bwMode="auto">
          <a:xfrm flipH="1">
            <a:off x="1727684" y="3573016"/>
            <a:ext cx="360040" cy="27856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직선 연결선 32"/>
          <p:cNvCxnSpPr/>
          <p:nvPr/>
        </p:nvCxnSpPr>
        <p:spPr bwMode="auto">
          <a:xfrm>
            <a:off x="4211960" y="1565176"/>
            <a:ext cx="0" cy="265591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직선 화살표 연결선 35"/>
          <p:cNvCxnSpPr/>
          <p:nvPr/>
        </p:nvCxnSpPr>
        <p:spPr bwMode="auto">
          <a:xfrm>
            <a:off x="4211960" y="3789040"/>
            <a:ext cx="1224136" cy="0"/>
          </a:xfrm>
          <a:prstGeom prst="straightConnector1">
            <a:avLst/>
          </a:prstGeom>
          <a:solidFill>
            <a:schemeClr val="accent1"/>
          </a:solidFill>
          <a:ln w="12700" cap="flat" cmpd="sng" algn="ctr">
            <a:solidFill>
              <a:schemeClr val="tx1"/>
            </a:solidFill>
            <a:prstDash val="solid"/>
            <a:round/>
            <a:headEnd type="arrow"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TextBox 36"/>
          <p:cNvSpPr txBox="1"/>
          <p:nvPr/>
        </p:nvSpPr>
        <p:spPr>
          <a:xfrm>
            <a:off x="4416393" y="3543399"/>
            <a:ext cx="870751" cy="461665"/>
          </a:xfrm>
          <a:prstGeom prst="rect">
            <a:avLst/>
          </a:prstGeom>
          <a:noFill/>
        </p:spPr>
        <p:txBody>
          <a:bodyPr wrap="none" rtlCol="0">
            <a:spAutoFit/>
          </a:bodyPr>
          <a:lstStyle/>
          <a:p>
            <a:r>
              <a:rPr lang="en-US" altLang="ko-KR" kern="0" dirty="0" smtClean="0"/>
              <a:t>1 cm range</a:t>
            </a:r>
          </a:p>
          <a:p>
            <a:r>
              <a:rPr lang="en-US" altLang="ko-KR" kern="0" dirty="0" smtClean="0"/>
              <a:t>(</a:t>
            </a:r>
            <a:r>
              <a:rPr lang="en-US" altLang="ko-KR" kern="0" dirty="0" err="1" smtClean="0"/>
              <a:t>e.g</a:t>
            </a:r>
            <a:r>
              <a:rPr lang="en-US" altLang="ko-KR" kern="0" dirty="0" smtClean="0"/>
              <a:t>, 0.02s)</a:t>
            </a:r>
            <a:endParaRPr lang="ko-KR" altLang="en-US" dirty="0"/>
          </a:p>
        </p:txBody>
      </p:sp>
      <p:cxnSp>
        <p:nvCxnSpPr>
          <p:cNvPr id="38" name="직선 연결선 37"/>
          <p:cNvCxnSpPr/>
          <p:nvPr/>
        </p:nvCxnSpPr>
        <p:spPr bwMode="auto">
          <a:xfrm>
            <a:off x="5220072" y="3814882"/>
            <a:ext cx="585132" cy="14213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TextBox 38"/>
          <p:cNvSpPr txBox="1"/>
          <p:nvPr/>
        </p:nvSpPr>
        <p:spPr>
          <a:xfrm>
            <a:off x="5369024" y="3872081"/>
            <a:ext cx="3695242" cy="276999"/>
          </a:xfrm>
          <a:prstGeom prst="rect">
            <a:avLst/>
          </a:prstGeom>
          <a:noFill/>
        </p:spPr>
        <p:txBody>
          <a:bodyPr wrap="none" rtlCol="0">
            <a:spAutoFit/>
          </a:bodyPr>
          <a:lstStyle/>
          <a:p>
            <a:r>
              <a:rPr lang="en-US" altLang="ko-KR" dirty="0" smtClean="0"/>
              <a:t>Connection should be triggered during this time duration</a:t>
            </a:r>
            <a:endParaRPr lang="ko-KR" altLang="en-US" dirty="0"/>
          </a:p>
        </p:txBody>
      </p:sp>
      <p:sp>
        <p:nvSpPr>
          <p:cNvPr id="43" name="직사각형 42"/>
          <p:cNvSpPr/>
          <p:nvPr/>
        </p:nvSpPr>
        <p:spPr bwMode="auto">
          <a:xfrm>
            <a:off x="2380627" y="2306141"/>
            <a:ext cx="72008" cy="402779"/>
          </a:xfrm>
          <a:prstGeom prst="rect">
            <a:avLst/>
          </a:prstGeom>
          <a:solidFill>
            <a:srgbClr val="92D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4" name="TextBox 43"/>
          <p:cNvSpPr txBox="1"/>
          <p:nvPr/>
        </p:nvSpPr>
        <p:spPr>
          <a:xfrm>
            <a:off x="2195736" y="2090697"/>
            <a:ext cx="490840" cy="215444"/>
          </a:xfrm>
          <a:prstGeom prst="rect">
            <a:avLst/>
          </a:prstGeom>
          <a:noFill/>
        </p:spPr>
        <p:txBody>
          <a:bodyPr wrap="none" rtlCol="0">
            <a:spAutoFit/>
          </a:bodyPr>
          <a:lstStyle/>
          <a:p>
            <a:r>
              <a:rPr lang="en-US" altLang="ko-KR" sz="800" kern="0" dirty="0" smtClean="0"/>
              <a:t>Beacon</a:t>
            </a:r>
            <a:endParaRPr lang="ko-KR" altLang="en-US" sz="800" dirty="0"/>
          </a:p>
        </p:txBody>
      </p:sp>
      <p:sp>
        <p:nvSpPr>
          <p:cNvPr id="49" name="직사각형 48"/>
          <p:cNvSpPr/>
          <p:nvPr/>
        </p:nvSpPr>
        <p:spPr bwMode="auto">
          <a:xfrm>
            <a:off x="2533027" y="2306141"/>
            <a:ext cx="72008" cy="402779"/>
          </a:xfrm>
          <a:prstGeom prst="rect">
            <a:avLst/>
          </a:prstGeom>
          <a:solidFill>
            <a:srgbClr val="92D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0" name="직사각형 49"/>
          <p:cNvSpPr/>
          <p:nvPr/>
        </p:nvSpPr>
        <p:spPr bwMode="auto">
          <a:xfrm>
            <a:off x="2699792" y="2306141"/>
            <a:ext cx="72008" cy="402779"/>
          </a:xfrm>
          <a:prstGeom prst="rect">
            <a:avLst/>
          </a:prstGeom>
          <a:solidFill>
            <a:srgbClr val="92D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3" name="직사각형 52"/>
          <p:cNvSpPr/>
          <p:nvPr/>
        </p:nvSpPr>
        <p:spPr bwMode="auto">
          <a:xfrm>
            <a:off x="2843808" y="2306141"/>
            <a:ext cx="72008" cy="402779"/>
          </a:xfrm>
          <a:prstGeom prst="rect">
            <a:avLst/>
          </a:prstGeom>
          <a:solidFill>
            <a:srgbClr val="92D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4" name="직사각형 53"/>
          <p:cNvSpPr/>
          <p:nvPr/>
        </p:nvSpPr>
        <p:spPr bwMode="auto">
          <a:xfrm>
            <a:off x="2996208" y="2306141"/>
            <a:ext cx="72008" cy="402779"/>
          </a:xfrm>
          <a:prstGeom prst="rect">
            <a:avLst/>
          </a:prstGeom>
          <a:solidFill>
            <a:srgbClr val="92D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5" name="직사각형 54"/>
          <p:cNvSpPr/>
          <p:nvPr/>
        </p:nvSpPr>
        <p:spPr bwMode="auto">
          <a:xfrm>
            <a:off x="3162973" y="2306141"/>
            <a:ext cx="72008" cy="402779"/>
          </a:xfrm>
          <a:prstGeom prst="rect">
            <a:avLst/>
          </a:prstGeom>
          <a:solidFill>
            <a:srgbClr val="92D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6" name="직사각형 55"/>
          <p:cNvSpPr/>
          <p:nvPr/>
        </p:nvSpPr>
        <p:spPr bwMode="auto">
          <a:xfrm>
            <a:off x="3316731" y="2306141"/>
            <a:ext cx="72008" cy="402779"/>
          </a:xfrm>
          <a:prstGeom prst="rect">
            <a:avLst/>
          </a:prstGeom>
          <a:solidFill>
            <a:srgbClr val="92D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7" name="직사각형 56"/>
          <p:cNvSpPr/>
          <p:nvPr/>
        </p:nvSpPr>
        <p:spPr bwMode="auto">
          <a:xfrm>
            <a:off x="3469131" y="2306141"/>
            <a:ext cx="72008" cy="402779"/>
          </a:xfrm>
          <a:prstGeom prst="rect">
            <a:avLst/>
          </a:prstGeom>
          <a:solidFill>
            <a:srgbClr val="92D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8" name="직사각형 57"/>
          <p:cNvSpPr/>
          <p:nvPr/>
        </p:nvSpPr>
        <p:spPr bwMode="auto">
          <a:xfrm>
            <a:off x="3635896" y="2306141"/>
            <a:ext cx="72008" cy="402779"/>
          </a:xfrm>
          <a:prstGeom prst="rect">
            <a:avLst/>
          </a:prstGeom>
          <a:solidFill>
            <a:srgbClr val="92D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9" name="직사각형 58"/>
          <p:cNvSpPr/>
          <p:nvPr/>
        </p:nvSpPr>
        <p:spPr bwMode="auto">
          <a:xfrm>
            <a:off x="3779912" y="2306141"/>
            <a:ext cx="72008" cy="402779"/>
          </a:xfrm>
          <a:prstGeom prst="rect">
            <a:avLst/>
          </a:prstGeom>
          <a:solidFill>
            <a:srgbClr val="92D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0" name="직사각형 59"/>
          <p:cNvSpPr/>
          <p:nvPr/>
        </p:nvSpPr>
        <p:spPr bwMode="auto">
          <a:xfrm>
            <a:off x="3932312" y="2306141"/>
            <a:ext cx="72008" cy="402779"/>
          </a:xfrm>
          <a:prstGeom prst="rect">
            <a:avLst/>
          </a:prstGeom>
          <a:solidFill>
            <a:srgbClr val="92D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1" name="직사각형 60"/>
          <p:cNvSpPr/>
          <p:nvPr/>
        </p:nvSpPr>
        <p:spPr bwMode="auto">
          <a:xfrm>
            <a:off x="4099077" y="2306141"/>
            <a:ext cx="72008" cy="402779"/>
          </a:xfrm>
          <a:prstGeom prst="rect">
            <a:avLst/>
          </a:prstGeom>
          <a:solidFill>
            <a:srgbClr val="92D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2" name="직사각형 61"/>
          <p:cNvSpPr/>
          <p:nvPr/>
        </p:nvSpPr>
        <p:spPr bwMode="auto">
          <a:xfrm>
            <a:off x="4427984" y="2306141"/>
            <a:ext cx="72008" cy="402779"/>
          </a:xfrm>
          <a:prstGeom prst="rect">
            <a:avLst/>
          </a:prstGeom>
          <a:solidFill>
            <a:srgbClr val="92D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3" name="직사각형 62"/>
          <p:cNvSpPr/>
          <p:nvPr/>
        </p:nvSpPr>
        <p:spPr bwMode="auto">
          <a:xfrm>
            <a:off x="4549251" y="2306141"/>
            <a:ext cx="72008" cy="402779"/>
          </a:xfrm>
          <a:prstGeom prst="rect">
            <a:avLst/>
          </a:prstGeom>
          <a:solidFill>
            <a:srgbClr val="92D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4" name="직사각형 63"/>
          <p:cNvSpPr/>
          <p:nvPr/>
        </p:nvSpPr>
        <p:spPr bwMode="auto">
          <a:xfrm>
            <a:off x="4716016" y="2306141"/>
            <a:ext cx="72008" cy="402779"/>
          </a:xfrm>
          <a:prstGeom prst="rect">
            <a:avLst/>
          </a:prstGeom>
          <a:solidFill>
            <a:srgbClr val="92D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5" name="직사각형 64"/>
          <p:cNvSpPr/>
          <p:nvPr/>
        </p:nvSpPr>
        <p:spPr bwMode="auto">
          <a:xfrm>
            <a:off x="4860032" y="2306141"/>
            <a:ext cx="72008" cy="402779"/>
          </a:xfrm>
          <a:prstGeom prst="rect">
            <a:avLst/>
          </a:prstGeom>
          <a:solidFill>
            <a:srgbClr val="92D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6" name="직사각형 65"/>
          <p:cNvSpPr/>
          <p:nvPr/>
        </p:nvSpPr>
        <p:spPr bwMode="auto">
          <a:xfrm>
            <a:off x="5012432" y="2306141"/>
            <a:ext cx="72008" cy="402779"/>
          </a:xfrm>
          <a:prstGeom prst="rect">
            <a:avLst/>
          </a:prstGeom>
          <a:solidFill>
            <a:srgbClr val="92D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7" name="직사각형 66"/>
          <p:cNvSpPr/>
          <p:nvPr/>
        </p:nvSpPr>
        <p:spPr bwMode="auto">
          <a:xfrm>
            <a:off x="5179197" y="2306141"/>
            <a:ext cx="72008" cy="402779"/>
          </a:xfrm>
          <a:prstGeom prst="rect">
            <a:avLst/>
          </a:prstGeom>
          <a:solidFill>
            <a:srgbClr val="92D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8" name="직사각형 27"/>
          <p:cNvSpPr/>
          <p:nvPr/>
        </p:nvSpPr>
        <p:spPr bwMode="auto">
          <a:xfrm>
            <a:off x="3275856" y="2141858"/>
            <a:ext cx="504056" cy="270029"/>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DEV</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31" name="직사각형 30"/>
          <p:cNvSpPr/>
          <p:nvPr/>
        </p:nvSpPr>
        <p:spPr bwMode="auto">
          <a:xfrm>
            <a:off x="4427984" y="2141858"/>
            <a:ext cx="504056" cy="270029"/>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DEV</a:t>
            </a:r>
            <a:endParaRPr kumimoji="0" lang="ko-KR" altLang="en-US" sz="1200" b="0" i="0" u="none" strike="noStrike" cap="none" normalizeH="0" baseline="0" dirty="0" smtClean="0">
              <a:ln>
                <a:noFill/>
              </a:ln>
              <a:solidFill>
                <a:schemeClr val="tx1"/>
              </a:solidFill>
              <a:effectLst/>
              <a:latin typeface="Times New Roman" pitchFamily="18" charset="0"/>
            </a:endParaRPr>
          </a:p>
        </p:txBody>
      </p:sp>
      <p:cxnSp>
        <p:nvCxnSpPr>
          <p:cNvPr id="72" name="직선 화살표 연결선 71"/>
          <p:cNvCxnSpPr/>
          <p:nvPr/>
        </p:nvCxnSpPr>
        <p:spPr bwMode="auto">
          <a:xfrm>
            <a:off x="2339752" y="4005064"/>
            <a:ext cx="1872208" cy="0"/>
          </a:xfrm>
          <a:prstGeom prst="straightConnector1">
            <a:avLst/>
          </a:prstGeom>
          <a:solidFill>
            <a:schemeClr val="accent1"/>
          </a:solidFill>
          <a:ln w="12700" cap="flat" cmpd="sng" algn="ctr">
            <a:solidFill>
              <a:schemeClr val="tx1"/>
            </a:solidFill>
            <a:prstDash val="solid"/>
            <a:round/>
            <a:headEnd type="arrow"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직사각형 72"/>
          <p:cNvSpPr/>
          <p:nvPr/>
        </p:nvSpPr>
        <p:spPr bwMode="auto">
          <a:xfrm>
            <a:off x="4283968" y="2306141"/>
            <a:ext cx="72008" cy="402779"/>
          </a:xfrm>
          <a:prstGeom prst="rect">
            <a:avLst/>
          </a:prstGeom>
          <a:solidFill>
            <a:srgbClr val="92D05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77" name="직선 연결선 76"/>
          <p:cNvCxnSpPr/>
          <p:nvPr/>
        </p:nvCxnSpPr>
        <p:spPr bwMode="auto">
          <a:xfrm>
            <a:off x="3347864" y="4077072"/>
            <a:ext cx="292164" cy="12700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 name="TextBox 77"/>
          <p:cNvSpPr txBox="1"/>
          <p:nvPr/>
        </p:nvSpPr>
        <p:spPr>
          <a:xfrm>
            <a:off x="3203848" y="4232121"/>
            <a:ext cx="4120487" cy="276999"/>
          </a:xfrm>
          <a:prstGeom prst="rect">
            <a:avLst/>
          </a:prstGeom>
          <a:noFill/>
        </p:spPr>
        <p:txBody>
          <a:bodyPr wrap="none" rtlCol="0">
            <a:spAutoFit/>
          </a:bodyPr>
          <a:lstStyle/>
          <a:p>
            <a:r>
              <a:rPr lang="en-US" altLang="ko-KR" dirty="0" smtClean="0"/>
              <a:t>DEV should wake up at least one time during this time duration</a:t>
            </a:r>
            <a:endParaRPr lang="ko-KR" altLang="en-US" dirty="0"/>
          </a:p>
        </p:txBody>
      </p:sp>
    </p:spTree>
    <p:extLst>
      <p:ext uri="{BB962C8B-B14F-4D97-AF65-F5344CB8AC3E}">
        <p14:creationId xmlns:p14="http://schemas.microsoft.com/office/powerpoint/2010/main" val="9836909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11</a:t>
            </a:fld>
            <a:endParaRPr lang="en-US" altLang="ko-KR"/>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a:t>Connection Time/Power </a:t>
            </a:r>
            <a:r>
              <a:rPr lang="en-US" altLang="ko-KR" kern="0" dirty="0" smtClean="0"/>
              <a:t>Consumption (2/2)</a:t>
            </a:r>
            <a:endParaRPr lang="ko-KR" altLang="en-US" kern="0" dirty="0"/>
          </a:p>
        </p:txBody>
      </p:sp>
      <p:sp>
        <p:nvSpPr>
          <p:cNvPr id="14" name="내용 개체 틀 2"/>
          <p:cNvSpPr txBox="1">
            <a:spLocks/>
          </p:cNvSpPr>
          <p:nvPr/>
        </p:nvSpPr>
        <p:spPr>
          <a:xfrm>
            <a:off x="685800" y="1690464"/>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1800" kern="0" dirty="0" smtClean="0"/>
              <a:t>Recommended Beacon Interval:</a:t>
            </a:r>
            <a:endParaRPr lang="en-US" altLang="ko-KR" sz="1400" kern="0" dirty="0" smtClean="0"/>
          </a:p>
          <a:p>
            <a:pPr lvl="1"/>
            <a:r>
              <a:rPr lang="en-US" altLang="ko-KR" sz="1400" kern="0" dirty="0" smtClean="0"/>
              <a:t>Connection setup time should be less than 2ms, and since more than one beacon interval is necessary for association procedure, Beacon Interval should </a:t>
            </a:r>
            <a:r>
              <a:rPr lang="en-US" altLang="ko-KR" sz="1400" u="sng" kern="0" dirty="0" smtClean="0"/>
              <a:t>be less than 1ms</a:t>
            </a:r>
          </a:p>
          <a:p>
            <a:pPr lvl="1"/>
            <a:r>
              <a:rPr lang="en-US" altLang="ko-KR" sz="1400" u="sng" kern="0" dirty="0" smtClean="0"/>
              <a:t>If Beacon Interval is 1ms: power save ratio is more than 99%</a:t>
            </a:r>
          </a:p>
          <a:p>
            <a:r>
              <a:rPr lang="en-US" altLang="ko-KR" sz="1600" kern="0" dirty="0" smtClean="0"/>
              <a:t>Once a DEV receives a beacon, it should receive beacons in succession and check expected RSSI field</a:t>
            </a:r>
          </a:p>
          <a:p>
            <a:r>
              <a:rPr lang="en-US" altLang="ko-KR" sz="1600" kern="0" dirty="0" smtClean="0"/>
              <a:t>Since 0.02s duration is at least ten times longer than connection setup time (&lt; 2ms), the DEV can finish connection setup procedure before the DEV physically touches the Kiosk</a:t>
            </a:r>
          </a:p>
          <a:p>
            <a:endParaRPr lang="en-US" altLang="ko-KR" sz="1600" kern="0" dirty="0" smtClean="0"/>
          </a:p>
          <a:p>
            <a:pPr>
              <a:buFont typeface="Wingdings"/>
              <a:buChar char="à"/>
            </a:pPr>
            <a:r>
              <a:rPr lang="en-US" altLang="ko-KR" sz="1600" kern="0" dirty="0" smtClean="0">
                <a:sym typeface="Wingdings" panose="05000000000000000000" pitchFamily="2" charset="2"/>
              </a:rPr>
              <a:t>Recommended sleep and wake up interval for a DEV for association:</a:t>
            </a:r>
            <a:endParaRPr lang="en-US" altLang="ko-KR" sz="1000" kern="0" dirty="0" smtClean="0"/>
          </a:p>
          <a:p>
            <a:r>
              <a:rPr lang="en-US" altLang="ko-KR" sz="1800" u="sng" kern="0" dirty="0"/>
              <a:t>The DEV </a:t>
            </a:r>
            <a:r>
              <a:rPr lang="en-US" altLang="ko-KR" sz="1800" u="sng" kern="0" dirty="0" smtClean="0"/>
              <a:t>is recommended to wake </a:t>
            </a:r>
            <a:r>
              <a:rPr lang="en-US" altLang="ko-KR" sz="1800" u="sng" kern="0" dirty="0"/>
              <a:t>up every 0.18s to check </a:t>
            </a:r>
            <a:r>
              <a:rPr lang="en-US" altLang="ko-KR" sz="1800" u="sng" kern="0" dirty="0" smtClean="0"/>
              <a:t>the beacon and it should wake up during at least one Beacon </a:t>
            </a:r>
            <a:r>
              <a:rPr lang="en-US" altLang="ko-KR" sz="1800" u="sng" kern="0" dirty="0" smtClean="0"/>
              <a:t>Interval</a:t>
            </a:r>
            <a:endParaRPr lang="en-US" altLang="ko-KR" sz="1800" u="sng" kern="0" dirty="0"/>
          </a:p>
          <a:p>
            <a:pPr marL="457200" lvl="1" indent="0">
              <a:buNone/>
            </a:pPr>
            <a:r>
              <a:rPr lang="en-US" altLang="ko-KR" sz="1800" kern="0" dirty="0" smtClean="0"/>
              <a:t>(This</a:t>
            </a:r>
            <a:r>
              <a:rPr lang="ko-KR" altLang="en-US" sz="1800" kern="0" dirty="0" smtClean="0"/>
              <a:t> </a:t>
            </a:r>
            <a:r>
              <a:rPr lang="en-US" altLang="ko-KR" sz="1800" kern="0" dirty="0" smtClean="0"/>
              <a:t>is an implementation issue which is outside the scope of the standardization)</a:t>
            </a:r>
            <a:endParaRPr lang="en-US" altLang="ko-KR" sz="1800" kern="0" dirty="0" smtClean="0"/>
          </a:p>
          <a:p>
            <a:pPr lvl="1"/>
            <a:endParaRPr lang="en-US" altLang="ko-KR" sz="1800" kern="0" dirty="0"/>
          </a:p>
          <a:p>
            <a:pPr lvl="1"/>
            <a:endParaRPr lang="en-US" altLang="ko-KR" sz="1800" kern="0" dirty="0" smtClean="0"/>
          </a:p>
          <a:p>
            <a:pPr lvl="1"/>
            <a:endParaRPr lang="en-US" altLang="ko-KR" sz="1800" kern="0" dirty="0" smtClean="0"/>
          </a:p>
        </p:txBody>
      </p:sp>
      <p:sp>
        <p:nvSpPr>
          <p:cNvPr id="15" name="Rectangle 2"/>
          <p:cNvSpPr>
            <a:spLocks noChangeArrowheads="1"/>
          </p:cNvSpPr>
          <p:nvPr/>
        </p:nvSpPr>
        <p:spPr bwMode="auto">
          <a:xfrm>
            <a:off x="1671638" y="3687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November 2015</a:t>
            </a:r>
            <a:endParaRPr lang="en-US" altLang="ko-KR" dirty="0"/>
          </a:p>
        </p:txBody>
      </p:sp>
      <p:sp>
        <p:nvSpPr>
          <p:cNvPr id="10" name="바닥글 개체 틀 4"/>
          <p:cNvSpPr>
            <a:spLocks noGrp="1"/>
          </p:cNvSpPr>
          <p:nvPr>
            <p:ph type="ftr" sz="quarter" idx="11"/>
          </p:nvPr>
        </p:nvSpPr>
        <p:spPr>
          <a:xfrm>
            <a:off x="5486400" y="6475413"/>
            <a:ext cx="3124200" cy="184666"/>
          </a:xfrm>
        </p:spPr>
        <p:txBody>
          <a:bodyPr/>
          <a:lstStyle/>
          <a:p>
            <a:r>
              <a:rPr lang="en-US" altLang="ko-KR" dirty="0"/>
              <a:t>Various Authors (TG3e Proposal)</a:t>
            </a:r>
          </a:p>
        </p:txBody>
      </p:sp>
    </p:spTree>
    <p:extLst>
      <p:ext uri="{BB962C8B-B14F-4D97-AF65-F5344CB8AC3E}">
        <p14:creationId xmlns:p14="http://schemas.microsoft.com/office/powerpoint/2010/main" val="29824515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dirty="0" smtClean="0"/>
              <a:t>Various Authors (TG3e Proposal)</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12</a:t>
            </a:fld>
            <a:endParaRPr lang="en-US" altLang="ko-KR"/>
          </a:p>
        </p:txBody>
      </p:sp>
      <p:sp>
        <p:nvSpPr>
          <p:cNvPr id="7" name="날짜 개체 틀 3"/>
          <p:cNvSpPr>
            <a:spLocks noGrp="1"/>
          </p:cNvSpPr>
          <p:nvPr>
            <p:ph type="dt" sz="half" idx="10"/>
          </p:nvPr>
        </p:nvSpPr>
        <p:spPr>
          <a:xfrm>
            <a:off x="685800" y="378281"/>
            <a:ext cx="1600200" cy="215444"/>
          </a:xfrm>
        </p:spPr>
        <p:txBody>
          <a:bodyPr/>
          <a:lstStyle/>
          <a:p>
            <a:r>
              <a:rPr lang="en-US" altLang="ko-KR" dirty="0" smtClean="0"/>
              <a:t>November 2015</a:t>
            </a:r>
            <a:endParaRPr lang="en-US" altLang="ko-KR" dirty="0"/>
          </a:p>
        </p:txBody>
      </p:sp>
      <p:sp>
        <p:nvSpPr>
          <p:cNvPr id="9" name="正方形/長方形 2"/>
          <p:cNvSpPr/>
          <p:nvPr/>
        </p:nvSpPr>
        <p:spPr>
          <a:xfrm>
            <a:off x="914400" y="2527893"/>
            <a:ext cx="7254815" cy="646331"/>
          </a:xfrm>
          <a:prstGeom prst="rect">
            <a:avLst/>
          </a:prstGeom>
        </p:spPr>
        <p:txBody>
          <a:bodyPr wrap="square">
            <a:spAutoFit/>
          </a:bodyPr>
          <a:lstStyle/>
          <a:p>
            <a:pPr algn="ctr"/>
            <a:r>
              <a:rPr lang="en-US" altLang="ja-JP" sz="3600" dirty="0" smtClean="0">
                <a:cs typeface="Times New Roman" panose="02020603050405020304" pitchFamily="18" charset="0"/>
              </a:rPr>
              <a:t>Supporting material on #3</a:t>
            </a:r>
            <a:endParaRPr lang="en-US" altLang="ja-JP"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54758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13</a:t>
            </a:fld>
            <a:endParaRPr lang="en-US" altLang="ko-KR"/>
          </a:p>
        </p:txBody>
      </p:sp>
      <p:sp>
        <p:nvSpPr>
          <p:cNvPr id="59"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Relationship between Expected RSSI in beacon and measured RSSI at RX (1/2)</a:t>
            </a:r>
            <a:endParaRPr lang="ko-KR" altLang="en-US" kern="0" dirty="0"/>
          </a:p>
        </p:txBody>
      </p:sp>
      <p:pic>
        <p:nvPicPr>
          <p:cNvPr id="2" name="그림 1"/>
          <p:cNvPicPr>
            <a:picLocks noChangeAspect="1"/>
          </p:cNvPicPr>
          <p:nvPr/>
        </p:nvPicPr>
        <p:blipFill>
          <a:blip r:embed="rId3"/>
          <a:stretch>
            <a:fillRect/>
          </a:stretch>
        </p:blipFill>
        <p:spPr>
          <a:xfrm>
            <a:off x="1403648" y="1836447"/>
            <a:ext cx="7460710" cy="4555119"/>
          </a:xfrm>
          <a:prstGeom prst="rect">
            <a:avLst/>
          </a:prstGeom>
        </p:spPr>
      </p:pic>
      <p:sp>
        <p:nvSpPr>
          <p:cNvPr id="6" name="날짜 개체 틀 3"/>
          <p:cNvSpPr>
            <a:spLocks noGrp="1"/>
          </p:cNvSpPr>
          <p:nvPr>
            <p:ph type="dt" sz="half" idx="10"/>
          </p:nvPr>
        </p:nvSpPr>
        <p:spPr>
          <a:xfrm>
            <a:off x="685800" y="378281"/>
            <a:ext cx="1600200" cy="215444"/>
          </a:xfrm>
        </p:spPr>
        <p:txBody>
          <a:bodyPr/>
          <a:lstStyle/>
          <a:p>
            <a:r>
              <a:rPr lang="en-US" altLang="ko-KR" dirty="0" smtClean="0"/>
              <a:t>November 2015</a:t>
            </a:r>
            <a:endParaRPr lang="en-US" altLang="ko-KR" dirty="0"/>
          </a:p>
        </p:txBody>
      </p:sp>
      <p:sp>
        <p:nvSpPr>
          <p:cNvPr id="7" name="바닥글 개체 틀 4"/>
          <p:cNvSpPr>
            <a:spLocks noGrp="1"/>
          </p:cNvSpPr>
          <p:nvPr>
            <p:ph type="ftr" sz="quarter" idx="11"/>
          </p:nvPr>
        </p:nvSpPr>
        <p:spPr>
          <a:xfrm>
            <a:off x="5486400" y="6475413"/>
            <a:ext cx="3124200" cy="184666"/>
          </a:xfrm>
        </p:spPr>
        <p:txBody>
          <a:bodyPr/>
          <a:lstStyle/>
          <a:p>
            <a:r>
              <a:rPr lang="en-US" altLang="ko-KR" dirty="0"/>
              <a:t>Various Authors (TG3e Proposal)</a:t>
            </a:r>
          </a:p>
        </p:txBody>
      </p:sp>
    </p:spTree>
    <p:extLst>
      <p:ext uri="{BB962C8B-B14F-4D97-AF65-F5344CB8AC3E}">
        <p14:creationId xmlns:p14="http://schemas.microsoft.com/office/powerpoint/2010/main" val="11209379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577124" y="1628800"/>
            <a:ext cx="8278688" cy="41148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r>
              <a:rPr lang="en-US" altLang="ko-KR" sz="2400" dirty="0"/>
              <a:t>Calculation of expected </a:t>
            </a:r>
            <a:r>
              <a:rPr lang="en-US" altLang="ko-KR" sz="2400" dirty="0" err="1"/>
              <a:t>RSSI</a:t>
            </a:r>
            <a:r>
              <a:rPr lang="en-US" altLang="ko-KR" sz="2400" dirty="0"/>
              <a:t> at </a:t>
            </a:r>
            <a:r>
              <a:rPr lang="en-US" altLang="ko-KR" sz="2400" dirty="0" err="1"/>
              <a:t>PPC</a:t>
            </a:r>
            <a:r>
              <a:rPr lang="en-US" altLang="ko-KR" sz="2400" dirty="0"/>
              <a:t> TX side</a:t>
            </a:r>
          </a:p>
          <a:p>
            <a:pPr lvl="1"/>
            <a:r>
              <a:rPr lang="en-US" altLang="ko-KR" sz="2000" dirty="0"/>
              <a:t>Excluding RX antenna gain and loss</a:t>
            </a:r>
          </a:p>
          <a:p>
            <a:pPr lvl="1"/>
            <a:endParaRPr lang="en-US" altLang="ko-KR" sz="2400" dirty="0"/>
          </a:p>
          <a:p>
            <a:pPr lvl="1"/>
            <a:endParaRPr lang="en-US" altLang="ko-KR" sz="2000" dirty="0"/>
          </a:p>
          <a:p>
            <a:r>
              <a:rPr lang="en-US" altLang="ko-KR" sz="2400" dirty="0" err="1"/>
              <a:t>RSSI</a:t>
            </a:r>
            <a:r>
              <a:rPr lang="en-US" altLang="ko-KR" sz="2400" dirty="0"/>
              <a:t> measurement at Device RX side</a:t>
            </a:r>
          </a:p>
          <a:p>
            <a:pPr lvl="1"/>
            <a:r>
              <a:rPr lang="en-US" altLang="ko-KR" sz="2000" dirty="0"/>
              <a:t>Estimating RSSI and compare </a:t>
            </a:r>
            <a:r>
              <a:rPr lang="en-US" altLang="ko-KR" sz="2000" dirty="0" err="1" smtClean="0"/>
              <a:t>itwith</a:t>
            </a:r>
            <a:r>
              <a:rPr lang="en-US" altLang="ko-KR" sz="2000" dirty="0" smtClean="0"/>
              <a:t> </a:t>
            </a:r>
            <a:r>
              <a:rPr lang="en-US" altLang="ko-KR" sz="2000" dirty="0"/>
              <a:t>expected RSSI from PPC </a:t>
            </a:r>
            <a:r>
              <a:rPr lang="en-US" altLang="ko-KR" sz="2000" dirty="0" smtClean="0"/>
              <a:t>TX</a:t>
            </a:r>
          </a:p>
          <a:p>
            <a:endParaRPr lang="en-US" altLang="ko-KR" sz="1600" dirty="0" smtClean="0"/>
          </a:p>
          <a:p>
            <a:r>
              <a:rPr lang="en-US" altLang="ko-KR" sz="2400" dirty="0" smtClean="0"/>
              <a:t>Estimation </a:t>
            </a:r>
            <a:r>
              <a:rPr lang="en-US" altLang="ko-KR" sz="2400" dirty="0"/>
              <a:t>error source</a:t>
            </a:r>
          </a:p>
          <a:p>
            <a:pPr lvl="1"/>
            <a:r>
              <a:rPr lang="en-US" altLang="ko-KR" sz="2000" dirty="0"/>
              <a:t>Fading channel, </a:t>
            </a:r>
            <a:r>
              <a:rPr lang="en-US" altLang="ko-KR" sz="2000" dirty="0" smtClean="0"/>
              <a:t>other error(</a:t>
            </a:r>
            <a:r>
              <a:rPr lang="en-US" altLang="ko-KR" sz="2000" dirty="0" err="1" smtClean="0"/>
              <a:t>Tx</a:t>
            </a:r>
            <a:r>
              <a:rPr lang="en-US" altLang="ko-KR" sz="2000" dirty="0" smtClean="0"/>
              <a:t> </a:t>
            </a:r>
            <a:r>
              <a:rPr lang="en-US" altLang="ko-KR" sz="2000" dirty="0"/>
              <a:t>Power</a:t>
            </a:r>
            <a:r>
              <a:rPr lang="en-US" altLang="ko-KR" sz="2000" dirty="0" smtClean="0"/>
              <a:t>, Gain</a:t>
            </a:r>
            <a:r>
              <a:rPr lang="en-US" altLang="ko-KR" sz="2000" dirty="0" smtClean="0"/>
              <a:t>, Loss </a:t>
            </a:r>
            <a:r>
              <a:rPr lang="en-US" altLang="ko-KR" sz="2000" dirty="0"/>
              <a:t>and </a:t>
            </a:r>
            <a:r>
              <a:rPr lang="en-US" altLang="ko-KR" sz="2000" dirty="0" err="1"/>
              <a:t>etc</a:t>
            </a:r>
            <a:r>
              <a:rPr lang="en-US" altLang="ko-KR" sz="2000" dirty="0"/>
              <a:t>) </a:t>
            </a:r>
            <a:r>
              <a:rPr lang="en-US" altLang="ko-KR" sz="2000" dirty="0" smtClean="0"/>
              <a:t/>
            </a:r>
            <a:br>
              <a:rPr lang="en-US" altLang="ko-KR" sz="2000" dirty="0" smtClean="0"/>
            </a:br>
            <a:r>
              <a:rPr lang="en-US" altLang="ko-KR" sz="2000" dirty="0" smtClean="0">
                <a:sym typeface="Wingdings" panose="05000000000000000000" pitchFamily="2" charset="2"/>
              </a:rPr>
              <a:t> channel(less than </a:t>
            </a:r>
            <a:r>
              <a:rPr lang="en-US" altLang="ko-KR" sz="2000" dirty="0" smtClean="0">
                <a:solidFill>
                  <a:srgbClr val="FF0000"/>
                </a:solidFill>
                <a:sym typeface="Wingdings" panose="05000000000000000000" pitchFamily="2" charset="2"/>
              </a:rPr>
              <a:t>0.5mm</a:t>
            </a:r>
            <a:r>
              <a:rPr lang="en-US" altLang="ko-KR" sz="2000" dirty="0">
                <a:sym typeface="Wingdings" panose="05000000000000000000" pitchFamily="2" charset="2"/>
              </a:rPr>
              <a:t>), other </a:t>
            </a:r>
            <a:r>
              <a:rPr lang="en-US" altLang="ko-KR" sz="2000" dirty="0" smtClean="0">
                <a:sym typeface="Wingdings" panose="05000000000000000000" pitchFamily="2" charset="2"/>
              </a:rPr>
              <a:t>error(</a:t>
            </a:r>
            <a:r>
              <a:rPr lang="en-US" altLang="ko-KR" sz="2000" dirty="0" smtClean="0">
                <a:solidFill>
                  <a:srgbClr val="FF0000"/>
                </a:solidFill>
                <a:sym typeface="Wingdings" panose="05000000000000000000" pitchFamily="2" charset="2"/>
              </a:rPr>
              <a:t>1.2mm</a:t>
            </a:r>
            <a:r>
              <a:rPr lang="en-US" altLang="ko-KR" sz="2000" dirty="0" smtClean="0">
                <a:sym typeface="Wingdings" panose="05000000000000000000" pitchFamily="2" charset="2"/>
              </a:rPr>
              <a:t> </a:t>
            </a:r>
            <a:r>
              <a:rPr lang="en-US" altLang="ko-KR" sz="2000" dirty="0">
                <a:sym typeface="Wingdings" panose="05000000000000000000" pitchFamily="2" charset="2"/>
              </a:rPr>
              <a:t>with 1 dB error)</a:t>
            </a:r>
            <a:r>
              <a:rPr lang="en-US" altLang="ko-KR" sz="2000" dirty="0"/>
              <a:t> </a:t>
            </a:r>
            <a:r>
              <a:rPr lang="en-US" altLang="ko-KR" sz="2400" dirty="0"/>
              <a:t>	</a:t>
            </a:r>
            <a:endParaRPr lang="ko-KR" altLang="en-US" sz="2400" dirty="0"/>
          </a:p>
        </p:txBody>
      </p:sp>
      <p:sp>
        <p:nvSpPr>
          <p:cNvPr id="4" name="날짜 개체 틀 3"/>
          <p:cNvSpPr>
            <a:spLocks noGrp="1"/>
          </p:cNvSpPr>
          <p:nvPr>
            <p:ph type="dt" sz="half" idx="10"/>
          </p:nvPr>
        </p:nvSpPr>
        <p:spPr/>
        <p:txBody>
          <a:bodyPr/>
          <a:lstStyle/>
          <a:p>
            <a:r>
              <a:rPr lang="en-US" altLang="ko-KR" dirty="0" smtClean="0"/>
              <a:t>November 2015</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14</a:t>
            </a:fld>
            <a:endParaRPr lang="en-US" altLang="ko-KR"/>
          </a:p>
        </p:txBody>
      </p:sp>
      <p:pic>
        <p:nvPicPr>
          <p:cNvPr id="7" name="Picture 113" descr="latex-image-1.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1580" y="2492895"/>
            <a:ext cx="4349777" cy="792089"/>
          </a:xfrm>
          <a:prstGeom prst="rect">
            <a:avLst/>
          </a:prstGeom>
        </p:spPr>
      </p:pic>
      <p:pic>
        <p:nvPicPr>
          <p:cNvPr id="2" name="그림 1"/>
          <p:cNvPicPr>
            <a:picLocks noChangeAspect="1"/>
          </p:cNvPicPr>
          <p:nvPr/>
        </p:nvPicPr>
        <p:blipFill>
          <a:blip r:embed="rId3"/>
          <a:stretch>
            <a:fillRect/>
          </a:stretch>
        </p:blipFill>
        <p:spPr>
          <a:xfrm>
            <a:off x="3384868" y="3913114"/>
            <a:ext cx="3476074" cy="884038"/>
          </a:xfrm>
          <a:prstGeom prst="rect">
            <a:avLst/>
          </a:prstGeom>
        </p:spPr>
      </p:pic>
      <p:sp>
        <p:nvSpPr>
          <p:cNvPr id="8" name="바닥글 개체 틀 4"/>
          <p:cNvSpPr>
            <a:spLocks noGrp="1"/>
          </p:cNvSpPr>
          <p:nvPr>
            <p:ph type="ftr" sz="quarter" idx="11"/>
          </p:nvPr>
        </p:nvSpPr>
        <p:spPr>
          <a:xfrm>
            <a:off x="5486400" y="6475413"/>
            <a:ext cx="3124200" cy="184666"/>
          </a:xfrm>
        </p:spPr>
        <p:txBody>
          <a:bodyPr/>
          <a:lstStyle/>
          <a:p>
            <a:r>
              <a:rPr lang="en-US" altLang="ko-KR" dirty="0"/>
              <a:t>Various Authors (TG3e Proposal)</a:t>
            </a:r>
          </a:p>
        </p:txBody>
      </p:sp>
      <p:sp>
        <p:nvSpPr>
          <p:cNvPr id="9"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Relationship between Expected RSSI in beacon and measured RSSI at RX (2/2)</a:t>
            </a:r>
            <a:endParaRPr lang="ko-KR" altLang="en-US" kern="0" dirty="0"/>
          </a:p>
        </p:txBody>
      </p:sp>
    </p:spTree>
    <p:extLst>
      <p:ext uri="{BB962C8B-B14F-4D97-AF65-F5344CB8AC3E}">
        <p14:creationId xmlns:p14="http://schemas.microsoft.com/office/powerpoint/2010/main" val="40241303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그림 2"/>
          <p:cNvPicPr>
            <a:picLocks noChangeAspect="1"/>
          </p:cNvPicPr>
          <p:nvPr/>
        </p:nvPicPr>
        <p:blipFill rotWithShape="1">
          <a:blip r:embed="rId3">
            <a:extLst>
              <a:ext uri="{28A0092B-C50C-407E-A947-70E740481C1C}">
                <a14:useLocalDpi xmlns:a14="http://schemas.microsoft.com/office/drawing/2010/main" val="0"/>
              </a:ext>
            </a:extLst>
          </a:blip>
          <a:srcRect l="6720" t="5422" r="7704" b="4110"/>
          <a:stretch/>
        </p:blipFill>
        <p:spPr>
          <a:xfrm>
            <a:off x="179512" y="1340767"/>
            <a:ext cx="6264697" cy="4968553"/>
          </a:xfrm>
          <a:prstGeom prst="rect">
            <a:avLst/>
          </a:prstGeom>
        </p:spPr>
      </p:pic>
      <p:sp>
        <p:nvSpPr>
          <p:cNvPr id="24" name="슬라이드 번호 개체 틀 5"/>
          <p:cNvSpPr>
            <a:spLocks noGrp="1"/>
          </p:cNvSpPr>
          <p:nvPr>
            <p:ph type="sldNum" sz="quarter" idx="12"/>
          </p:nvPr>
        </p:nvSpPr>
        <p:spPr>
          <a:xfrm>
            <a:off x="4344988" y="6475413"/>
            <a:ext cx="530225" cy="182562"/>
          </a:xfrm>
        </p:spPr>
        <p:txBody>
          <a:bodyPr/>
          <a:lstStyle/>
          <a:p>
            <a:r>
              <a:rPr lang="en-US" altLang="ko-KR" smtClean="0"/>
              <a:t>Slide </a:t>
            </a:r>
            <a:fld id="{389B5054-13E1-4CF6-BEEF-5524A2E66EC3}" type="slidenum">
              <a:rPr lang="en-US" altLang="ko-KR" smtClean="0"/>
              <a:pPr/>
              <a:t>15</a:t>
            </a:fld>
            <a:endParaRPr lang="en-US" altLang="ko-KR"/>
          </a:p>
        </p:txBody>
      </p:sp>
      <p:sp>
        <p:nvSpPr>
          <p:cNvPr id="25" name="TextBox 24"/>
          <p:cNvSpPr txBox="1"/>
          <p:nvPr/>
        </p:nvSpPr>
        <p:spPr>
          <a:xfrm>
            <a:off x="6300192" y="1342799"/>
            <a:ext cx="2736304" cy="3908762"/>
          </a:xfrm>
          <a:prstGeom prst="rect">
            <a:avLst/>
          </a:prstGeom>
          <a:noFill/>
        </p:spPr>
        <p:txBody>
          <a:bodyPr wrap="square" rtlCol="0">
            <a:spAutoFit/>
          </a:bodyPr>
          <a:lstStyle/>
          <a:p>
            <a:endParaRPr lang="en-US" altLang="ko-KR" dirty="0" smtClean="0"/>
          </a:p>
          <a:p>
            <a:pPr marL="171450" indent="-171450">
              <a:buFont typeface="Arial" panose="020B0604020202020204" pitchFamily="34" charset="0"/>
              <a:buChar char="•"/>
            </a:pPr>
            <a:r>
              <a:rPr lang="en-US" altLang="ko-KR" sz="1400" dirty="0" smtClean="0"/>
              <a:t>Simulation Condition</a:t>
            </a:r>
          </a:p>
          <a:p>
            <a:pPr marL="285750" indent="-285750">
              <a:buFontTx/>
              <a:buChar char="-"/>
            </a:pPr>
            <a:r>
              <a:rPr lang="en-US" altLang="ko-KR" sz="1400" dirty="0" smtClean="0"/>
              <a:t>fc </a:t>
            </a:r>
            <a:r>
              <a:rPr lang="en-US" altLang="ko-KR" sz="1400" dirty="0"/>
              <a:t>= </a:t>
            </a:r>
            <a:r>
              <a:rPr lang="en-US" altLang="ko-KR" sz="1400" dirty="0" smtClean="0"/>
              <a:t>60.48 </a:t>
            </a:r>
            <a:r>
              <a:rPr lang="en-US" altLang="ko-KR" sz="1400" dirty="0"/>
              <a:t>GHz, </a:t>
            </a:r>
            <a:r>
              <a:rPr lang="en-US" altLang="ko-KR" sz="1400" dirty="0" smtClean="0"/>
              <a:t>fs </a:t>
            </a:r>
            <a:r>
              <a:rPr lang="en-US" altLang="ko-KR" sz="1400" dirty="0"/>
              <a:t>= 1.76 </a:t>
            </a:r>
            <a:r>
              <a:rPr lang="en-US" altLang="ko-KR" sz="1400" dirty="0" smtClean="0"/>
              <a:t>GHz</a:t>
            </a:r>
          </a:p>
          <a:p>
            <a:pPr marL="285750" indent="-285750">
              <a:buFontTx/>
              <a:buChar char="-"/>
            </a:pPr>
            <a:r>
              <a:rPr lang="en-US" altLang="ko-KR" sz="1400" dirty="0" smtClean="0"/>
              <a:t>SISO </a:t>
            </a:r>
            <a:r>
              <a:rPr lang="en-US" altLang="ko-KR" sz="1400" dirty="0"/>
              <a:t>single Channel model </a:t>
            </a:r>
            <a:r>
              <a:rPr lang="en-US" altLang="ko-KR" sz="1400" dirty="0" smtClean="0"/>
              <a:t>(IEEE 802.15.3e)</a:t>
            </a:r>
          </a:p>
          <a:p>
            <a:pPr marL="285750" indent="-285750">
              <a:buFontTx/>
              <a:buChar char="-"/>
            </a:pPr>
            <a:r>
              <a:rPr lang="en-US" altLang="ko-KR" sz="1400" dirty="0" smtClean="0"/>
              <a:t>TX </a:t>
            </a:r>
            <a:r>
              <a:rPr lang="en-US" altLang="ko-KR" sz="1400" dirty="0"/>
              <a:t>&amp; RX phase noise are </a:t>
            </a:r>
            <a:r>
              <a:rPr lang="en-US" altLang="ko-KR" sz="1400" dirty="0" smtClean="0"/>
              <a:t>considered</a:t>
            </a:r>
          </a:p>
          <a:p>
            <a:pPr marL="285750" indent="-285750">
              <a:buFontTx/>
              <a:buChar char="-"/>
            </a:pPr>
            <a:r>
              <a:rPr lang="en-US" altLang="ko-KR" sz="1400" dirty="0" smtClean="0"/>
              <a:t>Measured RSSI using one OOK Preamble</a:t>
            </a:r>
          </a:p>
          <a:p>
            <a:pPr marL="285750" indent="-285750">
              <a:buFontTx/>
              <a:buChar char="-"/>
            </a:pPr>
            <a:endParaRPr lang="en-US" altLang="ko-KR" sz="1400" dirty="0"/>
          </a:p>
          <a:p>
            <a:pPr marL="285750" indent="-285750">
              <a:buFont typeface="Arial" panose="020B0604020202020204" pitchFamily="34" charset="0"/>
              <a:buChar char="•"/>
            </a:pPr>
            <a:r>
              <a:rPr lang="en-US" altLang="ko-KR" sz="1400" dirty="0" smtClean="0"/>
              <a:t>Result</a:t>
            </a:r>
          </a:p>
          <a:p>
            <a:pPr marL="285750" indent="-285750">
              <a:buFontTx/>
              <a:buChar char="-"/>
            </a:pPr>
            <a:r>
              <a:rPr lang="en-US" altLang="ko-KR" sz="1400" dirty="0" smtClean="0"/>
              <a:t>10,000 </a:t>
            </a:r>
            <a:r>
              <a:rPr lang="en-US" altLang="ko-KR" sz="1400" dirty="0"/>
              <a:t>simulation run </a:t>
            </a:r>
            <a:r>
              <a:rPr lang="en-US" altLang="ko-KR" sz="1400" dirty="0" smtClean="0"/>
              <a:t>(</a:t>
            </a:r>
            <a:r>
              <a:rPr lang="en-US" altLang="ko-KR" sz="1400" dirty="0" err="1"/>
              <a:t>RSSI</a:t>
            </a:r>
            <a:r>
              <a:rPr lang="en-US" altLang="ko-KR" sz="1400" dirty="0"/>
              <a:t> </a:t>
            </a:r>
            <a:r>
              <a:rPr lang="en-US" altLang="ko-KR" sz="1400" dirty="0" smtClean="0"/>
              <a:t>measurement error </a:t>
            </a:r>
            <a:r>
              <a:rPr lang="en-US" altLang="ko-KR" sz="1400" dirty="0"/>
              <a:t>variance is </a:t>
            </a:r>
            <a:r>
              <a:rPr lang="en-US" altLang="ko-KR" sz="1400" dirty="0" smtClean="0"/>
              <a:t>less than </a:t>
            </a:r>
            <a:r>
              <a:rPr lang="en-US" altLang="ko-KR" sz="1400" dirty="0" err="1" smtClean="0"/>
              <a:t>0.5mm</a:t>
            </a:r>
            <a:r>
              <a:rPr lang="en-US" altLang="ko-KR" sz="1400" dirty="0" smtClean="0"/>
              <a:t> at </a:t>
            </a:r>
            <a:r>
              <a:rPr lang="en-US" altLang="ko-KR" sz="1400" dirty="0" err="1" smtClean="0"/>
              <a:t>1cm</a:t>
            </a:r>
            <a:r>
              <a:rPr lang="en-US" altLang="ko-KR" sz="1400" dirty="0" smtClean="0"/>
              <a:t>)</a:t>
            </a:r>
            <a:endParaRPr lang="en-US" altLang="ko-KR" sz="1400" dirty="0"/>
          </a:p>
          <a:p>
            <a:endParaRPr lang="en-US" altLang="ko-KR" sz="1400" dirty="0" smtClean="0"/>
          </a:p>
          <a:p>
            <a:pPr marL="285750" indent="-285750">
              <a:buFont typeface="Wingdings"/>
              <a:buChar char="à"/>
            </a:pPr>
            <a:r>
              <a:rPr lang="en-US" altLang="ko-KR" sz="1400" dirty="0" smtClean="0"/>
              <a:t>Difference between measured RSSI values is negligible </a:t>
            </a:r>
          </a:p>
          <a:p>
            <a:pPr marL="171450" indent="-171450">
              <a:buFont typeface="Arial" panose="020B0604020202020204" pitchFamily="34" charset="0"/>
              <a:buChar char="•"/>
            </a:pPr>
            <a:endParaRPr lang="en-US" altLang="ko-KR" dirty="0" smtClean="0"/>
          </a:p>
        </p:txBody>
      </p:sp>
      <p:sp>
        <p:nvSpPr>
          <p:cNvPr id="26"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Simulation (1/2)</a:t>
            </a:r>
            <a:endParaRPr lang="ko-KR" altLang="en-US" kern="0" dirty="0"/>
          </a:p>
        </p:txBody>
      </p:sp>
      <p:cxnSp>
        <p:nvCxnSpPr>
          <p:cNvPr id="9" name="직선 연결선 8"/>
          <p:cNvCxnSpPr/>
          <p:nvPr/>
        </p:nvCxnSpPr>
        <p:spPr bwMode="auto">
          <a:xfrm flipH="1">
            <a:off x="4409079" y="1268760"/>
            <a:ext cx="18905" cy="4625074"/>
          </a:xfrm>
          <a:prstGeom prst="line">
            <a:avLst/>
          </a:prstGeom>
          <a:solidFill>
            <a:schemeClr val="accent1"/>
          </a:solidFill>
          <a:ln w="28575"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직선 화살표 연결선 9"/>
          <p:cNvCxnSpPr/>
          <p:nvPr/>
        </p:nvCxnSpPr>
        <p:spPr bwMode="auto">
          <a:xfrm>
            <a:off x="1031816" y="1402900"/>
            <a:ext cx="3364720" cy="9876"/>
          </a:xfrm>
          <a:prstGeom prst="straightConnector1">
            <a:avLst/>
          </a:prstGeom>
          <a:solidFill>
            <a:schemeClr val="accent1"/>
          </a:solidFill>
          <a:ln w="12700" cap="flat" cmpd="sng" algn="ctr">
            <a:solidFill>
              <a:srgbClr val="FF0000"/>
            </a:solidFill>
            <a:prstDash val="sysDot"/>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직선 연결선 10"/>
          <p:cNvCxnSpPr/>
          <p:nvPr/>
        </p:nvCxnSpPr>
        <p:spPr bwMode="auto">
          <a:xfrm flipH="1">
            <a:off x="1002080" y="1268760"/>
            <a:ext cx="29736" cy="4625062"/>
          </a:xfrm>
          <a:prstGeom prst="line">
            <a:avLst/>
          </a:prstGeom>
          <a:solidFill>
            <a:schemeClr val="accent1"/>
          </a:solidFill>
          <a:ln w="25400" cap="flat" cmpd="sng" algn="ctr">
            <a:solidFill>
              <a:srgbClr val="FF000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직선 화살표 연결선 12"/>
          <p:cNvCxnSpPr/>
          <p:nvPr/>
        </p:nvCxnSpPr>
        <p:spPr bwMode="auto">
          <a:xfrm flipV="1">
            <a:off x="611560" y="3233725"/>
            <a:ext cx="432799" cy="12484"/>
          </a:xfrm>
          <a:prstGeom prst="straightConnector1">
            <a:avLst/>
          </a:prstGeom>
          <a:solidFill>
            <a:schemeClr val="accent1"/>
          </a:solidFill>
          <a:ln w="12700" cap="flat" cmpd="sng" algn="ctr">
            <a:solidFill>
              <a:srgbClr val="FF0000"/>
            </a:solidFill>
            <a:prstDash val="sysDot"/>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TextBox 13"/>
          <p:cNvSpPr txBox="1"/>
          <p:nvPr/>
        </p:nvSpPr>
        <p:spPr>
          <a:xfrm>
            <a:off x="685800" y="2712537"/>
            <a:ext cx="1056700" cy="461665"/>
          </a:xfrm>
          <a:prstGeom prst="rect">
            <a:avLst/>
          </a:prstGeom>
          <a:noFill/>
        </p:spPr>
        <p:txBody>
          <a:bodyPr wrap="none" rtlCol="0">
            <a:spAutoFit/>
          </a:bodyPr>
          <a:lstStyle/>
          <a:p>
            <a:r>
              <a:rPr lang="en-US" altLang="ko-KR" dirty="0" smtClean="0"/>
              <a:t>Touch Action </a:t>
            </a:r>
          </a:p>
          <a:p>
            <a:r>
              <a:rPr lang="en-US" altLang="ko-KR" dirty="0" smtClean="0"/>
              <a:t>Range (1cm)</a:t>
            </a:r>
            <a:endParaRPr lang="ko-KR" altLang="en-US" dirty="0"/>
          </a:p>
        </p:txBody>
      </p:sp>
      <p:sp>
        <p:nvSpPr>
          <p:cNvPr id="17" name="TextBox 16"/>
          <p:cNvSpPr txBox="1"/>
          <p:nvPr/>
        </p:nvSpPr>
        <p:spPr>
          <a:xfrm>
            <a:off x="1331640" y="4036421"/>
            <a:ext cx="2028119" cy="646331"/>
          </a:xfrm>
          <a:prstGeom prst="rect">
            <a:avLst/>
          </a:prstGeom>
          <a:noFill/>
        </p:spPr>
        <p:txBody>
          <a:bodyPr wrap="none" rtlCol="0">
            <a:spAutoFit/>
          </a:bodyPr>
          <a:lstStyle/>
          <a:p>
            <a:r>
              <a:rPr lang="en-US" altLang="ko-KR" dirty="0" smtClean="0"/>
              <a:t>28 dB</a:t>
            </a:r>
          </a:p>
          <a:p>
            <a:r>
              <a:rPr lang="en-US" altLang="ko-KR" dirty="0" smtClean="0">
                <a:solidFill>
                  <a:srgbClr val="FF0000"/>
                </a:solidFill>
              </a:rPr>
              <a:t>(expected RSSI value </a:t>
            </a:r>
          </a:p>
          <a:p>
            <a:r>
              <a:rPr lang="en-US" altLang="ko-KR" dirty="0" smtClean="0">
                <a:solidFill>
                  <a:srgbClr val="FF0000"/>
                </a:solidFill>
              </a:rPr>
              <a:t>at 1 cm indicated by the PPC)</a:t>
            </a:r>
            <a:endParaRPr lang="ko-KR" altLang="en-US" dirty="0">
              <a:solidFill>
                <a:srgbClr val="FF0000"/>
              </a:solidFill>
            </a:endParaRPr>
          </a:p>
        </p:txBody>
      </p:sp>
      <p:cxnSp>
        <p:nvCxnSpPr>
          <p:cNvPr id="18" name="직선 연결선 17"/>
          <p:cNvCxnSpPr/>
          <p:nvPr/>
        </p:nvCxnSpPr>
        <p:spPr bwMode="auto">
          <a:xfrm flipV="1">
            <a:off x="1062296" y="4620269"/>
            <a:ext cx="371169" cy="211872"/>
          </a:xfrm>
          <a:prstGeom prst="line">
            <a:avLst/>
          </a:prstGeom>
          <a:solidFill>
            <a:schemeClr val="accent1"/>
          </a:solidFill>
          <a:ln w="12700" cap="flat" cmpd="sng" algn="ctr">
            <a:solidFill>
              <a:schemeClr val="tx1"/>
            </a:solidFill>
            <a:prstDash val="solid"/>
            <a:round/>
            <a:headEnd type="triangl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Box 27"/>
          <p:cNvSpPr txBox="1"/>
          <p:nvPr/>
        </p:nvSpPr>
        <p:spPr>
          <a:xfrm>
            <a:off x="2004781" y="1166264"/>
            <a:ext cx="1617751" cy="276999"/>
          </a:xfrm>
          <a:prstGeom prst="rect">
            <a:avLst/>
          </a:prstGeom>
          <a:noFill/>
        </p:spPr>
        <p:txBody>
          <a:bodyPr wrap="none" rtlCol="0">
            <a:spAutoFit/>
          </a:bodyPr>
          <a:lstStyle/>
          <a:p>
            <a:r>
              <a:rPr lang="en-US" altLang="ko-KR" dirty="0" smtClean="0"/>
              <a:t>Range of  PPC (10 cm)</a:t>
            </a:r>
            <a:endParaRPr lang="ko-KR" altLang="en-US" dirty="0"/>
          </a:p>
        </p:txBody>
      </p:sp>
      <p:sp>
        <p:nvSpPr>
          <p:cNvPr id="15" name="날짜 개체 틀 3"/>
          <p:cNvSpPr>
            <a:spLocks noGrp="1"/>
          </p:cNvSpPr>
          <p:nvPr>
            <p:ph type="dt" sz="half" idx="10"/>
          </p:nvPr>
        </p:nvSpPr>
        <p:spPr>
          <a:xfrm>
            <a:off x="685800" y="378281"/>
            <a:ext cx="1600200" cy="215444"/>
          </a:xfrm>
        </p:spPr>
        <p:txBody>
          <a:bodyPr/>
          <a:lstStyle/>
          <a:p>
            <a:r>
              <a:rPr lang="en-US" altLang="ko-KR" dirty="0" smtClean="0"/>
              <a:t>November 2015</a:t>
            </a:r>
            <a:endParaRPr lang="en-US" altLang="ko-KR" dirty="0"/>
          </a:p>
        </p:txBody>
      </p:sp>
      <p:sp>
        <p:nvSpPr>
          <p:cNvPr id="16" name="바닥글 개체 틀 4"/>
          <p:cNvSpPr>
            <a:spLocks noGrp="1"/>
          </p:cNvSpPr>
          <p:nvPr>
            <p:ph type="ftr" sz="quarter" idx="11"/>
          </p:nvPr>
        </p:nvSpPr>
        <p:spPr>
          <a:xfrm>
            <a:off x="5486400" y="6475413"/>
            <a:ext cx="3124200" cy="184666"/>
          </a:xfrm>
        </p:spPr>
        <p:txBody>
          <a:bodyPr/>
          <a:lstStyle/>
          <a:p>
            <a:r>
              <a:rPr lang="en-US" altLang="ko-KR" dirty="0"/>
              <a:t>Various Authors (TG3e Proposal)</a:t>
            </a:r>
          </a:p>
        </p:txBody>
      </p:sp>
    </p:spTree>
    <p:extLst>
      <p:ext uri="{BB962C8B-B14F-4D97-AF65-F5344CB8AC3E}">
        <p14:creationId xmlns:p14="http://schemas.microsoft.com/office/powerpoint/2010/main" val="28374085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슬라이드 번호 개체 틀 5"/>
          <p:cNvSpPr>
            <a:spLocks noGrp="1"/>
          </p:cNvSpPr>
          <p:nvPr>
            <p:ph type="sldNum" sz="quarter" idx="12"/>
          </p:nvPr>
        </p:nvSpPr>
        <p:spPr>
          <a:xfrm>
            <a:off x="4344988" y="6475413"/>
            <a:ext cx="530225" cy="182562"/>
          </a:xfrm>
        </p:spPr>
        <p:txBody>
          <a:bodyPr/>
          <a:lstStyle/>
          <a:p>
            <a:r>
              <a:rPr lang="en-US" altLang="ko-KR" smtClean="0"/>
              <a:t>Slide </a:t>
            </a:r>
            <a:fld id="{389B5054-13E1-4CF6-BEEF-5524A2E66EC3}" type="slidenum">
              <a:rPr lang="en-US" altLang="ko-KR" smtClean="0"/>
              <a:pPr/>
              <a:t>16</a:t>
            </a:fld>
            <a:endParaRPr lang="en-US" altLang="ko-KR"/>
          </a:p>
        </p:txBody>
      </p:sp>
      <p:sp>
        <p:nvSpPr>
          <p:cNvPr id="26"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Simulation (2/2)</a:t>
            </a:r>
            <a:endParaRPr lang="ko-KR" altLang="en-US" kern="0" dirty="0"/>
          </a:p>
        </p:txBody>
      </p:sp>
      <p:pic>
        <p:nvPicPr>
          <p:cNvPr id="3" name="그림 2"/>
          <p:cNvPicPr>
            <a:picLocks noChangeAspect="1"/>
          </p:cNvPicPr>
          <p:nvPr/>
        </p:nvPicPr>
        <p:blipFill rotWithShape="1">
          <a:blip r:embed="rId3">
            <a:extLst>
              <a:ext uri="{28A0092B-C50C-407E-A947-70E740481C1C}">
                <a14:useLocalDpi xmlns:a14="http://schemas.microsoft.com/office/drawing/2010/main" val="0"/>
              </a:ext>
            </a:extLst>
          </a:blip>
          <a:srcRect l="6720" t="5421" r="6720" b="2800"/>
          <a:stretch/>
        </p:blipFill>
        <p:spPr>
          <a:xfrm>
            <a:off x="249288" y="1628800"/>
            <a:ext cx="5472608" cy="4353211"/>
          </a:xfrm>
          <a:prstGeom prst="rect">
            <a:avLst/>
          </a:prstGeom>
        </p:spPr>
      </p:pic>
      <p:sp>
        <p:nvSpPr>
          <p:cNvPr id="19" name="TextBox 18"/>
          <p:cNvSpPr txBox="1"/>
          <p:nvPr/>
        </p:nvSpPr>
        <p:spPr>
          <a:xfrm>
            <a:off x="6012160" y="1752600"/>
            <a:ext cx="2736304" cy="1107996"/>
          </a:xfrm>
          <a:prstGeom prst="rect">
            <a:avLst/>
          </a:prstGeom>
          <a:noFill/>
        </p:spPr>
        <p:txBody>
          <a:bodyPr wrap="square" rtlCol="0">
            <a:spAutoFit/>
          </a:bodyPr>
          <a:lstStyle/>
          <a:p>
            <a:endParaRPr lang="en-US" altLang="ko-KR" dirty="0" smtClean="0"/>
          </a:p>
          <a:p>
            <a:pPr marL="171450" indent="-171450">
              <a:buFont typeface="Arial" panose="020B0604020202020204" pitchFamily="34" charset="0"/>
              <a:buChar char="•"/>
            </a:pPr>
            <a:r>
              <a:rPr lang="en-US" altLang="ko-KR" sz="1400" dirty="0" smtClean="0"/>
              <a:t>Simulation Condition</a:t>
            </a:r>
          </a:p>
          <a:p>
            <a:pPr marL="285750" indent="-285750">
              <a:buFontTx/>
              <a:buChar char="-"/>
            </a:pPr>
            <a:r>
              <a:rPr lang="en-US" altLang="ko-KR" sz="1400" dirty="0" smtClean="0"/>
              <a:t>Estimation error is less than </a:t>
            </a:r>
            <a:r>
              <a:rPr lang="en-US" altLang="ko-KR" sz="1400" dirty="0" err="1" smtClean="0"/>
              <a:t>0.5mm</a:t>
            </a:r>
            <a:r>
              <a:rPr lang="en-US" altLang="ko-KR" sz="1400" dirty="0" smtClean="0"/>
              <a:t> at </a:t>
            </a:r>
            <a:r>
              <a:rPr lang="en-US" altLang="ko-KR" sz="1400" dirty="0" err="1" smtClean="0"/>
              <a:t>1cm</a:t>
            </a:r>
            <a:endParaRPr lang="en-US" altLang="ko-KR" sz="1400" dirty="0"/>
          </a:p>
          <a:p>
            <a:pPr marL="171450" indent="-171450">
              <a:buFont typeface="Arial" panose="020B0604020202020204" pitchFamily="34" charset="0"/>
              <a:buChar char="•"/>
            </a:pPr>
            <a:endParaRPr lang="en-US" altLang="ko-KR" dirty="0" smtClean="0"/>
          </a:p>
        </p:txBody>
      </p:sp>
      <p:sp>
        <p:nvSpPr>
          <p:cNvPr id="7" name="날짜 개체 틀 3"/>
          <p:cNvSpPr>
            <a:spLocks noGrp="1"/>
          </p:cNvSpPr>
          <p:nvPr>
            <p:ph type="dt" sz="half" idx="10"/>
          </p:nvPr>
        </p:nvSpPr>
        <p:spPr>
          <a:xfrm>
            <a:off x="685800" y="378281"/>
            <a:ext cx="1600200" cy="215444"/>
          </a:xfrm>
        </p:spPr>
        <p:txBody>
          <a:bodyPr/>
          <a:lstStyle/>
          <a:p>
            <a:r>
              <a:rPr lang="en-US" altLang="ko-KR" dirty="0" smtClean="0"/>
              <a:t>November 2015</a:t>
            </a:r>
            <a:endParaRPr lang="en-US" altLang="ko-KR" dirty="0"/>
          </a:p>
        </p:txBody>
      </p:sp>
      <p:sp>
        <p:nvSpPr>
          <p:cNvPr id="8" name="바닥글 개체 틀 4"/>
          <p:cNvSpPr>
            <a:spLocks noGrp="1"/>
          </p:cNvSpPr>
          <p:nvPr>
            <p:ph type="ftr" sz="quarter" idx="11"/>
          </p:nvPr>
        </p:nvSpPr>
        <p:spPr>
          <a:xfrm>
            <a:off x="5486400" y="6475413"/>
            <a:ext cx="3124200" cy="184666"/>
          </a:xfrm>
        </p:spPr>
        <p:txBody>
          <a:bodyPr/>
          <a:lstStyle/>
          <a:p>
            <a:r>
              <a:rPr lang="en-US" altLang="ko-KR" dirty="0"/>
              <a:t>Various Authors (TG3e Proposal)</a:t>
            </a:r>
          </a:p>
        </p:txBody>
      </p:sp>
    </p:spTree>
    <p:extLst>
      <p:ext uri="{BB962C8B-B14F-4D97-AF65-F5344CB8AC3E}">
        <p14:creationId xmlns:p14="http://schemas.microsoft.com/office/powerpoint/2010/main" val="282442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17</a:t>
            </a:fld>
            <a:endParaRPr lang="en-US" altLang="ko-KR"/>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Proposed change to the draft</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pPr marL="0" indent="0">
              <a:buNone/>
            </a:pPr>
            <a:r>
              <a:rPr lang="en-US" altLang="ko-KR" sz="1600" kern="0" dirty="0" smtClean="0"/>
              <a:t>In 7.3.1.1:</a:t>
            </a:r>
          </a:p>
          <a:p>
            <a:r>
              <a:rPr lang="en-US" altLang="ko-KR" sz="1600" kern="0" dirty="0" smtClean="0"/>
              <a:t>The </a:t>
            </a:r>
            <a:r>
              <a:rPr lang="en-US" altLang="ko-KR" sz="1600" kern="0" dirty="0"/>
              <a:t>Expected RSSI field indicates the RSSI value of received signal at the antenna input of DEV located at specific distance from the PPC. EIRP and path loss between the PPC and the DEV can be used to determine the Expected RSSI value at the PPC. The DEV shall only send an Association Request command to the PPC when the actually measured RSSI level of the received beacon exceeds this value. The resolution of this field is 1dB and therefore has a range of [+30 to -226] </a:t>
            </a:r>
            <a:r>
              <a:rPr lang="en-US" altLang="ko-KR" sz="1600" kern="0" dirty="0" err="1"/>
              <a:t>dBm</a:t>
            </a:r>
            <a:r>
              <a:rPr lang="en-US" altLang="ko-KR" sz="1600" kern="0" dirty="0"/>
              <a:t>.</a:t>
            </a:r>
          </a:p>
          <a:p>
            <a:endParaRPr lang="en-US" altLang="ko-KR" sz="1600" kern="0" dirty="0"/>
          </a:p>
          <a:p>
            <a:r>
              <a:rPr lang="en-US" altLang="ko-KR" sz="1600" kern="0" dirty="0"/>
              <a:t>NOTE – Expected RSSI can be calculated at the PPC as follows: Expected RSSI = EIRP – Path Loss (This value equals to: TX Power at RF of the PPC + (antenna gain – cable loss at the PPC) – Path </a:t>
            </a:r>
            <a:r>
              <a:rPr lang="en-US" altLang="ko-KR" sz="1600" kern="0" dirty="0" smtClean="0"/>
              <a:t>Loss)                                     When </a:t>
            </a:r>
            <a:r>
              <a:rPr lang="en-US" altLang="ko-KR" sz="1600" kern="0" dirty="0"/>
              <a:t>the DEV measures the RSSI level of the received beacon, antenna gain and cable loss at the DEV should be considered in the decision on sending an Association Request. That is, the DEV transmits an Association Request when the following condition holds: Measured RSSI at the DEV &gt;= Expected RSSI value indicated in the beacon  + (antenna gain – cable loss at the DEV)</a:t>
            </a:r>
          </a:p>
          <a:p>
            <a:endParaRPr lang="en-US" altLang="ko-KR" sz="1600" kern="0" dirty="0"/>
          </a:p>
          <a:p>
            <a:pPr marL="457200" lvl="1" indent="0">
              <a:buNone/>
            </a:pPr>
            <a:endParaRPr lang="en-US" altLang="ko-KR" sz="1800" kern="0" dirty="0" smtClean="0"/>
          </a:p>
        </p:txBody>
      </p:sp>
      <p:sp>
        <p:nvSpPr>
          <p:cNvPr id="15" name="Rectangle 2"/>
          <p:cNvSpPr>
            <a:spLocks noChangeArrowheads="1"/>
          </p:cNvSpPr>
          <p:nvPr/>
        </p:nvSpPr>
        <p:spPr bwMode="auto">
          <a:xfrm>
            <a:off x="1671638" y="3687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November 2015</a:t>
            </a:r>
            <a:endParaRPr lang="en-US" altLang="ko-KR" dirty="0"/>
          </a:p>
        </p:txBody>
      </p:sp>
      <p:sp>
        <p:nvSpPr>
          <p:cNvPr id="10" name="바닥글 개체 틀 4"/>
          <p:cNvSpPr>
            <a:spLocks noGrp="1"/>
          </p:cNvSpPr>
          <p:nvPr>
            <p:ph type="ftr" sz="quarter" idx="11"/>
          </p:nvPr>
        </p:nvSpPr>
        <p:spPr>
          <a:xfrm>
            <a:off x="5486400" y="6475413"/>
            <a:ext cx="3124200" cy="184666"/>
          </a:xfrm>
        </p:spPr>
        <p:txBody>
          <a:bodyPr/>
          <a:lstStyle/>
          <a:p>
            <a:r>
              <a:rPr lang="en-US" altLang="ko-KR" dirty="0"/>
              <a:t>Various Authors (TG3e Proposal)</a:t>
            </a:r>
          </a:p>
        </p:txBody>
      </p:sp>
    </p:spTree>
    <p:extLst>
      <p:ext uri="{BB962C8B-B14F-4D97-AF65-F5344CB8AC3E}">
        <p14:creationId xmlns:p14="http://schemas.microsoft.com/office/powerpoint/2010/main" val="384858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dirty="0" smtClean="0"/>
              <a:t>Various Authors (TG3e Proposal)</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18</a:t>
            </a:fld>
            <a:endParaRPr lang="en-US" altLang="ko-KR"/>
          </a:p>
        </p:txBody>
      </p:sp>
      <p:sp>
        <p:nvSpPr>
          <p:cNvPr id="7" name="날짜 개체 틀 3"/>
          <p:cNvSpPr>
            <a:spLocks noGrp="1"/>
          </p:cNvSpPr>
          <p:nvPr>
            <p:ph type="dt" sz="half" idx="10"/>
          </p:nvPr>
        </p:nvSpPr>
        <p:spPr>
          <a:xfrm>
            <a:off x="685800" y="378281"/>
            <a:ext cx="1600200" cy="215444"/>
          </a:xfrm>
        </p:spPr>
        <p:txBody>
          <a:bodyPr/>
          <a:lstStyle/>
          <a:p>
            <a:r>
              <a:rPr lang="en-US" altLang="ko-KR" dirty="0" smtClean="0"/>
              <a:t>November 2015</a:t>
            </a:r>
            <a:endParaRPr lang="en-US" altLang="ko-KR" dirty="0"/>
          </a:p>
        </p:txBody>
      </p:sp>
      <p:sp>
        <p:nvSpPr>
          <p:cNvPr id="9" name="正方形/長方形 2"/>
          <p:cNvSpPr/>
          <p:nvPr/>
        </p:nvSpPr>
        <p:spPr>
          <a:xfrm>
            <a:off x="914400" y="2527893"/>
            <a:ext cx="7254815" cy="646331"/>
          </a:xfrm>
          <a:prstGeom prst="rect">
            <a:avLst/>
          </a:prstGeom>
        </p:spPr>
        <p:txBody>
          <a:bodyPr wrap="square">
            <a:spAutoFit/>
          </a:bodyPr>
          <a:lstStyle/>
          <a:p>
            <a:pPr algn="ctr"/>
            <a:r>
              <a:rPr lang="en-US" altLang="ja-JP" sz="3600" dirty="0" smtClean="0">
                <a:cs typeface="Times New Roman" panose="02020603050405020304" pitchFamily="18" charset="0"/>
              </a:rPr>
              <a:t>Supporting material on security</a:t>
            </a:r>
            <a:endParaRPr lang="en-US" altLang="ja-JP"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75391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19</a:t>
            </a:fld>
            <a:endParaRPr lang="en-US" altLang="ko-KR"/>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Security Issues related to Expected RSSI (1/4)</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endParaRPr lang="en-US" altLang="ko-KR" sz="2000" kern="0" dirty="0"/>
          </a:p>
          <a:p>
            <a:r>
              <a:rPr lang="en-US" altLang="ko-KR" sz="2000" kern="0" dirty="0" smtClean="0"/>
              <a:t>During the last </a:t>
            </a:r>
            <a:r>
              <a:rPr lang="en-US" altLang="ko-KR" sz="2000" kern="0" dirty="0"/>
              <a:t>September Bangkok meeting, ETRI commented that Wireless Storage Scenario requires longer ATP </a:t>
            </a:r>
            <a:r>
              <a:rPr lang="en-US" altLang="ko-KR" sz="2000" kern="0" dirty="0" smtClean="0"/>
              <a:t>length</a:t>
            </a:r>
          </a:p>
          <a:p>
            <a:pPr lvl="1"/>
            <a:r>
              <a:rPr lang="en-US" altLang="ko-KR" sz="1600" kern="0" dirty="0" smtClean="0"/>
              <a:t>It triggered discussion on security issues </a:t>
            </a:r>
          </a:p>
          <a:p>
            <a:pPr lvl="1"/>
            <a:r>
              <a:rPr lang="en-US" altLang="ko-KR" sz="1600" kern="0" dirty="0" smtClean="0"/>
              <a:t>If the association timeout is too long, then it is possible that the session can be re-used by the next person</a:t>
            </a:r>
          </a:p>
          <a:p>
            <a:pPr lvl="1"/>
            <a:endParaRPr lang="en-US" altLang="ko-KR" sz="1600" kern="0" dirty="0"/>
          </a:p>
          <a:p>
            <a:pPr marL="0" indent="0">
              <a:buNone/>
            </a:pPr>
            <a:r>
              <a:rPr lang="en-US" altLang="ko-KR" sz="2000" kern="0" dirty="0"/>
              <a:t> </a:t>
            </a:r>
            <a:r>
              <a:rPr lang="en-US" altLang="ko-KR" sz="2000" kern="0" dirty="0" smtClean="0"/>
              <a:t>  </a:t>
            </a:r>
            <a:r>
              <a:rPr lang="en-US" altLang="ko-KR" sz="2000" kern="0" dirty="0" smtClean="0">
                <a:sym typeface="Wingdings" panose="05000000000000000000" pitchFamily="2" charset="2"/>
              </a:rPr>
              <a:t> </a:t>
            </a:r>
            <a:r>
              <a:rPr lang="en-US" altLang="ko-KR" sz="2000" kern="0" dirty="0" smtClean="0"/>
              <a:t>ETRI </a:t>
            </a:r>
            <a:r>
              <a:rPr lang="en-US" altLang="ko-KR" sz="2000" kern="0" dirty="0"/>
              <a:t>has concluded that it is not necessary to use longer </a:t>
            </a:r>
            <a:r>
              <a:rPr lang="en-US" altLang="ko-KR" sz="2000" kern="0" dirty="0" smtClean="0"/>
              <a:t>ATP</a:t>
            </a:r>
          </a:p>
          <a:p>
            <a:pPr marL="0" indent="0">
              <a:buNone/>
            </a:pPr>
            <a:r>
              <a:rPr lang="en-US" altLang="ko-KR" sz="2000" kern="0" dirty="0"/>
              <a:t> </a:t>
            </a:r>
            <a:r>
              <a:rPr lang="en-US" altLang="ko-KR" sz="2000" kern="0" dirty="0" smtClean="0"/>
              <a:t>      length for wireless storage scenario  </a:t>
            </a:r>
            <a:endParaRPr lang="en-US" altLang="ko-KR" sz="2000" kern="0" dirty="0"/>
          </a:p>
          <a:p>
            <a:pPr lvl="1"/>
            <a:r>
              <a:rPr lang="en-US" altLang="ko-KR" sz="1600" u="sng" kern="0" dirty="0" smtClean="0"/>
              <a:t>No additional security issues specific to wireless storage scenario</a:t>
            </a:r>
          </a:p>
          <a:p>
            <a:pPr lvl="1"/>
            <a:endParaRPr lang="en-US" altLang="ko-KR" sz="1600" kern="0" dirty="0"/>
          </a:p>
          <a:p>
            <a:r>
              <a:rPr lang="en-US" altLang="ko-KR" sz="2000" kern="0" dirty="0" smtClean="0"/>
              <a:t>In slide 7, we propose to use short ATP value </a:t>
            </a:r>
          </a:p>
          <a:p>
            <a:pPr lvl="1"/>
            <a:r>
              <a:rPr lang="en-US" altLang="ko-KR" sz="1600" dirty="0" smtClean="0"/>
              <a:t>Less </a:t>
            </a:r>
            <a:r>
              <a:rPr lang="en-US" altLang="ko-KR" sz="1600" dirty="0"/>
              <a:t>than or equal to hundreds of </a:t>
            </a:r>
            <a:r>
              <a:rPr lang="en-US" altLang="ko-KR" sz="1600" dirty="0" err="1" smtClean="0"/>
              <a:t>ms</a:t>
            </a:r>
            <a:endParaRPr lang="en-US" altLang="ko-KR" sz="1600" dirty="0" smtClean="0"/>
          </a:p>
          <a:p>
            <a:pPr lvl="1"/>
            <a:r>
              <a:rPr lang="en-US" altLang="ko-KR" sz="1600" u="sng" kern="0" dirty="0" smtClean="0"/>
              <a:t>If security is important in a specific service scenario, the PPC can set shorter ATP value</a:t>
            </a:r>
            <a:endParaRPr lang="en-US" altLang="ko-KR" sz="1200" u="sng" kern="0" dirty="0" smtClean="0"/>
          </a:p>
          <a:p>
            <a:pPr marL="0" indent="0">
              <a:buNone/>
            </a:pPr>
            <a:endParaRPr lang="en-US" altLang="ko-KR" sz="1600" kern="0" dirty="0"/>
          </a:p>
          <a:p>
            <a:pPr marL="0" indent="0">
              <a:buNone/>
            </a:pPr>
            <a:endParaRPr lang="en-US" altLang="ko-KR" sz="1600" kern="0" dirty="0"/>
          </a:p>
          <a:p>
            <a:pPr marL="457200" lvl="1" indent="0">
              <a:buNone/>
            </a:pPr>
            <a:endParaRPr lang="en-US" altLang="ko-KR" sz="1800" kern="0" dirty="0" smtClean="0"/>
          </a:p>
        </p:txBody>
      </p:sp>
      <p:sp>
        <p:nvSpPr>
          <p:cNvPr id="15" name="Rectangle 2"/>
          <p:cNvSpPr>
            <a:spLocks noChangeArrowheads="1"/>
          </p:cNvSpPr>
          <p:nvPr/>
        </p:nvSpPr>
        <p:spPr bwMode="auto">
          <a:xfrm>
            <a:off x="1671638" y="3687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November 2015</a:t>
            </a:r>
            <a:endParaRPr lang="en-US" altLang="ko-KR" dirty="0"/>
          </a:p>
        </p:txBody>
      </p:sp>
      <p:sp>
        <p:nvSpPr>
          <p:cNvPr id="10" name="바닥글 개체 틀 4"/>
          <p:cNvSpPr>
            <a:spLocks noGrp="1"/>
          </p:cNvSpPr>
          <p:nvPr>
            <p:ph type="ftr" sz="quarter" idx="11"/>
          </p:nvPr>
        </p:nvSpPr>
        <p:spPr>
          <a:xfrm>
            <a:off x="5486400" y="6475413"/>
            <a:ext cx="3124200" cy="184666"/>
          </a:xfrm>
        </p:spPr>
        <p:txBody>
          <a:bodyPr/>
          <a:lstStyle/>
          <a:p>
            <a:r>
              <a:rPr lang="en-US" altLang="ko-KR" dirty="0"/>
              <a:t>Various Authors (TG3e Proposal)</a:t>
            </a:r>
          </a:p>
        </p:txBody>
      </p:sp>
    </p:spTree>
    <p:extLst>
      <p:ext uri="{BB962C8B-B14F-4D97-AF65-F5344CB8AC3E}">
        <p14:creationId xmlns:p14="http://schemas.microsoft.com/office/powerpoint/2010/main" val="19256857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dirty="0" smtClean="0"/>
              <a:t>Various Authors (TG3e Proposal)</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2</a:t>
            </a:fld>
            <a:endParaRPr lang="en-US" altLang="ko-KR"/>
          </a:p>
        </p:txBody>
      </p:sp>
      <p:sp>
        <p:nvSpPr>
          <p:cNvPr id="7" name="날짜 개체 틀 3"/>
          <p:cNvSpPr>
            <a:spLocks noGrp="1"/>
          </p:cNvSpPr>
          <p:nvPr>
            <p:ph type="dt" sz="half" idx="10"/>
          </p:nvPr>
        </p:nvSpPr>
        <p:spPr>
          <a:xfrm>
            <a:off x="685800" y="378281"/>
            <a:ext cx="1600200" cy="215444"/>
          </a:xfrm>
        </p:spPr>
        <p:txBody>
          <a:bodyPr/>
          <a:lstStyle/>
          <a:p>
            <a:r>
              <a:rPr lang="en-US" altLang="ko-KR" dirty="0" smtClean="0"/>
              <a:t>November 2015</a:t>
            </a:r>
            <a:endParaRPr lang="en-US" altLang="ko-KR" dirty="0"/>
          </a:p>
        </p:txBody>
      </p:sp>
      <p:sp>
        <p:nvSpPr>
          <p:cNvPr id="10" name="タイトル 1"/>
          <p:cNvSpPr txBox="1">
            <a:spLocks/>
          </p:cNvSpPr>
          <p:nvPr/>
        </p:nvSpPr>
        <p:spPr bwMode="auto">
          <a:xfrm>
            <a:off x="650631" y="550031"/>
            <a:ext cx="7962900"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kumimoji="1" lang="en-US" altLang="ja-JP" sz="2400" b="1" kern="0" smtClean="0">
                <a:solidFill>
                  <a:schemeClr val="tx1"/>
                </a:solidFill>
              </a:rPr>
              <a:t>Contributors</a:t>
            </a:r>
            <a:endParaRPr kumimoji="1" lang="ja-JP" altLang="en-US" sz="2400" b="1" kern="0" dirty="0">
              <a:solidFill>
                <a:schemeClr val="tx1"/>
              </a:solidFill>
            </a:endParaRPr>
          </a:p>
        </p:txBody>
      </p:sp>
      <p:graphicFrame>
        <p:nvGraphicFramePr>
          <p:cNvPr id="11" name="コンテンツ プレースホルダー 4"/>
          <p:cNvGraphicFramePr>
            <a:graphicFrameLocks/>
          </p:cNvGraphicFramePr>
          <p:nvPr>
            <p:extLst>
              <p:ext uri="{D42A27DB-BD31-4B8C-83A1-F6EECF244321}">
                <p14:modId xmlns:p14="http://schemas.microsoft.com/office/powerpoint/2010/main" val="3812407745"/>
              </p:ext>
            </p:extLst>
          </p:nvPr>
        </p:nvGraphicFramePr>
        <p:xfrm>
          <a:off x="741873" y="1380226"/>
          <a:ext cx="7694761" cy="4871048"/>
        </p:xfrm>
        <a:graphic>
          <a:graphicData uri="http://schemas.openxmlformats.org/drawingml/2006/table">
            <a:tbl>
              <a:tblPr firstRow="1" bandRow="1">
                <a:tableStyleId>{5C22544A-7EE6-4342-B048-85BDC9FD1C3A}</a:tableStyleId>
              </a:tblPr>
              <a:tblGrid>
                <a:gridCol w="1981173"/>
                <a:gridCol w="3008983"/>
                <a:gridCol w="2704605"/>
              </a:tblGrid>
              <a:tr h="347932">
                <a:tc>
                  <a:txBody>
                    <a:bodyPr/>
                    <a:lstStyle/>
                    <a:p>
                      <a:r>
                        <a:rPr kumimoji="1" lang="en-US" altLang="ja-JP" sz="1200" dirty="0" smtClean="0">
                          <a:latin typeface="+mn-lt"/>
                        </a:rPr>
                        <a:t>Name</a:t>
                      </a:r>
                      <a:endParaRPr kumimoji="1" lang="ja-JP" altLang="en-US" sz="1200" dirty="0">
                        <a:latin typeface="+mn-lt"/>
                      </a:endParaRPr>
                    </a:p>
                  </a:txBody>
                  <a:tcPr>
                    <a:solidFill>
                      <a:srgbClr val="00B0F0"/>
                    </a:solidFill>
                  </a:tcPr>
                </a:tc>
                <a:tc>
                  <a:txBody>
                    <a:bodyPr/>
                    <a:lstStyle/>
                    <a:p>
                      <a:r>
                        <a:rPr kumimoji="1" lang="en-US" altLang="ja-JP" sz="1200" dirty="0" smtClean="0">
                          <a:latin typeface="+mn-lt"/>
                        </a:rPr>
                        <a:t>Affiliation</a:t>
                      </a:r>
                      <a:endParaRPr kumimoji="1" lang="ja-JP" altLang="en-US" sz="1200" dirty="0">
                        <a:latin typeface="+mn-lt"/>
                      </a:endParaRPr>
                    </a:p>
                  </a:txBody>
                  <a:tcPr>
                    <a:solidFill>
                      <a:srgbClr val="00B0F0"/>
                    </a:solidFill>
                  </a:tcPr>
                </a:tc>
                <a:tc>
                  <a:txBody>
                    <a:bodyPr/>
                    <a:lstStyle/>
                    <a:p>
                      <a:r>
                        <a:rPr kumimoji="1" lang="en-US" altLang="ja-JP" sz="1200" dirty="0" smtClean="0">
                          <a:latin typeface="+mn-lt"/>
                        </a:rPr>
                        <a:t>Email</a:t>
                      </a:r>
                      <a:endParaRPr kumimoji="1" lang="ja-JP" altLang="en-US" sz="1200" dirty="0">
                        <a:latin typeface="+mn-lt"/>
                      </a:endParaRPr>
                    </a:p>
                  </a:txBody>
                  <a:tcPr>
                    <a:solidFill>
                      <a:srgbClr val="00B0F0"/>
                    </a:solidFill>
                  </a:tcPr>
                </a:tc>
              </a:tr>
              <a:tr h="347932">
                <a:tc>
                  <a:txBody>
                    <a:bodyPr/>
                    <a:lstStyle/>
                    <a:p>
                      <a:r>
                        <a:rPr kumimoji="1" lang="en-US" altLang="ja-JP" sz="1200" dirty="0" smtClean="0">
                          <a:latin typeface="+mn-lt"/>
                        </a:rPr>
                        <a:t>Jae </a:t>
                      </a:r>
                      <a:r>
                        <a:rPr kumimoji="1" lang="en-US" altLang="ja-JP" sz="1200" dirty="0" err="1" smtClean="0">
                          <a:latin typeface="+mn-lt"/>
                        </a:rPr>
                        <a:t>Seung</a:t>
                      </a:r>
                      <a:r>
                        <a:rPr kumimoji="1" lang="en-US" altLang="ja-JP" sz="1200" dirty="0" smtClean="0">
                          <a:latin typeface="+mn-lt"/>
                        </a:rPr>
                        <a:t> Lee</a:t>
                      </a:r>
                      <a:endParaRPr kumimoji="1" lang="ja-JP" altLang="en-US" sz="1200" dirty="0">
                        <a:latin typeface="+mn-lt"/>
                      </a:endParaRPr>
                    </a:p>
                  </a:txBody>
                  <a:tcPr/>
                </a:tc>
                <a:tc>
                  <a:txBody>
                    <a:bodyPr/>
                    <a:lstStyle/>
                    <a:p>
                      <a:r>
                        <a:rPr kumimoji="1" lang="en-US" altLang="ja-JP" sz="1200" dirty="0" err="1" smtClean="0">
                          <a:latin typeface="+mn-lt"/>
                        </a:rPr>
                        <a:t>ETRI</a:t>
                      </a:r>
                      <a:endParaRPr kumimoji="1" lang="ja-JP" altLang="en-US" sz="1200" dirty="0">
                        <a:latin typeface="+mn-lt"/>
                      </a:endParaRPr>
                    </a:p>
                  </a:txBody>
                  <a:tcPr/>
                </a:tc>
                <a:tc>
                  <a:txBody>
                    <a:bodyPr/>
                    <a:lstStyle/>
                    <a:p>
                      <a:r>
                        <a:rPr kumimoji="1" lang="en-US" altLang="ja-JP" sz="1200" dirty="0" err="1" smtClean="0">
                          <a:latin typeface="+mn-lt"/>
                        </a:rPr>
                        <a:t>jasonlee@etri.re.kr</a:t>
                      </a:r>
                      <a:endParaRPr kumimoji="1" lang="ja-JP" altLang="en-US" sz="1200" dirty="0">
                        <a:latin typeface="+mn-lt"/>
                      </a:endParaRPr>
                    </a:p>
                  </a:txBody>
                  <a:tcPr/>
                </a:tc>
              </a:tr>
              <a:tr h="347932">
                <a:tc>
                  <a:txBody>
                    <a:bodyPr/>
                    <a:lstStyle/>
                    <a:p>
                      <a:r>
                        <a:rPr kumimoji="1" lang="en-US" altLang="ja-JP" sz="1200" dirty="0" smtClean="0">
                          <a:latin typeface="+mn-lt"/>
                        </a:rPr>
                        <a:t>Young-</a:t>
                      </a:r>
                      <a:r>
                        <a:rPr kumimoji="1" lang="en-US" altLang="ja-JP" sz="1200" dirty="0" err="1" smtClean="0">
                          <a:latin typeface="+mn-lt"/>
                        </a:rPr>
                        <a:t>Hoon</a:t>
                      </a:r>
                      <a:r>
                        <a:rPr kumimoji="1" lang="en-US" altLang="ja-JP" sz="1200" dirty="0" smtClean="0">
                          <a:latin typeface="+mn-lt"/>
                        </a:rPr>
                        <a:t> Kim</a:t>
                      </a:r>
                      <a:endParaRPr kumimoji="1" lang="ja-JP" altLang="en-US" sz="1200" dirty="0">
                        <a:latin typeface="+mn-lt"/>
                      </a:endParaRPr>
                    </a:p>
                  </a:txBody>
                  <a:tcPr/>
                </a:tc>
                <a:tc>
                  <a:txBody>
                    <a:bodyPr/>
                    <a:lstStyle/>
                    <a:p>
                      <a:r>
                        <a:rPr kumimoji="1" lang="en-US" altLang="ja-JP" sz="1200" dirty="0" smtClean="0">
                          <a:latin typeface="+mn-lt"/>
                        </a:rPr>
                        <a:t>ETRI</a:t>
                      </a:r>
                      <a:endParaRPr kumimoji="1" lang="ja-JP" altLang="en-US" sz="1200" dirty="0">
                        <a:latin typeface="+mn-lt"/>
                      </a:endParaRPr>
                    </a:p>
                  </a:txBody>
                  <a:tcPr/>
                </a:tc>
                <a:tc>
                  <a:txBody>
                    <a:bodyPr/>
                    <a:lstStyle/>
                    <a:p>
                      <a:r>
                        <a:rPr lang="en-US" altLang="ko-KR" sz="1200" kern="1200" dirty="0" smtClean="0">
                          <a:solidFill>
                            <a:schemeClr val="dk1"/>
                          </a:solidFill>
                          <a:effectLst/>
                          <a:latin typeface="+mn-lt"/>
                          <a:ea typeface="+mn-ea"/>
                          <a:cs typeface="+mn-cs"/>
                        </a:rPr>
                        <a:t>yhkim23@etri.re.kr</a:t>
                      </a:r>
                      <a:endParaRPr kumimoji="1" lang="ja-JP" altLang="en-US" sz="1200" dirty="0">
                        <a:latin typeface="+mn-lt"/>
                      </a:endParaRPr>
                    </a:p>
                  </a:txBody>
                  <a:tcPr/>
                </a:tc>
              </a:tr>
              <a:tr h="3479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Moon-</a:t>
                      </a:r>
                      <a:r>
                        <a:rPr kumimoji="1" lang="en-US" altLang="ja-JP" sz="1200" dirty="0" err="1" smtClean="0">
                          <a:latin typeface="+mn-lt"/>
                        </a:rPr>
                        <a:t>Sik</a:t>
                      </a:r>
                      <a:r>
                        <a:rPr kumimoji="1" lang="en-US" altLang="ja-JP" sz="1200" dirty="0" smtClean="0">
                          <a:latin typeface="+mn-lt"/>
                        </a:rPr>
                        <a:t> Lee</a:t>
                      </a:r>
                      <a:endParaRPr kumimoji="1" lang="ja-JP" altLang="en-US" sz="1200" dirty="0" smtClean="0">
                        <a:latin typeface="+mn-lt"/>
                      </a:endParaRPr>
                    </a:p>
                  </a:txBody>
                  <a:tcPr/>
                </a:tc>
                <a:tc>
                  <a:txBody>
                    <a:bodyPr/>
                    <a:lstStyle/>
                    <a:p>
                      <a:r>
                        <a:rPr kumimoji="1" lang="en-US" altLang="ja-JP" sz="1200" dirty="0" err="1" smtClean="0">
                          <a:latin typeface="+mn-lt"/>
                        </a:rPr>
                        <a:t>ETRI</a:t>
                      </a:r>
                      <a:endParaRPr kumimoji="1" lang="ja-JP" altLang="en-US" sz="1200" dirty="0">
                        <a:latin typeface="+mn-lt"/>
                      </a:endParaRPr>
                    </a:p>
                  </a:txBody>
                  <a:tcPr/>
                </a:tc>
                <a:tc>
                  <a:txBody>
                    <a:bodyPr/>
                    <a:lstStyle/>
                    <a:p>
                      <a:r>
                        <a:rPr kumimoji="1" lang="en-US" altLang="ko-KR" sz="1200" dirty="0" err="1" smtClean="0">
                          <a:latin typeface="+mn-lt"/>
                        </a:rPr>
                        <a:t>moonsiklee@etri.re.kr</a:t>
                      </a:r>
                      <a:endParaRPr kumimoji="1" lang="ja-JP" altLang="en-US" sz="1200" dirty="0">
                        <a:latin typeface="+mn-lt"/>
                      </a:endParaRPr>
                    </a:p>
                  </a:txBody>
                  <a:tcPr/>
                </a:tc>
              </a:tr>
              <a:tr h="347932">
                <a:tc>
                  <a:txBody>
                    <a:bodyPr/>
                    <a:lstStyle/>
                    <a:p>
                      <a:r>
                        <a:rPr kumimoji="1" lang="en-US" altLang="ja-JP" sz="1200" dirty="0" err="1" smtClean="0">
                          <a:latin typeface="+mn-lt"/>
                        </a:rPr>
                        <a:t>Itaru</a:t>
                      </a:r>
                      <a:r>
                        <a:rPr kumimoji="1" lang="en-US" altLang="ja-JP" sz="1200" dirty="0" smtClean="0">
                          <a:latin typeface="+mn-lt"/>
                        </a:rPr>
                        <a:t> </a:t>
                      </a:r>
                      <a:r>
                        <a:rPr kumimoji="1" lang="en-US" altLang="ja-JP" sz="1200" dirty="0" err="1" smtClean="0">
                          <a:latin typeface="+mn-lt"/>
                        </a:rPr>
                        <a:t>Maekawa</a:t>
                      </a:r>
                      <a:endParaRPr kumimoji="1" lang="ja-JP" altLang="en-US" sz="1200" dirty="0">
                        <a:latin typeface="+mn-lt"/>
                      </a:endParaRPr>
                    </a:p>
                  </a:txBody>
                  <a:tcPr/>
                </a:tc>
                <a:tc>
                  <a:txBody>
                    <a:bodyPr/>
                    <a:lstStyle/>
                    <a:p>
                      <a:r>
                        <a:rPr kumimoji="1" lang="en-US" altLang="ja-JP" sz="1200" dirty="0" smtClean="0">
                          <a:latin typeface="+mn-lt"/>
                        </a:rPr>
                        <a:t>Japan Radio Co.,</a:t>
                      </a:r>
                      <a:r>
                        <a:rPr kumimoji="1" lang="en-US" altLang="ja-JP" sz="1200" baseline="0" dirty="0" smtClean="0">
                          <a:latin typeface="+mn-lt"/>
                        </a:rPr>
                        <a:t> Ltd</a:t>
                      </a:r>
                      <a:endParaRPr kumimoji="1" lang="ja-JP" altLang="en-US" sz="1200" dirty="0">
                        <a:latin typeface="+mn-lt"/>
                      </a:endParaRPr>
                    </a:p>
                  </a:txBody>
                  <a:tcPr/>
                </a:tc>
                <a:tc>
                  <a:txBody>
                    <a:bodyPr/>
                    <a:lstStyle/>
                    <a:p>
                      <a:r>
                        <a:rPr kumimoji="1" lang="en-US" altLang="ja-JP" sz="1200" dirty="0" err="1" smtClean="0">
                          <a:latin typeface="+mn-lt"/>
                        </a:rPr>
                        <a:t>maekawa.itaru@jrc.co.jp</a:t>
                      </a:r>
                      <a:endParaRPr kumimoji="1" lang="ja-JP" altLang="en-US" sz="1200" dirty="0">
                        <a:latin typeface="+mn-lt"/>
                      </a:endParaRPr>
                    </a:p>
                  </a:txBody>
                  <a:tcPr/>
                </a:tc>
              </a:tr>
              <a:tr h="347932">
                <a:tc>
                  <a:txBody>
                    <a:bodyPr/>
                    <a:lstStyle/>
                    <a:p>
                      <a:r>
                        <a:rPr kumimoji="1" lang="en-US" altLang="ja-JP" sz="1200" dirty="0" smtClean="0">
                          <a:latin typeface="+mn-lt"/>
                        </a:rPr>
                        <a:t>Lee </a:t>
                      </a:r>
                      <a:r>
                        <a:rPr kumimoji="1" lang="en-US" altLang="ja-JP" sz="1200" dirty="0" err="1" smtClean="0">
                          <a:latin typeface="+mn-lt"/>
                        </a:rPr>
                        <a:t>Doohwan</a:t>
                      </a:r>
                      <a:endParaRPr kumimoji="1" lang="ja-JP" altLang="en-US" sz="12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NTT Corporation</a:t>
                      </a:r>
                      <a:endParaRPr kumimoji="1" lang="ja-JP" altLang="en-US" sz="1200" dirty="0" smtClean="0">
                        <a:latin typeface="+mn-lt"/>
                      </a:endParaRPr>
                    </a:p>
                  </a:txBody>
                  <a:tcPr/>
                </a:tc>
                <a:tc>
                  <a:txBody>
                    <a:bodyPr/>
                    <a:lstStyle/>
                    <a:p>
                      <a:r>
                        <a:rPr kumimoji="1" lang="en-US" altLang="ja-JP" sz="1200" dirty="0" smtClean="0">
                          <a:latin typeface="+mn-lt"/>
                        </a:rPr>
                        <a:t>lee.doohwan@lab.ntt.co.jp</a:t>
                      </a:r>
                      <a:endParaRPr kumimoji="1" lang="ja-JP" altLang="en-US" sz="1200" dirty="0">
                        <a:latin typeface="+mn-lt"/>
                      </a:endParaRPr>
                    </a:p>
                  </a:txBody>
                  <a:tcPr/>
                </a:tc>
              </a:tr>
              <a:tr h="347932">
                <a:tc>
                  <a:txBody>
                    <a:bodyPr/>
                    <a:lstStyle/>
                    <a:p>
                      <a:r>
                        <a:rPr kumimoji="1" lang="en-US" altLang="ja-JP" sz="1200" dirty="0" smtClean="0">
                          <a:latin typeface="+mn-lt"/>
                        </a:rPr>
                        <a:t>Ken Hiraga</a:t>
                      </a:r>
                      <a:endParaRPr kumimoji="1" lang="ja-JP" altLang="en-US" sz="1200" dirty="0">
                        <a:latin typeface="+mn-lt"/>
                      </a:endParaRPr>
                    </a:p>
                  </a:txBody>
                  <a:tcPr/>
                </a:tc>
                <a:tc>
                  <a:txBody>
                    <a:bodyPr/>
                    <a:lstStyle/>
                    <a:p>
                      <a:r>
                        <a:rPr kumimoji="1" lang="en-US" altLang="ja-JP" sz="1200" dirty="0" smtClean="0">
                          <a:latin typeface="+mn-lt"/>
                        </a:rPr>
                        <a:t>NTT Corporation</a:t>
                      </a:r>
                      <a:endParaRPr kumimoji="1" lang="ja-JP" altLang="en-US" sz="1200" dirty="0">
                        <a:latin typeface="+mn-lt"/>
                      </a:endParaRPr>
                    </a:p>
                  </a:txBody>
                  <a:tcPr/>
                </a:tc>
                <a:tc>
                  <a:txBody>
                    <a:bodyPr/>
                    <a:lstStyle/>
                    <a:p>
                      <a:r>
                        <a:rPr kumimoji="1" lang="en-US" altLang="ja-JP" sz="1200" dirty="0" err="1" smtClean="0">
                          <a:latin typeface="+mn-lt"/>
                        </a:rPr>
                        <a:t>hiraga.ken@lab.ntt.co.jp</a:t>
                      </a:r>
                      <a:endParaRPr kumimoji="1" lang="ja-JP" altLang="en-US" sz="1200" dirty="0">
                        <a:latin typeface="+mn-lt"/>
                      </a:endParaRPr>
                    </a:p>
                  </a:txBody>
                  <a:tcPr/>
                </a:tc>
              </a:tr>
              <a:tr h="347932">
                <a:tc>
                  <a:txBody>
                    <a:bodyPr/>
                    <a:lstStyle/>
                    <a:p>
                      <a:r>
                        <a:rPr kumimoji="1" lang="en-US" altLang="ja-JP" sz="1200" dirty="0" smtClean="0">
                          <a:latin typeface="+mn-lt"/>
                        </a:rPr>
                        <a:t>Masashi Shimizu</a:t>
                      </a:r>
                      <a:endParaRPr kumimoji="1" lang="ja-JP" altLang="en-US" sz="1200" dirty="0">
                        <a:latin typeface="+mn-lt"/>
                      </a:endParaRPr>
                    </a:p>
                  </a:txBody>
                  <a:tcPr/>
                </a:tc>
                <a:tc>
                  <a:txBody>
                    <a:bodyPr/>
                    <a:lstStyle/>
                    <a:p>
                      <a:r>
                        <a:rPr kumimoji="1" lang="en-US" altLang="ja-JP" sz="1200" dirty="0" smtClean="0">
                          <a:latin typeface="+mn-lt"/>
                        </a:rPr>
                        <a:t>NTT Corporation</a:t>
                      </a:r>
                      <a:endParaRPr kumimoji="1" lang="ja-JP" altLang="en-US" sz="1200" dirty="0">
                        <a:latin typeface="+mn-lt"/>
                      </a:endParaRPr>
                    </a:p>
                  </a:txBody>
                  <a:tcPr/>
                </a:tc>
                <a:tc>
                  <a:txBody>
                    <a:bodyPr/>
                    <a:lstStyle/>
                    <a:p>
                      <a:r>
                        <a:rPr kumimoji="1" lang="en-US" altLang="ja-JP" sz="1200" dirty="0" err="1" smtClean="0">
                          <a:latin typeface="+mn-lt"/>
                        </a:rPr>
                        <a:t>masashi.shimizu@upr-net.co.jp</a:t>
                      </a:r>
                      <a:endParaRPr kumimoji="1" lang="ja-JP" altLang="en-US" sz="1200" dirty="0">
                        <a:latin typeface="+mn-lt"/>
                      </a:endParaRPr>
                    </a:p>
                  </a:txBody>
                  <a:tcPr/>
                </a:tc>
              </a:tr>
              <a:tr h="347932">
                <a:tc>
                  <a:txBody>
                    <a:bodyPr/>
                    <a:lstStyle/>
                    <a:p>
                      <a:r>
                        <a:rPr kumimoji="1" lang="en-US" altLang="ja-JP" sz="1200" dirty="0" smtClean="0">
                          <a:latin typeface="+mn-lt"/>
                        </a:rPr>
                        <a:t>Keitarou Kondou</a:t>
                      </a:r>
                      <a:endParaRPr kumimoji="1" lang="ja-JP" altLang="en-US" sz="1200" dirty="0">
                        <a:latin typeface="+mn-lt"/>
                      </a:endParaRPr>
                    </a:p>
                  </a:txBody>
                  <a:tcPr/>
                </a:tc>
                <a:tc>
                  <a:txBody>
                    <a:bodyPr/>
                    <a:lstStyle/>
                    <a:p>
                      <a:r>
                        <a:rPr kumimoji="1" lang="en-US" altLang="ja-JP" sz="1200" dirty="0" smtClean="0">
                          <a:latin typeface="+mn-lt"/>
                        </a:rPr>
                        <a:t>Sony Corporation</a:t>
                      </a:r>
                      <a:endParaRPr kumimoji="1" lang="ja-JP" altLang="en-US" sz="1200" dirty="0">
                        <a:latin typeface="+mn-lt"/>
                      </a:endParaRPr>
                    </a:p>
                  </a:txBody>
                  <a:tcPr/>
                </a:tc>
                <a:tc>
                  <a:txBody>
                    <a:bodyPr/>
                    <a:lstStyle/>
                    <a:p>
                      <a:r>
                        <a:rPr kumimoji="1" lang="en-US" altLang="ja-JP" sz="1200" dirty="0" err="1" smtClean="0">
                          <a:latin typeface="+mn-lt"/>
                        </a:rPr>
                        <a:t>Keitarou.Kondou@jp.sony.com</a:t>
                      </a:r>
                      <a:endParaRPr kumimoji="1" lang="ja-JP" altLang="en-US" sz="1200" dirty="0">
                        <a:latin typeface="+mn-lt"/>
                      </a:endParaRPr>
                    </a:p>
                  </a:txBody>
                  <a:tcPr/>
                </a:tc>
              </a:tr>
              <a:tr h="3479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Hiroyuki</a:t>
                      </a:r>
                      <a:r>
                        <a:rPr kumimoji="1" lang="en-US" altLang="ja-JP" sz="1200" baseline="0" dirty="0" smtClean="0">
                          <a:latin typeface="+mn-lt"/>
                        </a:rPr>
                        <a:t> Matsumura</a:t>
                      </a:r>
                      <a:endParaRPr kumimoji="1" lang="ja-JP" altLang="en-US" sz="1200" dirty="0" smtClean="0">
                        <a:latin typeface="+mn-lt"/>
                      </a:endParaRPr>
                    </a:p>
                  </a:txBody>
                  <a:tcPr/>
                </a:tc>
                <a:tc>
                  <a:txBody>
                    <a:bodyPr/>
                    <a:lstStyle/>
                    <a:p>
                      <a:r>
                        <a:rPr kumimoji="1" lang="en-US" altLang="ja-JP" sz="1200" dirty="0" smtClean="0">
                          <a:latin typeface="+mn-lt"/>
                        </a:rPr>
                        <a:t>Sony Corporation</a:t>
                      </a:r>
                      <a:endParaRPr kumimoji="1" lang="ja-JP" altLang="en-US" sz="1200" dirty="0">
                        <a:latin typeface="+mn-lt"/>
                      </a:endParaRPr>
                    </a:p>
                  </a:txBody>
                  <a:tcPr/>
                </a:tc>
                <a:tc>
                  <a:txBody>
                    <a:bodyPr/>
                    <a:lstStyle/>
                    <a:p>
                      <a:r>
                        <a:rPr kumimoji="1" lang="en-US" altLang="ja-JP" sz="1200" dirty="0" err="1" smtClean="0">
                          <a:latin typeface="+mn-lt"/>
                        </a:rPr>
                        <a:t>Hiroyuki.Matsumura@jp.sony.com</a:t>
                      </a:r>
                      <a:endParaRPr kumimoji="1" lang="ja-JP" altLang="en-US" sz="1200" dirty="0">
                        <a:latin typeface="+mn-lt"/>
                      </a:endParaRPr>
                    </a:p>
                  </a:txBody>
                  <a:tcPr/>
                </a:tc>
              </a:tr>
              <a:tr h="347932">
                <a:tc>
                  <a:txBody>
                    <a:bodyPr/>
                    <a:lstStyle/>
                    <a:p>
                      <a:r>
                        <a:rPr kumimoji="1" lang="en-US" altLang="ja-JP" sz="1200" dirty="0" smtClean="0">
                          <a:latin typeface="+mn-lt"/>
                        </a:rPr>
                        <a:t>Makoto Noda</a:t>
                      </a:r>
                      <a:endParaRPr kumimoji="1" lang="ja-JP" altLang="en-US" sz="1200" dirty="0">
                        <a:latin typeface="+mn-lt"/>
                      </a:endParaRPr>
                    </a:p>
                  </a:txBody>
                  <a:tcPr/>
                </a:tc>
                <a:tc>
                  <a:txBody>
                    <a:bodyPr/>
                    <a:lstStyle/>
                    <a:p>
                      <a:r>
                        <a:rPr kumimoji="1" lang="en-US" altLang="ja-JP" sz="1200" dirty="0" smtClean="0">
                          <a:latin typeface="+mn-lt"/>
                        </a:rPr>
                        <a:t>Sony Corporation</a:t>
                      </a:r>
                      <a:endParaRPr kumimoji="1" lang="ja-JP" altLang="en-US" sz="1200" dirty="0">
                        <a:latin typeface="+mn-lt"/>
                      </a:endParaRPr>
                    </a:p>
                  </a:txBody>
                  <a:tcPr/>
                </a:tc>
                <a:tc>
                  <a:txBody>
                    <a:bodyPr/>
                    <a:lstStyle/>
                    <a:p>
                      <a:r>
                        <a:rPr kumimoji="1" lang="en-US" altLang="ja-JP" sz="1200" dirty="0" err="1" smtClean="0">
                          <a:latin typeface="+mn-lt"/>
                        </a:rPr>
                        <a:t>MakotoB.Noda</a:t>
                      </a:r>
                      <a:r>
                        <a:rPr kumimoji="1" lang="ja-JP" altLang="en-US" sz="1200" baseline="0" dirty="0" smtClean="0">
                          <a:latin typeface="+mn-lt"/>
                        </a:rPr>
                        <a:t> </a:t>
                      </a:r>
                      <a:r>
                        <a:rPr kumimoji="1" lang="en-US" altLang="ja-JP" sz="1200" baseline="0" dirty="0" smtClean="0">
                          <a:latin typeface="+mn-lt"/>
                        </a:rPr>
                        <a:t>at </a:t>
                      </a:r>
                      <a:r>
                        <a:rPr kumimoji="1" lang="en-US" altLang="ja-JP" sz="1200" dirty="0" err="1" smtClean="0">
                          <a:latin typeface="+mn-lt"/>
                        </a:rPr>
                        <a:t>jp.sony.com</a:t>
                      </a:r>
                      <a:endParaRPr kumimoji="1" lang="ja-JP" altLang="en-US" sz="1200" dirty="0">
                        <a:latin typeface="+mn-lt"/>
                      </a:endParaRPr>
                    </a:p>
                  </a:txBody>
                  <a:tcPr/>
                </a:tc>
              </a:tr>
              <a:tr h="347932">
                <a:tc>
                  <a:txBody>
                    <a:bodyPr/>
                    <a:lstStyle/>
                    <a:p>
                      <a:r>
                        <a:rPr kumimoji="1" lang="en-US" altLang="ja-JP" sz="1200" dirty="0" smtClean="0">
                          <a:latin typeface="+mn-lt"/>
                        </a:rPr>
                        <a:t>Masashi Shinagawa</a:t>
                      </a:r>
                      <a:endParaRPr kumimoji="1" lang="ja-JP" altLang="en-US" sz="1200" dirty="0">
                        <a:latin typeface="+mn-lt"/>
                      </a:endParaRPr>
                    </a:p>
                  </a:txBody>
                  <a:tcPr/>
                </a:tc>
                <a:tc>
                  <a:txBody>
                    <a:bodyPr/>
                    <a:lstStyle/>
                    <a:p>
                      <a:r>
                        <a:rPr kumimoji="1" lang="en-US" altLang="ja-JP" sz="1200" dirty="0" smtClean="0">
                          <a:latin typeface="+mn-lt"/>
                        </a:rPr>
                        <a:t>Sony Corporation</a:t>
                      </a:r>
                      <a:endParaRPr kumimoji="1" lang="ja-JP" altLang="en-US" sz="1200" dirty="0">
                        <a:latin typeface="+mn-lt"/>
                      </a:endParaRPr>
                    </a:p>
                  </a:txBody>
                  <a:tcPr/>
                </a:tc>
                <a:tc>
                  <a:txBody>
                    <a:bodyPr/>
                    <a:lstStyle/>
                    <a:p>
                      <a:r>
                        <a:rPr kumimoji="1" lang="en-US" altLang="ja-JP" sz="1200" dirty="0" err="1" smtClean="0">
                          <a:latin typeface="+mn-lt"/>
                        </a:rPr>
                        <a:t>Masashi.Shinagawa@jp.sony.com</a:t>
                      </a:r>
                      <a:endParaRPr kumimoji="1" lang="ja-JP" altLang="en-US" sz="1200" dirty="0">
                        <a:latin typeface="+mn-lt"/>
                      </a:endParaRPr>
                    </a:p>
                  </a:txBody>
                  <a:tcPr/>
                </a:tc>
              </a:tr>
              <a:tr h="347932">
                <a:tc>
                  <a:txBody>
                    <a:bodyPr/>
                    <a:lstStyle/>
                    <a:p>
                      <a:r>
                        <a:rPr kumimoji="1" lang="en-US" altLang="ja-JP" sz="1200" dirty="0" smtClean="0">
                          <a:latin typeface="+mn-lt"/>
                        </a:rPr>
                        <a:t>Ko Togashi</a:t>
                      </a:r>
                      <a:endParaRPr kumimoji="1" lang="ja-JP" altLang="en-US" sz="1200" dirty="0">
                        <a:latin typeface="+mn-lt"/>
                      </a:endParaRPr>
                    </a:p>
                  </a:txBody>
                  <a:tcPr/>
                </a:tc>
                <a:tc>
                  <a:txBody>
                    <a:bodyPr/>
                    <a:lstStyle/>
                    <a:p>
                      <a:r>
                        <a:rPr kumimoji="1" lang="en-US" altLang="ja-JP" sz="1200" dirty="0" smtClean="0">
                          <a:latin typeface="+mn-lt"/>
                        </a:rPr>
                        <a:t>Toshiba Corporation</a:t>
                      </a:r>
                      <a:endParaRPr kumimoji="1" lang="ja-JP" altLang="en-US" sz="1200" dirty="0">
                        <a:latin typeface="+mn-lt"/>
                      </a:endParaRPr>
                    </a:p>
                  </a:txBody>
                  <a:tcPr/>
                </a:tc>
                <a:tc>
                  <a:txBody>
                    <a:bodyPr/>
                    <a:lstStyle/>
                    <a:p>
                      <a:r>
                        <a:rPr kumimoji="1" lang="en-US" altLang="ja-JP" sz="1200" dirty="0" err="1" smtClean="0">
                          <a:latin typeface="+mn-lt"/>
                        </a:rPr>
                        <a:t>ko.togashi@toshiba.co.jp</a:t>
                      </a:r>
                      <a:endParaRPr kumimoji="1" lang="ja-JP" altLang="en-US" sz="1200" dirty="0">
                        <a:latin typeface="+mn-lt"/>
                      </a:endParaRPr>
                    </a:p>
                  </a:txBody>
                  <a:tcPr/>
                </a:tc>
              </a:tr>
              <a:tr h="347932">
                <a:tc>
                  <a:txBody>
                    <a:bodyPr/>
                    <a:lstStyle/>
                    <a:p>
                      <a:r>
                        <a:rPr kumimoji="1" lang="en-US" altLang="ja-JP" sz="1200" dirty="0" smtClean="0">
                          <a:latin typeface="+mn-lt"/>
                        </a:rPr>
                        <a:t>Kiyoshi Toshimitsu</a:t>
                      </a:r>
                      <a:endParaRPr kumimoji="1" lang="ja-JP" altLang="en-US" sz="1200" dirty="0">
                        <a:latin typeface="+mn-lt"/>
                      </a:endParaRPr>
                    </a:p>
                  </a:txBody>
                  <a:tcPr/>
                </a:tc>
                <a:tc>
                  <a:txBody>
                    <a:bodyPr/>
                    <a:lstStyle/>
                    <a:p>
                      <a:r>
                        <a:rPr kumimoji="1" lang="en-US" altLang="ja-JP" sz="1200" dirty="0" smtClean="0">
                          <a:latin typeface="+mn-lt"/>
                        </a:rPr>
                        <a:t>Toshiba Corporation</a:t>
                      </a:r>
                      <a:endParaRPr kumimoji="1" lang="ja-JP" altLang="en-US" sz="12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err="1" smtClean="0">
                          <a:latin typeface="+mn-lt"/>
                        </a:rPr>
                        <a:t>kiyoshi.toshimitsu@toshiba.co.jp</a:t>
                      </a:r>
                      <a:endParaRPr kumimoji="1" lang="ja-JP" altLang="en-US" sz="1200" dirty="0" smtClean="0">
                        <a:latin typeface="+mn-lt"/>
                      </a:endParaRPr>
                    </a:p>
                  </a:txBody>
                  <a:tcPr/>
                </a:tc>
              </a:tr>
            </a:tbl>
          </a:graphicData>
        </a:graphic>
      </p:graphicFrame>
    </p:spTree>
    <p:extLst>
      <p:ext uri="{BB962C8B-B14F-4D97-AF65-F5344CB8AC3E}">
        <p14:creationId xmlns:p14="http://schemas.microsoft.com/office/powerpoint/2010/main" val="19515670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20</a:t>
            </a:fld>
            <a:endParaRPr lang="en-US" altLang="ko-KR"/>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endParaRPr lang="en-US" altLang="ko-KR" sz="2000" kern="0" dirty="0" smtClean="0"/>
          </a:p>
          <a:p>
            <a:r>
              <a:rPr lang="en-US" altLang="ko-KR" sz="2000" kern="0" dirty="0" smtClean="0"/>
              <a:t>HRCP is fundamentally secure</a:t>
            </a:r>
          </a:p>
          <a:p>
            <a:pPr lvl="1"/>
            <a:r>
              <a:rPr lang="en-US" altLang="ko-KR" sz="1600" kern="0" dirty="0" smtClean="0"/>
              <a:t>The range is very limited</a:t>
            </a:r>
          </a:p>
          <a:p>
            <a:pPr lvl="1"/>
            <a:r>
              <a:rPr lang="en-US" altLang="ko-KR" sz="1600" kern="0" dirty="0" smtClean="0"/>
              <a:t>In order to eavesdrop HRCP frames, an attacker should be very close to the user which can be easily detected</a:t>
            </a:r>
          </a:p>
          <a:p>
            <a:pPr lvl="1"/>
            <a:r>
              <a:rPr lang="en-US" altLang="ko-KR" sz="1600" kern="0" dirty="0" smtClean="0"/>
              <a:t>Man in the Middle attack or session hijacking is very difficult</a:t>
            </a:r>
          </a:p>
          <a:p>
            <a:pPr lvl="1"/>
            <a:endParaRPr lang="en-US" altLang="ko-KR" sz="1600" kern="0" dirty="0"/>
          </a:p>
          <a:p>
            <a:pPr marL="342900" lvl="1" indent="-342900">
              <a:buFontTx/>
              <a:buChar char="•"/>
            </a:pPr>
            <a:r>
              <a:rPr lang="en-US" altLang="ko-KR" sz="2000" kern="0" dirty="0"/>
              <a:t>We </a:t>
            </a:r>
            <a:r>
              <a:rPr lang="en-US" altLang="ko-KR" sz="2000" kern="0" dirty="0" smtClean="0"/>
              <a:t>concluded that security part of 15.3 should be removed from 15.3e during the conference call in October</a:t>
            </a:r>
          </a:p>
          <a:p>
            <a:pPr lvl="1"/>
            <a:r>
              <a:rPr lang="en-US" altLang="ko-KR" sz="1600" kern="0" dirty="0" smtClean="0"/>
              <a:t>802.15-15-0801-00-003e Removal of security part from MAC</a:t>
            </a:r>
          </a:p>
          <a:p>
            <a:pPr lvl="1"/>
            <a:r>
              <a:rPr lang="en-US" altLang="ko-KR" sz="1600" kern="0" dirty="0" smtClean="0"/>
              <a:t>Less demand from task group members</a:t>
            </a:r>
          </a:p>
          <a:p>
            <a:pPr lvl="1"/>
            <a:r>
              <a:rPr lang="en-US" altLang="ko-KR" sz="1600" u="sng" kern="0" dirty="0" smtClean="0"/>
              <a:t>Protection in an upper layer may be sufficient</a:t>
            </a:r>
            <a:endParaRPr lang="en-US" altLang="ko-KR" sz="1600" u="sng" kern="0" dirty="0"/>
          </a:p>
          <a:p>
            <a:pPr marL="457200" lvl="1" indent="0">
              <a:buNone/>
            </a:pPr>
            <a:endParaRPr lang="en-US" altLang="ko-KR" sz="1600" kern="0" dirty="0" smtClean="0"/>
          </a:p>
          <a:p>
            <a:pPr marL="457200" lvl="1" indent="0">
              <a:buNone/>
            </a:pPr>
            <a:endParaRPr lang="en-US" altLang="ko-KR" sz="1600" kern="0" dirty="0" smtClean="0"/>
          </a:p>
          <a:p>
            <a:pPr lvl="1"/>
            <a:endParaRPr lang="en-US" altLang="ko-KR" sz="1200" kern="0" dirty="0"/>
          </a:p>
          <a:p>
            <a:pPr lvl="1"/>
            <a:endParaRPr lang="en-US" altLang="ko-KR" sz="1200" kern="0" dirty="0" smtClean="0"/>
          </a:p>
          <a:p>
            <a:pPr lvl="1"/>
            <a:endParaRPr lang="en-US" altLang="ko-KR" sz="1200" kern="0" dirty="0" smtClean="0"/>
          </a:p>
          <a:p>
            <a:pPr lvl="1"/>
            <a:endParaRPr lang="en-US" altLang="ko-KR" sz="1600" kern="0" dirty="0"/>
          </a:p>
          <a:p>
            <a:pPr marL="457200" lvl="1" indent="0">
              <a:buNone/>
            </a:pPr>
            <a:endParaRPr lang="en-US" altLang="ko-KR" sz="1800" kern="0" dirty="0" smtClean="0"/>
          </a:p>
        </p:txBody>
      </p:sp>
      <p:sp>
        <p:nvSpPr>
          <p:cNvPr id="15" name="Rectangle 2"/>
          <p:cNvSpPr>
            <a:spLocks noChangeArrowheads="1"/>
          </p:cNvSpPr>
          <p:nvPr/>
        </p:nvSpPr>
        <p:spPr bwMode="auto">
          <a:xfrm>
            <a:off x="1671638" y="3687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November 2015</a:t>
            </a:r>
            <a:endParaRPr lang="en-US" altLang="ko-KR" dirty="0"/>
          </a:p>
        </p:txBody>
      </p:sp>
      <p:sp>
        <p:nvSpPr>
          <p:cNvPr id="10" name="바닥글 개체 틀 4"/>
          <p:cNvSpPr>
            <a:spLocks noGrp="1"/>
          </p:cNvSpPr>
          <p:nvPr>
            <p:ph type="ftr" sz="quarter" idx="11"/>
          </p:nvPr>
        </p:nvSpPr>
        <p:spPr>
          <a:xfrm>
            <a:off x="5486400" y="6475413"/>
            <a:ext cx="3124200" cy="184666"/>
          </a:xfrm>
        </p:spPr>
        <p:txBody>
          <a:bodyPr/>
          <a:lstStyle/>
          <a:p>
            <a:r>
              <a:rPr lang="en-US" altLang="ko-KR" dirty="0"/>
              <a:t>Various Authors (TG3e Proposal)</a:t>
            </a:r>
          </a:p>
        </p:txBody>
      </p:sp>
      <p:sp>
        <p:nvSpPr>
          <p:cNvPr id="8"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Security Issues related to Expected RSSI (2/4)</a:t>
            </a:r>
            <a:endParaRPr lang="ko-KR" altLang="en-US" kern="0" dirty="0"/>
          </a:p>
        </p:txBody>
      </p:sp>
    </p:spTree>
    <p:extLst>
      <p:ext uri="{BB962C8B-B14F-4D97-AF65-F5344CB8AC3E}">
        <p14:creationId xmlns:p14="http://schemas.microsoft.com/office/powerpoint/2010/main" val="3786476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21</a:t>
            </a:fld>
            <a:endParaRPr lang="en-US" altLang="ko-KR"/>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pPr marL="400050"/>
            <a:endParaRPr lang="en-US" altLang="ko-KR" sz="2000" kern="0" dirty="0" smtClean="0"/>
          </a:p>
          <a:p>
            <a:pPr marL="400050"/>
            <a:r>
              <a:rPr lang="en-US" altLang="ko-KR" sz="2000" kern="0" dirty="0" smtClean="0"/>
              <a:t>Security services can be provided by upper layers or by applications</a:t>
            </a:r>
          </a:p>
          <a:p>
            <a:pPr marL="800100" lvl="1"/>
            <a:r>
              <a:rPr lang="en-US" altLang="ko-KR" sz="1600" kern="0" dirty="0" smtClean="0"/>
              <a:t>Mutual authentication (</a:t>
            </a:r>
            <a:r>
              <a:rPr lang="en-US" altLang="ko-KR" sz="1600" kern="0" dirty="0" err="1" smtClean="0"/>
              <a:t>e.g</a:t>
            </a:r>
            <a:r>
              <a:rPr lang="en-US" altLang="ko-KR" sz="1600" kern="0" dirty="0" smtClean="0"/>
              <a:t>, P2P scenario) is outside of the scope of 15.3 baseline and it should be provided by applications</a:t>
            </a:r>
          </a:p>
          <a:p>
            <a:pPr marL="800100" lvl="1"/>
            <a:r>
              <a:rPr lang="en-US" altLang="ko-KR" sz="1600" kern="0" dirty="0" smtClean="0"/>
              <a:t>Authorization is generally provided at the application level</a:t>
            </a:r>
          </a:p>
          <a:p>
            <a:pPr marL="800100" lvl="1"/>
            <a:r>
              <a:rPr lang="en-US" altLang="ko-KR" sz="1600" kern="0" dirty="0" smtClean="0"/>
              <a:t>If end-to-end security at the upper layer is necessary, it should be provided by the upper layer</a:t>
            </a:r>
            <a:endParaRPr lang="en-US" altLang="ko-KR" sz="1600" kern="0" dirty="0"/>
          </a:p>
          <a:p>
            <a:pPr marL="457200" lvl="1" indent="0">
              <a:buNone/>
            </a:pPr>
            <a:endParaRPr lang="en-US" altLang="ko-KR" sz="1600" kern="0" dirty="0" smtClean="0"/>
          </a:p>
          <a:p>
            <a:r>
              <a:rPr lang="en-US" altLang="ko-KR" sz="2000" kern="0" dirty="0" smtClean="0"/>
              <a:t>Kiosk downloading scenario</a:t>
            </a:r>
          </a:p>
          <a:p>
            <a:pPr lvl="1"/>
            <a:r>
              <a:rPr lang="en-US" altLang="ko-KR" sz="1600" kern="0" dirty="0" smtClean="0"/>
              <a:t>Downloading public information from a Kiosk has no severe security issues</a:t>
            </a:r>
          </a:p>
          <a:p>
            <a:pPr lvl="1"/>
            <a:r>
              <a:rPr lang="en-US" altLang="ko-KR" sz="1600" kern="0" dirty="0" smtClean="0"/>
              <a:t>For paid content downloading service from the Kiosk, user authentication, authorization, data encryption, can be provided by application</a:t>
            </a:r>
            <a:r>
              <a:rPr lang="en-US" altLang="ko-KR" sz="1600" kern="0" dirty="0"/>
              <a:t>s</a:t>
            </a:r>
            <a:endParaRPr lang="en-US" altLang="ko-KR" sz="1200" kern="0" dirty="0" smtClean="0"/>
          </a:p>
          <a:p>
            <a:pPr lvl="1"/>
            <a:endParaRPr lang="en-US" altLang="ko-KR" sz="1600" kern="0" dirty="0"/>
          </a:p>
          <a:p>
            <a:pPr marL="457200" lvl="1" indent="0">
              <a:buNone/>
            </a:pPr>
            <a:endParaRPr lang="en-US" altLang="ko-KR" sz="1800" kern="0" dirty="0" smtClean="0"/>
          </a:p>
        </p:txBody>
      </p:sp>
      <p:sp>
        <p:nvSpPr>
          <p:cNvPr id="15" name="Rectangle 2"/>
          <p:cNvSpPr>
            <a:spLocks noChangeArrowheads="1"/>
          </p:cNvSpPr>
          <p:nvPr/>
        </p:nvSpPr>
        <p:spPr bwMode="auto">
          <a:xfrm>
            <a:off x="1671638" y="3687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November 2015</a:t>
            </a:r>
            <a:endParaRPr lang="en-US" altLang="ko-KR" dirty="0"/>
          </a:p>
        </p:txBody>
      </p:sp>
      <p:sp>
        <p:nvSpPr>
          <p:cNvPr id="10" name="바닥글 개체 틀 4"/>
          <p:cNvSpPr>
            <a:spLocks noGrp="1"/>
          </p:cNvSpPr>
          <p:nvPr>
            <p:ph type="ftr" sz="quarter" idx="11"/>
          </p:nvPr>
        </p:nvSpPr>
        <p:spPr>
          <a:xfrm>
            <a:off x="5486400" y="6475413"/>
            <a:ext cx="3124200" cy="184666"/>
          </a:xfrm>
        </p:spPr>
        <p:txBody>
          <a:bodyPr/>
          <a:lstStyle/>
          <a:p>
            <a:r>
              <a:rPr lang="en-US" altLang="ko-KR" dirty="0"/>
              <a:t>Various Authors (TG3e Proposal)</a:t>
            </a:r>
          </a:p>
        </p:txBody>
      </p:sp>
      <p:sp>
        <p:nvSpPr>
          <p:cNvPr id="8"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Security Issues related to Expected RSSI (3/4)</a:t>
            </a:r>
            <a:endParaRPr lang="ko-KR" altLang="en-US" kern="0" dirty="0"/>
          </a:p>
        </p:txBody>
      </p:sp>
    </p:spTree>
    <p:extLst>
      <p:ext uri="{BB962C8B-B14F-4D97-AF65-F5344CB8AC3E}">
        <p14:creationId xmlns:p14="http://schemas.microsoft.com/office/powerpoint/2010/main" val="29383661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22</a:t>
            </a:fld>
            <a:endParaRPr lang="en-US" altLang="ko-KR"/>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pPr marL="400050"/>
            <a:endParaRPr lang="en-US" altLang="ko-KR" sz="2000" kern="0" dirty="0" smtClean="0"/>
          </a:p>
          <a:p>
            <a:pPr marL="400050"/>
            <a:r>
              <a:rPr lang="en-US" altLang="ko-KR" sz="2000" kern="0" dirty="0" smtClean="0"/>
              <a:t>Close Proximity P2P application</a:t>
            </a:r>
          </a:p>
          <a:p>
            <a:pPr marL="800100" lvl="1"/>
            <a:r>
              <a:rPr lang="en-US" altLang="ko-KR" sz="1600" kern="0" dirty="0" smtClean="0"/>
              <a:t>Mutual authentication between devices or users is recommended to be performed  before exchanging files</a:t>
            </a:r>
          </a:p>
          <a:p>
            <a:pPr marL="1143000" lvl="2"/>
            <a:r>
              <a:rPr lang="en-US" altLang="ko-KR" sz="1400" kern="0" dirty="0" smtClean="0"/>
              <a:t>It can be provided by P2P applications </a:t>
            </a:r>
            <a:endParaRPr lang="en-US" altLang="ko-KR" sz="1600" kern="0" dirty="0" smtClean="0"/>
          </a:p>
          <a:p>
            <a:r>
              <a:rPr lang="en-US" altLang="ko-KR" sz="2000" kern="0" dirty="0" smtClean="0"/>
              <a:t>Ticket gates scenario</a:t>
            </a:r>
          </a:p>
          <a:p>
            <a:pPr lvl="1"/>
            <a:r>
              <a:rPr lang="en-US" altLang="ko-KR" sz="1600" kern="0" dirty="0" smtClean="0"/>
              <a:t>User authentication, authorization, data encryption, </a:t>
            </a:r>
            <a:r>
              <a:rPr lang="en-US" altLang="ko-KR" sz="1600" kern="0" dirty="0" err="1" smtClean="0"/>
              <a:t>etc</a:t>
            </a:r>
            <a:r>
              <a:rPr lang="en-US" altLang="ko-KR" sz="1600" kern="0" dirty="0" smtClean="0"/>
              <a:t> are needed</a:t>
            </a:r>
          </a:p>
          <a:p>
            <a:pPr lvl="2"/>
            <a:r>
              <a:rPr lang="en-US" altLang="ko-KR" sz="1400" kern="0" dirty="0" smtClean="0"/>
              <a:t>They can be provided by applications</a:t>
            </a:r>
            <a:endParaRPr lang="en-US" altLang="ko-KR" sz="1400" kern="0" dirty="0"/>
          </a:p>
          <a:p>
            <a:pPr marL="400050"/>
            <a:r>
              <a:rPr lang="en-US" altLang="ko-KR" sz="2000" kern="0" dirty="0"/>
              <a:t>Wireless data storage</a:t>
            </a:r>
          </a:p>
          <a:p>
            <a:pPr lvl="1"/>
            <a:r>
              <a:rPr lang="en-US" altLang="ko-KR" sz="1600" kern="0" dirty="0"/>
              <a:t>For smart posters, the information is usually public so there is no severe security issues</a:t>
            </a:r>
          </a:p>
          <a:p>
            <a:pPr lvl="1"/>
            <a:r>
              <a:rPr lang="en-US" altLang="ko-KR" sz="1600" kern="0" dirty="0"/>
              <a:t>For wireless storage devices, mutual authentication between two devices may necessary to prevent other person from downloading files without permission</a:t>
            </a:r>
          </a:p>
          <a:p>
            <a:pPr marL="800100" lvl="1"/>
            <a:r>
              <a:rPr lang="en-US" altLang="ko-KR" sz="1600" kern="0" dirty="0"/>
              <a:t>Storage manager application may provide security services</a:t>
            </a:r>
          </a:p>
          <a:p>
            <a:pPr lvl="2"/>
            <a:endParaRPr lang="en-US" altLang="ko-KR" sz="1400" kern="0" dirty="0" smtClean="0"/>
          </a:p>
          <a:p>
            <a:pPr lvl="1"/>
            <a:endParaRPr lang="en-US" altLang="ko-KR" sz="1200" kern="0" dirty="0"/>
          </a:p>
          <a:p>
            <a:pPr lvl="1"/>
            <a:endParaRPr lang="en-US" altLang="ko-KR" sz="1200" kern="0" dirty="0" smtClean="0"/>
          </a:p>
          <a:p>
            <a:pPr lvl="1"/>
            <a:endParaRPr lang="en-US" altLang="ko-KR" sz="1600" kern="0" dirty="0"/>
          </a:p>
          <a:p>
            <a:pPr marL="457200" lvl="1" indent="0">
              <a:buNone/>
            </a:pPr>
            <a:endParaRPr lang="en-US" altLang="ko-KR" sz="1800" kern="0" dirty="0" smtClean="0"/>
          </a:p>
        </p:txBody>
      </p:sp>
      <p:sp>
        <p:nvSpPr>
          <p:cNvPr id="15" name="Rectangle 2"/>
          <p:cNvSpPr>
            <a:spLocks noChangeArrowheads="1"/>
          </p:cNvSpPr>
          <p:nvPr/>
        </p:nvSpPr>
        <p:spPr bwMode="auto">
          <a:xfrm>
            <a:off x="1671638" y="3687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November 2015</a:t>
            </a:r>
            <a:endParaRPr lang="en-US" altLang="ko-KR" dirty="0"/>
          </a:p>
        </p:txBody>
      </p:sp>
      <p:sp>
        <p:nvSpPr>
          <p:cNvPr id="10" name="바닥글 개체 틀 4"/>
          <p:cNvSpPr>
            <a:spLocks noGrp="1"/>
          </p:cNvSpPr>
          <p:nvPr>
            <p:ph type="ftr" sz="quarter" idx="11"/>
          </p:nvPr>
        </p:nvSpPr>
        <p:spPr>
          <a:xfrm>
            <a:off x="5486400" y="6475413"/>
            <a:ext cx="3124200" cy="184666"/>
          </a:xfrm>
        </p:spPr>
        <p:txBody>
          <a:bodyPr/>
          <a:lstStyle/>
          <a:p>
            <a:r>
              <a:rPr lang="en-US" altLang="ko-KR" dirty="0"/>
              <a:t>Various Authors (TG3e Proposal)</a:t>
            </a:r>
          </a:p>
        </p:txBody>
      </p:sp>
      <p:sp>
        <p:nvSpPr>
          <p:cNvPr id="8"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Security Issues related to Expected RSSI (4/4)</a:t>
            </a:r>
            <a:endParaRPr lang="ko-KR" altLang="en-US" kern="0" dirty="0"/>
          </a:p>
        </p:txBody>
      </p:sp>
    </p:spTree>
    <p:extLst>
      <p:ext uri="{BB962C8B-B14F-4D97-AF65-F5344CB8AC3E}">
        <p14:creationId xmlns:p14="http://schemas.microsoft.com/office/powerpoint/2010/main" val="26883589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23</a:t>
            </a:fld>
            <a:endParaRPr lang="en-US" altLang="ko-KR"/>
          </a:p>
        </p:txBody>
      </p:sp>
      <p:sp>
        <p:nvSpPr>
          <p:cNvPr id="43" name="내용 개체 틀 2"/>
          <p:cNvSpPr>
            <a:spLocks noGrp="1"/>
          </p:cNvSpPr>
          <p:nvPr>
            <p:ph idx="1"/>
          </p:nvPr>
        </p:nvSpPr>
        <p:spPr>
          <a:xfrm>
            <a:off x="214313" y="1382415"/>
            <a:ext cx="8715375" cy="5070921"/>
          </a:xfrm>
        </p:spPr>
        <p:txBody>
          <a:bodyPr/>
          <a:lstStyle/>
          <a:p>
            <a:pPr>
              <a:defRPr/>
            </a:pPr>
            <a:endParaRPr lang="en-US" altLang="ja-JP" sz="2400" dirty="0" smtClean="0"/>
          </a:p>
          <a:p>
            <a:pPr marL="400050" eaLnBrk="1">
              <a:lnSpc>
                <a:spcPct val="73000"/>
              </a:lnSpc>
              <a:defRPr/>
            </a:pPr>
            <a:endParaRPr lang="en-US" altLang="ja-JP" sz="2400" dirty="0" smtClean="0"/>
          </a:p>
          <a:p>
            <a:pPr marL="400050" eaLnBrk="1">
              <a:lnSpc>
                <a:spcPct val="73000"/>
              </a:lnSpc>
              <a:defRPr/>
            </a:pPr>
            <a:endParaRPr lang="en-US" altLang="ja-JP" sz="9600" dirty="0"/>
          </a:p>
          <a:p>
            <a:pPr marL="400050" eaLnBrk="1">
              <a:lnSpc>
                <a:spcPct val="73000"/>
              </a:lnSpc>
              <a:defRPr/>
            </a:pPr>
            <a:endParaRPr lang="en-US" altLang="ja-JP" sz="2400" b="0" dirty="0" smtClean="0">
              <a:solidFill>
                <a:srgbClr val="FF0000"/>
              </a:solidFill>
            </a:endParaRPr>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buFont typeface="Arial" pitchFamily="34" charset="0"/>
              <a:buChar char="•"/>
              <a:defRPr/>
            </a:pPr>
            <a:endParaRPr lang="en-US" altLang="ja-JP" sz="2400" dirty="0"/>
          </a:p>
          <a:p>
            <a:pPr marL="400050" eaLnBrk="1">
              <a:lnSpc>
                <a:spcPct val="73000"/>
              </a:lnSpc>
              <a:defRPr/>
            </a:pPr>
            <a:endParaRPr lang="en-US" altLang="ja-JP" sz="20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lvl="1">
              <a:defRPr/>
            </a:pPr>
            <a:endParaRPr lang="ko-KR" altLang="en-US" sz="2000" dirty="0" smtClean="0"/>
          </a:p>
          <a:p>
            <a:pPr>
              <a:defRPr/>
            </a:pPr>
            <a:endParaRPr lang="ko-KR" altLang="en-US" dirty="0" smtClean="0"/>
          </a:p>
        </p:txBody>
      </p:sp>
      <p:sp>
        <p:nvSpPr>
          <p:cNvPr id="18" name="제목 1"/>
          <p:cNvSpPr>
            <a:spLocks noGrp="1"/>
          </p:cNvSpPr>
          <p:nvPr>
            <p:ph type="title"/>
          </p:nvPr>
        </p:nvSpPr>
        <p:spPr>
          <a:xfrm>
            <a:off x="1763688" y="3068960"/>
            <a:ext cx="5832475" cy="919162"/>
          </a:xfrm>
        </p:spPr>
        <p:txBody>
          <a:bodyPr/>
          <a:lstStyle/>
          <a:p>
            <a:r>
              <a:rPr lang="en-US" altLang="ko-KR" sz="4800" dirty="0" smtClean="0">
                <a:solidFill>
                  <a:schemeClr val="tx1"/>
                </a:solidFill>
                <a:ea typeface="굴림" pitchFamily="50" charset="-127"/>
              </a:rPr>
              <a:t>Q &amp; A</a:t>
            </a:r>
            <a:endParaRPr lang="ko-KR" altLang="en-US" sz="4800" dirty="0" smtClean="0">
              <a:solidFill>
                <a:schemeClr val="tx1"/>
              </a:solidFill>
              <a:ea typeface="굴림" pitchFamily="50" charset="-127"/>
            </a:endParaRPr>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November 2015</a:t>
            </a:r>
            <a:endParaRPr lang="en-US" altLang="ko-KR" dirty="0"/>
          </a:p>
        </p:txBody>
      </p:sp>
      <p:sp>
        <p:nvSpPr>
          <p:cNvPr id="8" name="바닥글 개체 틀 4"/>
          <p:cNvSpPr>
            <a:spLocks noGrp="1"/>
          </p:cNvSpPr>
          <p:nvPr>
            <p:ph type="ftr" sz="quarter" idx="11"/>
          </p:nvPr>
        </p:nvSpPr>
        <p:spPr>
          <a:xfrm>
            <a:off x="5486400" y="6475413"/>
            <a:ext cx="3124200" cy="184666"/>
          </a:xfrm>
        </p:spPr>
        <p:txBody>
          <a:bodyPr/>
          <a:lstStyle/>
          <a:p>
            <a:r>
              <a:rPr lang="en-US" altLang="ko-KR" dirty="0"/>
              <a:t>Various Authors (TG3e Proposal)</a:t>
            </a:r>
          </a:p>
        </p:txBody>
      </p:sp>
    </p:spTree>
    <p:extLst>
      <p:ext uri="{BB962C8B-B14F-4D97-AF65-F5344CB8AC3E}">
        <p14:creationId xmlns:p14="http://schemas.microsoft.com/office/powerpoint/2010/main" val="2229448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24</a:t>
            </a:fld>
            <a:endParaRPr lang="en-US" altLang="ko-KR"/>
          </a:p>
        </p:txBody>
      </p:sp>
      <p:sp>
        <p:nvSpPr>
          <p:cNvPr id="43" name="내용 개체 틀 2"/>
          <p:cNvSpPr>
            <a:spLocks noGrp="1"/>
          </p:cNvSpPr>
          <p:nvPr>
            <p:ph idx="1"/>
          </p:nvPr>
        </p:nvSpPr>
        <p:spPr>
          <a:xfrm>
            <a:off x="214313" y="1382415"/>
            <a:ext cx="8715375" cy="5070921"/>
          </a:xfrm>
        </p:spPr>
        <p:txBody>
          <a:bodyPr/>
          <a:lstStyle/>
          <a:p>
            <a:pPr>
              <a:defRPr/>
            </a:pPr>
            <a:endParaRPr lang="en-US" altLang="ja-JP" sz="2400" dirty="0" smtClean="0"/>
          </a:p>
          <a:p>
            <a:pPr marL="400050" eaLnBrk="1">
              <a:lnSpc>
                <a:spcPct val="73000"/>
              </a:lnSpc>
              <a:defRPr/>
            </a:pPr>
            <a:endParaRPr lang="en-US" altLang="ja-JP" sz="2400" dirty="0" smtClean="0"/>
          </a:p>
          <a:p>
            <a:pPr marL="400050" eaLnBrk="1">
              <a:lnSpc>
                <a:spcPct val="73000"/>
              </a:lnSpc>
              <a:defRPr/>
            </a:pPr>
            <a:endParaRPr lang="en-US" altLang="ja-JP" sz="9600" dirty="0"/>
          </a:p>
          <a:p>
            <a:pPr marL="400050" eaLnBrk="1">
              <a:lnSpc>
                <a:spcPct val="73000"/>
              </a:lnSpc>
              <a:defRPr/>
            </a:pPr>
            <a:endParaRPr lang="en-US" altLang="ja-JP" sz="2400" b="0" dirty="0" smtClean="0">
              <a:solidFill>
                <a:srgbClr val="FF0000"/>
              </a:solidFill>
            </a:endParaRPr>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buFont typeface="Arial" pitchFamily="34" charset="0"/>
              <a:buChar char="•"/>
              <a:defRPr/>
            </a:pPr>
            <a:endParaRPr lang="en-US" altLang="ja-JP" sz="2400" dirty="0"/>
          </a:p>
          <a:p>
            <a:pPr marL="400050" eaLnBrk="1">
              <a:lnSpc>
                <a:spcPct val="73000"/>
              </a:lnSpc>
              <a:defRPr/>
            </a:pPr>
            <a:endParaRPr lang="en-US" altLang="ja-JP" sz="20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lvl="1">
              <a:defRPr/>
            </a:pPr>
            <a:endParaRPr lang="ko-KR" altLang="en-US" sz="2000" dirty="0" smtClean="0"/>
          </a:p>
          <a:p>
            <a:pPr>
              <a:defRPr/>
            </a:pPr>
            <a:endParaRPr lang="ko-KR" altLang="en-US" dirty="0" smtClean="0"/>
          </a:p>
        </p:txBody>
      </p:sp>
      <p:sp>
        <p:nvSpPr>
          <p:cNvPr id="18" name="제목 1"/>
          <p:cNvSpPr>
            <a:spLocks noGrp="1"/>
          </p:cNvSpPr>
          <p:nvPr>
            <p:ph type="title"/>
          </p:nvPr>
        </p:nvSpPr>
        <p:spPr>
          <a:xfrm>
            <a:off x="1763688" y="3068960"/>
            <a:ext cx="5832475" cy="919162"/>
          </a:xfrm>
        </p:spPr>
        <p:txBody>
          <a:bodyPr/>
          <a:lstStyle/>
          <a:p>
            <a:r>
              <a:rPr lang="en-US" altLang="ko-KR" dirty="0" smtClean="0">
                <a:solidFill>
                  <a:schemeClr val="tx1"/>
                </a:solidFill>
                <a:ea typeface="굴림" pitchFamily="50" charset="-127"/>
              </a:rPr>
              <a:t>APPENDIX: </a:t>
            </a:r>
            <a:br>
              <a:rPr lang="en-US" altLang="ko-KR" dirty="0" smtClean="0">
                <a:solidFill>
                  <a:schemeClr val="tx1"/>
                </a:solidFill>
                <a:ea typeface="굴림" pitchFamily="50" charset="-127"/>
              </a:rPr>
            </a:br>
            <a:r>
              <a:rPr lang="en-US" altLang="ko-KR" dirty="0" smtClean="0">
                <a:solidFill>
                  <a:schemeClr val="tx1"/>
                </a:solidFill>
                <a:ea typeface="굴림" pitchFamily="50" charset="-127"/>
              </a:rPr>
              <a:t>Expected RSSI Proposal in September 2015 meeting</a:t>
            </a:r>
            <a:endParaRPr lang="ko-KR" altLang="en-US" dirty="0" smtClean="0">
              <a:solidFill>
                <a:schemeClr val="tx1"/>
              </a:solidFill>
              <a:ea typeface="굴림" pitchFamily="50" charset="-127"/>
            </a:endParaRPr>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September 2015</a:t>
            </a:r>
            <a:endParaRPr lang="en-US" altLang="ko-KR" dirty="0"/>
          </a:p>
        </p:txBody>
      </p:sp>
      <p:sp>
        <p:nvSpPr>
          <p:cNvPr id="8" name="바닥글 개체 틀 4"/>
          <p:cNvSpPr>
            <a:spLocks noGrp="1"/>
          </p:cNvSpPr>
          <p:nvPr>
            <p:ph type="ftr" sz="quarter" idx="11"/>
          </p:nvPr>
        </p:nvSpPr>
        <p:spPr>
          <a:xfrm>
            <a:off x="5486400" y="6475413"/>
            <a:ext cx="3124200" cy="184666"/>
          </a:xfrm>
        </p:spPr>
        <p:txBody>
          <a:bodyPr/>
          <a:lstStyle/>
          <a:p>
            <a:r>
              <a:rPr lang="en-US" altLang="ko-KR" dirty="0"/>
              <a:t>Various Authors (TG3e Proposal)</a:t>
            </a:r>
          </a:p>
        </p:txBody>
      </p:sp>
    </p:spTree>
    <p:extLst>
      <p:ext uri="{BB962C8B-B14F-4D97-AF65-F5344CB8AC3E}">
        <p14:creationId xmlns:p14="http://schemas.microsoft.com/office/powerpoint/2010/main" val="14345518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25</a:t>
            </a:fld>
            <a:endParaRPr lang="en-US" altLang="ko-KR"/>
          </a:p>
        </p:txBody>
      </p:sp>
      <p:sp>
        <p:nvSpPr>
          <p:cNvPr id="8" name="바닥글 개체 틀 4"/>
          <p:cNvSpPr>
            <a:spLocks noGrp="1"/>
          </p:cNvSpPr>
          <p:nvPr>
            <p:ph type="ftr" sz="quarter" idx="11"/>
          </p:nvPr>
        </p:nvSpPr>
        <p:spPr>
          <a:xfrm>
            <a:off x="5486400" y="6484694"/>
            <a:ext cx="3124200" cy="184666"/>
          </a:xfrm>
        </p:spPr>
        <p:txBody>
          <a:bodyPr/>
          <a:lstStyle/>
          <a:p>
            <a:r>
              <a:rPr lang="en-US" altLang="ko-KR" dirty="0" smtClean="0"/>
              <a:t>Various Authors (TG3e Proposal)</a:t>
            </a:r>
            <a:endParaRPr lang="en-US" altLang="ko-KR" dirty="0"/>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September 2015</a:t>
            </a:r>
            <a:endParaRPr lang="en-US" altLang="ko-KR" dirty="0"/>
          </a:p>
        </p:txBody>
      </p:sp>
      <p:sp>
        <p:nvSpPr>
          <p:cNvPr id="10" name="날짜 개체 틀 3"/>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September 2015</a:t>
            </a:r>
            <a:endParaRPr lang="en-US" altLang="ko-KR" dirty="0"/>
          </a:p>
        </p:txBody>
      </p:sp>
      <p:sp>
        <p:nvSpPr>
          <p:cNvPr id="12" name="바닥글 개체 틀 4"/>
          <p:cNvSpPr txBox="1">
            <a:spLocks/>
          </p:cNvSpPr>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Various Authors (TG3e Proposal)</a:t>
            </a:r>
            <a:endParaRPr lang="en-US" altLang="ko-KR" dirty="0"/>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Touch Action (1/3)</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2000" kern="0" dirty="0" smtClean="0"/>
              <a:t>Bringing </a:t>
            </a:r>
            <a:r>
              <a:rPr lang="en-US" altLang="ko-KR" sz="2000" kern="0" dirty="0"/>
              <a:t>the antennas to within about 1 cm </a:t>
            </a:r>
            <a:r>
              <a:rPr lang="en-US" altLang="ko-KR" sz="2000" kern="0" dirty="0" smtClean="0"/>
              <a:t>should </a:t>
            </a:r>
            <a:r>
              <a:rPr lang="en-US" altLang="ko-KR" sz="2000" kern="0" dirty="0"/>
              <a:t>trigger the two devices to establish </a:t>
            </a:r>
            <a:r>
              <a:rPr lang="en-US" altLang="ko-KR" sz="2000" kern="0" dirty="0" smtClean="0"/>
              <a:t>connection</a:t>
            </a:r>
          </a:p>
          <a:p>
            <a:r>
              <a:rPr lang="en-US" altLang="ko-KR" sz="2000" kern="0" dirty="0" smtClean="0"/>
              <a:t>PPC Indicates “Expected RSSI” value in the beacons for this purpose</a:t>
            </a:r>
          </a:p>
          <a:p>
            <a:pPr lvl="1"/>
            <a:r>
              <a:rPr lang="en-US" altLang="ko-KR" sz="1800" dirty="0"/>
              <a:t>The Expected RSSI </a:t>
            </a:r>
            <a:r>
              <a:rPr lang="en-US" altLang="ko-KR" sz="1800" dirty="0" smtClean="0"/>
              <a:t>field in the beacon </a:t>
            </a:r>
            <a:r>
              <a:rPr lang="en-US" altLang="ko-KR" sz="1800" dirty="0"/>
              <a:t>indicates the RSSI value of received signal at the antenna input of DEV </a:t>
            </a:r>
            <a:endParaRPr lang="en-US" altLang="ko-KR" sz="1800" dirty="0" smtClean="0"/>
          </a:p>
          <a:p>
            <a:pPr lvl="2"/>
            <a:r>
              <a:rPr lang="en-US" altLang="ko-KR" sz="1600" dirty="0" smtClean="0"/>
              <a:t>Expected signal strength of </a:t>
            </a:r>
            <a:r>
              <a:rPr lang="en-US" altLang="ko-KR" sz="1600" dirty="0"/>
              <a:t>the </a:t>
            </a:r>
            <a:r>
              <a:rPr lang="en-US" altLang="ko-KR" sz="1600" dirty="0" smtClean="0"/>
              <a:t>beacon frame from </a:t>
            </a:r>
            <a:r>
              <a:rPr lang="en-US" altLang="ko-KR" sz="1600" dirty="0"/>
              <a:t>the viewpoint </a:t>
            </a:r>
            <a:r>
              <a:rPr lang="en-US" altLang="ko-KR" sz="1600" dirty="0" smtClean="0"/>
              <a:t>of other DEV </a:t>
            </a:r>
            <a:r>
              <a:rPr lang="en-US" altLang="ko-KR" sz="1600" dirty="0"/>
              <a:t>that will </a:t>
            </a:r>
            <a:r>
              <a:rPr lang="en-US" altLang="ko-KR" sz="1600" dirty="0" smtClean="0"/>
              <a:t>receive </a:t>
            </a:r>
            <a:r>
              <a:rPr lang="en-US" altLang="ko-KR" sz="1600" dirty="0"/>
              <a:t>the beacon </a:t>
            </a:r>
            <a:r>
              <a:rPr lang="en-US" altLang="ko-KR" sz="1600" dirty="0" smtClean="0"/>
              <a:t>at </a:t>
            </a:r>
            <a:r>
              <a:rPr lang="en-US" altLang="ko-KR" sz="1600" dirty="0"/>
              <a:t>the connection </a:t>
            </a:r>
            <a:r>
              <a:rPr lang="en-US" altLang="ko-KR" sz="1600" dirty="0" smtClean="0"/>
              <a:t>establishment trigger boundary (1 cm)</a:t>
            </a:r>
          </a:p>
          <a:p>
            <a:pPr lvl="2"/>
            <a:r>
              <a:rPr lang="en-US" altLang="ko-KR" sz="1600" dirty="0" smtClean="0"/>
              <a:t>The </a:t>
            </a:r>
            <a:r>
              <a:rPr lang="en-US" altLang="ko-KR" sz="1600" dirty="0"/>
              <a:t>manufacturer of </a:t>
            </a:r>
            <a:r>
              <a:rPr lang="en-US" altLang="ko-KR" sz="1600" dirty="0" smtClean="0"/>
              <a:t>the PPC </a:t>
            </a:r>
            <a:r>
              <a:rPr lang="en-US" altLang="ko-KR" sz="1600" dirty="0"/>
              <a:t>presets the </a:t>
            </a:r>
            <a:r>
              <a:rPr lang="en-US" altLang="ko-KR" sz="1600" dirty="0" smtClean="0"/>
              <a:t>value (</a:t>
            </a:r>
            <a:r>
              <a:rPr lang="en-US" altLang="ko-KR" sz="1600" dirty="0"/>
              <a:t>How to set the </a:t>
            </a:r>
            <a:r>
              <a:rPr lang="en-US" altLang="ko-KR" sz="1600" dirty="0" smtClean="0"/>
              <a:t>value is </a:t>
            </a:r>
            <a:r>
              <a:rPr lang="en-US" altLang="ko-KR" sz="1600" dirty="0"/>
              <a:t>out of the scope </a:t>
            </a:r>
            <a:r>
              <a:rPr lang="en-US" altLang="ko-KR" sz="1600" dirty="0" smtClean="0"/>
              <a:t>of standardization</a:t>
            </a:r>
            <a:r>
              <a:rPr lang="en-US" altLang="ko-KR" sz="1600" dirty="0"/>
              <a:t>)</a:t>
            </a:r>
          </a:p>
          <a:p>
            <a:pPr lvl="1"/>
            <a:r>
              <a:rPr lang="en-US" altLang="ko-KR" sz="1800" dirty="0"/>
              <a:t>The DEV </a:t>
            </a:r>
            <a:r>
              <a:rPr lang="en-US" altLang="ko-KR" sz="1800" dirty="0" smtClean="0"/>
              <a:t>only transmits </a:t>
            </a:r>
            <a:r>
              <a:rPr lang="en-US" altLang="ko-KR" sz="1800" dirty="0"/>
              <a:t>an Association Request command when the actual received RSSI level of the </a:t>
            </a:r>
            <a:r>
              <a:rPr lang="en-US" altLang="ko-KR" sz="1800" dirty="0" smtClean="0"/>
              <a:t>beacon measured by the DEV </a:t>
            </a:r>
            <a:r>
              <a:rPr lang="en-US" altLang="ko-KR" sz="1800" dirty="0"/>
              <a:t>exceeds this value </a:t>
            </a:r>
            <a:endParaRPr lang="en-US" altLang="ko-KR" sz="1800" kern="0" dirty="0" smtClean="0"/>
          </a:p>
        </p:txBody>
      </p:sp>
      <p:graphicFrame>
        <p:nvGraphicFramePr>
          <p:cNvPr id="7" name="표 6"/>
          <p:cNvGraphicFramePr>
            <a:graphicFrameLocks noGrp="1"/>
          </p:cNvGraphicFramePr>
          <p:nvPr>
            <p:extLst>
              <p:ext uri="{D42A27DB-BD31-4B8C-83A1-F6EECF244321}">
                <p14:modId xmlns:p14="http://schemas.microsoft.com/office/powerpoint/2010/main" val="558373362"/>
              </p:ext>
            </p:extLst>
          </p:nvPr>
        </p:nvGraphicFramePr>
        <p:xfrm>
          <a:off x="1619672" y="5805264"/>
          <a:ext cx="6480720" cy="542920"/>
        </p:xfrm>
        <a:graphic>
          <a:graphicData uri="http://schemas.openxmlformats.org/drawingml/2006/table">
            <a:tbl>
              <a:tblPr firstRow="1" firstCol="1" bandRow="1">
                <a:tableStyleId>{5C22544A-7EE6-4342-B048-85BDC9FD1C3A}</a:tableStyleId>
              </a:tblPr>
              <a:tblGrid>
                <a:gridCol w="648072"/>
                <a:gridCol w="1008112"/>
                <a:gridCol w="1093212"/>
                <a:gridCol w="968818"/>
                <a:gridCol w="1304059"/>
                <a:gridCol w="1458447"/>
              </a:tblGrid>
              <a:tr h="144016">
                <a:tc>
                  <a:txBody>
                    <a:bodyPr/>
                    <a:lstStyle/>
                    <a:p>
                      <a:pPr algn="ctr">
                        <a:spcAft>
                          <a:spcPts val="0"/>
                        </a:spcAft>
                      </a:pPr>
                      <a:r>
                        <a:rPr lang="en-US" sz="1000" dirty="0">
                          <a:effectLst/>
                          <a:latin typeface="+mn-lt"/>
                        </a:rPr>
                        <a:t>octet: </a:t>
                      </a:r>
                      <a:r>
                        <a:rPr lang="en-US" sz="1000" baseline="0" dirty="0" smtClean="0">
                          <a:effectLst/>
                          <a:latin typeface="+mn-lt"/>
                        </a:rPr>
                        <a:t> </a:t>
                      </a:r>
                      <a:endParaRPr lang="ko-KR" sz="1200" dirty="0">
                        <a:effectLst/>
                        <a:latin typeface="+mn-lt"/>
                        <a:ea typeface="MS Mincho"/>
                      </a:endParaRPr>
                    </a:p>
                  </a:txBody>
                  <a:tcPr marL="68580" marR="68580" marT="0" marB="0"/>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lang="ko-KR" altLang="ko-KR" sz="1000" dirty="0" smtClean="0">
                        <a:effectLst/>
                        <a:latin typeface="+mn-lt"/>
                        <a:ea typeface="MS Mincho"/>
                      </a:endParaRPr>
                    </a:p>
                  </a:txBody>
                  <a:tcPr marL="68580" marR="68580" marT="0" marB="0"/>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00" dirty="0" smtClean="0">
                          <a:effectLst/>
                          <a:latin typeface="+mn-lt"/>
                          <a:ea typeface="MS Mincho"/>
                        </a:rPr>
                        <a:t>1</a:t>
                      </a:r>
                      <a:endParaRPr lang="ko-KR" altLang="ko-KR" sz="1000" dirty="0" smtClean="0">
                        <a:effectLst/>
                        <a:latin typeface="+mn-lt"/>
                        <a:ea typeface="MS Mincho"/>
                      </a:endParaRPr>
                    </a:p>
                  </a:txBody>
                  <a:tcPr marL="68580" marR="68580" marT="0" marB="0"/>
                </a:tc>
                <a:tc>
                  <a:txBody>
                    <a:bodyPr/>
                    <a:lstStyle/>
                    <a:p>
                      <a:pPr algn="ctr">
                        <a:spcAft>
                          <a:spcPts val="0"/>
                        </a:spcAft>
                      </a:pPr>
                      <a:r>
                        <a:rPr lang="en-US" altLang="ko-KR" sz="1000" dirty="0" smtClean="0">
                          <a:effectLst/>
                          <a:latin typeface="+mn-lt"/>
                          <a:ea typeface="MS Mincho"/>
                        </a:rPr>
                        <a:t>1</a:t>
                      </a:r>
                      <a:endParaRPr lang="ko-KR" sz="1000" dirty="0">
                        <a:effectLst/>
                        <a:latin typeface="+mn-lt"/>
                        <a:ea typeface="MS Mincho"/>
                      </a:endParaRPr>
                    </a:p>
                  </a:txBody>
                  <a:tcPr marL="68580" marR="68580" marT="0" marB="0"/>
                </a:tc>
                <a:tc>
                  <a:txBody>
                    <a:bodyPr/>
                    <a:lstStyle/>
                    <a:p>
                      <a:pPr algn="ctr">
                        <a:spcAft>
                          <a:spcPts val="0"/>
                        </a:spcAft>
                      </a:pPr>
                      <a:r>
                        <a:rPr lang="en-US" sz="1000" dirty="0">
                          <a:effectLst/>
                          <a:latin typeface="+mn-lt"/>
                        </a:rPr>
                        <a:t>2</a:t>
                      </a:r>
                      <a:endParaRPr lang="ko-KR" sz="1000" dirty="0">
                        <a:effectLst/>
                        <a:latin typeface="+mn-lt"/>
                        <a:ea typeface="MS Mincho"/>
                      </a:endParaRPr>
                    </a:p>
                  </a:txBody>
                  <a:tcPr marL="68580" marR="68580" marT="0" marB="0"/>
                </a:tc>
                <a:tc>
                  <a:txBody>
                    <a:bodyPr/>
                    <a:lstStyle/>
                    <a:p>
                      <a:pPr algn="ctr">
                        <a:spcAft>
                          <a:spcPts val="0"/>
                        </a:spcAft>
                      </a:pPr>
                      <a:endParaRPr lang="ko-KR" sz="1200" dirty="0">
                        <a:effectLst/>
                        <a:latin typeface="+mn-lt"/>
                        <a:ea typeface="MS Mincho"/>
                      </a:endParaRPr>
                    </a:p>
                  </a:txBody>
                  <a:tcPr marL="68580" marR="68580" marT="0" marB="0"/>
                </a:tc>
              </a:tr>
              <a:tr h="360040">
                <a:tc>
                  <a:txBody>
                    <a:bodyPr/>
                    <a:lstStyle/>
                    <a:p>
                      <a:pPr algn="ctr">
                        <a:spcAft>
                          <a:spcPts val="0"/>
                        </a:spcAft>
                      </a:pPr>
                      <a:endParaRPr lang="ko-KR" sz="1200" dirty="0">
                        <a:effectLst/>
                        <a:latin typeface="+mn-lt"/>
                        <a:ea typeface="MS Mincho"/>
                      </a:endParaRPr>
                    </a:p>
                  </a:txBody>
                  <a:tcPr marL="68580" marR="68580" marT="0" marB="0"/>
                </a:tc>
                <a:tc>
                  <a:txBody>
                    <a:bodyPr/>
                    <a:lstStyle/>
                    <a:p>
                      <a:pPr algn="ctr">
                        <a:spcAft>
                          <a:spcPts val="0"/>
                        </a:spcAft>
                      </a:pPr>
                      <a:r>
                        <a:rPr lang="en-US" altLang="ko-KR" sz="1200" dirty="0" smtClean="0">
                          <a:effectLst/>
                          <a:latin typeface="+mn-lt"/>
                        </a:rPr>
                        <a:t>…….</a:t>
                      </a:r>
                      <a:endParaRPr lang="ko-KR" sz="1200" dirty="0">
                        <a:effectLst/>
                        <a:latin typeface="+mn-lt"/>
                        <a:ea typeface="MS Mincho"/>
                      </a:endParaRPr>
                    </a:p>
                  </a:txBody>
                  <a:tcPr marL="68580" marR="68580" marT="0" marB="0"/>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900" dirty="0" smtClean="0">
                          <a:effectLst/>
                          <a:latin typeface="+mn-lt"/>
                        </a:rPr>
                        <a:t>Expected RSSI</a:t>
                      </a:r>
                      <a:endParaRPr lang="ko-KR" altLang="ko-KR" sz="900" dirty="0" smtClean="0">
                        <a:effectLst/>
                        <a:latin typeface="+mn-lt"/>
                        <a:ea typeface="MS Mincho"/>
                      </a:endParaRPr>
                    </a:p>
                    <a:p>
                      <a:pPr algn="ctr">
                        <a:spcAft>
                          <a:spcPts val="0"/>
                        </a:spcAft>
                      </a:pPr>
                      <a:endParaRPr lang="ko-KR" sz="1200" dirty="0">
                        <a:effectLst/>
                        <a:latin typeface="+mn-lt"/>
                        <a:ea typeface="MS Mincho"/>
                      </a:endParaRPr>
                    </a:p>
                  </a:txBody>
                  <a:tcPr marL="68580" marR="68580" marT="0" marB="0"/>
                </a:tc>
                <a:tc>
                  <a:txBody>
                    <a:bodyPr/>
                    <a:lstStyle/>
                    <a:p>
                      <a:pPr algn="ctr">
                        <a:spcAft>
                          <a:spcPts val="0"/>
                        </a:spcAft>
                      </a:pPr>
                      <a:r>
                        <a:rPr lang="en-US" altLang="ko-KR" sz="1200" dirty="0" smtClean="0">
                          <a:effectLst/>
                          <a:latin typeface="+mn-lt"/>
                        </a:rPr>
                        <a:t>…….</a:t>
                      </a:r>
                      <a:endParaRPr lang="ko-KR" sz="1200" dirty="0">
                        <a:effectLst/>
                        <a:latin typeface="+mn-lt"/>
                      </a:endParaRPr>
                    </a:p>
                  </a:txBody>
                  <a:tcPr marL="68580" marR="68580" marT="0" marB="0"/>
                </a:tc>
                <a:tc>
                  <a:txBody>
                    <a:bodyPr/>
                    <a:lstStyle/>
                    <a:p>
                      <a:pPr algn="ctr">
                        <a:spcAft>
                          <a:spcPts val="0"/>
                        </a:spcAft>
                      </a:pPr>
                      <a:r>
                        <a:rPr lang="en-US" sz="900" dirty="0">
                          <a:effectLst/>
                          <a:latin typeface="+mn-lt"/>
                        </a:rPr>
                        <a:t>Recommended </a:t>
                      </a:r>
                      <a:endParaRPr lang="ko-KR" sz="1200" dirty="0">
                        <a:effectLst/>
                        <a:latin typeface="+mn-lt"/>
                      </a:endParaRPr>
                    </a:p>
                    <a:p>
                      <a:pPr algn="ctr">
                        <a:spcAft>
                          <a:spcPts val="0"/>
                        </a:spcAft>
                      </a:pPr>
                      <a:r>
                        <a:rPr lang="en-US" sz="900" dirty="0">
                          <a:effectLst/>
                          <a:latin typeface="+mn-lt"/>
                        </a:rPr>
                        <a:t>ATP</a:t>
                      </a:r>
                      <a:endParaRPr lang="ko-KR" sz="1200" dirty="0">
                        <a:effectLst/>
                        <a:latin typeface="+mn-lt"/>
                        <a:ea typeface="MS Mincho"/>
                      </a:endParaRPr>
                    </a:p>
                  </a:txBody>
                  <a:tcPr marL="68580" marR="68580" marT="0" marB="0"/>
                </a:tc>
                <a:tc>
                  <a:txBody>
                    <a:bodyPr/>
                    <a:lstStyle/>
                    <a:p>
                      <a:pPr algn="ctr">
                        <a:spcAft>
                          <a:spcPts val="0"/>
                        </a:spcAft>
                      </a:pPr>
                      <a:endParaRPr lang="ko-KR" sz="1200" dirty="0">
                        <a:effectLst/>
                        <a:latin typeface="+mn-lt"/>
                        <a:ea typeface="MS Mincho"/>
                      </a:endParaRPr>
                    </a:p>
                  </a:txBody>
                  <a:tcPr marL="68580" marR="68580" marT="0" marB="0"/>
                </a:tc>
              </a:tr>
            </a:tbl>
          </a:graphicData>
        </a:graphic>
      </p:graphicFrame>
      <p:sp>
        <p:nvSpPr>
          <p:cNvPr id="15" name="Rectangle 2"/>
          <p:cNvSpPr>
            <a:spLocks noChangeArrowheads="1"/>
          </p:cNvSpPr>
          <p:nvPr/>
        </p:nvSpPr>
        <p:spPr bwMode="auto">
          <a:xfrm>
            <a:off x="1671638" y="3687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Tree>
    <p:extLst>
      <p:ext uri="{BB962C8B-B14F-4D97-AF65-F5344CB8AC3E}">
        <p14:creationId xmlns:p14="http://schemas.microsoft.com/office/powerpoint/2010/main" val="16373322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26</a:t>
            </a:fld>
            <a:endParaRPr lang="en-US" altLang="ko-KR"/>
          </a:p>
        </p:txBody>
      </p:sp>
      <p:sp>
        <p:nvSpPr>
          <p:cNvPr id="8" name="바닥글 개체 틀 4"/>
          <p:cNvSpPr>
            <a:spLocks noGrp="1"/>
          </p:cNvSpPr>
          <p:nvPr>
            <p:ph type="ftr" sz="quarter" idx="11"/>
          </p:nvPr>
        </p:nvSpPr>
        <p:spPr>
          <a:xfrm>
            <a:off x="5486400" y="6484694"/>
            <a:ext cx="3124200" cy="184666"/>
          </a:xfrm>
        </p:spPr>
        <p:txBody>
          <a:bodyPr/>
          <a:lstStyle/>
          <a:p>
            <a:r>
              <a:rPr lang="en-US" altLang="ko-KR" dirty="0" smtClean="0"/>
              <a:t>Various Authors (TG3e Proposal)</a:t>
            </a:r>
            <a:endParaRPr lang="en-US" altLang="ko-KR" dirty="0"/>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September 2015</a:t>
            </a:r>
            <a:endParaRPr lang="en-US" altLang="ko-KR" dirty="0"/>
          </a:p>
        </p:txBody>
      </p:sp>
      <p:sp>
        <p:nvSpPr>
          <p:cNvPr id="10" name="날짜 개체 틀 3"/>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September 2015</a:t>
            </a:r>
            <a:endParaRPr lang="en-US" altLang="ko-KR" dirty="0"/>
          </a:p>
        </p:txBody>
      </p:sp>
      <p:sp>
        <p:nvSpPr>
          <p:cNvPr id="12" name="바닥글 개체 틀 4"/>
          <p:cNvSpPr txBox="1">
            <a:spLocks/>
          </p:cNvSpPr>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Various Authors (TG3e Proposal)</a:t>
            </a:r>
            <a:endParaRPr lang="en-US" altLang="ko-KR" dirty="0"/>
          </a:p>
        </p:txBody>
      </p:sp>
      <p:sp>
        <p:nvSpPr>
          <p:cNvPr id="11" name="날짜 개체 틀 3"/>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September 2015</a:t>
            </a:r>
            <a:endParaRPr lang="en-US" altLang="ko-KR" dirty="0"/>
          </a:p>
        </p:txBody>
      </p:sp>
      <p:sp>
        <p:nvSpPr>
          <p:cNvPr id="15" name="바닥글 개체 틀 4"/>
          <p:cNvSpPr txBox="1">
            <a:spLocks/>
          </p:cNvSpPr>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dirty="0" smtClean="0"/>
              <a:t>Various Authors (TG3e Proposal)</a:t>
            </a:r>
            <a:endParaRPr lang="en-US" altLang="ko-KR" dirty="0"/>
          </a:p>
        </p:txBody>
      </p:sp>
      <p:sp>
        <p:nvSpPr>
          <p:cNvPr id="16"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Touch Action (2/3)</a:t>
            </a:r>
            <a:endParaRPr lang="ko-KR" altLang="en-US" kern="0" dirty="0"/>
          </a:p>
        </p:txBody>
      </p:sp>
      <p:cxnSp>
        <p:nvCxnSpPr>
          <p:cNvPr id="17" name="직선 연결선 16"/>
          <p:cNvCxnSpPr/>
          <p:nvPr/>
        </p:nvCxnSpPr>
        <p:spPr bwMode="auto">
          <a:xfrm flipH="1">
            <a:off x="845874" y="1916832"/>
            <a:ext cx="6838" cy="432048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직선 연결선 17"/>
          <p:cNvCxnSpPr/>
          <p:nvPr/>
        </p:nvCxnSpPr>
        <p:spPr bwMode="auto">
          <a:xfrm>
            <a:off x="4525120" y="3366859"/>
            <a:ext cx="0" cy="196628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TextBox 18"/>
          <p:cNvSpPr txBox="1"/>
          <p:nvPr/>
        </p:nvSpPr>
        <p:spPr>
          <a:xfrm>
            <a:off x="539552" y="1614100"/>
            <a:ext cx="457176" cy="276999"/>
          </a:xfrm>
          <a:prstGeom prst="rect">
            <a:avLst/>
          </a:prstGeom>
          <a:noFill/>
        </p:spPr>
        <p:txBody>
          <a:bodyPr wrap="none" rtlCol="0">
            <a:spAutoFit/>
          </a:bodyPr>
          <a:lstStyle/>
          <a:p>
            <a:r>
              <a:rPr lang="en-US" altLang="ko-KR" dirty="0" smtClean="0"/>
              <a:t>PPC</a:t>
            </a:r>
            <a:endParaRPr lang="ko-KR" altLang="en-US" dirty="0"/>
          </a:p>
        </p:txBody>
      </p:sp>
      <p:sp>
        <p:nvSpPr>
          <p:cNvPr id="20" name="TextBox 19"/>
          <p:cNvSpPr txBox="1"/>
          <p:nvPr/>
        </p:nvSpPr>
        <p:spPr>
          <a:xfrm>
            <a:off x="4674563" y="2397656"/>
            <a:ext cx="2307042" cy="2277547"/>
          </a:xfrm>
          <a:prstGeom prst="rect">
            <a:avLst/>
          </a:prstGeom>
          <a:noFill/>
        </p:spPr>
        <p:txBody>
          <a:bodyPr wrap="none" rtlCol="0">
            <a:spAutoFit/>
          </a:bodyPr>
          <a:lstStyle/>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smtClean="0"/>
          </a:p>
          <a:p>
            <a:r>
              <a:rPr lang="en-US" altLang="ko-KR" dirty="0" smtClean="0"/>
              <a:t>DEV</a:t>
            </a:r>
          </a:p>
          <a:p>
            <a:endParaRPr lang="en-US" altLang="ko-KR" sz="1000" dirty="0" smtClean="0"/>
          </a:p>
          <a:p>
            <a:pPr marL="171450" indent="-171450">
              <a:buFontTx/>
              <a:buChar char="-"/>
            </a:pPr>
            <a:r>
              <a:rPr lang="en-US" altLang="ko-KR" dirty="0" smtClean="0"/>
              <a:t>If measured RSSI &gt;= </a:t>
            </a:r>
          </a:p>
          <a:p>
            <a:r>
              <a:rPr lang="en-US" altLang="ko-KR" dirty="0"/>
              <a:t> </a:t>
            </a:r>
            <a:r>
              <a:rPr lang="en-US" altLang="ko-KR" dirty="0" smtClean="0"/>
              <a:t>    expected RSSI value indicated </a:t>
            </a:r>
          </a:p>
          <a:p>
            <a:r>
              <a:rPr lang="en-US" altLang="ko-KR" dirty="0"/>
              <a:t> </a:t>
            </a:r>
            <a:r>
              <a:rPr lang="en-US" altLang="ko-KR" dirty="0" smtClean="0"/>
              <a:t>    by the beacon,  DEV triggers </a:t>
            </a:r>
          </a:p>
          <a:p>
            <a:r>
              <a:rPr lang="en-US" altLang="ko-KR" dirty="0"/>
              <a:t> </a:t>
            </a:r>
            <a:r>
              <a:rPr lang="en-US" altLang="ko-KR" dirty="0" smtClean="0"/>
              <a:t>   connection establishment</a:t>
            </a:r>
          </a:p>
        </p:txBody>
      </p:sp>
      <p:cxnSp>
        <p:nvCxnSpPr>
          <p:cNvPr id="21" name="직선 화살표 연결선 20"/>
          <p:cNvCxnSpPr/>
          <p:nvPr/>
        </p:nvCxnSpPr>
        <p:spPr bwMode="auto">
          <a:xfrm>
            <a:off x="946094" y="3366859"/>
            <a:ext cx="3435010" cy="36004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직선 화살표 연결선 21"/>
          <p:cNvCxnSpPr/>
          <p:nvPr/>
        </p:nvCxnSpPr>
        <p:spPr bwMode="auto">
          <a:xfrm flipH="1">
            <a:off x="996730" y="4086939"/>
            <a:ext cx="3384374" cy="36004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직선 화살표 연결선 22"/>
          <p:cNvCxnSpPr/>
          <p:nvPr/>
        </p:nvCxnSpPr>
        <p:spPr bwMode="auto">
          <a:xfrm>
            <a:off x="1068736" y="4807019"/>
            <a:ext cx="3312368" cy="288032"/>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직선 화살표 연결선 23"/>
          <p:cNvCxnSpPr/>
          <p:nvPr/>
        </p:nvCxnSpPr>
        <p:spPr bwMode="auto">
          <a:xfrm>
            <a:off x="971600" y="2286739"/>
            <a:ext cx="4320480" cy="417532"/>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직선 연결선 24"/>
          <p:cNvCxnSpPr/>
          <p:nvPr/>
        </p:nvCxnSpPr>
        <p:spPr bwMode="auto">
          <a:xfrm flipV="1">
            <a:off x="4572000" y="1614100"/>
            <a:ext cx="3168352" cy="1824768"/>
          </a:xfrm>
          <a:prstGeom prst="line">
            <a:avLst/>
          </a:prstGeom>
          <a:solidFill>
            <a:schemeClr val="accent1"/>
          </a:solidFill>
          <a:ln w="12700" cap="flat" cmpd="sng" algn="ctr">
            <a:solidFill>
              <a:srgbClr val="0033CC"/>
            </a:solidFill>
            <a:prstDash val="dash"/>
            <a:round/>
            <a:headEnd type="arrow"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직선 연결선 25"/>
          <p:cNvCxnSpPr/>
          <p:nvPr/>
        </p:nvCxnSpPr>
        <p:spPr bwMode="auto">
          <a:xfrm>
            <a:off x="7938374" y="1916832"/>
            <a:ext cx="18002" cy="4208397"/>
          </a:xfrm>
          <a:prstGeom prst="line">
            <a:avLst/>
          </a:prstGeom>
          <a:solidFill>
            <a:schemeClr val="accent1"/>
          </a:solidFill>
          <a:ln w="1270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직선 화살표 연결선 26"/>
          <p:cNvCxnSpPr/>
          <p:nvPr/>
        </p:nvCxnSpPr>
        <p:spPr bwMode="auto">
          <a:xfrm>
            <a:off x="852712" y="5445224"/>
            <a:ext cx="3672408" cy="0"/>
          </a:xfrm>
          <a:prstGeom prst="straightConnector1">
            <a:avLst/>
          </a:prstGeom>
          <a:solidFill>
            <a:schemeClr val="accent1"/>
          </a:solidFill>
          <a:ln w="12700" cap="flat" cmpd="sng" algn="ctr">
            <a:solidFill>
              <a:srgbClr val="FF0000"/>
            </a:solidFill>
            <a:prstDash val="sysDot"/>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직선 화살표 연결선 27"/>
          <p:cNvCxnSpPr/>
          <p:nvPr/>
        </p:nvCxnSpPr>
        <p:spPr bwMode="auto">
          <a:xfrm>
            <a:off x="852712" y="6021288"/>
            <a:ext cx="7085662" cy="0"/>
          </a:xfrm>
          <a:prstGeom prst="straightConnector1">
            <a:avLst/>
          </a:prstGeom>
          <a:solidFill>
            <a:schemeClr val="accent1"/>
          </a:solidFill>
          <a:ln w="12700" cap="flat" cmpd="sng" algn="ctr">
            <a:solidFill>
              <a:srgbClr val="FF0000"/>
            </a:solidFill>
            <a:prstDash val="sysDot"/>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TextBox 28"/>
          <p:cNvSpPr txBox="1"/>
          <p:nvPr/>
        </p:nvSpPr>
        <p:spPr>
          <a:xfrm>
            <a:off x="1275066" y="5445224"/>
            <a:ext cx="2936894" cy="461665"/>
          </a:xfrm>
          <a:prstGeom prst="rect">
            <a:avLst/>
          </a:prstGeom>
          <a:noFill/>
        </p:spPr>
        <p:txBody>
          <a:bodyPr wrap="none" rtlCol="0">
            <a:spAutoFit/>
          </a:bodyPr>
          <a:lstStyle/>
          <a:p>
            <a:r>
              <a:rPr lang="en-US" altLang="ko-KR" dirty="0" smtClean="0"/>
              <a:t>Connection establishment trigger boundary </a:t>
            </a:r>
          </a:p>
          <a:p>
            <a:r>
              <a:rPr lang="en-US" altLang="ko-KR" dirty="0" smtClean="0"/>
              <a:t>for touch action (1 cm )</a:t>
            </a:r>
            <a:r>
              <a:rPr lang="ko-KR" altLang="en-US" dirty="0" smtClean="0"/>
              <a:t> </a:t>
            </a:r>
            <a:endParaRPr lang="en-US" altLang="ko-KR" dirty="0" smtClean="0"/>
          </a:p>
        </p:txBody>
      </p:sp>
      <p:sp>
        <p:nvSpPr>
          <p:cNvPr id="30" name="TextBox 29"/>
          <p:cNvSpPr txBox="1"/>
          <p:nvPr/>
        </p:nvSpPr>
        <p:spPr>
          <a:xfrm>
            <a:off x="3667630" y="6160191"/>
            <a:ext cx="1617751" cy="276999"/>
          </a:xfrm>
          <a:prstGeom prst="rect">
            <a:avLst/>
          </a:prstGeom>
          <a:noFill/>
        </p:spPr>
        <p:txBody>
          <a:bodyPr wrap="none" rtlCol="0">
            <a:spAutoFit/>
          </a:bodyPr>
          <a:lstStyle/>
          <a:p>
            <a:r>
              <a:rPr lang="en-US" altLang="ko-KR" dirty="0" smtClean="0"/>
              <a:t>Range of  PPC (10 cm)</a:t>
            </a:r>
            <a:endParaRPr lang="ko-KR" altLang="en-US" dirty="0"/>
          </a:p>
        </p:txBody>
      </p:sp>
      <p:cxnSp>
        <p:nvCxnSpPr>
          <p:cNvPr id="31" name="직선 연결선 30"/>
          <p:cNvCxnSpPr/>
          <p:nvPr/>
        </p:nvCxnSpPr>
        <p:spPr bwMode="auto">
          <a:xfrm>
            <a:off x="4516119" y="1916832"/>
            <a:ext cx="9001" cy="4230463"/>
          </a:xfrm>
          <a:prstGeom prst="line">
            <a:avLst/>
          </a:prstGeom>
          <a:solidFill>
            <a:schemeClr val="accent1"/>
          </a:solidFill>
          <a:ln w="1270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TextBox 31"/>
          <p:cNvSpPr txBox="1"/>
          <p:nvPr/>
        </p:nvSpPr>
        <p:spPr>
          <a:xfrm>
            <a:off x="2004840" y="3933056"/>
            <a:ext cx="1447832" cy="276999"/>
          </a:xfrm>
          <a:prstGeom prst="rect">
            <a:avLst/>
          </a:prstGeom>
          <a:noFill/>
        </p:spPr>
        <p:txBody>
          <a:bodyPr wrap="none" rtlCol="0">
            <a:spAutoFit/>
          </a:bodyPr>
          <a:lstStyle/>
          <a:p>
            <a:r>
              <a:rPr lang="en-US" altLang="ko-KR" dirty="0" smtClean="0"/>
              <a:t>Association Request</a:t>
            </a:r>
          </a:p>
        </p:txBody>
      </p:sp>
      <p:sp>
        <p:nvSpPr>
          <p:cNvPr id="33" name="TextBox 32"/>
          <p:cNvSpPr txBox="1"/>
          <p:nvPr/>
        </p:nvSpPr>
        <p:spPr>
          <a:xfrm>
            <a:off x="2042737" y="4592161"/>
            <a:ext cx="1630575" cy="276999"/>
          </a:xfrm>
          <a:prstGeom prst="rect">
            <a:avLst/>
          </a:prstGeom>
          <a:noFill/>
        </p:spPr>
        <p:txBody>
          <a:bodyPr wrap="none" rtlCol="0">
            <a:spAutoFit/>
          </a:bodyPr>
          <a:lstStyle/>
          <a:p>
            <a:r>
              <a:rPr lang="en-US" altLang="ko-KR" dirty="0" smtClean="0"/>
              <a:t>Association Response </a:t>
            </a:r>
          </a:p>
        </p:txBody>
      </p:sp>
      <p:sp>
        <p:nvSpPr>
          <p:cNvPr id="34" name="TextBox 33"/>
          <p:cNvSpPr txBox="1"/>
          <p:nvPr/>
        </p:nvSpPr>
        <p:spPr>
          <a:xfrm>
            <a:off x="1661450" y="2009740"/>
            <a:ext cx="2332690" cy="276999"/>
          </a:xfrm>
          <a:prstGeom prst="rect">
            <a:avLst/>
          </a:prstGeom>
          <a:noFill/>
        </p:spPr>
        <p:txBody>
          <a:bodyPr wrap="none" rtlCol="0">
            <a:spAutoFit/>
          </a:bodyPr>
          <a:lstStyle/>
          <a:p>
            <a:r>
              <a:rPr lang="en-US" altLang="ko-KR" dirty="0" smtClean="0"/>
              <a:t>Beacon indicating expected RSSI  </a:t>
            </a:r>
          </a:p>
        </p:txBody>
      </p:sp>
      <p:sp>
        <p:nvSpPr>
          <p:cNvPr id="35" name="TextBox 34"/>
          <p:cNvSpPr txBox="1"/>
          <p:nvPr/>
        </p:nvSpPr>
        <p:spPr>
          <a:xfrm>
            <a:off x="5746319" y="3028309"/>
            <a:ext cx="1120820" cy="646331"/>
          </a:xfrm>
          <a:prstGeom prst="rect">
            <a:avLst/>
          </a:prstGeom>
          <a:noFill/>
        </p:spPr>
        <p:txBody>
          <a:bodyPr wrap="none" rtlCol="0">
            <a:spAutoFit/>
          </a:bodyPr>
          <a:lstStyle/>
          <a:p>
            <a:r>
              <a:rPr lang="en-US" altLang="ko-KR" dirty="0" smtClean="0"/>
              <a:t>DEV receives </a:t>
            </a:r>
          </a:p>
          <a:p>
            <a:r>
              <a:rPr lang="en-US" altLang="ko-KR" dirty="0" smtClean="0"/>
              <a:t>beacons and</a:t>
            </a:r>
          </a:p>
          <a:p>
            <a:r>
              <a:rPr lang="en-US" altLang="ko-KR" dirty="0" smtClean="0"/>
              <a:t>measures RSSI</a:t>
            </a:r>
          </a:p>
        </p:txBody>
      </p:sp>
      <p:sp>
        <p:nvSpPr>
          <p:cNvPr id="36" name="TextBox 35"/>
          <p:cNvSpPr txBox="1"/>
          <p:nvPr/>
        </p:nvSpPr>
        <p:spPr>
          <a:xfrm>
            <a:off x="1691680" y="3212976"/>
            <a:ext cx="2332690" cy="276999"/>
          </a:xfrm>
          <a:prstGeom prst="rect">
            <a:avLst/>
          </a:prstGeom>
          <a:noFill/>
        </p:spPr>
        <p:txBody>
          <a:bodyPr wrap="none" rtlCol="0">
            <a:spAutoFit/>
          </a:bodyPr>
          <a:lstStyle/>
          <a:p>
            <a:r>
              <a:rPr lang="en-US" altLang="ko-KR" dirty="0" smtClean="0"/>
              <a:t>Beacon indicating expected RSSI  </a:t>
            </a:r>
          </a:p>
        </p:txBody>
      </p:sp>
      <p:sp>
        <p:nvSpPr>
          <p:cNvPr id="37" name="TextBox 36"/>
          <p:cNvSpPr txBox="1"/>
          <p:nvPr/>
        </p:nvSpPr>
        <p:spPr>
          <a:xfrm>
            <a:off x="6140021" y="2357005"/>
            <a:ext cx="1807354" cy="276999"/>
          </a:xfrm>
          <a:prstGeom prst="rect">
            <a:avLst/>
          </a:prstGeom>
          <a:noFill/>
        </p:spPr>
        <p:txBody>
          <a:bodyPr wrap="none" rtlCol="0">
            <a:spAutoFit/>
          </a:bodyPr>
          <a:lstStyle/>
          <a:p>
            <a:r>
              <a:rPr lang="en-US" altLang="ko-KR" dirty="0" smtClean="0"/>
              <a:t>DEV approaches to a PPC</a:t>
            </a:r>
          </a:p>
        </p:txBody>
      </p:sp>
      <p:sp>
        <p:nvSpPr>
          <p:cNvPr id="38" name="TextBox 37"/>
          <p:cNvSpPr txBox="1"/>
          <p:nvPr/>
        </p:nvSpPr>
        <p:spPr>
          <a:xfrm>
            <a:off x="7140262" y="1463722"/>
            <a:ext cx="500458" cy="276999"/>
          </a:xfrm>
          <a:prstGeom prst="rect">
            <a:avLst/>
          </a:prstGeom>
          <a:noFill/>
        </p:spPr>
        <p:txBody>
          <a:bodyPr wrap="none" rtlCol="0">
            <a:spAutoFit/>
          </a:bodyPr>
          <a:lstStyle/>
          <a:p>
            <a:r>
              <a:rPr lang="en-US" altLang="ko-KR" dirty="0" smtClean="0"/>
              <a:t>DEV</a:t>
            </a:r>
            <a:endParaRPr lang="ko-KR" altLang="en-US" dirty="0"/>
          </a:p>
        </p:txBody>
      </p:sp>
      <p:sp>
        <p:nvSpPr>
          <p:cNvPr id="39" name="TextBox 38"/>
          <p:cNvSpPr txBox="1"/>
          <p:nvPr/>
        </p:nvSpPr>
        <p:spPr>
          <a:xfrm>
            <a:off x="5295678" y="2575937"/>
            <a:ext cx="500458" cy="276999"/>
          </a:xfrm>
          <a:prstGeom prst="rect">
            <a:avLst/>
          </a:prstGeom>
          <a:noFill/>
        </p:spPr>
        <p:txBody>
          <a:bodyPr wrap="none" rtlCol="0">
            <a:spAutoFit/>
          </a:bodyPr>
          <a:lstStyle/>
          <a:p>
            <a:r>
              <a:rPr lang="en-US" altLang="ko-KR" dirty="0" smtClean="0"/>
              <a:t>DEV</a:t>
            </a:r>
            <a:endParaRPr lang="ko-KR" altLang="en-US" dirty="0"/>
          </a:p>
        </p:txBody>
      </p:sp>
    </p:spTree>
    <p:extLst>
      <p:ext uri="{BB962C8B-B14F-4D97-AF65-F5344CB8AC3E}">
        <p14:creationId xmlns:p14="http://schemas.microsoft.com/office/powerpoint/2010/main" val="23618283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날짜 개체 틀 3"/>
          <p:cNvSpPr>
            <a:spLocks noGrp="1"/>
          </p:cNvSpPr>
          <p:nvPr>
            <p:ph type="dt" sz="half" idx="10"/>
          </p:nvPr>
        </p:nvSpPr>
        <p:spPr>
          <a:xfrm>
            <a:off x="685800" y="378281"/>
            <a:ext cx="1600200" cy="215444"/>
          </a:xfrm>
        </p:spPr>
        <p:txBody>
          <a:bodyPr/>
          <a:lstStyle/>
          <a:p>
            <a:r>
              <a:rPr lang="en-US" altLang="ko-KR" dirty="0" smtClean="0"/>
              <a:t>September 2015</a:t>
            </a:r>
            <a:endParaRPr lang="en-US" altLang="ko-KR" dirty="0"/>
          </a:p>
        </p:txBody>
      </p:sp>
      <p:sp>
        <p:nvSpPr>
          <p:cNvPr id="41" name="바닥글 개체 틀 4"/>
          <p:cNvSpPr>
            <a:spLocks noGrp="1"/>
          </p:cNvSpPr>
          <p:nvPr>
            <p:ph type="ftr" sz="quarter" idx="11"/>
          </p:nvPr>
        </p:nvSpPr>
        <p:spPr>
          <a:xfrm>
            <a:off x="5486400" y="6475413"/>
            <a:ext cx="3124200" cy="184666"/>
          </a:xfrm>
        </p:spPr>
        <p:txBody>
          <a:bodyPr/>
          <a:lstStyle/>
          <a:p>
            <a:r>
              <a:rPr lang="en-US" altLang="ko-KR" dirty="0" smtClean="0"/>
              <a:t>Various Authors (TG3e Proposal)</a:t>
            </a:r>
            <a:endParaRPr lang="en-US" altLang="ko-KR" dirty="0"/>
          </a:p>
        </p:txBody>
      </p:sp>
      <p:sp>
        <p:nvSpPr>
          <p:cNvPr id="42" name="슬라이드 번호 개체 틀 5"/>
          <p:cNvSpPr>
            <a:spLocks noGrp="1"/>
          </p:cNvSpPr>
          <p:nvPr>
            <p:ph type="sldNum" sz="quarter" idx="12"/>
          </p:nvPr>
        </p:nvSpPr>
        <p:spPr>
          <a:xfrm>
            <a:off x="4344988" y="6475413"/>
            <a:ext cx="530225" cy="182562"/>
          </a:xfrm>
        </p:spPr>
        <p:txBody>
          <a:bodyPr/>
          <a:lstStyle/>
          <a:p>
            <a:r>
              <a:rPr lang="en-US" altLang="ko-KR" smtClean="0"/>
              <a:t>Slide </a:t>
            </a:r>
            <a:fld id="{389B5054-13E1-4CF6-BEEF-5524A2E66EC3}" type="slidenum">
              <a:rPr lang="en-US" altLang="ko-KR" smtClean="0"/>
              <a:pPr/>
              <a:t>27</a:t>
            </a:fld>
            <a:endParaRPr lang="en-US" altLang="ko-KR"/>
          </a:p>
        </p:txBody>
      </p:sp>
      <p:pic>
        <p:nvPicPr>
          <p:cNvPr id="43" name="그림 42"/>
          <p:cNvPicPr>
            <a:picLocks noChangeAspect="1"/>
          </p:cNvPicPr>
          <p:nvPr/>
        </p:nvPicPr>
        <p:blipFill rotWithShape="1">
          <a:blip r:embed="rId3">
            <a:extLst>
              <a:ext uri="{28A0092B-C50C-407E-A947-70E740481C1C}">
                <a14:useLocalDpi xmlns:a14="http://schemas.microsoft.com/office/drawing/2010/main" val="0"/>
              </a:ext>
            </a:extLst>
          </a:blip>
          <a:srcRect l="6720" t="5422" r="7704" b="4110"/>
          <a:stretch/>
        </p:blipFill>
        <p:spPr>
          <a:xfrm>
            <a:off x="611560" y="1484783"/>
            <a:ext cx="6264697" cy="4968553"/>
          </a:xfrm>
          <a:prstGeom prst="rect">
            <a:avLst/>
          </a:prstGeom>
        </p:spPr>
      </p:pic>
      <p:cxnSp>
        <p:nvCxnSpPr>
          <p:cNvPr id="44" name="직선 연결선 43"/>
          <p:cNvCxnSpPr/>
          <p:nvPr/>
        </p:nvCxnSpPr>
        <p:spPr bwMode="auto">
          <a:xfrm>
            <a:off x="3913684" y="1160748"/>
            <a:ext cx="0" cy="4860539"/>
          </a:xfrm>
          <a:prstGeom prst="line">
            <a:avLst/>
          </a:prstGeom>
          <a:solidFill>
            <a:schemeClr val="accent1"/>
          </a:solidFill>
          <a:ln w="28575"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TextBox 44"/>
          <p:cNvSpPr txBox="1"/>
          <p:nvPr/>
        </p:nvSpPr>
        <p:spPr>
          <a:xfrm>
            <a:off x="1835696" y="3119772"/>
            <a:ext cx="2028119" cy="646331"/>
          </a:xfrm>
          <a:prstGeom prst="rect">
            <a:avLst/>
          </a:prstGeom>
          <a:noFill/>
        </p:spPr>
        <p:txBody>
          <a:bodyPr wrap="none" rtlCol="0">
            <a:spAutoFit/>
          </a:bodyPr>
          <a:lstStyle/>
          <a:p>
            <a:r>
              <a:rPr lang="en-US" altLang="ko-KR" dirty="0" smtClean="0"/>
              <a:t>29 dB</a:t>
            </a:r>
          </a:p>
          <a:p>
            <a:r>
              <a:rPr lang="en-US" altLang="ko-KR" dirty="0" smtClean="0">
                <a:solidFill>
                  <a:srgbClr val="FF0000"/>
                </a:solidFill>
              </a:rPr>
              <a:t>(expected RSSI value </a:t>
            </a:r>
          </a:p>
          <a:p>
            <a:r>
              <a:rPr lang="en-US" altLang="ko-KR" dirty="0" smtClean="0">
                <a:solidFill>
                  <a:srgbClr val="FF0000"/>
                </a:solidFill>
              </a:rPr>
              <a:t>at 1 cm indicated by the PPC</a:t>
            </a:r>
            <a:r>
              <a:rPr lang="en-US" altLang="ko-KR" dirty="0" smtClean="0">
                <a:solidFill>
                  <a:srgbClr val="0033CC"/>
                </a:solidFill>
              </a:rPr>
              <a:t>)</a:t>
            </a:r>
            <a:endParaRPr lang="ko-KR" altLang="en-US" dirty="0">
              <a:solidFill>
                <a:srgbClr val="0033CC"/>
              </a:solidFill>
            </a:endParaRPr>
          </a:p>
        </p:txBody>
      </p:sp>
      <p:cxnSp>
        <p:nvCxnSpPr>
          <p:cNvPr id="46" name="직선 화살표 연결선 45"/>
          <p:cNvCxnSpPr/>
          <p:nvPr/>
        </p:nvCxnSpPr>
        <p:spPr bwMode="auto">
          <a:xfrm>
            <a:off x="1014730" y="1412776"/>
            <a:ext cx="2898954" cy="0"/>
          </a:xfrm>
          <a:prstGeom prst="straightConnector1">
            <a:avLst/>
          </a:prstGeom>
          <a:solidFill>
            <a:schemeClr val="accent1"/>
          </a:solidFill>
          <a:ln w="12700" cap="flat" cmpd="sng" algn="ctr">
            <a:solidFill>
              <a:srgbClr val="FF0000"/>
            </a:solidFill>
            <a:prstDash val="sysDot"/>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TextBox 46"/>
          <p:cNvSpPr txBox="1"/>
          <p:nvPr/>
        </p:nvSpPr>
        <p:spPr>
          <a:xfrm>
            <a:off x="2378185" y="1160748"/>
            <a:ext cx="1617751" cy="276999"/>
          </a:xfrm>
          <a:prstGeom prst="rect">
            <a:avLst/>
          </a:prstGeom>
          <a:noFill/>
        </p:spPr>
        <p:txBody>
          <a:bodyPr wrap="none" rtlCol="0">
            <a:spAutoFit/>
          </a:bodyPr>
          <a:lstStyle/>
          <a:p>
            <a:r>
              <a:rPr lang="en-US" altLang="ko-KR" dirty="0" smtClean="0"/>
              <a:t>Range of  PPC (10 cm)</a:t>
            </a:r>
            <a:endParaRPr lang="ko-KR" altLang="en-US" dirty="0"/>
          </a:p>
        </p:txBody>
      </p:sp>
      <p:cxnSp>
        <p:nvCxnSpPr>
          <p:cNvPr id="48" name="직선 연결선 47"/>
          <p:cNvCxnSpPr/>
          <p:nvPr/>
        </p:nvCxnSpPr>
        <p:spPr bwMode="auto">
          <a:xfrm>
            <a:off x="1403648" y="1299247"/>
            <a:ext cx="0" cy="4902061"/>
          </a:xfrm>
          <a:prstGeom prst="line">
            <a:avLst/>
          </a:prstGeom>
          <a:solidFill>
            <a:schemeClr val="accent1"/>
          </a:solidFill>
          <a:ln w="25400" cap="flat" cmpd="sng" algn="ctr">
            <a:solidFill>
              <a:srgbClr val="FF000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직선 화살표 연결선 48"/>
          <p:cNvCxnSpPr/>
          <p:nvPr/>
        </p:nvCxnSpPr>
        <p:spPr bwMode="auto">
          <a:xfrm>
            <a:off x="1043608" y="3248980"/>
            <a:ext cx="360040" cy="0"/>
          </a:xfrm>
          <a:prstGeom prst="straightConnector1">
            <a:avLst/>
          </a:prstGeom>
          <a:solidFill>
            <a:schemeClr val="accent1"/>
          </a:solidFill>
          <a:ln w="12700" cap="flat" cmpd="sng" algn="ctr">
            <a:solidFill>
              <a:srgbClr val="FF0000"/>
            </a:solidFill>
            <a:prstDash val="sysDot"/>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 name="TextBox 49"/>
          <p:cNvSpPr txBox="1"/>
          <p:nvPr/>
        </p:nvSpPr>
        <p:spPr>
          <a:xfrm>
            <a:off x="1921" y="2888940"/>
            <a:ext cx="1056700" cy="461665"/>
          </a:xfrm>
          <a:prstGeom prst="rect">
            <a:avLst/>
          </a:prstGeom>
          <a:noFill/>
        </p:spPr>
        <p:txBody>
          <a:bodyPr wrap="none" rtlCol="0">
            <a:spAutoFit/>
          </a:bodyPr>
          <a:lstStyle/>
          <a:p>
            <a:r>
              <a:rPr lang="en-US" altLang="ko-KR" dirty="0" smtClean="0"/>
              <a:t>Touch Action </a:t>
            </a:r>
          </a:p>
          <a:p>
            <a:r>
              <a:rPr lang="en-US" altLang="ko-KR" dirty="0" smtClean="0"/>
              <a:t>Range (1cm)</a:t>
            </a:r>
            <a:endParaRPr lang="ko-KR" altLang="en-US" dirty="0"/>
          </a:p>
        </p:txBody>
      </p:sp>
      <p:sp>
        <p:nvSpPr>
          <p:cNvPr id="51" name="TextBox 50"/>
          <p:cNvSpPr txBox="1"/>
          <p:nvPr/>
        </p:nvSpPr>
        <p:spPr>
          <a:xfrm>
            <a:off x="6732240" y="1571886"/>
            <a:ext cx="2411759" cy="4832092"/>
          </a:xfrm>
          <a:prstGeom prst="rect">
            <a:avLst/>
          </a:prstGeom>
          <a:noFill/>
        </p:spPr>
        <p:txBody>
          <a:bodyPr wrap="square" rtlCol="0">
            <a:spAutoFit/>
          </a:bodyPr>
          <a:lstStyle/>
          <a:p>
            <a:endParaRPr lang="en-US" altLang="ko-KR" dirty="0" smtClean="0"/>
          </a:p>
          <a:p>
            <a:endParaRPr lang="en-US" altLang="ko-KR" dirty="0"/>
          </a:p>
          <a:p>
            <a:pPr marL="171450" indent="-171450">
              <a:buFont typeface="Arial" panose="020B0604020202020204" pitchFamily="34" charset="0"/>
              <a:buChar char="•"/>
            </a:pPr>
            <a:r>
              <a:rPr lang="en-US" altLang="ko-KR" sz="1400" dirty="0" smtClean="0"/>
              <a:t>29 dB </a:t>
            </a:r>
            <a:r>
              <a:rPr lang="en-US" altLang="ko-KR" sz="1400" dirty="0" err="1" smtClean="0"/>
              <a:t>pathloss</a:t>
            </a:r>
            <a:r>
              <a:rPr lang="en-US" altLang="ko-KR" sz="1400" dirty="0" smtClean="0"/>
              <a:t> at 1 cm distance</a:t>
            </a:r>
          </a:p>
          <a:p>
            <a:pPr marL="171450" indent="-171450">
              <a:buFont typeface="Arial" panose="020B0604020202020204" pitchFamily="34" charset="0"/>
              <a:buChar char="•"/>
            </a:pPr>
            <a:endParaRPr lang="en-US" altLang="ko-KR" sz="1400" dirty="0" smtClean="0"/>
          </a:p>
          <a:p>
            <a:pPr marL="171450" indent="-171450">
              <a:buFont typeface="Arial" panose="020B0604020202020204" pitchFamily="34" charset="0"/>
              <a:buChar char="•"/>
            </a:pPr>
            <a:r>
              <a:rPr lang="en-US" altLang="ko-KR" sz="1400" dirty="0" smtClean="0"/>
              <a:t>Around the 1cm boundary (Green area), 1 dB </a:t>
            </a:r>
            <a:r>
              <a:rPr lang="en-US" altLang="ko-KR" sz="1400" dirty="0"/>
              <a:t>m</a:t>
            </a:r>
            <a:r>
              <a:rPr lang="en-US" altLang="ko-KR" sz="1400" dirty="0" smtClean="0"/>
              <a:t>easurement error by the DEV corresponds to just 2 mm error from the target touch action distance</a:t>
            </a:r>
          </a:p>
          <a:p>
            <a:pPr marL="171450" indent="-171450">
              <a:buFont typeface="Arial" panose="020B0604020202020204" pitchFamily="34" charset="0"/>
              <a:buChar char="•"/>
            </a:pPr>
            <a:endParaRPr lang="en-US" altLang="ko-KR" sz="1400" dirty="0" smtClean="0"/>
          </a:p>
          <a:p>
            <a:pPr marL="171450" indent="-171450">
              <a:buFontTx/>
              <a:buChar char="-"/>
            </a:pPr>
            <a:r>
              <a:rPr lang="en-US" altLang="ko-KR" dirty="0" smtClean="0"/>
              <a:t>In most implementations it is expected that a DEV can trigger connection around 1 cm boundary</a:t>
            </a:r>
          </a:p>
          <a:p>
            <a:pPr marL="171450" indent="-171450">
              <a:buFontTx/>
              <a:buChar char="-"/>
            </a:pPr>
            <a:endParaRPr lang="en-US" altLang="ko-KR" dirty="0" smtClean="0"/>
          </a:p>
          <a:p>
            <a:pPr marL="171450" indent="-171450">
              <a:buFontTx/>
              <a:buChar char="-"/>
            </a:pPr>
            <a:r>
              <a:rPr lang="en-US" altLang="ko-KR" dirty="0" smtClean="0"/>
              <a:t>A manufacturer may preset the expected RSSI value considering some margin (choose smaller value) to prevent the case in which a DEV cannot trigger connection (Implementation Issue)</a:t>
            </a:r>
          </a:p>
        </p:txBody>
      </p:sp>
      <p:sp>
        <p:nvSpPr>
          <p:cNvPr id="52" name="타원 51"/>
          <p:cNvSpPr/>
          <p:nvPr/>
        </p:nvSpPr>
        <p:spPr bwMode="auto">
          <a:xfrm>
            <a:off x="1259632" y="3537012"/>
            <a:ext cx="324036" cy="330992"/>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3" name="순서도: 연결자 52"/>
          <p:cNvSpPr/>
          <p:nvPr/>
        </p:nvSpPr>
        <p:spPr bwMode="auto">
          <a:xfrm>
            <a:off x="1342769" y="3632552"/>
            <a:ext cx="121758" cy="105253"/>
          </a:xfrm>
          <a:prstGeom prst="flowChartConnector">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54" name="직선 연결선 53"/>
          <p:cNvCxnSpPr/>
          <p:nvPr/>
        </p:nvCxnSpPr>
        <p:spPr bwMode="auto">
          <a:xfrm flipV="1">
            <a:off x="1464527" y="3473306"/>
            <a:ext cx="371169" cy="2118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직선 연결선 54"/>
          <p:cNvCxnSpPr/>
          <p:nvPr/>
        </p:nvCxnSpPr>
        <p:spPr bwMode="auto">
          <a:xfrm>
            <a:off x="1475656" y="3825044"/>
            <a:ext cx="381633" cy="32577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6" name="TextBox 55"/>
          <p:cNvSpPr txBox="1"/>
          <p:nvPr/>
        </p:nvSpPr>
        <p:spPr>
          <a:xfrm>
            <a:off x="1855197" y="4214052"/>
            <a:ext cx="1566454" cy="461665"/>
          </a:xfrm>
          <a:prstGeom prst="rect">
            <a:avLst/>
          </a:prstGeom>
          <a:noFill/>
        </p:spPr>
        <p:txBody>
          <a:bodyPr wrap="none" rtlCol="0">
            <a:spAutoFit/>
          </a:bodyPr>
          <a:lstStyle/>
          <a:p>
            <a:r>
              <a:rPr lang="en-US" altLang="ko-KR" dirty="0" smtClean="0">
                <a:solidFill>
                  <a:srgbClr val="FF0000"/>
                </a:solidFill>
              </a:rPr>
              <a:t>Measured RSSI value </a:t>
            </a:r>
          </a:p>
          <a:p>
            <a:r>
              <a:rPr lang="en-US" altLang="ko-KR" dirty="0">
                <a:solidFill>
                  <a:srgbClr val="FF0000"/>
                </a:solidFill>
              </a:rPr>
              <a:t>b</a:t>
            </a:r>
            <a:r>
              <a:rPr lang="en-US" altLang="ko-KR" dirty="0" smtClean="0">
                <a:solidFill>
                  <a:srgbClr val="FF0000"/>
                </a:solidFill>
              </a:rPr>
              <a:t>y the DEV  </a:t>
            </a:r>
          </a:p>
        </p:txBody>
      </p:sp>
      <p:cxnSp>
        <p:nvCxnSpPr>
          <p:cNvPr id="57" name="직선 연결선 56"/>
          <p:cNvCxnSpPr/>
          <p:nvPr/>
        </p:nvCxnSpPr>
        <p:spPr bwMode="auto">
          <a:xfrm>
            <a:off x="1464527" y="3776440"/>
            <a:ext cx="3960440" cy="0"/>
          </a:xfrm>
          <a:prstGeom prst="line">
            <a:avLst/>
          </a:prstGeom>
          <a:solidFill>
            <a:schemeClr val="accent1"/>
          </a:solidFill>
          <a:ln w="12700" cap="flat" cmpd="sng" algn="ctr">
            <a:solidFill>
              <a:srgbClr val="0033CC"/>
            </a:solidFill>
            <a:prstDash val="dash"/>
            <a:round/>
            <a:headEnd type="arrow"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TextBox 57"/>
          <p:cNvSpPr txBox="1"/>
          <p:nvPr/>
        </p:nvSpPr>
        <p:spPr>
          <a:xfrm>
            <a:off x="4060790" y="3494052"/>
            <a:ext cx="1807354" cy="276999"/>
          </a:xfrm>
          <a:prstGeom prst="rect">
            <a:avLst/>
          </a:prstGeom>
          <a:noFill/>
        </p:spPr>
        <p:txBody>
          <a:bodyPr wrap="none" rtlCol="0">
            <a:spAutoFit/>
          </a:bodyPr>
          <a:lstStyle/>
          <a:p>
            <a:r>
              <a:rPr lang="en-US" altLang="ko-KR" dirty="0" smtClean="0"/>
              <a:t>DEV approaches to a PPC</a:t>
            </a:r>
          </a:p>
        </p:txBody>
      </p:sp>
      <p:sp>
        <p:nvSpPr>
          <p:cNvPr id="59"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Touch Action (3/3)</a:t>
            </a:r>
            <a:endParaRPr lang="ko-KR" altLang="en-US" kern="0" dirty="0"/>
          </a:p>
        </p:txBody>
      </p:sp>
    </p:spTree>
    <p:extLst>
      <p:ext uri="{BB962C8B-B14F-4D97-AF65-F5344CB8AC3E}">
        <p14:creationId xmlns:p14="http://schemas.microsoft.com/office/powerpoint/2010/main" val="37457482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날짜 개체 틀 3"/>
          <p:cNvSpPr>
            <a:spLocks noGrp="1"/>
          </p:cNvSpPr>
          <p:nvPr>
            <p:ph type="dt" sz="half" idx="10"/>
          </p:nvPr>
        </p:nvSpPr>
        <p:spPr>
          <a:xfrm>
            <a:off x="685800" y="378281"/>
            <a:ext cx="1600200" cy="215444"/>
          </a:xfrm>
        </p:spPr>
        <p:txBody>
          <a:bodyPr/>
          <a:lstStyle/>
          <a:p>
            <a:r>
              <a:rPr lang="en-US" altLang="ko-KR" dirty="0" smtClean="0"/>
              <a:t>September 2015</a:t>
            </a:r>
            <a:endParaRPr lang="en-US" altLang="ko-KR" dirty="0"/>
          </a:p>
        </p:txBody>
      </p:sp>
      <p:sp>
        <p:nvSpPr>
          <p:cNvPr id="23" name="바닥글 개체 틀 4"/>
          <p:cNvSpPr>
            <a:spLocks noGrp="1"/>
          </p:cNvSpPr>
          <p:nvPr>
            <p:ph type="ftr" sz="quarter" idx="11"/>
          </p:nvPr>
        </p:nvSpPr>
        <p:spPr>
          <a:xfrm>
            <a:off x="5486400" y="6475413"/>
            <a:ext cx="3124200" cy="184666"/>
          </a:xfrm>
        </p:spPr>
        <p:txBody>
          <a:bodyPr/>
          <a:lstStyle/>
          <a:p>
            <a:r>
              <a:rPr lang="en-US" altLang="ko-KR" dirty="0" smtClean="0"/>
              <a:t>Various Authors (TG3e Proposal)</a:t>
            </a:r>
            <a:endParaRPr lang="en-US" altLang="ko-KR" dirty="0"/>
          </a:p>
        </p:txBody>
      </p:sp>
      <p:sp>
        <p:nvSpPr>
          <p:cNvPr id="24" name="슬라이드 번호 개체 틀 5"/>
          <p:cNvSpPr>
            <a:spLocks noGrp="1"/>
          </p:cNvSpPr>
          <p:nvPr>
            <p:ph type="sldNum" sz="quarter" idx="12"/>
          </p:nvPr>
        </p:nvSpPr>
        <p:spPr>
          <a:xfrm>
            <a:off x="4344988" y="6475413"/>
            <a:ext cx="530225" cy="182562"/>
          </a:xfrm>
        </p:spPr>
        <p:txBody>
          <a:bodyPr/>
          <a:lstStyle/>
          <a:p>
            <a:r>
              <a:rPr lang="en-US" altLang="ko-KR" smtClean="0"/>
              <a:t>Slide </a:t>
            </a:r>
            <a:fld id="{389B5054-13E1-4CF6-BEEF-5524A2E66EC3}" type="slidenum">
              <a:rPr lang="en-US" altLang="ko-KR" smtClean="0"/>
              <a:pPr/>
              <a:t>28</a:t>
            </a:fld>
            <a:endParaRPr lang="en-US" altLang="ko-KR"/>
          </a:p>
        </p:txBody>
      </p:sp>
      <p:sp>
        <p:nvSpPr>
          <p:cNvPr id="25" name="TextBox 24"/>
          <p:cNvSpPr txBox="1"/>
          <p:nvPr/>
        </p:nvSpPr>
        <p:spPr>
          <a:xfrm>
            <a:off x="6300192" y="1342799"/>
            <a:ext cx="2736304" cy="3693319"/>
          </a:xfrm>
          <a:prstGeom prst="rect">
            <a:avLst/>
          </a:prstGeom>
          <a:noFill/>
        </p:spPr>
        <p:txBody>
          <a:bodyPr wrap="square" rtlCol="0">
            <a:spAutoFit/>
          </a:bodyPr>
          <a:lstStyle/>
          <a:p>
            <a:endParaRPr lang="en-US" altLang="ko-KR" dirty="0" smtClean="0"/>
          </a:p>
          <a:p>
            <a:pPr marL="171450" indent="-171450">
              <a:buFont typeface="Arial" panose="020B0604020202020204" pitchFamily="34" charset="0"/>
              <a:buChar char="•"/>
            </a:pPr>
            <a:r>
              <a:rPr lang="en-US" altLang="ko-KR" sz="1400" dirty="0" smtClean="0"/>
              <a:t>Simulation Condition</a:t>
            </a:r>
          </a:p>
          <a:p>
            <a:pPr marL="285750" indent="-285750">
              <a:buFontTx/>
              <a:buChar char="-"/>
            </a:pPr>
            <a:r>
              <a:rPr lang="en-US" altLang="ko-KR" sz="1400" dirty="0" smtClean="0"/>
              <a:t>fc </a:t>
            </a:r>
            <a:r>
              <a:rPr lang="en-US" altLang="ko-KR" sz="1400" dirty="0"/>
              <a:t>= 64.8 GHz, </a:t>
            </a:r>
            <a:r>
              <a:rPr lang="en-US" altLang="ko-KR" sz="1400" dirty="0" smtClean="0"/>
              <a:t>fs </a:t>
            </a:r>
            <a:r>
              <a:rPr lang="en-US" altLang="ko-KR" sz="1400" dirty="0"/>
              <a:t>= 1.76 </a:t>
            </a:r>
            <a:r>
              <a:rPr lang="en-US" altLang="ko-KR" sz="1400" dirty="0" smtClean="0"/>
              <a:t>GHz</a:t>
            </a:r>
          </a:p>
          <a:p>
            <a:pPr marL="285750" indent="-285750">
              <a:buFontTx/>
              <a:buChar char="-"/>
            </a:pPr>
            <a:r>
              <a:rPr lang="en-US" altLang="ko-KR" sz="1400" dirty="0" smtClean="0"/>
              <a:t>SISO </a:t>
            </a:r>
            <a:r>
              <a:rPr lang="en-US" altLang="ko-KR" sz="1400" dirty="0"/>
              <a:t>single Channel model </a:t>
            </a:r>
            <a:r>
              <a:rPr lang="en-US" altLang="ko-KR" sz="1400" dirty="0" smtClean="0"/>
              <a:t>(IEEE 802.15.3e)</a:t>
            </a:r>
          </a:p>
          <a:p>
            <a:pPr marL="285750" indent="-285750">
              <a:buFontTx/>
              <a:buChar char="-"/>
            </a:pPr>
            <a:r>
              <a:rPr lang="en-US" altLang="ko-KR" sz="1400" dirty="0" smtClean="0"/>
              <a:t>TX </a:t>
            </a:r>
            <a:r>
              <a:rPr lang="en-US" altLang="ko-KR" sz="1400" dirty="0"/>
              <a:t>&amp; RX phase noise are </a:t>
            </a:r>
            <a:r>
              <a:rPr lang="en-US" altLang="ko-KR" sz="1400" dirty="0" smtClean="0"/>
              <a:t>considered</a:t>
            </a:r>
          </a:p>
          <a:p>
            <a:pPr marL="285750" indent="-285750">
              <a:buFontTx/>
              <a:buChar char="-"/>
            </a:pPr>
            <a:r>
              <a:rPr lang="en-US" altLang="ko-KR" sz="1400" dirty="0" smtClean="0"/>
              <a:t>Measured RSSI using one OOK Preamble</a:t>
            </a:r>
          </a:p>
          <a:p>
            <a:pPr marL="285750" indent="-285750">
              <a:buFontTx/>
              <a:buChar char="-"/>
            </a:pPr>
            <a:endParaRPr lang="en-US" altLang="ko-KR" sz="1400" dirty="0"/>
          </a:p>
          <a:p>
            <a:pPr marL="285750" indent="-285750">
              <a:buFont typeface="Arial" panose="020B0604020202020204" pitchFamily="34" charset="0"/>
              <a:buChar char="•"/>
            </a:pPr>
            <a:r>
              <a:rPr lang="en-US" altLang="ko-KR" sz="1400" dirty="0" smtClean="0"/>
              <a:t>Result</a:t>
            </a:r>
          </a:p>
          <a:p>
            <a:pPr marL="285750" indent="-285750">
              <a:buFontTx/>
              <a:buChar char="-"/>
            </a:pPr>
            <a:r>
              <a:rPr lang="en-US" altLang="ko-KR" sz="1400" dirty="0" smtClean="0"/>
              <a:t>100 </a:t>
            </a:r>
            <a:r>
              <a:rPr lang="en-US" altLang="ko-KR" sz="1400" dirty="0"/>
              <a:t>simulation run </a:t>
            </a:r>
            <a:r>
              <a:rPr lang="en-US" altLang="ko-KR" sz="1400" dirty="0" smtClean="0"/>
              <a:t>(</a:t>
            </a:r>
            <a:r>
              <a:rPr lang="en-US" altLang="ko-KR" sz="1400" dirty="0"/>
              <a:t>RSSI error variance is max 0.05 dB)</a:t>
            </a:r>
          </a:p>
          <a:p>
            <a:endParaRPr lang="en-US" altLang="ko-KR" sz="1400" dirty="0" smtClean="0"/>
          </a:p>
          <a:p>
            <a:pPr marL="285750" indent="-285750">
              <a:buFont typeface="Wingdings"/>
              <a:buChar char="à"/>
            </a:pPr>
            <a:r>
              <a:rPr lang="en-US" altLang="ko-KR" sz="1400" dirty="0" smtClean="0"/>
              <a:t>Difference between measured RSSI values is negligible </a:t>
            </a:r>
          </a:p>
          <a:p>
            <a:pPr marL="171450" indent="-171450">
              <a:buFont typeface="Arial" panose="020B0604020202020204" pitchFamily="34" charset="0"/>
              <a:buChar char="•"/>
            </a:pPr>
            <a:endParaRPr lang="en-US" altLang="ko-KR" dirty="0" smtClean="0"/>
          </a:p>
        </p:txBody>
      </p:sp>
      <p:sp>
        <p:nvSpPr>
          <p:cNvPr id="26"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Simulation</a:t>
            </a:r>
            <a:endParaRPr lang="ko-KR" altLang="en-US" kern="0" dirty="0"/>
          </a:p>
        </p:txBody>
      </p:sp>
      <p:pic>
        <p:nvPicPr>
          <p:cNvPr id="27" name="그림 26"/>
          <p:cNvPicPr>
            <a:picLocks noChangeAspect="1"/>
          </p:cNvPicPr>
          <p:nvPr/>
        </p:nvPicPr>
        <p:blipFill rotWithShape="1">
          <a:blip r:embed="rId3">
            <a:extLst>
              <a:ext uri="{28A0092B-C50C-407E-A947-70E740481C1C}">
                <a14:useLocalDpi xmlns:a14="http://schemas.microsoft.com/office/drawing/2010/main" val="0"/>
              </a:ext>
            </a:extLst>
          </a:blip>
          <a:srcRect l="6885" t="5369" r="6556" b="4162"/>
          <a:stretch/>
        </p:blipFill>
        <p:spPr>
          <a:xfrm>
            <a:off x="179512" y="1340768"/>
            <a:ext cx="6048672" cy="4742708"/>
          </a:xfrm>
          <a:prstGeom prst="rect">
            <a:avLst/>
          </a:prstGeom>
        </p:spPr>
      </p:pic>
    </p:spTree>
    <p:extLst>
      <p:ext uri="{BB962C8B-B14F-4D97-AF65-F5344CB8AC3E}">
        <p14:creationId xmlns:p14="http://schemas.microsoft.com/office/powerpoint/2010/main" val="33690739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날짜 개체 틀 3"/>
          <p:cNvSpPr>
            <a:spLocks noGrp="1"/>
          </p:cNvSpPr>
          <p:nvPr>
            <p:ph type="dt" sz="half" idx="10"/>
          </p:nvPr>
        </p:nvSpPr>
        <p:spPr>
          <a:xfrm>
            <a:off x="685800" y="378281"/>
            <a:ext cx="1600200" cy="215444"/>
          </a:xfrm>
        </p:spPr>
        <p:txBody>
          <a:bodyPr/>
          <a:lstStyle/>
          <a:p>
            <a:r>
              <a:rPr lang="en-US" altLang="ko-KR" dirty="0" smtClean="0"/>
              <a:t>September 2015</a:t>
            </a:r>
            <a:endParaRPr lang="en-US" altLang="ko-KR" dirty="0"/>
          </a:p>
        </p:txBody>
      </p:sp>
      <p:sp>
        <p:nvSpPr>
          <p:cNvPr id="9" name="바닥글 개체 틀 4"/>
          <p:cNvSpPr>
            <a:spLocks noGrp="1"/>
          </p:cNvSpPr>
          <p:nvPr>
            <p:ph type="ftr" sz="quarter" idx="11"/>
          </p:nvPr>
        </p:nvSpPr>
        <p:spPr>
          <a:xfrm>
            <a:off x="5486400" y="6475413"/>
            <a:ext cx="3124200" cy="184666"/>
          </a:xfrm>
        </p:spPr>
        <p:txBody>
          <a:bodyPr/>
          <a:lstStyle/>
          <a:p>
            <a:r>
              <a:rPr lang="en-US" altLang="ko-KR" dirty="0" smtClean="0"/>
              <a:t>Various Authors (TG3e Proposal)</a:t>
            </a:r>
            <a:endParaRPr lang="en-US" altLang="ko-KR" dirty="0"/>
          </a:p>
        </p:txBody>
      </p:sp>
      <p:sp>
        <p:nvSpPr>
          <p:cNvPr id="10"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Disconnection</a:t>
            </a:r>
            <a:endParaRPr lang="ko-KR" altLang="en-US" kern="0" dirty="0"/>
          </a:p>
        </p:txBody>
      </p:sp>
      <p:sp>
        <p:nvSpPr>
          <p:cNvPr id="11"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2000" kern="0" dirty="0" smtClean="0"/>
              <a:t>A DEV should be able to disconnect promptly when devices draw apart beyond 10 cm </a:t>
            </a:r>
          </a:p>
          <a:p>
            <a:r>
              <a:rPr lang="en-US" altLang="ko-KR" sz="2000" kern="0" dirty="0" smtClean="0"/>
              <a:t>ATP (Association Timeout Period) field in the beacon can be used for this purpose</a:t>
            </a:r>
          </a:p>
          <a:p>
            <a:pPr lvl="1"/>
            <a:r>
              <a:rPr lang="en-US" altLang="ko-KR" sz="1600" kern="0" dirty="0" smtClean="0"/>
              <a:t>ATP field exists in the legacy spec (15.3)</a:t>
            </a:r>
          </a:p>
          <a:p>
            <a:pPr lvl="1"/>
            <a:r>
              <a:rPr lang="en-US" altLang="ko-KR" sz="1600" dirty="0"/>
              <a:t>maximum amount of time in </a:t>
            </a:r>
            <a:r>
              <a:rPr lang="en-US" altLang="ko-KR" sz="1600" dirty="0" smtClean="0"/>
              <a:t>milliseconds </a:t>
            </a:r>
            <a:r>
              <a:rPr lang="en-US" altLang="ko-KR" sz="1600" dirty="0"/>
              <a:t>that the </a:t>
            </a:r>
            <a:r>
              <a:rPr lang="en-US" altLang="ko-KR" sz="1600" dirty="0" smtClean="0"/>
              <a:t>association relationship </a:t>
            </a:r>
            <a:r>
              <a:rPr lang="en-US" altLang="ko-KR" sz="1600" dirty="0"/>
              <a:t>will be maintained in the absence </a:t>
            </a:r>
            <a:r>
              <a:rPr lang="en-US" altLang="ko-KR" sz="1600" dirty="0" smtClean="0"/>
              <a:t>of  communication </a:t>
            </a:r>
            <a:r>
              <a:rPr lang="en-US" altLang="ko-KR" sz="1600" dirty="0"/>
              <a:t>between the PNC and </a:t>
            </a:r>
            <a:r>
              <a:rPr lang="en-US" altLang="ko-KR" sz="1600" dirty="0" smtClean="0"/>
              <a:t>DEV (802.15.3 spec)</a:t>
            </a:r>
          </a:p>
          <a:p>
            <a:pPr lvl="1"/>
            <a:endParaRPr lang="en-US" altLang="ko-KR" sz="1600" dirty="0" smtClean="0"/>
          </a:p>
          <a:p>
            <a:r>
              <a:rPr lang="en-US" altLang="ko-KR" sz="2000" dirty="0" smtClean="0"/>
              <a:t>If </a:t>
            </a:r>
            <a:r>
              <a:rPr lang="en-US" altLang="ko-KR" sz="2000" dirty="0"/>
              <a:t>a DEV moves out of the range of the lite-PNC (</a:t>
            </a:r>
            <a:r>
              <a:rPr lang="en-US" altLang="ko-KR" sz="2000" dirty="0" err="1"/>
              <a:t>e.g</a:t>
            </a:r>
            <a:r>
              <a:rPr lang="en-US" altLang="ko-KR" sz="2000" dirty="0"/>
              <a:t>, 10 cm), then frames cannot be exchanged and the DEV is disassociated </a:t>
            </a:r>
            <a:r>
              <a:rPr lang="en-US" altLang="ko-KR" sz="2000" dirty="0" smtClean="0"/>
              <a:t>after </a:t>
            </a:r>
            <a:r>
              <a:rPr lang="en-US" altLang="ko-KR" sz="2000" dirty="0"/>
              <a:t>the timeout </a:t>
            </a:r>
            <a:r>
              <a:rPr lang="en-US" altLang="ko-KR" sz="2000" dirty="0" smtClean="0"/>
              <a:t>period indicated in the ATP field</a:t>
            </a:r>
          </a:p>
          <a:p>
            <a:pPr lvl="1"/>
            <a:r>
              <a:rPr lang="en-US" altLang="ko-KR" sz="1600" dirty="0" smtClean="0"/>
              <a:t>The </a:t>
            </a:r>
            <a:r>
              <a:rPr lang="en-US" altLang="ko-KR" sz="1600" dirty="0"/>
              <a:t>range can be adjusted by the lite-PNC by transmit power </a:t>
            </a:r>
            <a:r>
              <a:rPr lang="en-US" altLang="ko-KR" sz="1600" dirty="0" smtClean="0"/>
              <a:t>control</a:t>
            </a:r>
          </a:p>
          <a:p>
            <a:pPr lvl="1"/>
            <a:r>
              <a:rPr lang="en-US" altLang="ko-KR" sz="1600" dirty="0"/>
              <a:t>Timeout period can be adjusted by using ATP value</a:t>
            </a:r>
            <a:endParaRPr lang="en-US" altLang="ko-KR" sz="1600" dirty="0">
              <a:sym typeface="Wingdings" panose="05000000000000000000" pitchFamily="2" charset="2"/>
            </a:endParaRPr>
          </a:p>
          <a:p>
            <a:pPr lvl="1"/>
            <a:endParaRPr lang="en-US" altLang="ko-KR" sz="1600" dirty="0"/>
          </a:p>
          <a:p>
            <a:endParaRPr lang="en-US" altLang="ko-KR" sz="400" kern="0" dirty="0" smtClean="0">
              <a:solidFill>
                <a:srgbClr val="FF0000"/>
              </a:solidFill>
            </a:endParaRPr>
          </a:p>
          <a:p>
            <a:pPr lvl="1"/>
            <a:endParaRPr lang="en-US" altLang="ko-KR" kern="0" dirty="0" smtClean="0"/>
          </a:p>
        </p:txBody>
      </p:sp>
    </p:spTree>
    <p:extLst>
      <p:ext uri="{BB962C8B-B14F-4D97-AF65-F5344CB8AC3E}">
        <p14:creationId xmlns:p14="http://schemas.microsoft.com/office/powerpoint/2010/main" val="38347564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3</a:t>
            </a:fld>
            <a:endParaRPr lang="en-US" altLang="ko-KR"/>
          </a:p>
        </p:txBody>
      </p:sp>
      <p:sp>
        <p:nvSpPr>
          <p:cNvPr id="9" name="正方形/長方形 2"/>
          <p:cNvSpPr/>
          <p:nvPr/>
        </p:nvSpPr>
        <p:spPr>
          <a:xfrm>
            <a:off x="914400" y="2527893"/>
            <a:ext cx="7254815" cy="1569660"/>
          </a:xfrm>
          <a:prstGeom prst="rect">
            <a:avLst/>
          </a:prstGeom>
        </p:spPr>
        <p:txBody>
          <a:bodyPr wrap="square">
            <a:spAutoFit/>
          </a:bodyPr>
          <a:lstStyle/>
          <a:p>
            <a:pPr algn="ctr"/>
            <a:r>
              <a:rPr lang="pt-BR" altLang="ja-JP" sz="3600" dirty="0" smtClean="0">
                <a:latin typeface="Times New Roman" pitchFamily="18" charset="0"/>
                <a:cs typeface="Times New Roman" pitchFamily="18" charset="0"/>
              </a:rPr>
              <a:t>Supporting material </a:t>
            </a:r>
            <a:r>
              <a:rPr lang="pt-BR" altLang="ja-JP" sz="3600" dirty="0" smtClean="0">
                <a:cs typeface="Times New Roman" pitchFamily="18" charset="0"/>
              </a:rPr>
              <a:t>for ATP</a:t>
            </a:r>
            <a:r>
              <a:rPr lang="pt-BR" altLang="ja-JP" sz="3600" dirty="0" smtClean="0">
                <a:latin typeface="Times New Roman" pitchFamily="18" charset="0"/>
                <a:cs typeface="Times New Roman" pitchFamily="18" charset="0"/>
              </a:rPr>
              <a:t> and Expected RSSI</a:t>
            </a:r>
          </a:p>
          <a:p>
            <a:pPr algn="ctr"/>
            <a:r>
              <a:rPr lang="en-US" altLang="ja-JP" sz="2400" dirty="0" smtClean="0">
                <a:cs typeface="Times New Roman" panose="02020603050405020304" pitchFamily="18" charset="0"/>
              </a:rPr>
              <a:t>November</a:t>
            </a:r>
            <a:r>
              <a:rPr lang="en-US" altLang="ja-JP" sz="2400" dirty="0" smtClean="0">
                <a:latin typeface="Times New Roman" panose="02020603050405020304" pitchFamily="18" charset="0"/>
                <a:cs typeface="Times New Roman" panose="02020603050405020304" pitchFamily="18" charset="0"/>
              </a:rPr>
              <a:t> </a:t>
            </a:r>
            <a:r>
              <a:rPr lang="en-US" altLang="ja-JP" sz="2400" dirty="0" smtClean="0">
                <a:latin typeface="Times New Roman" panose="02020603050405020304" pitchFamily="18" charset="0"/>
                <a:cs typeface="Times New Roman" panose="02020603050405020304" pitchFamily="18" charset="0"/>
              </a:rPr>
              <a:t>12, </a:t>
            </a:r>
            <a:r>
              <a:rPr lang="en-US" altLang="ja-JP" sz="2400" dirty="0" smtClean="0">
                <a:latin typeface="Times New Roman" panose="02020603050405020304" pitchFamily="18" charset="0"/>
                <a:cs typeface="Times New Roman" panose="02020603050405020304" pitchFamily="18" charset="0"/>
              </a:rPr>
              <a:t>2015</a:t>
            </a:r>
            <a:endParaRPr lang="ja-JP" altLang="en-US" sz="2400" dirty="0">
              <a:latin typeface="Times New Roman" panose="02020603050405020304" pitchFamily="18" charset="0"/>
              <a:cs typeface="Times New Roman" panose="02020603050405020304" pitchFamily="18" charset="0"/>
            </a:endParaRPr>
          </a:p>
        </p:txBody>
      </p:sp>
      <p:sp>
        <p:nvSpPr>
          <p:cNvPr id="7" name="날짜 개체 틀 3"/>
          <p:cNvSpPr>
            <a:spLocks noGrp="1"/>
          </p:cNvSpPr>
          <p:nvPr>
            <p:ph type="dt" sz="half" idx="10"/>
          </p:nvPr>
        </p:nvSpPr>
        <p:spPr>
          <a:xfrm>
            <a:off x="685800" y="378281"/>
            <a:ext cx="1600200" cy="215444"/>
          </a:xfrm>
        </p:spPr>
        <p:txBody>
          <a:bodyPr/>
          <a:lstStyle/>
          <a:p>
            <a:r>
              <a:rPr lang="en-US" altLang="ko-KR" dirty="0" smtClean="0"/>
              <a:t>November 2015</a:t>
            </a:r>
            <a:endParaRPr lang="en-US" altLang="ko-KR" dirty="0"/>
          </a:p>
        </p:txBody>
      </p:sp>
      <p:sp>
        <p:nvSpPr>
          <p:cNvPr id="8" name="바닥글 개체 틀 4"/>
          <p:cNvSpPr>
            <a:spLocks noGrp="1"/>
          </p:cNvSpPr>
          <p:nvPr>
            <p:ph type="ftr" sz="quarter" idx="11"/>
          </p:nvPr>
        </p:nvSpPr>
        <p:spPr>
          <a:xfrm>
            <a:off x="5486400" y="6475413"/>
            <a:ext cx="3124200" cy="184666"/>
          </a:xfrm>
        </p:spPr>
        <p:txBody>
          <a:bodyPr/>
          <a:lstStyle/>
          <a:p>
            <a:r>
              <a:rPr lang="en-US" altLang="ko-KR" dirty="0"/>
              <a:t>Various Authors (TG3e Proposal)</a:t>
            </a:r>
          </a:p>
        </p:txBody>
      </p:sp>
    </p:spTree>
    <p:extLst>
      <p:ext uri="{BB962C8B-B14F-4D97-AF65-F5344CB8AC3E}">
        <p14:creationId xmlns:p14="http://schemas.microsoft.com/office/powerpoint/2010/main" val="37468606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3400" dirty="0" smtClean="0"/>
              <a:t>References</a:t>
            </a:r>
            <a:endParaRPr lang="ko-KR" altLang="en-US" sz="3400"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30</a:t>
            </a:fld>
            <a:endParaRPr lang="en-US" altLang="ko-KR"/>
          </a:p>
        </p:txBody>
      </p:sp>
      <p:sp>
        <p:nvSpPr>
          <p:cNvPr id="11" name="내용 개체 틀 2"/>
          <p:cNvSpPr txBox="1">
            <a:spLocks/>
          </p:cNvSpPr>
          <p:nvPr/>
        </p:nvSpPr>
        <p:spPr>
          <a:xfrm>
            <a:off x="381000" y="1754088"/>
            <a:ext cx="8610600" cy="4267200"/>
          </a:xfrm>
          <a:prstGeom prst="rect">
            <a:avLst/>
          </a:prstGeom>
        </p:spPr>
        <p:txBody>
          <a:bodyPr/>
          <a:lstStyle>
            <a:lvl1pPr marL="342900" indent="-342900" algn="l" rtl="0" eaLnBrk="1" fontAlgn="base" hangingPunct="1">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buNone/>
            </a:pPr>
            <a:r>
              <a:rPr lang="en-US" altLang="ko-KR" sz="1800" b="0" dirty="0" smtClean="0"/>
              <a:t>[</a:t>
            </a:r>
            <a:r>
              <a:rPr lang="en-US" altLang="ko-KR" sz="1800" b="0" dirty="0"/>
              <a:t>1] TG3e Technical Guidance document, May, 2015</a:t>
            </a:r>
          </a:p>
          <a:p>
            <a:pPr marL="0" indent="0">
              <a:buNone/>
            </a:pPr>
            <a:r>
              <a:rPr lang="en-US" altLang="ko-KR" sz="1800" b="0" dirty="0"/>
              <a:t>[2] TG3e Channel Modeling document, May, 2015</a:t>
            </a:r>
          </a:p>
          <a:p>
            <a:pPr marL="0" indent="0">
              <a:buNone/>
            </a:pPr>
            <a:r>
              <a:rPr lang="en-US" altLang="ko-KR" sz="1800" b="0" dirty="0"/>
              <a:t>[3] IEEE 802.15.3 – 2003 Specification, September 2003</a:t>
            </a:r>
          </a:p>
          <a:p>
            <a:pPr marL="0" indent="0">
              <a:buNone/>
            </a:pPr>
            <a:r>
              <a:rPr lang="en-US" altLang="ko-KR" sz="1800" b="0" dirty="0"/>
              <a:t>[4] IEEE 802.15.3b – 2005 Specification, May 2006</a:t>
            </a:r>
          </a:p>
          <a:p>
            <a:pPr marL="0" indent="0">
              <a:buNone/>
            </a:pPr>
            <a:r>
              <a:rPr lang="en-US" altLang="ko-KR" sz="1800" b="0" dirty="0"/>
              <a:t>[5] IEEE 802.15.3c – 2009 Specification, October </a:t>
            </a:r>
            <a:r>
              <a:rPr lang="en-US" altLang="ko-KR" sz="1800" b="0" dirty="0" smtClean="0"/>
              <a:t>2009</a:t>
            </a:r>
            <a:endParaRPr lang="en-US" altLang="ko-KR" sz="1800" b="0" dirty="0"/>
          </a:p>
        </p:txBody>
      </p:sp>
      <p:sp>
        <p:nvSpPr>
          <p:cNvPr id="8" name="바닥글 개체 틀 4"/>
          <p:cNvSpPr>
            <a:spLocks noGrp="1"/>
          </p:cNvSpPr>
          <p:nvPr>
            <p:ph type="ftr" sz="quarter" idx="11"/>
          </p:nvPr>
        </p:nvSpPr>
        <p:spPr>
          <a:xfrm>
            <a:off x="5486400" y="6484694"/>
            <a:ext cx="3124200" cy="184666"/>
          </a:xfrm>
        </p:spPr>
        <p:txBody>
          <a:bodyPr/>
          <a:lstStyle/>
          <a:p>
            <a:r>
              <a:rPr lang="en-US" altLang="ko-KR" dirty="0" smtClean="0"/>
              <a:t>Various Authors (TG3e Proposal)</a:t>
            </a:r>
            <a:endParaRPr lang="en-US" altLang="ko-KR" dirty="0"/>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September 2015</a:t>
            </a:r>
            <a:endParaRPr lang="en-US" altLang="ko-KR" dirty="0"/>
          </a:p>
        </p:txBody>
      </p:sp>
    </p:spTree>
    <p:extLst>
      <p:ext uri="{BB962C8B-B14F-4D97-AF65-F5344CB8AC3E}">
        <p14:creationId xmlns:p14="http://schemas.microsoft.com/office/powerpoint/2010/main" val="21319061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4</a:t>
            </a:fld>
            <a:endParaRPr lang="en-US" altLang="ko-KR"/>
          </a:p>
        </p:txBody>
      </p:sp>
      <p:sp>
        <p:nvSpPr>
          <p:cNvPr id="9" name="正方形/長方形 2"/>
          <p:cNvSpPr/>
          <p:nvPr/>
        </p:nvSpPr>
        <p:spPr>
          <a:xfrm>
            <a:off x="914400" y="1268760"/>
            <a:ext cx="7254815" cy="2923877"/>
          </a:xfrm>
          <a:prstGeom prst="rect">
            <a:avLst/>
          </a:prstGeom>
        </p:spPr>
        <p:txBody>
          <a:bodyPr wrap="square">
            <a:spAutoFit/>
          </a:bodyPr>
          <a:lstStyle/>
          <a:p>
            <a:pPr algn="ctr"/>
            <a:r>
              <a:rPr lang="pt-BR" altLang="ja-JP" sz="3600" dirty="0" smtClean="0">
                <a:latin typeface="Times New Roman" pitchFamily="18" charset="0"/>
                <a:cs typeface="Times New Roman" pitchFamily="18" charset="0"/>
              </a:rPr>
              <a:t>Part I</a:t>
            </a:r>
          </a:p>
          <a:p>
            <a:pPr algn="ctr"/>
            <a:r>
              <a:rPr lang="en-US" altLang="ja-JP" sz="2800" dirty="0" smtClean="0">
                <a:cs typeface="Times New Roman" panose="02020603050405020304" pitchFamily="18" charset="0"/>
              </a:rPr>
              <a:t>Improvement material – MAC</a:t>
            </a:r>
          </a:p>
          <a:p>
            <a:pPr algn="ctr"/>
            <a:endParaRPr lang="en-US" altLang="ja-JP" sz="2400" dirty="0" smtClean="0">
              <a:cs typeface="Times New Roman" panose="02020603050405020304" pitchFamily="18" charset="0"/>
            </a:endParaRPr>
          </a:p>
          <a:p>
            <a:r>
              <a:rPr lang="en-US" altLang="ko-KR" sz="1800" dirty="0" smtClean="0"/>
              <a:t>3.What </a:t>
            </a:r>
            <a:r>
              <a:rPr lang="en-US" altLang="ko-KR" sz="1800" dirty="0"/>
              <a:t>is the recommended length of ATP?</a:t>
            </a:r>
          </a:p>
          <a:p>
            <a:pPr marL="800100" lvl="1" indent="-342900">
              <a:buFont typeface="+mj-lt"/>
              <a:buAutoNum type="arabicPeriod"/>
            </a:pPr>
            <a:r>
              <a:rPr lang="en-US" altLang="ko-KR" sz="1800" dirty="0"/>
              <a:t>Supporting material (Lee)</a:t>
            </a:r>
          </a:p>
          <a:p>
            <a:pPr marL="800100" lvl="1" indent="-342900">
              <a:buFont typeface="+mj-lt"/>
              <a:buAutoNum type="arabicPeriod"/>
            </a:pPr>
            <a:r>
              <a:rPr lang="en-US" altLang="ko-KR" sz="1800" dirty="0"/>
              <a:t>Draft material (Lee</a:t>
            </a:r>
            <a:r>
              <a:rPr lang="en-US" altLang="ko-KR" sz="1800" dirty="0" smtClean="0"/>
              <a:t>)</a:t>
            </a:r>
            <a:endParaRPr lang="en-US" altLang="ko-KR" sz="1800" dirty="0">
              <a:cs typeface="Times New Roman" panose="02020603050405020304" pitchFamily="18" charset="0"/>
            </a:endParaRPr>
          </a:p>
          <a:p>
            <a:pPr marL="800100" lvl="1" indent="-342900">
              <a:buFont typeface="+mj-lt"/>
              <a:buAutoNum type="arabicPeriod"/>
            </a:pPr>
            <a:endParaRPr lang="en-US" altLang="ko-KR" sz="1800" dirty="0" smtClean="0"/>
          </a:p>
          <a:p>
            <a:pPr lvl="1"/>
            <a:endParaRPr lang="en-US" altLang="ko-KR" sz="2400" dirty="0" smtClean="0">
              <a:cs typeface="Times New Roman" panose="02020603050405020304" pitchFamily="18" charset="0"/>
            </a:endParaRPr>
          </a:p>
        </p:txBody>
      </p:sp>
      <p:sp>
        <p:nvSpPr>
          <p:cNvPr id="7" name="날짜 개체 틀 3"/>
          <p:cNvSpPr>
            <a:spLocks noGrp="1"/>
          </p:cNvSpPr>
          <p:nvPr>
            <p:ph type="dt" sz="half" idx="10"/>
          </p:nvPr>
        </p:nvSpPr>
        <p:spPr>
          <a:xfrm>
            <a:off x="685800" y="378281"/>
            <a:ext cx="1600200" cy="215444"/>
          </a:xfrm>
        </p:spPr>
        <p:txBody>
          <a:bodyPr/>
          <a:lstStyle/>
          <a:p>
            <a:r>
              <a:rPr lang="en-US" altLang="ko-KR" dirty="0" smtClean="0"/>
              <a:t>November 2015</a:t>
            </a:r>
            <a:endParaRPr lang="en-US" altLang="ko-KR" dirty="0"/>
          </a:p>
        </p:txBody>
      </p:sp>
      <p:sp>
        <p:nvSpPr>
          <p:cNvPr id="8" name="바닥글 개체 틀 4"/>
          <p:cNvSpPr>
            <a:spLocks noGrp="1"/>
          </p:cNvSpPr>
          <p:nvPr>
            <p:ph type="ftr" sz="quarter" idx="11"/>
          </p:nvPr>
        </p:nvSpPr>
        <p:spPr>
          <a:xfrm>
            <a:off x="5486400" y="6475413"/>
            <a:ext cx="3124200" cy="184666"/>
          </a:xfrm>
        </p:spPr>
        <p:txBody>
          <a:bodyPr/>
          <a:lstStyle/>
          <a:p>
            <a:r>
              <a:rPr lang="en-US" altLang="ko-KR" dirty="0"/>
              <a:t>Various Authors (TG3e Proposal)</a:t>
            </a:r>
          </a:p>
        </p:txBody>
      </p:sp>
    </p:spTree>
    <p:extLst>
      <p:ext uri="{BB962C8B-B14F-4D97-AF65-F5344CB8AC3E}">
        <p14:creationId xmlns:p14="http://schemas.microsoft.com/office/powerpoint/2010/main" val="30248314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ATP Length (1/3)</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2000" kern="0" dirty="0" smtClean="0"/>
              <a:t>During the last </a:t>
            </a:r>
            <a:r>
              <a:rPr lang="en-US" altLang="ko-KR" sz="2000" kern="0" dirty="0"/>
              <a:t>September Bangkok meeting, </a:t>
            </a:r>
            <a:r>
              <a:rPr lang="en-US" altLang="ko-KR" sz="2000" kern="0" dirty="0" smtClean="0"/>
              <a:t>ETRI commented that Wireless Storage Scenario requires longer ATP length, but ETRI has concluded that it is not necessary to use longer ATP length</a:t>
            </a:r>
          </a:p>
          <a:p>
            <a:pPr lvl="1"/>
            <a:r>
              <a:rPr lang="en-US" altLang="ko-KR" sz="1600" kern="0" dirty="0" smtClean="0"/>
              <a:t>Since a DEV can prevent unwanted disassociation by transmitting a frame such as Probe Request or ACK to the PPC before the association timeout period is reached</a:t>
            </a:r>
          </a:p>
          <a:p>
            <a:r>
              <a:rPr lang="en-US" altLang="ko-KR" sz="2000" kern="0" dirty="0" smtClean="0"/>
              <a:t>We do not have to consider longer ATP for wireless storage scenario </a:t>
            </a:r>
          </a:p>
          <a:p>
            <a:pPr lvl="1"/>
            <a:r>
              <a:rPr lang="en-US" altLang="ko-KR" sz="1600" kern="0" dirty="0" smtClean="0"/>
              <a:t>Specific mechanism for wireless storage scenario is not necessary</a:t>
            </a:r>
          </a:p>
          <a:p>
            <a:r>
              <a:rPr lang="en-US" altLang="ko-KR" sz="2000" kern="0" dirty="0" smtClean="0"/>
              <a:t>We have to consider two things:</a:t>
            </a:r>
          </a:p>
          <a:p>
            <a:pPr lvl="1"/>
            <a:r>
              <a:rPr lang="en-US" altLang="ko-KR" sz="1600" kern="0" dirty="0" smtClean="0"/>
              <a:t>DEVs </a:t>
            </a:r>
            <a:r>
              <a:rPr lang="en-US" altLang="ko-KR" sz="1600" kern="0" dirty="0"/>
              <a:t>should be able to disconnect promptly when devices draw apart beyond 10 </a:t>
            </a:r>
            <a:r>
              <a:rPr lang="en-US" altLang="ko-KR" sz="1600" kern="0" dirty="0" smtClean="0"/>
              <a:t>cm, so the time taken for devices draw apart beyond 10cm by the user should be considered</a:t>
            </a:r>
          </a:p>
          <a:p>
            <a:pPr lvl="1"/>
            <a:r>
              <a:rPr lang="en-US" altLang="ko-KR" sz="1600" kern="0" dirty="0" smtClean="0"/>
              <a:t>Power Saving period should be considered</a:t>
            </a:r>
          </a:p>
          <a:p>
            <a:pPr lvl="2"/>
            <a:r>
              <a:rPr lang="en-US" altLang="ko-KR" sz="1400" kern="0" dirty="0" smtClean="0"/>
              <a:t>Power Saving period is limited by ATP value</a:t>
            </a:r>
          </a:p>
          <a:p>
            <a:pPr marL="857250" lvl="2" indent="0">
              <a:buNone/>
            </a:pPr>
            <a:endParaRPr lang="en-US" altLang="ko-KR" sz="1200" kern="0" dirty="0"/>
          </a:p>
          <a:p>
            <a:pPr lvl="1"/>
            <a:endParaRPr lang="en-US" altLang="ko-KR" sz="1600" kern="0" dirty="0" smtClean="0"/>
          </a:p>
          <a:p>
            <a:pPr marL="457200" lvl="1" indent="0">
              <a:buNone/>
            </a:pPr>
            <a:endParaRPr lang="en-US" altLang="ko-KR" sz="1600" kern="0" dirty="0"/>
          </a:p>
          <a:p>
            <a:endParaRPr lang="en-US" altLang="ko-KR" sz="1800" kern="0" dirty="0" smtClean="0"/>
          </a:p>
          <a:p>
            <a:pPr lvl="1"/>
            <a:endParaRPr lang="en-US" altLang="ko-KR" sz="1800" kern="0" dirty="0"/>
          </a:p>
          <a:p>
            <a:pPr lvl="1"/>
            <a:endParaRPr lang="en-US" altLang="ko-KR" sz="1800" kern="0" dirty="0" smtClean="0"/>
          </a:p>
          <a:p>
            <a:pPr lvl="1"/>
            <a:endParaRPr lang="en-US" altLang="ko-KR" sz="1800" kern="0" dirty="0" smtClean="0"/>
          </a:p>
        </p:txBody>
      </p:sp>
      <p:sp>
        <p:nvSpPr>
          <p:cNvPr id="15" name="Rectangle 2"/>
          <p:cNvSpPr>
            <a:spLocks noChangeArrowheads="1"/>
          </p:cNvSpPr>
          <p:nvPr/>
        </p:nvSpPr>
        <p:spPr bwMode="auto">
          <a:xfrm>
            <a:off x="1671638" y="3687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November 2015</a:t>
            </a:r>
            <a:endParaRPr lang="en-US" altLang="ko-KR" dirty="0"/>
          </a:p>
        </p:txBody>
      </p:sp>
      <p:sp>
        <p:nvSpPr>
          <p:cNvPr id="10" name="바닥글 개체 틀 4"/>
          <p:cNvSpPr>
            <a:spLocks noGrp="1"/>
          </p:cNvSpPr>
          <p:nvPr>
            <p:ph type="ftr" sz="quarter" idx="11"/>
          </p:nvPr>
        </p:nvSpPr>
        <p:spPr>
          <a:xfrm>
            <a:off x="5486400" y="6475413"/>
            <a:ext cx="3124200" cy="184666"/>
          </a:xfrm>
        </p:spPr>
        <p:txBody>
          <a:bodyPr/>
          <a:lstStyle/>
          <a:p>
            <a:r>
              <a:rPr lang="en-US" altLang="ko-KR" dirty="0"/>
              <a:t>Various Authors (TG3e Proposal)</a:t>
            </a:r>
          </a:p>
        </p:txBody>
      </p:sp>
    </p:spTree>
    <p:extLst>
      <p:ext uri="{BB962C8B-B14F-4D97-AF65-F5344CB8AC3E}">
        <p14:creationId xmlns:p14="http://schemas.microsoft.com/office/powerpoint/2010/main" val="734406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6</a:t>
            </a:fld>
            <a:endParaRPr lang="en-US" altLang="ko-KR"/>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ATP Length (2/3)</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endParaRPr lang="en-US" altLang="ko-KR" sz="2000" kern="0" dirty="0" smtClean="0"/>
          </a:p>
          <a:p>
            <a:endParaRPr lang="en-US" altLang="ko-KR" sz="2000" kern="0" dirty="0"/>
          </a:p>
          <a:p>
            <a:endParaRPr lang="en-US" altLang="ko-KR" sz="2000" kern="0" dirty="0" smtClean="0"/>
          </a:p>
          <a:p>
            <a:endParaRPr lang="en-US" altLang="ko-KR" sz="2000" kern="0" dirty="0"/>
          </a:p>
          <a:p>
            <a:endParaRPr lang="en-US" altLang="ko-KR" sz="2000" kern="0" dirty="0" smtClean="0"/>
          </a:p>
          <a:p>
            <a:endParaRPr lang="en-US" altLang="ko-KR" sz="2000" kern="0" dirty="0"/>
          </a:p>
          <a:p>
            <a:endParaRPr lang="en-US" altLang="ko-KR" sz="2000" kern="0" dirty="0" smtClean="0"/>
          </a:p>
          <a:p>
            <a:endParaRPr lang="en-US" altLang="ko-KR" sz="1600" kern="0" dirty="0"/>
          </a:p>
          <a:p>
            <a:r>
              <a:rPr lang="en-US" altLang="ko-KR" sz="1600" kern="0" dirty="0" smtClean="0"/>
              <a:t>Roughly it takes around 0.3s ~ 0.35s to draw apart the DEV beyond 10 cm which was on the reader</a:t>
            </a:r>
          </a:p>
          <a:p>
            <a:r>
              <a:rPr lang="en-US" altLang="ko-KR" sz="1600" kern="0" dirty="0" smtClean="0"/>
              <a:t>Roughly it takes around 0.2s to draw apart the DEV from the PPC to 10cm boundary</a:t>
            </a:r>
          </a:p>
          <a:p>
            <a:pPr marL="0" indent="0">
              <a:buNone/>
            </a:pPr>
            <a:r>
              <a:rPr lang="en-US" altLang="ko-KR" sz="1400" kern="0" dirty="0" smtClean="0">
                <a:sym typeface="Wingdings" panose="05000000000000000000" pitchFamily="2" charset="2"/>
              </a:rPr>
              <a:t> </a:t>
            </a:r>
            <a:r>
              <a:rPr lang="en-US" altLang="ko-KR" sz="1400" u="sng" kern="0" dirty="0" smtClean="0">
                <a:sym typeface="Wingdings" panose="05000000000000000000" pitchFamily="2" charset="2"/>
              </a:rPr>
              <a:t>The ATP should be 0.1s ~ 0.15s</a:t>
            </a:r>
            <a:endParaRPr lang="en-US" altLang="ko-KR" sz="1400" u="sng" kern="0" dirty="0"/>
          </a:p>
          <a:p>
            <a:pPr lvl="1"/>
            <a:r>
              <a:rPr lang="en-US" altLang="ko-KR" sz="1400" kern="0" dirty="0" smtClean="0"/>
              <a:t>We suggest that the recommended ATP value should be </a:t>
            </a:r>
            <a:r>
              <a:rPr lang="en-US" altLang="ko-KR" sz="1400" kern="0" dirty="0" smtClean="0">
                <a:solidFill>
                  <a:srgbClr val="FF0000"/>
                </a:solidFill>
              </a:rPr>
              <a:t>less than or equal to hundreds of </a:t>
            </a:r>
            <a:r>
              <a:rPr lang="en-US" altLang="ko-KR" sz="1400" kern="0" dirty="0" err="1" smtClean="0">
                <a:solidFill>
                  <a:srgbClr val="FF0000"/>
                </a:solidFill>
              </a:rPr>
              <a:t>ms</a:t>
            </a:r>
            <a:endParaRPr lang="en-US" altLang="ko-KR" sz="1400" kern="0" dirty="0" smtClean="0">
              <a:solidFill>
                <a:srgbClr val="FF0000"/>
              </a:solidFill>
            </a:endParaRPr>
          </a:p>
          <a:p>
            <a:pPr lvl="2"/>
            <a:r>
              <a:rPr lang="en-US" altLang="ko-KR" sz="1200" kern="0" dirty="0" smtClean="0"/>
              <a:t>The current spec allows ATP value up to 65535 </a:t>
            </a:r>
            <a:r>
              <a:rPr lang="en-US" altLang="ko-KR" sz="1200" kern="0" dirty="0" err="1" smtClean="0"/>
              <a:t>ms</a:t>
            </a:r>
            <a:endParaRPr lang="en-US" altLang="ko-KR" sz="1200" kern="0" dirty="0" smtClean="0"/>
          </a:p>
          <a:p>
            <a:pPr lvl="1"/>
            <a:endParaRPr lang="en-US" altLang="ko-KR" sz="1200" kern="0" dirty="0" smtClean="0"/>
          </a:p>
          <a:p>
            <a:pPr marL="457200" lvl="1" indent="0">
              <a:buNone/>
            </a:pPr>
            <a:endParaRPr lang="en-US" altLang="ko-KR" sz="1600" kern="0" dirty="0"/>
          </a:p>
          <a:p>
            <a:endParaRPr lang="en-US" altLang="ko-KR" sz="1800" kern="0" dirty="0" smtClean="0"/>
          </a:p>
          <a:p>
            <a:pPr lvl="1"/>
            <a:endParaRPr lang="en-US" altLang="ko-KR" sz="1800" kern="0" dirty="0"/>
          </a:p>
          <a:p>
            <a:pPr lvl="1"/>
            <a:endParaRPr lang="en-US" altLang="ko-KR" sz="1800" kern="0" dirty="0" smtClean="0"/>
          </a:p>
          <a:p>
            <a:pPr lvl="1"/>
            <a:endParaRPr lang="en-US" altLang="ko-KR" sz="1800" kern="0" dirty="0" smtClean="0"/>
          </a:p>
        </p:txBody>
      </p:sp>
      <p:sp>
        <p:nvSpPr>
          <p:cNvPr id="15" name="Rectangle 2"/>
          <p:cNvSpPr>
            <a:spLocks noChangeArrowheads="1"/>
          </p:cNvSpPr>
          <p:nvPr/>
        </p:nvSpPr>
        <p:spPr bwMode="auto">
          <a:xfrm>
            <a:off x="1671638" y="3687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November 2015</a:t>
            </a:r>
            <a:endParaRPr lang="en-US" altLang="ko-KR" dirty="0"/>
          </a:p>
        </p:txBody>
      </p:sp>
      <p:sp>
        <p:nvSpPr>
          <p:cNvPr id="10" name="바닥글 개체 틀 4"/>
          <p:cNvSpPr>
            <a:spLocks noGrp="1"/>
          </p:cNvSpPr>
          <p:nvPr>
            <p:ph type="ftr" sz="quarter" idx="11"/>
          </p:nvPr>
        </p:nvSpPr>
        <p:spPr>
          <a:xfrm>
            <a:off x="5486400" y="6475413"/>
            <a:ext cx="3124200" cy="184666"/>
          </a:xfrm>
        </p:spPr>
        <p:txBody>
          <a:bodyPr/>
          <a:lstStyle/>
          <a:p>
            <a:r>
              <a:rPr lang="en-US" altLang="ko-KR" dirty="0"/>
              <a:t>Various Authors (TG3e Proposal)</a:t>
            </a:r>
          </a:p>
        </p:txBody>
      </p:sp>
      <p:sp>
        <p:nvSpPr>
          <p:cNvPr id="2" name="직사각형 1"/>
          <p:cNvSpPr/>
          <p:nvPr/>
        </p:nvSpPr>
        <p:spPr bwMode="auto">
          <a:xfrm>
            <a:off x="5451550" y="1844824"/>
            <a:ext cx="560610" cy="1296144"/>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US" altLang="ko-KR" dirty="0"/>
          </a:p>
          <a:p>
            <a:pPr marL="0" marR="0" indent="0" algn="l" defTabSz="914400" rtl="0" eaLnBrk="0" fontAlgn="base" latinLnBrk="0" hangingPunct="0">
              <a:lnSpc>
                <a:spcPct val="100000"/>
              </a:lnSpc>
              <a:spcBef>
                <a:spcPct val="0"/>
              </a:spcBef>
              <a:spcAft>
                <a:spcPct val="0"/>
              </a:spcAft>
              <a:buClrTx/>
              <a:buSzTx/>
              <a:buFontTx/>
              <a:buNone/>
              <a:tabLst/>
            </a:pPr>
            <a:r>
              <a:rPr lang="en-US" altLang="ko-KR" dirty="0" smtClean="0"/>
              <a:t>     </a:t>
            </a:r>
            <a:r>
              <a:rPr kumimoji="0" lang="en-US" altLang="ko-KR" sz="1200" b="0" i="0" u="none" strike="noStrike" cap="none" normalizeH="0" baseline="0" dirty="0" smtClean="0">
                <a:ln>
                  <a:noFill/>
                </a:ln>
                <a:solidFill>
                  <a:schemeClr val="tx1"/>
                </a:solidFill>
                <a:effectLst/>
                <a:latin typeface="Times New Roman" pitchFamily="18" charset="0"/>
              </a:rPr>
              <a:t>PPC</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3" name="직사각형 2"/>
          <p:cNvSpPr/>
          <p:nvPr/>
        </p:nvSpPr>
        <p:spPr bwMode="auto">
          <a:xfrm>
            <a:off x="4932040" y="2357881"/>
            <a:ext cx="519510" cy="270029"/>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DEV</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2" name="직사각형 11"/>
          <p:cNvSpPr/>
          <p:nvPr/>
        </p:nvSpPr>
        <p:spPr bwMode="auto">
          <a:xfrm>
            <a:off x="1331640" y="2357881"/>
            <a:ext cx="504056" cy="270029"/>
          </a:xfrm>
          <a:prstGeom prst="rect">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DEV</a:t>
            </a:r>
            <a:endParaRPr kumimoji="0" lang="ko-KR" altLang="en-US" sz="1200" b="0" i="0" u="none" strike="noStrike" cap="none" normalizeH="0" baseline="0" dirty="0" smtClean="0">
              <a:ln>
                <a:noFill/>
              </a:ln>
              <a:solidFill>
                <a:schemeClr val="tx1"/>
              </a:solidFill>
              <a:effectLst/>
              <a:latin typeface="Times New Roman" pitchFamily="18" charset="0"/>
            </a:endParaRPr>
          </a:p>
        </p:txBody>
      </p:sp>
      <p:cxnSp>
        <p:nvCxnSpPr>
          <p:cNvPr id="5" name="직선 화살표 연결선 4"/>
          <p:cNvCxnSpPr/>
          <p:nvPr/>
        </p:nvCxnSpPr>
        <p:spPr bwMode="auto">
          <a:xfrm flipH="1" flipV="1">
            <a:off x="1849963" y="2492895"/>
            <a:ext cx="3010069" cy="2"/>
          </a:xfrm>
          <a:prstGeom prst="straightConnector1">
            <a:avLst/>
          </a:prstGeom>
          <a:solidFill>
            <a:schemeClr val="accent1"/>
          </a:solidFill>
          <a:ln w="12700" cap="flat" cmpd="sng" algn="ctr">
            <a:solidFill>
              <a:schemeClr val="tx1"/>
            </a:solidFill>
            <a:prstDash val="sysDash"/>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TextBox 7"/>
          <p:cNvSpPr txBox="1"/>
          <p:nvPr/>
        </p:nvSpPr>
        <p:spPr>
          <a:xfrm>
            <a:off x="1661975" y="1772816"/>
            <a:ext cx="2964273" cy="461665"/>
          </a:xfrm>
          <a:prstGeom prst="rect">
            <a:avLst/>
          </a:prstGeom>
          <a:noFill/>
        </p:spPr>
        <p:txBody>
          <a:bodyPr wrap="none" rtlCol="0">
            <a:spAutoFit/>
          </a:bodyPr>
          <a:lstStyle/>
          <a:p>
            <a:r>
              <a:rPr lang="en-US" altLang="ko-KR" kern="0" dirty="0" smtClean="0"/>
              <a:t>Devices </a:t>
            </a:r>
            <a:r>
              <a:rPr lang="en-US" altLang="ko-KR" kern="0" dirty="0"/>
              <a:t>draw apart beyond 10cm by the </a:t>
            </a:r>
            <a:r>
              <a:rPr lang="en-US" altLang="ko-KR" kern="0" dirty="0" smtClean="0"/>
              <a:t>user</a:t>
            </a:r>
          </a:p>
          <a:p>
            <a:r>
              <a:rPr lang="en-US" altLang="ko-KR" kern="0" dirty="0"/>
              <a:t> </a:t>
            </a:r>
            <a:r>
              <a:rPr lang="en-US" altLang="ko-KR" kern="0" dirty="0" smtClean="0"/>
              <a:t>   (</a:t>
            </a:r>
            <a:r>
              <a:rPr lang="en-US" altLang="ko-KR" kern="0" dirty="0" err="1" smtClean="0"/>
              <a:t>e.g</a:t>
            </a:r>
            <a:r>
              <a:rPr lang="en-US" altLang="ko-KR" kern="0" dirty="0" smtClean="0"/>
              <a:t>, 0.3s ~ 0.35s) </a:t>
            </a:r>
            <a:endParaRPr lang="ko-KR" altLang="en-US" dirty="0"/>
          </a:p>
        </p:txBody>
      </p:sp>
      <p:cxnSp>
        <p:nvCxnSpPr>
          <p:cNvPr id="19" name="직선 연결선 18"/>
          <p:cNvCxnSpPr/>
          <p:nvPr/>
        </p:nvCxnSpPr>
        <p:spPr bwMode="auto">
          <a:xfrm>
            <a:off x="5451550" y="1412776"/>
            <a:ext cx="0" cy="227498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직선 연결선 20"/>
          <p:cNvCxnSpPr/>
          <p:nvPr/>
        </p:nvCxnSpPr>
        <p:spPr bwMode="auto">
          <a:xfrm>
            <a:off x="2339752" y="1514053"/>
            <a:ext cx="0" cy="227498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직선 화살표 연결선 21"/>
          <p:cNvCxnSpPr/>
          <p:nvPr/>
        </p:nvCxnSpPr>
        <p:spPr bwMode="auto">
          <a:xfrm>
            <a:off x="2339752" y="3573016"/>
            <a:ext cx="3096344" cy="0"/>
          </a:xfrm>
          <a:prstGeom prst="straightConnector1">
            <a:avLst/>
          </a:prstGeom>
          <a:solidFill>
            <a:schemeClr val="accent1"/>
          </a:solidFill>
          <a:ln w="12700" cap="flat" cmpd="sng" algn="ctr">
            <a:solidFill>
              <a:schemeClr val="tx1"/>
            </a:solidFill>
            <a:prstDash val="solid"/>
            <a:round/>
            <a:headEnd type="arrow"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TextBox 23"/>
          <p:cNvSpPr txBox="1"/>
          <p:nvPr/>
        </p:nvSpPr>
        <p:spPr>
          <a:xfrm>
            <a:off x="3620593" y="3327375"/>
            <a:ext cx="947695" cy="461665"/>
          </a:xfrm>
          <a:prstGeom prst="rect">
            <a:avLst/>
          </a:prstGeom>
          <a:noFill/>
        </p:spPr>
        <p:txBody>
          <a:bodyPr wrap="none" rtlCol="0">
            <a:spAutoFit/>
          </a:bodyPr>
          <a:lstStyle/>
          <a:p>
            <a:r>
              <a:rPr lang="en-US" altLang="ko-KR" kern="0" dirty="0" smtClean="0"/>
              <a:t>10 cm range</a:t>
            </a:r>
          </a:p>
          <a:p>
            <a:r>
              <a:rPr lang="en-US" altLang="ko-KR" kern="0" dirty="0" smtClean="0"/>
              <a:t>(</a:t>
            </a:r>
            <a:r>
              <a:rPr lang="en-US" altLang="ko-KR" kern="0" dirty="0" err="1" smtClean="0"/>
              <a:t>e.g</a:t>
            </a:r>
            <a:r>
              <a:rPr lang="en-US" altLang="ko-KR" kern="0" dirty="0" smtClean="0"/>
              <a:t>, 0.2s)</a:t>
            </a:r>
            <a:endParaRPr lang="ko-KR" altLang="en-US" dirty="0"/>
          </a:p>
        </p:txBody>
      </p:sp>
      <p:sp>
        <p:nvSpPr>
          <p:cNvPr id="27" name="TextBox 26"/>
          <p:cNvSpPr txBox="1"/>
          <p:nvPr/>
        </p:nvSpPr>
        <p:spPr>
          <a:xfrm>
            <a:off x="2324493" y="3914130"/>
            <a:ext cx="2861681" cy="461665"/>
          </a:xfrm>
          <a:prstGeom prst="rect">
            <a:avLst/>
          </a:prstGeom>
          <a:noFill/>
        </p:spPr>
        <p:txBody>
          <a:bodyPr wrap="none" rtlCol="0">
            <a:spAutoFit/>
          </a:bodyPr>
          <a:lstStyle/>
          <a:p>
            <a:r>
              <a:rPr lang="en-US" altLang="ko-KR" kern="0" dirty="0" smtClean="0"/>
              <a:t>The DEV should be disconnected promptly</a:t>
            </a:r>
          </a:p>
          <a:p>
            <a:r>
              <a:rPr lang="en-US" altLang="ko-KR" kern="0" dirty="0"/>
              <a:t>b</a:t>
            </a:r>
            <a:r>
              <a:rPr lang="en-US" altLang="ko-KR" kern="0" dirty="0" smtClean="0"/>
              <a:t>eyond this point</a:t>
            </a:r>
            <a:endParaRPr lang="ko-KR" altLang="en-US" dirty="0"/>
          </a:p>
        </p:txBody>
      </p:sp>
      <p:cxnSp>
        <p:nvCxnSpPr>
          <p:cNvPr id="29" name="직선 연결선 28"/>
          <p:cNvCxnSpPr/>
          <p:nvPr/>
        </p:nvCxnSpPr>
        <p:spPr bwMode="auto">
          <a:xfrm>
            <a:off x="1835696" y="1514053"/>
            <a:ext cx="0" cy="227498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직선 화살표 연결선 29"/>
          <p:cNvCxnSpPr/>
          <p:nvPr/>
        </p:nvCxnSpPr>
        <p:spPr bwMode="auto">
          <a:xfrm>
            <a:off x="1835696" y="3573016"/>
            <a:ext cx="504056" cy="0"/>
          </a:xfrm>
          <a:prstGeom prst="straightConnector1">
            <a:avLst/>
          </a:prstGeom>
          <a:solidFill>
            <a:schemeClr val="accent1"/>
          </a:solidFill>
          <a:ln w="12700" cap="flat" cmpd="sng" algn="ctr">
            <a:solidFill>
              <a:schemeClr val="tx1"/>
            </a:solidFill>
            <a:prstDash val="solid"/>
            <a:round/>
            <a:headEnd type="arrow"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직선 연결선 31"/>
          <p:cNvCxnSpPr/>
          <p:nvPr/>
        </p:nvCxnSpPr>
        <p:spPr bwMode="auto">
          <a:xfrm>
            <a:off x="2339752" y="3789040"/>
            <a:ext cx="144016" cy="12509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TextBox 33"/>
          <p:cNvSpPr txBox="1"/>
          <p:nvPr/>
        </p:nvSpPr>
        <p:spPr>
          <a:xfrm>
            <a:off x="975104" y="3851585"/>
            <a:ext cx="1289135" cy="461665"/>
          </a:xfrm>
          <a:prstGeom prst="rect">
            <a:avLst/>
          </a:prstGeom>
          <a:noFill/>
        </p:spPr>
        <p:txBody>
          <a:bodyPr wrap="none" rtlCol="0">
            <a:spAutoFit/>
          </a:bodyPr>
          <a:lstStyle/>
          <a:p>
            <a:r>
              <a:rPr lang="en-US" altLang="ko-KR" kern="0" dirty="0" smtClean="0"/>
              <a:t>Beyond 10 cm</a:t>
            </a:r>
          </a:p>
          <a:p>
            <a:r>
              <a:rPr lang="en-US" altLang="ko-KR" kern="0" dirty="0" smtClean="0"/>
              <a:t>(</a:t>
            </a:r>
            <a:r>
              <a:rPr lang="en-US" altLang="ko-KR" kern="0" dirty="0" err="1" smtClean="0"/>
              <a:t>e.g</a:t>
            </a:r>
            <a:r>
              <a:rPr lang="en-US" altLang="ko-KR" kern="0" dirty="0" smtClean="0"/>
              <a:t>, 0.1s ~ 0.15s)</a:t>
            </a:r>
            <a:endParaRPr lang="ko-KR" altLang="en-US" dirty="0"/>
          </a:p>
        </p:txBody>
      </p:sp>
      <p:cxnSp>
        <p:nvCxnSpPr>
          <p:cNvPr id="35" name="직선 연결선 34"/>
          <p:cNvCxnSpPr/>
          <p:nvPr/>
        </p:nvCxnSpPr>
        <p:spPr bwMode="auto">
          <a:xfrm flipH="1">
            <a:off x="1979712" y="3573016"/>
            <a:ext cx="108012" cy="34111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472794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ATP Length (3/3)</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pPr marL="342900" lvl="2" indent="-342900"/>
            <a:r>
              <a:rPr lang="en-US" altLang="ko-KR" sz="1800" kern="0" dirty="0" smtClean="0"/>
              <a:t>Vendors may indicate difference ATP value less than max ATP (currently 65535 </a:t>
            </a:r>
            <a:r>
              <a:rPr lang="en-US" altLang="ko-KR" sz="1800" kern="0" dirty="0" err="1" smtClean="0"/>
              <a:t>ms</a:t>
            </a:r>
            <a:r>
              <a:rPr lang="en-US" altLang="ko-KR" sz="1800" kern="0" dirty="0" smtClean="0"/>
              <a:t>) </a:t>
            </a:r>
            <a:r>
              <a:rPr lang="en-US" altLang="ko-KR" sz="1800" kern="0" dirty="0" err="1" smtClean="0"/>
              <a:t>ms</a:t>
            </a:r>
            <a:r>
              <a:rPr lang="en-US" altLang="ko-KR" sz="1800" kern="0" dirty="0" smtClean="0"/>
              <a:t> in the beacon depending on their service scenario and PPC deployment</a:t>
            </a:r>
          </a:p>
          <a:p>
            <a:pPr marL="685800" lvl="3" indent="-342900"/>
            <a:r>
              <a:rPr lang="en-US" altLang="ko-KR" sz="1600" kern="0" dirty="0" smtClean="0"/>
              <a:t>We </a:t>
            </a:r>
            <a:r>
              <a:rPr lang="en-US" altLang="ko-KR" sz="1600" kern="0" dirty="0"/>
              <a:t>suggest that the recommended ATP value should be </a:t>
            </a:r>
            <a:r>
              <a:rPr lang="en-US" altLang="ko-KR" sz="1600" kern="0" dirty="0">
                <a:solidFill>
                  <a:srgbClr val="FF0000"/>
                </a:solidFill>
              </a:rPr>
              <a:t>less than or equal to hundreds of </a:t>
            </a:r>
            <a:r>
              <a:rPr lang="en-US" altLang="ko-KR" sz="1600" kern="0" dirty="0" err="1">
                <a:solidFill>
                  <a:srgbClr val="FF0000"/>
                </a:solidFill>
              </a:rPr>
              <a:t>ms</a:t>
            </a:r>
            <a:endParaRPr lang="en-US" altLang="ko-KR" sz="1600" kern="0" dirty="0">
              <a:solidFill>
                <a:srgbClr val="FF0000"/>
              </a:solidFill>
            </a:endParaRPr>
          </a:p>
          <a:p>
            <a:pPr marL="685800" lvl="3" indent="-342900"/>
            <a:r>
              <a:rPr lang="en-US" altLang="ko-KR" sz="1600" u="sng" kern="0" dirty="0" smtClean="0"/>
              <a:t>We proposed to add a “Note” on the recommended ATP in the spec</a:t>
            </a:r>
          </a:p>
          <a:p>
            <a:pPr marL="685800" lvl="3" indent="-342900"/>
            <a:endParaRPr lang="en-US" altLang="ko-KR" sz="1200" kern="0" dirty="0" smtClean="0"/>
          </a:p>
          <a:p>
            <a:pPr marL="342900" lvl="1" indent="-342900">
              <a:buFontTx/>
              <a:buChar char="•"/>
            </a:pPr>
            <a:r>
              <a:rPr lang="en-US" altLang="ko-KR" sz="1800" kern="0" dirty="0" smtClean="0"/>
              <a:t>A DEV should transmit a keep alive frame (Probe Request or ACK) to the PPC if it does not want to be disassociated before the duration indicated by ATP field</a:t>
            </a:r>
            <a:endParaRPr lang="en-US" altLang="ko-KR" sz="1800" kern="0" dirty="0"/>
          </a:p>
          <a:p>
            <a:pPr lvl="1"/>
            <a:r>
              <a:rPr lang="en-US" altLang="ko-KR" sz="1600" kern="0" dirty="0" smtClean="0"/>
              <a:t>Maximum power save period should be less than max ATP</a:t>
            </a:r>
          </a:p>
          <a:p>
            <a:pPr marL="457200" lvl="1" indent="0">
              <a:buNone/>
            </a:pPr>
            <a:endParaRPr lang="en-US" altLang="ko-KR" sz="1200" kern="0" dirty="0"/>
          </a:p>
          <a:p>
            <a:r>
              <a:rPr lang="en-US" altLang="ko-KR" sz="1800" kern="0" dirty="0" smtClean="0"/>
              <a:t>Proposed modification to the spec: Add the following Note to the spec under 7.3</a:t>
            </a:r>
            <a:endParaRPr lang="en-US" altLang="ko-KR" sz="1800" kern="0" dirty="0"/>
          </a:p>
          <a:p>
            <a:pPr marL="0" indent="0">
              <a:buNone/>
            </a:pPr>
            <a:r>
              <a:rPr lang="en-US" altLang="ko-KR" sz="1600" dirty="0" smtClean="0">
                <a:solidFill>
                  <a:srgbClr val="FF0000"/>
                </a:solidFill>
              </a:rPr>
              <a:t>“NOTE </a:t>
            </a:r>
            <a:r>
              <a:rPr lang="en-US" altLang="ko-KR" sz="1600" dirty="0">
                <a:solidFill>
                  <a:srgbClr val="FF0000"/>
                </a:solidFill>
              </a:rPr>
              <a:t>- It is recommended that a HRCP DEV should use short ATP length value less than or equal to hundreds of </a:t>
            </a:r>
            <a:r>
              <a:rPr lang="en-US" altLang="ko-KR" sz="1600" dirty="0" err="1">
                <a:solidFill>
                  <a:srgbClr val="FF0000"/>
                </a:solidFill>
              </a:rPr>
              <a:t>ms</a:t>
            </a:r>
            <a:r>
              <a:rPr lang="en-US" altLang="ko-KR" sz="1600" dirty="0" err="1" smtClean="0">
                <a:solidFill>
                  <a:srgbClr val="FF0000"/>
                </a:solidFill>
              </a:rPr>
              <a:t>.</a:t>
            </a:r>
            <a:r>
              <a:rPr lang="en-US" altLang="ko-KR" sz="1600" dirty="0" smtClean="0">
                <a:solidFill>
                  <a:srgbClr val="FF0000"/>
                </a:solidFill>
              </a:rPr>
              <a:t>”</a:t>
            </a:r>
            <a:endParaRPr lang="en-US" altLang="ko-KR" sz="1600" kern="0" dirty="0">
              <a:solidFill>
                <a:srgbClr val="FF0000"/>
              </a:solidFill>
            </a:endParaRPr>
          </a:p>
          <a:p>
            <a:pPr marL="57150" indent="0">
              <a:buNone/>
            </a:pPr>
            <a:endParaRPr lang="en-US" altLang="ko-KR" sz="1600" kern="0" dirty="0"/>
          </a:p>
          <a:p>
            <a:pPr marL="57150" indent="0">
              <a:buNone/>
            </a:pPr>
            <a:endParaRPr lang="en-US" altLang="ko-KR" sz="1600" kern="0" dirty="0" smtClean="0"/>
          </a:p>
          <a:p>
            <a:pPr marL="457200" lvl="1" indent="0">
              <a:buNone/>
            </a:pPr>
            <a:endParaRPr lang="en-US" altLang="ko-KR" sz="1200" kern="0" dirty="0" smtClean="0"/>
          </a:p>
          <a:p>
            <a:pPr marL="457200" lvl="1" indent="0">
              <a:buNone/>
            </a:pPr>
            <a:endParaRPr lang="en-US" altLang="ko-KR" sz="1600" kern="0" dirty="0"/>
          </a:p>
          <a:p>
            <a:endParaRPr lang="en-US" altLang="ko-KR" sz="1800" kern="0" dirty="0" smtClean="0"/>
          </a:p>
          <a:p>
            <a:pPr lvl="1"/>
            <a:endParaRPr lang="en-US" altLang="ko-KR" sz="1800" kern="0" dirty="0"/>
          </a:p>
          <a:p>
            <a:pPr lvl="1"/>
            <a:endParaRPr lang="en-US" altLang="ko-KR" sz="1800" kern="0" dirty="0" smtClean="0"/>
          </a:p>
          <a:p>
            <a:pPr lvl="1"/>
            <a:endParaRPr lang="en-US" altLang="ko-KR" sz="1800" kern="0" dirty="0" smtClean="0"/>
          </a:p>
        </p:txBody>
      </p:sp>
      <p:sp>
        <p:nvSpPr>
          <p:cNvPr id="15" name="Rectangle 2"/>
          <p:cNvSpPr>
            <a:spLocks noChangeArrowheads="1"/>
          </p:cNvSpPr>
          <p:nvPr/>
        </p:nvSpPr>
        <p:spPr bwMode="auto">
          <a:xfrm>
            <a:off x="1671638" y="3687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November 2015</a:t>
            </a:r>
            <a:endParaRPr lang="en-US" altLang="ko-KR" dirty="0"/>
          </a:p>
        </p:txBody>
      </p:sp>
      <p:sp>
        <p:nvSpPr>
          <p:cNvPr id="10" name="바닥글 개체 틀 4"/>
          <p:cNvSpPr>
            <a:spLocks noGrp="1"/>
          </p:cNvSpPr>
          <p:nvPr>
            <p:ph type="ftr" sz="quarter" idx="11"/>
          </p:nvPr>
        </p:nvSpPr>
        <p:spPr>
          <a:xfrm>
            <a:off x="5486400" y="6475413"/>
            <a:ext cx="3124200" cy="184666"/>
          </a:xfrm>
        </p:spPr>
        <p:txBody>
          <a:bodyPr/>
          <a:lstStyle/>
          <a:p>
            <a:r>
              <a:rPr lang="en-US" altLang="ko-KR" dirty="0"/>
              <a:t>Various Authors (TG3e Proposal)</a:t>
            </a:r>
          </a:p>
        </p:txBody>
      </p:sp>
    </p:spTree>
    <p:extLst>
      <p:ext uri="{BB962C8B-B14F-4D97-AF65-F5344CB8AC3E}">
        <p14:creationId xmlns:p14="http://schemas.microsoft.com/office/powerpoint/2010/main" val="42357103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8</a:t>
            </a:fld>
            <a:endParaRPr lang="en-US" altLang="ko-KR"/>
          </a:p>
        </p:txBody>
      </p:sp>
      <p:sp>
        <p:nvSpPr>
          <p:cNvPr id="9" name="正方形/長方形 2"/>
          <p:cNvSpPr/>
          <p:nvPr/>
        </p:nvSpPr>
        <p:spPr>
          <a:xfrm>
            <a:off x="914400" y="1268760"/>
            <a:ext cx="7254815" cy="5386090"/>
          </a:xfrm>
          <a:prstGeom prst="rect">
            <a:avLst/>
          </a:prstGeom>
        </p:spPr>
        <p:txBody>
          <a:bodyPr wrap="square">
            <a:spAutoFit/>
          </a:bodyPr>
          <a:lstStyle/>
          <a:p>
            <a:pPr algn="ctr"/>
            <a:r>
              <a:rPr lang="pt-BR" altLang="ja-JP" sz="3600" dirty="0" smtClean="0">
                <a:latin typeface="Times New Roman" pitchFamily="18" charset="0"/>
                <a:cs typeface="Times New Roman" pitchFamily="18" charset="0"/>
              </a:rPr>
              <a:t>Part II</a:t>
            </a:r>
          </a:p>
          <a:p>
            <a:pPr algn="ctr"/>
            <a:r>
              <a:rPr lang="en-US" altLang="ja-JP" sz="2800" dirty="0" smtClean="0">
                <a:cs typeface="Times New Roman" panose="02020603050405020304" pitchFamily="18" charset="0"/>
              </a:rPr>
              <a:t>Improvement material – RSSI</a:t>
            </a:r>
          </a:p>
          <a:p>
            <a:pPr>
              <a:buFont typeface="+mj-lt"/>
              <a:buAutoNum type="arabicPeriod"/>
            </a:pPr>
            <a:r>
              <a:rPr lang="en-US" altLang="ko-KR" sz="1600" dirty="0" smtClean="0"/>
              <a:t>What </a:t>
            </a:r>
            <a:r>
              <a:rPr lang="en-US" altLang="ko-KR" sz="1600" dirty="0"/>
              <a:t>is the purpose?</a:t>
            </a:r>
          </a:p>
          <a:p>
            <a:pPr marL="800100" lvl="1" indent="-342900">
              <a:buFont typeface="+mj-lt"/>
              <a:buAutoNum type="arabicPeriod"/>
            </a:pPr>
            <a:r>
              <a:rPr lang="en-US" altLang="ko-KR" sz="1600" dirty="0"/>
              <a:t>Supporting material</a:t>
            </a:r>
          </a:p>
          <a:p>
            <a:pPr marL="1200150" lvl="2" indent="-342900">
              <a:buFont typeface="+mj-lt"/>
              <a:buAutoNum type="arabicPeriod"/>
            </a:pPr>
            <a:r>
              <a:rPr lang="en-US" altLang="ko-KR" sz="1600" dirty="0"/>
              <a:t>Trigger the Association request.</a:t>
            </a:r>
          </a:p>
          <a:p>
            <a:pPr marL="1200150" lvl="2" indent="-342900">
              <a:buFont typeface="+mj-lt"/>
              <a:buAutoNum type="arabicPeriod"/>
            </a:pPr>
            <a:r>
              <a:rPr lang="en-US" altLang="ko-KR" sz="1600" dirty="0"/>
              <a:t>Enable an optimal user experience (no action required by the user before or after the touch)</a:t>
            </a:r>
          </a:p>
          <a:p>
            <a:pPr>
              <a:buFont typeface="+mj-lt"/>
              <a:buAutoNum type="arabicPeriod"/>
            </a:pPr>
            <a:r>
              <a:rPr lang="en-US" altLang="ko-KR" sz="1600" dirty="0"/>
              <a:t>How does this feature impact connection time</a:t>
            </a:r>
          </a:p>
          <a:p>
            <a:pPr marL="800100" lvl="1" indent="-342900">
              <a:buFont typeface="+mj-lt"/>
              <a:buAutoNum type="arabicPeriod"/>
            </a:pPr>
            <a:r>
              <a:rPr lang="en-US" altLang="ko-KR" sz="1600" dirty="0"/>
              <a:t>To minimize DEV power consumption, the DEV can wake up periodically and listen for a short time. </a:t>
            </a:r>
          </a:p>
          <a:p>
            <a:pPr marL="800100" lvl="1" indent="-342900">
              <a:buFont typeface="+mj-lt"/>
              <a:buAutoNum type="arabicPeriod"/>
            </a:pPr>
            <a:r>
              <a:rPr lang="en-US" altLang="ko-KR" sz="1600" dirty="0"/>
              <a:t>Supporting material, recommended intervals for beacon interval and the receiver interval, perhaps wake up every 0.5s and listen for 4 </a:t>
            </a:r>
            <a:r>
              <a:rPr lang="en-US" altLang="ko-KR" sz="1600" dirty="0" err="1"/>
              <a:t>ms</a:t>
            </a:r>
            <a:r>
              <a:rPr lang="en-US" altLang="ko-KR" sz="1600" dirty="0"/>
              <a:t>? (Lee)</a:t>
            </a:r>
          </a:p>
          <a:p>
            <a:pPr>
              <a:buFont typeface="+mj-lt"/>
              <a:buAutoNum type="arabicPeriod" startAt="3"/>
            </a:pPr>
            <a:r>
              <a:rPr lang="en-US" altLang="ko-KR" sz="1600" dirty="0"/>
              <a:t>Error assumes a specific transmit power and antenna gain. </a:t>
            </a:r>
          </a:p>
          <a:p>
            <a:pPr marL="800100" lvl="1" indent="-342900">
              <a:buFont typeface="+mj-lt"/>
              <a:buAutoNum type="arabicPeriod"/>
            </a:pPr>
            <a:r>
              <a:rPr lang="en-US" altLang="ko-KR" sz="1600" dirty="0"/>
              <a:t>Supporting material, what is the error in practice? (Lee)</a:t>
            </a:r>
          </a:p>
          <a:p>
            <a:pPr marL="800100" lvl="1" indent="-342900">
              <a:buFont typeface="+mj-lt"/>
              <a:buAutoNum type="arabicPeriod"/>
            </a:pPr>
            <a:r>
              <a:rPr lang="en-US" altLang="ko-KR" sz="1600" dirty="0"/>
              <a:t>Draft material, change RSSI field in the beacon definition to EIRP or some other unit that separates </a:t>
            </a:r>
            <a:r>
              <a:rPr lang="en-US" altLang="ko-KR" sz="1600" dirty="0" err="1"/>
              <a:t>Tx</a:t>
            </a:r>
            <a:r>
              <a:rPr lang="en-US" altLang="ko-KR" sz="1600" dirty="0"/>
              <a:t> and Rx parameters (Lee)</a:t>
            </a:r>
          </a:p>
          <a:p>
            <a:pPr>
              <a:buFont typeface="+mj-lt"/>
              <a:buAutoNum type="arabicPeriod" startAt="3"/>
            </a:pPr>
            <a:r>
              <a:rPr lang="en-US" altLang="ko-KR" sz="1600" dirty="0"/>
              <a:t>How to make it more secure?</a:t>
            </a:r>
          </a:p>
          <a:p>
            <a:pPr lvl="1">
              <a:buFont typeface="+mj-lt"/>
              <a:buAutoNum type="arabicPeriod" startAt="3"/>
            </a:pPr>
            <a:r>
              <a:rPr lang="en-US" altLang="ko-KR" sz="1600" dirty="0"/>
              <a:t>Supporting material, depends on application and service scenarios (Lee)</a:t>
            </a:r>
          </a:p>
          <a:p>
            <a:pPr lvl="1"/>
            <a:endParaRPr lang="en-US" altLang="ko-KR" sz="2400" dirty="0" smtClean="0">
              <a:cs typeface="Times New Roman" panose="02020603050405020304" pitchFamily="18" charset="0"/>
            </a:endParaRPr>
          </a:p>
        </p:txBody>
      </p:sp>
      <p:sp>
        <p:nvSpPr>
          <p:cNvPr id="7" name="날짜 개체 틀 3"/>
          <p:cNvSpPr>
            <a:spLocks noGrp="1"/>
          </p:cNvSpPr>
          <p:nvPr>
            <p:ph type="dt" sz="half" idx="10"/>
          </p:nvPr>
        </p:nvSpPr>
        <p:spPr>
          <a:xfrm>
            <a:off x="685800" y="378281"/>
            <a:ext cx="1600200" cy="215444"/>
          </a:xfrm>
        </p:spPr>
        <p:txBody>
          <a:bodyPr/>
          <a:lstStyle/>
          <a:p>
            <a:r>
              <a:rPr lang="en-US" altLang="ko-KR" dirty="0" smtClean="0"/>
              <a:t>November 2015</a:t>
            </a:r>
            <a:endParaRPr lang="en-US" altLang="ko-KR" dirty="0"/>
          </a:p>
        </p:txBody>
      </p:sp>
      <p:sp>
        <p:nvSpPr>
          <p:cNvPr id="8" name="바닥글 개체 틀 4"/>
          <p:cNvSpPr>
            <a:spLocks noGrp="1"/>
          </p:cNvSpPr>
          <p:nvPr>
            <p:ph type="ftr" sz="quarter" idx="11"/>
          </p:nvPr>
        </p:nvSpPr>
        <p:spPr>
          <a:xfrm>
            <a:off x="5486400" y="6475413"/>
            <a:ext cx="3124200" cy="184666"/>
          </a:xfrm>
        </p:spPr>
        <p:txBody>
          <a:bodyPr/>
          <a:lstStyle/>
          <a:p>
            <a:r>
              <a:rPr lang="en-US" altLang="ko-KR" dirty="0"/>
              <a:t>Various Authors (TG3e Proposal)</a:t>
            </a:r>
          </a:p>
        </p:txBody>
      </p:sp>
    </p:spTree>
    <p:extLst>
      <p:ext uri="{BB962C8B-B14F-4D97-AF65-F5344CB8AC3E}">
        <p14:creationId xmlns:p14="http://schemas.microsoft.com/office/powerpoint/2010/main" val="34336342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9</a:t>
            </a:fld>
            <a:endParaRPr lang="en-US" altLang="ko-KR"/>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Purpose of using Expected RSSI</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2000" kern="0" dirty="0" smtClean="0"/>
              <a:t>“Expected RSSI” value can provide “touch action”</a:t>
            </a:r>
          </a:p>
          <a:p>
            <a:pPr lvl="1"/>
            <a:r>
              <a:rPr lang="en-US" altLang="ko-KR" sz="1800" kern="0" dirty="0"/>
              <a:t>Bringing the antennas to within about 1 cm </a:t>
            </a:r>
            <a:r>
              <a:rPr lang="en-US" altLang="ko-KR" sz="1800" kern="0" dirty="0" smtClean="0"/>
              <a:t>can </a:t>
            </a:r>
            <a:r>
              <a:rPr lang="en-US" altLang="ko-KR" sz="1800" kern="0" dirty="0"/>
              <a:t>trigger the two devices to establish </a:t>
            </a:r>
            <a:r>
              <a:rPr lang="en-US" altLang="ko-KR" sz="1800" kern="0" dirty="0" smtClean="0"/>
              <a:t>connection</a:t>
            </a:r>
          </a:p>
          <a:p>
            <a:r>
              <a:rPr lang="en-US" altLang="ko-KR" sz="2200" kern="0" dirty="0" smtClean="0"/>
              <a:t>Touch Action provides optimal user experience</a:t>
            </a:r>
          </a:p>
          <a:p>
            <a:pPr lvl="1"/>
            <a:r>
              <a:rPr lang="en-US" altLang="ko-KR" sz="1800" kern="0" dirty="0" smtClean="0"/>
              <a:t>Simple way to choose a target PPC and initiate connection without user interaction</a:t>
            </a:r>
          </a:p>
          <a:p>
            <a:pPr lvl="2"/>
            <a:r>
              <a:rPr lang="en-US" altLang="ko-KR" sz="1600" kern="0" dirty="0" smtClean="0"/>
              <a:t>In Wi-Fi, a user has to turn on the device and select an AP among several APs in the range which requires user interaction</a:t>
            </a:r>
          </a:p>
          <a:p>
            <a:pPr lvl="2"/>
            <a:r>
              <a:rPr lang="en-US" altLang="ko-KR" sz="1600" kern="0" dirty="0" smtClean="0"/>
              <a:t>By using Touch Action, bringing the device to within about 1cm means that the user selects the PPC</a:t>
            </a:r>
          </a:p>
          <a:p>
            <a:pPr lvl="2"/>
            <a:r>
              <a:rPr lang="en-US" altLang="ko-KR" sz="1600" kern="0" dirty="0" smtClean="0"/>
              <a:t>Connection can be initiated without user interaction – association request is transmitted when the DEV is located within 1 cm boundary</a:t>
            </a:r>
          </a:p>
          <a:p>
            <a:pPr lvl="1"/>
            <a:r>
              <a:rPr lang="en-US" altLang="ko-KR" sz="1800" kern="0" dirty="0" smtClean="0"/>
              <a:t>The DEV can be automatically disconnected when the DEV is drawn apart from the PPC by the user</a:t>
            </a:r>
          </a:p>
          <a:p>
            <a:pPr lvl="2"/>
            <a:r>
              <a:rPr lang="en-US" altLang="ko-KR" sz="1600" kern="0" dirty="0" smtClean="0"/>
              <a:t>No user interaction for disconnection</a:t>
            </a:r>
            <a:endParaRPr lang="en-US" altLang="ko-KR" sz="1600" kern="0" dirty="0"/>
          </a:p>
          <a:p>
            <a:pPr lvl="1"/>
            <a:endParaRPr lang="en-US" altLang="ko-KR" sz="1800" kern="0" dirty="0" smtClean="0"/>
          </a:p>
        </p:txBody>
      </p:sp>
      <p:sp>
        <p:nvSpPr>
          <p:cNvPr id="15" name="Rectangle 2"/>
          <p:cNvSpPr>
            <a:spLocks noChangeArrowheads="1"/>
          </p:cNvSpPr>
          <p:nvPr/>
        </p:nvSpPr>
        <p:spPr bwMode="auto">
          <a:xfrm>
            <a:off x="1671638" y="3687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November 2015</a:t>
            </a:r>
            <a:endParaRPr lang="en-US" altLang="ko-KR" dirty="0"/>
          </a:p>
        </p:txBody>
      </p:sp>
      <p:sp>
        <p:nvSpPr>
          <p:cNvPr id="10" name="바닥글 개체 틀 4"/>
          <p:cNvSpPr>
            <a:spLocks noGrp="1"/>
          </p:cNvSpPr>
          <p:nvPr>
            <p:ph type="ftr" sz="quarter" idx="11"/>
          </p:nvPr>
        </p:nvSpPr>
        <p:spPr>
          <a:xfrm>
            <a:off x="5486400" y="6475413"/>
            <a:ext cx="3124200" cy="184666"/>
          </a:xfrm>
        </p:spPr>
        <p:txBody>
          <a:bodyPr/>
          <a:lstStyle/>
          <a:p>
            <a:r>
              <a:rPr lang="en-US" altLang="ko-KR" dirty="0"/>
              <a:t>Various Authors (TG3e Proposal)</a:t>
            </a:r>
          </a:p>
        </p:txBody>
      </p:sp>
    </p:spTree>
    <p:extLst>
      <p:ext uri="{BB962C8B-B14F-4D97-AF65-F5344CB8AC3E}">
        <p14:creationId xmlns:p14="http://schemas.microsoft.com/office/powerpoint/2010/main" val="325973392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5851</TotalTime>
  <Words>3337</Words>
  <Application>Microsoft Office PowerPoint</Application>
  <PresentationFormat>화면 슬라이드 쇼(4:3)</PresentationFormat>
  <Paragraphs>606</Paragraphs>
  <Slides>30</Slides>
  <Notes>22</Notes>
  <HiddenSlides>0</HiddenSlides>
  <MMClips>0</MMClips>
  <ScaleCrop>false</ScaleCrop>
  <HeadingPairs>
    <vt:vector size="4" baseType="variant">
      <vt:variant>
        <vt:lpstr>테마</vt:lpstr>
      </vt:variant>
      <vt:variant>
        <vt:i4>1</vt:i4>
      </vt:variant>
      <vt:variant>
        <vt:lpstr>슬라이드 제목</vt:lpstr>
      </vt:variant>
      <vt:variant>
        <vt:i4>30</vt:i4>
      </vt:variant>
    </vt:vector>
  </HeadingPairs>
  <TitlesOfParts>
    <vt:vector size="31" baseType="lpstr">
      <vt:lpstr>template</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Q &amp; A</vt:lpstr>
      <vt:lpstr>APPENDIX:  Expected RSSI Proposal in September 2015 meeting</vt:lpstr>
      <vt:lpstr>PowerPoint 프레젠테이션</vt:lpstr>
      <vt:lpstr>PowerPoint 프레젠테이션</vt:lpstr>
      <vt:lpstr>PowerPoint 프레젠테이션</vt:lpstr>
      <vt:lpstr>PowerPoint 프레젠테이션</vt:lpstr>
      <vt:lpstr>PowerPoint 프레젠테이션</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jasonlee</cp:lastModifiedBy>
  <cp:revision>436</cp:revision>
  <cp:lastPrinted>2015-10-21T05:11:25Z</cp:lastPrinted>
  <dcterms:created xsi:type="dcterms:W3CDTF">2014-03-12T01:39:25Z</dcterms:created>
  <dcterms:modified xsi:type="dcterms:W3CDTF">2015-11-12T11:01:48Z</dcterms:modified>
</cp:coreProperties>
</file>