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344" r:id="rId3"/>
    <p:sldId id="338" r:id="rId4"/>
    <p:sldId id="319" r:id="rId5"/>
    <p:sldId id="321" r:id="rId6"/>
    <p:sldId id="339" r:id="rId7"/>
    <p:sldId id="348" r:id="rId8"/>
    <p:sldId id="349" r:id="rId9"/>
    <p:sldId id="350" r:id="rId10"/>
    <p:sldId id="318"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49" autoAdjust="0"/>
    <p:restoredTop sz="86347" autoAdjust="0"/>
  </p:normalViewPr>
  <p:slideViewPr>
    <p:cSldViewPr>
      <p:cViewPr>
        <p:scale>
          <a:sx n="100" d="100"/>
          <a:sy n="100" d="100"/>
        </p:scale>
        <p:origin x="-444" y="1620"/>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3308211940152643E-2"/>
          <c:y val="3.5372496672450293E-2"/>
          <c:w val="0.84465939996218908"/>
          <c:h val="0.92812410514783317"/>
        </c:manualLayout>
      </c:layout>
      <c:lineChart>
        <c:grouping val="standard"/>
        <c:varyColors val="0"/>
        <c:ser>
          <c:idx val="0"/>
          <c:order val="0"/>
          <c:tx>
            <c:v>bER = 1e-7</c:v>
          </c:tx>
          <c:marker>
            <c:symbol val="circle"/>
            <c:size val="5"/>
          </c:marker>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Sheet1!$T$14:$T$30</c:f>
              <c:numCache>
                <c:formatCode>0.000_ </c:formatCode>
                <c:ptCount val="17"/>
                <c:pt idx="0">
                  <c:v>-51.548746731460241</c:v>
                </c:pt>
                <c:pt idx="1">
                  <c:v>-39.287795054354504</c:v>
                </c:pt>
                <c:pt idx="2">
                  <c:v>-31.090809085456929</c:v>
                </c:pt>
                <c:pt idx="3">
                  <c:v>-26.268821147320143</c:v>
                </c:pt>
                <c:pt idx="4">
                  <c:v>-23.640898478202775</c:v>
                </c:pt>
                <c:pt idx="5">
                  <c:v>-22.269645423185334</c:v>
                </c:pt>
                <c:pt idx="6">
                  <c:v>-21.574219115026871</c:v>
                </c:pt>
                <c:pt idx="7">
                  <c:v>-21.234586848139749</c:v>
                </c:pt>
                <c:pt idx="8">
                  <c:v>-21.088043771748321</c:v>
                </c:pt>
                <c:pt idx="9">
                  <c:v>-21.063099678162267</c:v>
                </c:pt>
                <c:pt idx="10">
                  <c:v>-21.147643910374605</c:v>
                </c:pt>
                <c:pt idx="11">
                  <c:v>-21.383690732116655</c:v>
                </c:pt>
                <c:pt idx="12">
                  <c:v>-21.88780475697132</c:v>
                </c:pt>
                <c:pt idx="13">
                  <c:v>-22.906101252215816</c:v>
                </c:pt>
                <c:pt idx="14">
                  <c:v>-24.923942616240691</c:v>
                </c:pt>
                <c:pt idx="15">
                  <c:v>-28.855225983217448</c:v>
                </c:pt>
                <c:pt idx="16">
                  <c:v>-36.287512506766653</c:v>
                </c:pt>
              </c:numCache>
            </c:numRef>
          </c:val>
          <c:smooth val="0"/>
        </c:ser>
        <c:ser>
          <c:idx val="1"/>
          <c:order val="1"/>
          <c:tx>
            <c:v>bER = 1e-8</c:v>
          </c:tx>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Sheet1!$T$36:$T$52</c:f>
              <c:numCache>
                <c:formatCode>0.000_ </c:formatCode>
                <c:ptCount val="17"/>
                <c:pt idx="0">
                  <c:v>-36.730437504960342</c:v>
                </c:pt>
                <c:pt idx="1">
                  <c:v>-23.997292498288569</c:v>
                </c:pt>
                <c:pt idx="2">
                  <c:v>-15.56584773988321</c:v>
                </c:pt>
                <c:pt idx="3">
                  <c:v>-10.627606152246505</c:v>
                </c:pt>
                <c:pt idx="4">
                  <c:v>-7.9408424682985812</c:v>
                </c:pt>
                <c:pt idx="5">
                  <c:v>-6.537682545318102</c:v>
                </c:pt>
                <c:pt idx="6">
                  <c:v>-5.8210049478545578</c:v>
                </c:pt>
                <c:pt idx="7">
                  <c:v>-5.4600628355385483</c:v>
                </c:pt>
                <c:pt idx="8">
                  <c:v>-5.2814785595710401</c:v>
                </c:pt>
                <c:pt idx="9">
                  <c:v>-5.1977582242588642</c:v>
                </c:pt>
                <c:pt idx="10">
                  <c:v>-5.1674933676505219</c:v>
                </c:pt>
                <c:pt idx="11">
                  <c:v>-5.1756607096965386</c:v>
                </c:pt>
                <c:pt idx="12">
                  <c:v>-5.2263545395669126</c:v>
                </c:pt>
                <c:pt idx="13">
                  <c:v>-5.3448575558254774</c:v>
                </c:pt>
                <c:pt idx="14">
                  <c:v>-5.5901377053675265</c:v>
                </c:pt>
                <c:pt idx="15">
                  <c:v>-6.0836941560023288</c:v>
                </c:pt>
                <c:pt idx="16">
                  <c:v>-7.0677400786286482</c:v>
                </c:pt>
              </c:numCache>
            </c:numRef>
          </c:val>
          <c:smooth val="0"/>
        </c:ser>
        <c:ser>
          <c:idx val="2"/>
          <c:order val="2"/>
          <c:tx>
            <c:v>bER = 1e-10</c:v>
          </c:tx>
          <c:marker>
            <c:symbol val="triangle"/>
            <c:size val="7"/>
          </c:marker>
          <c:cat>
            <c:numRef>
              <c:f>Sheet1!$A$14:$A$30</c:f>
              <c:numCache>
                <c:formatCode>General</c:formatCode>
                <c:ptCount val="17"/>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pt idx="16">
                  <c:v>524288</c:v>
                </c:pt>
              </c:numCache>
            </c:numRef>
          </c:cat>
          <c:val>
            <c:numRef>
              <c:f>Sheet1!$T$58:$T$74</c:f>
              <c:numCache>
                <c:formatCode>0.000_ </c:formatCode>
                <c:ptCount val="17"/>
                <c:pt idx="0">
                  <c:v>-34.739781040312245</c:v>
                </c:pt>
                <c:pt idx="1">
                  <c:v>-22.007903415481355</c:v>
                </c:pt>
                <c:pt idx="2">
                  <c:v>-13.578398333986563</c:v>
                </c:pt>
                <c:pt idx="3">
                  <c:v>-8.6415106233029171</c:v>
                </c:pt>
                <c:pt idx="4">
                  <c:v>-5.9553865180620562</c:v>
                </c:pt>
                <c:pt idx="5">
                  <c:v>-4.5522252516236978</c:v>
                </c:pt>
                <c:pt idx="6">
                  <c:v>-3.8348359077271299</c:v>
                </c:pt>
                <c:pt idx="7">
                  <c:v>-3.4720977084504723</c:v>
                </c:pt>
                <c:pt idx="8">
                  <c:v>-3.2897303490526331</c:v>
                </c:pt>
                <c:pt idx="9">
                  <c:v>-3.1983474964315084</c:v>
                </c:pt>
                <c:pt idx="10">
                  <c:v>-3.152710240898593</c:v>
                </c:pt>
                <c:pt idx="11">
                  <c:v>-3.1301134877936621</c:v>
                </c:pt>
                <c:pt idx="12">
                  <c:v>-3.1192872924942883</c:v>
                </c:pt>
                <c:pt idx="13">
                  <c:v>-3.1148256649754402</c:v>
                </c:pt>
                <c:pt idx="14">
                  <c:v>-3.114499541566762</c:v>
                </c:pt>
                <c:pt idx="15">
                  <c:v>-3.1181461889058348</c:v>
                </c:pt>
                <c:pt idx="16">
                  <c:v>-3.127588575899698</c:v>
                </c:pt>
              </c:numCache>
            </c:numRef>
          </c:val>
          <c:smooth val="0"/>
        </c:ser>
        <c:dLbls>
          <c:showLegendKey val="0"/>
          <c:showVal val="0"/>
          <c:showCatName val="0"/>
          <c:showSerName val="0"/>
          <c:showPercent val="0"/>
          <c:showBubbleSize val="0"/>
        </c:dLbls>
        <c:marker val="1"/>
        <c:smooth val="0"/>
        <c:axId val="39896960"/>
        <c:axId val="40480768"/>
      </c:lineChart>
      <c:catAx>
        <c:axId val="39896960"/>
        <c:scaling>
          <c:orientation val="minMax"/>
        </c:scaling>
        <c:delete val="0"/>
        <c:axPos val="b"/>
        <c:minorGridlines/>
        <c:numFmt formatCode="General" sourceLinked="1"/>
        <c:majorTickMark val="out"/>
        <c:minorTickMark val="none"/>
        <c:tickLblPos val="nextTo"/>
        <c:txPr>
          <a:bodyPr/>
          <a:lstStyle/>
          <a:p>
            <a:pPr>
              <a:defRPr sz="1200"/>
            </a:pPr>
            <a:endParaRPr lang="ja-JP"/>
          </a:p>
        </c:txPr>
        <c:crossAx val="40480768"/>
        <c:crosses val="autoZero"/>
        <c:auto val="1"/>
        <c:lblAlgn val="ctr"/>
        <c:lblOffset val="100"/>
        <c:tickLblSkip val="1"/>
        <c:tickMarkSkip val="2"/>
        <c:noMultiLvlLbl val="0"/>
      </c:catAx>
      <c:valAx>
        <c:axId val="40480768"/>
        <c:scaling>
          <c:orientation val="minMax"/>
          <c:min val="-50"/>
        </c:scaling>
        <c:delete val="0"/>
        <c:axPos val="l"/>
        <c:majorGridlines/>
        <c:numFmt formatCode="0_ " sourceLinked="0"/>
        <c:majorTickMark val="out"/>
        <c:minorTickMark val="none"/>
        <c:tickLblPos val="nextTo"/>
        <c:txPr>
          <a:bodyPr/>
          <a:lstStyle/>
          <a:p>
            <a:pPr>
              <a:defRPr sz="1200"/>
            </a:pPr>
            <a:endParaRPr lang="ja-JP"/>
          </a:p>
        </c:txPr>
        <c:crossAx val="39896960"/>
        <c:crosses val="autoZero"/>
        <c:crossBetween val="midCat"/>
      </c:valAx>
    </c:plotArea>
    <c:legend>
      <c:legendPos val="r"/>
      <c:layout>
        <c:manualLayout>
          <c:xMode val="edge"/>
          <c:yMode val="edge"/>
          <c:x val="0.64616593229552033"/>
          <c:y val="0.71410519217765023"/>
          <c:w val="0.27075154253143935"/>
          <c:h val="0.21905828915815587"/>
        </c:manualLayout>
      </c:layout>
      <c:overlay val="0"/>
      <c:spPr>
        <a:solidFill>
          <a:schemeClr val="bg1"/>
        </a:solidFill>
      </c:spPr>
      <c:txPr>
        <a:bodyPr/>
        <a:lstStyle/>
        <a:p>
          <a:pPr>
            <a:defRPr sz="1400">
              <a:latin typeface="+mn-lt"/>
            </a:defRPr>
          </a:pPr>
          <a:endParaRPr lang="ja-JP"/>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3308211940152643E-2"/>
          <c:y val="3.5372496672450293E-2"/>
          <c:w val="0.84465939996218908"/>
          <c:h val="0.92812410514783317"/>
        </c:manualLayout>
      </c:layout>
      <c:lineChart>
        <c:grouping val="standard"/>
        <c:varyColors val="0"/>
        <c:ser>
          <c:idx val="0"/>
          <c:order val="0"/>
          <c:tx>
            <c:v>bER = 1e-7</c:v>
          </c:tx>
          <c:marker>
            <c:symbol val="circle"/>
            <c:size val="5"/>
          </c:marker>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Sheet2!$N$14:$N$29</c:f>
              <c:numCache>
                <c:formatCode>0.000_ </c:formatCode>
                <c:ptCount val="16"/>
                <c:pt idx="0">
                  <c:v>-43.990259369515528</c:v>
                </c:pt>
                <c:pt idx="1">
                  <c:v>-31.37539709416065</c:v>
                </c:pt>
                <c:pt idx="2">
                  <c:v>-22.999463423037735</c:v>
                </c:pt>
                <c:pt idx="3">
                  <c:v>-18.088179152545315</c:v>
                </c:pt>
                <c:pt idx="4">
                  <c:v>-15.415905251832074</c:v>
                </c:pt>
                <c:pt idx="5">
                  <c:v>-14.022846336820949</c:v>
                </c:pt>
                <c:pt idx="6">
                  <c:v>-13.317167676378306</c:v>
                </c:pt>
                <c:pt idx="7">
                  <c:v>-12.973683387517031</c:v>
                </c:pt>
                <c:pt idx="8">
                  <c:v>-12.827754674742186</c:v>
                </c:pt>
                <c:pt idx="9">
                  <c:v>-12.808194173261601</c:v>
                </c:pt>
                <c:pt idx="10">
                  <c:v>-12.905572822220124</c:v>
                </c:pt>
                <c:pt idx="11">
                  <c:v>-13.16828312219177</c:v>
                </c:pt>
                <c:pt idx="12">
                  <c:v>-13.726066004861226</c:v>
                </c:pt>
                <c:pt idx="13">
                  <c:v>-14.851249650171328</c:v>
                </c:pt>
                <c:pt idx="14">
                  <c:v>-17.080154822997294</c:v>
                </c:pt>
                <c:pt idx="15">
                  <c:v>-21.42228295627817</c:v>
                </c:pt>
              </c:numCache>
            </c:numRef>
          </c:val>
          <c:smooth val="0"/>
        </c:ser>
        <c:ser>
          <c:idx val="1"/>
          <c:order val="1"/>
          <c:tx>
            <c:v>bER = 1e-8</c:v>
          </c:tx>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Sheet2!$N$36:$N$51</c:f>
              <c:numCache>
                <c:formatCode>0.000_ </c:formatCode>
                <c:ptCount val="16"/>
                <c:pt idx="0">
                  <c:v>-35.735385546099586</c:v>
                </c:pt>
                <c:pt idx="1">
                  <c:v>-23.001181401976499</c:v>
                </c:pt>
                <c:pt idx="2">
                  <c:v>-14.569886036924185</c:v>
                </c:pt>
                <c:pt idx="3">
                  <c:v>-9.6319587851611885</c:v>
                </c:pt>
                <c:pt idx="4">
                  <c:v>-6.9454262933986488</c:v>
                </c:pt>
                <c:pt idx="5">
                  <c:v>-5.5424057198170456</c:v>
                </c:pt>
                <c:pt idx="6">
                  <c:v>-4.8258106874208835</c:v>
                </c:pt>
                <c:pt idx="7">
                  <c:v>-4.4649264895277208</c:v>
                </c:pt>
                <c:pt idx="8">
                  <c:v>-4.2864020811983705</c:v>
                </c:pt>
                <c:pt idx="9">
                  <c:v>-4.2027729010610688</c:v>
                </c:pt>
                <c:pt idx="10">
                  <c:v>-4.1726759028537286</c:v>
                </c:pt>
                <c:pt idx="11">
                  <c:v>-4.1811716512912378</c:v>
                </c:pt>
                <c:pt idx="12">
                  <c:v>-4.232518442309563</c:v>
                </c:pt>
                <c:pt idx="13">
                  <c:v>-4.3523247047196234</c:v>
                </c:pt>
                <c:pt idx="14">
                  <c:v>-4.6002070160535924</c:v>
                </c:pt>
                <c:pt idx="15">
                  <c:v>-5.098953657632177</c:v>
                </c:pt>
              </c:numCache>
            </c:numRef>
          </c:val>
          <c:smooth val="0"/>
        </c:ser>
        <c:ser>
          <c:idx val="2"/>
          <c:order val="2"/>
          <c:tx>
            <c:v>bER = 1e-10</c:v>
          </c:tx>
          <c:marker>
            <c:symbol val="triangle"/>
            <c:size val="7"/>
          </c:marker>
          <c:cat>
            <c:numRef>
              <c:f>Sheet2!$A$14:$A$29</c:f>
              <c:numCache>
                <c:formatCode>General</c:formatCode>
                <c:ptCount val="16"/>
                <c:pt idx="0">
                  <c:v>8</c:v>
                </c:pt>
                <c:pt idx="1">
                  <c:v>16</c:v>
                </c:pt>
                <c:pt idx="2">
                  <c:v>32</c:v>
                </c:pt>
                <c:pt idx="3">
                  <c:v>64</c:v>
                </c:pt>
                <c:pt idx="4">
                  <c:v>128</c:v>
                </c:pt>
                <c:pt idx="5">
                  <c:v>256</c:v>
                </c:pt>
                <c:pt idx="6">
                  <c:v>512</c:v>
                </c:pt>
                <c:pt idx="7">
                  <c:v>1024</c:v>
                </c:pt>
                <c:pt idx="8">
                  <c:v>2048</c:v>
                </c:pt>
                <c:pt idx="9">
                  <c:v>4096</c:v>
                </c:pt>
                <c:pt idx="10">
                  <c:v>8192</c:v>
                </c:pt>
                <c:pt idx="11">
                  <c:v>16384</c:v>
                </c:pt>
                <c:pt idx="12">
                  <c:v>32768</c:v>
                </c:pt>
                <c:pt idx="13">
                  <c:v>65536</c:v>
                </c:pt>
                <c:pt idx="14">
                  <c:v>131072</c:v>
                </c:pt>
                <c:pt idx="15">
                  <c:v>262144</c:v>
                </c:pt>
              </c:numCache>
            </c:numRef>
          </c:cat>
          <c:val>
            <c:numRef>
              <c:f>Sheet2!$N$58:$N$73</c:f>
              <c:numCache>
                <c:formatCode>0.000_ </c:formatCode>
                <c:ptCount val="16"/>
                <c:pt idx="0">
                  <c:v>-34.729526819988564</c:v>
                </c:pt>
                <c:pt idx="1">
                  <c:v>-21.997695580597419</c:v>
                </c:pt>
                <c:pt idx="2">
                  <c:v>-13.568221731353425</c:v>
                </c:pt>
                <c:pt idx="3">
                  <c:v>-8.6313524959001686</c:v>
                </c:pt>
                <c:pt idx="4">
                  <c:v>-5.9452384987735973</c:v>
                </c:pt>
                <c:pt idx="5">
                  <c:v>-4.5420825283778115</c:v>
                </c:pt>
                <c:pt idx="6">
                  <c:v>-3.8246958970452383</c:v>
                </c:pt>
                <c:pt idx="7">
                  <c:v>-3.4619590720039395</c:v>
                </c:pt>
                <c:pt idx="8">
                  <c:v>-3.2795924069821236</c:v>
                </c:pt>
                <c:pt idx="9">
                  <c:v>-3.1882099088269333</c:v>
                </c:pt>
                <c:pt idx="10">
                  <c:v>-3.1425728432498801</c:v>
                </c:pt>
                <c:pt idx="11">
                  <c:v>-3.1199762100965645</c:v>
                </c:pt>
                <c:pt idx="12">
                  <c:v>-3.1091501246336195</c:v>
                </c:pt>
                <c:pt idx="13">
                  <c:v>-3.1046886516741146</c:v>
                </c:pt>
                <c:pt idx="14">
                  <c:v>-3.1043628048493699</c:v>
                </c:pt>
                <c:pt idx="15">
                  <c:v>-3.1080099890765656</c:v>
                </c:pt>
              </c:numCache>
            </c:numRef>
          </c:val>
          <c:smooth val="0"/>
        </c:ser>
        <c:dLbls>
          <c:showLegendKey val="0"/>
          <c:showVal val="0"/>
          <c:showCatName val="0"/>
          <c:showSerName val="0"/>
          <c:showPercent val="0"/>
          <c:showBubbleSize val="0"/>
        </c:dLbls>
        <c:marker val="1"/>
        <c:smooth val="0"/>
        <c:axId val="136533120"/>
        <c:axId val="136534656"/>
      </c:lineChart>
      <c:catAx>
        <c:axId val="136533120"/>
        <c:scaling>
          <c:orientation val="minMax"/>
        </c:scaling>
        <c:delete val="0"/>
        <c:axPos val="b"/>
        <c:minorGridlines/>
        <c:numFmt formatCode="General" sourceLinked="1"/>
        <c:majorTickMark val="out"/>
        <c:minorTickMark val="none"/>
        <c:tickLblPos val="nextTo"/>
        <c:txPr>
          <a:bodyPr/>
          <a:lstStyle/>
          <a:p>
            <a:pPr>
              <a:defRPr sz="1200"/>
            </a:pPr>
            <a:endParaRPr lang="ja-JP"/>
          </a:p>
        </c:txPr>
        <c:crossAx val="136534656"/>
        <c:crosses val="autoZero"/>
        <c:auto val="1"/>
        <c:lblAlgn val="ctr"/>
        <c:lblOffset val="100"/>
        <c:tickLblSkip val="1"/>
        <c:tickMarkSkip val="2"/>
        <c:noMultiLvlLbl val="0"/>
      </c:catAx>
      <c:valAx>
        <c:axId val="136534656"/>
        <c:scaling>
          <c:orientation val="minMax"/>
          <c:min val="-50"/>
        </c:scaling>
        <c:delete val="0"/>
        <c:axPos val="l"/>
        <c:majorGridlines/>
        <c:numFmt formatCode="0_ " sourceLinked="0"/>
        <c:majorTickMark val="out"/>
        <c:minorTickMark val="none"/>
        <c:tickLblPos val="nextTo"/>
        <c:txPr>
          <a:bodyPr/>
          <a:lstStyle/>
          <a:p>
            <a:pPr>
              <a:defRPr sz="1200"/>
            </a:pPr>
            <a:endParaRPr lang="ja-JP"/>
          </a:p>
        </c:txPr>
        <c:crossAx val="136533120"/>
        <c:crosses val="autoZero"/>
        <c:crossBetween val="midCat"/>
      </c:valAx>
    </c:plotArea>
    <c:legend>
      <c:legendPos val="r"/>
      <c:layout>
        <c:manualLayout>
          <c:xMode val="edge"/>
          <c:yMode val="edge"/>
          <c:x val="0.64616591751497254"/>
          <c:y val="0.72425756425116916"/>
          <c:w val="0.27075154253143935"/>
          <c:h val="0.21905828915815587"/>
        </c:manualLayout>
      </c:layout>
      <c:overlay val="0"/>
      <c:spPr>
        <a:solidFill>
          <a:schemeClr val="bg1"/>
        </a:solidFill>
      </c:spPr>
      <c:txPr>
        <a:bodyPr/>
        <a:lstStyle/>
        <a:p>
          <a:pPr>
            <a:defRPr sz="1400">
              <a:latin typeface="+mn-lt"/>
            </a:defRPr>
          </a:pPr>
          <a:endParaRPr lang="ja-JP"/>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7</a:t>
            </a:fld>
            <a:endParaRPr lang="en-US" altLang="ja-JP"/>
          </a:p>
        </p:txBody>
      </p:sp>
    </p:spTree>
    <p:extLst>
      <p:ext uri="{BB962C8B-B14F-4D97-AF65-F5344CB8AC3E}">
        <p14:creationId xmlns:p14="http://schemas.microsoft.com/office/powerpoint/2010/main" val="1687422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8</a:t>
            </a:fld>
            <a:endParaRPr lang="en-US" altLang="ja-JP"/>
          </a:p>
        </p:txBody>
      </p:sp>
    </p:spTree>
    <p:extLst>
      <p:ext uri="{BB962C8B-B14F-4D97-AF65-F5344CB8AC3E}">
        <p14:creationId xmlns:p14="http://schemas.microsoft.com/office/powerpoint/2010/main" val="16874224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Noda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&lt;Nov. 2015&gt;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Noda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802.15-15-0930-02-003e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smtClean="0"/>
              <a:t>&lt;Nov. 2015&gt;</a:t>
            </a:r>
            <a:endParaRPr lang="en-US" altLang="ja-JP" dirty="0"/>
          </a:p>
        </p:txBody>
      </p:sp>
      <p:sp>
        <p:nvSpPr>
          <p:cNvPr id="5"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365307" y="1016732"/>
            <a:ext cx="8340362"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[Optimum </a:t>
            </a:r>
            <a:r>
              <a:rPr lang="en-US" altLang="ja-JP" sz="1600" dirty="0" smtClean="0">
                <a:solidFill>
                  <a:srgbClr val="000000"/>
                </a:solidFill>
                <a:latin typeface="Times New Roman" pitchFamily="18" charset="0"/>
                <a:ea typeface="ＭＳ Ｐゴシック" charset="-128"/>
                <a:cs typeface="Times New Roman" pitchFamily="18" charset="0"/>
              </a:rPr>
              <a:t>length of </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subframe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for TG3e]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lang="en-US" altLang="ja-JP" sz="1600" dirty="0" smtClean="0">
                <a:solidFill>
                  <a:srgbClr val="000000"/>
                </a:solidFill>
                <a:latin typeface="Times New Roman" pitchFamily="18" charset="0"/>
                <a:ea typeface="ＭＳ Ｐゴシック" charset="-128"/>
                <a:cs typeface="Times New Roman" pitchFamily="18" charset="0"/>
              </a:rPr>
              <a:t>12</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November 2015]</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[Makoto Noda</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Sony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1-7-1 Konan,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108-0075</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MakotoB.Noda</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jp.sony.com</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evaluation </a:t>
            </a:r>
            <a:r>
              <a:rPr lang="en-US" altLang="ja-JP" sz="1600" dirty="0">
                <a:solidFill>
                  <a:srgbClr val="000000"/>
                </a:solidFill>
                <a:latin typeface="Times New Roman" pitchFamily="18" charset="0"/>
                <a:ea typeface="ＭＳ Ｐゴシック" charset="-128"/>
                <a:cs typeface="Times New Roman" pitchFamily="18" charset="0"/>
              </a:rPr>
              <a:t>results of </a:t>
            </a:r>
            <a:r>
              <a:rPr lang="pt-BR" altLang="ja-JP" sz="1600" dirty="0" smtClean="0">
                <a:solidFill>
                  <a:srgbClr val="000000"/>
                </a:solidFill>
                <a:latin typeface="Times New Roman" pitchFamily="18" charset="0"/>
                <a:ea typeface="ＭＳ Ｐゴシック"/>
                <a:cs typeface="Times New Roman" pitchFamily="18" charset="0"/>
              </a:rPr>
              <a:t>optimum length of subframe </a:t>
            </a:r>
            <a:r>
              <a:rPr lang="pt-BR" altLang="ja-JP" sz="1600" dirty="0">
                <a:solidFill>
                  <a:srgbClr val="000000"/>
                </a:solidFill>
                <a:latin typeface="Times New Roman" pitchFamily="18" charset="0"/>
                <a:ea typeface="ＭＳ Ｐゴシック"/>
                <a:cs typeface="Times New Roman" pitchFamily="18" charset="0"/>
              </a:rPr>
              <a:t>for TG3e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600"/>
              </a:spcBef>
              <a:spcAft>
                <a:spcPts val="60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For supporting</a:t>
            </a:r>
            <a:r>
              <a:rPr kumimoji="1" lang="en-US" altLang="ja-JP" sz="1600" b="0" i="0" u="none" strike="noStrike" kern="1200" cap="none" spc="0" normalizeH="0" noProof="0" dirty="0" smtClean="0">
                <a:ln>
                  <a:noFill/>
                </a:ln>
                <a:solidFill>
                  <a:srgbClr val="000000"/>
                </a:solidFill>
                <a:effectLst/>
                <a:uLnTx/>
                <a:uFillTx/>
                <a:latin typeface="Times New Roman" pitchFamily="18" charset="0"/>
                <a:ea typeface="ＭＳ Ｐゴシック" charset="-128"/>
                <a:cs typeface="Times New Roman" pitchFamily="18" charset="0"/>
              </a:rPr>
              <a:t> to determine the maximum length of </a:t>
            </a:r>
            <a:r>
              <a:rPr kumimoji="1" lang="en-US" altLang="ja-JP" sz="1600" b="0" i="0" u="none" strike="noStrike" kern="1200" cap="none" spc="0" normalizeH="0" noProof="0" dirty="0" err="1" smtClean="0">
                <a:ln>
                  <a:noFill/>
                </a:ln>
                <a:solidFill>
                  <a:srgbClr val="000000"/>
                </a:solidFill>
                <a:effectLst/>
                <a:uLnTx/>
                <a:uFillTx/>
                <a:latin typeface="Times New Roman" pitchFamily="18" charset="0"/>
                <a:ea typeface="ＭＳ Ｐゴシック" charset="-128"/>
                <a:cs typeface="Times New Roman" pitchFamily="18" charset="0"/>
              </a:rPr>
              <a:t>subframe</a:t>
            </a:r>
            <a:r>
              <a:rPr lang="en-US" altLang="ja-JP" sz="1600" dirty="0" smtClean="0">
                <a:solidFill>
                  <a:srgbClr val="000000"/>
                </a:solidFill>
                <a:latin typeface="Times New Roman" pitchFamily="18" charset="0"/>
                <a:ea typeface="ＭＳ Ｐゴシック" charset="-128"/>
                <a:cs typeface="Times New Roman" pitchFamily="18" charset="0"/>
              </a:rPr>
              <a:t> in T</a:t>
            </a:r>
            <a:r>
              <a:rPr lang="en-US" altLang="ja-JP" sz="1600" noProof="0" dirty="0" smtClean="0">
                <a:solidFill>
                  <a:srgbClr val="000000"/>
                </a:solidFill>
                <a:latin typeface="Times New Roman" pitchFamily="18" charset="0"/>
                <a:ea typeface="ＭＳ Ｐゴシック" charset="-128"/>
                <a:cs typeface="Times New Roman" pitchFamily="18" charset="0"/>
              </a:rPr>
              <a:t>G3e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10</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Introduction</a:t>
            </a:r>
            <a:endParaRPr kumimoji="1" lang="ja-JP" altLang="en-US" dirty="0"/>
          </a:p>
        </p:txBody>
      </p:sp>
      <p:sp>
        <p:nvSpPr>
          <p:cNvPr id="6" name="テキスト ボックス 5"/>
          <p:cNvSpPr txBox="1"/>
          <p:nvPr/>
        </p:nvSpPr>
        <p:spPr>
          <a:xfrm>
            <a:off x="377276" y="1772816"/>
            <a:ext cx="8316924" cy="3785652"/>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400" dirty="0" smtClean="0"/>
              <a:t>In TG3e proposal, the maximum length of </a:t>
            </a:r>
            <a:r>
              <a:rPr kumimoji="1" lang="en-US" altLang="ja-JP" sz="2400" dirty="0" err="1" smtClean="0"/>
              <a:t>subframe</a:t>
            </a:r>
            <a:r>
              <a:rPr kumimoji="1" lang="en-US" altLang="ja-JP" sz="2400" dirty="0" smtClean="0"/>
              <a:t> in MAC layer is T.B.D., see 15-0663/r02.</a:t>
            </a:r>
          </a:p>
          <a:p>
            <a:pPr marL="342900" indent="-342900">
              <a:buFont typeface="Wingdings" panose="05000000000000000000" pitchFamily="2" charset="2"/>
              <a:buChar char="ü"/>
            </a:pPr>
            <a:endParaRPr kumimoji="1" lang="en-US" altLang="ja-JP" sz="2400" dirty="0"/>
          </a:p>
          <a:p>
            <a:pPr marL="342900" indent="-342900">
              <a:buFont typeface="Wingdings" panose="05000000000000000000" pitchFamily="2" charset="2"/>
              <a:buChar char="ü"/>
            </a:pPr>
            <a:r>
              <a:rPr kumimoji="1" lang="en-US" altLang="ja-JP" sz="2400" dirty="0" smtClean="0"/>
              <a:t>For supporting</a:t>
            </a:r>
            <a:r>
              <a:rPr lang="en-US" altLang="ja-JP" sz="2400" dirty="0" smtClean="0">
                <a:solidFill>
                  <a:srgbClr val="000000"/>
                </a:solidFill>
                <a:ea typeface="ＭＳ Ｐゴシック" charset="-128"/>
                <a:cs typeface="Times New Roman" pitchFamily="18" charset="0"/>
              </a:rPr>
              <a:t> to determine the maximum length of </a:t>
            </a:r>
            <a:r>
              <a:rPr lang="en-US" altLang="ja-JP" sz="2400" dirty="0" err="1" smtClean="0">
                <a:solidFill>
                  <a:srgbClr val="000000"/>
                </a:solidFill>
                <a:ea typeface="ＭＳ Ｐゴシック" charset="-128"/>
                <a:cs typeface="Times New Roman" pitchFamily="18" charset="0"/>
              </a:rPr>
              <a:t>subframe</a:t>
            </a:r>
            <a:r>
              <a:rPr lang="en-US" altLang="ja-JP" sz="2400" dirty="0" smtClean="0">
                <a:solidFill>
                  <a:srgbClr val="000000"/>
                </a:solidFill>
                <a:ea typeface="ＭＳ Ｐゴシック" charset="-128"/>
                <a:cs typeface="Times New Roman" pitchFamily="18" charset="0"/>
              </a:rPr>
              <a:t> in TG3e, </a:t>
            </a:r>
            <a:r>
              <a:rPr kumimoji="1" lang="en-US" altLang="ja-JP" sz="2400" dirty="0"/>
              <a:t> </a:t>
            </a:r>
            <a:r>
              <a:rPr kumimoji="1" lang="en-US" altLang="ja-JP" sz="2400" dirty="0" smtClean="0"/>
              <a:t>this document provides</a:t>
            </a:r>
            <a:r>
              <a:rPr kumimoji="1" lang="en-US" altLang="ja-JP" sz="2400" dirty="0" smtClean="0">
                <a:solidFill>
                  <a:srgbClr val="000000"/>
                </a:solidFill>
                <a:ea typeface="ＭＳ Ｐゴシック" charset="-128"/>
                <a:cs typeface="Times New Roman" pitchFamily="18" charset="0"/>
              </a:rPr>
              <a:t> </a:t>
            </a:r>
            <a:r>
              <a:rPr lang="en-US" altLang="ja-JP" sz="2400" dirty="0" smtClean="0">
                <a:solidFill>
                  <a:srgbClr val="000000"/>
                </a:solidFill>
                <a:ea typeface="ＭＳ Ｐゴシック" charset="-128"/>
                <a:cs typeface="Times New Roman" pitchFamily="18" charset="0"/>
              </a:rPr>
              <a:t>the </a:t>
            </a:r>
            <a:r>
              <a:rPr lang="pt-BR" altLang="ja-JP" sz="2400" dirty="0" smtClean="0">
                <a:solidFill>
                  <a:srgbClr val="000000"/>
                </a:solidFill>
                <a:ea typeface="ＭＳ Ｐゴシック"/>
                <a:cs typeface="Times New Roman" pitchFamily="18" charset="0"/>
              </a:rPr>
              <a:t>optimum length of subframe calculated by using the TG3e-frame format.</a:t>
            </a:r>
          </a:p>
          <a:p>
            <a:pPr marL="342900" indent="-342900">
              <a:buFont typeface="Wingdings" panose="05000000000000000000" pitchFamily="2" charset="2"/>
              <a:buChar char="ü"/>
            </a:pPr>
            <a:endParaRPr kumimoji="1" lang="pt-BR" altLang="ja-JP" sz="2400" dirty="0">
              <a:solidFill>
                <a:srgbClr val="000000"/>
              </a:solidFill>
              <a:ea typeface="ＭＳ Ｐゴシック"/>
              <a:cs typeface="Times New Roman" pitchFamily="18" charset="0"/>
            </a:endParaRPr>
          </a:p>
          <a:p>
            <a:pPr marL="342900" indent="-342900">
              <a:buFont typeface="Wingdings" panose="05000000000000000000" pitchFamily="2" charset="2"/>
              <a:buChar char="ü"/>
            </a:pPr>
            <a:r>
              <a:rPr kumimoji="1" lang="pt-BR" altLang="ja-JP" sz="2400" dirty="0" smtClean="0">
                <a:solidFill>
                  <a:srgbClr val="000000"/>
                </a:solidFill>
                <a:ea typeface="ＭＳ Ｐゴシック"/>
                <a:cs typeface="Times New Roman" pitchFamily="18" charset="0"/>
              </a:rPr>
              <a:t>For obtaining the optimum length, an effect of subframe-error rate has been incorporated into a calculation of a data throughput in this work.</a:t>
            </a:r>
            <a:endParaRPr kumimoji="1" lang="en-US" altLang="ja-JP" sz="2400" dirty="0" smtClean="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テキスト ボックス 4"/>
          <p:cNvSpPr txBox="1"/>
          <p:nvPr/>
        </p:nvSpPr>
        <p:spPr>
          <a:xfrm>
            <a:off x="3203848" y="6053226"/>
            <a:ext cx="2544286" cy="400110"/>
          </a:xfrm>
          <a:prstGeom prst="rect">
            <a:avLst/>
          </a:prstGeom>
          <a:noFill/>
        </p:spPr>
        <p:txBody>
          <a:bodyPr wrap="none" rtlCol="0">
            <a:spAutoFit/>
          </a:bodyPr>
          <a:lstStyle/>
          <a:p>
            <a:r>
              <a:rPr kumimoji="1" lang="en-US" altLang="ja-JP" sz="2000" dirty="0" smtClean="0"/>
              <a:t>(b) Frame aggregation</a:t>
            </a:r>
            <a:endParaRPr kumimoji="1" lang="ja-JP" altLang="en-US" sz="2000" dirty="0"/>
          </a:p>
        </p:txBody>
      </p:sp>
      <p:sp>
        <p:nvSpPr>
          <p:cNvPr id="6" name="テキスト ボックス 5"/>
          <p:cNvSpPr txBox="1"/>
          <p:nvPr/>
        </p:nvSpPr>
        <p:spPr>
          <a:xfrm>
            <a:off x="935596" y="3743744"/>
            <a:ext cx="7229287" cy="369332"/>
          </a:xfrm>
          <a:prstGeom prst="rect">
            <a:avLst/>
          </a:prstGeom>
          <a:noFill/>
        </p:spPr>
        <p:txBody>
          <a:bodyPr wrap="none" rtlCol="0">
            <a:spAutoFit/>
          </a:bodyPr>
          <a:lstStyle/>
          <a:p>
            <a:r>
              <a:rPr kumimoji="1" lang="en-US" altLang="ja-JP" sz="1800" dirty="0" smtClean="0">
                <a:latin typeface="Times New Roman"/>
                <a:cs typeface="Times New Roman"/>
              </a:rPr>
              <a:t>A MAC-SAP data unit (MSDU) is divided and allocated into </a:t>
            </a:r>
            <a:r>
              <a:rPr kumimoji="1" lang="en-US" altLang="ja-JP" sz="1800" i="1" dirty="0" smtClean="0">
                <a:latin typeface="Times New Roman"/>
                <a:cs typeface="Times New Roman"/>
              </a:rPr>
              <a:t>m</a:t>
            </a:r>
            <a:r>
              <a:rPr kumimoji="1" lang="en-US" altLang="ja-JP" sz="1800" dirty="0" smtClean="0">
                <a:latin typeface="Times New Roman"/>
                <a:cs typeface="Times New Roman"/>
              </a:rPr>
              <a:t> </a:t>
            </a:r>
            <a:r>
              <a:rPr kumimoji="1" lang="en-US" altLang="ja-JP" sz="1800" dirty="0" err="1" smtClean="0">
                <a:latin typeface="Times New Roman"/>
                <a:cs typeface="Times New Roman"/>
              </a:rPr>
              <a:t>subframes</a:t>
            </a:r>
            <a:r>
              <a:rPr kumimoji="1" lang="en-US" altLang="ja-JP" sz="1800" dirty="0" smtClean="0">
                <a:latin typeface="Times New Roman"/>
                <a:cs typeface="Times New Roman"/>
              </a:rPr>
              <a:t>.</a:t>
            </a:r>
            <a:endParaRPr kumimoji="1" lang="ja-JP" altLang="en-US" sz="1800" dirty="0"/>
          </a:p>
        </p:txBody>
      </p:sp>
      <p:sp>
        <p:nvSpPr>
          <p:cNvPr id="7" name="タイトル 6"/>
          <p:cNvSpPr>
            <a:spLocks noGrp="1"/>
          </p:cNvSpPr>
          <p:nvPr>
            <p:ph type="title" idx="4294967295"/>
          </p:nvPr>
        </p:nvSpPr>
        <p:spPr>
          <a:xfrm>
            <a:off x="647564" y="685800"/>
            <a:ext cx="7772400" cy="726976"/>
          </a:xfrm>
        </p:spPr>
        <p:txBody>
          <a:bodyPr/>
          <a:lstStyle/>
          <a:p>
            <a:r>
              <a:rPr kumimoji="1" lang="en-US" altLang="ja-JP" dirty="0" smtClean="0"/>
              <a:t>Fragmentation and aggregation</a:t>
            </a:r>
            <a:endParaRPr kumimoji="1" lang="ja-JP" altLang="en-US" dirty="0"/>
          </a:p>
        </p:txBody>
      </p:sp>
      <p:sp>
        <p:nvSpPr>
          <p:cNvPr id="16" name="正方形/長方形 15"/>
          <p:cNvSpPr/>
          <p:nvPr/>
        </p:nvSpPr>
        <p:spPr bwMode="auto">
          <a:xfrm>
            <a:off x="133176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9" name="円/楕円 18"/>
          <p:cNvSpPr/>
          <p:nvPr/>
        </p:nvSpPr>
        <p:spPr bwMode="auto">
          <a:xfrm>
            <a:off x="5796136"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5904140"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6012152" y="299695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8" name="テキスト ボックス 7"/>
          <p:cNvSpPr txBox="1"/>
          <p:nvPr/>
        </p:nvSpPr>
        <p:spPr>
          <a:xfrm>
            <a:off x="673588" y="1484784"/>
            <a:ext cx="7750840" cy="461665"/>
          </a:xfrm>
          <a:prstGeom prst="rect">
            <a:avLst/>
          </a:prstGeom>
          <a:noFill/>
        </p:spPr>
        <p:txBody>
          <a:bodyPr wrap="none" rtlCol="0">
            <a:spAutoFit/>
          </a:bodyPr>
          <a:lstStyle/>
          <a:p>
            <a:r>
              <a:rPr kumimoji="1" lang="en-US" altLang="ja-JP" sz="2400" dirty="0" smtClean="0"/>
              <a:t>This work evaluates the </a:t>
            </a:r>
            <a:r>
              <a:rPr kumimoji="1" lang="en-US" altLang="ja-JP" sz="2400" dirty="0" smtClean="0">
                <a:solidFill>
                  <a:srgbClr val="FF0000"/>
                </a:solidFill>
              </a:rPr>
              <a:t>optimum </a:t>
            </a:r>
            <a:r>
              <a:rPr kumimoji="1" lang="en-US" altLang="ja-JP" sz="2400" i="1" dirty="0" err="1" smtClean="0">
                <a:solidFill>
                  <a:srgbClr val="FF0000"/>
                </a:solidFill>
              </a:rPr>
              <a:t>L</a:t>
            </a:r>
            <a:r>
              <a:rPr kumimoji="1" lang="en-US" altLang="ja-JP" sz="2400" i="1" baseline="-25000" dirty="0" err="1" smtClean="0">
                <a:solidFill>
                  <a:srgbClr val="FF0000"/>
                </a:solidFill>
              </a:rPr>
              <a:t>s</a:t>
            </a:r>
            <a:r>
              <a:rPr kumimoji="1" lang="en-US" altLang="ja-JP" sz="2400" dirty="0" smtClean="0">
                <a:solidFill>
                  <a:srgbClr val="FF0000"/>
                </a:solidFill>
              </a:rPr>
              <a:t> </a:t>
            </a:r>
            <a:r>
              <a:rPr kumimoji="1" lang="en-US" altLang="ja-JP" sz="2400" dirty="0" smtClean="0"/>
              <a:t>in a </a:t>
            </a:r>
            <a:r>
              <a:rPr kumimoji="1" lang="en-US" altLang="ja-JP" sz="2400" dirty="0" smtClean="0">
                <a:solidFill>
                  <a:srgbClr val="FF0000"/>
                </a:solidFill>
              </a:rPr>
              <a:t>frame fragmentation</a:t>
            </a:r>
            <a:endParaRPr kumimoji="1" lang="ja-JP" altLang="en-US" sz="2400" dirty="0">
              <a:solidFill>
                <a:srgbClr val="FF0000"/>
              </a:solidFill>
            </a:endParaRPr>
          </a:p>
        </p:txBody>
      </p:sp>
      <p:sp>
        <p:nvSpPr>
          <p:cNvPr id="34" name="正方形/長方形 33"/>
          <p:cNvSpPr/>
          <p:nvPr/>
        </p:nvSpPr>
        <p:spPr bwMode="auto">
          <a:xfrm>
            <a:off x="529208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smtClean="0">
                <a:ln>
                  <a:noFill/>
                </a:ln>
                <a:solidFill>
                  <a:schemeClr val="tx1"/>
                </a:solidFill>
                <a:effectLst/>
                <a:latin typeface="Times New Roman" pitchFamily="18" charset="0"/>
              </a:rPr>
              <a:t>v</a:t>
            </a:r>
            <a:r>
              <a:rPr kumimoji="0" lang="en-US" altLang="ja-JP" sz="1200" b="0" i="0" u="none" strike="noStrike" cap="none" normalizeH="0" baseline="-25000" dirty="0" smtClean="0">
                <a:ln>
                  <a:noFill/>
                </a:ln>
                <a:solidFill>
                  <a:schemeClr val="tx1"/>
                </a:solidFill>
                <a:effectLst/>
                <a:latin typeface="Times New Roman" pitchFamily="18" charset="0"/>
              </a:rPr>
              <a:t>3</a:t>
            </a:r>
            <a:endParaRPr kumimoji="0" lang="ja-JP" altLang="en-US" sz="1200" b="0" i="0" u="none" strike="noStrike" cap="none" normalizeH="0" baseline="-25000" dirty="0" smtClean="0">
              <a:ln>
                <a:noFill/>
              </a:ln>
              <a:solidFill>
                <a:schemeClr val="tx1"/>
              </a:solidFill>
              <a:effectLst/>
              <a:latin typeface="Times New Roman" pitchFamily="18" charset="0"/>
            </a:endParaRPr>
          </a:p>
        </p:txBody>
      </p:sp>
      <p:sp>
        <p:nvSpPr>
          <p:cNvPr id="35" name="正方形/長方形 34"/>
          <p:cNvSpPr/>
          <p:nvPr/>
        </p:nvSpPr>
        <p:spPr bwMode="auto">
          <a:xfrm>
            <a:off x="277180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6" name="正方形/長方形 35"/>
          <p:cNvSpPr/>
          <p:nvPr/>
        </p:nvSpPr>
        <p:spPr bwMode="auto">
          <a:xfrm>
            <a:off x="241180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1</a:t>
            </a:r>
            <a:endParaRPr kumimoji="0" lang="ja-JP" altLang="en-US" sz="1200" b="0" i="0" u="none" strike="noStrike" cap="none" normalizeH="0" baseline="-25000" dirty="0" smtClean="0">
              <a:ln>
                <a:noFill/>
              </a:ln>
              <a:solidFill>
                <a:schemeClr val="tx1"/>
              </a:solidFill>
              <a:effectLst/>
            </a:endParaRPr>
          </a:p>
        </p:txBody>
      </p:sp>
      <p:sp>
        <p:nvSpPr>
          <p:cNvPr id="37" name="正方形/長方形 36"/>
          <p:cNvSpPr/>
          <p:nvPr/>
        </p:nvSpPr>
        <p:spPr bwMode="auto">
          <a:xfrm>
            <a:off x="4211960"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38" name="正方形/長方形 37"/>
          <p:cNvSpPr/>
          <p:nvPr/>
        </p:nvSpPr>
        <p:spPr bwMode="auto">
          <a:xfrm>
            <a:off x="3851920"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2</a:t>
            </a:r>
            <a:endParaRPr kumimoji="0" lang="ja-JP" altLang="en-US" sz="1200" b="0" i="0" u="none" strike="noStrike" cap="none" normalizeH="0" baseline="-25000" dirty="0" smtClean="0">
              <a:ln>
                <a:noFill/>
              </a:ln>
              <a:solidFill>
                <a:schemeClr val="tx1"/>
              </a:solidFill>
              <a:effectLst/>
            </a:endParaRPr>
          </a:p>
        </p:txBody>
      </p:sp>
      <p:sp>
        <p:nvSpPr>
          <p:cNvPr id="39" name="正方形/長方形 38"/>
          <p:cNvSpPr/>
          <p:nvPr/>
        </p:nvSpPr>
        <p:spPr bwMode="auto">
          <a:xfrm>
            <a:off x="6228184" y="2816932"/>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a:t>f</a:t>
            </a:r>
            <a:r>
              <a:rPr kumimoji="0" lang="en-US" altLang="ja-JP" sz="1200" b="0" i="0" u="none" strike="noStrike" cap="none" normalizeH="0" baseline="0" dirty="0" smtClean="0">
                <a:ln>
                  <a:noFill/>
                </a:ln>
                <a:solidFill>
                  <a:schemeClr val="tx1"/>
                </a:solidFill>
                <a:effectLst/>
                <a:latin typeface="Times New Roman" pitchFamily="18" charset="0"/>
              </a:rPr>
              <a:t>ragmented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40" name="正方形/長方形 39"/>
          <p:cNvSpPr/>
          <p:nvPr/>
        </p:nvSpPr>
        <p:spPr bwMode="auto">
          <a:xfrm>
            <a:off x="7308304" y="2816932"/>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err="1" smtClean="0">
                <a:ln>
                  <a:noFill/>
                </a:ln>
                <a:solidFill>
                  <a:schemeClr val="tx1"/>
                </a:solidFill>
                <a:effectLst/>
                <a:latin typeface="Times New Roman" pitchFamily="18" charset="0"/>
              </a:rPr>
              <a:t>v</a:t>
            </a:r>
            <a:r>
              <a:rPr kumimoji="0" lang="en-US" altLang="ja-JP" sz="1200" b="0" i="1" u="none" strike="noStrike" cap="none" normalizeH="0" baseline="-25000" dirty="0" err="1" smtClean="0">
                <a:ln>
                  <a:noFill/>
                </a:ln>
                <a:solidFill>
                  <a:schemeClr val="tx1"/>
                </a:solidFill>
                <a:effectLst/>
                <a:latin typeface="Times New Roman" pitchFamily="18" charset="0"/>
              </a:rPr>
              <a:t>m</a:t>
            </a:r>
            <a:endParaRPr kumimoji="0" lang="ja-JP" altLang="en-US" sz="1200" b="0" i="1" u="none" strike="noStrike" cap="none" normalizeH="0" baseline="-25000" dirty="0" smtClean="0">
              <a:ln>
                <a:noFill/>
              </a:ln>
              <a:solidFill>
                <a:schemeClr val="tx1"/>
              </a:solidFill>
              <a:effectLst/>
              <a:latin typeface="Times New Roman" pitchFamily="18" charset="0"/>
            </a:endParaRPr>
          </a:p>
        </p:txBody>
      </p:sp>
      <p:sp>
        <p:nvSpPr>
          <p:cNvPr id="48" name="右中かっこ 47"/>
          <p:cNvSpPr/>
          <p:nvPr/>
        </p:nvSpPr>
        <p:spPr bwMode="auto">
          <a:xfrm rot="5400000" flipV="1">
            <a:off x="1961640" y="2654984"/>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9" name="テキスト ボックス 48"/>
          <p:cNvSpPr txBox="1"/>
          <p:nvPr/>
        </p:nvSpPr>
        <p:spPr>
          <a:xfrm>
            <a:off x="1511660" y="3448113"/>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#1</a:t>
            </a:r>
            <a:endParaRPr kumimoji="1" lang="ja-JP" altLang="en-US" sz="1400" dirty="0"/>
          </a:p>
        </p:txBody>
      </p:sp>
      <p:sp>
        <p:nvSpPr>
          <p:cNvPr id="50" name="テキスト ボックス 49"/>
          <p:cNvSpPr txBox="1"/>
          <p:nvPr/>
        </p:nvSpPr>
        <p:spPr>
          <a:xfrm>
            <a:off x="3491880" y="1969095"/>
            <a:ext cx="5242141" cy="307777"/>
          </a:xfrm>
          <a:prstGeom prst="rect">
            <a:avLst/>
          </a:prstGeom>
          <a:noFill/>
        </p:spPr>
        <p:txBody>
          <a:bodyPr wrap="none" rtlCol="0">
            <a:spAutoFit/>
          </a:bodyPr>
          <a:lstStyle/>
          <a:p>
            <a:r>
              <a:rPr kumimoji="1" lang="en-US" altLang="ja-JP" sz="1400" i="1" dirty="0" smtClean="0"/>
              <a:t>v</a:t>
            </a:r>
            <a:r>
              <a:rPr kumimoji="1" lang="en-US" altLang="ja-JP" sz="1400" i="1" baseline="-25000" dirty="0" smtClean="0"/>
              <a:t>i</a:t>
            </a:r>
            <a:r>
              <a:rPr kumimoji="1" lang="en-US" altLang="ja-JP" sz="1400" dirty="0" smtClean="0"/>
              <a:t>: </a:t>
            </a:r>
            <a:r>
              <a:rPr kumimoji="1" lang="en-US" altLang="ja-JP" sz="1400" i="1" dirty="0" err="1" smtClean="0"/>
              <a:t>i</a:t>
            </a:r>
            <a:r>
              <a:rPr kumimoji="1" lang="en-US" altLang="ja-JP" sz="1400" dirty="0" err="1" smtClean="0"/>
              <a:t>-th</a:t>
            </a:r>
            <a:r>
              <a:rPr kumimoji="1" lang="en-US" altLang="ja-JP" sz="1400" dirty="0" smtClean="0"/>
              <a:t> </a:t>
            </a:r>
            <a:r>
              <a:rPr kumimoji="1" lang="en-US" altLang="ja-JP" sz="1400" dirty="0" err="1" smtClean="0"/>
              <a:t>subframe</a:t>
            </a:r>
            <a:r>
              <a:rPr kumimoji="1" lang="en-US" altLang="ja-JP" sz="1400" dirty="0" smtClean="0"/>
              <a:t> overhead consisting of  FCS  and the </a:t>
            </a:r>
            <a:r>
              <a:rPr kumimoji="1" lang="en-US" altLang="ja-JP" sz="1400" dirty="0" err="1" smtClean="0"/>
              <a:t>subframe</a:t>
            </a:r>
            <a:r>
              <a:rPr kumimoji="1" lang="en-US" altLang="ja-JP" sz="1400" dirty="0" smtClean="0"/>
              <a:t> header</a:t>
            </a:r>
            <a:endParaRPr kumimoji="1" lang="ja-JP" altLang="en-US" sz="1400" dirty="0"/>
          </a:p>
        </p:txBody>
      </p:sp>
      <p:sp>
        <p:nvSpPr>
          <p:cNvPr id="51" name="右中かっこ 50"/>
          <p:cNvSpPr/>
          <p:nvPr/>
        </p:nvSpPr>
        <p:spPr bwMode="auto">
          <a:xfrm rot="5400000" flipV="1">
            <a:off x="3401800"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2" name="テキスト ボックス 51"/>
          <p:cNvSpPr txBox="1"/>
          <p:nvPr/>
        </p:nvSpPr>
        <p:spPr>
          <a:xfrm>
            <a:off x="2951820" y="3445259"/>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#2</a:t>
            </a:r>
            <a:endParaRPr kumimoji="1" lang="ja-JP" altLang="en-US" sz="1400" dirty="0"/>
          </a:p>
        </p:txBody>
      </p:sp>
      <p:sp>
        <p:nvSpPr>
          <p:cNvPr id="53" name="右中かっこ 52"/>
          <p:cNvSpPr/>
          <p:nvPr/>
        </p:nvSpPr>
        <p:spPr bwMode="auto">
          <a:xfrm rot="5400000" flipV="1">
            <a:off x="4842120"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4" name="テキスト ボックス 53"/>
          <p:cNvSpPr txBox="1"/>
          <p:nvPr/>
        </p:nvSpPr>
        <p:spPr>
          <a:xfrm>
            <a:off x="4391980" y="3445259"/>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#3</a:t>
            </a:r>
            <a:endParaRPr kumimoji="1" lang="ja-JP" altLang="en-US" sz="1400" dirty="0"/>
          </a:p>
        </p:txBody>
      </p:sp>
      <p:sp>
        <p:nvSpPr>
          <p:cNvPr id="55" name="右中かっこ 54"/>
          <p:cNvSpPr/>
          <p:nvPr/>
        </p:nvSpPr>
        <p:spPr bwMode="auto">
          <a:xfrm rot="5400000" flipV="1">
            <a:off x="6858184" y="2652130"/>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6" name="テキスト ボックス 55"/>
          <p:cNvSpPr txBox="1"/>
          <p:nvPr/>
        </p:nvSpPr>
        <p:spPr>
          <a:xfrm>
            <a:off x="6397096" y="3445259"/>
            <a:ext cx="1127232"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a:t>
            </a:r>
            <a:r>
              <a:rPr kumimoji="1" lang="en-US" altLang="ja-JP" sz="1400" i="1" dirty="0" smtClean="0"/>
              <a:t>m</a:t>
            </a:r>
            <a:endParaRPr kumimoji="1" lang="ja-JP" altLang="en-US" sz="1400" i="1" dirty="0"/>
          </a:p>
        </p:txBody>
      </p:sp>
      <p:sp>
        <p:nvSpPr>
          <p:cNvPr id="88" name="テキスト ボックス 87"/>
          <p:cNvSpPr txBox="1"/>
          <p:nvPr/>
        </p:nvSpPr>
        <p:spPr>
          <a:xfrm>
            <a:off x="3446199" y="2225318"/>
            <a:ext cx="918841" cy="307777"/>
          </a:xfrm>
          <a:prstGeom prst="rect">
            <a:avLst/>
          </a:prstGeom>
          <a:noFill/>
        </p:spPr>
        <p:txBody>
          <a:bodyPr wrap="none" rtlCol="0">
            <a:spAutoFit/>
          </a:bodyPr>
          <a:lstStyle/>
          <a:p>
            <a:r>
              <a:rPr kumimoji="1" lang="en-US" altLang="ja-JP" sz="1400" dirty="0">
                <a:solidFill>
                  <a:srgbClr val="0000FF"/>
                </a:solidFill>
              </a:rPr>
              <a:t>a</a:t>
            </a:r>
            <a:r>
              <a:rPr kumimoji="1" lang="en-US" altLang="ja-JP" sz="1400" dirty="0" smtClean="0">
                <a:solidFill>
                  <a:srgbClr val="0000FF"/>
                </a:solidFill>
              </a:rPr>
              <a:t>n MSDU</a:t>
            </a:r>
            <a:endParaRPr kumimoji="1" lang="ja-JP" altLang="en-US" sz="1400" dirty="0">
              <a:solidFill>
                <a:srgbClr val="0000FF"/>
              </a:solidFill>
            </a:endParaRPr>
          </a:p>
        </p:txBody>
      </p:sp>
      <p:cxnSp>
        <p:nvCxnSpPr>
          <p:cNvPr id="90" name="直線コネクタ 89"/>
          <p:cNvCxnSpPr>
            <a:stCxn id="16" idx="0"/>
            <a:endCxn id="88" idx="2"/>
          </p:cNvCxnSpPr>
          <p:nvPr/>
        </p:nvCxnSpPr>
        <p:spPr bwMode="auto">
          <a:xfrm flipV="1">
            <a:off x="1871760" y="2533095"/>
            <a:ext cx="203386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2" name="直線コネクタ 91"/>
          <p:cNvCxnSpPr>
            <a:stCxn id="35" idx="0"/>
            <a:endCxn id="88" idx="2"/>
          </p:cNvCxnSpPr>
          <p:nvPr/>
        </p:nvCxnSpPr>
        <p:spPr bwMode="auto">
          <a:xfrm flipV="1">
            <a:off x="3311800" y="2533095"/>
            <a:ext cx="59382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直線コネクタ 93"/>
          <p:cNvCxnSpPr>
            <a:stCxn id="37" idx="0"/>
            <a:endCxn id="88" idx="2"/>
          </p:cNvCxnSpPr>
          <p:nvPr/>
        </p:nvCxnSpPr>
        <p:spPr bwMode="auto">
          <a:xfrm flipH="1" flipV="1">
            <a:off x="3905620" y="2533095"/>
            <a:ext cx="846340"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7" name="直線コネクタ 96"/>
          <p:cNvCxnSpPr>
            <a:stCxn id="39" idx="0"/>
            <a:endCxn id="88" idx="2"/>
          </p:cNvCxnSpPr>
          <p:nvPr/>
        </p:nvCxnSpPr>
        <p:spPr bwMode="auto">
          <a:xfrm flipH="1" flipV="1">
            <a:off x="3905620" y="2533095"/>
            <a:ext cx="2862564" cy="283837"/>
          </a:xfrm>
          <a:prstGeom prst="line">
            <a:avLst/>
          </a:prstGeom>
          <a:solidFill>
            <a:schemeClr val="accent1"/>
          </a:solidFill>
          <a:ln w="12700" cap="flat" cmpd="sng" algn="ctr">
            <a:solidFill>
              <a:srgbClr val="0000FF"/>
            </a:solidFill>
            <a:prstDash val="dash"/>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テキスト ボックス 97"/>
          <p:cNvSpPr txBox="1"/>
          <p:nvPr/>
        </p:nvSpPr>
        <p:spPr>
          <a:xfrm>
            <a:off x="3203848" y="4077072"/>
            <a:ext cx="2685351" cy="400110"/>
          </a:xfrm>
          <a:prstGeom prst="rect">
            <a:avLst/>
          </a:prstGeom>
          <a:noFill/>
        </p:spPr>
        <p:txBody>
          <a:bodyPr wrap="none" rtlCol="0">
            <a:spAutoFit/>
          </a:bodyPr>
          <a:lstStyle/>
          <a:p>
            <a:r>
              <a:rPr kumimoji="1" lang="en-US" altLang="ja-JP" sz="2000" dirty="0" smtClean="0"/>
              <a:t>(a) Frame fragmentation</a:t>
            </a:r>
            <a:endParaRPr kumimoji="1" lang="ja-JP" altLang="en-US" sz="2000" dirty="0"/>
          </a:p>
        </p:txBody>
      </p:sp>
      <p:sp>
        <p:nvSpPr>
          <p:cNvPr id="99" name="テキスト ボックス 98"/>
          <p:cNvSpPr txBox="1"/>
          <p:nvPr/>
        </p:nvSpPr>
        <p:spPr>
          <a:xfrm>
            <a:off x="2807804" y="5687960"/>
            <a:ext cx="3448380" cy="369332"/>
          </a:xfrm>
          <a:prstGeom prst="rect">
            <a:avLst/>
          </a:prstGeom>
          <a:noFill/>
        </p:spPr>
        <p:txBody>
          <a:bodyPr wrap="none" rtlCol="0">
            <a:spAutoFit/>
          </a:bodyPr>
          <a:lstStyle/>
          <a:p>
            <a:r>
              <a:rPr kumimoji="1" lang="en-US" altLang="ja-JP" sz="1800" dirty="0" smtClean="0"/>
              <a:t>Each </a:t>
            </a:r>
            <a:r>
              <a:rPr kumimoji="1" lang="en-US" altLang="ja-JP" sz="1800" dirty="0" err="1" smtClean="0">
                <a:latin typeface="Times New Roman"/>
                <a:cs typeface="Times New Roman"/>
              </a:rPr>
              <a:t>subframe</a:t>
            </a:r>
            <a:r>
              <a:rPr kumimoji="1" lang="en-US" altLang="ja-JP" sz="1800" dirty="0" smtClean="0">
                <a:latin typeface="Times New Roman"/>
                <a:cs typeface="Times New Roman"/>
              </a:rPr>
              <a:t> includes an MSDU.</a:t>
            </a:r>
            <a:endParaRPr kumimoji="1" lang="ja-JP" altLang="en-US" sz="1800" dirty="0"/>
          </a:p>
        </p:txBody>
      </p:sp>
      <p:sp>
        <p:nvSpPr>
          <p:cNvPr id="100" name="正方形/長方形 99"/>
          <p:cNvSpPr/>
          <p:nvPr/>
        </p:nvSpPr>
        <p:spPr bwMode="auto">
          <a:xfrm>
            <a:off x="133176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1</a:t>
            </a:r>
            <a:r>
              <a:rPr lang="en-US" altLang="ja-JP" baseline="30000" dirty="0" smtClean="0"/>
              <a:t>st</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1" name="円/楕円 100"/>
          <p:cNvSpPr/>
          <p:nvPr/>
        </p:nvSpPr>
        <p:spPr bwMode="auto">
          <a:xfrm>
            <a:off x="5796136"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2" name="円/楕円 101"/>
          <p:cNvSpPr/>
          <p:nvPr/>
        </p:nvSpPr>
        <p:spPr bwMode="auto">
          <a:xfrm>
            <a:off x="5904140"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3" name="円/楕円 102"/>
          <p:cNvSpPr/>
          <p:nvPr/>
        </p:nvSpPr>
        <p:spPr bwMode="auto">
          <a:xfrm>
            <a:off x="6012152" y="4905164"/>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04" name="正方形/長方形 103"/>
          <p:cNvSpPr/>
          <p:nvPr/>
        </p:nvSpPr>
        <p:spPr bwMode="auto">
          <a:xfrm>
            <a:off x="529208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smtClean="0">
                <a:ln>
                  <a:noFill/>
                </a:ln>
                <a:solidFill>
                  <a:schemeClr val="tx1"/>
                </a:solidFill>
                <a:effectLst/>
                <a:latin typeface="Times New Roman" pitchFamily="18" charset="0"/>
              </a:rPr>
              <a:t>v</a:t>
            </a:r>
            <a:r>
              <a:rPr kumimoji="0" lang="en-US" altLang="ja-JP" sz="1200" b="0" i="0" u="none" strike="noStrike" cap="none" normalizeH="0" baseline="-25000" dirty="0" smtClean="0">
                <a:ln>
                  <a:noFill/>
                </a:ln>
                <a:solidFill>
                  <a:schemeClr val="tx1"/>
                </a:solidFill>
                <a:effectLst/>
                <a:latin typeface="Times New Roman" pitchFamily="18" charset="0"/>
              </a:rPr>
              <a:t>3</a:t>
            </a:r>
            <a:endParaRPr kumimoji="0" lang="ja-JP" altLang="en-US" sz="1200" b="0" i="0" u="none" strike="noStrike" cap="none" normalizeH="0" baseline="-25000" dirty="0" smtClean="0">
              <a:ln>
                <a:noFill/>
              </a:ln>
              <a:solidFill>
                <a:schemeClr val="tx1"/>
              </a:solidFill>
              <a:effectLst/>
              <a:latin typeface="Times New Roman" pitchFamily="18" charset="0"/>
            </a:endParaRPr>
          </a:p>
        </p:txBody>
      </p:sp>
      <p:sp>
        <p:nvSpPr>
          <p:cNvPr id="105" name="正方形/長方形 104"/>
          <p:cNvSpPr/>
          <p:nvPr/>
        </p:nvSpPr>
        <p:spPr bwMode="auto">
          <a:xfrm>
            <a:off x="277180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2</a:t>
            </a:r>
            <a:r>
              <a:rPr lang="en-US" altLang="ja-JP" baseline="30000" dirty="0" smtClean="0"/>
              <a:t>nd</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6" name="正方形/長方形 105"/>
          <p:cNvSpPr/>
          <p:nvPr/>
        </p:nvSpPr>
        <p:spPr bwMode="auto">
          <a:xfrm>
            <a:off x="241180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1</a:t>
            </a:r>
            <a:endParaRPr kumimoji="0" lang="ja-JP" altLang="en-US" sz="1200" b="0" i="0" u="none" strike="noStrike" cap="none" normalizeH="0" baseline="-25000" dirty="0" smtClean="0">
              <a:ln>
                <a:noFill/>
              </a:ln>
              <a:solidFill>
                <a:schemeClr val="tx1"/>
              </a:solidFill>
              <a:effectLst/>
            </a:endParaRPr>
          </a:p>
        </p:txBody>
      </p:sp>
      <p:sp>
        <p:nvSpPr>
          <p:cNvPr id="107" name="正方形/長方形 106"/>
          <p:cNvSpPr/>
          <p:nvPr/>
        </p:nvSpPr>
        <p:spPr bwMode="auto">
          <a:xfrm>
            <a:off x="4211960"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3</a:t>
            </a:r>
            <a:r>
              <a:rPr lang="en-US" altLang="ja-JP" baseline="30000" dirty="0" smtClean="0"/>
              <a:t>rd</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08" name="正方形/長方形 107"/>
          <p:cNvSpPr/>
          <p:nvPr/>
        </p:nvSpPr>
        <p:spPr bwMode="auto">
          <a:xfrm>
            <a:off x="3851920"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v</a:t>
            </a:r>
            <a:r>
              <a:rPr lang="en-US" altLang="ja-JP" baseline="-25000" dirty="0" smtClean="0"/>
              <a:t>2</a:t>
            </a:r>
            <a:endParaRPr kumimoji="0" lang="ja-JP" altLang="en-US" sz="1200" b="0" i="0" u="none" strike="noStrike" cap="none" normalizeH="0" baseline="-25000" dirty="0" smtClean="0">
              <a:ln>
                <a:noFill/>
              </a:ln>
              <a:solidFill>
                <a:schemeClr val="tx1"/>
              </a:solidFill>
              <a:effectLst/>
            </a:endParaRPr>
          </a:p>
        </p:txBody>
      </p:sp>
      <p:sp>
        <p:nvSpPr>
          <p:cNvPr id="109" name="正方形/長方形 108"/>
          <p:cNvSpPr/>
          <p:nvPr/>
        </p:nvSpPr>
        <p:spPr bwMode="auto">
          <a:xfrm>
            <a:off x="6228184" y="4725144"/>
            <a:ext cx="1080000" cy="432048"/>
          </a:xfrm>
          <a:prstGeom prst="rect">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i="1" dirty="0" smtClean="0"/>
              <a:t>m</a:t>
            </a:r>
            <a:r>
              <a:rPr lang="en-US" altLang="ja-JP" dirty="0" smtClean="0"/>
              <a:t>-</a:t>
            </a:r>
            <a:r>
              <a:rPr lang="en-US" altLang="ja-JP" dirty="0" err="1" smtClean="0"/>
              <a:t>th</a:t>
            </a:r>
            <a:endParaRPr kumimoji="0" lang="en-US" altLang="ja-JP"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ja-JP" dirty="0" smtClean="0"/>
              <a:t>MSDU</a:t>
            </a:r>
            <a:endParaRPr kumimoji="0" lang="ja-JP" altLang="en-US" sz="1200" b="0" i="0" u="none" strike="noStrike" cap="none" normalizeH="0" baseline="0" dirty="0" smtClean="0">
              <a:ln>
                <a:noFill/>
              </a:ln>
              <a:solidFill>
                <a:schemeClr val="tx1"/>
              </a:solidFill>
              <a:effectLst/>
              <a:latin typeface="Times New Roman" pitchFamily="18" charset="0"/>
            </a:endParaRPr>
          </a:p>
        </p:txBody>
      </p:sp>
      <p:sp>
        <p:nvSpPr>
          <p:cNvPr id="110" name="正方形/長方形 109"/>
          <p:cNvSpPr/>
          <p:nvPr/>
        </p:nvSpPr>
        <p:spPr bwMode="auto">
          <a:xfrm>
            <a:off x="7308304" y="4725144"/>
            <a:ext cx="360000" cy="432000"/>
          </a:xfrm>
          <a:prstGeom prst="rect">
            <a:avLst/>
          </a:prstGeom>
          <a:solidFill>
            <a:schemeClr val="bg2">
              <a:lumMod val="20000"/>
              <a:lumOff val="80000"/>
            </a:schemeClr>
          </a:solidFill>
          <a:ln w="1905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200" b="0" i="1" u="none" strike="noStrike" cap="none" normalizeH="0" baseline="0" dirty="0" err="1" smtClean="0">
                <a:ln>
                  <a:noFill/>
                </a:ln>
                <a:solidFill>
                  <a:schemeClr val="tx1"/>
                </a:solidFill>
                <a:effectLst/>
                <a:latin typeface="Times New Roman" pitchFamily="18" charset="0"/>
              </a:rPr>
              <a:t>v</a:t>
            </a:r>
            <a:r>
              <a:rPr kumimoji="0" lang="en-US" altLang="ja-JP" sz="1200" b="0" i="1" u="none" strike="noStrike" cap="none" normalizeH="0" baseline="-25000" dirty="0" err="1" smtClean="0">
                <a:ln>
                  <a:noFill/>
                </a:ln>
                <a:solidFill>
                  <a:schemeClr val="tx1"/>
                </a:solidFill>
                <a:effectLst/>
                <a:latin typeface="Times New Roman" pitchFamily="18" charset="0"/>
              </a:rPr>
              <a:t>m</a:t>
            </a:r>
            <a:endParaRPr kumimoji="0" lang="ja-JP" altLang="en-US" sz="1200" b="0" i="1" u="none" strike="noStrike" cap="none" normalizeH="0" baseline="-25000" dirty="0" smtClean="0">
              <a:ln>
                <a:noFill/>
              </a:ln>
              <a:solidFill>
                <a:schemeClr val="tx1"/>
              </a:solidFill>
              <a:effectLst/>
              <a:latin typeface="Times New Roman" pitchFamily="18" charset="0"/>
            </a:endParaRPr>
          </a:p>
        </p:txBody>
      </p:sp>
      <p:sp>
        <p:nvSpPr>
          <p:cNvPr id="111" name="右中かっこ 110"/>
          <p:cNvSpPr/>
          <p:nvPr/>
        </p:nvSpPr>
        <p:spPr bwMode="auto">
          <a:xfrm rot="5400000" flipV="1">
            <a:off x="1961640" y="4563196"/>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2" name="テキスト ボックス 111"/>
          <p:cNvSpPr txBox="1"/>
          <p:nvPr/>
        </p:nvSpPr>
        <p:spPr>
          <a:xfrm>
            <a:off x="1511660" y="5356325"/>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#1</a:t>
            </a:r>
            <a:endParaRPr kumimoji="1" lang="ja-JP" altLang="en-US" sz="1400" dirty="0"/>
          </a:p>
        </p:txBody>
      </p:sp>
      <p:sp>
        <p:nvSpPr>
          <p:cNvPr id="113" name="右中かっこ 112"/>
          <p:cNvSpPr/>
          <p:nvPr/>
        </p:nvSpPr>
        <p:spPr bwMode="auto">
          <a:xfrm rot="5400000" flipV="1">
            <a:off x="3401800"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4" name="テキスト ボックス 113"/>
          <p:cNvSpPr txBox="1"/>
          <p:nvPr/>
        </p:nvSpPr>
        <p:spPr>
          <a:xfrm>
            <a:off x="2951820" y="5353471"/>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#2</a:t>
            </a:r>
            <a:endParaRPr kumimoji="1" lang="ja-JP" altLang="en-US" sz="1400" dirty="0"/>
          </a:p>
        </p:txBody>
      </p:sp>
      <p:sp>
        <p:nvSpPr>
          <p:cNvPr id="115" name="右中かっこ 114"/>
          <p:cNvSpPr/>
          <p:nvPr/>
        </p:nvSpPr>
        <p:spPr bwMode="auto">
          <a:xfrm rot="5400000" flipV="1">
            <a:off x="4842120"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6" name="テキスト ボックス 115"/>
          <p:cNvSpPr txBox="1"/>
          <p:nvPr/>
        </p:nvSpPr>
        <p:spPr>
          <a:xfrm>
            <a:off x="4391980" y="5353471"/>
            <a:ext cx="1077539"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#3</a:t>
            </a:r>
            <a:endParaRPr kumimoji="1" lang="ja-JP" altLang="en-US" sz="1400" dirty="0"/>
          </a:p>
        </p:txBody>
      </p:sp>
      <p:sp>
        <p:nvSpPr>
          <p:cNvPr id="117" name="右中かっこ 116"/>
          <p:cNvSpPr/>
          <p:nvPr/>
        </p:nvSpPr>
        <p:spPr bwMode="auto">
          <a:xfrm rot="5400000" flipV="1">
            <a:off x="6858184" y="4560342"/>
            <a:ext cx="180000" cy="1440000"/>
          </a:xfrm>
          <a:prstGeom prst="rightBrac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8" name="テキスト ボックス 117"/>
          <p:cNvSpPr txBox="1"/>
          <p:nvPr/>
        </p:nvSpPr>
        <p:spPr>
          <a:xfrm>
            <a:off x="6397096" y="5353471"/>
            <a:ext cx="1127232" cy="307777"/>
          </a:xfrm>
          <a:prstGeom prst="rect">
            <a:avLst/>
          </a:prstGeom>
          <a:noFill/>
        </p:spPr>
        <p:txBody>
          <a:bodyPr wrap="none" rtlCol="0">
            <a:spAutoFit/>
          </a:bodyPr>
          <a:lstStyle/>
          <a:p>
            <a:r>
              <a:rPr kumimoji="1" lang="en-US" altLang="ja-JP" sz="1400" dirty="0" err="1" smtClean="0"/>
              <a:t>subframe</a:t>
            </a:r>
            <a:r>
              <a:rPr kumimoji="1" lang="en-US" altLang="ja-JP" sz="1400" dirty="0" smtClean="0"/>
              <a:t> #</a:t>
            </a:r>
            <a:r>
              <a:rPr kumimoji="1" lang="en-US" altLang="ja-JP" sz="1400" i="1" dirty="0" smtClean="0"/>
              <a:t>m</a:t>
            </a:r>
            <a:endParaRPr kumimoji="1" lang="ja-JP" altLang="en-US" sz="1400" i="1" dirty="0"/>
          </a:p>
        </p:txBody>
      </p:sp>
      <p:cxnSp>
        <p:nvCxnSpPr>
          <p:cNvPr id="120" name="直線コネクタ 119"/>
          <p:cNvCxnSpPr/>
          <p:nvPr/>
        </p:nvCxnSpPr>
        <p:spPr bwMode="auto">
          <a:xfrm>
            <a:off x="1331640" y="2533095"/>
            <a:ext cx="0" cy="144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直線コネクタ 120"/>
          <p:cNvCxnSpPr/>
          <p:nvPr/>
        </p:nvCxnSpPr>
        <p:spPr bwMode="auto">
          <a:xfrm>
            <a:off x="2411760" y="2528900"/>
            <a:ext cx="0" cy="14400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直線コネクタ 122"/>
          <p:cNvCxnSpPr/>
          <p:nvPr/>
        </p:nvCxnSpPr>
        <p:spPr bwMode="auto">
          <a:xfrm>
            <a:off x="1331760" y="2605095"/>
            <a:ext cx="1080040" cy="0"/>
          </a:xfrm>
          <a:prstGeom prst="line">
            <a:avLst/>
          </a:prstGeom>
          <a:solidFill>
            <a:schemeClr val="accent1"/>
          </a:solidFill>
          <a:ln w="12700" cap="flat" cmpd="sng" algn="ctr">
            <a:solidFill>
              <a:schemeClr val="tx1"/>
            </a:solidFill>
            <a:prstDash val="solid"/>
            <a:round/>
            <a:headEnd type="arrow" w="med" len="med"/>
            <a:tailEnd type="arrow"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4" name="テキスト ボックス 123"/>
          <p:cNvSpPr txBox="1"/>
          <p:nvPr/>
        </p:nvSpPr>
        <p:spPr>
          <a:xfrm>
            <a:off x="1672436" y="2276872"/>
            <a:ext cx="351378" cy="338554"/>
          </a:xfrm>
          <a:prstGeom prst="rect">
            <a:avLst/>
          </a:prstGeom>
          <a:noFill/>
        </p:spPr>
        <p:txBody>
          <a:bodyPr wrap="none" rtlCol="0">
            <a:spAutoFit/>
          </a:bodyPr>
          <a:lstStyle/>
          <a:p>
            <a:r>
              <a:rPr kumimoji="1" lang="en-US" altLang="ja-JP" sz="1600" i="1" dirty="0" err="1" smtClean="0">
                <a:solidFill>
                  <a:srgbClr val="FF0000"/>
                </a:solidFill>
              </a:rPr>
              <a:t>L</a:t>
            </a:r>
            <a:r>
              <a:rPr kumimoji="1" lang="en-US" altLang="ja-JP" sz="1600" i="1" baseline="-25000" dirty="0" err="1" smtClean="0">
                <a:solidFill>
                  <a:srgbClr val="FF0000"/>
                </a:solidFill>
              </a:rPr>
              <a:t>s</a:t>
            </a:r>
            <a:endParaRPr kumimoji="1" lang="ja-JP" altLang="en-US" sz="1600" i="1" baseline="-25000" dirty="0">
              <a:solidFill>
                <a:srgbClr val="FF0000"/>
              </a:solidFill>
            </a:endParaRPr>
          </a:p>
        </p:txBody>
      </p:sp>
      <p:sp>
        <p:nvSpPr>
          <p:cNvPr id="125" name="テキスト ボックス 124"/>
          <p:cNvSpPr txBox="1"/>
          <p:nvPr/>
        </p:nvSpPr>
        <p:spPr>
          <a:xfrm>
            <a:off x="608647" y="2077107"/>
            <a:ext cx="2379177" cy="307777"/>
          </a:xfrm>
          <a:prstGeom prst="rect">
            <a:avLst/>
          </a:prstGeom>
          <a:noFill/>
        </p:spPr>
        <p:txBody>
          <a:bodyPr wrap="none" rtlCol="0">
            <a:spAutoFit/>
          </a:bodyPr>
          <a:lstStyle/>
          <a:p>
            <a:r>
              <a:rPr kumimoji="1" lang="en-US" altLang="ja-JP" sz="1400" dirty="0" smtClean="0"/>
              <a:t>length of a fragmented MSDU</a:t>
            </a:r>
            <a:endParaRPr kumimoji="1" lang="ja-JP" altLang="en-US" sz="1400" dirty="0">
              <a:solidFill>
                <a:srgbClr val="FF0000"/>
              </a:solidFill>
            </a:endParaRPr>
          </a:p>
        </p:txBody>
      </p:sp>
    </p:spTree>
    <p:extLst>
      <p:ext uri="{BB962C8B-B14F-4D97-AF65-F5344CB8AC3E}">
        <p14:creationId xmlns:p14="http://schemas.microsoft.com/office/powerpoint/2010/main" val="1295725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6" name="タイトル 5"/>
          <p:cNvSpPr>
            <a:spLocks noGrp="1"/>
          </p:cNvSpPr>
          <p:nvPr>
            <p:ph type="title" idx="4294967295"/>
          </p:nvPr>
        </p:nvSpPr>
        <p:spPr>
          <a:xfrm>
            <a:off x="685800" y="620688"/>
            <a:ext cx="7772400" cy="792088"/>
          </a:xfrm>
        </p:spPr>
        <p:txBody>
          <a:bodyPr/>
          <a:lstStyle/>
          <a:p>
            <a:r>
              <a:rPr kumimoji="1" lang="en-US" altLang="ja-JP" dirty="0" smtClean="0">
                <a:solidFill>
                  <a:srgbClr val="000000"/>
                </a:solidFill>
                <a:effectLst/>
                <a:latin typeface="Times New Roman"/>
              </a:rPr>
              <a:t>Definition of </a:t>
            </a:r>
            <a:r>
              <a:rPr kumimoji="1" lang="en-US" altLang="ja-JP" dirty="0" err="1" smtClean="0">
                <a:solidFill>
                  <a:srgbClr val="000000"/>
                </a:solidFill>
                <a:effectLst/>
                <a:latin typeface="Times New Roman"/>
              </a:rPr>
              <a:t>Data_Throughput</a:t>
            </a:r>
            <a:endParaRPr kumimoji="1" lang="ja-JP" altLang="en-US" dirty="0"/>
          </a:p>
        </p:txBody>
      </p:sp>
      <p:sp>
        <p:nvSpPr>
          <p:cNvPr id="7" name="テキスト ボックス 6"/>
          <p:cNvSpPr txBox="1"/>
          <p:nvPr/>
        </p:nvSpPr>
        <p:spPr>
          <a:xfrm>
            <a:off x="647565" y="3826785"/>
            <a:ext cx="7776863" cy="646331"/>
          </a:xfrm>
          <a:prstGeom prst="rect">
            <a:avLst/>
          </a:prstGeom>
          <a:noFill/>
        </p:spPr>
        <p:txBody>
          <a:bodyPr wrap="square" rtlCol="0">
            <a:spAutoFit/>
          </a:bodyPr>
          <a:lstStyle/>
          <a:p>
            <a:r>
              <a:rPr lang="en-US" altLang="ja-JP" sz="1800" dirty="0" err="1" smtClean="0">
                <a:latin typeface="+mn-ea"/>
                <a:cs typeface="Courier New" panose="02070309020205020404" pitchFamily="49" charset="0"/>
              </a:rPr>
              <a:t>Data_Throughput</a:t>
            </a:r>
            <a:r>
              <a:rPr lang="en-US" altLang="ja-JP" sz="1800" dirty="0" smtClean="0">
                <a:latin typeface="+mn-ea"/>
                <a:cs typeface="Courier New" panose="02070309020205020404" pitchFamily="49" charset="0"/>
              </a:rPr>
              <a:t> </a:t>
            </a:r>
            <a:r>
              <a:rPr lang="en-US" altLang="ja-JP" sz="1800" dirty="0" smtClean="0">
                <a:latin typeface="+mn-ea"/>
              </a:rPr>
              <a:t>is </a:t>
            </a:r>
            <a:r>
              <a:rPr lang="en-US" altLang="ja-JP" sz="1800" dirty="0">
                <a:latin typeface="+mn-ea"/>
              </a:rPr>
              <a:t>defined as </a:t>
            </a:r>
            <a:r>
              <a:rPr lang="en-US" altLang="ja-JP" sz="1800" dirty="0" smtClean="0">
                <a:latin typeface="+mn-ea"/>
              </a:rPr>
              <a:t>a data throughput transferred </a:t>
            </a:r>
            <a:r>
              <a:rPr lang="en-US" altLang="ja-JP" sz="1800" dirty="0">
                <a:latin typeface="+mn-ea"/>
              </a:rPr>
              <a:t>from the MAC to the PHY across the </a:t>
            </a:r>
            <a:r>
              <a:rPr lang="en-US" altLang="ja-JP" sz="1800" dirty="0" smtClean="0">
                <a:latin typeface="+mn-ea"/>
              </a:rPr>
              <a:t>PHY-SAP</a:t>
            </a:r>
            <a:r>
              <a:rPr lang="en-US" altLang="ja-JP" sz="1800" dirty="0">
                <a:latin typeface="+mn-ea"/>
              </a:rPr>
              <a:t> </a:t>
            </a:r>
            <a:r>
              <a:rPr lang="en-US" altLang="ja-JP" sz="1800" dirty="0" smtClean="0">
                <a:latin typeface="+mn-ea"/>
              </a:rPr>
              <a:t>as following:</a:t>
            </a:r>
            <a:endParaRPr kumimoji="1" lang="ja-JP" altLang="en-US" sz="1800" dirty="0">
              <a:latin typeface="+mn-ea"/>
            </a:endParaRPr>
          </a:p>
        </p:txBody>
      </p:sp>
      <p:sp>
        <p:nvSpPr>
          <p:cNvPr id="8" name="テキスト ボックス 7"/>
          <p:cNvSpPr txBox="1"/>
          <p:nvPr/>
        </p:nvSpPr>
        <p:spPr>
          <a:xfrm>
            <a:off x="2858746" y="4761148"/>
            <a:ext cx="3801486" cy="345522"/>
          </a:xfrm>
          <a:prstGeom prst="rect">
            <a:avLst/>
          </a:prstGeom>
          <a:noFill/>
        </p:spPr>
        <p:txBody>
          <a:bodyPr wrap="square" rtlCol="0">
            <a:spAutoFit/>
          </a:bodyPr>
          <a:lstStyle/>
          <a:p>
            <a:r>
              <a:rPr lang="en-US" altLang="ja-JP" sz="1600" dirty="0" smtClean="0">
                <a:latin typeface="+mn-ea"/>
                <a:cs typeface="Courier New" panose="02070309020205020404" pitchFamily="49" charset="0"/>
              </a:rPr>
              <a:t>T_PLD</a:t>
            </a:r>
            <a:r>
              <a:rPr lang="en-US" altLang="ja-JP" sz="1600" dirty="0" smtClean="0">
                <a:latin typeface="+mn-ea"/>
              </a:rPr>
              <a:t> +</a:t>
            </a:r>
            <a:r>
              <a:rPr lang="en-US" altLang="ja-JP" sz="1600" dirty="0" smtClean="0">
                <a:latin typeface="+mn-ea"/>
                <a:cs typeface="Courier New" panose="02070309020205020404" pitchFamily="49" charset="0"/>
              </a:rPr>
              <a:t> 2*(</a:t>
            </a:r>
            <a:r>
              <a:rPr lang="en-US" altLang="ja-JP" sz="1600" dirty="0">
                <a:latin typeface="+mn-ea"/>
              </a:rPr>
              <a:t>T_PAS + </a:t>
            </a:r>
            <a:r>
              <a:rPr lang="en-US" altLang="ja-JP" sz="1600" dirty="0" smtClean="0">
                <a:latin typeface="+mn-ea"/>
              </a:rPr>
              <a:t>T_BHD + </a:t>
            </a:r>
            <a:r>
              <a:rPr lang="en-US" altLang="ja-JP" sz="1600" dirty="0" smtClean="0">
                <a:latin typeface="+mn-ea"/>
                <a:cs typeface="Courier New" panose="02070309020205020404" pitchFamily="49" charset="0"/>
              </a:rPr>
              <a:t>T_SIFS</a:t>
            </a:r>
            <a:r>
              <a:rPr lang="en-US" altLang="ja-JP" sz="1600" dirty="0" smtClean="0">
                <a:latin typeface="+mn-ea"/>
              </a:rPr>
              <a:t>)</a:t>
            </a:r>
            <a:endParaRPr lang="ja-JP" altLang="ja-JP" sz="1600" dirty="0">
              <a:latin typeface="+mn-ea"/>
              <a:cs typeface="Courier New" panose="02070309020205020404" pitchFamily="49" charset="0"/>
            </a:endParaRPr>
          </a:p>
        </p:txBody>
      </p:sp>
      <p:sp>
        <p:nvSpPr>
          <p:cNvPr id="9" name="テキスト ボックス 8"/>
          <p:cNvSpPr txBox="1"/>
          <p:nvPr/>
        </p:nvSpPr>
        <p:spPr>
          <a:xfrm>
            <a:off x="4175956" y="4422594"/>
            <a:ext cx="986167" cy="338554"/>
          </a:xfrm>
          <a:prstGeom prst="rect">
            <a:avLst/>
          </a:prstGeom>
          <a:noFill/>
        </p:spPr>
        <p:txBody>
          <a:bodyPr wrap="none" rtlCol="0">
            <a:spAutoFit/>
          </a:bodyPr>
          <a:lstStyle/>
          <a:p>
            <a:r>
              <a:rPr lang="el-GR" altLang="ja-JP" sz="1600" dirty="0" smtClean="0">
                <a:latin typeface="Times New Roman"/>
                <a:cs typeface="Times New Roman"/>
              </a:rPr>
              <a:t>α·</a:t>
            </a:r>
            <a:r>
              <a:rPr lang="en-US" altLang="ja-JP" sz="1600" dirty="0" smtClean="0">
                <a:latin typeface="+mn-ea"/>
                <a:cs typeface="Courier New" panose="02070309020205020404" pitchFamily="49" charset="0"/>
              </a:rPr>
              <a:t>B_PLD</a:t>
            </a:r>
            <a:endParaRPr kumimoji="1" lang="ja-JP" altLang="en-US" sz="1600" dirty="0">
              <a:latin typeface="+mn-ea"/>
              <a:cs typeface="Courier New" panose="02070309020205020404" pitchFamily="49" charset="0"/>
            </a:endParaRPr>
          </a:p>
        </p:txBody>
      </p:sp>
      <p:sp>
        <p:nvSpPr>
          <p:cNvPr id="10" name="テキスト ボックス 9"/>
          <p:cNvSpPr txBox="1"/>
          <p:nvPr/>
        </p:nvSpPr>
        <p:spPr>
          <a:xfrm>
            <a:off x="698506" y="4586355"/>
            <a:ext cx="1863011" cy="338554"/>
          </a:xfrm>
          <a:prstGeom prst="rect">
            <a:avLst/>
          </a:prstGeom>
          <a:noFill/>
        </p:spPr>
        <p:txBody>
          <a:bodyPr wrap="none" rtlCol="0">
            <a:spAutoFit/>
          </a:bodyPr>
          <a:lstStyle/>
          <a:p>
            <a:r>
              <a:rPr lang="en-US" altLang="ja-JP" sz="1600" dirty="0" err="1" smtClean="0">
                <a:latin typeface="+mn-ea"/>
                <a:cs typeface="Courier New" panose="02070309020205020404" pitchFamily="49" charset="0"/>
              </a:rPr>
              <a:t>Data_Throughput</a:t>
            </a:r>
            <a:r>
              <a:rPr lang="en-US" altLang="ja-JP" sz="1600" dirty="0">
                <a:latin typeface="+mn-ea"/>
                <a:cs typeface="Courier New" panose="02070309020205020404" pitchFamily="49" charset="0"/>
              </a:rPr>
              <a:t> </a:t>
            </a:r>
            <a:r>
              <a:rPr lang="en-US" altLang="ja-JP" sz="1600" dirty="0" smtClean="0">
                <a:latin typeface="+mn-ea"/>
                <a:cs typeface="Courier New" panose="02070309020205020404" pitchFamily="49" charset="0"/>
              </a:rPr>
              <a:t> =</a:t>
            </a:r>
            <a:endParaRPr lang="ja-JP" altLang="ja-JP" sz="1600" dirty="0">
              <a:latin typeface="+mn-ea"/>
              <a:cs typeface="Courier New" panose="02070309020205020404" pitchFamily="49" charset="0"/>
            </a:endParaRPr>
          </a:p>
        </p:txBody>
      </p:sp>
      <p:cxnSp>
        <p:nvCxnSpPr>
          <p:cNvPr id="11" name="直線コネクタ 10"/>
          <p:cNvCxnSpPr/>
          <p:nvPr/>
        </p:nvCxnSpPr>
        <p:spPr bwMode="auto">
          <a:xfrm>
            <a:off x="2648436" y="4761148"/>
            <a:ext cx="4425888"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正方形/長方形 14"/>
          <p:cNvSpPr/>
          <p:nvPr/>
        </p:nvSpPr>
        <p:spPr bwMode="auto">
          <a:xfrm>
            <a:off x="658110"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sp>
        <p:nvSpPr>
          <p:cNvPr id="16" name="正方形/長方形 15"/>
          <p:cNvSpPr/>
          <p:nvPr/>
        </p:nvSpPr>
        <p:spPr bwMode="auto">
          <a:xfrm>
            <a:off x="1378190" y="1931350"/>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PHY</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17" name="正方形/長方形 16"/>
          <p:cNvSpPr/>
          <p:nvPr/>
        </p:nvSpPr>
        <p:spPr bwMode="auto">
          <a:xfrm>
            <a:off x="1990326" y="1931350"/>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MAC</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18" name="正方形/長方形 17"/>
          <p:cNvSpPr/>
          <p:nvPr/>
        </p:nvSpPr>
        <p:spPr bwMode="auto">
          <a:xfrm>
            <a:off x="3070378" y="1931350"/>
            <a:ext cx="64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latin typeface="Times New Roman" pitchFamily="18" charset="0"/>
              </a:rPr>
              <a:t>ayload</a:t>
            </a:r>
            <a:endParaRPr kumimoji="0" lang="ja-JP" altLang="en-US" sz="1100" b="0" i="0" u="none" strike="noStrike" cap="none" normalizeH="0" baseline="0" dirty="0" smtClean="0">
              <a:ln>
                <a:noFill/>
              </a:ln>
              <a:solidFill>
                <a:schemeClr val="tx1"/>
              </a:solidFill>
              <a:effectLst/>
              <a:latin typeface="Times New Roman" pitchFamily="18" charset="0"/>
            </a:endParaRPr>
          </a:p>
        </p:txBody>
      </p:sp>
      <p:sp>
        <p:nvSpPr>
          <p:cNvPr id="19" name="正方形/長方形 18"/>
          <p:cNvSpPr/>
          <p:nvPr/>
        </p:nvSpPr>
        <p:spPr bwMode="auto">
          <a:xfrm>
            <a:off x="2602326" y="1931350"/>
            <a:ext cx="46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latin typeface="Times New Roman" pitchFamily="18" charset="0"/>
              </a:rPr>
              <a:t>HCS</a:t>
            </a:r>
            <a:endParaRPr kumimoji="0" lang="ja-JP" altLang="en-US" sz="1100" b="0" i="0" u="none" strike="noStrike" cap="none" normalizeH="0" baseline="0" dirty="0" smtClean="0">
              <a:ln>
                <a:noFill/>
              </a:ln>
              <a:solidFill>
                <a:schemeClr val="tx1"/>
              </a:solidFill>
              <a:effectLst/>
              <a:latin typeface="Times New Roman" pitchFamily="18" charset="0"/>
            </a:endParaRPr>
          </a:p>
        </p:txBody>
      </p:sp>
      <p:sp>
        <p:nvSpPr>
          <p:cNvPr id="20" name="正方形/長方形 19"/>
          <p:cNvSpPr/>
          <p:nvPr/>
        </p:nvSpPr>
        <p:spPr bwMode="auto">
          <a:xfrm>
            <a:off x="3718450"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latin typeface="Times New Roman" pitchFamily="18" charset="0"/>
              </a:rPr>
              <a:t>ayload</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overhead</a:t>
            </a:r>
            <a:endParaRPr kumimoji="0" lang="ja-JP" altLang="en-US" sz="1100" b="0" i="0" u="none" strike="noStrike" cap="none" normalizeH="0" baseline="0" dirty="0" smtClean="0">
              <a:ln>
                <a:noFill/>
              </a:ln>
              <a:solidFill>
                <a:schemeClr val="tx1"/>
              </a:solidFill>
              <a:effectLst/>
              <a:latin typeface="Times New Roman" pitchFamily="18" charset="0"/>
            </a:endParaRPr>
          </a:p>
        </p:txBody>
      </p:sp>
      <p:cxnSp>
        <p:nvCxnSpPr>
          <p:cNvPr id="21" name="直線コネクタ 20"/>
          <p:cNvCxnSpPr/>
          <p:nvPr/>
        </p:nvCxnSpPr>
        <p:spPr bwMode="auto">
          <a:xfrm>
            <a:off x="65811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7819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3070378"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4438530"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矢印コネクタ 27"/>
          <p:cNvCxnSpPr/>
          <p:nvPr/>
        </p:nvCxnSpPr>
        <p:spPr bwMode="auto">
          <a:xfrm>
            <a:off x="658110" y="2600908"/>
            <a:ext cx="720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矢印コネクタ 31"/>
          <p:cNvCxnSpPr/>
          <p:nvPr/>
        </p:nvCxnSpPr>
        <p:spPr bwMode="auto">
          <a:xfrm>
            <a:off x="3072482" y="2600908"/>
            <a:ext cx="13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テキスト ボックス 33"/>
          <p:cNvSpPr txBox="1"/>
          <p:nvPr/>
        </p:nvSpPr>
        <p:spPr>
          <a:xfrm>
            <a:off x="644484" y="2651430"/>
            <a:ext cx="716864" cy="830997"/>
          </a:xfrm>
          <a:prstGeom prst="rect">
            <a:avLst/>
          </a:prstGeom>
          <a:noFill/>
        </p:spPr>
        <p:txBody>
          <a:bodyPr wrap="none" rtlCol="0">
            <a:spAutoFit/>
          </a:bodyPr>
          <a:lstStyle/>
          <a:p>
            <a:pPr algn="ctr"/>
            <a:r>
              <a:rPr lang="en-US" altLang="ja-JP" dirty="0" smtClean="0">
                <a:cs typeface="Times New Roman" panose="02020603050405020304" pitchFamily="18" charset="0"/>
              </a:rPr>
              <a:t>1</a:t>
            </a:r>
          </a:p>
          <a:p>
            <a:pPr algn="ctr"/>
            <a:r>
              <a:rPr lang="en-US" altLang="ja-JP" dirty="0" smtClean="0">
                <a:cs typeface="Times New Roman" panose="02020603050405020304" pitchFamily="18" charset="0"/>
              </a:rPr>
              <a:t>T_PAS</a:t>
            </a:r>
          </a:p>
          <a:p>
            <a:pPr algn="ctr"/>
            <a:r>
              <a:rPr kumimoji="1" lang="en-US" altLang="ja-JP" dirty="0" smtClean="0">
                <a:cs typeface="Times New Roman" panose="02020603050405020304" pitchFamily="18" charset="0"/>
              </a:rPr>
              <a:t>416B</a:t>
            </a:r>
          </a:p>
          <a:p>
            <a:pPr algn="ctr"/>
            <a:r>
              <a:rPr kumimoji="1" lang="en-US" altLang="ja-JP" dirty="0" smtClean="0">
                <a:cs typeface="Times New Roman" panose="02020603050405020304" pitchFamily="18" charset="0"/>
              </a:rPr>
              <a:t>1.891 µs</a:t>
            </a:r>
            <a:endParaRPr kumimoji="1" lang="ja-JP" altLang="en-US" dirty="0">
              <a:cs typeface="Times New Roman" panose="02020603050405020304" pitchFamily="18" charset="0"/>
            </a:endParaRPr>
          </a:p>
        </p:txBody>
      </p:sp>
      <p:sp>
        <p:nvSpPr>
          <p:cNvPr id="35" name="テキスト ボックス 34"/>
          <p:cNvSpPr txBox="1"/>
          <p:nvPr/>
        </p:nvSpPr>
        <p:spPr>
          <a:xfrm>
            <a:off x="1912587" y="2651430"/>
            <a:ext cx="716864" cy="830997"/>
          </a:xfrm>
          <a:prstGeom prst="rect">
            <a:avLst/>
          </a:prstGeom>
          <a:noFill/>
        </p:spPr>
        <p:txBody>
          <a:bodyPr wrap="none" rtlCol="0">
            <a:spAutoFit/>
          </a:bodyPr>
          <a:lstStyle/>
          <a:p>
            <a:pPr algn="ctr"/>
            <a:r>
              <a:rPr lang="en-US" altLang="ja-JP" dirty="0" smtClean="0">
                <a:cs typeface="Times New Roman" panose="02020603050405020304" pitchFamily="18" charset="0"/>
              </a:rPr>
              <a:t>2</a:t>
            </a:r>
          </a:p>
          <a:p>
            <a:pPr algn="ctr"/>
            <a:r>
              <a:rPr lang="en-US" altLang="ja-JP" dirty="0" smtClean="0">
                <a:cs typeface="Times New Roman" panose="02020603050405020304" pitchFamily="18" charset="0"/>
              </a:rPr>
              <a:t>T_BHD</a:t>
            </a:r>
          </a:p>
          <a:p>
            <a:pPr algn="ctr"/>
            <a:r>
              <a:rPr kumimoji="1" lang="en-US" altLang="ja-JP" dirty="0" smtClean="0">
                <a:cs typeface="Times New Roman" panose="02020603050405020304" pitchFamily="18" charset="0"/>
              </a:rPr>
              <a:t>16B</a:t>
            </a:r>
          </a:p>
          <a:p>
            <a:pPr algn="ctr"/>
            <a:r>
              <a:rPr kumimoji="1" lang="en-US" altLang="ja-JP" dirty="0" smtClean="0">
                <a:cs typeface="Times New Roman" panose="02020603050405020304" pitchFamily="18" charset="0"/>
              </a:rPr>
              <a:t>0.691 µs</a:t>
            </a:r>
            <a:endParaRPr kumimoji="1" lang="ja-JP" altLang="en-US" dirty="0">
              <a:cs typeface="Times New Roman" panose="02020603050405020304" pitchFamily="18" charset="0"/>
            </a:endParaRPr>
          </a:p>
        </p:txBody>
      </p:sp>
      <p:sp>
        <p:nvSpPr>
          <p:cNvPr id="38" name="テキスト ボックス 37"/>
          <p:cNvSpPr txBox="1"/>
          <p:nvPr/>
        </p:nvSpPr>
        <p:spPr>
          <a:xfrm>
            <a:off x="3457617" y="2651430"/>
            <a:ext cx="646331" cy="461665"/>
          </a:xfrm>
          <a:prstGeom prst="rect">
            <a:avLst/>
          </a:prstGeom>
          <a:noFill/>
        </p:spPr>
        <p:txBody>
          <a:bodyPr wrap="none" rtlCol="0">
            <a:spAutoFit/>
          </a:bodyPr>
          <a:lstStyle/>
          <a:p>
            <a:pPr algn="ctr"/>
            <a:r>
              <a:rPr lang="en-US" altLang="ja-JP" dirty="0" smtClean="0">
                <a:cs typeface="Times New Roman" panose="02020603050405020304" pitchFamily="18" charset="0"/>
              </a:rPr>
              <a:t>3</a:t>
            </a:r>
          </a:p>
          <a:p>
            <a:pPr algn="ctr"/>
            <a:r>
              <a:rPr lang="en-US" altLang="ja-JP" dirty="0" smtClean="0">
                <a:cs typeface="Times New Roman" panose="02020603050405020304" pitchFamily="18" charset="0"/>
              </a:rPr>
              <a:t>T_PLD</a:t>
            </a:r>
            <a:endParaRPr kumimoji="1" lang="ja-JP" altLang="en-US" dirty="0">
              <a:cs typeface="Times New Roman" panose="02020603050405020304" pitchFamily="18" charset="0"/>
            </a:endParaRPr>
          </a:p>
        </p:txBody>
      </p:sp>
      <p:cxnSp>
        <p:nvCxnSpPr>
          <p:cNvPr id="41" name="直線コネクタ 40"/>
          <p:cNvCxnSpPr/>
          <p:nvPr/>
        </p:nvCxnSpPr>
        <p:spPr bwMode="auto">
          <a:xfrm flipH="1">
            <a:off x="669538" y="2435406"/>
            <a:ext cx="8172000"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正方形/長方形 41"/>
          <p:cNvSpPr/>
          <p:nvPr/>
        </p:nvSpPr>
        <p:spPr bwMode="auto">
          <a:xfrm>
            <a:off x="4896108" y="2435406"/>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sp>
        <p:nvSpPr>
          <p:cNvPr id="43" name="正方形/長方形 42"/>
          <p:cNvSpPr/>
          <p:nvPr/>
        </p:nvSpPr>
        <p:spPr bwMode="auto">
          <a:xfrm>
            <a:off x="5616188" y="2435406"/>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PHY</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44" name="正方形/長方形 43"/>
          <p:cNvSpPr/>
          <p:nvPr/>
        </p:nvSpPr>
        <p:spPr bwMode="auto">
          <a:xfrm>
            <a:off x="6228324" y="2435406"/>
            <a:ext cx="612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rPr>
              <a:t>MAC</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Header</a:t>
            </a:r>
            <a:endParaRPr kumimoji="0" lang="ja-JP" altLang="en-US" sz="1100" b="0" i="0" u="none" strike="noStrike" cap="none" normalizeH="0" baseline="0" dirty="0" smtClean="0">
              <a:ln>
                <a:noFill/>
              </a:ln>
              <a:solidFill>
                <a:schemeClr val="tx1"/>
              </a:solidFill>
              <a:effectLst/>
            </a:endParaRPr>
          </a:p>
        </p:txBody>
      </p:sp>
      <p:sp>
        <p:nvSpPr>
          <p:cNvPr id="46" name="正方形/長方形 45"/>
          <p:cNvSpPr/>
          <p:nvPr/>
        </p:nvSpPr>
        <p:spPr bwMode="auto">
          <a:xfrm>
            <a:off x="6840324" y="2435406"/>
            <a:ext cx="468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100" b="0" i="0" u="none" strike="noStrike" cap="none" normalizeH="0" baseline="0" dirty="0" smtClean="0">
                <a:ln>
                  <a:noFill/>
                </a:ln>
                <a:solidFill>
                  <a:schemeClr val="tx1"/>
                </a:solidFill>
                <a:effectLst/>
                <a:latin typeface="Times New Roman" pitchFamily="18" charset="0"/>
              </a:rPr>
              <a:t>HCS</a:t>
            </a:r>
            <a:endParaRPr kumimoji="0" lang="ja-JP" altLang="en-US" sz="1100" b="0" i="0" u="none" strike="noStrike" cap="none" normalizeH="0" baseline="0" dirty="0" smtClean="0">
              <a:ln>
                <a:noFill/>
              </a:ln>
              <a:solidFill>
                <a:schemeClr val="tx1"/>
              </a:solidFill>
              <a:effectLst/>
              <a:latin typeface="Times New Roman" pitchFamily="18" charset="0"/>
            </a:endParaRPr>
          </a:p>
        </p:txBody>
      </p:sp>
      <p:cxnSp>
        <p:nvCxnSpPr>
          <p:cNvPr id="49" name="直線コネクタ 48"/>
          <p:cNvCxnSpPr/>
          <p:nvPr/>
        </p:nvCxnSpPr>
        <p:spPr bwMode="auto">
          <a:xfrm>
            <a:off x="4896108" y="2528900"/>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矢印コネクタ 49"/>
          <p:cNvCxnSpPr/>
          <p:nvPr/>
        </p:nvCxnSpPr>
        <p:spPr bwMode="auto">
          <a:xfrm>
            <a:off x="4438530" y="2600908"/>
            <a:ext cx="4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テキスト ボックス 50"/>
          <p:cNvSpPr txBox="1"/>
          <p:nvPr/>
        </p:nvSpPr>
        <p:spPr>
          <a:xfrm>
            <a:off x="4313497" y="2652591"/>
            <a:ext cx="662361" cy="646331"/>
          </a:xfrm>
          <a:prstGeom prst="rect">
            <a:avLst/>
          </a:prstGeom>
          <a:noFill/>
        </p:spPr>
        <p:txBody>
          <a:bodyPr wrap="none" rtlCol="0">
            <a:spAutoFit/>
          </a:bodyPr>
          <a:lstStyle/>
          <a:p>
            <a:pPr algn="ctr"/>
            <a:r>
              <a:rPr lang="en-US" altLang="ja-JP" dirty="0" smtClean="0">
                <a:cs typeface="Times New Roman" panose="02020603050405020304" pitchFamily="18" charset="0"/>
              </a:rPr>
              <a:t>4</a:t>
            </a:r>
          </a:p>
          <a:p>
            <a:pPr algn="ctr"/>
            <a:r>
              <a:rPr lang="en-US" altLang="ja-JP" dirty="0" smtClean="0">
                <a:cs typeface="Times New Roman" panose="02020603050405020304" pitchFamily="18" charset="0"/>
              </a:rPr>
              <a:t>T_SIFS</a:t>
            </a:r>
          </a:p>
          <a:p>
            <a:pPr algn="ctr"/>
            <a:r>
              <a:rPr kumimoji="1" lang="en-US" altLang="ja-JP" dirty="0" smtClean="0">
                <a:cs typeface="Times New Roman" panose="02020603050405020304" pitchFamily="18" charset="0"/>
              </a:rPr>
              <a:t>2.5 µs</a:t>
            </a:r>
            <a:endParaRPr kumimoji="1" lang="ja-JP" altLang="en-US" dirty="0">
              <a:cs typeface="Times New Roman" panose="02020603050405020304" pitchFamily="18" charset="0"/>
            </a:endParaRPr>
          </a:p>
        </p:txBody>
      </p:sp>
      <p:cxnSp>
        <p:nvCxnSpPr>
          <p:cNvPr id="54" name="直線矢印コネクタ 53"/>
          <p:cNvCxnSpPr/>
          <p:nvPr/>
        </p:nvCxnSpPr>
        <p:spPr bwMode="auto">
          <a:xfrm>
            <a:off x="7272316" y="2255386"/>
            <a:ext cx="468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正方形/長方形 54"/>
          <p:cNvSpPr/>
          <p:nvPr/>
        </p:nvSpPr>
        <p:spPr bwMode="auto">
          <a:xfrm>
            <a:off x="7740368" y="1931350"/>
            <a:ext cx="720000" cy="504056"/>
          </a:xfrm>
          <a:prstGeom prst="rect">
            <a:avLst/>
          </a:prstGeom>
          <a:solidFill>
            <a:schemeClr val="accent1">
              <a:lumMod val="20000"/>
              <a:lumOff val="80000"/>
            </a:schemeClr>
          </a:solid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a:t>p</a:t>
            </a:r>
            <a:r>
              <a:rPr kumimoji="0" lang="en-US" altLang="ja-JP" sz="1100" b="0" i="0" u="none" strike="noStrike" cap="none" normalizeH="0" baseline="0" dirty="0" smtClean="0">
                <a:ln>
                  <a:noFill/>
                </a:ln>
                <a:solidFill>
                  <a:schemeClr val="tx1"/>
                </a:solidFill>
                <a:effectLst/>
              </a:rPr>
              <a:t>reamble</a:t>
            </a:r>
          </a:p>
          <a:p>
            <a:pPr marL="0" marR="0" indent="0" algn="ctr" defTabSz="914400" rtl="0" eaLnBrk="0" fontAlgn="base" latinLnBrk="0" hangingPunct="0">
              <a:lnSpc>
                <a:spcPct val="100000"/>
              </a:lnSpc>
              <a:spcBef>
                <a:spcPct val="0"/>
              </a:spcBef>
              <a:spcAft>
                <a:spcPct val="0"/>
              </a:spcAft>
              <a:buClrTx/>
              <a:buSzTx/>
              <a:buFontTx/>
              <a:buNone/>
              <a:tabLst/>
            </a:pPr>
            <a:r>
              <a:rPr lang="en-US" altLang="ja-JP" sz="1100" dirty="0" smtClean="0"/>
              <a:t>(short)</a:t>
            </a:r>
            <a:endParaRPr kumimoji="0" lang="ja-JP" altLang="en-US" sz="1100" b="0" i="0" u="none" strike="noStrike" cap="none" normalizeH="0" baseline="0" dirty="0" smtClean="0">
              <a:ln>
                <a:noFill/>
              </a:ln>
              <a:solidFill>
                <a:schemeClr val="tx1"/>
              </a:solidFill>
              <a:effectLst/>
            </a:endParaRPr>
          </a:p>
        </p:txBody>
      </p:sp>
      <p:cxnSp>
        <p:nvCxnSpPr>
          <p:cNvPr id="57" name="直線コネクタ 56"/>
          <p:cNvCxnSpPr/>
          <p:nvPr/>
        </p:nvCxnSpPr>
        <p:spPr bwMode="auto">
          <a:xfrm>
            <a:off x="7297774" y="2183378"/>
            <a:ext cx="0" cy="1440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円/楕円 57"/>
          <p:cNvSpPr/>
          <p:nvPr/>
        </p:nvSpPr>
        <p:spPr bwMode="auto">
          <a:xfrm>
            <a:off x="8532456"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59" name="円/楕円 58"/>
          <p:cNvSpPr/>
          <p:nvPr/>
        </p:nvSpPr>
        <p:spPr bwMode="auto">
          <a:xfrm>
            <a:off x="8640460"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0" name="円/楕円 59"/>
          <p:cNvSpPr/>
          <p:nvPr/>
        </p:nvSpPr>
        <p:spPr bwMode="auto">
          <a:xfrm>
            <a:off x="8748472" y="2147382"/>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1" name="テキスト ボックス 60"/>
          <p:cNvSpPr txBox="1"/>
          <p:nvPr/>
        </p:nvSpPr>
        <p:spPr>
          <a:xfrm>
            <a:off x="7147220" y="1592796"/>
            <a:ext cx="662361" cy="646331"/>
          </a:xfrm>
          <a:prstGeom prst="rect">
            <a:avLst/>
          </a:prstGeom>
          <a:noFill/>
        </p:spPr>
        <p:txBody>
          <a:bodyPr wrap="none" rtlCol="0">
            <a:spAutoFit/>
          </a:bodyPr>
          <a:lstStyle/>
          <a:p>
            <a:pPr algn="ctr"/>
            <a:r>
              <a:rPr lang="en-US" altLang="ja-JP" dirty="0" smtClean="0">
                <a:cs typeface="Times New Roman" panose="02020603050405020304" pitchFamily="18" charset="0"/>
              </a:rPr>
              <a:t>4</a:t>
            </a:r>
          </a:p>
          <a:p>
            <a:pPr algn="ctr"/>
            <a:r>
              <a:rPr lang="en-US" altLang="ja-JP" dirty="0" smtClean="0">
                <a:cs typeface="Times New Roman" panose="02020603050405020304" pitchFamily="18" charset="0"/>
              </a:rPr>
              <a:t>T_SIFS</a:t>
            </a:r>
          </a:p>
          <a:p>
            <a:pPr algn="ctr"/>
            <a:r>
              <a:rPr kumimoji="1" lang="en-US" altLang="ja-JP" dirty="0" smtClean="0">
                <a:cs typeface="Times New Roman" panose="02020603050405020304" pitchFamily="18" charset="0"/>
              </a:rPr>
              <a:t>2.5 µs</a:t>
            </a:r>
            <a:endParaRPr kumimoji="1" lang="ja-JP" altLang="en-US" dirty="0">
              <a:cs typeface="Times New Roman" panose="02020603050405020304" pitchFamily="18" charset="0"/>
            </a:endParaRPr>
          </a:p>
        </p:txBody>
      </p:sp>
      <p:sp>
        <p:nvSpPr>
          <p:cNvPr id="62" name="右中かっこ 61"/>
          <p:cNvSpPr/>
          <p:nvPr/>
        </p:nvSpPr>
        <p:spPr bwMode="auto">
          <a:xfrm rot="16200000">
            <a:off x="2451538" y="-170357"/>
            <a:ext cx="216000" cy="3780000"/>
          </a:xfrm>
          <a:prstGeom prst="rightBrace">
            <a:avLst/>
          </a:prstGeom>
          <a:noFill/>
          <a:ln w="158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3" name="テキスト ボックス 62"/>
          <p:cNvSpPr txBox="1"/>
          <p:nvPr/>
        </p:nvSpPr>
        <p:spPr>
          <a:xfrm>
            <a:off x="1963922" y="1304764"/>
            <a:ext cx="1059906" cy="338554"/>
          </a:xfrm>
          <a:prstGeom prst="rect">
            <a:avLst/>
          </a:prstGeom>
          <a:noFill/>
        </p:spPr>
        <p:txBody>
          <a:bodyPr wrap="none" rtlCol="0">
            <a:spAutoFit/>
          </a:bodyPr>
          <a:lstStyle/>
          <a:p>
            <a:r>
              <a:rPr kumimoji="1" lang="en-US" altLang="ja-JP" sz="1600" dirty="0" smtClean="0"/>
              <a:t>data frame</a:t>
            </a:r>
            <a:endParaRPr kumimoji="1" lang="ja-JP" altLang="en-US" sz="1600" dirty="0"/>
          </a:p>
        </p:txBody>
      </p:sp>
      <p:sp>
        <p:nvSpPr>
          <p:cNvPr id="64" name="右中かっこ 63"/>
          <p:cNvSpPr/>
          <p:nvPr/>
        </p:nvSpPr>
        <p:spPr bwMode="auto">
          <a:xfrm rot="5400000" flipV="1">
            <a:off x="5994024" y="1877466"/>
            <a:ext cx="216000" cy="2412000"/>
          </a:xfrm>
          <a:prstGeom prst="rightBrace">
            <a:avLst/>
          </a:prstGeom>
          <a:noFill/>
          <a:ln w="158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65" name="テキスト ボックス 64"/>
          <p:cNvSpPr txBox="1"/>
          <p:nvPr/>
        </p:nvSpPr>
        <p:spPr>
          <a:xfrm>
            <a:off x="5189195" y="3191467"/>
            <a:ext cx="2048959" cy="338554"/>
          </a:xfrm>
          <a:prstGeom prst="rect">
            <a:avLst/>
          </a:prstGeom>
          <a:noFill/>
        </p:spPr>
        <p:txBody>
          <a:bodyPr wrap="none" rtlCol="0">
            <a:spAutoFit/>
          </a:bodyPr>
          <a:lstStyle/>
          <a:p>
            <a:r>
              <a:rPr kumimoji="1" lang="en-US" altLang="ja-JP" sz="1600" dirty="0" smtClean="0"/>
              <a:t>ACK frame (2.582 </a:t>
            </a:r>
            <a:r>
              <a:rPr kumimoji="1" lang="en-US" altLang="ja-JP" sz="1600" dirty="0" smtClean="0">
                <a:latin typeface="Times New Roman"/>
                <a:cs typeface="Times New Roman"/>
              </a:rPr>
              <a:t>µs)</a:t>
            </a:r>
            <a:endParaRPr kumimoji="1" lang="ja-JP" altLang="en-US" sz="1600" dirty="0"/>
          </a:p>
        </p:txBody>
      </p:sp>
      <p:sp>
        <p:nvSpPr>
          <p:cNvPr id="5" name="テキスト ボックス 4"/>
          <p:cNvSpPr txBox="1"/>
          <p:nvPr/>
        </p:nvSpPr>
        <p:spPr>
          <a:xfrm>
            <a:off x="3095836" y="3465004"/>
            <a:ext cx="3116815" cy="400110"/>
          </a:xfrm>
          <a:prstGeom prst="rect">
            <a:avLst/>
          </a:prstGeom>
          <a:noFill/>
        </p:spPr>
        <p:txBody>
          <a:bodyPr wrap="none" rtlCol="0">
            <a:spAutoFit/>
          </a:bodyPr>
          <a:lstStyle/>
          <a:p>
            <a:r>
              <a:rPr kumimoji="1" lang="en-US" altLang="ja-JP" sz="2000" dirty="0" smtClean="0"/>
              <a:t>Data frames and ACK frame</a:t>
            </a:r>
            <a:endParaRPr kumimoji="1" lang="ja-JP" altLang="en-US" sz="2000" dirty="0"/>
          </a:p>
        </p:txBody>
      </p:sp>
      <p:sp>
        <p:nvSpPr>
          <p:cNvPr id="66" name="テキスト ボックス 65"/>
          <p:cNvSpPr txBox="1"/>
          <p:nvPr/>
        </p:nvSpPr>
        <p:spPr>
          <a:xfrm>
            <a:off x="1583669" y="5106670"/>
            <a:ext cx="5922648" cy="338554"/>
          </a:xfrm>
          <a:prstGeom prst="rect">
            <a:avLst/>
          </a:prstGeom>
          <a:noFill/>
        </p:spPr>
        <p:txBody>
          <a:bodyPr wrap="square" rtlCol="0">
            <a:spAutoFit/>
          </a:bodyPr>
          <a:lstStyle/>
          <a:p>
            <a:r>
              <a:rPr lang="en-US" altLang="ja-JP" sz="1600" dirty="0" smtClean="0">
                <a:cs typeface="Times New Roman" panose="02020603050405020304" pitchFamily="18" charset="0"/>
              </a:rPr>
              <a:t>T_PLD = </a:t>
            </a:r>
            <a:r>
              <a:rPr lang="en-US" altLang="ja-JP" sz="1600" i="1" dirty="0" smtClean="0">
                <a:cs typeface="Times New Roman" panose="02020603050405020304" pitchFamily="18" charset="0"/>
              </a:rPr>
              <a:t>m</a:t>
            </a:r>
            <a:r>
              <a:rPr lang="en-US" altLang="ja-JP" sz="1600" dirty="0" smtClean="0">
                <a:cs typeface="Times New Roman" panose="02020603050405020304" pitchFamily="18" charset="0"/>
              </a:rPr>
              <a:t>(</a:t>
            </a:r>
            <a:r>
              <a:rPr lang="en-US" altLang="ja-JP" sz="1600" i="1" dirty="0" err="1" smtClean="0">
                <a:ea typeface="Verdana"/>
                <a:cs typeface="Times New Roman" panose="02020603050405020304" pitchFamily="18" charset="0"/>
              </a:rPr>
              <a:t>L</a:t>
            </a:r>
            <a:r>
              <a:rPr lang="en-US" altLang="ja-JP" sz="1600" i="1" baseline="-25000" dirty="0" err="1" smtClean="0">
                <a:ea typeface="Verdana"/>
                <a:cs typeface="Times New Roman" panose="02020603050405020304" pitchFamily="18" charset="0"/>
              </a:rPr>
              <a:t>s</a:t>
            </a:r>
            <a:r>
              <a:rPr lang="en-US" altLang="ja-JP" sz="1600" dirty="0" smtClean="0">
                <a:cs typeface="Times New Roman" panose="02020603050405020304" pitchFamily="18" charset="0"/>
              </a:rPr>
              <a:t> + B_FCS </a:t>
            </a:r>
            <a:r>
              <a:rPr lang="en-US" altLang="ja-JP" sz="1600" dirty="0">
                <a:cs typeface="Times New Roman" panose="02020603050405020304" pitchFamily="18" charset="0"/>
              </a:rPr>
              <a:t>+ </a:t>
            </a:r>
            <a:r>
              <a:rPr lang="en-US" altLang="ja-JP" sz="1600" dirty="0" smtClean="0">
                <a:cs typeface="Times New Roman" panose="02020603050405020304" pitchFamily="18" charset="0"/>
              </a:rPr>
              <a:t>B_SHD)/</a:t>
            </a:r>
            <a:r>
              <a:rPr lang="en-US" altLang="ja-JP" sz="1600" i="1" dirty="0" smtClean="0">
                <a:cs typeface="Times New Roman" panose="02020603050405020304" pitchFamily="18" charset="0"/>
              </a:rPr>
              <a:t>r</a:t>
            </a:r>
            <a:r>
              <a:rPr lang="en-US" altLang="ja-JP" sz="1600" dirty="0">
                <a:cs typeface="Times New Roman" panose="02020603050405020304" pitchFamily="18" charset="0"/>
              </a:rPr>
              <a:t> </a:t>
            </a:r>
            <a:r>
              <a:rPr lang="en-US" altLang="ja-JP" sz="1600" dirty="0" smtClean="0">
                <a:cs typeface="Times New Roman" panose="02020603050405020304" pitchFamily="18" charset="0"/>
              </a:rPr>
              <a:t>= (</a:t>
            </a:r>
            <a:r>
              <a:rPr lang="en-US" altLang="ja-JP" sz="1600" i="1" dirty="0" err="1">
                <a:ea typeface="Verdana"/>
                <a:cs typeface="Times New Roman" panose="02020603050405020304" pitchFamily="18" charset="0"/>
              </a:rPr>
              <a:t>L</a:t>
            </a:r>
            <a:r>
              <a:rPr lang="en-US" altLang="ja-JP" sz="1600" i="1" baseline="-25000" dirty="0" err="1">
                <a:ea typeface="Verdana"/>
                <a:cs typeface="Times New Roman" panose="02020603050405020304" pitchFamily="18" charset="0"/>
              </a:rPr>
              <a:t>s</a:t>
            </a:r>
            <a:r>
              <a:rPr lang="en-US" altLang="ja-JP" sz="1600" dirty="0" smtClean="0">
                <a:cs typeface="Times New Roman" panose="02020603050405020304" pitchFamily="18" charset="0"/>
              </a:rPr>
              <a:t> </a:t>
            </a:r>
            <a:r>
              <a:rPr lang="en-US" altLang="ja-JP" sz="1600" dirty="0">
                <a:cs typeface="Times New Roman" panose="02020603050405020304" pitchFamily="18" charset="0"/>
              </a:rPr>
              <a:t>+ </a:t>
            </a:r>
            <a:r>
              <a:rPr lang="en-US" altLang="ja-JP" sz="1600" dirty="0" smtClean="0">
                <a:cs typeface="Times New Roman" panose="02020603050405020304" pitchFamily="18" charset="0"/>
              </a:rPr>
              <a:t>64)</a:t>
            </a:r>
            <a:r>
              <a:rPr lang="en-US" altLang="ja-JP" sz="1600" i="1" dirty="0" smtClean="0">
                <a:cs typeface="Times New Roman" panose="02020603050405020304" pitchFamily="18" charset="0"/>
              </a:rPr>
              <a:t>m</a:t>
            </a:r>
            <a:r>
              <a:rPr lang="en-US" altLang="ja-JP" sz="1600" dirty="0" smtClean="0">
                <a:cs typeface="Times New Roman" panose="02020603050405020304" pitchFamily="18" charset="0"/>
              </a:rPr>
              <a:t>/</a:t>
            </a:r>
            <a:r>
              <a:rPr lang="en-US" altLang="ja-JP" sz="1600" i="1" dirty="0" smtClean="0">
                <a:cs typeface="Times New Roman" panose="02020603050405020304" pitchFamily="18" charset="0"/>
              </a:rPr>
              <a:t>r</a:t>
            </a:r>
            <a:endParaRPr lang="en-US" altLang="ja-JP" sz="1600" dirty="0">
              <a:cs typeface="Times New Roman" panose="02020603050405020304" pitchFamily="18" charset="0"/>
            </a:endParaRPr>
          </a:p>
        </p:txBody>
      </p:sp>
      <p:sp>
        <p:nvSpPr>
          <p:cNvPr id="13" name="テキスト ボックス 12"/>
          <p:cNvSpPr txBox="1"/>
          <p:nvPr/>
        </p:nvSpPr>
        <p:spPr>
          <a:xfrm>
            <a:off x="683568" y="5514327"/>
            <a:ext cx="7709162" cy="830997"/>
          </a:xfrm>
          <a:prstGeom prst="rect">
            <a:avLst/>
          </a:prstGeom>
          <a:noFill/>
        </p:spPr>
        <p:txBody>
          <a:bodyPr wrap="none" rtlCol="0">
            <a:spAutoFit/>
          </a:bodyPr>
          <a:lstStyle/>
          <a:p>
            <a:r>
              <a:rPr lang="el-GR" altLang="ja-JP" sz="1600" dirty="0">
                <a:latin typeface="Times New Roman"/>
                <a:cs typeface="Times New Roman"/>
              </a:rPr>
              <a:t>α</a:t>
            </a:r>
            <a:r>
              <a:rPr kumimoji="1" lang="en-US" altLang="ja-JP" sz="1600" dirty="0" smtClean="0"/>
              <a:t>: a frame efficiency depending on a data-error rate and an ACK scheme employed</a:t>
            </a:r>
          </a:p>
          <a:p>
            <a:r>
              <a:rPr kumimoji="1" lang="en-US" altLang="ja-JP" sz="1600" i="1" dirty="0" smtClean="0"/>
              <a:t>r</a:t>
            </a:r>
            <a:r>
              <a:rPr kumimoji="1" lang="en-US" altLang="ja-JP" sz="1600" dirty="0" smtClean="0"/>
              <a:t>: a PHY-SAP payload-bit rate between 2258.7 and 13141  Mb/s</a:t>
            </a:r>
          </a:p>
          <a:p>
            <a:r>
              <a:rPr kumimoji="1" lang="en-US" altLang="ja-JP" sz="1600" i="1" dirty="0" smtClean="0"/>
              <a:t>m</a:t>
            </a:r>
            <a:r>
              <a:rPr kumimoji="1" lang="en-US" altLang="ja-JP" sz="1600" dirty="0" smtClean="0"/>
              <a:t>: number of </a:t>
            </a:r>
            <a:r>
              <a:rPr kumimoji="1" lang="en-US" altLang="ja-JP" sz="1600" dirty="0" err="1" smtClean="0"/>
              <a:t>subframes</a:t>
            </a:r>
            <a:r>
              <a:rPr kumimoji="1" lang="en-US" altLang="ja-JP" sz="1600" dirty="0" smtClean="0"/>
              <a:t>, B_FCS: bit length of FCS, B_SHD: bit length of </a:t>
            </a:r>
            <a:r>
              <a:rPr kumimoji="1" lang="en-US" altLang="ja-JP" sz="1600" dirty="0" err="1" smtClean="0"/>
              <a:t>subframe</a:t>
            </a:r>
            <a:r>
              <a:rPr kumimoji="1" lang="en-US" altLang="ja-JP" sz="1600" dirty="0" smtClean="0"/>
              <a:t> header</a:t>
            </a:r>
          </a:p>
        </p:txBody>
      </p:sp>
      <p:cxnSp>
        <p:nvCxnSpPr>
          <p:cNvPr id="71" name="直線矢印コネクタ 70"/>
          <p:cNvCxnSpPr/>
          <p:nvPr/>
        </p:nvCxnSpPr>
        <p:spPr bwMode="auto">
          <a:xfrm>
            <a:off x="1403648" y="2600908"/>
            <a:ext cx="1656000" cy="0"/>
          </a:xfrm>
          <a:prstGeom prst="straightConnector1">
            <a:avLst/>
          </a:prstGeom>
          <a:solidFill>
            <a:schemeClr val="accent1"/>
          </a:solidFill>
          <a:ln w="12700" cap="flat" cmpd="sng" algn="ctr">
            <a:solidFill>
              <a:schemeClr val="tx1"/>
            </a:solidFill>
            <a:prstDash val="solid"/>
            <a:round/>
            <a:headEnd type="arrow"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42299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17" name="テキスト ボックス 16"/>
          <p:cNvSpPr txBox="1"/>
          <p:nvPr/>
        </p:nvSpPr>
        <p:spPr>
          <a:xfrm>
            <a:off x="494171" y="2924944"/>
            <a:ext cx="8074273" cy="1661993"/>
          </a:xfrm>
          <a:prstGeom prst="rect">
            <a:avLst/>
          </a:prstGeom>
          <a:noFill/>
        </p:spPr>
        <p:txBody>
          <a:bodyPr wrap="square" rtlCol="0">
            <a:spAutoFit/>
          </a:bodyPr>
          <a:lstStyle/>
          <a:p>
            <a:r>
              <a:rPr kumimoji="1" lang="en-US" altLang="ja-JP" sz="1800" dirty="0" smtClean="0"/>
              <a:t>In TG3e proposal, Stack ACK (</a:t>
            </a:r>
            <a:r>
              <a:rPr kumimoji="1" lang="en-US" altLang="ja-JP" sz="1800" dirty="0" err="1" smtClean="0"/>
              <a:t>Stk</a:t>
            </a:r>
            <a:r>
              <a:rPr kumimoji="1" lang="en-US" altLang="ja-JP" sz="1800" dirty="0" smtClean="0"/>
              <a:t>-ACK) is employed as the ACK scheme.</a:t>
            </a:r>
          </a:p>
          <a:p>
            <a:endParaRPr kumimoji="1" lang="en-US" altLang="ja-JP" sz="800" dirty="0"/>
          </a:p>
          <a:p>
            <a:r>
              <a:rPr kumimoji="1" lang="en-US" altLang="ja-JP" sz="1800" dirty="0" smtClean="0"/>
              <a:t>A probability that </a:t>
            </a:r>
            <a:r>
              <a:rPr kumimoji="1" lang="en-US" altLang="ja-JP" sz="1800" i="1" dirty="0" err="1" smtClean="0"/>
              <a:t>i</a:t>
            </a:r>
            <a:r>
              <a:rPr kumimoji="1" lang="en-US" altLang="ja-JP" sz="1800" dirty="0" smtClean="0"/>
              <a:t>-consecutive (0</a:t>
            </a:r>
            <a:r>
              <a:rPr kumimoji="1" lang="en-US" altLang="ja-JP" sz="1800" dirty="0" smtClean="0">
                <a:latin typeface="Times New Roman"/>
                <a:cs typeface="Times New Roman"/>
              </a:rPr>
              <a:t>&lt;</a:t>
            </a:r>
            <a:r>
              <a:rPr kumimoji="1" lang="en-US" altLang="ja-JP" sz="1800" i="1" dirty="0" err="1" smtClean="0">
                <a:latin typeface="Times New Roman"/>
                <a:cs typeface="Times New Roman"/>
              </a:rPr>
              <a:t>i</a:t>
            </a:r>
            <a:r>
              <a:rPr kumimoji="1" lang="en-US" altLang="ja-JP" sz="1800" dirty="0" smtClean="0">
                <a:latin typeface="Times New Roman"/>
                <a:cs typeface="Times New Roman"/>
              </a:rPr>
              <a:t> </a:t>
            </a:r>
            <a:r>
              <a:rPr kumimoji="1" lang="en-US" altLang="ja-JP" sz="1800" dirty="0">
                <a:latin typeface="Times New Roman"/>
                <a:cs typeface="Times New Roman"/>
              </a:rPr>
              <a:t>≤ </a:t>
            </a:r>
            <a:r>
              <a:rPr kumimoji="1" lang="en-US" altLang="ja-JP" sz="1800" i="1" dirty="0" smtClean="0">
                <a:latin typeface="Times New Roman"/>
                <a:cs typeface="Times New Roman"/>
              </a:rPr>
              <a:t>m</a:t>
            </a:r>
            <a:r>
              <a:rPr kumimoji="1" lang="en-US" altLang="ja-JP" sz="1800" dirty="0" smtClean="0">
                <a:latin typeface="Times New Roman"/>
                <a:cs typeface="Times New Roman"/>
              </a:rPr>
              <a:t>–1) </a:t>
            </a:r>
            <a:r>
              <a:rPr kumimoji="1" lang="en-US" altLang="ja-JP" sz="1800" dirty="0" err="1" smtClean="0"/>
              <a:t>subframes</a:t>
            </a:r>
            <a:r>
              <a:rPr kumimoji="1" lang="en-US" altLang="ja-JP" sz="1800" dirty="0" smtClean="0"/>
              <a:t> with a </a:t>
            </a:r>
            <a:r>
              <a:rPr kumimoji="1" lang="en-US" altLang="ja-JP" sz="1800" dirty="0" err="1" smtClean="0"/>
              <a:t>subframe</a:t>
            </a:r>
            <a:r>
              <a:rPr kumimoji="1" lang="en-US" altLang="ja-JP" sz="1800" dirty="0" smtClean="0"/>
              <a:t>-error probability of </a:t>
            </a:r>
            <a:r>
              <a:rPr kumimoji="1" lang="en-US" altLang="ja-JP" sz="1800" i="1" dirty="0" err="1" smtClean="0"/>
              <a:t>p</a:t>
            </a:r>
            <a:r>
              <a:rPr kumimoji="1" lang="en-US" altLang="ja-JP" sz="1800" i="1" baseline="-25000" dirty="0" err="1" smtClean="0"/>
              <a:t>s</a:t>
            </a:r>
            <a:r>
              <a:rPr kumimoji="1" lang="en-US" altLang="ja-JP" sz="1800" dirty="0" smtClean="0"/>
              <a:t> are correct and that (</a:t>
            </a:r>
            <a:r>
              <a:rPr kumimoji="1" lang="en-US" altLang="ja-JP" sz="1800" i="1" dirty="0" smtClean="0"/>
              <a:t>i</a:t>
            </a:r>
            <a:r>
              <a:rPr kumimoji="1" lang="en-US" altLang="ja-JP" sz="1800" dirty="0" smtClean="0"/>
              <a:t>+1)-</a:t>
            </a:r>
            <a:r>
              <a:rPr kumimoji="1" lang="en-US" altLang="ja-JP" sz="1800" dirty="0" err="1" smtClean="0"/>
              <a:t>th</a:t>
            </a:r>
            <a:r>
              <a:rPr kumimoji="1" lang="en-US" altLang="ja-JP" sz="1800" dirty="0" smtClean="0"/>
              <a:t> </a:t>
            </a:r>
            <a:r>
              <a:rPr kumimoji="1" lang="en-US" altLang="ja-JP" sz="1800" dirty="0" err="1" smtClean="0"/>
              <a:t>subframe</a:t>
            </a:r>
            <a:r>
              <a:rPr kumimoji="1" lang="en-US" altLang="ja-JP" sz="1800" dirty="0" smtClean="0"/>
              <a:t> is incorrect is (1 – </a:t>
            </a:r>
            <a:r>
              <a:rPr kumimoji="1" lang="en-US" altLang="ja-JP" sz="1800" i="1" dirty="0" err="1" smtClean="0"/>
              <a:t>p</a:t>
            </a:r>
            <a:r>
              <a:rPr kumimoji="1" lang="en-US" altLang="ja-JP" sz="1800" i="1" baseline="-25000" dirty="0" err="1" smtClean="0"/>
              <a:t>s</a:t>
            </a:r>
            <a:r>
              <a:rPr kumimoji="1" lang="en-US" altLang="ja-JP" sz="1800" dirty="0" smtClean="0"/>
              <a:t>)</a:t>
            </a:r>
            <a:r>
              <a:rPr kumimoji="1" lang="en-US" altLang="ja-JP" sz="1800" i="1" baseline="30000" dirty="0" err="1" smtClean="0"/>
              <a:t>i</a:t>
            </a:r>
            <a:r>
              <a:rPr kumimoji="1" lang="en-US" altLang="ja-JP" sz="1800" dirty="0" err="1" smtClean="0">
                <a:latin typeface="Times New Roman"/>
                <a:cs typeface="Times New Roman"/>
              </a:rPr>
              <a:t>·</a:t>
            </a:r>
            <a:r>
              <a:rPr kumimoji="1" lang="en-US" altLang="ja-JP" sz="1800" i="1" dirty="0" err="1" smtClean="0"/>
              <a:t>p</a:t>
            </a:r>
            <a:r>
              <a:rPr kumimoji="1" lang="en-US" altLang="ja-JP" sz="1800" i="1" baseline="-25000" dirty="0" err="1" smtClean="0"/>
              <a:t>s</a:t>
            </a:r>
            <a:r>
              <a:rPr kumimoji="1" lang="en-US" altLang="ja-JP" sz="1800" dirty="0" smtClean="0"/>
              <a:t>.</a:t>
            </a:r>
          </a:p>
          <a:p>
            <a:r>
              <a:rPr kumimoji="1" lang="en-US" altLang="ja-JP" sz="1800" dirty="0" smtClean="0"/>
              <a:t>Therefore, a frame efficiency </a:t>
            </a:r>
            <a:r>
              <a:rPr kumimoji="1" lang="el-GR" altLang="ja-JP" sz="1800" dirty="0" smtClean="0">
                <a:latin typeface="Times New Roman"/>
                <a:cs typeface="Times New Roman"/>
              </a:rPr>
              <a:t>α</a:t>
            </a:r>
            <a:r>
              <a:rPr kumimoji="1" lang="en-US" altLang="ja-JP" sz="1800" dirty="0" smtClean="0"/>
              <a:t> </a:t>
            </a:r>
            <a:r>
              <a:rPr kumimoji="1" lang="en-US" altLang="ja-JP" sz="1800" dirty="0"/>
              <a:t>for </a:t>
            </a:r>
            <a:r>
              <a:rPr kumimoji="1" lang="en-US" altLang="ja-JP" sz="1800" dirty="0" err="1"/>
              <a:t>Stk-Ack</a:t>
            </a:r>
            <a:r>
              <a:rPr kumimoji="1" lang="en-US" altLang="ja-JP" sz="1800" dirty="0" smtClean="0">
                <a:latin typeface="Times New Roman"/>
                <a:cs typeface="Times New Roman"/>
              </a:rPr>
              <a:t>, </a:t>
            </a:r>
            <a:r>
              <a:rPr kumimoji="1" lang="el-GR" altLang="ja-JP" sz="1800" i="1" dirty="0" smtClean="0">
                <a:latin typeface="Times New Roman"/>
                <a:cs typeface="Times New Roman"/>
              </a:rPr>
              <a:t>α</a:t>
            </a:r>
            <a:r>
              <a:rPr kumimoji="1" lang="en-US" altLang="ja-JP" sz="1800" i="1" baseline="-25000" dirty="0" err="1" smtClean="0"/>
              <a:t>stk</a:t>
            </a:r>
            <a:r>
              <a:rPr kumimoji="1" lang="en-US" altLang="ja-JP" sz="1800" dirty="0"/>
              <a:t>, </a:t>
            </a:r>
            <a:r>
              <a:rPr kumimoji="1" lang="en-US" altLang="ja-JP" sz="1800" dirty="0" smtClean="0">
                <a:latin typeface="Times New Roman"/>
                <a:cs typeface="Times New Roman"/>
              </a:rPr>
              <a:t>which is a ratio of </a:t>
            </a:r>
            <a:r>
              <a:rPr kumimoji="1" lang="en-US" altLang="ja-JP" sz="1800" dirty="0" smtClean="0"/>
              <a:t>an expected number of correct </a:t>
            </a:r>
            <a:r>
              <a:rPr kumimoji="1" lang="en-US" altLang="ja-JP" sz="1800" dirty="0" err="1" smtClean="0"/>
              <a:t>subframes</a:t>
            </a:r>
            <a:r>
              <a:rPr kumimoji="1" lang="en-US" altLang="ja-JP" sz="1800" dirty="0" smtClean="0"/>
              <a:t> to all </a:t>
            </a:r>
            <a:r>
              <a:rPr kumimoji="1" lang="en-US" altLang="ja-JP" sz="1800" dirty="0" err="1" smtClean="0"/>
              <a:t>subframes</a:t>
            </a:r>
            <a:r>
              <a:rPr kumimoji="1" lang="en-US" altLang="ja-JP" sz="1800" dirty="0" smtClean="0"/>
              <a:t> in a frame, is:</a:t>
            </a:r>
            <a:endParaRPr kumimoji="1" lang="ja-JP" altLang="en-US" sz="1800" dirty="0"/>
          </a:p>
        </p:txBody>
      </p:sp>
      <mc:AlternateContent xmlns:mc="http://schemas.openxmlformats.org/markup-compatibility/2006" xmlns:a14="http://schemas.microsoft.com/office/drawing/2010/main">
        <mc:Choice Requires="a14">
          <p:sp>
            <p:nvSpPr>
              <p:cNvPr id="30" name="テキスト ボックス 29"/>
              <p:cNvSpPr txBox="1"/>
              <p:nvPr/>
            </p:nvSpPr>
            <p:spPr>
              <a:xfrm>
                <a:off x="863588" y="4545124"/>
                <a:ext cx="5020086" cy="976614"/>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kumimoji="1" lang="en-US" altLang="ja-JP" sz="1800" i="1" smtClean="0">
                              <a:latin typeface="Cambria Math"/>
                            </a:rPr>
                          </m:ctrlPr>
                        </m:sSubPr>
                        <m:e>
                          <m:r>
                            <m:rPr>
                              <m:sty m:val="p"/>
                            </m:rPr>
                            <a:rPr kumimoji="1" lang="el-GR" altLang="ja-JP" sz="1800" b="0" i="1" smtClean="0">
                              <a:latin typeface="Cambria Math"/>
                            </a:rPr>
                            <m:t>α</m:t>
                          </m:r>
                        </m:e>
                        <m:sub>
                          <m:r>
                            <a:rPr kumimoji="1" lang="en-US" altLang="ja-JP" sz="1800" i="1">
                              <a:latin typeface="Cambria Math"/>
                            </a:rPr>
                            <m:t>𝑠</m:t>
                          </m:r>
                          <m:r>
                            <a:rPr kumimoji="1" lang="en-US" altLang="ja-JP" sz="1800" b="0" i="1" smtClean="0">
                              <a:latin typeface="Cambria Math"/>
                            </a:rPr>
                            <m:t>𝑡𝑘</m:t>
                          </m:r>
                        </m:sub>
                      </m:sSub>
                      <m:r>
                        <a:rPr kumimoji="1" lang="pt-BR" altLang="ja-JP" sz="1800" i="1" smtClean="0">
                          <a:latin typeface="Cambria Math"/>
                        </a:rPr>
                        <m:t>=</m:t>
                      </m:r>
                      <m:f>
                        <m:fPr>
                          <m:ctrlPr>
                            <a:rPr kumimoji="1" lang="pt-BR" altLang="ja-JP" sz="1800" i="1" smtClean="0">
                              <a:latin typeface="Cambria Math"/>
                            </a:rPr>
                          </m:ctrlPr>
                        </m:fPr>
                        <m:num>
                          <m:r>
                            <a:rPr kumimoji="1" lang="en-US" altLang="ja-JP" sz="1800" b="0" i="1" smtClean="0">
                              <a:latin typeface="Cambria Math"/>
                            </a:rPr>
                            <m:t>1</m:t>
                          </m:r>
                        </m:num>
                        <m:den>
                          <m:r>
                            <a:rPr kumimoji="1" lang="en-US" altLang="ja-JP" sz="1800" b="0" i="1" smtClean="0">
                              <a:latin typeface="Cambria Math"/>
                            </a:rPr>
                            <m:t>𝑚</m:t>
                          </m:r>
                        </m:den>
                      </m:f>
                      <m:d>
                        <m:dPr>
                          <m:begChr m:val="{"/>
                          <m:endChr m:val="}"/>
                          <m:ctrlPr>
                            <a:rPr kumimoji="1" lang="pt-BR" altLang="ja-JP" sz="1800" i="1" smtClean="0">
                              <a:latin typeface="Cambria Math"/>
                            </a:rPr>
                          </m:ctrlPr>
                        </m:dPr>
                        <m:e>
                          <m:nary>
                            <m:naryPr>
                              <m:chr m:val="∑"/>
                              <m:ctrlPr>
                                <a:rPr kumimoji="1" lang="pt-BR" altLang="ja-JP" sz="1800" i="1">
                                  <a:latin typeface="Cambria Math"/>
                                </a:rPr>
                              </m:ctrlPr>
                            </m:naryPr>
                            <m:sub>
                              <m:r>
                                <a:rPr kumimoji="1" lang="en-US" altLang="ja-JP" sz="1800" i="1">
                                  <a:latin typeface="Cambria Math"/>
                                </a:rPr>
                                <m:t>𝑖</m:t>
                              </m:r>
                              <m:r>
                                <a:rPr kumimoji="1" lang="pt-BR" altLang="ja-JP" sz="1800" i="1">
                                  <a:latin typeface="Cambria Math"/>
                                </a:rPr>
                                <m:t>=</m:t>
                              </m:r>
                              <m:r>
                                <a:rPr kumimoji="1" lang="en-US" altLang="ja-JP" sz="1800" i="1">
                                  <a:latin typeface="Cambria Math"/>
                                </a:rPr>
                                <m:t>1</m:t>
                              </m:r>
                            </m:sub>
                            <m:sup>
                              <m:r>
                                <a:rPr kumimoji="1" lang="en-US" altLang="ja-JP" sz="1800" i="1">
                                  <a:latin typeface="Cambria Math"/>
                                </a:rPr>
                                <m:t>𝑚</m:t>
                              </m:r>
                              <m:r>
                                <a:rPr kumimoji="1" lang="en-US" altLang="ja-JP" sz="1800" i="1">
                                  <a:latin typeface="Cambria Math"/>
                                </a:rPr>
                                <m:t>−1</m:t>
                              </m:r>
                            </m:sup>
                            <m:e>
                              <m:r>
                                <a:rPr kumimoji="1" lang="en-US" altLang="ja-JP" sz="1800" i="1">
                                  <a:latin typeface="Cambria Math"/>
                                </a:rPr>
                                <m:t>𝑖</m:t>
                              </m:r>
                              <m:sSup>
                                <m:sSupPr>
                                  <m:ctrlPr>
                                    <a:rPr kumimoji="1" lang="pt-BR" altLang="ja-JP" sz="1800" i="1">
                                      <a:latin typeface="Cambria Math"/>
                                    </a:rPr>
                                  </m:ctrlPr>
                                </m:sSupPr>
                                <m:e>
                                  <m:r>
                                    <a:rPr kumimoji="1" lang="en-US" altLang="ja-JP" sz="1800" i="1">
                                      <a:latin typeface="Cambria Math"/>
                                    </a:rPr>
                                    <m:t> (1−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e>
                                <m:sup>
                                  <m:r>
                                    <a:rPr kumimoji="1" lang="en-US" altLang="ja-JP" sz="1800" i="1">
                                      <a:latin typeface="Cambria Math"/>
                                    </a:rPr>
                                    <m:t>𝑖</m:t>
                                  </m:r>
                                </m:sup>
                              </m:sSup>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r>
                                <a:rPr kumimoji="1" lang="en-US" altLang="ja-JP" sz="1800" i="1">
                                  <a:latin typeface="Cambria Math"/>
                                </a:rPr>
                                <m:t>𝑚</m:t>
                              </m:r>
                            </m:e>
                          </m:nary>
                          <m:sSup>
                            <m:sSupPr>
                              <m:ctrlPr>
                                <a:rPr kumimoji="1" lang="pt-BR" altLang="ja-JP" sz="1800" i="1">
                                  <a:latin typeface="Cambria Math"/>
                                </a:rPr>
                              </m:ctrlPr>
                            </m:sSupPr>
                            <m:e>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e>
                            <m:sup>
                              <m:r>
                                <a:rPr kumimoji="1" lang="en-US" altLang="ja-JP" sz="1800" i="1">
                                  <a:latin typeface="Cambria Math"/>
                                </a:rPr>
                                <m:t>𝑚</m:t>
                              </m:r>
                            </m:sup>
                          </m:sSup>
                        </m:e>
                      </m:d>
                    </m:oMath>
                  </m:oMathPara>
                </a14:m>
                <a:endParaRPr kumimoji="1" lang="ja-JP" altLang="en-US" sz="1800" dirty="0"/>
              </a:p>
            </p:txBody>
          </p:sp>
        </mc:Choice>
        <mc:Fallback xmlns="">
          <p:sp>
            <p:nvSpPr>
              <p:cNvPr id="30" name="テキスト ボックス 29"/>
              <p:cNvSpPr txBox="1">
                <a:spLocks noRot="1" noChangeAspect="1" noMove="1" noResize="1" noEditPoints="1" noAdjustHandles="1" noChangeArrowheads="1" noChangeShapeType="1" noTextEdit="1"/>
              </p:cNvSpPr>
              <p:nvPr/>
            </p:nvSpPr>
            <p:spPr>
              <a:xfrm>
                <a:off x="863588" y="4545124"/>
                <a:ext cx="5020086" cy="976614"/>
              </a:xfrm>
              <a:prstGeom prst="rect">
                <a:avLst/>
              </a:prstGeom>
              <a:blipFill rotWithShape="1">
                <a:blip r:embed="rId2"/>
                <a:stretch>
                  <a:fillRect/>
                </a:stretch>
              </a:blipFill>
            </p:spPr>
            <p:txBody>
              <a:bodyPr/>
              <a:lstStyle/>
              <a:p>
                <a:r>
                  <a:rPr lang="ja-JP" altLang="en-US">
                    <a:noFill/>
                  </a:rPr>
                  <a:t> </a:t>
                </a:r>
              </a:p>
            </p:txBody>
          </p:sp>
        </mc:Fallback>
      </mc:AlternateContent>
      <p:sp>
        <p:nvSpPr>
          <p:cNvPr id="33" name="タイトル 32"/>
          <p:cNvSpPr>
            <a:spLocks noGrp="1"/>
          </p:cNvSpPr>
          <p:nvPr>
            <p:ph type="title" idx="4294967295"/>
          </p:nvPr>
        </p:nvSpPr>
        <p:spPr>
          <a:xfrm>
            <a:off x="683568" y="620688"/>
            <a:ext cx="7772400" cy="757463"/>
          </a:xfrm>
        </p:spPr>
        <p:txBody>
          <a:bodyPr/>
          <a:lstStyle/>
          <a:p>
            <a:r>
              <a:rPr kumimoji="1" lang="en-US" altLang="ja-JP" dirty="0" smtClean="0"/>
              <a:t>Analysis</a:t>
            </a:r>
            <a:r>
              <a:rPr kumimoji="1" lang="en-US" altLang="ja-JP" baseline="0" dirty="0" smtClean="0"/>
              <a:t> of efficiency for Stack</a:t>
            </a:r>
            <a:r>
              <a:rPr kumimoji="1" lang="en-US" altLang="ja-JP" dirty="0" smtClean="0"/>
              <a:t> </a:t>
            </a:r>
            <a:r>
              <a:rPr kumimoji="1" lang="en-US" altLang="ja-JP" baseline="0" dirty="0" smtClean="0"/>
              <a:t>ACK</a:t>
            </a:r>
            <a:endParaRPr kumimoji="1" lang="ja-JP" altLang="en-US" dirty="0"/>
          </a:p>
        </p:txBody>
      </p:sp>
      <mc:AlternateContent xmlns:mc="http://schemas.openxmlformats.org/markup-compatibility/2006" xmlns:a14="http://schemas.microsoft.com/office/drawing/2010/main">
        <mc:Choice Requires="a14">
          <p:sp>
            <p:nvSpPr>
              <p:cNvPr id="34" name="テキスト ボックス 33"/>
              <p:cNvSpPr txBox="1"/>
              <p:nvPr/>
            </p:nvSpPr>
            <p:spPr>
              <a:xfrm>
                <a:off x="1379749" y="5625244"/>
                <a:ext cx="2967858" cy="670889"/>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r>
                        <a:rPr kumimoji="1" lang="pt-BR" altLang="ja-JP" sz="1800" i="1" smtClean="0">
                          <a:latin typeface="Cambria Math"/>
                        </a:rPr>
                        <m:t>=</m:t>
                      </m:r>
                      <m:f>
                        <m:fPr>
                          <m:ctrlPr>
                            <a:rPr kumimoji="1" lang="pt-BR" altLang="ja-JP" sz="1800" i="1" smtClean="0">
                              <a:latin typeface="Cambria Math"/>
                            </a:rPr>
                          </m:ctrlPr>
                        </m:fPr>
                        <m:num>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r>
                            <a:rPr kumimoji="1" lang="en-US" altLang="ja-JP" sz="1800" i="1">
                              <a:latin typeface="Cambria Math"/>
                            </a:rPr>
                            <m:t>)</m:t>
                          </m:r>
                          <m:r>
                            <a:rPr kumimoji="1" lang="en-US" altLang="ja-JP" sz="1800" b="0" i="1" smtClean="0">
                              <a:latin typeface="Cambria Math"/>
                            </a:rPr>
                            <m:t>{</m:t>
                          </m:r>
                          <m:r>
                            <a:rPr kumimoji="1" lang="en-US" altLang="ja-JP" sz="1800" i="1">
                              <a:latin typeface="Cambria Math"/>
                            </a:rPr>
                            <m:t>1−</m:t>
                          </m:r>
                          <m:sSup>
                            <m:sSupPr>
                              <m:ctrlPr>
                                <a:rPr kumimoji="1" lang="pt-BR" altLang="ja-JP" sz="1800" i="1">
                                  <a:latin typeface="Cambria Math"/>
                                </a:rPr>
                              </m:ctrlPr>
                            </m:sSupPr>
                            <m:e>
                              <m:d>
                                <m:dPr>
                                  <m:ctrlPr>
                                    <a:rPr kumimoji="1" lang="en-US" altLang="ja-JP" sz="1800" i="1">
                                      <a:latin typeface="Cambria Math"/>
                                    </a:rPr>
                                  </m:ctrlPr>
                                </m:dPr>
                                <m:e>
                                  <m:r>
                                    <a:rPr kumimoji="1" lang="en-US" altLang="ja-JP" sz="1800" i="1">
                                      <a:latin typeface="Cambria Math"/>
                                    </a:rPr>
                                    <m:t>1−</m:t>
                                  </m:r>
                                  <m:sSub>
                                    <m:sSubPr>
                                      <m:ctrlPr>
                                        <a:rPr kumimoji="1" lang="en-US" altLang="ja-JP" sz="1800" i="1">
                                          <a:latin typeface="Cambria Math"/>
                                        </a:rPr>
                                      </m:ctrlPr>
                                    </m:sSubPr>
                                    <m:e>
                                      <m:r>
                                        <a:rPr kumimoji="1" lang="en-US" altLang="ja-JP" sz="1800" i="1">
                                          <a:latin typeface="Cambria Math"/>
                                        </a:rPr>
                                        <m:t>𝑝</m:t>
                                      </m:r>
                                    </m:e>
                                    <m:sub>
                                      <m:r>
                                        <a:rPr kumimoji="1" lang="en-US" altLang="ja-JP" sz="1800" i="1">
                                          <a:latin typeface="Cambria Math"/>
                                        </a:rPr>
                                        <m:t>𝑠</m:t>
                                      </m:r>
                                    </m:sub>
                                  </m:sSub>
                                </m:e>
                              </m:d>
                            </m:e>
                            <m:sup>
                              <m:r>
                                <a:rPr kumimoji="1" lang="en-US" altLang="ja-JP" sz="1800" i="1">
                                  <a:latin typeface="Cambria Math"/>
                                </a:rPr>
                                <m:t>𝑚</m:t>
                              </m:r>
                            </m:sup>
                          </m:sSup>
                          <m:r>
                            <a:rPr kumimoji="1" lang="en-US" altLang="ja-JP" sz="1800" b="0" i="1" smtClean="0">
                              <a:latin typeface="Cambria Math"/>
                            </a:rPr>
                            <m:t>} </m:t>
                          </m:r>
                        </m:num>
                        <m:den>
                          <m:r>
                            <a:rPr kumimoji="1" lang="en-US" altLang="ja-JP" sz="1800" b="0" i="1" smtClean="0">
                              <a:latin typeface="Cambria Math"/>
                            </a:rPr>
                            <m:t>𝑚</m:t>
                          </m:r>
                          <m:r>
                            <a:rPr kumimoji="1" lang="en-US" altLang="ja-JP" sz="1800" b="0" i="1" smtClean="0">
                              <a:latin typeface="Cambria Math"/>
                            </a:rPr>
                            <m:t>·</m:t>
                          </m:r>
                          <m:sSub>
                            <m:sSubPr>
                              <m:ctrlPr>
                                <a:rPr kumimoji="1" lang="pt-BR" altLang="ja-JP" sz="1800" i="1" smtClean="0">
                                  <a:latin typeface="Cambria Math"/>
                                </a:rPr>
                              </m:ctrlPr>
                            </m:sSubPr>
                            <m:e>
                              <m:r>
                                <a:rPr kumimoji="1" lang="en-US" altLang="ja-JP" sz="1800" b="0" i="1" smtClean="0">
                                  <a:latin typeface="Cambria Math"/>
                                </a:rPr>
                                <m:t>𝑝</m:t>
                              </m:r>
                            </m:e>
                            <m:sub>
                              <m:r>
                                <a:rPr kumimoji="1" lang="en-US" altLang="ja-JP" sz="1800" b="0" i="1" smtClean="0">
                                  <a:latin typeface="Cambria Math"/>
                                </a:rPr>
                                <m:t>𝑠</m:t>
                              </m:r>
                            </m:sub>
                          </m:sSub>
                        </m:den>
                      </m:f>
                    </m:oMath>
                  </m:oMathPara>
                </a14:m>
                <a:endParaRPr kumimoji="1" lang="ja-JP" altLang="en-US" sz="1800" dirty="0"/>
              </a:p>
            </p:txBody>
          </p:sp>
        </mc:Choice>
        <mc:Fallback xmlns="">
          <p:sp>
            <p:nvSpPr>
              <p:cNvPr id="34" name="テキスト ボックス 33"/>
              <p:cNvSpPr txBox="1">
                <a:spLocks noRot="1" noChangeAspect="1" noMove="1" noResize="1" noEditPoints="1" noAdjustHandles="1" noChangeArrowheads="1" noChangeShapeType="1" noTextEdit="1"/>
              </p:cNvSpPr>
              <p:nvPr/>
            </p:nvSpPr>
            <p:spPr>
              <a:xfrm>
                <a:off x="1379749" y="5625244"/>
                <a:ext cx="2967858" cy="670889"/>
              </a:xfrm>
              <a:prstGeom prst="rect">
                <a:avLst/>
              </a:prstGeom>
              <a:blipFill rotWithShape="1">
                <a:blip r:embed="rId3"/>
                <a:stretch>
                  <a:fillRect/>
                </a:stretch>
              </a:blipFill>
            </p:spPr>
            <p:txBody>
              <a:bodyPr/>
              <a:lstStyle/>
              <a:p>
                <a:r>
                  <a:rPr lang="ja-JP" altLang="en-US">
                    <a:noFill/>
                  </a:rPr>
                  <a:t> </a:t>
                </a:r>
              </a:p>
            </p:txBody>
          </p:sp>
        </mc:Fallback>
      </mc:AlternateContent>
      <p:sp>
        <p:nvSpPr>
          <p:cNvPr id="23" name="正方形/長方形 22"/>
          <p:cNvSpPr/>
          <p:nvPr/>
        </p:nvSpPr>
        <p:spPr bwMode="auto">
          <a:xfrm>
            <a:off x="863688"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err="1" smtClean="0">
                <a:ln>
                  <a:noFill/>
                </a:ln>
                <a:solidFill>
                  <a:schemeClr val="tx1"/>
                </a:solidFill>
                <a:effectLst/>
                <a:latin typeface="Times New Roman" pitchFamily="18" charset="0"/>
              </a:rPr>
              <a:t>subframe</a:t>
            </a:r>
            <a:endParaRPr kumimoji="0" lang="en-US" altLang="ja-JP" sz="14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4" name="正方形/長方形 23"/>
          <p:cNvSpPr/>
          <p:nvPr/>
        </p:nvSpPr>
        <p:spPr bwMode="auto">
          <a:xfrm>
            <a:off x="1763788"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#2</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5" name="正方形/長方形 24"/>
          <p:cNvSpPr/>
          <p:nvPr/>
        </p:nvSpPr>
        <p:spPr bwMode="auto">
          <a:xfrm>
            <a:off x="4068044" y="1556792"/>
            <a:ext cx="900000" cy="432000"/>
          </a:xfrm>
          <a:prstGeom prst="rect">
            <a:avLst/>
          </a:prstGeom>
          <a:solidFill>
            <a:schemeClr val="bg2">
              <a:lumMod val="60000"/>
              <a:lumOff val="4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lang="en-US" altLang="ja-JP" sz="1400" i="1" dirty="0" smtClean="0"/>
              <a:t>i</a:t>
            </a:r>
            <a:r>
              <a:rPr lang="en-US" altLang="ja-JP" sz="1400" dirty="0" smtClean="0"/>
              <a:t>+1</a:t>
            </a:r>
            <a:endParaRPr kumimoji="0" lang="ja-JP" altLang="en-US" sz="1400" b="0" u="none" strike="noStrike" cap="none" normalizeH="0" baseline="0" dirty="0" smtClean="0">
              <a:ln>
                <a:noFill/>
              </a:ln>
              <a:solidFill>
                <a:schemeClr val="tx1"/>
              </a:solidFill>
              <a:effectLst/>
            </a:endParaRPr>
          </a:p>
        </p:txBody>
      </p:sp>
      <p:sp>
        <p:nvSpPr>
          <p:cNvPr id="26" name="正方形/長方形 25"/>
          <p:cNvSpPr/>
          <p:nvPr/>
        </p:nvSpPr>
        <p:spPr bwMode="auto">
          <a:xfrm>
            <a:off x="496804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lang="en-US" altLang="ja-JP" sz="1400" i="1" dirty="0" smtClean="0"/>
              <a:t>i</a:t>
            </a:r>
            <a:r>
              <a:rPr lang="en-US" altLang="ja-JP" sz="1400" dirty="0" smtClean="0"/>
              <a:t>+2</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7" name="正方形/長方形 26"/>
          <p:cNvSpPr/>
          <p:nvPr/>
        </p:nvSpPr>
        <p:spPr bwMode="auto">
          <a:xfrm>
            <a:off x="640830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kumimoji="0" lang="en-US" altLang="ja-JP" sz="1400" b="0" i="1" u="none" strike="noStrike" cap="none" normalizeH="0" baseline="0" dirty="0" smtClean="0">
                <a:ln>
                  <a:noFill/>
                </a:ln>
                <a:solidFill>
                  <a:schemeClr val="tx1"/>
                </a:solidFill>
                <a:effectLst/>
                <a:latin typeface="Times New Roman" pitchFamily="18" charset="0"/>
              </a:rPr>
              <a:t>m</a:t>
            </a:r>
            <a:r>
              <a:rPr kumimoji="0" lang="en-US" altLang="ja-JP" sz="1400" b="0" i="0" u="none" strike="noStrike" cap="none" normalizeH="0" baseline="0" dirty="0" smtClean="0">
                <a:ln>
                  <a:noFill/>
                </a:ln>
                <a:solidFill>
                  <a:schemeClr val="tx1"/>
                </a:solidFill>
                <a:effectLst/>
                <a:latin typeface="Times New Roman" pitchFamily="18" charset="0"/>
              </a:rPr>
              <a:t>–1</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28" name="テキスト ボックス 27"/>
          <p:cNvSpPr txBox="1"/>
          <p:nvPr/>
        </p:nvSpPr>
        <p:spPr>
          <a:xfrm>
            <a:off x="719572" y="2483975"/>
            <a:ext cx="7598555" cy="369332"/>
          </a:xfrm>
          <a:prstGeom prst="rect">
            <a:avLst/>
          </a:prstGeom>
          <a:noFill/>
        </p:spPr>
        <p:txBody>
          <a:bodyPr wrap="none" rtlCol="0">
            <a:spAutoFit/>
          </a:bodyPr>
          <a:lstStyle/>
          <a:p>
            <a:r>
              <a:rPr kumimoji="1" lang="en-US" altLang="ja-JP" sz="1800" dirty="0" smtClean="0"/>
              <a:t>Figure of </a:t>
            </a:r>
            <a:r>
              <a:rPr kumimoji="1" lang="en-US" altLang="ja-JP" sz="1800" dirty="0" smtClean="0"/>
              <a:t>(</a:t>
            </a:r>
            <a:r>
              <a:rPr kumimoji="1" lang="en-US" altLang="ja-JP" sz="1800" i="1" dirty="0" smtClean="0"/>
              <a:t>i</a:t>
            </a:r>
            <a:r>
              <a:rPr kumimoji="1" lang="en-US" altLang="ja-JP" sz="1800" dirty="0" smtClean="0"/>
              <a:t>+1)-</a:t>
            </a:r>
            <a:r>
              <a:rPr kumimoji="1" lang="en-US" altLang="ja-JP" sz="1800" dirty="0" err="1" smtClean="0"/>
              <a:t>th</a:t>
            </a:r>
            <a:r>
              <a:rPr kumimoji="1" lang="en-US" altLang="ja-JP" sz="1800" dirty="0" smtClean="0"/>
              <a:t> </a:t>
            </a:r>
            <a:r>
              <a:rPr kumimoji="1" lang="en-US" altLang="ja-JP" sz="1800" dirty="0" err="1" smtClean="0"/>
              <a:t>subframe</a:t>
            </a:r>
            <a:r>
              <a:rPr kumimoji="1" lang="en-US" altLang="ja-JP" sz="1800" dirty="0" smtClean="0"/>
              <a:t> error occurred in a frame consisting of </a:t>
            </a:r>
            <a:r>
              <a:rPr kumimoji="1" lang="en-US" altLang="ja-JP" sz="1800" i="1" dirty="0" smtClean="0"/>
              <a:t>m</a:t>
            </a:r>
            <a:r>
              <a:rPr kumimoji="1" lang="en-US" altLang="ja-JP" sz="1800" dirty="0" smtClean="0"/>
              <a:t> </a:t>
            </a:r>
            <a:r>
              <a:rPr kumimoji="1" lang="en-US" altLang="ja-JP" sz="1800" dirty="0" err="1" smtClean="0"/>
              <a:t>subframes</a:t>
            </a:r>
            <a:endParaRPr kumimoji="1" lang="en-US" altLang="ja-JP" sz="1800" dirty="0" smtClean="0"/>
          </a:p>
        </p:txBody>
      </p:sp>
      <p:sp>
        <p:nvSpPr>
          <p:cNvPr id="31" name="円/楕円 30"/>
          <p:cNvSpPr/>
          <p:nvPr/>
        </p:nvSpPr>
        <p:spPr bwMode="auto">
          <a:xfrm>
            <a:off x="5976156"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2" name="円/楕円 31"/>
          <p:cNvSpPr/>
          <p:nvPr/>
        </p:nvSpPr>
        <p:spPr bwMode="auto">
          <a:xfrm>
            <a:off x="6084160"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5" name="円/楕円 34"/>
          <p:cNvSpPr/>
          <p:nvPr/>
        </p:nvSpPr>
        <p:spPr bwMode="auto">
          <a:xfrm>
            <a:off x="6192172" y="1763895"/>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6" name="右中かっこ 35"/>
          <p:cNvSpPr/>
          <p:nvPr/>
        </p:nvSpPr>
        <p:spPr bwMode="auto">
          <a:xfrm rot="5400000" flipV="1">
            <a:off x="6047944" y="35923"/>
            <a:ext cx="180000" cy="4140000"/>
          </a:xfrm>
          <a:prstGeom prst="rightBrace">
            <a:avLst/>
          </a:prstGeom>
          <a:noFill/>
          <a:ln w="15875"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7" name="テキスト ボックス 36"/>
          <p:cNvSpPr txBox="1"/>
          <p:nvPr/>
        </p:nvSpPr>
        <p:spPr>
          <a:xfrm>
            <a:off x="4067944" y="2168860"/>
            <a:ext cx="4144083" cy="338554"/>
          </a:xfrm>
          <a:prstGeom prst="rect">
            <a:avLst/>
          </a:prstGeom>
          <a:noFill/>
        </p:spPr>
        <p:txBody>
          <a:bodyPr wrap="none" rtlCol="0">
            <a:spAutoFit/>
          </a:bodyPr>
          <a:lstStyle/>
          <a:p>
            <a:r>
              <a:rPr kumimoji="1" lang="en-US" altLang="ja-JP" sz="1600" i="1" dirty="0" smtClean="0"/>
              <a:t>m</a:t>
            </a:r>
            <a:r>
              <a:rPr kumimoji="1" lang="en-US" altLang="ja-JP" sz="1600" dirty="0" smtClean="0"/>
              <a:t> – </a:t>
            </a:r>
            <a:r>
              <a:rPr kumimoji="1" lang="en-US" altLang="ja-JP" sz="1600" i="1" dirty="0" err="1" smtClean="0"/>
              <a:t>i</a:t>
            </a:r>
            <a:r>
              <a:rPr kumimoji="1" lang="en-US" altLang="ja-JP" sz="1600" dirty="0" smtClean="0"/>
              <a:t> </a:t>
            </a:r>
            <a:r>
              <a:rPr kumimoji="1" lang="en-US" altLang="ja-JP" sz="1600" dirty="0" err="1" smtClean="0"/>
              <a:t>subframes</a:t>
            </a:r>
            <a:r>
              <a:rPr kumimoji="1" lang="en-US" altLang="ja-JP" sz="1600" dirty="0" smtClean="0"/>
              <a:t> </a:t>
            </a:r>
            <a:r>
              <a:rPr kumimoji="1" lang="en-US" altLang="ja-JP" sz="1600" dirty="0" smtClean="0"/>
              <a:t>regarded as </a:t>
            </a:r>
            <a:r>
              <a:rPr kumimoji="1" lang="en-US" altLang="ja-JP" sz="1600" dirty="0" smtClean="0">
                <a:solidFill>
                  <a:srgbClr val="FF0000"/>
                </a:solidFill>
              </a:rPr>
              <a:t>errors </a:t>
            </a:r>
            <a:r>
              <a:rPr kumimoji="1" lang="en-US" altLang="ja-JP" sz="1600" dirty="0" smtClean="0"/>
              <a:t>for </a:t>
            </a:r>
            <a:r>
              <a:rPr kumimoji="1" lang="en-US" altLang="ja-JP" sz="1600" dirty="0" err="1" smtClean="0"/>
              <a:t>Stk-Ack</a:t>
            </a:r>
            <a:r>
              <a:rPr kumimoji="1" lang="en-US" altLang="ja-JP" sz="1600" dirty="0" smtClean="0"/>
              <a:t> </a:t>
            </a:r>
            <a:endParaRPr kumimoji="1" lang="ja-JP" altLang="en-US" sz="1600" dirty="0"/>
          </a:p>
        </p:txBody>
      </p:sp>
      <p:sp>
        <p:nvSpPr>
          <p:cNvPr id="38" name="円/楕円 37"/>
          <p:cNvSpPr/>
          <p:nvPr/>
        </p:nvSpPr>
        <p:spPr bwMode="auto">
          <a:xfrm>
            <a:off x="2771800"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円/楕円 38"/>
          <p:cNvSpPr/>
          <p:nvPr/>
        </p:nvSpPr>
        <p:spPr bwMode="auto">
          <a:xfrm>
            <a:off x="2879804"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0" name="円/楕円 39"/>
          <p:cNvSpPr/>
          <p:nvPr/>
        </p:nvSpPr>
        <p:spPr bwMode="auto">
          <a:xfrm>
            <a:off x="2987824" y="1727891"/>
            <a:ext cx="72000" cy="72000"/>
          </a:xfrm>
          <a:prstGeom prst="ellipse">
            <a:avLst/>
          </a:prstGeom>
          <a:solidFill>
            <a:schemeClr val="tx1"/>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正方形/長方形 40"/>
          <p:cNvSpPr/>
          <p:nvPr/>
        </p:nvSpPr>
        <p:spPr bwMode="auto">
          <a:xfrm>
            <a:off x="316794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lang="en-US" altLang="ja-JP" sz="1400" i="1" dirty="0" err="1" smtClean="0"/>
              <a:t>i</a:t>
            </a:r>
            <a:endParaRPr kumimoji="0" lang="ja-JP" altLang="en-US" sz="1400" b="0" i="0" u="none" strike="noStrike" cap="none" normalizeH="0" baseline="0" dirty="0" smtClean="0">
              <a:ln>
                <a:noFill/>
              </a:ln>
              <a:solidFill>
                <a:schemeClr val="tx1"/>
              </a:solidFill>
              <a:effectLst/>
              <a:latin typeface="Times New Roman" pitchFamily="18" charset="0"/>
            </a:endParaRPr>
          </a:p>
        </p:txBody>
      </p:sp>
      <p:sp>
        <p:nvSpPr>
          <p:cNvPr id="42" name="正方形/長方形 41"/>
          <p:cNvSpPr/>
          <p:nvPr/>
        </p:nvSpPr>
        <p:spPr bwMode="auto">
          <a:xfrm>
            <a:off x="7308304" y="1556792"/>
            <a:ext cx="900000" cy="43200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1" compatLnSpc="1">
            <a:prstTxWarp prst="textNoShape">
              <a:avLst/>
            </a:prstTxWarp>
          </a:bodyPr>
          <a:lstStyle/>
          <a:p>
            <a:pPr algn="ctr"/>
            <a:r>
              <a:rPr lang="en-US" altLang="ja-JP" sz="1400" dirty="0" err="1"/>
              <a:t>subframe</a:t>
            </a:r>
            <a:endParaRPr lang="en-US" altLang="ja-JP" sz="1400" dirty="0"/>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chemeClr val="tx1"/>
                </a:solidFill>
                <a:effectLst/>
                <a:latin typeface="Times New Roman" pitchFamily="18" charset="0"/>
              </a:rPr>
              <a:t>#</a:t>
            </a:r>
            <a:r>
              <a:rPr kumimoji="0" lang="en-US" altLang="ja-JP" sz="1400" b="0" i="1" u="none" strike="noStrike" cap="none" normalizeH="0" baseline="0" dirty="0" smtClean="0">
                <a:ln>
                  <a:noFill/>
                </a:ln>
                <a:solidFill>
                  <a:schemeClr val="tx1"/>
                </a:solidFill>
                <a:effectLst/>
                <a:latin typeface="Times New Roman" pitchFamily="18" charset="0"/>
              </a:rPr>
              <a:t>m</a:t>
            </a:r>
            <a:endParaRPr kumimoji="0" lang="ja-JP" altLang="en-US" sz="1400" b="0" i="1" u="none" strike="noStrike" cap="none" normalizeH="0" baseline="0" dirty="0" smtClean="0">
              <a:ln>
                <a:noFill/>
              </a:ln>
              <a:solidFill>
                <a:schemeClr val="tx1"/>
              </a:solidFill>
              <a:effectLst/>
              <a:latin typeface="Times New Roman" pitchFamily="18" charset="0"/>
            </a:endParaRPr>
          </a:p>
        </p:txBody>
      </p:sp>
      <mc:AlternateContent xmlns:mc="http://schemas.openxmlformats.org/markup-compatibility/2006" xmlns:a14="http://schemas.microsoft.com/office/drawing/2010/main">
        <mc:Choice Requires="a14">
          <p:sp>
            <p:nvSpPr>
              <p:cNvPr id="43" name="テキスト ボックス 42"/>
              <p:cNvSpPr txBox="1"/>
              <p:nvPr/>
            </p:nvSpPr>
            <p:spPr>
              <a:xfrm>
                <a:off x="5652120" y="5698673"/>
                <a:ext cx="2808312" cy="380810"/>
              </a:xfrm>
              <a:prstGeom prst="rect">
                <a:avLst/>
              </a:prstGeom>
              <a:noFill/>
            </p:spPr>
            <p:txBody>
              <a:bodyPr wrap="square" rtlCol="0">
                <a:spAutoFit/>
              </a:bodyPr>
              <a:lstStyle/>
              <a:p>
                <a:pPr/>
                <a14:m>
                  <m:oMathPara xmlns:m="http://schemas.openxmlformats.org/officeDocument/2006/math">
                    <m:oMathParaPr>
                      <m:jc m:val="left"/>
                    </m:oMathParaPr>
                    <m:oMath xmlns:m="http://schemas.openxmlformats.org/officeDocument/2006/math">
                      <m:sSub>
                        <m:sSubPr>
                          <m:ctrlPr>
                            <a:rPr kumimoji="1" lang="pt-BR" altLang="ja-JP" sz="1800" i="1" smtClean="0">
                              <a:latin typeface="Cambria Math"/>
                            </a:rPr>
                          </m:ctrlPr>
                        </m:sSubPr>
                        <m:e>
                          <m:r>
                            <a:rPr kumimoji="1" lang="en-US" altLang="ja-JP" sz="1800" b="0" i="1" smtClean="0">
                              <a:latin typeface="Cambria Math"/>
                            </a:rPr>
                            <m:t>𝑝</m:t>
                          </m:r>
                        </m:e>
                        <m:sub>
                          <m:r>
                            <a:rPr kumimoji="1" lang="en-US" altLang="ja-JP" sz="1800" b="0" i="1" smtClean="0">
                              <a:latin typeface="Cambria Math"/>
                            </a:rPr>
                            <m:t>𝑠</m:t>
                          </m:r>
                        </m:sub>
                      </m:sSub>
                      <m:r>
                        <a:rPr kumimoji="1" lang="en-US" altLang="ja-JP" sz="1800" b="0" i="1" smtClean="0">
                          <a:latin typeface="Cambria Math"/>
                        </a:rPr>
                        <m:t>=</m:t>
                      </m:r>
                      <m:r>
                        <a:rPr kumimoji="1" lang="en-US" altLang="ja-JP" sz="1800" i="1">
                          <a:latin typeface="Cambria Math"/>
                        </a:rPr>
                        <m:t>1−</m:t>
                      </m:r>
                      <m:sSup>
                        <m:sSupPr>
                          <m:ctrlPr>
                            <a:rPr kumimoji="1" lang="pt-BR" altLang="ja-JP" sz="1800" i="1">
                              <a:latin typeface="Cambria Math"/>
                            </a:rPr>
                          </m:ctrlPr>
                        </m:sSupPr>
                        <m:e>
                          <m:d>
                            <m:dPr>
                              <m:ctrlPr>
                                <a:rPr kumimoji="1" lang="en-US" altLang="ja-JP" sz="1800" i="1">
                                  <a:latin typeface="Cambria Math"/>
                                </a:rPr>
                              </m:ctrlPr>
                            </m:dPr>
                            <m:e>
                              <m:r>
                                <a:rPr kumimoji="1" lang="en-US" altLang="ja-JP" sz="1800" i="1">
                                  <a:latin typeface="Cambria Math"/>
                                </a:rPr>
                                <m:t>1−</m:t>
                              </m:r>
                              <m:r>
                                <m:rPr>
                                  <m:sty m:val="p"/>
                                </m:rPr>
                                <a:rPr kumimoji="1" lang="en-US" altLang="ja-JP" sz="1800" i="0" smtClean="0">
                                  <a:latin typeface="Cambria Math"/>
                                </a:rPr>
                                <m:t>b</m:t>
                              </m:r>
                              <m:r>
                                <m:rPr>
                                  <m:sty m:val="p"/>
                                </m:rPr>
                                <a:rPr kumimoji="1" lang="en-US" altLang="ja-JP" sz="1800" b="0" i="0" smtClean="0">
                                  <a:latin typeface="Cambria Math"/>
                                </a:rPr>
                                <m:t>ER</m:t>
                              </m:r>
                            </m:e>
                          </m:d>
                        </m:e>
                        <m:sup>
                          <m:r>
                            <a:rPr kumimoji="1" lang="en-US" altLang="ja-JP" sz="1800" b="0" i="1" smtClean="0">
                              <a:latin typeface="Cambria Math"/>
                            </a:rPr>
                            <m:t>(</m:t>
                          </m:r>
                          <m:sSub>
                            <m:sSubPr>
                              <m:ctrlPr>
                                <a:rPr kumimoji="1" lang="en-US" altLang="ja-JP" sz="1800" b="0" i="1" smtClean="0">
                                  <a:latin typeface="Cambria Math"/>
                                </a:rPr>
                              </m:ctrlPr>
                            </m:sSubPr>
                            <m:e>
                              <m:r>
                                <a:rPr kumimoji="1" lang="en-US" altLang="ja-JP" sz="1800" b="0" i="1" smtClean="0">
                                  <a:latin typeface="Cambria Math"/>
                                </a:rPr>
                                <m:t>𝐿</m:t>
                              </m:r>
                            </m:e>
                            <m:sub>
                              <m:r>
                                <a:rPr kumimoji="1" lang="en-US" altLang="ja-JP" sz="1800" b="0" i="1" smtClean="0">
                                  <a:latin typeface="Cambria Math"/>
                                </a:rPr>
                                <m:t>𝑠</m:t>
                              </m:r>
                            </m:sub>
                          </m:sSub>
                          <m:r>
                            <a:rPr kumimoji="1" lang="en-US" altLang="ja-JP" sz="1800" b="0" i="1" smtClean="0">
                              <a:latin typeface="Cambria Math"/>
                            </a:rPr>
                            <m:t>+64)</m:t>
                          </m:r>
                        </m:sup>
                      </m:sSup>
                    </m:oMath>
                  </m:oMathPara>
                </a14:m>
                <a:endParaRPr kumimoji="1" lang="ja-JP" altLang="en-US" sz="1800" dirty="0"/>
              </a:p>
            </p:txBody>
          </p:sp>
        </mc:Choice>
        <mc:Fallback xmlns="">
          <p:sp>
            <p:nvSpPr>
              <p:cNvPr id="43" name="テキスト ボックス 42"/>
              <p:cNvSpPr txBox="1">
                <a:spLocks noRot="1" noChangeAspect="1" noMove="1" noResize="1" noEditPoints="1" noAdjustHandles="1" noChangeArrowheads="1" noChangeShapeType="1" noTextEdit="1"/>
              </p:cNvSpPr>
              <p:nvPr/>
            </p:nvSpPr>
            <p:spPr>
              <a:xfrm>
                <a:off x="5652120" y="5698673"/>
                <a:ext cx="2808312" cy="380810"/>
              </a:xfrm>
              <a:prstGeom prst="rect">
                <a:avLst/>
              </a:prstGeom>
              <a:blipFill rotWithShape="1">
                <a:blip r:embed="rId4"/>
                <a:stretch>
                  <a:fillRect b="-8065"/>
                </a:stretch>
              </a:blipFill>
            </p:spPr>
            <p:txBody>
              <a:bodyPr/>
              <a:lstStyle/>
              <a:p>
                <a:r>
                  <a:rPr lang="ja-JP" altLang="en-US">
                    <a:noFill/>
                  </a:rPr>
                  <a:t> </a:t>
                </a:r>
              </a:p>
            </p:txBody>
          </p:sp>
        </mc:Fallback>
      </mc:AlternateContent>
      <p:sp>
        <p:nvSpPr>
          <p:cNvPr id="6" name="テキスト ボックス 5"/>
          <p:cNvSpPr txBox="1"/>
          <p:nvPr/>
        </p:nvSpPr>
        <p:spPr>
          <a:xfrm>
            <a:off x="5562559" y="5352461"/>
            <a:ext cx="1691489" cy="338554"/>
          </a:xfrm>
          <a:prstGeom prst="rect">
            <a:avLst/>
          </a:prstGeom>
          <a:noFill/>
        </p:spPr>
        <p:txBody>
          <a:bodyPr wrap="none" rtlCol="0">
            <a:spAutoFit/>
          </a:bodyPr>
          <a:lstStyle/>
          <a:p>
            <a:r>
              <a:rPr kumimoji="1" lang="en-US" altLang="ja-JP" sz="1600" dirty="0" smtClean="0"/>
              <a:t>Here we assumed:</a:t>
            </a:r>
            <a:endParaRPr kumimoji="1" lang="ja-JP" altLang="en-US" sz="1600" dirty="0"/>
          </a:p>
        </p:txBody>
      </p:sp>
      <p:sp>
        <p:nvSpPr>
          <p:cNvPr id="44" name="テキスト ボックス 43"/>
          <p:cNvSpPr txBox="1"/>
          <p:nvPr/>
        </p:nvSpPr>
        <p:spPr>
          <a:xfrm>
            <a:off x="5714959" y="6086246"/>
            <a:ext cx="1705916" cy="338554"/>
          </a:xfrm>
          <a:prstGeom prst="rect">
            <a:avLst/>
          </a:prstGeom>
          <a:noFill/>
        </p:spPr>
        <p:txBody>
          <a:bodyPr wrap="none" rtlCol="0">
            <a:spAutoFit/>
          </a:bodyPr>
          <a:lstStyle/>
          <a:p>
            <a:r>
              <a:rPr kumimoji="1" lang="en-US" altLang="ja-JP" sz="1600" dirty="0" err="1" smtClean="0"/>
              <a:t>bER</a:t>
            </a:r>
            <a:r>
              <a:rPr kumimoji="1" lang="en-US" altLang="ja-JP" sz="1600" dirty="0" smtClean="0"/>
              <a:t>: bit-error rate</a:t>
            </a:r>
            <a:endParaRPr kumimoji="1" lang="ja-JP" altLang="en-US" sz="1600" dirty="0"/>
          </a:p>
        </p:txBody>
      </p:sp>
    </p:spTree>
    <p:extLst>
      <p:ext uri="{BB962C8B-B14F-4D97-AF65-F5344CB8AC3E}">
        <p14:creationId xmlns:p14="http://schemas.microsoft.com/office/powerpoint/2010/main" val="13766614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graphicFrame>
        <p:nvGraphicFramePr>
          <p:cNvPr id="5" name="表 4"/>
          <p:cNvGraphicFramePr>
            <a:graphicFrameLocks noGrp="1"/>
          </p:cNvGraphicFramePr>
          <p:nvPr>
            <p:extLst>
              <p:ext uri="{D42A27DB-BD31-4B8C-83A1-F6EECF244321}">
                <p14:modId xmlns:p14="http://schemas.microsoft.com/office/powerpoint/2010/main" val="4244076419"/>
              </p:ext>
            </p:extLst>
          </p:nvPr>
        </p:nvGraphicFramePr>
        <p:xfrm>
          <a:off x="503548" y="2204864"/>
          <a:ext cx="8172908" cy="4032448"/>
        </p:xfrm>
        <a:graphic>
          <a:graphicData uri="http://schemas.openxmlformats.org/drawingml/2006/table">
            <a:tbl>
              <a:tblPr firstRow="1" bandRow="1"/>
              <a:tblGrid>
                <a:gridCol w="1044116"/>
                <a:gridCol w="1548172"/>
                <a:gridCol w="1062509"/>
                <a:gridCol w="1836737"/>
                <a:gridCol w="1340687"/>
                <a:gridCol w="1340687"/>
              </a:tblGrid>
              <a:tr h="696453">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Index of MCS identifier, </a:t>
                      </a:r>
                      <a:r>
                        <a:rPr kumimoji="1" lang="en-US" altLang="ja-JP" sz="1800" b="0" i="1" dirty="0" err="1" smtClean="0">
                          <a:solidFill>
                            <a:schemeClr val="tx1"/>
                          </a:solidFill>
                          <a:latin typeface="+mn-ea"/>
                          <a:ea typeface="+mn-ea"/>
                        </a:rPr>
                        <a:t>i</a:t>
                      </a:r>
                      <a:endParaRPr kumimoji="1" lang="ja-JP" altLang="en-US" sz="1800" b="0" i="1"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single-carrier</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modulation</a:t>
                      </a:r>
                      <a:endParaRPr kumimoji="1" lang="ja-JP" altLang="en-US" sz="1800" dirty="0" smtClean="0">
                        <a:solidFill>
                          <a:schemeClr val="tx1"/>
                        </a:solidFill>
                        <a:latin typeface="+mn-ea"/>
                        <a:ea typeface="+mn-ea"/>
                      </a:endParaRPr>
                    </a:p>
                    <a:p>
                      <a:pPr algn="ct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mpd="sng">
                      <a:solidFill>
                        <a:srgbClr val="FFFFFF"/>
                      </a:solidFill>
                    </a:lnT>
                    <a:lnB w="381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c row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FEC Rate</a:t>
                      </a:r>
                      <a:endParaRPr kumimoji="1" lang="ja-JP" altLang="en-US" sz="1800" dirty="0" smtClean="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gridSpan="2">
                  <a:txBody>
                    <a:bodyPr/>
                    <a:lstStyle>
                      <a:lvl1pPr marL="0" algn="l" defTabSz="914400" rtl="0" eaLnBrk="1" latinLnBrk="0" hangingPunct="1">
                        <a:defRPr kumimoji="1" sz="1800" b="1" kern="1200">
                          <a:solidFill>
                            <a:schemeClr val="lt1"/>
                          </a:solidFill>
                          <a:latin typeface="Arial"/>
                          <a:ea typeface="ＭＳ Ｐゴシック"/>
                        </a:defRPr>
                      </a:lvl1pPr>
                      <a:lvl2pPr marL="457200" algn="l" defTabSz="914400" rtl="0" eaLnBrk="1" latinLnBrk="0" hangingPunct="1">
                        <a:defRPr kumimoji="1" sz="1800" b="1" kern="1200">
                          <a:solidFill>
                            <a:schemeClr val="lt1"/>
                          </a:solidFill>
                          <a:latin typeface="Arial"/>
                          <a:ea typeface="ＭＳ Ｐゴシック"/>
                        </a:defRPr>
                      </a:lvl2pPr>
                      <a:lvl3pPr marL="914400" algn="l" defTabSz="914400" rtl="0" eaLnBrk="1" latinLnBrk="0" hangingPunct="1">
                        <a:defRPr kumimoji="1" sz="1800" b="1" kern="1200">
                          <a:solidFill>
                            <a:schemeClr val="lt1"/>
                          </a:solidFill>
                          <a:latin typeface="Arial"/>
                          <a:ea typeface="ＭＳ Ｐゴシック"/>
                        </a:defRPr>
                      </a:lvl3pPr>
                      <a:lvl4pPr marL="1371600" algn="l" defTabSz="914400" rtl="0" eaLnBrk="1" latinLnBrk="0" hangingPunct="1">
                        <a:defRPr kumimoji="1" sz="1800" b="1" kern="1200">
                          <a:solidFill>
                            <a:schemeClr val="lt1"/>
                          </a:solidFill>
                          <a:latin typeface="Arial"/>
                          <a:ea typeface="ＭＳ Ｐゴシック"/>
                        </a:defRPr>
                      </a:lvl4pPr>
                      <a:lvl5pPr marL="1828800" algn="l" defTabSz="914400" rtl="0" eaLnBrk="1" latinLnBrk="0" hangingPunct="1">
                        <a:defRPr kumimoji="1" sz="1800" b="1" kern="1200">
                          <a:solidFill>
                            <a:schemeClr val="lt1"/>
                          </a:solidFill>
                          <a:latin typeface="Arial"/>
                          <a:ea typeface="ＭＳ Ｐゴシック"/>
                        </a:defRPr>
                      </a:lvl5pPr>
                      <a:lvl6pPr marL="2286000" algn="l" defTabSz="914400" rtl="0" eaLnBrk="1" latinLnBrk="0" hangingPunct="1">
                        <a:defRPr kumimoji="1" sz="1800" b="1" kern="1200">
                          <a:solidFill>
                            <a:schemeClr val="lt1"/>
                          </a:solidFill>
                          <a:latin typeface="Arial"/>
                          <a:ea typeface="ＭＳ Ｐゴシック"/>
                        </a:defRPr>
                      </a:lvl6pPr>
                      <a:lvl7pPr marL="2743200" algn="l" defTabSz="914400" rtl="0" eaLnBrk="1" latinLnBrk="0" hangingPunct="1">
                        <a:defRPr kumimoji="1" sz="1800" b="1" kern="1200">
                          <a:solidFill>
                            <a:schemeClr val="lt1"/>
                          </a:solidFill>
                          <a:latin typeface="Arial"/>
                          <a:ea typeface="ＭＳ Ｐゴシック"/>
                        </a:defRPr>
                      </a:lvl7pPr>
                      <a:lvl8pPr marL="3200400" algn="l" defTabSz="914400" rtl="0" eaLnBrk="1" latinLnBrk="0" hangingPunct="1">
                        <a:defRPr kumimoji="1" sz="1800" b="1" kern="1200">
                          <a:solidFill>
                            <a:schemeClr val="lt1"/>
                          </a:solidFill>
                          <a:latin typeface="Arial"/>
                          <a:ea typeface="ＭＳ Ｐゴシック"/>
                        </a:defRPr>
                      </a:lvl8pPr>
                      <a:lvl9pPr marL="3657600" algn="l" defTabSz="914400" rtl="0" eaLnBrk="1" latinLnBrk="0" hangingPunct="1">
                        <a:defRPr kumimoji="1" sz="1800" b="1" kern="1200">
                          <a:solidFill>
                            <a:schemeClr val="lt1"/>
                          </a:solidFill>
                          <a:latin typeface="Arial"/>
                          <a:ea typeface="ＭＳ Ｐゴシック"/>
                        </a:defRPr>
                      </a:lvl9pPr>
                    </a:lstStyle>
                    <a:p>
                      <a:pPr algn="ctr"/>
                      <a:r>
                        <a:rPr kumimoji="1" lang="en-US" altLang="ja-JP" sz="1800" dirty="0" smtClean="0">
                          <a:solidFill>
                            <a:schemeClr val="tx1"/>
                          </a:solidFill>
                          <a:latin typeface="+mn-ea"/>
                          <a:ea typeface="+mn-ea"/>
                        </a:rPr>
                        <a:t>PHY-SAP</a:t>
                      </a:r>
                      <a:r>
                        <a:rPr kumimoji="1" lang="en-US" altLang="ja-JP" sz="1800" baseline="0" dirty="0" smtClean="0">
                          <a:solidFill>
                            <a:schemeClr val="tx1"/>
                          </a:solidFill>
                          <a:latin typeface="+mn-ea"/>
                          <a:ea typeface="+mn-ea"/>
                        </a:rPr>
                        <a:t> payload-bit</a:t>
                      </a:r>
                      <a:r>
                        <a:rPr kumimoji="1" lang="en-US" altLang="ja-JP" sz="1800" dirty="0" smtClean="0">
                          <a:solidFill>
                            <a:schemeClr val="tx1"/>
                          </a:solidFill>
                          <a:latin typeface="+mn-ea"/>
                          <a:ea typeface="+mn-ea"/>
                        </a:rPr>
                        <a:t> rate, </a:t>
                      </a:r>
                      <a:r>
                        <a:rPr kumimoji="1" lang="en-US" altLang="ja-JP" sz="1800" b="0" i="1" dirty="0" err="1" smtClean="0">
                          <a:solidFill>
                            <a:schemeClr val="tx1"/>
                          </a:solidFill>
                          <a:latin typeface="+mn-ea"/>
                          <a:ea typeface="+mn-ea"/>
                        </a:rPr>
                        <a:t>r</a:t>
                      </a:r>
                      <a:r>
                        <a:rPr kumimoji="1" lang="en-US" altLang="ja-JP" sz="1800" b="0" i="1" baseline="-25000" dirty="0" err="1" smtClean="0">
                          <a:solidFill>
                            <a:schemeClr val="tx1"/>
                          </a:solidFill>
                          <a:latin typeface="+mn-ea"/>
                          <a:ea typeface="+mn-ea"/>
                        </a:rPr>
                        <a:t>i</a:t>
                      </a:r>
                      <a:r>
                        <a:rPr kumimoji="1" lang="en-US" altLang="ja-JP" sz="1800" dirty="0" smtClean="0">
                          <a:solidFill>
                            <a:schemeClr val="tx1"/>
                          </a:solidFill>
                          <a:latin typeface="+mn-ea"/>
                          <a:ea typeface="+mn-ea"/>
                        </a:rPr>
                        <a:t> (Gb/s)</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38100" cmpd="sng">
                      <a:solidFill>
                        <a:srgbClr val="FFFFFF"/>
                      </a:solidFill>
                    </a:lnB>
                    <a:lnTlToBr w="12700" cmpd="sng">
                      <a:noFill/>
                      <a:prstDash val="solid"/>
                    </a:lnTlToBr>
                    <a:lnBlToTr w="12700" cmpd="sng">
                      <a:noFill/>
                      <a:prstDash val="solid"/>
                    </a:lnBlToTr>
                    <a:solidFill>
                      <a:srgbClr val="BBE0E3"/>
                    </a:solidFill>
                  </a:tcPr>
                </a:tc>
                <a:tc hMerge="1">
                  <a:txBody>
                    <a:bodyPr/>
                    <a:lstStyle/>
                    <a:p>
                      <a:endParaRPr kumimoji="1" lang="ja-JP" altLang="en-US"/>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800" dirty="0" smtClean="0">
                          <a:solidFill>
                            <a:schemeClr val="tx1"/>
                          </a:solidFill>
                          <a:latin typeface="+mn-ea"/>
                          <a:ea typeface="+mn-ea"/>
                        </a:rPr>
                        <a:t>bit-rate ratio, </a:t>
                      </a:r>
                      <a:r>
                        <a:rPr kumimoji="1" lang="en-US" altLang="ja-JP" sz="1800" i="1" dirty="0" err="1" smtClean="0">
                          <a:solidFill>
                            <a:schemeClr val="tx1"/>
                          </a:solidFill>
                          <a:latin typeface="+mn-ea"/>
                          <a:ea typeface="+mn-ea"/>
                        </a:rPr>
                        <a:t>r</a:t>
                      </a:r>
                      <a:r>
                        <a:rPr kumimoji="1" lang="en-US" altLang="ja-JP" sz="1800" i="1" baseline="-25000" dirty="0" err="1" smtClean="0">
                          <a:solidFill>
                            <a:schemeClr val="tx1"/>
                          </a:solidFill>
                          <a:latin typeface="+mn-ea"/>
                          <a:ea typeface="+mn-ea"/>
                        </a:rPr>
                        <a:t>i</a:t>
                      </a:r>
                      <a:r>
                        <a:rPr kumimoji="1" lang="en-US" altLang="ja-JP" sz="1800" dirty="0" smtClean="0">
                          <a:solidFill>
                            <a:schemeClr val="tx1"/>
                          </a:solidFill>
                          <a:latin typeface="+mn-ea"/>
                          <a:ea typeface="+mn-ea"/>
                        </a:rPr>
                        <a:t>/</a:t>
                      </a:r>
                      <a:r>
                        <a:rPr kumimoji="1" lang="en-US" altLang="ja-JP" sz="1800" i="1" dirty="0" smtClean="0">
                          <a:solidFill>
                            <a:schemeClr val="tx1"/>
                          </a:solidFill>
                          <a:latin typeface="+mn-ea"/>
                          <a:ea typeface="+mn-ea"/>
                        </a:rPr>
                        <a:t>r</a:t>
                      </a:r>
                      <a:r>
                        <a:rPr kumimoji="1" lang="en-US" altLang="ja-JP" sz="1800" i="1" baseline="-25000" dirty="0" smtClean="0">
                          <a:solidFill>
                            <a:schemeClr val="tx1"/>
                          </a:solidFill>
                          <a:latin typeface="+mn-ea"/>
                          <a:ea typeface="+mn-ea"/>
                        </a:rPr>
                        <a:t>i</a:t>
                      </a:r>
                      <a:r>
                        <a:rPr kumimoji="1" lang="en-US" altLang="ja-JP" sz="1800" baseline="-25000" dirty="0" smtClean="0">
                          <a:solidFill>
                            <a:schemeClr val="tx1"/>
                          </a:solidFill>
                          <a:latin typeface="+mn-ea"/>
                          <a:ea typeface="+mn-ea"/>
                        </a:rPr>
                        <a:t>+1</a:t>
                      </a:r>
                      <a:endParaRPr kumimoji="1" lang="ja-JP" altLang="en-US" sz="1800" baseline="-250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solidFill>
                  </a:tcPr>
                </a:tc>
              </a:tr>
              <a:tr h="615669">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algn="r"/>
                      <a:endParaRPr kumimoji="1" lang="ja-JP" altLang="en-US" sz="1000" dirty="0">
                        <a:solidFill>
                          <a:schemeClr val="tx1"/>
                        </a:solidFill>
                        <a:latin typeface="+mn-lt"/>
                      </a:endParaRPr>
                    </a:p>
                  </a:txBody>
                  <a:tcPr marL="36000" marR="36000" marT="35995" marB="35995"/>
                </a:tc>
                <a:tc vMerge="1">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kumimoji="1" lang="ja-JP" altLang="en-US" sz="1000" dirty="0" smtClean="0">
                        <a:solidFill>
                          <a:schemeClr val="tx1"/>
                        </a:solidFill>
                        <a:latin typeface="+mn-lt"/>
                      </a:endParaRPr>
                    </a:p>
                  </a:txBody>
                  <a:tcPr marL="36000" marR="36000" marT="35995" marB="35995"/>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w/o PW</a:t>
                      </a:r>
                      <a:endParaRPr kumimoji="1" lang="ja-JP" altLang="en-US" sz="1800" dirty="0">
                        <a:solidFill>
                          <a:schemeClr val="tx1"/>
                        </a:solidFill>
                        <a:latin typeface="+mn-ea"/>
                        <a:ea typeface="+mn-ea"/>
                      </a:endParaRPr>
                    </a:p>
                  </a:txBody>
                  <a:tcPr marL="36003" marR="36003" marT="35994" marB="35994">
                    <a:lnL w="381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w/</a:t>
                      </a:r>
                      <a:r>
                        <a:rPr kumimoji="1" lang="en-US" altLang="ja-JP" sz="1800" baseline="0" dirty="0" smtClean="0">
                          <a:solidFill>
                            <a:schemeClr val="tx1"/>
                          </a:solidFill>
                          <a:latin typeface="+mn-ea"/>
                          <a:ea typeface="+mn-ea"/>
                        </a:rPr>
                        <a:t> PW</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vMerge="1">
                  <a:txBody>
                    <a:bodyPr/>
                    <a:lstStyle/>
                    <a:p>
                      <a:pPr algn="l"/>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0</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2.5813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2.2587 </a:t>
                      </a: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l-GR" altLang="ja-JP" sz="1800" b="0" i="0" u="none" strike="noStrike" kern="1200" baseline="0" dirty="0" smtClean="0">
                          <a:solidFill>
                            <a:schemeClr val="tx1"/>
                          </a:solidFill>
                          <a:latin typeface="+mn-ea"/>
                          <a:ea typeface="+mn-ea"/>
                          <a:cs typeface="+mn-cs"/>
                        </a:rPr>
                        <a:t>π/2 </a:t>
                      </a:r>
                      <a:r>
                        <a:rPr kumimoji="1" lang="en-US" altLang="ja-JP" sz="1800" b="0" i="0" u="none" strike="noStrike" kern="1200" baseline="0" dirty="0" smtClean="0">
                          <a:solidFill>
                            <a:schemeClr val="tx1"/>
                          </a:solidFill>
                          <a:latin typeface="+mn-ea"/>
                          <a:ea typeface="+mn-ea"/>
                          <a:cs typeface="+mn-cs"/>
                        </a:rPr>
                        <a:t>QPSK</a:t>
                      </a:r>
                      <a:endParaRPr kumimoji="1" lang="ja-JP" altLang="en-US" sz="1800" dirty="0" smtClean="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3.2853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2.8747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0.6364</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5.1627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4.5173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3</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6.5707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5.7493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0.8485</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4</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11/15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7.7440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6.7760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0.7857</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4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64QAM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9.8560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8.6240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20000"/>
                      </a:srgbClr>
                    </a:solidFill>
                  </a:tcPr>
                </a:tc>
                <a:tc>
                  <a:txBody>
                    <a:bodyPr/>
                    <a:lstStyle/>
                    <a:p>
                      <a:pPr algn="r" fontAlgn="ctr"/>
                      <a:r>
                        <a:rPr lang="en-US" altLang="ja-JP" sz="1800" b="0" i="0" u="none" strike="noStrike" dirty="0" smtClean="0">
                          <a:solidFill>
                            <a:schemeClr val="tx1"/>
                          </a:solidFill>
                          <a:effectLst/>
                          <a:latin typeface="+mn-ea"/>
                          <a:ea typeface="+mn-ea"/>
                        </a:rPr>
                        <a:t>0.7500</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BBE0E3">
                        <a:tint val="20000"/>
                      </a:srgbClr>
                    </a:solidFill>
                  </a:tcPr>
                </a:tc>
              </a:tr>
              <a:tr h="388618">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6</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256QAM</a:t>
                      </a:r>
                      <a:endParaRPr kumimoji="1" lang="ja-JP" altLang="en-US" sz="1800" dirty="0">
                        <a:solidFill>
                          <a:schemeClr val="tx1"/>
                        </a:solidFill>
                        <a:latin typeface="+mn-ea"/>
                        <a:ea typeface="+mn-ea"/>
                      </a:endParaRPr>
                    </a:p>
                  </a:txBody>
                  <a:tcPr marL="36003" marR="36003" marT="35994" marB="35994">
                    <a:lnL w="12700" cap="flat" cmpd="sng" algn="ctr">
                      <a:solidFill>
                        <a:srgbClr val="FFFFFF"/>
                      </a:solidFill>
                      <a:prstDash val="solid"/>
                      <a:round/>
                      <a:headEnd type="none" w="med" len="med"/>
                      <a:tailEnd type="none" w="med" len="med"/>
                    </a:lnL>
                    <a:lnR w="12700" cmpd="sng">
                      <a:solidFill>
                        <a:srgbClr val="FFFFFF"/>
                      </a:solidFill>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a:r>
                        <a:rPr kumimoji="1" lang="en-US" altLang="ja-JP" sz="1800" dirty="0" smtClean="0">
                          <a:solidFill>
                            <a:schemeClr val="tx1"/>
                          </a:solidFill>
                          <a:latin typeface="+mn-ea"/>
                          <a:ea typeface="+mn-ea"/>
                        </a:rPr>
                        <a:t>14/15</a:t>
                      </a:r>
                      <a:endParaRPr kumimoji="1" lang="ja-JP" altLang="en-US" sz="1800" dirty="0">
                        <a:solidFill>
                          <a:schemeClr val="tx1"/>
                        </a:solidFill>
                        <a:latin typeface="+mn-ea"/>
                        <a:ea typeface="+mn-ea"/>
                      </a:endParaRPr>
                    </a:p>
                  </a:txBody>
                  <a:tcPr marL="36003" marR="36003" marT="35994" marB="35994">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13.1413 </a:t>
                      </a:r>
                    </a:p>
                  </a:txBody>
                  <a:tcPr marL="9526" marR="9526" marT="9525" marB="0" anchor="ctr">
                    <a:lnL w="12700" cmpd="sng">
                      <a:solidFill>
                        <a:srgbClr val="FFFFFF"/>
                      </a:solidFill>
                    </a:lnL>
                    <a:lnR w="12700" cmpd="sng">
                      <a:solidFill>
                        <a:srgbClr val="FFFFFF"/>
                      </a:solidFill>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lvl1pPr marL="0" algn="l" defTabSz="914400" rtl="0" eaLnBrk="1" latinLnBrk="0" hangingPunct="1">
                        <a:defRPr kumimoji="1" sz="1800" kern="1200">
                          <a:solidFill>
                            <a:schemeClr val="dk1"/>
                          </a:solidFill>
                          <a:latin typeface="Arial"/>
                          <a:ea typeface="ＭＳ Ｐゴシック"/>
                        </a:defRPr>
                      </a:lvl1pPr>
                      <a:lvl2pPr marL="457200" algn="l" defTabSz="914400" rtl="0" eaLnBrk="1" latinLnBrk="0" hangingPunct="1">
                        <a:defRPr kumimoji="1" sz="1800" kern="1200">
                          <a:solidFill>
                            <a:schemeClr val="dk1"/>
                          </a:solidFill>
                          <a:latin typeface="Arial"/>
                          <a:ea typeface="ＭＳ Ｐゴシック"/>
                        </a:defRPr>
                      </a:lvl2pPr>
                      <a:lvl3pPr marL="914400" algn="l" defTabSz="914400" rtl="0" eaLnBrk="1" latinLnBrk="0" hangingPunct="1">
                        <a:defRPr kumimoji="1" sz="1800" kern="1200">
                          <a:solidFill>
                            <a:schemeClr val="dk1"/>
                          </a:solidFill>
                          <a:latin typeface="Arial"/>
                          <a:ea typeface="ＭＳ Ｐゴシック"/>
                        </a:defRPr>
                      </a:lvl3pPr>
                      <a:lvl4pPr marL="1371600" algn="l" defTabSz="914400" rtl="0" eaLnBrk="1" latinLnBrk="0" hangingPunct="1">
                        <a:defRPr kumimoji="1" sz="1800" kern="1200">
                          <a:solidFill>
                            <a:schemeClr val="dk1"/>
                          </a:solidFill>
                          <a:latin typeface="Arial"/>
                          <a:ea typeface="ＭＳ Ｐゴシック"/>
                        </a:defRPr>
                      </a:lvl4pPr>
                      <a:lvl5pPr marL="1828800" algn="l" defTabSz="914400" rtl="0" eaLnBrk="1" latinLnBrk="0" hangingPunct="1">
                        <a:defRPr kumimoji="1" sz="1800" kern="1200">
                          <a:solidFill>
                            <a:schemeClr val="dk1"/>
                          </a:solidFill>
                          <a:latin typeface="Arial"/>
                          <a:ea typeface="ＭＳ Ｐゴシック"/>
                        </a:defRPr>
                      </a:lvl5pPr>
                      <a:lvl6pPr marL="2286000" algn="l" defTabSz="914400" rtl="0" eaLnBrk="1" latinLnBrk="0" hangingPunct="1">
                        <a:defRPr kumimoji="1" sz="1800" kern="1200">
                          <a:solidFill>
                            <a:schemeClr val="dk1"/>
                          </a:solidFill>
                          <a:latin typeface="Arial"/>
                          <a:ea typeface="ＭＳ Ｐゴシック"/>
                        </a:defRPr>
                      </a:lvl6pPr>
                      <a:lvl7pPr marL="2743200" algn="l" defTabSz="914400" rtl="0" eaLnBrk="1" latinLnBrk="0" hangingPunct="1">
                        <a:defRPr kumimoji="1" sz="1800" kern="1200">
                          <a:solidFill>
                            <a:schemeClr val="dk1"/>
                          </a:solidFill>
                          <a:latin typeface="Arial"/>
                          <a:ea typeface="ＭＳ Ｐゴシック"/>
                        </a:defRPr>
                      </a:lvl7pPr>
                      <a:lvl8pPr marL="3200400" algn="l" defTabSz="914400" rtl="0" eaLnBrk="1" latinLnBrk="0" hangingPunct="1">
                        <a:defRPr kumimoji="1" sz="1800" kern="1200">
                          <a:solidFill>
                            <a:schemeClr val="dk1"/>
                          </a:solidFill>
                          <a:latin typeface="Arial"/>
                          <a:ea typeface="ＭＳ Ｐゴシック"/>
                        </a:defRPr>
                      </a:lvl8pPr>
                      <a:lvl9pPr marL="3657600" algn="l" defTabSz="914400" rtl="0" eaLnBrk="1" latinLnBrk="0" hangingPunct="1">
                        <a:defRPr kumimoji="1" sz="1800" kern="1200">
                          <a:solidFill>
                            <a:schemeClr val="dk1"/>
                          </a:solidFill>
                          <a:latin typeface="Arial"/>
                          <a:ea typeface="ＭＳ Ｐゴシック"/>
                        </a:defRPr>
                      </a:lvl9pPr>
                    </a:lstStyle>
                    <a:p>
                      <a:pPr algn="r" fontAlgn="ctr"/>
                      <a:r>
                        <a:rPr lang="en-US" altLang="ja-JP" sz="1800" b="0" i="0" u="none" strike="noStrike" dirty="0">
                          <a:solidFill>
                            <a:schemeClr val="tx1"/>
                          </a:solidFill>
                          <a:effectLst/>
                          <a:latin typeface="+mn-ea"/>
                          <a:ea typeface="+mn-ea"/>
                        </a:rPr>
                        <a:t>11.4987 </a:t>
                      </a:r>
                    </a:p>
                  </a:txBody>
                  <a:tcPr marL="9526" marR="9526" marT="9525" marB="0" anchor="ctr">
                    <a:lnL w="12700" cmpd="sng">
                      <a:solidFill>
                        <a:srgbClr val="FFFFFF"/>
                      </a:solidFill>
                    </a:lnL>
                    <a:lnR w="12700" cap="flat" cmpd="sng" algn="ctr">
                      <a:solidFill>
                        <a:srgbClr val="FFFFFF"/>
                      </a:solidFill>
                      <a:prstDash val="solid"/>
                      <a:round/>
                      <a:headEnd type="none" w="med" len="med"/>
                      <a:tailEnd type="none" w="med" len="med"/>
                    </a:lnR>
                    <a:lnT w="12700" cmpd="sng">
                      <a:solidFill>
                        <a:srgbClr val="FFFFFF"/>
                      </a:solidFill>
                    </a:lnT>
                    <a:lnB w="12700" cmpd="sng">
                      <a:solidFill>
                        <a:srgbClr val="FFFFFF"/>
                      </a:solidFill>
                    </a:lnB>
                    <a:lnTlToBr w="12700" cmpd="sng">
                      <a:noFill/>
                      <a:prstDash val="solid"/>
                    </a:lnTlToBr>
                    <a:lnBlToTr w="12700" cmpd="sng">
                      <a:noFill/>
                      <a:prstDash val="solid"/>
                    </a:lnBlToTr>
                    <a:solidFill>
                      <a:srgbClr val="BBE0E3">
                        <a:tint val="40000"/>
                      </a:srgbClr>
                    </a:solidFill>
                  </a:tcPr>
                </a:tc>
                <a:tc>
                  <a:txBody>
                    <a:bodyPr/>
                    <a:lstStyle/>
                    <a:p>
                      <a:pPr algn="r" fontAlgn="ctr"/>
                      <a:r>
                        <a:rPr lang="en-US" altLang="ja-JP" sz="1800" b="0" i="0" u="none" strike="noStrike" dirty="0" smtClean="0">
                          <a:solidFill>
                            <a:schemeClr val="tx1"/>
                          </a:solidFill>
                          <a:effectLst/>
                          <a:latin typeface="+mn-ea"/>
                          <a:ea typeface="+mn-ea"/>
                        </a:rPr>
                        <a:t>-</a:t>
                      </a:r>
                      <a:endParaRPr lang="en-US" altLang="ja-JP" sz="1800" b="0" i="0" u="none" strike="noStrike" dirty="0">
                        <a:solidFill>
                          <a:schemeClr val="tx1"/>
                        </a:solidFill>
                        <a:effectLst/>
                        <a:latin typeface="+mn-ea"/>
                        <a:ea typeface="+mn-ea"/>
                      </a:endParaRPr>
                    </a:p>
                  </a:txBody>
                  <a:tcPr marL="9526" marR="9526"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mpd="sng">
                      <a:solidFill>
                        <a:srgbClr val="FFFFFF"/>
                      </a:solidFill>
                    </a:lnB>
                    <a:lnTlToBr w="12700" cmpd="sng">
                      <a:noFill/>
                      <a:prstDash val="solid"/>
                    </a:lnTlToBr>
                    <a:lnBlToTr w="12700" cmpd="sng">
                      <a:noFill/>
                      <a:prstDash val="solid"/>
                    </a:lnBlToTr>
                    <a:solidFill>
                      <a:srgbClr val="BBE0E3">
                        <a:tint val="40000"/>
                      </a:srgbClr>
                    </a:solidFill>
                  </a:tcPr>
                </a:tc>
              </a:tr>
            </a:tbl>
          </a:graphicData>
        </a:graphic>
      </p:graphicFrame>
      <p:sp>
        <p:nvSpPr>
          <p:cNvPr id="6" name="タイトル 5"/>
          <p:cNvSpPr>
            <a:spLocks noGrp="1"/>
          </p:cNvSpPr>
          <p:nvPr>
            <p:ph type="title" idx="4294967295"/>
          </p:nvPr>
        </p:nvSpPr>
        <p:spPr>
          <a:xfrm>
            <a:off x="549415" y="692696"/>
            <a:ext cx="7954652" cy="762980"/>
          </a:xfrm>
        </p:spPr>
        <p:txBody>
          <a:bodyPr/>
          <a:lstStyle/>
          <a:p>
            <a:r>
              <a:rPr kumimoji="1" lang="ja-JP" altLang="en-US" dirty="0" smtClean="0"/>
              <a:t>M</a:t>
            </a:r>
            <a:r>
              <a:rPr kumimoji="1" lang="en-US" altLang="ja-JP" dirty="0" smtClean="0"/>
              <a:t>CS table for SC-PHY in TG3e proposal</a:t>
            </a:r>
            <a:endParaRPr kumimoji="1" lang="ja-JP" altLang="en-US" dirty="0"/>
          </a:p>
        </p:txBody>
      </p:sp>
      <p:sp>
        <p:nvSpPr>
          <p:cNvPr id="7" name="テキスト ボックス 6"/>
          <p:cNvSpPr txBox="1"/>
          <p:nvPr/>
        </p:nvSpPr>
        <p:spPr>
          <a:xfrm>
            <a:off x="107504" y="1628800"/>
            <a:ext cx="8838982" cy="461665"/>
          </a:xfrm>
          <a:prstGeom prst="rect">
            <a:avLst/>
          </a:prstGeom>
          <a:noFill/>
        </p:spPr>
        <p:txBody>
          <a:bodyPr wrap="square" rtlCol="0">
            <a:spAutoFit/>
          </a:bodyPr>
          <a:lstStyle/>
          <a:p>
            <a:pPr algn="ctr"/>
            <a:r>
              <a:rPr kumimoji="1" lang="en-US" altLang="ja-JP" sz="2400" dirty="0" smtClean="0">
                <a:solidFill>
                  <a:srgbClr val="0000FF"/>
                </a:solidFill>
              </a:rPr>
              <a:t>Data-rate loss defined as </a:t>
            </a:r>
            <a:r>
              <a:rPr kumimoji="1" lang="en-US" altLang="ja-JP" sz="2400" dirty="0" err="1" smtClean="0">
                <a:solidFill>
                  <a:srgbClr val="0000FF"/>
                </a:solidFill>
              </a:rPr>
              <a:t>DATA_Throughput</a:t>
            </a:r>
            <a:r>
              <a:rPr kumimoji="1" lang="en-US" altLang="ja-JP" sz="2400" dirty="0" smtClean="0">
                <a:solidFill>
                  <a:srgbClr val="0000FF"/>
                </a:solidFill>
              </a:rPr>
              <a:t>/</a:t>
            </a:r>
            <a:r>
              <a:rPr kumimoji="1" lang="en-US" altLang="ja-JP" sz="2400" i="1" dirty="0" err="1" smtClean="0">
                <a:solidFill>
                  <a:srgbClr val="0000FF"/>
                </a:solidFill>
              </a:rPr>
              <a:t>r</a:t>
            </a:r>
            <a:r>
              <a:rPr kumimoji="1" lang="en-US" altLang="ja-JP" sz="2400" i="1" baseline="-25000" dirty="0" err="1" smtClean="0">
                <a:solidFill>
                  <a:srgbClr val="0000FF"/>
                </a:solidFill>
              </a:rPr>
              <a:t>i</a:t>
            </a:r>
            <a:r>
              <a:rPr kumimoji="1" lang="en-US" altLang="ja-JP" sz="2400" dirty="0" smtClean="0">
                <a:solidFill>
                  <a:srgbClr val="0000FF"/>
                </a:solidFill>
              </a:rPr>
              <a:t> – 1 has </a:t>
            </a:r>
            <a:r>
              <a:rPr kumimoji="1" lang="en-US" altLang="ja-JP" sz="2400" dirty="0" smtClean="0">
                <a:solidFill>
                  <a:srgbClr val="0000FF"/>
                </a:solidFill>
              </a:rPr>
              <a:t>been evaluated </a:t>
            </a:r>
            <a:endParaRPr kumimoji="1" lang="ja-JP" altLang="en-US" sz="2400" dirty="0">
              <a:solidFill>
                <a:srgbClr val="0000FF"/>
              </a:solidFill>
            </a:endParaRPr>
          </a:p>
        </p:txBody>
      </p:sp>
    </p:spTree>
    <p:extLst>
      <p:ext uri="{BB962C8B-B14F-4D97-AF65-F5344CB8AC3E}">
        <p14:creationId xmlns:p14="http://schemas.microsoft.com/office/powerpoint/2010/main" val="2044779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グラフ 21"/>
          <p:cNvGraphicFramePr>
            <a:graphicFrameLocks/>
          </p:cNvGraphicFramePr>
          <p:nvPr>
            <p:extLst>
              <p:ext uri="{D42A27DB-BD31-4B8C-83A1-F6EECF244321}">
                <p14:modId xmlns:p14="http://schemas.microsoft.com/office/powerpoint/2010/main" val="3233913662"/>
              </p:ext>
            </p:extLst>
          </p:nvPr>
        </p:nvGraphicFramePr>
        <p:xfrm>
          <a:off x="1295636" y="2020627"/>
          <a:ext cx="6786565" cy="3752850"/>
        </p:xfrm>
        <a:graphic>
          <a:graphicData uri="http://schemas.openxmlformats.org/drawingml/2006/chart">
            <c:chart xmlns:c="http://schemas.openxmlformats.org/drawingml/2006/chart" xmlns:r="http://schemas.openxmlformats.org/officeDocument/2006/relationships" r:id="rId3"/>
          </a:graphicData>
        </a:graphic>
      </p:graphicFrame>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sp>
        <p:nvSpPr>
          <p:cNvPr id="9" name="テキスト ボックス 8"/>
          <p:cNvSpPr txBox="1"/>
          <p:nvPr/>
        </p:nvSpPr>
        <p:spPr>
          <a:xfrm>
            <a:off x="2699792" y="5651956"/>
            <a:ext cx="4281941" cy="369332"/>
          </a:xfrm>
          <a:prstGeom prst="rect">
            <a:avLst/>
          </a:prstGeom>
          <a:noFill/>
        </p:spPr>
        <p:txBody>
          <a:bodyPr wrap="none" rtlCol="0">
            <a:spAutoFit/>
          </a:bodyPr>
          <a:lstStyle/>
          <a:p>
            <a:r>
              <a:rPr kumimoji="1" lang="en-US" altLang="ja-JP" sz="1800" dirty="0" smtClean="0"/>
              <a:t>Length of a Fragmented MSDU, </a:t>
            </a:r>
            <a:r>
              <a:rPr kumimoji="1" lang="en-US" altLang="ja-JP" sz="1800" i="1" dirty="0" err="1" smtClean="0"/>
              <a:t>L</a:t>
            </a:r>
            <a:r>
              <a:rPr kumimoji="1" lang="en-US" altLang="ja-JP" sz="1800" i="1" baseline="-25000" dirty="0" err="1" smtClean="0"/>
              <a:t>s</a:t>
            </a:r>
            <a:r>
              <a:rPr kumimoji="1" lang="en-US" altLang="ja-JP" sz="1800" dirty="0" smtClean="0"/>
              <a:t> (Octets)</a:t>
            </a:r>
            <a:endParaRPr kumimoji="1" lang="ja-JP" altLang="en-US" sz="1800" dirty="0"/>
          </a:p>
        </p:txBody>
      </p:sp>
      <p:sp>
        <p:nvSpPr>
          <p:cNvPr id="10" name="テキスト ボックス 9"/>
          <p:cNvSpPr txBox="1"/>
          <p:nvPr/>
        </p:nvSpPr>
        <p:spPr>
          <a:xfrm rot="16200000">
            <a:off x="248203" y="3641707"/>
            <a:ext cx="1941557" cy="369332"/>
          </a:xfrm>
          <a:prstGeom prst="rect">
            <a:avLst/>
          </a:prstGeom>
          <a:noFill/>
        </p:spPr>
        <p:txBody>
          <a:bodyPr wrap="none" rtlCol="0">
            <a:spAutoFit/>
          </a:bodyPr>
          <a:lstStyle/>
          <a:p>
            <a:r>
              <a:rPr kumimoji="1" lang="en-US" altLang="ja-JP" sz="1800" dirty="0" smtClean="0"/>
              <a:t>Data-rate Loss (%)</a:t>
            </a:r>
            <a:endParaRPr kumimoji="1" lang="ja-JP" altLang="en-US" sz="1800" dirty="0"/>
          </a:p>
        </p:txBody>
      </p:sp>
      <p:sp>
        <p:nvSpPr>
          <p:cNvPr id="11" name="タイトル 10"/>
          <p:cNvSpPr>
            <a:spLocks noGrp="1"/>
          </p:cNvSpPr>
          <p:nvPr>
            <p:ph type="title" idx="4294967295"/>
          </p:nvPr>
        </p:nvSpPr>
        <p:spPr>
          <a:xfrm>
            <a:off x="395536" y="620688"/>
            <a:ext cx="8280920" cy="927392"/>
          </a:xfrm>
        </p:spPr>
        <p:txBody>
          <a:bodyPr/>
          <a:lstStyle/>
          <a:p>
            <a:r>
              <a:rPr kumimoji="1" lang="en-US" altLang="ja-JP" sz="2800" dirty="0" smtClean="0"/>
              <a:t>Evaluation to obtain the optimum </a:t>
            </a:r>
            <a:r>
              <a:rPr kumimoji="1" lang="en-US" altLang="ja-JP" sz="2800" dirty="0" err="1" smtClean="0"/>
              <a:t>subframe</a:t>
            </a:r>
            <a:r>
              <a:rPr kumimoji="1" lang="en-US" altLang="ja-JP" sz="2800" dirty="0" smtClean="0"/>
              <a:t> length </a:t>
            </a:r>
            <a:r>
              <a:rPr kumimoji="1" lang="en-US" altLang="ja-JP" sz="2800" baseline="0" dirty="0" smtClean="0"/>
              <a:t>(1)</a:t>
            </a:r>
            <a:endParaRPr kumimoji="1" lang="ja-JP" altLang="en-US" sz="2800" dirty="0"/>
          </a:p>
        </p:txBody>
      </p:sp>
      <p:sp>
        <p:nvSpPr>
          <p:cNvPr id="13" name="テキスト ボックス 12"/>
          <p:cNvSpPr txBox="1"/>
          <p:nvPr/>
        </p:nvSpPr>
        <p:spPr>
          <a:xfrm>
            <a:off x="1367644" y="6021288"/>
            <a:ext cx="6373861" cy="400110"/>
          </a:xfrm>
          <a:prstGeom prst="rect">
            <a:avLst/>
          </a:prstGeom>
          <a:noFill/>
        </p:spPr>
        <p:txBody>
          <a:bodyPr wrap="none" rtlCol="0">
            <a:spAutoFit/>
          </a:bodyPr>
          <a:lstStyle/>
          <a:p>
            <a:r>
              <a:rPr kumimoji="1" lang="en-US" altLang="ja-JP" sz="2000" dirty="0" smtClean="0"/>
              <a:t>Length of a fragmented MSDU dependence of data-rate loss</a:t>
            </a:r>
            <a:endParaRPr kumimoji="1" lang="ja-JP" altLang="en-US" sz="2000" dirty="0"/>
          </a:p>
        </p:txBody>
      </p:sp>
      <p:cxnSp>
        <p:nvCxnSpPr>
          <p:cNvPr id="15" name="直線矢印コネクタ 14"/>
          <p:cNvCxnSpPr/>
          <p:nvPr/>
        </p:nvCxnSpPr>
        <p:spPr bwMode="auto">
          <a:xfrm flipV="1">
            <a:off x="5437948" y="2349080"/>
            <a:ext cx="0" cy="1692000"/>
          </a:xfrm>
          <a:prstGeom prst="straightConnector1">
            <a:avLst/>
          </a:prstGeom>
          <a:solidFill>
            <a:schemeClr val="accent1"/>
          </a:solidFill>
          <a:ln w="19050" cap="flat" cmpd="sng" algn="ctr">
            <a:solidFill>
              <a:srgbClr val="FF0000"/>
            </a:solidFill>
            <a:prstDash val="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円/楕円 16"/>
          <p:cNvSpPr/>
          <p:nvPr/>
        </p:nvSpPr>
        <p:spPr bwMode="auto">
          <a:xfrm>
            <a:off x="4615433" y="3510557"/>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a:off x="5688124" y="2263179"/>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4975473" y="2392337"/>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テキスト ボックス 19"/>
          <p:cNvSpPr txBox="1"/>
          <p:nvPr/>
        </p:nvSpPr>
        <p:spPr>
          <a:xfrm>
            <a:off x="4283968" y="3666510"/>
            <a:ext cx="1044116" cy="338554"/>
          </a:xfrm>
          <a:prstGeom prst="rect">
            <a:avLst/>
          </a:prstGeom>
          <a:noFill/>
        </p:spPr>
        <p:txBody>
          <a:bodyPr wrap="square" rtlCol="0">
            <a:spAutoFit/>
          </a:bodyPr>
          <a:lstStyle/>
          <a:p>
            <a:r>
              <a:rPr kumimoji="1" lang="en-US" altLang="ja-JP" sz="1600" dirty="0" smtClean="0">
                <a:solidFill>
                  <a:srgbClr val="0000FF"/>
                </a:solidFill>
              </a:rPr>
              <a:t>optimum</a:t>
            </a:r>
            <a:endParaRPr kumimoji="1" lang="ja-JP" altLang="en-US" sz="1600" dirty="0">
              <a:solidFill>
                <a:srgbClr val="0000FF"/>
              </a:solidFill>
            </a:endParaRPr>
          </a:p>
        </p:txBody>
      </p:sp>
      <p:cxnSp>
        <p:nvCxnSpPr>
          <p:cNvPr id="27" name="直線矢印コネクタ 26"/>
          <p:cNvCxnSpPr/>
          <p:nvPr/>
        </p:nvCxnSpPr>
        <p:spPr bwMode="auto">
          <a:xfrm>
            <a:off x="7596336" y="1777171"/>
            <a:ext cx="0" cy="288000"/>
          </a:xfrm>
          <a:prstGeom prst="straightConnector1">
            <a:avLst/>
          </a:prstGeom>
          <a:solidFill>
            <a:schemeClr val="accent1"/>
          </a:solidFill>
          <a:ln w="12700" cap="flat" cmpd="sng" algn="ctr">
            <a:solidFill>
              <a:schemeClr val="tx1"/>
            </a:solidFill>
            <a:prstDash val="sys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6791512" y="1470266"/>
            <a:ext cx="1596912" cy="338554"/>
          </a:xfrm>
          <a:prstGeom prst="rect">
            <a:avLst/>
          </a:prstGeom>
          <a:noFill/>
        </p:spPr>
        <p:txBody>
          <a:bodyPr wrap="none" rtlCol="0">
            <a:spAutoFit/>
          </a:bodyPr>
          <a:lstStyle/>
          <a:p>
            <a:r>
              <a:rPr kumimoji="1" lang="en-US" altLang="ja-JP" sz="1600" dirty="0" smtClean="0"/>
              <a:t>no fragmentation</a:t>
            </a:r>
            <a:endParaRPr kumimoji="1" lang="ja-JP" altLang="en-US" sz="1600" dirty="0"/>
          </a:p>
        </p:txBody>
      </p:sp>
      <p:sp>
        <p:nvSpPr>
          <p:cNvPr id="12" name="テキスト ボックス 11"/>
          <p:cNvSpPr txBox="1"/>
          <p:nvPr/>
        </p:nvSpPr>
        <p:spPr>
          <a:xfrm>
            <a:off x="2589019" y="4779429"/>
            <a:ext cx="3135795" cy="738664"/>
          </a:xfrm>
          <a:prstGeom prst="rect">
            <a:avLst/>
          </a:prstGeom>
          <a:solidFill>
            <a:schemeClr val="bg1"/>
          </a:solidFill>
        </p:spPr>
        <p:txBody>
          <a:bodyPr wrap="none" rtlCol="0">
            <a:spAutoFit/>
          </a:bodyPr>
          <a:lstStyle/>
          <a:p>
            <a:r>
              <a:rPr kumimoji="1" lang="en-US" altLang="ja-JP" sz="1400" dirty="0" smtClean="0"/>
              <a:t>PHY-SAP payload-bit rate: 13.14 Gb/s </a:t>
            </a:r>
          </a:p>
          <a:p>
            <a:r>
              <a:rPr kumimoji="1" lang="en-US" altLang="ja-JP" sz="1400" dirty="0"/>
              <a:t> </a:t>
            </a:r>
            <a:r>
              <a:rPr kumimoji="1" lang="en-US" altLang="ja-JP" sz="1400" dirty="0" smtClean="0"/>
              <a:t>   (MCS6-256QAM without pilot word)</a:t>
            </a:r>
          </a:p>
          <a:p>
            <a:r>
              <a:rPr kumimoji="1" lang="en-US" altLang="ja-JP" sz="1400" dirty="0" smtClean="0"/>
              <a:t>an MSDU length = 2</a:t>
            </a:r>
            <a:r>
              <a:rPr kumimoji="1" lang="en-US" altLang="ja-JP" sz="1400" baseline="30000" dirty="0" smtClean="0"/>
              <a:t>19</a:t>
            </a:r>
            <a:r>
              <a:rPr kumimoji="1" lang="en-US" altLang="ja-JP" sz="1400" dirty="0" smtClean="0"/>
              <a:t>  = 524,288 Octets</a:t>
            </a:r>
            <a:endParaRPr kumimoji="1" lang="ja-JP" altLang="en-US" sz="1400" dirty="0"/>
          </a:p>
        </p:txBody>
      </p:sp>
      <p:sp>
        <p:nvSpPr>
          <p:cNvPr id="21" name="テキスト ボックス 20"/>
          <p:cNvSpPr txBox="1"/>
          <p:nvPr/>
        </p:nvSpPr>
        <p:spPr>
          <a:xfrm>
            <a:off x="5067498" y="3941767"/>
            <a:ext cx="1914422" cy="584775"/>
          </a:xfrm>
          <a:prstGeom prst="rect">
            <a:avLst/>
          </a:prstGeom>
          <a:noFill/>
        </p:spPr>
        <p:txBody>
          <a:bodyPr wrap="square" rtlCol="0">
            <a:spAutoFit/>
          </a:bodyPr>
          <a:lstStyle/>
          <a:p>
            <a:r>
              <a:rPr kumimoji="1" lang="en-US" altLang="ja-JP" sz="1600" dirty="0">
                <a:solidFill>
                  <a:srgbClr val="FF0000"/>
                </a:solidFill>
              </a:rPr>
              <a:t>t</a:t>
            </a:r>
            <a:r>
              <a:rPr kumimoji="1" lang="en-US" altLang="ja-JP" sz="1600" dirty="0" smtClean="0">
                <a:solidFill>
                  <a:srgbClr val="FF0000"/>
                </a:solidFill>
              </a:rPr>
              <a:t>he maximum length in the latest draft</a:t>
            </a:r>
            <a:endParaRPr kumimoji="1" lang="ja-JP" altLang="en-US" sz="1600" dirty="0">
              <a:solidFill>
                <a:srgbClr val="FF0000"/>
              </a:solidFill>
            </a:endParaRPr>
          </a:p>
        </p:txBody>
      </p:sp>
    </p:spTree>
    <p:extLst>
      <p:ext uri="{BB962C8B-B14F-4D97-AF65-F5344CB8AC3E}">
        <p14:creationId xmlns:p14="http://schemas.microsoft.com/office/powerpoint/2010/main" val="2798435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グラフ 28"/>
          <p:cNvGraphicFramePr>
            <a:graphicFrameLocks/>
          </p:cNvGraphicFramePr>
          <p:nvPr>
            <p:extLst>
              <p:ext uri="{D42A27DB-BD31-4B8C-83A1-F6EECF244321}">
                <p14:modId xmlns:p14="http://schemas.microsoft.com/office/powerpoint/2010/main" val="2413236892"/>
              </p:ext>
            </p:extLst>
          </p:nvPr>
        </p:nvGraphicFramePr>
        <p:xfrm>
          <a:off x="1311424" y="2014667"/>
          <a:ext cx="6786565" cy="3752850"/>
        </p:xfrm>
        <a:graphic>
          <a:graphicData uri="http://schemas.openxmlformats.org/drawingml/2006/chart">
            <c:chart xmlns:c="http://schemas.openxmlformats.org/drawingml/2006/chart" xmlns:r="http://schemas.openxmlformats.org/officeDocument/2006/relationships" r:id="rId3"/>
          </a:graphicData>
        </a:graphic>
      </p:graphicFrame>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sp>
        <p:nvSpPr>
          <p:cNvPr id="10" name="テキスト ボックス 9"/>
          <p:cNvSpPr txBox="1"/>
          <p:nvPr/>
        </p:nvSpPr>
        <p:spPr>
          <a:xfrm rot="16200000">
            <a:off x="248203" y="3616221"/>
            <a:ext cx="1941557" cy="369332"/>
          </a:xfrm>
          <a:prstGeom prst="rect">
            <a:avLst/>
          </a:prstGeom>
          <a:noFill/>
        </p:spPr>
        <p:txBody>
          <a:bodyPr wrap="none" rtlCol="0">
            <a:spAutoFit/>
          </a:bodyPr>
          <a:lstStyle/>
          <a:p>
            <a:r>
              <a:rPr kumimoji="1" lang="en-US" altLang="ja-JP" sz="1800" dirty="0" smtClean="0"/>
              <a:t>Data-rate Loss (%)</a:t>
            </a:r>
            <a:endParaRPr kumimoji="1" lang="ja-JP" altLang="en-US" sz="1800" dirty="0"/>
          </a:p>
        </p:txBody>
      </p:sp>
      <p:sp>
        <p:nvSpPr>
          <p:cNvPr id="11" name="タイトル 10"/>
          <p:cNvSpPr>
            <a:spLocks noGrp="1"/>
          </p:cNvSpPr>
          <p:nvPr>
            <p:ph type="title" idx="4294967295"/>
          </p:nvPr>
        </p:nvSpPr>
        <p:spPr>
          <a:xfrm>
            <a:off x="395536" y="620688"/>
            <a:ext cx="8280920" cy="927392"/>
          </a:xfrm>
        </p:spPr>
        <p:txBody>
          <a:bodyPr/>
          <a:lstStyle/>
          <a:p>
            <a:r>
              <a:rPr kumimoji="1" lang="en-US" altLang="ja-JP" sz="2800" dirty="0" smtClean="0"/>
              <a:t>Evaluation to obtain the optimum </a:t>
            </a:r>
            <a:r>
              <a:rPr kumimoji="1" lang="en-US" altLang="ja-JP" sz="2800" dirty="0" err="1" smtClean="0"/>
              <a:t>subframe</a:t>
            </a:r>
            <a:r>
              <a:rPr kumimoji="1" lang="en-US" altLang="ja-JP" sz="2800" dirty="0" smtClean="0"/>
              <a:t> length </a:t>
            </a:r>
            <a:r>
              <a:rPr kumimoji="1" lang="en-US" altLang="ja-JP" sz="2800" baseline="0" dirty="0" smtClean="0"/>
              <a:t>(2)</a:t>
            </a:r>
            <a:endParaRPr kumimoji="1" lang="ja-JP" altLang="en-US" sz="2800" dirty="0"/>
          </a:p>
        </p:txBody>
      </p:sp>
      <p:sp>
        <p:nvSpPr>
          <p:cNvPr id="16" name="テキスト ボックス 15"/>
          <p:cNvSpPr txBox="1"/>
          <p:nvPr/>
        </p:nvSpPr>
        <p:spPr>
          <a:xfrm>
            <a:off x="5067498" y="3941767"/>
            <a:ext cx="1914422" cy="584775"/>
          </a:xfrm>
          <a:prstGeom prst="rect">
            <a:avLst/>
          </a:prstGeom>
          <a:noFill/>
        </p:spPr>
        <p:txBody>
          <a:bodyPr wrap="square" rtlCol="0">
            <a:spAutoFit/>
          </a:bodyPr>
          <a:lstStyle/>
          <a:p>
            <a:r>
              <a:rPr kumimoji="1" lang="en-US" altLang="ja-JP" sz="1600" dirty="0">
                <a:solidFill>
                  <a:srgbClr val="FF0000"/>
                </a:solidFill>
              </a:rPr>
              <a:t>t</a:t>
            </a:r>
            <a:r>
              <a:rPr kumimoji="1" lang="en-US" altLang="ja-JP" sz="1600" dirty="0" smtClean="0">
                <a:solidFill>
                  <a:srgbClr val="FF0000"/>
                </a:solidFill>
              </a:rPr>
              <a:t>he maximum length in the latest draft</a:t>
            </a:r>
            <a:endParaRPr kumimoji="1" lang="ja-JP" altLang="en-US" sz="1600" dirty="0">
              <a:solidFill>
                <a:srgbClr val="FF0000"/>
              </a:solidFill>
            </a:endParaRPr>
          </a:p>
        </p:txBody>
      </p:sp>
      <p:cxnSp>
        <p:nvCxnSpPr>
          <p:cNvPr id="15" name="直線矢印コネクタ 14"/>
          <p:cNvCxnSpPr/>
          <p:nvPr/>
        </p:nvCxnSpPr>
        <p:spPr bwMode="auto">
          <a:xfrm flipH="1" flipV="1">
            <a:off x="5694726" y="2601064"/>
            <a:ext cx="6871" cy="1404000"/>
          </a:xfrm>
          <a:prstGeom prst="straightConnector1">
            <a:avLst/>
          </a:prstGeom>
          <a:solidFill>
            <a:schemeClr val="accent1"/>
          </a:solidFill>
          <a:ln w="19050" cap="flat" cmpd="sng" algn="ctr">
            <a:solidFill>
              <a:srgbClr val="FF0000"/>
            </a:solidFill>
            <a:prstDash val="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円/楕円 16"/>
          <p:cNvSpPr/>
          <p:nvPr/>
        </p:nvSpPr>
        <p:spPr bwMode="auto">
          <a:xfrm>
            <a:off x="5214739" y="2929452"/>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a:off x="5976156" y="2259942"/>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5585445" y="2339355"/>
            <a:ext cx="216024" cy="216000"/>
          </a:xfrm>
          <a:prstGeom prst="ellipse">
            <a:avLst/>
          </a:prstGeom>
          <a:noFill/>
          <a:ln w="19050" cap="flat" cmpd="sng" algn="ctr">
            <a:solidFill>
              <a:srgbClr val="0000FF"/>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テキスト ボックス 19"/>
          <p:cNvSpPr txBox="1"/>
          <p:nvPr/>
        </p:nvSpPr>
        <p:spPr>
          <a:xfrm>
            <a:off x="4752020" y="3090446"/>
            <a:ext cx="1044116" cy="338554"/>
          </a:xfrm>
          <a:prstGeom prst="rect">
            <a:avLst/>
          </a:prstGeom>
          <a:noFill/>
        </p:spPr>
        <p:txBody>
          <a:bodyPr wrap="square" rtlCol="0">
            <a:spAutoFit/>
          </a:bodyPr>
          <a:lstStyle/>
          <a:p>
            <a:r>
              <a:rPr kumimoji="1" lang="en-US" altLang="ja-JP" sz="1600" dirty="0" smtClean="0">
                <a:solidFill>
                  <a:srgbClr val="0000FF"/>
                </a:solidFill>
              </a:rPr>
              <a:t>optimum</a:t>
            </a:r>
            <a:endParaRPr kumimoji="1" lang="ja-JP" altLang="en-US" sz="1600" dirty="0">
              <a:solidFill>
                <a:srgbClr val="0000FF"/>
              </a:solidFill>
            </a:endParaRPr>
          </a:p>
        </p:txBody>
      </p:sp>
      <p:cxnSp>
        <p:nvCxnSpPr>
          <p:cNvPr id="27" name="直線矢印コネクタ 26"/>
          <p:cNvCxnSpPr/>
          <p:nvPr/>
        </p:nvCxnSpPr>
        <p:spPr bwMode="auto">
          <a:xfrm>
            <a:off x="7596336" y="1777171"/>
            <a:ext cx="0" cy="288000"/>
          </a:xfrm>
          <a:prstGeom prst="straightConnector1">
            <a:avLst/>
          </a:prstGeom>
          <a:solidFill>
            <a:schemeClr val="accent1"/>
          </a:solidFill>
          <a:ln w="12700" cap="flat" cmpd="sng" algn="ctr">
            <a:solidFill>
              <a:schemeClr val="tx1"/>
            </a:solidFill>
            <a:prstDash val="sysDash"/>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テキスト ボックス 27"/>
          <p:cNvSpPr txBox="1"/>
          <p:nvPr/>
        </p:nvSpPr>
        <p:spPr>
          <a:xfrm>
            <a:off x="6791512" y="1470266"/>
            <a:ext cx="1596912" cy="338554"/>
          </a:xfrm>
          <a:prstGeom prst="rect">
            <a:avLst/>
          </a:prstGeom>
          <a:noFill/>
        </p:spPr>
        <p:txBody>
          <a:bodyPr wrap="none" rtlCol="0">
            <a:spAutoFit/>
          </a:bodyPr>
          <a:lstStyle/>
          <a:p>
            <a:r>
              <a:rPr kumimoji="1" lang="en-US" altLang="ja-JP" sz="1600" dirty="0" smtClean="0"/>
              <a:t>no fragmentation</a:t>
            </a:r>
            <a:endParaRPr kumimoji="1" lang="ja-JP" altLang="en-US" sz="1600" dirty="0"/>
          </a:p>
        </p:txBody>
      </p:sp>
      <p:sp>
        <p:nvSpPr>
          <p:cNvPr id="12" name="テキスト ボックス 11"/>
          <p:cNvSpPr txBox="1"/>
          <p:nvPr/>
        </p:nvSpPr>
        <p:spPr>
          <a:xfrm>
            <a:off x="2541266" y="4712161"/>
            <a:ext cx="3135795" cy="738664"/>
          </a:xfrm>
          <a:prstGeom prst="rect">
            <a:avLst/>
          </a:prstGeom>
          <a:solidFill>
            <a:schemeClr val="bg1"/>
          </a:solidFill>
        </p:spPr>
        <p:txBody>
          <a:bodyPr wrap="none" rtlCol="0">
            <a:spAutoFit/>
          </a:bodyPr>
          <a:lstStyle/>
          <a:p>
            <a:r>
              <a:rPr kumimoji="1" lang="en-US" altLang="ja-JP" sz="1400" dirty="0" smtClean="0"/>
              <a:t>PHY-SAP payload-bit rate: 6.57 Gb/s </a:t>
            </a:r>
          </a:p>
          <a:p>
            <a:r>
              <a:rPr kumimoji="1" lang="en-US" altLang="ja-JP" sz="1400" dirty="0"/>
              <a:t> </a:t>
            </a:r>
            <a:r>
              <a:rPr kumimoji="1" lang="en-US" altLang="ja-JP" sz="1400" dirty="0" smtClean="0"/>
              <a:t>   (MCS3-16QAM without pilot word)</a:t>
            </a:r>
          </a:p>
          <a:p>
            <a:r>
              <a:rPr kumimoji="1" lang="en-US" altLang="ja-JP" sz="1400" dirty="0" smtClean="0"/>
              <a:t>an MSDU length = 2</a:t>
            </a:r>
            <a:r>
              <a:rPr kumimoji="1" lang="en-US" altLang="ja-JP" sz="1400" baseline="30000" dirty="0" smtClean="0"/>
              <a:t>18</a:t>
            </a:r>
            <a:r>
              <a:rPr kumimoji="1" lang="en-US" altLang="ja-JP" sz="1400" dirty="0" smtClean="0"/>
              <a:t>  = 262,144 Octets</a:t>
            </a:r>
            <a:endParaRPr kumimoji="1" lang="ja-JP" altLang="en-US" sz="1400" dirty="0"/>
          </a:p>
        </p:txBody>
      </p:sp>
      <p:sp>
        <p:nvSpPr>
          <p:cNvPr id="24" name="テキスト ボックス 23"/>
          <p:cNvSpPr txBox="1"/>
          <p:nvPr/>
        </p:nvSpPr>
        <p:spPr>
          <a:xfrm>
            <a:off x="2699792" y="5651956"/>
            <a:ext cx="4281941" cy="369332"/>
          </a:xfrm>
          <a:prstGeom prst="rect">
            <a:avLst/>
          </a:prstGeom>
          <a:noFill/>
        </p:spPr>
        <p:txBody>
          <a:bodyPr wrap="none" rtlCol="0">
            <a:spAutoFit/>
          </a:bodyPr>
          <a:lstStyle/>
          <a:p>
            <a:r>
              <a:rPr kumimoji="1" lang="en-US" altLang="ja-JP" sz="1800" dirty="0" smtClean="0"/>
              <a:t>Length of a Fragmented MSDU, </a:t>
            </a:r>
            <a:r>
              <a:rPr kumimoji="1" lang="en-US" altLang="ja-JP" sz="1800" i="1" dirty="0" err="1" smtClean="0"/>
              <a:t>L</a:t>
            </a:r>
            <a:r>
              <a:rPr kumimoji="1" lang="en-US" altLang="ja-JP" sz="1800" i="1" baseline="-25000" dirty="0" err="1" smtClean="0"/>
              <a:t>s</a:t>
            </a:r>
            <a:r>
              <a:rPr kumimoji="1" lang="en-US" altLang="ja-JP" sz="1800" dirty="0" smtClean="0"/>
              <a:t> (Octets)</a:t>
            </a:r>
            <a:endParaRPr kumimoji="1" lang="ja-JP" altLang="en-US" sz="1800" dirty="0"/>
          </a:p>
        </p:txBody>
      </p:sp>
      <p:sp>
        <p:nvSpPr>
          <p:cNvPr id="26" name="テキスト ボックス 25"/>
          <p:cNvSpPr txBox="1"/>
          <p:nvPr/>
        </p:nvSpPr>
        <p:spPr>
          <a:xfrm>
            <a:off x="1367644" y="6021288"/>
            <a:ext cx="6373861" cy="400110"/>
          </a:xfrm>
          <a:prstGeom prst="rect">
            <a:avLst/>
          </a:prstGeom>
          <a:noFill/>
        </p:spPr>
        <p:txBody>
          <a:bodyPr wrap="none" rtlCol="0">
            <a:spAutoFit/>
          </a:bodyPr>
          <a:lstStyle/>
          <a:p>
            <a:r>
              <a:rPr kumimoji="1" lang="en-US" altLang="ja-JP" sz="2000" dirty="0" smtClean="0"/>
              <a:t>Length of a fragmented MSDU dependence of data-rate loss</a:t>
            </a:r>
            <a:endParaRPr kumimoji="1" lang="ja-JP" altLang="en-US" sz="2000" dirty="0"/>
          </a:p>
        </p:txBody>
      </p:sp>
    </p:spTree>
    <p:extLst>
      <p:ext uri="{BB962C8B-B14F-4D97-AF65-F5344CB8AC3E}">
        <p14:creationId xmlns:p14="http://schemas.microsoft.com/office/powerpoint/2010/main" val="15279754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&lt;Nov. 2015&gt;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9</a:t>
            </a:fld>
            <a:endParaRPr lang="en-US" altLang="ja-JP"/>
          </a:p>
        </p:txBody>
      </p:sp>
      <p:sp>
        <p:nvSpPr>
          <p:cNvPr id="5" name="タイトル 4"/>
          <p:cNvSpPr>
            <a:spLocks noGrp="1"/>
          </p:cNvSpPr>
          <p:nvPr>
            <p:ph type="title" idx="4294967295"/>
          </p:nvPr>
        </p:nvSpPr>
        <p:spPr>
          <a:xfrm>
            <a:off x="647564" y="685800"/>
            <a:ext cx="7772400" cy="906996"/>
          </a:xfrm>
        </p:spPr>
        <p:txBody>
          <a:bodyPr/>
          <a:lstStyle/>
          <a:p>
            <a:r>
              <a:rPr kumimoji="1" lang="en-US" altLang="ja-JP" dirty="0" smtClean="0"/>
              <a:t>Discussions and conclusion</a:t>
            </a:r>
            <a:endParaRPr kumimoji="1" lang="ja-JP" altLang="en-US" dirty="0"/>
          </a:p>
        </p:txBody>
      </p:sp>
      <p:sp>
        <p:nvSpPr>
          <p:cNvPr id="6" name="テキスト ボックス 5"/>
          <p:cNvSpPr txBox="1"/>
          <p:nvPr/>
        </p:nvSpPr>
        <p:spPr>
          <a:xfrm>
            <a:off x="377276" y="1772816"/>
            <a:ext cx="8316924" cy="4093428"/>
          </a:xfrm>
          <a:prstGeom prst="rect">
            <a:avLst/>
          </a:prstGeom>
          <a:noFill/>
        </p:spPr>
        <p:txBody>
          <a:bodyPr wrap="square" rtlCol="0">
            <a:spAutoFit/>
          </a:bodyPr>
          <a:lstStyle/>
          <a:p>
            <a:pPr marL="342900" indent="-342900">
              <a:buFont typeface="Wingdings" panose="05000000000000000000" pitchFamily="2" charset="2"/>
              <a:buChar char="ü"/>
            </a:pPr>
            <a:r>
              <a:rPr kumimoji="1" lang="en-US" altLang="ja-JP" sz="2000" dirty="0" smtClean="0">
                <a:solidFill>
                  <a:srgbClr val="FF0000"/>
                </a:solidFill>
              </a:rPr>
              <a:t>Decreasing </a:t>
            </a:r>
            <a:r>
              <a:rPr kumimoji="1" lang="en-US" altLang="ja-JP" sz="2000" dirty="0" err="1" smtClean="0">
                <a:solidFill>
                  <a:srgbClr val="FF0000"/>
                </a:solidFill>
              </a:rPr>
              <a:t>bER</a:t>
            </a:r>
            <a:r>
              <a:rPr kumimoji="1" lang="en-US" altLang="ja-JP" sz="2000" dirty="0" smtClean="0">
                <a:solidFill>
                  <a:srgbClr val="FF0000"/>
                </a:solidFill>
              </a:rPr>
              <a:t>, increasing the optimum length </a:t>
            </a:r>
            <a:r>
              <a:rPr kumimoji="1" lang="en-US" altLang="ja-JP" sz="2000" dirty="0" smtClean="0"/>
              <a:t>of fragmented MSDU to the MSDU length. Thus the maximum length of a fragmented MSDU should be the same as the maximum length of MSDU for maximizing the data throughput.</a:t>
            </a:r>
          </a:p>
          <a:p>
            <a:pPr marL="342900" indent="-342900">
              <a:buFont typeface="Wingdings" panose="05000000000000000000" pitchFamily="2" charset="2"/>
              <a:buChar char="ü"/>
            </a:pPr>
            <a:endParaRPr kumimoji="1" lang="en-US" altLang="ja-JP" sz="2000" dirty="0"/>
          </a:p>
          <a:p>
            <a:pPr marL="342900" indent="-342900">
              <a:buFont typeface="Wingdings" panose="05000000000000000000" pitchFamily="2" charset="2"/>
              <a:buChar char="ü"/>
            </a:pPr>
            <a:r>
              <a:rPr lang="pt-BR" altLang="ja-JP" sz="2000" dirty="0" smtClean="0">
                <a:solidFill>
                  <a:srgbClr val="000000"/>
                </a:solidFill>
                <a:ea typeface="ＭＳ Ｐゴシック"/>
                <a:cs typeface="Times New Roman" pitchFamily="18" charset="0"/>
              </a:rPr>
              <a:t>However, a data throuput is almost saturated at a length larger than  8,196 </a:t>
            </a:r>
            <a:r>
              <a:rPr lang="pt-BR" altLang="ja-JP" sz="2000" dirty="0">
                <a:solidFill>
                  <a:srgbClr val="000000"/>
                </a:solidFill>
                <a:ea typeface="ＭＳ Ｐゴシック"/>
                <a:cs typeface="Times New Roman" pitchFamily="18" charset="0"/>
              </a:rPr>
              <a:t>O</a:t>
            </a:r>
            <a:r>
              <a:rPr lang="pt-BR" altLang="ja-JP" sz="2000" dirty="0" smtClean="0">
                <a:solidFill>
                  <a:srgbClr val="000000"/>
                </a:solidFill>
                <a:ea typeface="ＭＳ Ｐゴシック"/>
                <a:cs typeface="Times New Roman" pitchFamily="18" charset="0"/>
              </a:rPr>
              <a:t>ctets, which is the value in the latest TG3e draft, when bER is sufficiently small. Moreover, the value of 8,196 Octets or around is very close to the optimum lengths in many cases when bER is relatively large.</a:t>
            </a:r>
          </a:p>
          <a:p>
            <a:pPr marL="342900" indent="-342900">
              <a:buFont typeface="Wingdings" panose="05000000000000000000" pitchFamily="2" charset="2"/>
              <a:buChar char="ü"/>
            </a:pPr>
            <a:endParaRPr kumimoji="1" lang="pt-BR" altLang="ja-JP" sz="2000" dirty="0">
              <a:solidFill>
                <a:srgbClr val="000000"/>
              </a:solidFill>
              <a:ea typeface="ＭＳ Ｐゴシック"/>
              <a:cs typeface="Times New Roman" pitchFamily="18" charset="0"/>
            </a:endParaRPr>
          </a:p>
          <a:p>
            <a:pPr marL="342900" indent="-342900">
              <a:buFont typeface="Wingdings" panose="05000000000000000000" pitchFamily="2" charset="2"/>
              <a:buChar char="ü"/>
            </a:pPr>
            <a:r>
              <a:rPr kumimoji="1" lang="pt-BR" altLang="ja-JP" sz="2000" dirty="0" smtClean="0">
                <a:solidFill>
                  <a:srgbClr val="000000"/>
                </a:solidFill>
                <a:ea typeface="ＭＳ Ｐゴシック"/>
                <a:cs typeface="Times New Roman" pitchFamily="18" charset="0"/>
              </a:rPr>
              <a:t>Therefore, a maximum length of fragmented MSDU of </a:t>
            </a:r>
            <a:r>
              <a:rPr kumimoji="1" lang="pt-BR" altLang="ja-JP" sz="2000" dirty="0" smtClean="0">
                <a:solidFill>
                  <a:srgbClr val="0000FF"/>
                </a:solidFill>
                <a:ea typeface="ＭＳ Ｐゴシック"/>
                <a:cs typeface="Times New Roman" pitchFamily="18" charset="0"/>
              </a:rPr>
              <a:t>8,196 Octets or around would be reasonable</a:t>
            </a:r>
            <a:r>
              <a:rPr kumimoji="1" lang="pt-BR" altLang="ja-JP" sz="2000" dirty="0" smtClean="0">
                <a:solidFill>
                  <a:srgbClr val="000000"/>
                </a:solidFill>
                <a:ea typeface="ＭＳ Ｐゴシック"/>
                <a:cs typeface="Times New Roman" pitchFamily="18" charset="0"/>
              </a:rPr>
              <a:t> if one want to restrict the maximum length for some other reasons.</a:t>
            </a:r>
            <a:endParaRPr kumimoji="1" lang="en-US" altLang="ja-JP" sz="2000" dirty="0" smtClean="0"/>
          </a:p>
        </p:txBody>
      </p:sp>
    </p:spTree>
    <p:extLst>
      <p:ext uri="{BB962C8B-B14F-4D97-AF65-F5344CB8AC3E}">
        <p14:creationId xmlns:p14="http://schemas.microsoft.com/office/powerpoint/2010/main" val="621520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6438</TotalTime>
  <Words>1151</Words>
  <Application>Microsoft Office PowerPoint</Application>
  <PresentationFormat>画面に合わせる (4:3)</PresentationFormat>
  <Paragraphs>254</Paragraphs>
  <Slides>10</Slides>
  <Notes>3</Notes>
  <HiddenSlides>0</HiddenSlides>
  <MMClips>0</MMClips>
  <ScaleCrop>false</ScaleCrop>
  <HeadingPairs>
    <vt:vector size="4" baseType="variant">
      <vt:variant>
        <vt:lpstr>テーマ</vt:lpstr>
      </vt:variant>
      <vt:variant>
        <vt:i4>1</vt:i4>
      </vt:variant>
      <vt:variant>
        <vt:lpstr>スライド タイトル</vt:lpstr>
      </vt:variant>
      <vt:variant>
        <vt:i4>10</vt:i4>
      </vt:variant>
    </vt:vector>
  </HeadingPairs>
  <TitlesOfParts>
    <vt:vector size="11" baseType="lpstr">
      <vt:lpstr>Office ​​テーマ</vt:lpstr>
      <vt:lpstr>PowerPoint プレゼンテーション</vt:lpstr>
      <vt:lpstr>Introduction</vt:lpstr>
      <vt:lpstr>Fragmentation and aggregation</vt:lpstr>
      <vt:lpstr>Definition of Data_Throughput</vt:lpstr>
      <vt:lpstr>Analysis of efficiency for Stack ACK</vt:lpstr>
      <vt:lpstr>MCS table for SC-PHY in TG3e proposal</vt:lpstr>
      <vt:lpstr>Evaluation to obtain the optimum subframe length (1)</vt:lpstr>
      <vt:lpstr>Evaluation to obtain the optimum subframe length (2)</vt:lpstr>
      <vt:lpstr>Discussions and conclusion</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Noda, Makoto (GOTENYAMA)</cp:lastModifiedBy>
  <cp:revision>571</cp:revision>
  <cp:lastPrinted>1998-02-10T13:28:06Z</cp:lastPrinted>
  <dcterms:created xsi:type="dcterms:W3CDTF">1999-11-08T18:59:45Z</dcterms:created>
  <dcterms:modified xsi:type="dcterms:W3CDTF">2015-11-13T00:24:56Z</dcterms:modified>
</cp:coreProperties>
</file>