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344" r:id="rId3"/>
    <p:sldId id="338" r:id="rId4"/>
    <p:sldId id="319" r:id="rId5"/>
    <p:sldId id="321" r:id="rId6"/>
    <p:sldId id="339" r:id="rId7"/>
    <p:sldId id="348" r:id="rId8"/>
    <p:sldId id="349" r:id="rId9"/>
    <p:sldId id="350" r:id="rId10"/>
    <p:sldId id="31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49" autoAdjust="0"/>
    <p:restoredTop sz="86347" autoAdjust="0"/>
  </p:normalViewPr>
  <p:slideViewPr>
    <p:cSldViewPr>
      <p:cViewPr>
        <p:scale>
          <a:sx n="100" d="100"/>
          <a:sy n="100" d="100"/>
        </p:scale>
        <p:origin x="-564" y="106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08211940152643E-2"/>
          <c:y val="3.5372496672450293E-2"/>
          <c:w val="0.84465939996218908"/>
          <c:h val="0.92812410514783317"/>
        </c:manualLayout>
      </c:layout>
      <c:lineChart>
        <c:grouping val="standard"/>
        <c:varyColors val="0"/>
        <c:ser>
          <c:idx val="0"/>
          <c:order val="0"/>
          <c:tx>
            <c:v>bER = 1e-7</c:v>
          </c:tx>
          <c:marker>
            <c:symbol val="circle"/>
            <c:size val="5"/>
          </c:marker>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Sheet1!$T$14:$T$30</c:f>
              <c:numCache>
                <c:formatCode>0.000_ </c:formatCode>
                <c:ptCount val="17"/>
                <c:pt idx="0">
                  <c:v>-99.995731002063806</c:v>
                </c:pt>
                <c:pt idx="1">
                  <c:v>-99.978467708672909</c:v>
                </c:pt>
                <c:pt idx="2">
                  <c:v>-99.902032331127273</c:v>
                </c:pt>
                <c:pt idx="3">
                  <c:v>-99.58086646434711</c:v>
                </c:pt>
                <c:pt idx="4">
                  <c:v>-98.272943095394027</c:v>
                </c:pt>
                <c:pt idx="5">
                  <c:v>-93.125902825793645</c:v>
                </c:pt>
                <c:pt idx="6">
                  <c:v>-75.1499240558487</c:v>
                </c:pt>
                <c:pt idx="7">
                  <c:v>-45.139703605668288</c:v>
                </c:pt>
                <c:pt idx="8">
                  <c:v>-28.29451223342544</c:v>
                </c:pt>
                <c:pt idx="9">
                  <c:v>-22.957114763034447</c:v>
                </c:pt>
                <c:pt idx="10">
                  <c:v>-21.62681592226442</c:v>
                </c:pt>
                <c:pt idx="11">
                  <c:v>-21.503554893986522</c:v>
                </c:pt>
                <c:pt idx="12">
                  <c:v>-21.917584212450336</c:v>
                </c:pt>
                <c:pt idx="13">
                  <c:v>-22.913397920175484</c:v>
                </c:pt>
                <c:pt idx="14">
                  <c:v>-24.925650240656061</c:v>
                </c:pt>
                <c:pt idx="15">
                  <c:v>-28.855555584557145</c:v>
                </c:pt>
                <c:pt idx="16">
                  <c:v>-36.287512506766653</c:v>
                </c:pt>
              </c:numCache>
            </c:numRef>
          </c:val>
          <c:smooth val="0"/>
        </c:ser>
        <c:ser>
          <c:idx val="1"/>
          <c:order val="1"/>
          <c:tx>
            <c:v>bER = 1e-8</c:v>
          </c:tx>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Sheet1!$T$36:$T$52</c:f>
              <c:numCache>
                <c:formatCode>0.000_ </c:formatCode>
                <c:ptCount val="17"/>
                <c:pt idx="0">
                  <c:v>-99.952999764266465</c:v>
                </c:pt>
                <c:pt idx="1">
                  <c:v>-99.774169624993931</c:v>
                </c:pt>
                <c:pt idx="2">
                  <c:v>-98.996809575113645</c:v>
                </c:pt>
                <c:pt idx="3">
                  <c:v>-95.758710278514641</c:v>
                </c:pt>
                <c:pt idx="4">
                  <c:v>-82.703975777341256</c:v>
                </c:pt>
                <c:pt idx="5">
                  <c:v>-48.324603046591072</c:v>
                </c:pt>
                <c:pt idx="6">
                  <c:v>-19.899584118719172</c:v>
                </c:pt>
                <c:pt idx="7">
                  <c:v>-9.2902158898844114</c:v>
                </c:pt>
                <c:pt idx="8">
                  <c:v>-6.2609090631513205</c:v>
                </c:pt>
                <c:pt idx="9">
                  <c:v>-5.4441087143143889</c:v>
                </c:pt>
                <c:pt idx="10">
                  <c:v>-5.2291732241345201</c:v>
                </c:pt>
                <c:pt idx="11">
                  <c:v>-5.191074776444804</c:v>
                </c:pt>
                <c:pt idx="12">
                  <c:v>-5.2301958597109728</c:v>
                </c:pt>
                <c:pt idx="13">
                  <c:v>-5.345805837406326</c:v>
                </c:pt>
                <c:pt idx="14">
                  <c:v>-5.5903631007655612</c:v>
                </c:pt>
                <c:pt idx="15">
                  <c:v>-6.0837390782555234</c:v>
                </c:pt>
                <c:pt idx="16">
                  <c:v>-7.0677400786286482</c:v>
                </c:pt>
              </c:numCache>
            </c:numRef>
          </c:val>
          <c:smooth val="0"/>
        </c:ser>
        <c:ser>
          <c:idx val="2"/>
          <c:order val="2"/>
          <c:tx>
            <c:v>bER = 1e-10</c:v>
          </c:tx>
          <c:marker>
            <c:symbol val="triangle"/>
            <c:size val="7"/>
          </c:marker>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Sheet1!$T$58:$T$74</c:f>
              <c:numCache>
                <c:formatCode>0.000_ </c:formatCode>
                <c:ptCount val="17"/>
                <c:pt idx="0">
                  <c:v>-95.250848777331214</c:v>
                </c:pt>
                <c:pt idx="1">
                  <c:v>-78.029844897318824</c:v>
                </c:pt>
                <c:pt idx="2">
                  <c:v>-42.006654437738852</c:v>
                </c:pt>
                <c:pt idx="3">
                  <c:v>-17.784379178732092</c:v>
                </c:pt>
                <c:pt idx="4">
                  <c:v>-8.4351280983414707</c:v>
                </c:pt>
                <c:pt idx="5">
                  <c:v>-5.1898637300531352</c:v>
                </c:pt>
                <c:pt idx="6">
                  <c:v>-3.9959825896323187</c:v>
                </c:pt>
                <c:pt idx="7">
                  <c:v>-3.5125701520320018</c:v>
                </c:pt>
                <c:pt idx="8">
                  <c:v>-3.2998695890720353</c:v>
                </c:pt>
                <c:pt idx="9">
                  <c:v>-3.2008847171399846</c:v>
                </c:pt>
                <c:pt idx="10">
                  <c:v>-3.1533447373785051</c:v>
                </c:pt>
                <c:pt idx="11">
                  <c:v>-3.1302720335297352</c:v>
                </c:pt>
                <c:pt idx="12">
                  <c:v>-3.1193268172103106</c:v>
                </c:pt>
                <c:pt idx="13">
                  <c:v>-3.1148354304899484</c:v>
                </c:pt>
                <c:pt idx="14">
                  <c:v>-3.1145018666682622</c:v>
                </c:pt>
                <c:pt idx="15">
                  <c:v>-3.1181466539293101</c:v>
                </c:pt>
                <c:pt idx="16">
                  <c:v>-3.127588575899698</c:v>
                </c:pt>
              </c:numCache>
            </c:numRef>
          </c:val>
          <c:smooth val="0"/>
        </c:ser>
        <c:dLbls>
          <c:showLegendKey val="0"/>
          <c:showVal val="0"/>
          <c:showCatName val="0"/>
          <c:showSerName val="0"/>
          <c:showPercent val="0"/>
          <c:showBubbleSize val="0"/>
        </c:dLbls>
        <c:marker val="1"/>
        <c:smooth val="0"/>
        <c:axId val="106563840"/>
        <c:axId val="106582016"/>
      </c:lineChart>
      <c:catAx>
        <c:axId val="106563840"/>
        <c:scaling>
          <c:orientation val="minMax"/>
        </c:scaling>
        <c:delete val="0"/>
        <c:axPos val="b"/>
        <c:minorGridlines/>
        <c:numFmt formatCode="General" sourceLinked="1"/>
        <c:majorTickMark val="out"/>
        <c:minorTickMark val="none"/>
        <c:tickLblPos val="nextTo"/>
        <c:txPr>
          <a:bodyPr/>
          <a:lstStyle/>
          <a:p>
            <a:pPr>
              <a:defRPr sz="1200"/>
            </a:pPr>
            <a:endParaRPr lang="ja-JP"/>
          </a:p>
        </c:txPr>
        <c:crossAx val="106582016"/>
        <c:crosses val="autoZero"/>
        <c:auto val="1"/>
        <c:lblAlgn val="ctr"/>
        <c:lblOffset val="100"/>
        <c:tickLblSkip val="1"/>
        <c:tickMarkSkip val="2"/>
        <c:noMultiLvlLbl val="0"/>
      </c:catAx>
      <c:valAx>
        <c:axId val="106582016"/>
        <c:scaling>
          <c:orientation val="minMax"/>
          <c:min val="-100"/>
        </c:scaling>
        <c:delete val="0"/>
        <c:axPos val="l"/>
        <c:majorGridlines/>
        <c:numFmt formatCode="0_ " sourceLinked="0"/>
        <c:majorTickMark val="out"/>
        <c:minorTickMark val="none"/>
        <c:tickLblPos val="nextTo"/>
        <c:txPr>
          <a:bodyPr/>
          <a:lstStyle/>
          <a:p>
            <a:pPr>
              <a:defRPr sz="1200"/>
            </a:pPr>
            <a:endParaRPr lang="ja-JP"/>
          </a:p>
        </c:txPr>
        <c:crossAx val="106563840"/>
        <c:crosses val="autoZero"/>
        <c:crossBetween val="midCat"/>
      </c:valAx>
    </c:plotArea>
    <c:legend>
      <c:legendPos val="r"/>
      <c:layout>
        <c:manualLayout>
          <c:xMode val="edge"/>
          <c:yMode val="edge"/>
          <c:x val="0.64616593229552033"/>
          <c:y val="0.71410519217765023"/>
          <c:w val="0.27075154253143935"/>
          <c:h val="0.21905828915815587"/>
        </c:manualLayout>
      </c:layout>
      <c:overlay val="0"/>
      <c:spPr>
        <a:solidFill>
          <a:schemeClr val="bg1"/>
        </a:solidFill>
      </c:spPr>
      <c:txPr>
        <a:bodyPr/>
        <a:lstStyle/>
        <a:p>
          <a:pPr>
            <a:defRPr sz="1400">
              <a:latin typeface="+mn-lt"/>
            </a:defRPr>
          </a:pPr>
          <a:endParaRPr lang="ja-JP"/>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08211940152643E-2"/>
          <c:y val="3.5372496672450293E-2"/>
          <c:w val="0.84465939996218908"/>
          <c:h val="0.92812410514783317"/>
        </c:manualLayout>
      </c:layout>
      <c:lineChart>
        <c:grouping val="standard"/>
        <c:varyColors val="0"/>
        <c:ser>
          <c:idx val="0"/>
          <c:order val="0"/>
          <c:tx>
            <c:v>bER = 2e-7</c:v>
          </c:tx>
          <c:marker>
            <c:symbol val="circle"/>
            <c:size val="5"/>
          </c:marker>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Sheet2!$N$14:$N$29</c:f>
              <c:numCache>
                <c:formatCode>0.000_ </c:formatCode>
                <c:ptCount val="16"/>
                <c:pt idx="0">
                  <c:v>-99.991462294774365</c:v>
                </c:pt>
                <c:pt idx="1">
                  <c:v>-99.956940963796157</c:v>
                </c:pt>
                <c:pt idx="2">
                  <c:v>-99.804162820298032</c:v>
                </c:pt>
                <c:pt idx="3">
                  <c:v>-99.163385538023348</c:v>
                </c:pt>
                <c:pt idx="4">
                  <c:v>-96.572633126161477</c:v>
                </c:pt>
                <c:pt idx="5">
                  <c:v>-86.668203157534535</c:v>
                </c:pt>
                <c:pt idx="6">
                  <c:v>-59.849987603848341</c:v>
                </c:pt>
                <c:pt idx="7">
                  <c:v>-34.75667125980263</c:v>
                </c:pt>
                <c:pt idx="8">
                  <c:v>-24.874150303082921</c:v>
                </c:pt>
                <c:pt idx="9">
                  <c:v>-22.146359471676412</c:v>
                </c:pt>
                <c:pt idx="10">
                  <c:v>-21.645579540201798</c:v>
                </c:pt>
                <c:pt idx="11">
                  <c:v>-21.958582863459284</c:v>
                </c:pt>
                <c:pt idx="12">
                  <c:v>-22.926313592499991</c:v>
                </c:pt>
                <c:pt idx="13">
                  <c:v>-24.930165751363408</c:v>
                </c:pt>
                <c:pt idx="14">
                  <c:v>-28.857284614485913</c:v>
                </c:pt>
                <c:pt idx="15">
                  <c:v>-36.288203776322483</c:v>
                </c:pt>
              </c:numCache>
            </c:numRef>
          </c:val>
          <c:smooth val="0"/>
        </c:ser>
        <c:ser>
          <c:idx val="1"/>
          <c:order val="1"/>
          <c:tx>
            <c:v>bER = 1e-7</c:v>
          </c:tx>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Sheet2!$N$36:$N$51</c:f>
              <c:numCache>
                <c:formatCode>0.000_ </c:formatCode>
                <c:ptCount val="16"/>
                <c:pt idx="0">
                  <c:v>-99.98198066352316</c:v>
                </c:pt>
                <c:pt idx="1">
                  <c:v>-99.911563580512549</c:v>
                </c:pt>
                <c:pt idx="2">
                  <c:v>-99.603118837933238</c:v>
                </c:pt>
                <c:pt idx="3">
                  <c:v>-98.315689735647524</c:v>
                </c:pt>
                <c:pt idx="4">
                  <c:v>-93.122385525791572</c:v>
                </c:pt>
                <c:pt idx="5">
                  <c:v>-74.024811083620506</c:v>
                </c:pt>
                <c:pt idx="6">
                  <c:v>-40.476767863211563</c:v>
                </c:pt>
                <c:pt idx="7">
                  <c:v>-21.206724761577277</c:v>
                </c:pt>
                <c:pt idx="8">
                  <c:v>-14.996214194091307</c:v>
                </c:pt>
                <c:pt idx="9">
                  <c:v>-13.357473743411152</c:v>
                </c:pt>
                <c:pt idx="10">
                  <c:v>-13.043157944854478</c:v>
                </c:pt>
                <c:pt idx="11">
                  <c:v>-13.202541271060507</c:v>
                </c:pt>
                <c:pt idx="12">
                  <c:v>-13.734496091498904</c:v>
                </c:pt>
                <c:pt idx="13">
                  <c:v>-14.853239659582695</c:v>
                </c:pt>
                <c:pt idx="14">
                  <c:v>-17.080545887579056</c:v>
                </c:pt>
                <c:pt idx="15">
                  <c:v>-21.42228295627817</c:v>
                </c:pt>
              </c:numCache>
            </c:numRef>
          </c:val>
          <c:smooth val="0"/>
        </c:ser>
        <c:ser>
          <c:idx val="2"/>
          <c:order val="2"/>
          <c:tx>
            <c:v>bER = 1e-10</c:v>
          </c:tx>
          <c:marker>
            <c:symbol val="triangle"/>
            <c:size val="7"/>
          </c:marker>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Sheet2!$N$58:$N$73</c:f>
              <c:numCache>
                <c:formatCode>0.000_ </c:formatCode>
                <c:ptCount val="16"/>
                <c:pt idx="0">
                  <c:v>-81.614424463354652</c:v>
                </c:pt>
                <c:pt idx="1">
                  <c:v>-47.657212752861341</c:v>
                </c:pt>
                <c:pt idx="2">
                  <c:v>-22.218332359708072</c:v>
                </c:pt>
                <c:pt idx="3">
                  <c:v>-11.040618352335018</c:v>
                </c:pt>
                <c:pt idx="4">
                  <c:v>-6.573592892167623</c:v>
                </c:pt>
                <c:pt idx="5">
                  <c:v>-4.7020496295263836</c:v>
                </c:pt>
                <c:pt idx="6">
                  <c:v>-3.8650219090481386</c:v>
                </c:pt>
                <c:pt idx="7">
                  <c:v>-3.4720806029441609</c:v>
                </c:pt>
                <c:pt idx="8">
                  <c:v>-3.2821275881513179</c:v>
                </c:pt>
                <c:pt idx="9">
                  <c:v>-3.1888441944984525</c:v>
                </c:pt>
                <c:pt idx="10">
                  <c:v>-3.14273137327159</c:v>
                </c:pt>
                <c:pt idx="11">
                  <c:v>-3.1200157358941771</c:v>
                </c:pt>
                <c:pt idx="12">
                  <c:v>-3.1091598910043761</c:v>
                </c:pt>
                <c:pt idx="13">
                  <c:v>-3.1046909771089815</c:v>
                </c:pt>
                <c:pt idx="14">
                  <c:v>-3.1043632699425894</c:v>
                </c:pt>
                <c:pt idx="15">
                  <c:v>-3.1080099890765656</c:v>
                </c:pt>
              </c:numCache>
            </c:numRef>
          </c:val>
          <c:smooth val="0"/>
        </c:ser>
        <c:dLbls>
          <c:showLegendKey val="0"/>
          <c:showVal val="0"/>
          <c:showCatName val="0"/>
          <c:showSerName val="0"/>
          <c:showPercent val="0"/>
          <c:showBubbleSize val="0"/>
        </c:dLbls>
        <c:marker val="1"/>
        <c:smooth val="0"/>
        <c:axId val="78328576"/>
        <c:axId val="78330112"/>
      </c:lineChart>
      <c:catAx>
        <c:axId val="78328576"/>
        <c:scaling>
          <c:orientation val="minMax"/>
        </c:scaling>
        <c:delete val="0"/>
        <c:axPos val="b"/>
        <c:minorGridlines/>
        <c:numFmt formatCode="General" sourceLinked="1"/>
        <c:majorTickMark val="out"/>
        <c:minorTickMark val="none"/>
        <c:tickLblPos val="nextTo"/>
        <c:txPr>
          <a:bodyPr/>
          <a:lstStyle/>
          <a:p>
            <a:pPr>
              <a:defRPr sz="1200"/>
            </a:pPr>
            <a:endParaRPr lang="ja-JP"/>
          </a:p>
        </c:txPr>
        <c:crossAx val="78330112"/>
        <c:crosses val="autoZero"/>
        <c:auto val="1"/>
        <c:lblAlgn val="ctr"/>
        <c:lblOffset val="100"/>
        <c:tickLblSkip val="1"/>
        <c:tickMarkSkip val="2"/>
        <c:noMultiLvlLbl val="0"/>
      </c:catAx>
      <c:valAx>
        <c:axId val="78330112"/>
        <c:scaling>
          <c:orientation val="minMax"/>
          <c:min val="-100"/>
        </c:scaling>
        <c:delete val="0"/>
        <c:axPos val="l"/>
        <c:majorGridlines/>
        <c:numFmt formatCode="0_ " sourceLinked="0"/>
        <c:majorTickMark val="out"/>
        <c:minorTickMark val="none"/>
        <c:tickLblPos val="nextTo"/>
        <c:txPr>
          <a:bodyPr/>
          <a:lstStyle/>
          <a:p>
            <a:pPr>
              <a:defRPr sz="1200"/>
            </a:pPr>
            <a:endParaRPr lang="ja-JP"/>
          </a:p>
        </c:txPr>
        <c:crossAx val="78328576"/>
        <c:crosses val="autoZero"/>
        <c:crossBetween val="midCat"/>
      </c:valAx>
    </c:plotArea>
    <c:legend>
      <c:legendPos val="r"/>
      <c:layout>
        <c:manualLayout>
          <c:xMode val="edge"/>
          <c:yMode val="edge"/>
          <c:x val="0.64616591751497254"/>
          <c:y val="0.72425756425116916"/>
          <c:w val="0.27075154253143935"/>
          <c:h val="0.21905828915815587"/>
        </c:manualLayout>
      </c:layout>
      <c:overlay val="0"/>
      <c:spPr>
        <a:solidFill>
          <a:schemeClr val="bg1"/>
        </a:solidFill>
      </c:spPr>
      <c:txPr>
        <a:bodyPr/>
        <a:lstStyle/>
        <a:p>
          <a:pPr>
            <a:defRPr sz="1400">
              <a:latin typeface="+mn-lt"/>
            </a:defRPr>
          </a:pPr>
          <a:endParaRPr lang="ja-JP"/>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7</a:t>
            </a:fld>
            <a:endParaRPr lang="en-US" altLang="ja-JP"/>
          </a:p>
        </p:txBody>
      </p:sp>
    </p:spTree>
    <p:extLst>
      <p:ext uri="{BB962C8B-B14F-4D97-AF65-F5344CB8AC3E}">
        <p14:creationId xmlns:p14="http://schemas.microsoft.com/office/powerpoint/2010/main" val="1687422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8</a:t>
            </a:fld>
            <a:endParaRPr lang="en-US" altLang="ja-JP"/>
          </a:p>
        </p:txBody>
      </p:sp>
    </p:spTree>
    <p:extLst>
      <p:ext uri="{BB962C8B-B14F-4D97-AF65-F5344CB8AC3E}">
        <p14:creationId xmlns:p14="http://schemas.microsoft.com/office/powerpoint/2010/main" val="168742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&lt;Nov.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802.15-15-0930-00-003e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&lt;Nov. 2015&gt;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[Optimum </a:t>
            </a:r>
            <a:r>
              <a:rPr lang="en-US" altLang="ja-JP" sz="1600" dirty="0" smtClean="0">
                <a:solidFill>
                  <a:srgbClr val="000000"/>
                </a:solidFill>
                <a:latin typeface="Times New Roman" pitchFamily="18" charset="0"/>
                <a:ea typeface="ＭＳ Ｐゴシック" charset="-128"/>
                <a:cs typeface="Times New Roman" pitchFamily="18" charset="0"/>
              </a:rPr>
              <a:t>length of </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subframe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for TG3e]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12</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November 2015]</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[Makoto Noda</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MakotoB.Noda</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evaluation </a:t>
            </a:r>
            <a:r>
              <a:rPr lang="en-US" altLang="ja-JP" sz="1600" dirty="0">
                <a:solidFill>
                  <a:srgbClr val="000000"/>
                </a:solidFill>
                <a:latin typeface="Times New Roman" pitchFamily="18" charset="0"/>
                <a:ea typeface="ＭＳ Ｐゴシック" charset="-128"/>
                <a:cs typeface="Times New Roman" pitchFamily="18" charset="0"/>
              </a:rPr>
              <a:t>results of </a:t>
            </a:r>
            <a:r>
              <a:rPr lang="pt-BR" altLang="ja-JP" sz="1600" dirty="0" smtClean="0">
                <a:solidFill>
                  <a:srgbClr val="000000"/>
                </a:solidFill>
                <a:latin typeface="Times New Roman" pitchFamily="18" charset="0"/>
                <a:ea typeface="ＭＳ Ｐゴシック"/>
                <a:cs typeface="Times New Roman" pitchFamily="18" charset="0"/>
              </a:rPr>
              <a:t>optimum length of subframe </a:t>
            </a:r>
            <a:r>
              <a:rPr lang="pt-BR" altLang="ja-JP" sz="1600" dirty="0">
                <a:solidFill>
                  <a:srgbClr val="000000"/>
                </a:solidFill>
                <a:latin typeface="Times New Roman" pitchFamily="18" charset="0"/>
                <a:ea typeface="ＭＳ Ｐゴシック"/>
                <a:cs typeface="Times New Roman" pitchFamily="18" charset="0"/>
              </a:rPr>
              <a:t>for 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For supporting</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to determine the maximum length of </a:t>
            </a:r>
            <a:r>
              <a:rPr kumimoji="1" lang="en-US" altLang="ja-JP" sz="1600" b="0" i="0" u="none" strike="noStrike" kern="1200" cap="none" spc="0" normalizeH="0" noProof="0" dirty="0" err="1" smtClean="0">
                <a:ln>
                  <a:noFill/>
                </a:ln>
                <a:solidFill>
                  <a:srgbClr val="000000"/>
                </a:solidFill>
                <a:effectLst/>
                <a:uLnTx/>
                <a:uFillTx/>
                <a:latin typeface="Times New Roman" pitchFamily="18" charset="0"/>
                <a:ea typeface="ＭＳ Ｐゴシック" charset="-128"/>
                <a:cs typeface="Times New Roman" pitchFamily="18" charset="0"/>
              </a:rPr>
              <a:t>subframe</a:t>
            </a:r>
            <a:r>
              <a:rPr lang="en-US" altLang="ja-JP" sz="1600" dirty="0" smtClean="0">
                <a:solidFill>
                  <a:srgbClr val="000000"/>
                </a:solidFill>
                <a:latin typeface="Times New Roman" pitchFamily="18" charset="0"/>
                <a:ea typeface="ＭＳ Ｐゴシック" charset="-128"/>
                <a:cs typeface="Times New Roman" pitchFamily="18" charset="0"/>
              </a:rPr>
              <a:t> in T</a:t>
            </a:r>
            <a:r>
              <a:rPr lang="en-US" altLang="ja-JP" sz="1600" noProof="0" dirty="0" smtClean="0">
                <a:solidFill>
                  <a:srgbClr val="000000"/>
                </a:solidFill>
                <a:latin typeface="Times New Roman" pitchFamily="18" charset="0"/>
                <a:ea typeface="ＭＳ Ｐゴシック" charset="-128"/>
                <a:cs typeface="Times New Roman" pitchFamily="18" charset="0"/>
              </a:rPr>
              <a: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10</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Introduction</a:t>
            </a:r>
            <a:endParaRPr kumimoji="1" lang="ja-JP" altLang="en-US" dirty="0"/>
          </a:p>
        </p:txBody>
      </p:sp>
      <p:sp>
        <p:nvSpPr>
          <p:cNvPr id="6" name="テキスト ボックス 5"/>
          <p:cNvSpPr txBox="1"/>
          <p:nvPr/>
        </p:nvSpPr>
        <p:spPr>
          <a:xfrm>
            <a:off x="377276" y="1772816"/>
            <a:ext cx="8316924" cy="3785652"/>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400" dirty="0" smtClean="0"/>
              <a:t>In TG3e proposal, the maximum length of </a:t>
            </a:r>
            <a:r>
              <a:rPr kumimoji="1" lang="en-US" altLang="ja-JP" sz="2400" dirty="0" err="1" smtClean="0"/>
              <a:t>subframe</a:t>
            </a:r>
            <a:r>
              <a:rPr kumimoji="1" lang="en-US" altLang="ja-JP" sz="2400" dirty="0" smtClean="0"/>
              <a:t> in MAC layer has been T.B.D., see 15-0663/r02.</a:t>
            </a:r>
          </a:p>
          <a:p>
            <a:pPr marL="342900" indent="-342900">
              <a:buFont typeface="Wingdings" panose="05000000000000000000" pitchFamily="2" charset="2"/>
              <a:buChar char="ü"/>
            </a:pPr>
            <a:endParaRPr kumimoji="1" lang="en-US" altLang="ja-JP" sz="2400" dirty="0"/>
          </a:p>
          <a:p>
            <a:pPr marL="342900" indent="-342900">
              <a:buFont typeface="Wingdings" panose="05000000000000000000" pitchFamily="2" charset="2"/>
              <a:buChar char="ü"/>
            </a:pPr>
            <a:r>
              <a:rPr kumimoji="1" lang="en-US" altLang="ja-JP" sz="2400" dirty="0" smtClean="0"/>
              <a:t>For supporting</a:t>
            </a:r>
            <a:r>
              <a:rPr lang="en-US" altLang="ja-JP" sz="2400" dirty="0" smtClean="0">
                <a:solidFill>
                  <a:srgbClr val="000000"/>
                </a:solidFill>
                <a:ea typeface="ＭＳ Ｐゴシック" charset="-128"/>
                <a:cs typeface="Times New Roman" pitchFamily="18" charset="0"/>
              </a:rPr>
              <a:t> to determine the maximum length of </a:t>
            </a:r>
            <a:r>
              <a:rPr lang="en-US" altLang="ja-JP" sz="2400" dirty="0" err="1" smtClean="0">
                <a:solidFill>
                  <a:srgbClr val="000000"/>
                </a:solidFill>
                <a:ea typeface="ＭＳ Ｐゴシック" charset="-128"/>
                <a:cs typeface="Times New Roman" pitchFamily="18" charset="0"/>
              </a:rPr>
              <a:t>subframe</a:t>
            </a:r>
            <a:r>
              <a:rPr lang="en-US" altLang="ja-JP" sz="2400" dirty="0" smtClean="0">
                <a:solidFill>
                  <a:srgbClr val="000000"/>
                </a:solidFill>
                <a:ea typeface="ＭＳ Ｐゴシック" charset="-128"/>
                <a:cs typeface="Times New Roman" pitchFamily="18" charset="0"/>
              </a:rPr>
              <a:t> in TG3e, </a:t>
            </a:r>
            <a:r>
              <a:rPr kumimoji="1" lang="en-US" altLang="ja-JP" sz="2400" dirty="0"/>
              <a:t> </a:t>
            </a:r>
            <a:r>
              <a:rPr kumimoji="1" lang="en-US" altLang="ja-JP" sz="2400" dirty="0" smtClean="0"/>
              <a:t>this document provides</a:t>
            </a:r>
            <a:r>
              <a:rPr kumimoji="1" lang="en-US" altLang="ja-JP" sz="2400" dirty="0" smtClean="0">
                <a:solidFill>
                  <a:srgbClr val="000000"/>
                </a:solidFill>
                <a:ea typeface="ＭＳ Ｐゴシック" charset="-128"/>
                <a:cs typeface="Times New Roman" pitchFamily="18" charset="0"/>
              </a:rPr>
              <a:t> </a:t>
            </a:r>
            <a:r>
              <a:rPr lang="en-US" altLang="ja-JP" sz="2400" dirty="0" smtClean="0">
                <a:solidFill>
                  <a:srgbClr val="000000"/>
                </a:solidFill>
                <a:ea typeface="ＭＳ Ｐゴシック" charset="-128"/>
                <a:cs typeface="Times New Roman" pitchFamily="18" charset="0"/>
              </a:rPr>
              <a:t>the </a:t>
            </a:r>
            <a:r>
              <a:rPr lang="pt-BR" altLang="ja-JP" sz="2400" dirty="0" smtClean="0">
                <a:solidFill>
                  <a:srgbClr val="000000"/>
                </a:solidFill>
                <a:ea typeface="ＭＳ Ｐゴシック"/>
                <a:cs typeface="Times New Roman" pitchFamily="18" charset="0"/>
              </a:rPr>
              <a:t>optimum length of subframe calculated by using the TG3e-frame format.</a:t>
            </a:r>
          </a:p>
          <a:p>
            <a:pPr marL="342900" indent="-342900">
              <a:buFont typeface="Wingdings" panose="05000000000000000000" pitchFamily="2" charset="2"/>
              <a:buChar char="ü"/>
            </a:pPr>
            <a:endParaRPr kumimoji="1" lang="pt-BR" altLang="ja-JP" sz="2400" dirty="0">
              <a:solidFill>
                <a:srgbClr val="000000"/>
              </a:solidFill>
              <a:ea typeface="ＭＳ Ｐゴシック"/>
              <a:cs typeface="Times New Roman" pitchFamily="18" charset="0"/>
            </a:endParaRPr>
          </a:p>
          <a:p>
            <a:pPr marL="342900" indent="-342900">
              <a:buFont typeface="Wingdings" panose="05000000000000000000" pitchFamily="2" charset="2"/>
              <a:buChar char="ü"/>
            </a:pPr>
            <a:r>
              <a:rPr kumimoji="1" lang="pt-BR" altLang="ja-JP" sz="2400" dirty="0" smtClean="0">
                <a:solidFill>
                  <a:srgbClr val="000000"/>
                </a:solidFill>
                <a:ea typeface="ＭＳ Ｐゴシック"/>
                <a:cs typeface="Times New Roman" pitchFamily="18" charset="0"/>
              </a:rPr>
              <a:t>For obtaining the optimum length, an effect of subframe-error rate has been incorporated into a calculation of a data throughput in this work.</a:t>
            </a:r>
            <a:endParaRPr kumimoji="1" lang="en-US" altLang="ja-JP" sz="2400" dirty="0" smtClean="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203848" y="6053226"/>
            <a:ext cx="2544286" cy="400110"/>
          </a:xfrm>
          <a:prstGeom prst="rect">
            <a:avLst/>
          </a:prstGeom>
          <a:noFill/>
        </p:spPr>
        <p:txBody>
          <a:bodyPr wrap="none" rtlCol="0">
            <a:spAutoFit/>
          </a:bodyPr>
          <a:lstStyle/>
          <a:p>
            <a:r>
              <a:rPr kumimoji="1" lang="en-US" altLang="ja-JP" sz="2000" dirty="0" smtClean="0"/>
              <a:t>(b) Frame aggregation</a:t>
            </a:r>
            <a:endParaRPr kumimoji="1" lang="ja-JP" altLang="en-US" sz="2000" dirty="0"/>
          </a:p>
        </p:txBody>
      </p:sp>
      <p:sp>
        <p:nvSpPr>
          <p:cNvPr id="6" name="テキスト ボックス 5"/>
          <p:cNvSpPr txBox="1"/>
          <p:nvPr/>
        </p:nvSpPr>
        <p:spPr>
          <a:xfrm>
            <a:off x="935596" y="3743744"/>
            <a:ext cx="7229287" cy="369332"/>
          </a:xfrm>
          <a:prstGeom prst="rect">
            <a:avLst/>
          </a:prstGeom>
          <a:noFill/>
        </p:spPr>
        <p:txBody>
          <a:bodyPr wrap="none" rtlCol="0">
            <a:spAutoFit/>
          </a:bodyPr>
          <a:lstStyle/>
          <a:p>
            <a:r>
              <a:rPr kumimoji="1" lang="en-US" altLang="ja-JP" sz="1800" dirty="0" smtClean="0">
                <a:latin typeface="Times New Roman"/>
                <a:cs typeface="Times New Roman"/>
              </a:rPr>
              <a:t>A MAC-SAP data unit (MSDU) is divided and allocated into </a:t>
            </a:r>
            <a:r>
              <a:rPr kumimoji="1" lang="en-US" altLang="ja-JP" sz="1800" i="1" dirty="0" smtClean="0">
                <a:latin typeface="Times New Roman"/>
                <a:cs typeface="Times New Roman"/>
              </a:rPr>
              <a:t>m</a:t>
            </a:r>
            <a:r>
              <a:rPr kumimoji="1" lang="en-US" altLang="ja-JP" sz="1800" dirty="0" smtClean="0">
                <a:latin typeface="Times New Roman"/>
                <a:cs typeface="Times New Roman"/>
              </a:rPr>
              <a:t> </a:t>
            </a:r>
            <a:r>
              <a:rPr kumimoji="1" lang="en-US" altLang="ja-JP" sz="1800" dirty="0" err="1" smtClean="0">
                <a:latin typeface="Times New Roman"/>
                <a:cs typeface="Times New Roman"/>
              </a:rPr>
              <a:t>subframes</a:t>
            </a:r>
            <a:r>
              <a:rPr kumimoji="1" lang="en-US" altLang="ja-JP" sz="1800" dirty="0" smtClean="0">
                <a:latin typeface="Times New Roman"/>
                <a:cs typeface="Times New Roman"/>
              </a:rPr>
              <a:t>.</a:t>
            </a:r>
            <a:endParaRPr kumimoji="1" lang="ja-JP" altLang="en-US" sz="1800" dirty="0"/>
          </a:p>
        </p:txBody>
      </p:sp>
      <p:sp>
        <p:nvSpPr>
          <p:cNvPr id="7" name="タイトル 6"/>
          <p:cNvSpPr>
            <a:spLocks noGrp="1"/>
          </p:cNvSpPr>
          <p:nvPr>
            <p:ph type="title" idx="4294967295"/>
          </p:nvPr>
        </p:nvSpPr>
        <p:spPr>
          <a:xfrm>
            <a:off x="647564" y="685800"/>
            <a:ext cx="7772400" cy="726976"/>
          </a:xfrm>
        </p:spPr>
        <p:txBody>
          <a:bodyPr/>
          <a:lstStyle/>
          <a:p>
            <a:r>
              <a:rPr kumimoji="1" lang="en-US" altLang="ja-JP" dirty="0" smtClean="0"/>
              <a:t>Fragmentation and aggregation</a:t>
            </a:r>
            <a:endParaRPr kumimoji="1" lang="ja-JP" altLang="en-US" dirty="0"/>
          </a:p>
        </p:txBody>
      </p:sp>
      <p:sp>
        <p:nvSpPr>
          <p:cNvPr id="16" name="正方形/長方形 15"/>
          <p:cNvSpPr/>
          <p:nvPr/>
        </p:nvSpPr>
        <p:spPr bwMode="auto">
          <a:xfrm>
            <a:off x="133176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9" name="円/楕円 18"/>
          <p:cNvSpPr/>
          <p:nvPr/>
        </p:nvSpPr>
        <p:spPr bwMode="auto">
          <a:xfrm>
            <a:off x="5796136"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5904140"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6012152"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673588" y="1484784"/>
            <a:ext cx="7750840" cy="461665"/>
          </a:xfrm>
          <a:prstGeom prst="rect">
            <a:avLst/>
          </a:prstGeom>
          <a:noFill/>
        </p:spPr>
        <p:txBody>
          <a:bodyPr wrap="none" rtlCol="0">
            <a:spAutoFit/>
          </a:bodyPr>
          <a:lstStyle/>
          <a:p>
            <a:r>
              <a:rPr kumimoji="1" lang="en-US" altLang="ja-JP" sz="2400" dirty="0" smtClean="0"/>
              <a:t>This work evaluates the </a:t>
            </a:r>
            <a:r>
              <a:rPr kumimoji="1" lang="en-US" altLang="ja-JP" sz="2400" dirty="0" smtClean="0">
                <a:solidFill>
                  <a:srgbClr val="FF0000"/>
                </a:solidFill>
              </a:rPr>
              <a:t>optimum </a:t>
            </a:r>
            <a:r>
              <a:rPr kumimoji="1" lang="en-US" altLang="ja-JP" sz="2400" i="1" dirty="0" err="1" smtClean="0">
                <a:solidFill>
                  <a:srgbClr val="FF0000"/>
                </a:solidFill>
              </a:rPr>
              <a:t>L</a:t>
            </a:r>
            <a:r>
              <a:rPr kumimoji="1" lang="en-US" altLang="ja-JP" sz="2400" i="1" baseline="-25000" dirty="0" err="1" smtClean="0">
                <a:solidFill>
                  <a:srgbClr val="FF0000"/>
                </a:solidFill>
              </a:rPr>
              <a:t>s</a:t>
            </a:r>
            <a:r>
              <a:rPr kumimoji="1" lang="en-US" altLang="ja-JP" sz="2400" dirty="0" smtClean="0">
                <a:solidFill>
                  <a:srgbClr val="FF0000"/>
                </a:solidFill>
              </a:rPr>
              <a:t> </a:t>
            </a:r>
            <a:r>
              <a:rPr kumimoji="1" lang="en-US" altLang="ja-JP" sz="2400" dirty="0" smtClean="0"/>
              <a:t>in a </a:t>
            </a:r>
            <a:r>
              <a:rPr kumimoji="1" lang="en-US" altLang="ja-JP" sz="2400" dirty="0" smtClean="0">
                <a:solidFill>
                  <a:srgbClr val="FF0000"/>
                </a:solidFill>
              </a:rPr>
              <a:t>frame fragmentation</a:t>
            </a:r>
            <a:endParaRPr kumimoji="1" lang="ja-JP" altLang="en-US" sz="2400" dirty="0">
              <a:solidFill>
                <a:srgbClr val="FF0000"/>
              </a:solidFill>
            </a:endParaRPr>
          </a:p>
        </p:txBody>
      </p:sp>
      <p:sp>
        <p:nvSpPr>
          <p:cNvPr id="34" name="正方形/長方形 33"/>
          <p:cNvSpPr/>
          <p:nvPr/>
        </p:nvSpPr>
        <p:spPr bwMode="auto">
          <a:xfrm>
            <a:off x="529208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smtClean="0">
                <a:ln>
                  <a:noFill/>
                </a:ln>
                <a:solidFill>
                  <a:schemeClr val="tx1"/>
                </a:solidFill>
                <a:effectLst/>
                <a:latin typeface="Times New Roman" pitchFamily="18" charset="0"/>
              </a:rPr>
              <a:t>v</a:t>
            </a:r>
            <a:r>
              <a:rPr kumimoji="0" lang="en-US" altLang="ja-JP" sz="1200" b="0" i="0" u="none" strike="noStrike" cap="none" normalizeH="0" baseline="-25000" dirty="0" smtClean="0">
                <a:ln>
                  <a:noFill/>
                </a:ln>
                <a:solidFill>
                  <a:schemeClr val="tx1"/>
                </a:solidFill>
                <a:effectLst/>
                <a:latin typeface="Times New Roman" pitchFamily="18" charset="0"/>
              </a:rPr>
              <a:t>3</a:t>
            </a:r>
            <a:endParaRPr kumimoji="0" lang="ja-JP" altLang="en-US" sz="1200" b="0" i="0" u="none" strike="noStrike" cap="none" normalizeH="0" baseline="-25000" dirty="0" smtClean="0">
              <a:ln>
                <a:noFill/>
              </a:ln>
              <a:solidFill>
                <a:schemeClr val="tx1"/>
              </a:solidFill>
              <a:effectLst/>
              <a:latin typeface="Times New Roman" pitchFamily="18" charset="0"/>
            </a:endParaRPr>
          </a:p>
        </p:txBody>
      </p:sp>
      <p:sp>
        <p:nvSpPr>
          <p:cNvPr id="35" name="正方形/長方形 34"/>
          <p:cNvSpPr/>
          <p:nvPr/>
        </p:nvSpPr>
        <p:spPr bwMode="auto">
          <a:xfrm>
            <a:off x="277180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6" name="正方形/長方形 35"/>
          <p:cNvSpPr/>
          <p:nvPr/>
        </p:nvSpPr>
        <p:spPr bwMode="auto">
          <a:xfrm>
            <a:off x="241180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1</a:t>
            </a:r>
            <a:endParaRPr kumimoji="0" lang="ja-JP" altLang="en-US" sz="1200" b="0" i="0" u="none" strike="noStrike" cap="none" normalizeH="0" baseline="-25000" dirty="0" smtClean="0">
              <a:ln>
                <a:noFill/>
              </a:ln>
              <a:solidFill>
                <a:schemeClr val="tx1"/>
              </a:solidFill>
              <a:effectLst/>
            </a:endParaRPr>
          </a:p>
        </p:txBody>
      </p:sp>
      <p:sp>
        <p:nvSpPr>
          <p:cNvPr id="37" name="正方形/長方形 36"/>
          <p:cNvSpPr/>
          <p:nvPr/>
        </p:nvSpPr>
        <p:spPr bwMode="auto">
          <a:xfrm>
            <a:off x="421196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8" name="正方形/長方形 37"/>
          <p:cNvSpPr/>
          <p:nvPr/>
        </p:nvSpPr>
        <p:spPr bwMode="auto">
          <a:xfrm>
            <a:off x="385192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2</a:t>
            </a:r>
            <a:endParaRPr kumimoji="0" lang="ja-JP" altLang="en-US" sz="1200" b="0" i="0" u="none" strike="noStrike" cap="none" normalizeH="0" baseline="-25000" dirty="0" smtClean="0">
              <a:ln>
                <a:noFill/>
              </a:ln>
              <a:solidFill>
                <a:schemeClr val="tx1"/>
              </a:solidFill>
              <a:effectLst/>
            </a:endParaRPr>
          </a:p>
        </p:txBody>
      </p:sp>
      <p:sp>
        <p:nvSpPr>
          <p:cNvPr id="39" name="正方形/長方形 38"/>
          <p:cNvSpPr/>
          <p:nvPr/>
        </p:nvSpPr>
        <p:spPr bwMode="auto">
          <a:xfrm>
            <a:off x="6228184"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0" name="正方形/長方形 39"/>
          <p:cNvSpPr/>
          <p:nvPr/>
        </p:nvSpPr>
        <p:spPr bwMode="auto">
          <a:xfrm>
            <a:off x="7308304"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err="1" smtClean="0">
                <a:ln>
                  <a:noFill/>
                </a:ln>
                <a:solidFill>
                  <a:schemeClr val="tx1"/>
                </a:solidFill>
                <a:effectLst/>
                <a:latin typeface="Times New Roman" pitchFamily="18" charset="0"/>
              </a:rPr>
              <a:t>v</a:t>
            </a:r>
            <a:r>
              <a:rPr kumimoji="0" lang="en-US" altLang="ja-JP" sz="1200" b="0" i="1" u="none" strike="noStrike" cap="none" normalizeH="0" baseline="-25000" dirty="0" err="1" smtClean="0">
                <a:ln>
                  <a:noFill/>
                </a:ln>
                <a:solidFill>
                  <a:schemeClr val="tx1"/>
                </a:solidFill>
                <a:effectLst/>
                <a:latin typeface="Times New Roman" pitchFamily="18" charset="0"/>
              </a:rPr>
              <a:t>m</a:t>
            </a:r>
            <a:endParaRPr kumimoji="0" lang="ja-JP" altLang="en-US" sz="1200" b="0" i="1" u="none" strike="noStrike" cap="none" normalizeH="0" baseline="-25000" dirty="0" smtClean="0">
              <a:ln>
                <a:noFill/>
              </a:ln>
              <a:solidFill>
                <a:schemeClr val="tx1"/>
              </a:solidFill>
              <a:effectLst/>
              <a:latin typeface="Times New Roman" pitchFamily="18" charset="0"/>
            </a:endParaRPr>
          </a:p>
        </p:txBody>
      </p:sp>
      <p:sp>
        <p:nvSpPr>
          <p:cNvPr id="48" name="右中かっこ 47"/>
          <p:cNvSpPr/>
          <p:nvPr/>
        </p:nvSpPr>
        <p:spPr bwMode="auto">
          <a:xfrm rot="5400000" flipV="1">
            <a:off x="1961640" y="2654984"/>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1511660" y="3448113"/>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#1</a:t>
            </a:r>
            <a:endParaRPr kumimoji="1" lang="ja-JP" altLang="en-US" sz="1400" dirty="0"/>
          </a:p>
        </p:txBody>
      </p:sp>
      <p:sp>
        <p:nvSpPr>
          <p:cNvPr id="50" name="テキスト ボックス 49"/>
          <p:cNvSpPr txBox="1"/>
          <p:nvPr/>
        </p:nvSpPr>
        <p:spPr>
          <a:xfrm>
            <a:off x="3491880" y="1969095"/>
            <a:ext cx="5242141" cy="307777"/>
          </a:xfrm>
          <a:prstGeom prst="rect">
            <a:avLst/>
          </a:prstGeom>
          <a:noFill/>
        </p:spPr>
        <p:txBody>
          <a:bodyPr wrap="none" rtlCol="0">
            <a:spAutoFit/>
          </a:bodyPr>
          <a:lstStyle/>
          <a:p>
            <a:r>
              <a:rPr kumimoji="1" lang="en-US" altLang="ja-JP" sz="1400" i="1" dirty="0" smtClean="0"/>
              <a:t>v</a:t>
            </a:r>
            <a:r>
              <a:rPr kumimoji="1" lang="en-US" altLang="ja-JP" sz="1400" i="1" baseline="-25000" dirty="0" smtClean="0"/>
              <a:t>i</a:t>
            </a:r>
            <a:r>
              <a:rPr kumimoji="1" lang="en-US" altLang="ja-JP" sz="1400" dirty="0" smtClean="0"/>
              <a:t>: </a:t>
            </a:r>
            <a:r>
              <a:rPr kumimoji="1" lang="en-US" altLang="ja-JP" sz="1400" i="1" dirty="0" err="1" smtClean="0"/>
              <a:t>i</a:t>
            </a:r>
            <a:r>
              <a:rPr kumimoji="1" lang="en-US" altLang="ja-JP" sz="1400" dirty="0" err="1" smtClean="0"/>
              <a:t>-th</a:t>
            </a:r>
            <a:r>
              <a:rPr kumimoji="1" lang="en-US" altLang="ja-JP" sz="1400" dirty="0" smtClean="0"/>
              <a:t> </a:t>
            </a:r>
            <a:r>
              <a:rPr kumimoji="1" lang="en-US" altLang="ja-JP" sz="1400" dirty="0" err="1" smtClean="0"/>
              <a:t>subframe</a:t>
            </a:r>
            <a:r>
              <a:rPr kumimoji="1" lang="en-US" altLang="ja-JP" sz="1400" dirty="0" smtClean="0"/>
              <a:t> overhead consisting of  FCS  and the </a:t>
            </a:r>
            <a:r>
              <a:rPr kumimoji="1" lang="en-US" altLang="ja-JP" sz="1400" dirty="0" err="1" smtClean="0"/>
              <a:t>subframe</a:t>
            </a:r>
            <a:r>
              <a:rPr kumimoji="1" lang="en-US" altLang="ja-JP" sz="1400" dirty="0" smtClean="0"/>
              <a:t> header</a:t>
            </a:r>
            <a:endParaRPr kumimoji="1" lang="ja-JP" altLang="en-US" sz="1400" dirty="0"/>
          </a:p>
        </p:txBody>
      </p:sp>
      <p:sp>
        <p:nvSpPr>
          <p:cNvPr id="51" name="右中かっこ 50"/>
          <p:cNvSpPr/>
          <p:nvPr/>
        </p:nvSpPr>
        <p:spPr bwMode="auto">
          <a:xfrm rot="5400000" flipV="1">
            <a:off x="3401800"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テキスト ボックス 51"/>
          <p:cNvSpPr txBox="1"/>
          <p:nvPr/>
        </p:nvSpPr>
        <p:spPr>
          <a:xfrm>
            <a:off x="2951820" y="3445259"/>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#2</a:t>
            </a:r>
            <a:endParaRPr kumimoji="1" lang="ja-JP" altLang="en-US" sz="1400" dirty="0"/>
          </a:p>
        </p:txBody>
      </p:sp>
      <p:sp>
        <p:nvSpPr>
          <p:cNvPr id="53" name="右中かっこ 52"/>
          <p:cNvSpPr/>
          <p:nvPr/>
        </p:nvSpPr>
        <p:spPr bwMode="auto">
          <a:xfrm rot="5400000" flipV="1">
            <a:off x="4842120"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4" name="テキスト ボックス 53"/>
          <p:cNvSpPr txBox="1"/>
          <p:nvPr/>
        </p:nvSpPr>
        <p:spPr>
          <a:xfrm>
            <a:off x="4391980" y="3445259"/>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#3</a:t>
            </a:r>
            <a:endParaRPr kumimoji="1" lang="ja-JP" altLang="en-US" sz="1400" dirty="0"/>
          </a:p>
        </p:txBody>
      </p:sp>
      <p:sp>
        <p:nvSpPr>
          <p:cNvPr id="55" name="右中かっこ 54"/>
          <p:cNvSpPr/>
          <p:nvPr/>
        </p:nvSpPr>
        <p:spPr bwMode="auto">
          <a:xfrm rot="5400000" flipV="1">
            <a:off x="6858184"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テキスト ボックス 55"/>
          <p:cNvSpPr txBox="1"/>
          <p:nvPr/>
        </p:nvSpPr>
        <p:spPr>
          <a:xfrm>
            <a:off x="6397096" y="3445259"/>
            <a:ext cx="1127232"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a:t>
            </a:r>
            <a:r>
              <a:rPr kumimoji="1" lang="en-US" altLang="ja-JP" sz="1400" i="1" dirty="0" smtClean="0"/>
              <a:t>m</a:t>
            </a:r>
            <a:endParaRPr kumimoji="1" lang="ja-JP" altLang="en-US" sz="1400" i="1" dirty="0"/>
          </a:p>
        </p:txBody>
      </p:sp>
      <p:sp>
        <p:nvSpPr>
          <p:cNvPr id="88" name="テキスト ボックス 87"/>
          <p:cNvSpPr txBox="1"/>
          <p:nvPr/>
        </p:nvSpPr>
        <p:spPr>
          <a:xfrm>
            <a:off x="3446199" y="2225318"/>
            <a:ext cx="918841" cy="307777"/>
          </a:xfrm>
          <a:prstGeom prst="rect">
            <a:avLst/>
          </a:prstGeom>
          <a:noFill/>
        </p:spPr>
        <p:txBody>
          <a:bodyPr wrap="none" rtlCol="0">
            <a:spAutoFit/>
          </a:bodyPr>
          <a:lstStyle/>
          <a:p>
            <a:r>
              <a:rPr kumimoji="1" lang="en-US" altLang="ja-JP" sz="1400" dirty="0">
                <a:solidFill>
                  <a:srgbClr val="0000FF"/>
                </a:solidFill>
              </a:rPr>
              <a:t>a</a:t>
            </a:r>
            <a:r>
              <a:rPr kumimoji="1" lang="en-US" altLang="ja-JP" sz="1400" dirty="0" smtClean="0">
                <a:solidFill>
                  <a:srgbClr val="0000FF"/>
                </a:solidFill>
              </a:rPr>
              <a:t>n MSDU</a:t>
            </a:r>
            <a:endParaRPr kumimoji="1" lang="ja-JP" altLang="en-US" sz="1400" dirty="0">
              <a:solidFill>
                <a:srgbClr val="0000FF"/>
              </a:solidFill>
            </a:endParaRPr>
          </a:p>
        </p:txBody>
      </p:sp>
      <p:cxnSp>
        <p:nvCxnSpPr>
          <p:cNvPr id="90" name="直線コネクタ 89"/>
          <p:cNvCxnSpPr>
            <a:stCxn id="16" idx="0"/>
            <a:endCxn id="88" idx="2"/>
          </p:cNvCxnSpPr>
          <p:nvPr/>
        </p:nvCxnSpPr>
        <p:spPr bwMode="auto">
          <a:xfrm flipV="1">
            <a:off x="1871760" y="2533095"/>
            <a:ext cx="203386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コネクタ 91"/>
          <p:cNvCxnSpPr>
            <a:stCxn id="35" idx="0"/>
            <a:endCxn id="88" idx="2"/>
          </p:cNvCxnSpPr>
          <p:nvPr/>
        </p:nvCxnSpPr>
        <p:spPr bwMode="auto">
          <a:xfrm flipV="1">
            <a:off x="3311800" y="2533095"/>
            <a:ext cx="59382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コネクタ 93"/>
          <p:cNvCxnSpPr>
            <a:stCxn id="37" idx="0"/>
            <a:endCxn id="88" idx="2"/>
          </p:cNvCxnSpPr>
          <p:nvPr/>
        </p:nvCxnSpPr>
        <p:spPr bwMode="auto">
          <a:xfrm flipH="1" flipV="1">
            <a:off x="3905620" y="2533095"/>
            <a:ext cx="84634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コネクタ 96"/>
          <p:cNvCxnSpPr>
            <a:stCxn id="39" idx="0"/>
            <a:endCxn id="88" idx="2"/>
          </p:cNvCxnSpPr>
          <p:nvPr/>
        </p:nvCxnSpPr>
        <p:spPr bwMode="auto">
          <a:xfrm flipH="1" flipV="1">
            <a:off x="3905620" y="2533095"/>
            <a:ext cx="2862564"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テキスト ボックス 97"/>
          <p:cNvSpPr txBox="1"/>
          <p:nvPr/>
        </p:nvSpPr>
        <p:spPr>
          <a:xfrm>
            <a:off x="3203848" y="4077072"/>
            <a:ext cx="2685351" cy="400110"/>
          </a:xfrm>
          <a:prstGeom prst="rect">
            <a:avLst/>
          </a:prstGeom>
          <a:noFill/>
        </p:spPr>
        <p:txBody>
          <a:bodyPr wrap="none" rtlCol="0">
            <a:spAutoFit/>
          </a:bodyPr>
          <a:lstStyle/>
          <a:p>
            <a:r>
              <a:rPr kumimoji="1" lang="en-US" altLang="ja-JP" sz="2000" dirty="0" smtClean="0"/>
              <a:t>(a) Frame fragmentation</a:t>
            </a:r>
            <a:endParaRPr kumimoji="1" lang="ja-JP" altLang="en-US" sz="2000" dirty="0"/>
          </a:p>
        </p:txBody>
      </p:sp>
      <p:sp>
        <p:nvSpPr>
          <p:cNvPr id="99" name="テキスト ボックス 98"/>
          <p:cNvSpPr txBox="1"/>
          <p:nvPr/>
        </p:nvSpPr>
        <p:spPr>
          <a:xfrm>
            <a:off x="2807804" y="5687960"/>
            <a:ext cx="3448380" cy="369332"/>
          </a:xfrm>
          <a:prstGeom prst="rect">
            <a:avLst/>
          </a:prstGeom>
          <a:noFill/>
        </p:spPr>
        <p:txBody>
          <a:bodyPr wrap="none" rtlCol="0">
            <a:spAutoFit/>
          </a:bodyPr>
          <a:lstStyle/>
          <a:p>
            <a:r>
              <a:rPr kumimoji="1" lang="en-US" altLang="ja-JP" sz="1800" dirty="0" smtClean="0"/>
              <a:t>Each </a:t>
            </a:r>
            <a:r>
              <a:rPr kumimoji="1" lang="en-US" altLang="ja-JP" sz="1800" dirty="0" err="1" smtClean="0">
                <a:latin typeface="Times New Roman"/>
                <a:cs typeface="Times New Roman"/>
              </a:rPr>
              <a:t>subframe</a:t>
            </a:r>
            <a:r>
              <a:rPr kumimoji="1" lang="en-US" altLang="ja-JP" sz="1800" dirty="0" smtClean="0">
                <a:latin typeface="Times New Roman"/>
                <a:cs typeface="Times New Roman"/>
              </a:rPr>
              <a:t> includes an MSDU.</a:t>
            </a:r>
            <a:endParaRPr kumimoji="1" lang="ja-JP" altLang="en-US" sz="1800" dirty="0"/>
          </a:p>
        </p:txBody>
      </p:sp>
      <p:sp>
        <p:nvSpPr>
          <p:cNvPr id="100" name="正方形/長方形 99"/>
          <p:cNvSpPr/>
          <p:nvPr/>
        </p:nvSpPr>
        <p:spPr bwMode="auto">
          <a:xfrm>
            <a:off x="133176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1</a:t>
            </a:r>
            <a:r>
              <a:rPr lang="en-US" altLang="ja-JP" baseline="30000" dirty="0" smtClean="0"/>
              <a:t>st</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1" name="円/楕円 100"/>
          <p:cNvSpPr/>
          <p:nvPr/>
        </p:nvSpPr>
        <p:spPr bwMode="auto">
          <a:xfrm>
            <a:off x="5796136"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円/楕円 101"/>
          <p:cNvSpPr/>
          <p:nvPr/>
        </p:nvSpPr>
        <p:spPr bwMode="auto">
          <a:xfrm>
            <a:off x="5904140"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楕円 102"/>
          <p:cNvSpPr/>
          <p:nvPr/>
        </p:nvSpPr>
        <p:spPr bwMode="auto">
          <a:xfrm>
            <a:off x="6012152"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4" name="正方形/長方形 103"/>
          <p:cNvSpPr/>
          <p:nvPr/>
        </p:nvSpPr>
        <p:spPr bwMode="auto">
          <a:xfrm>
            <a:off x="529208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smtClean="0">
                <a:ln>
                  <a:noFill/>
                </a:ln>
                <a:solidFill>
                  <a:schemeClr val="tx1"/>
                </a:solidFill>
                <a:effectLst/>
                <a:latin typeface="Times New Roman" pitchFamily="18" charset="0"/>
              </a:rPr>
              <a:t>v</a:t>
            </a:r>
            <a:r>
              <a:rPr kumimoji="0" lang="en-US" altLang="ja-JP" sz="1200" b="0" i="0" u="none" strike="noStrike" cap="none" normalizeH="0" baseline="-25000" dirty="0" smtClean="0">
                <a:ln>
                  <a:noFill/>
                </a:ln>
                <a:solidFill>
                  <a:schemeClr val="tx1"/>
                </a:solidFill>
                <a:effectLst/>
                <a:latin typeface="Times New Roman" pitchFamily="18" charset="0"/>
              </a:rPr>
              <a:t>3</a:t>
            </a:r>
            <a:endParaRPr kumimoji="0" lang="ja-JP" altLang="en-US" sz="1200" b="0" i="0" u="none" strike="noStrike" cap="none" normalizeH="0" baseline="-25000" dirty="0" smtClean="0">
              <a:ln>
                <a:noFill/>
              </a:ln>
              <a:solidFill>
                <a:schemeClr val="tx1"/>
              </a:solidFill>
              <a:effectLst/>
              <a:latin typeface="Times New Roman" pitchFamily="18" charset="0"/>
            </a:endParaRPr>
          </a:p>
        </p:txBody>
      </p:sp>
      <p:sp>
        <p:nvSpPr>
          <p:cNvPr id="105" name="正方形/長方形 104"/>
          <p:cNvSpPr/>
          <p:nvPr/>
        </p:nvSpPr>
        <p:spPr bwMode="auto">
          <a:xfrm>
            <a:off x="277180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2</a:t>
            </a:r>
            <a:r>
              <a:rPr lang="en-US" altLang="ja-JP" baseline="30000" dirty="0" smtClean="0"/>
              <a:t>nd</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6" name="正方形/長方形 105"/>
          <p:cNvSpPr/>
          <p:nvPr/>
        </p:nvSpPr>
        <p:spPr bwMode="auto">
          <a:xfrm>
            <a:off x="241180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1</a:t>
            </a:r>
            <a:endParaRPr kumimoji="0" lang="ja-JP" altLang="en-US" sz="1200" b="0" i="0" u="none" strike="noStrike" cap="none" normalizeH="0" baseline="-25000" dirty="0" smtClean="0">
              <a:ln>
                <a:noFill/>
              </a:ln>
              <a:solidFill>
                <a:schemeClr val="tx1"/>
              </a:solidFill>
              <a:effectLst/>
            </a:endParaRPr>
          </a:p>
        </p:txBody>
      </p:sp>
      <p:sp>
        <p:nvSpPr>
          <p:cNvPr id="107" name="正方形/長方形 106"/>
          <p:cNvSpPr/>
          <p:nvPr/>
        </p:nvSpPr>
        <p:spPr bwMode="auto">
          <a:xfrm>
            <a:off x="421196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3</a:t>
            </a:r>
            <a:r>
              <a:rPr lang="en-US" altLang="ja-JP" baseline="30000" dirty="0" smtClean="0"/>
              <a:t>rd</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8" name="正方形/長方形 107"/>
          <p:cNvSpPr/>
          <p:nvPr/>
        </p:nvSpPr>
        <p:spPr bwMode="auto">
          <a:xfrm>
            <a:off x="385192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2</a:t>
            </a:r>
            <a:endParaRPr kumimoji="0" lang="ja-JP" altLang="en-US" sz="1200" b="0" i="0" u="none" strike="noStrike" cap="none" normalizeH="0" baseline="-25000" dirty="0" smtClean="0">
              <a:ln>
                <a:noFill/>
              </a:ln>
              <a:solidFill>
                <a:schemeClr val="tx1"/>
              </a:solidFill>
              <a:effectLst/>
            </a:endParaRPr>
          </a:p>
        </p:txBody>
      </p:sp>
      <p:sp>
        <p:nvSpPr>
          <p:cNvPr id="109" name="正方形/長方形 108"/>
          <p:cNvSpPr/>
          <p:nvPr/>
        </p:nvSpPr>
        <p:spPr bwMode="auto">
          <a:xfrm>
            <a:off x="6228184"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m</a:t>
            </a:r>
            <a:r>
              <a:rPr lang="en-US" altLang="ja-JP" dirty="0" smtClean="0"/>
              <a:t>-</a:t>
            </a:r>
            <a:r>
              <a:rPr lang="en-US" altLang="ja-JP" dirty="0" err="1" smtClean="0"/>
              <a:t>th</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10" name="正方形/長方形 109"/>
          <p:cNvSpPr/>
          <p:nvPr/>
        </p:nvSpPr>
        <p:spPr bwMode="auto">
          <a:xfrm>
            <a:off x="7308304"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err="1" smtClean="0">
                <a:ln>
                  <a:noFill/>
                </a:ln>
                <a:solidFill>
                  <a:schemeClr val="tx1"/>
                </a:solidFill>
                <a:effectLst/>
                <a:latin typeface="Times New Roman" pitchFamily="18" charset="0"/>
              </a:rPr>
              <a:t>v</a:t>
            </a:r>
            <a:r>
              <a:rPr kumimoji="0" lang="en-US" altLang="ja-JP" sz="1200" b="0" i="1" u="none" strike="noStrike" cap="none" normalizeH="0" baseline="-25000" dirty="0" err="1" smtClean="0">
                <a:ln>
                  <a:noFill/>
                </a:ln>
                <a:solidFill>
                  <a:schemeClr val="tx1"/>
                </a:solidFill>
                <a:effectLst/>
                <a:latin typeface="Times New Roman" pitchFamily="18" charset="0"/>
              </a:rPr>
              <a:t>m</a:t>
            </a:r>
            <a:endParaRPr kumimoji="0" lang="ja-JP" altLang="en-US" sz="1200" b="0" i="1" u="none" strike="noStrike" cap="none" normalizeH="0" baseline="-25000" dirty="0" smtClean="0">
              <a:ln>
                <a:noFill/>
              </a:ln>
              <a:solidFill>
                <a:schemeClr val="tx1"/>
              </a:solidFill>
              <a:effectLst/>
              <a:latin typeface="Times New Roman" pitchFamily="18" charset="0"/>
            </a:endParaRPr>
          </a:p>
        </p:txBody>
      </p:sp>
      <p:sp>
        <p:nvSpPr>
          <p:cNvPr id="111" name="右中かっこ 110"/>
          <p:cNvSpPr/>
          <p:nvPr/>
        </p:nvSpPr>
        <p:spPr bwMode="auto">
          <a:xfrm rot="5400000" flipV="1">
            <a:off x="1961640" y="4563196"/>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2" name="テキスト ボックス 111"/>
          <p:cNvSpPr txBox="1"/>
          <p:nvPr/>
        </p:nvSpPr>
        <p:spPr>
          <a:xfrm>
            <a:off x="1511660" y="5356325"/>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#1</a:t>
            </a:r>
            <a:endParaRPr kumimoji="1" lang="ja-JP" altLang="en-US" sz="1400" dirty="0"/>
          </a:p>
        </p:txBody>
      </p:sp>
      <p:sp>
        <p:nvSpPr>
          <p:cNvPr id="113" name="右中かっこ 112"/>
          <p:cNvSpPr/>
          <p:nvPr/>
        </p:nvSpPr>
        <p:spPr bwMode="auto">
          <a:xfrm rot="5400000" flipV="1">
            <a:off x="3401800"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4" name="テキスト ボックス 113"/>
          <p:cNvSpPr txBox="1"/>
          <p:nvPr/>
        </p:nvSpPr>
        <p:spPr>
          <a:xfrm>
            <a:off x="2951820" y="5353471"/>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#2</a:t>
            </a:r>
            <a:endParaRPr kumimoji="1" lang="ja-JP" altLang="en-US" sz="1400" dirty="0"/>
          </a:p>
        </p:txBody>
      </p:sp>
      <p:sp>
        <p:nvSpPr>
          <p:cNvPr id="115" name="右中かっこ 114"/>
          <p:cNvSpPr/>
          <p:nvPr/>
        </p:nvSpPr>
        <p:spPr bwMode="auto">
          <a:xfrm rot="5400000" flipV="1">
            <a:off x="4842120"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6" name="テキスト ボックス 115"/>
          <p:cNvSpPr txBox="1"/>
          <p:nvPr/>
        </p:nvSpPr>
        <p:spPr>
          <a:xfrm>
            <a:off x="4391980" y="5353471"/>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#3</a:t>
            </a:r>
            <a:endParaRPr kumimoji="1" lang="ja-JP" altLang="en-US" sz="1400" dirty="0"/>
          </a:p>
        </p:txBody>
      </p:sp>
      <p:sp>
        <p:nvSpPr>
          <p:cNvPr id="117" name="右中かっこ 116"/>
          <p:cNvSpPr/>
          <p:nvPr/>
        </p:nvSpPr>
        <p:spPr bwMode="auto">
          <a:xfrm rot="5400000" flipV="1">
            <a:off x="6858184"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8" name="テキスト ボックス 117"/>
          <p:cNvSpPr txBox="1"/>
          <p:nvPr/>
        </p:nvSpPr>
        <p:spPr>
          <a:xfrm>
            <a:off x="6397096" y="5353471"/>
            <a:ext cx="1127232"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a:t>
            </a:r>
            <a:r>
              <a:rPr kumimoji="1" lang="en-US" altLang="ja-JP" sz="1400" i="1" dirty="0" smtClean="0"/>
              <a:t>m</a:t>
            </a:r>
            <a:endParaRPr kumimoji="1" lang="ja-JP" altLang="en-US" sz="1400" i="1" dirty="0"/>
          </a:p>
        </p:txBody>
      </p:sp>
      <p:cxnSp>
        <p:nvCxnSpPr>
          <p:cNvPr id="120" name="直線コネクタ 119"/>
          <p:cNvCxnSpPr/>
          <p:nvPr/>
        </p:nvCxnSpPr>
        <p:spPr bwMode="auto">
          <a:xfrm>
            <a:off x="1331640" y="2533095"/>
            <a:ext cx="0" cy="14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コネクタ 120"/>
          <p:cNvCxnSpPr/>
          <p:nvPr/>
        </p:nvCxnSpPr>
        <p:spPr bwMode="auto">
          <a:xfrm>
            <a:off x="2411760" y="2528900"/>
            <a:ext cx="0" cy="14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コネクタ 122"/>
          <p:cNvCxnSpPr/>
          <p:nvPr/>
        </p:nvCxnSpPr>
        <p:spPr bwMode="auto">
          <a:xfrm>
            <a:off x="1331760" y="2605095"/>
            <a:ext cx="1080040" cy="0"/>
          </a:xfrm>
          <a:prstGeom prst="line">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テキスト ボックス 123"/>
          <p:cNvSpPr txBox="1"/>
          <p:nvPr/>
        </p:nvSpPr>
        <p:spPr>
          <a:xfrm>
            <a:off x="1672436" y="2276872"/>
            <a:ext cx="351378" cy="338554"/>
          </a:xfrm>
          <a:prstGeom prst="rect">
            <a:avLst/>
          </a:prstGeom>
          <a:noFill/>
        </p:spPr>
        <p:txBody>
          <a:bodyPr wrap="none" rtlCol="0">
            <a:spAutoFit/>
          </a:bodyPr>
          <a:lstStyle/>
          <a:p>
            <a:r>
              <a:rPr kumimoji="1" lang="en-US" altLang="ja-JP" sz="1600" i="1" dirty="0" err="1" smtClean="0">
                <a:solidFill>
                  <a:srgbClr val="FF0000"/>
                </a:solidFill>
              </a:rPr>
              <a:t>L</a:t>
            </a:r>
            <a:r>
              <a:rPr kumimoji="1" lang="en-US" altLang="ja-JP" sz="1600" i="1" baseline="-25000" dirty="0" err="1" smtClean="0">
                <a:solidFill>
                  <a:srgbClr val="FF0000"/>
                </a:solidFill>
              </a:rPr>
              <a:t>s</a:t>
            </a:r>
            <a:endParaRPr kumimoji="1" lang="ja-JP" altLang="en-US" sz="1600" i="1" baseline="-25000" dirty="0">
              <a:solidFill>
                <a:srgbClr val="FF0000"/>
              </a:solidFill>
            </a:endParaRPr>
          </a:p>
        </p:txBody>
      </p:sp>
      <p:sp>
        <p:nvSpPr>
          <p:cNvPr id="125" name="テキスト ボックス 124"/>
          <p:cNvSpPr txBox="1"/>
          <p:nvPr/>
        </p:nvSpPr>
        <p:spPr>
          <a:xfrm>
            <a:off x="608647" y="2077107"/>
            <a:ext cx="2379177" cy="307777"/>
          </a:xfrm>
          <a:prstGeom prst="rect">
            <a:avLst/>
          </a:prstGeom>
          <a:noFill/>
        </p:spPr>
        <p:txBody>
          <a:bodyPr wrap="none" rtlCol="0">
            <a:spAutoFit/>
          </a:bodyPr>
          <a:lstStyle/>
          <a:p>
            <a:r>
              <a:rPr kumimoji="1" lang="en-US" altLang="ja-JP" sz="1400" dirty="0" smtClean="0"/>
              <a:t>length of a fragmented MSDU</a:t>
            </a:r>
            <a:endParaRPr kumimoji="1" lang="ja-JP" altLang="en-US" sz="1400" dirty="0">
              <a:solidFill>
                <a:srgbClr val="FF0000"/>
              </a:solidFill>
            </a:endParaRPr>
          </a:p>
        </p:txBody>
      </p:sp>
    </p:spTree>
    <p:extLst>
      <p:ext uri="{BB962C8B-B14F-4D97-AF65-F5344CB8AC3E}">
        <p14:creationId xmlns:p14="http://schemas.microsoft.com/office/powerpoint/2010/main" val="129572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6" name="タイトル 5"/>
          <p:cNvSpPr>
            <a:spLocks noGrp="1"/>
          </p:cNvSpPr>
          <p:nvPr>
            <p:ph type="title" idx="4294967295"/>
          </p:nvPr>
        </p:nvSpPr>
        <p:spPr>
          <a:xfrm>
            <a:off x="685800" y="620688"/>
            <a:ext cx="7772400" cy="792088"/>
          </a:xfrm>
        </p:spPr>
        <p:txBody>
          <a:bodyPr/>
          <a:lstStyle/>
          <a:p>
            <a:r>
              <a:rPr kumimoji="1" lang="en-US" altLang="ja-JP" dirty="0" smtClean="0">
                <a:solidFill>
                  <a:srgbClr val="000000"/>
                </a:solidFill>
                <a:effectLst/>
                <a:latin typeface="Times New Roman"/>
              </a:rPr>
              <a:t>Definition of </a:t>
            </a:r>
            <a:r>
              <a:rPr kumimoji="1" lang="en-US" altLang="ja-JP" dirty="0" err="1" smtClean="0">
                <a:solidFill>
                  <a:srgbClr val="000000"/>
                </a:solidFill>
                <a:effectLst/>
                <a:latin typeface="Times New Roman"/>
              </a:rPr>
              <a:t>Data_Throughput</a:t>
            </a:r>
            <a:endParaRPr kumimoji="1" lang="ja-JP" altLang="en-US" dirty="0"/>
          </a:p>
        </p:txBody>
      </p:sp>
      <p:sp>
        <p:nvSpPr>
          <p:cNvPr id="7" name="テキスト ボックス 6"/>
          <p:cNvSpPr txBox="1"/>
          <p:nvPr/>
        </p:nvSpPr>
        <p:spPr>
          <a:xfrm>
            <a:off x="647565" y="3826785"/>
            <a:ext cx="7776863" cy="646331"/>
          </a:xfrm>
          <a:prstGeom prst="rect">
            <a:avLst/>
          </a:prstGeom>
          <a:noFill/>
        </p:spPr>
        <p:txBody>
          <a:bodyPr wrap="square" rtlCol="0">
            <a:spAutoFit/>
          </a:bodyPr>
          <a:lstStyle/>
          <a:p>
            <a:r>
              <a:rPr lang="en-US" altLang="ja-JP" sz="1800" dirty="0" err="1" smtClean="0">
                <a:latin typeface="+mn-ea"/>
                <a:cs typeface="Courier New" panose="02070309020205020404" pitchFamily="49" charset="0"/>
              </a:rPr>
              <a:t>Data_Throughput</a:t>
            </a:r>
            <a:r>
              <a:rPr lang="en-US" altLang="ja-JP" sz="1800" dirty="0" smtClean="0">
                <a:latin typeface="+mn-ea"/>
                <a:cs typeface="Courier New" panose="02070309020205020404" pitchFamily="49" charset="0"/>
              </a:rPr>
              <a:t> </a:t>
            </a:r>
            <a:r>
              <a:rPr lang="en-US" altLang="ja-JP" sz="1800" dirty="0" smtClean="0">
                <a:latin typeface="+mn-ea"/>
              </a:rPr>
              <a:t>is </a:t>
            </a:r>
            <a:r>
              <a:rPr lang="en-US" altLang="ja-JP" sz="1800" dirty="0">
                <a:latin typeface="+mn-ea"/>
              </a:rPr>
              <a:t>defined as </a:t>
            </a:r>
            <a:r>
              <a:rPr lang="en-US" altLang="ja-JP" sz="1800" dirty="0" smtClean="0">
                <a:latin typeface="+mn-ea"/>
              </a:rPr>
              <a:t>a data throughput transferred </a:t>
            </a:r>
            <a:r>
              <a:rPr lang="en-US" altLang="ja-JP" sz="1800" dirty="0">
                <a:latin typeface="+mn-ea"/>
              </a:rPr>
              <a:t>from the MAC to the PHY across the </a:t>
            </a:r>
            <a:r>
              <a:rPr lang="en-US" altLang="ja-JP" sz="1800" dirty="0" smtClean="0">
                <a:latin typeface="+mn-ea"/>
              </a:rPr>
              <a:t>PHY-SAP</a:t>
            </a:r>
            <a:r>
              <a:rPr lang="en-US" altLang="ja-JP" sz="1800" dirty="0">
                <a:latin typeface="+mn-ea"/>
              </a:rPr>
              <a:t> </a:t>
            </a:r>
            <a:r>
              <a:rPr lang="en-US" altLang="ja-JP" sz="1800" dirty="0" smtClean="0">
                <a:latin typeface="+mn-ea"/>
              </a:rPr>
              <a:t>as following:</a:t>
            </a:r>
            <a:endParaRPr kumimoji="1" lang="ja-JP" altLang="en-US" sz="1800" dirty="0">
              <a:latin typeface="+mn-ea"/>
            </a:endParaRPr>
          </a:p>
        </p:txBody>
      </p:sp>
      <p:sp>
        <p:nvSpPr>
          <p:cNvPr id="8" name="テキスト ボックス 7"/>
          <p:cNvSpPr txBox="1"/>
          <p:nvPr/>
        </p:nvSpPr>
        <p:spPr>
          <a:xfrm>
            <a:off x="2858746" y="4761148"/>
            <a:ext cx="3801486" cy="345522"/>
          </a:xfrm>
          <a:prstGeom prst="rect">
            <a:avLst/>
          </a:prstGeom>
          <a:noFill/>
        </p:spPr>
        <p:txBody>
          <a:bodyPr wrap="square" rtlCol="0">
            <a:spAutoFit/>
          </a:bodyPr>
          <a:lstStyle/>
          <a:p>
            <a:r>
              <a:rPr lang="en-US" altLang="ja-JP" sz="1600" dirty="0" smtClean="0">
                <a:latin typeface="+mn-ea"/>
                <a:cs typeface="Courier New" panose="02070309020205020404" pitchFamily="49" charset="0"/>
              </a:rPr>
              <a:t>T_PLD</a:t>
            </a:r>
            <a:r>
              <a:rPr lang="en-US" altLang="ja-JP" sz="1600" dirty="0" smtClean="0">
                <a:latin typeface="+mn-ea"/>
              </a:rPr>
              <a:t> +</a:t>
            </a:r>
            <a:r>
              <a:rPr lang="en-US" altLang="ja-JP" sz="1600" dirty="0" smtClean="0">
                <a:latin typeface="+mn-ea"/>
                <a:cs typeface="Courier New" panose="02070309020205020404" pitchFamily="49" charset="0"/>
              </a:rPr>
              <a:t> 2*(</a:t>
            </a:r>
            <a:r>
              <a:rPr lang="en-US" altLang="ja-JP" sz="1600" dirty="0">
                <a:latin typeface="+mn-ea"/>
              </a:rPr>
              <a:t>T_PAS + </a:t>
            </a:r>
            <a:r>
              <a:rPr lang="en-US" altLang="ja-JP" sz="1600" dirty="0" smtClean="0">
                <a:latin typeface="+mn-ea"/>
              </a:rPr>
              <a:t>T_BHD + </a:t>
            </a:r>
            <a:r>
              <a:rPr lang="en-US" altLang="ja-JP" sz="1600" dirty="0" smtClean="0">
                <a:latin typeface="+mn-ea"/>
                <a:cs typeface="Courier New" panose="02070309020205020404" pitchFamily="49" charset="0"/>
              </a:rPr>
              <a:t>T_SIFS</a:t>
            </a:r>
            <a:r>
              <a:rPr lang="en-US" altLang="ja-JP" sz="1600" dirty="0" smtClean="0">
                <a:latin typeface="+mn-ea"/>
              </a:rPr>
              <a:t>)</a:t>
            </a:r>
            <a:endParaRPr lang="ja-JP" altLang="ja-JP" sz="1600" dirty="0">
              <a:latin typeface="+mn-ea"/>
              <a:cs typeface="Courier New" panose="02070309020205020404" pitchFamily="49" charset="0"/>
            </a:endParaRPr>
          </a:p>
        </p:txBody>
      </p:sp>
      <p:sp>
        <p:nvSpPr>
          <p:cNvPr id="9" name="テキスト ボックス 8"/>
          <p:cNvSpPr txBox="1"/>
          <p:nvPr/>
        </p:nvSpPr>
        <p:spPr>
          <a:xfrm>
            <a:off x="4175956" y="4422594"/>
            <a:ext cx="986167" cy="338554"/>
          </a:xfrm>
          <a:prstGeom prst="rect">
            <a:avLst/>
          </a:prstGeom>
          <a:noFill/>
        </p:spPr>
        <p:txBody>
          <a:bodyPr wrap="none" rtlCol="0">
            <a:spAutoFit/>
          </a:bodyPr>
          <a:lstStyle/>
          <a:p>
            <a:r>
              <a:rPr lang="el-GR" altLang="ja-JP" sz="1600" dirty="0" smtClean="0">
                <a:latin typeface="Times New Roman"/>
                <a:cs typeface="Times New Roman"/>
              </a:rPr>
              <a:t>α·</a:t>
            </a:r>
            <a:r>
              <a:rPr lang="en-US" altLang="ja-JP" sz="1600" dirty="0" smtClean="0">
                <a:latin typeface="+mn-ea"/>
                <a:cs typeface="Courier New" panose="02070309020205020404" pitchFamily="49" charset="0"/>
              </a:rPr>
              <a:t>B_PLD</a:t>
            </a:r>
            <a:endParaRPr kumimoji="1" lang="ja-JP" altLang="en-US" sz="1600" dirty="0">
              <a:latin typeface="+mn-ea"/>
              <a:cs typeface="Courier New" panose="02070309020205020404" pitchFamily="49" charset="0"/>
            </a:endParaRPr>
          </a:p>
        </p:txBody>
      </p:sp>
      <p:sp>
        <p:nvSpPr>
          <p:cNvPr id="10" name="テキスト ボックス 9"/>
          <p:cNvSpPr txBox="1"/>
          <p:nvPr/>
        </p:nvSpPr>
        <p:spPr>
          <a:xfrm>
            <a:off x="698506" y="4586355"/>
            <a:ext cx="1863011" cy="338554"/>
          </a:xfrm>
          <a:prstGeom prst="rect">
            <a:avLst/>
          </a:prstGeom>
          <a:noFill/>
        </p:spPr>
        <p:txBody>
          <a:bodyPr wrap="none" rtlCol="0">
            <a:spAutoFit/>
          </a:bodyPr>
          <a:lstStyle/>
          <a:p>
            <a:r>
              <a:rPr lang="en-US" altLang="ja-JP" sz="1600" dirty="0" err="1" smtClean="0">
                <a:latin typeface="+mn-ea"/>
                <a:cs typeface="Courier New" panose="02070309020205020404" pitchFamily="49" charset="0"/>
              </a:rPr>
              <a:t>Data_Throughput</a:t>
            </a:r>
            <a:r>
              <a:rPr lang="en-US" altLang="ja-JP" sz="1600" dirty="0">
                <a:latin typeface="+mn-ea"/>
                <a:cs typeface="Courier New" panose="02070309020205020404" pitchFamily="49" charset="0"/>
              </a:rPr>
              <a:t> </a:t>
            </a:r>
            <a:r>
              <a:rPr lang="en-US" altLang="ja-JP" sz="1600" dirty="0" smtClean="0">
                <a:latin typeface="+mn-ea"/>
                <a:cs typeface="Courier New" panose="02070309020205020404" pitchFamily="49" charset="0"/>
              </a:rPr>
              <a:t> =</a:t>
            </a:r>
            <a:endParaRPr lang="ja-JP" altLang="ja-JP" sz="1600" dirty="0">
              <a:latin typeface="+mn-ea"/>
              <a:cs typeface="Courier New" panose="02070309020205020404" pitchFamily="49" charset="0"/>
            </a:endParaRPr>
          </a:p>
        </p:txBody>
      </p:sp>
      <p:cxnSp>
        <p:nvCxnSpPr>
          <p:cNvPr id="11" name="直線コネクタ 10"/>
          <p:cNvCxnSpPr/>
          <p:nvPr/>
        </p:nvCxnSpPr>
        <p:spPr bwMode="auto">
          <a:xfrm>
            <a:off x="2648436" y="4761148"/>
            <a:ext cx="44258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正方形/長方形 14"/>
          <p:cNvSpPr/>
          <p:nvPr/>
        </p:nvSpPr>
        <p:spPr bwMode="auto">
          <a:xfrm>
            <a:off x="658110"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sp>
        <p:nvSpPr>
          <p:cNvPr id="16" name="正方形/長方形 15"/>
          <p:cNvSpPr/>
          <p:nvPr/>
        </p:nvSpPr>
        <p:spPr bwMode="auto">
          <a:xfrm>
            <a:off x="1378190" y="1931350"/>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PHY</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17" name="正方形/長方形 16"/>
          <p:cNvSpPr/>
          <p:nvPr/>
        </p:nvSpPr>
        <p:spPr bwMode="auto">
          <a:xfrm>
            <a:off x="1990326" y="1931350"/>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MAC</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18" name="正方形/長方形 17"/>
          <p:cNvSpPr/>
          <p:nvPr/>
        </p:nvSpPr>
        <p:spPr bwMode="auto">
          <a:xfrm>
            <a:off x="3070378" y="1931350"/>
            <a:ext cx="64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latin typeface="Times New Roman" pitchFamily="18" charset="0"/>
              </a:rPr>
              <a:t>ayload</a:t>
            </a:r>
            <a:endParaRPr kumimoji="0" lang="ja-JP" altLang="en-US" sz="1100" b="0" i="0" u="none" strike="noStrike" cap="none" normalizeH="0" baseline="0" dirty="0" smtClean="0">
              <a:ln>
                <a:noFill/>
              </a:ln>
              <a:solidFill>
                <a:schemeClr val="tx1"/>
              </a:solidFill>
              <a:effectLst/>
              <a:latin typeface="Times New Roman" pitchFamily="18" charset="0"/>
            </a:endParaRPr>
          </a:p>
        </p:txBody>
      </p:sp>
      <p:sp>
        <p:nvSpPr>
          <p:cNvPr id="19" name="正方形/長方形 18"/>
          <p:cNvSpPr/>
          <p:nvPr/>
        </p:nvSpPr>
        <p:spPr bwMode="auto">
          <a:xfrm>
            <a:off x="2602326" y="1931350"/>
            <a:ext cx="46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latin typeface="Times New Roman" pitchFamily="18" charset="0"/>
              </a:rPr>
              <a:t>HCS</a:t>
            </a:r>
            <a:endParaRPr kumimoji="0" lang="ja-JP" altLang="en-US" sz="1100" b="0" i="0" u="none" strike="noStrike" cap="none" normalizeH="0" baseline="0" dirty="0" smtClean="0">
              <a:ln>
                <a:noFill/>
              </a:ln>
              <a:solidFill>
                <a:schemeClr val="tx1"/>
              </a:solidFill>
              <a:effectLst/>
              <a:latin typeface="Times New Roman" pitchFamily="18" charset="0"/>
            </a:endParaRPr>
          </a:p>
        </p:txBody>
      </p:sp>
      <p:sp>
        <p:nvSpPr>
          <p:cNvPr id="20" name="正方形/長方形 19"/>
          <p:cNvSpPr/>
          <p:nvPr/>
        </p:nvSpPr>
        <p:spPr bwMode="auto">
          <a:xfrm>
            <a:off x="3718450"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latin typeface="Times New Roman" pitchFamily="18" charset="0"/>
              </a:rPr>
              <a:t>ayload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overhead</a:t>
            </a:r>
            <a:endParaRPr kumimoji="0" lang="ja-JP" altLang="en-US" sz="1100" b="0" i="0" u="none" strike="noStrike" cap="none" normalizeH="0" baseline="0" dirty="0" smtClean="0">
              <a:ln>
                <a:noFill/>
              </a:ln>
              <a:solidFill>
                <a:schemeClr val="tx1"/>
              </a:solidFill>
              <a:effectLst/>
              <a:latin typeface="Times New Roman" pitchFamily="18" charset="0"/>
            </a:endParaRPr>
          </a:p>
        </p:txBody>
      </p:sp>
      <p:cxnSp>
        <p:nvCxnSpPr>
          <p:cNvPr id="21" name="直線コネクタ 20"/>
          <p:cNvCxnSpPr/>
          <p:nvPr/>
        </p:nvCxnSpPr>
        <p:spPr bwMode="auto">
          <a:xfrm>
            <a:off x="65811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7819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3070378"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443853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a:off x="658110" y="2600908"/>
            <a:ext cx="720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a:off x="3072482" y="2600908"/>
            <a:ext cx="13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644484" y="2651430"/>
            <a:ext cx="716864" cy="830997"/>
          </a:xfrm>
          <a:prstGeom prst="rect">
            <a:avLst/>
          </a:prstGeom>
          <a:noFill/>
        </p:spPr>
        <p:txBody>
          <a:bodyPr wrap="none" rtlCol="0">
            <a:spAutoFit/>
          </a:bodyPr>
          <a:lstStyle/>
          <a:p>
            <a:pPr algn="ctr"/>
            <a:r>
              <a:rPr lang="en-US" altLang="ja-JP" dirty="0" smtClean="0">
                <a:cs typeface="Times New Roman" panose="02020603050405020304" pitchFamily="18" charset="0"/>
              </a:rPr>
              <a:t>1</a:t>
            </a:r>
          </a:p>
          <a:p>
            <a:pPr algn="ctr"/>
            <a:r>
              <a:rPr lang="en-US" altLang="ja-JP" dirty="0" smtClean="0">
                <a:cs typeface="Times New Roman" panose="02020603050405020304" pitchFamily="18" charset="0"/>
              </a:rPr>
              <a:t>T_PAS</a:t>
            </a:r>
          </a:p>
          <a:p>
            <a:pPr algn="ctr"/>
            <a:r>
              <a:rPr kumimoji="1" lang="en-US" altLang="ja-JP" dirty="0" smtClean="0">
                <a:cs typeface="Times New Roman" panose="02020603050405020304" pitchFamily="18" charset="0"/>
              </a:rPr>
              <a:t>416B</a:t>
            </a:r>
          </a:p>
          <a:p>
            <a:pPr algn="ctr"/>
            <a:r>
              <a:rPr kumimoji="1" lang="en-US" altLang="ja-JP" dirty="0" smtClean="0">
                <a:cs typeface="Times New Roman" panose="02020603050405020304" pitchFamily="18" charset="0"/>
              </a:rPr>
              <a:t>1.891 µs</a:t>
            </a:r>
            <a:endParaRPr kumimoji="1" lang="ja-JP" altLang="en-US" dirty="0">
              <a:cs typeface="Times New Roman" panose="02020603050405020304" pitchFamily="18" charset="0"/>
            </a:endParaRPr>
          </a:p>
        </p:txBody>
      </p:sp>
      <p:sp>
        <p:nvSpPr>
          <p:cNvPr id="35" name="テキスト ボックス 34"/>
          <p:cNvSpPr txBox="1"/>
          <p:nvPr/>
        </p:nvSpPr>
        <p:spPr>
          <a:xfrm>
            <a:off x="1912587" y="2651430"/>
            <a:ext cx="716864" cy="830997"/>
          </a:xfrm>
          <a:prstGeom prst="rect">
            <a:avLst/>
          </a:prstGeom>
          <a:noFill/>
        </p:spPr>
        <p:txBody>
          <a:bodyPr wrap="none" rtlCol="0">
            <a:spAutoFit/>
          </a:bodyPr>
          <a:lstStyle/>
          <a:p>
            <a:pPr algn="ctr"/>
            <a:r>
              <a:rPr lang="en-US" altLang="ja-JP" dirty="0" smtClean="0">
                <a:cs typeface="Times New Roman" panose="02020603050405020304" pitchFamily="18" charset="0"/>
              </a:rPr>
              <a:t>2</a:t>
            </a:r>
          </a:p>
          <a:p>
            <a:pPr algn="ctr"/>
            <a:r>
              <a:rPr lang="en-US" altLang="ja-JP" dirty="0" smtClean="0">
                <a:cs typeface="Times New Roman" panose="02020603050405020304" pitchFamily="18" charset="0"/>
              </a:rPr>
              <a:t>T_BHD</a:t>
            </a:r>
          </a:p>
          <a:p>
            <a:pPr algn="ctr"/>
            <a:r>
              <a:rPr kumimoji="1" lang="en-US" altLang="ja-JP" dirty="0" smtClean="0">
                <a:cs typeface="Times New Roman" panose="02020603050405020304" pitchFamily="18" charset="0"/>
              </a:rPr>
              <a:t>16B</a:t>
            </a:r>
          </a:p>
          <a:p>
            <a:pPr algn="ctr"/>
            <a:r>
              <a:rPr kumimoji="1" lang="en-US" altLang="ja-JP" dirty="0" smtClean="0">
                <a:cs typeface="Times New Roman" panose="02020603050405020304" pitchFamily="18" charset="0"/>
              </a:rPr>
              <a:t>0.691 µs</a:t>
            </a:r>
            <a:endParaRPr kumimoji="1" lang="ja-JP" altLang="en-US" dirty="0">
              <a:cs typeface="Times New Roman" panose="02020603050405020304" pitchFamily="18" charset="0"/>
            </a:endParaRPr>
          </a:p>
        </p:txBody>
      </p:sp>
      <p:sp>
        <p:nvSpPr>
          <p:cNvPr id="38" name="テキスト ボックス 37"/>
          <p:cNvSpPr txBox="1"/>
          <p:nvPr/>
        </p:nvSpPr>
        <p:spPr>
          <a:xfrm>
            <a:off x="3457617" y="2651430"/>
            <a:ext cx="646331" cy="461665"/>
          </a:xfrm>
          <a:prstGeom prst="rect">
            <a:avLst/>
          </a:prstGeom>
          <a:noFill/>
        </p:spPr>
        <p:txBody>
          <a:bodyPr wrap="none" rtlCol="0">
            <a:spAutoFit/>
          </a:bodyPr>
          <a:lstStyle/>
          <a:p>
            <a:pPr algn="ctr"/>
            <a:r>
              <a:rPr lang="en-US" altLang="ja-JP" dirty="0" smtClean="0">
                <a:cs typeface="Times New Roman" panose="02020603050405020304" pitchFamily="18" charset="0"/>
              </a:rPr>
              <a:t>3</a:t>
            </a:r>
          </a:p>
          <a:p>
            <a:pPr algn="ctr"/>
            <a:r>
              <a:rPr lang="en-US" altLang="ja-JP" dirty="0" smtClean="0">
                <a:cs typeface="Times New Roman" panose="02020603050405020304" pitchFamily="18" charset="0"/>
              </a:rPr>
              <a:t>T_PLD</a:t>
            </a:r>
            <a:endParaRPr kumimoji="1" lang="ja-JP" altLang="en-US" dirty="0">
              <a:cs typeface="Times New Roman" panose="02020603050405020304" pitchFamily="18" charset="0"/>
            </a:endParaRPr>
          </a:p>
        </p:txBody>
      </p:sp>
      <p:cxnSp>
        <p:nvCxnSpPr>
          <p:cNvPr id="41" name="直線コネクタ 40"/>
          <p:cNvCxnSpPr/>
          <p:nvPr/>
        </p:nvCxnSpPr>
        <p:spPr bwMode="auto">
          <a:xfrm flipH="1">
            <a:off x="669538" y="2435406"/>
            <a:ext cx="8172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正方形/長方形 41"/>
          <p:cNvSpPr/>
          <p:nvPr/>
        </p:nvSpPr>
        <p:spPr bwMode="auto">
          <a:xfrm>
            <a:off x="4896108" y="2435406"/>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sp>
        <p:nvSpPr>
          <p:cNvPr id="43" name="正方形/長方形 42"/>
          <p:cNvSpPr/>
          <p:nvPr/>
        </p:nvSpPr>
        <p:spPr bwMode="auto">
          <a:xfrm>
            <a:off x="5616188" y="2435406"/>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PHY</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44" name="正方形/長方形 43"/>
          <p:cNvSpPr/>
          <p:nvPr/>
        </p:nvSpPr>
        <p:spPr bwMode="auto">
          <a:xfrm>
            <a:off x="6228324" y="2435406"/>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MAC</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46" name="正方形/長方形 45"/>
          <p:cNvSpPr/>
          <p:nvPr/>
        </p:nvSpPr>
        <p:spPr bwMode="auto">
          <a:xfrm>
            <a:off x="6840324" y="2435406"/>
            <a:ext cx="46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latin typeface="Times New Roman" pitchFamily="18" charset="0"/>
              </a:rPr>
              <a:t>HCS</a:t>
            </a:r>
            <a:endParaRPr kumimoji="0" lang="ja-JP" altLang="en-US" sz="1100" b="0" i="0" u="none" strike="noStrike" cap="none" normalizeH="0" baseline="0" dirty="0" smtClean="0">
              <a:ln>
                <a:noFill/>
              </a:ln>
              <a:solidFill>
                <a:schemeClr val="tx1"/>
              </a:solidFill>
              <a:effectLst/>
              <a:latin typeface="Times New Roman" pitchFamily="18" charset="0"/>
            </a:endParaRPr>
          </a:p>
        </p:txBody>
      </p:sp>
      <p:cxnSp>
        <p:nvCxnSpPr>
          <p:cNvPr id="49" name="直線コネクタ 48"/>
          <p:cNvCxnSpPr/>
          <p:nvPr/>
        </p:nvCxnSpPr>
        <p:spPr bwMode="auto">
          <a:xfrm>
            <a:off x="4896108"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4438530" y="2600908"/>
            <a:ext cx="4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テキスト ボックス 50"/>
          <p:cNvSpPr txBox="1"/>
          <p:nvPr/>
        </p:nvSpPr>
        <p:spPr>
          <a:xfrm>
            <a:off x="4313497" y="2652591"/>
            <a:ext cx="662361" cy="646331"/>
          </a:xfrm>
          <a:prstGeom prst="rect">
            <a:avLst/>
          </a:prstGeom>
          <a:noFill/>
        </p:spPr>
        <p:txBody>
          <a:bodyPr wrap="none" rtlCol="0">
            <a:spAutoFit/>
          </a:bodyPr>
          <a:lstStyle/>
          <a:p>
            <a:pPr algn="ctr"/>
            <a:r>
              <a:rPr lang="en-US" altLang="ja-JP" dirty="0" smtClean="0">
                <a:cs typeface="Times New Roman" panose="02020603050405020304" pitchFamily="18" charset="0"/>
              </a:rPr>
              <a:t>4</a:t>
            </a:r>
          </a:p>
          <a:p>
            <a:pPr algn="ctr"/>
            <a:r>
              <a:rPr lang="en-US" altLang="ja-JP" dirty="0" smtClean="0">
                <a:cs typeface="Times New Roman" panose="02020603050405020304" pitchFamily="18" charset="0"/>
              </a:rPr>
              <a:t>T_SIFS</a:t>
            </a:r>
          </a:p>
          <a:p>
            <a:pPr algn="ctr"/>
            <a:r>
              <a:rPr kumimoji="1" lang="en-US" altLang="ja-JP" dirty="0" smtClean="0">
                <a:cs typeface="Times New Roman" panose="02020603050405020304" pitchFamily="18" charset="0"/>
              </a:rPr>
              <a:t>2.5 µs</a:t>
            </a:r>
            <a:endParaRPr kumimoji="1" lang="ja-JP" altLang="en-US" dirty="0">
              <a:cs typeface="Times New Roman" panose="02020603050405020304" pitchFamily="18" charset="0"/>
            </a:endParaRPr>
          </a:p>
        </p:txBody>
      </p:sp>
      <p:cxnSp>
        <p:nvCxnSpPr>
          <p:cNvPr id="54" name="直線矢印コネクタ 53"/>
          <p:cNvCxnSpPr/>
          <p:nvPr/>
        </p:nvCxnSpPr>
        <p:spPr bwMode="auto">
          <a:xfrm>
            <a:off x="7272316" y="2255386"/>
            <a:ext cx="4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正方形/長方形 54"/>
          <p:cNvSpPr/>
          <p:nvPr/>
        </p:nvSpPr>
        <p:spPr bwMode="auto">
          <a:xfrm>
            <a:off x="7740368"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cxnSp>
        <p:nvCxnSpPr>
          <p:cNvPr id="57" name="直線コネクタ 56"/>
          <p:cNvCxnSpPr/>
          <p:nvPr/>
        </p:nvCxnSpPr>
        <p:spPr bwMode="auto">
          <a:xfrm>
            <a:off x="7297774" y="2183378"/>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円/楕円 57"/>
          <p:cNvSpPr/>
          <p:nvPr/>
        </p:nvSpPr>
        <p:spPr bwMode="auto">
          <a:xfrm>
            <a:off x="8532456"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9" name="円/楕円 58"/>
          <p:cNvSpPr/>
          <p:nvPr/>
        </p:nvSpPr>
        <p:spPr bwMode="auto">
          <a:xfrm>
            <a:off x="8640460"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0" name="円/楕円 59"/>
          <p:cNvSpPr/>
          <p:nvPr/>
        </p:nvSpPr>
        <p:spPr bwMode="auto">
          <a:xfrm>
            <a:off x="8748472"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1" name="テキスト ボックス 60"/>
          <p:cNvSpPr txBox="1"/>
          <p:nvPr/>
        </p:nvSpPr>
        <p:spPr>
          <a:xfrm>
            <a:off x="7147220" y="1592796"/>
            <a:ext cx="662361" cy="646331"/>
          </a:xfrm>
          <a:prstGeom prst="rect">
            <a:avLst/>
          </a:prstGeom>
          <a:noFill/>
        </p:spPr>
        <p:txBody>
          <a:bodyPr wrap="none" rtlCol="0">
            <a:spAutoFit/>
          </a:bodyPr>
          <a:lstStyle/>
          <a:p>
            <a:pPr algn="ctr"/>
            <a:r>
              <a:rPr lang="en-US" altLang="ja-JP" dirty="0" smtClean="0">
                <a:cs typeface="Times New Roman" panose="02020603050405020304" pitchFamily="18" charset="0"/>
              </a:rPr>
              <a:t>4</a:t>
            </a:r>
          </a:p>
          <a:p>
            <a:pPr algn="ctr"/>
            <a:r>
              <a:rPr lang="en-US" altLang="ja-JP" dirty="0" smtClean="0">
                <a:cs typeface="Times New Roman" panose="02020603050405020304" pitchFamily="18" charset="0"/>
              </a:rPr>
              <a:t>T_SIFS</a:t>
            </a:r>
          </a:p>
          <a:p>
            <a:pPr algn="ctr"/>
            <a:r>
              <a:rPr kumimoji="1" lang="en-US" altLang="ja-JP" dirty="0" smtClean="0">
                <a:cs typeface="Times New Roman" panose="02020603050405020304" pitchFamily="18" charset="0"/>
              </a:rPr>
              <a:t>2.5 µs</a:t>
            </a:r>
            <a:endParaRPr kumimoji="1" lang="ja-JP" altLang="en-US" dirty="0">
              <a:cs typeface="Times New Roman" panose="02020603050405020304" pitchFamily="18" charset="0"/>
            </a:endParaRPr>
          </a:p>
        </p:txBody>
      </p:sp>
      <p:sp>
        <p:nvSpPr>
          <p:cNvPr id="62" name="右中かっこ 61"/>
          <p:cNvSpPr/>
          <p:nvPr/>
        </p:nvSpPr>
        <p:spPr bwMode="auto">
          <a:xfrm rot="16200000">
            <a:off x="2451538" y="-170357"/>
            <a:ext cx="216000" cy="3780000"/>
          </a:xfrm>
          <a:prstGeom prst="rightBrace">
            <a:avLst/>
          </a:prstGeom>
          <a:noFill/>
          <a:ln w="158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3" name="テキスト ボックス 62"/>
          <p:cNvSpPr txBox="1"/>
          <p:nvPr/>
        </p:nvSpPr>
        <p:spPr>
          <a:xfrm>
            <a:off x="1963922" y="1304764"/>
            <a:ext cx="1059906" cy="338554"/>
          </a:xfrm>
          <a:prstGeom prst="rect">
            <a:avLst/>
          </a:prstGeom>
          <a:noFill/>
        </p:spPr>
        <p:txBody>
          <a:bodyPr wrap="none" rtlCol="0">
            <a:spAutoFit/>
          </a:bodyPr>
          <a:lstStyle/>
          <a:p>
            <a:r>
              <a:rPr kumimoji="1" lang="en-US" altLang="ja-JP" sz="1600" dirty="0" smtClean="0"/>
              <a:t>data frame</a:t>
            </a:r>
            <a:endParaRPr kumimoji="1" lang="ja-JP" altLang="en-US" sz="1600" dirty="0"/>
          </a:p>
        </p:txBody>
      </p:sp>
      <p:sp>
        <p:nvSpPr>
          <p:cNvPr id="64" name="右中かっこ 63"/>
          <p:cNvSpPr/>
          <p:nvPr/>
        </p:nvSpPr>
        <p:spPr bwMode="auto">
          <a:xfrm rot="5400000" flipV="1">
            <a:off x="5994024" y="1877466"/>
            <a:ext cx="216000" cy="2412000"/>
          </a:xfrm>
          <a:prstGeom prst="rightBrace">
            <a:avLst/>
          </a:prstGeom>
          <a:noFill/>
          <a:ln w="158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5" name="テキスト ボックス 64"/>
          <p:cNvSpPr txBox="1"/>
          <p:nvPr/>
        </p:nvSpPr>
        <p:spPr>
          <a:xfrm>
            <a:off x="5189195" y="3191467"/>
            <a:ext cx="2048959" cy="338554"/>
          </a:xfrm>
          <a:prstGeom prst="rect">
            <a:avLst/>
          </a:prstGeom>
          <a:noFill/>
        </p:spPr>
        <p:txBody>
          <a:bodyPr wrap="none" rtlCol="0">
            <a:spAutoFit/>
          </a:bodyPr>
          <a:lstStyle/>
          <a:p>
            <a:r>
              <a:rPr kumimoji="1" lang="en-US" altLang="ja-JP" sz="1600" dirty="0" smtClean="0"/>
              <a:t>ACK frame (2.582 </a:t>
            </a:r>
            <a:r>
              <a:rPr kumimoji="1" lang="en-US" altLang="ja-JP" sz="1600" dirty="0" smtClean="0">
                <a:latin typeface="Times New Roman"/>
                <a:cs typeface="Times New Roman"/>
              </a:rPr>
              <a:t>µs)</a:t>
            </a:r>
            <a:endParaRPr kumimoji="1" lang="ja-JP" altLang="en-US" sz="1600" dirty="0"/>
          </a:p>
        </p:txBody>
      </p:sp>
      <p:sp>
        <p:nvSpPr>
          <p:cNvPr id="5" name="テキスト ボックス 4"/>
          <p:cNvSpPr txBox="1"/>
          <p:nvPr/>
        </p:nvSpPr>
        <p:spPr>
          <a:xfrm>
            <a:off x="3095836" y="3465004"/>
            <a:ext cx="3116815" cy="400110"/>
          </a:xfrm>
          <a:prstGeom prst="rect">
            <a:avLst/>
          </a:prstGeom>
          <a:noFill/>
        </p:spPr>
        <p:txBody>
          <a:bodyPr wrap="none" rtlCol="0">
            <a:spAutoFit/>
          </a:bodyPr>
          <a:lstStyle/>
          <a:p>
            <a:r>
              <a:rPr kumimoji="1" lang="en-US" altLang="ja-JP" sz="2000" dirty="0" smtClean="0"/>
              <a:t>Data frames and ACK frame</a:t>
            </a:r>
            <a:endParaRPr kumimoji="1" lang="ja-JP" altLang="en-US" sz="2000" dirty="0"/>
          </a:p>
        </p:txBody>
      </p:sp>
      <p:sp>
        <p:nvSpPr>
          <p:cNvPr id="66" name="テキスト ボックス 65"/>
          <p:cNvSpPr txBox="1"/>
          <p:nvPr/>
        </p:nvSpPr>
        <p:spPr>
          <a:xfrm>
            <a:off x="1583669" y="5106670"/>
            <a:ext cx="5922648" cy="338554"/>
          </a:xfrm>
          <a:prstGeom prst="rect">
            <a:avLst/>
          </a:prstGeom>
          <a:noFill/>
        </p:spPr>
        <p:txBody>
          <a:bodyPr wrap="square" rtlCol="0">
            <a:spAutoFit/>
          </a:bodyPr>
          <a:lstStyle/>
          <a:p>
            <a:r>
              <a:rPr lang="en-US" altLang="ja-JP" sz="1600" dirty="0" smtClean="0">
                <a:cs typeface="Times New Roman" panose="02020603050405020304" pitchFamily="18" charset="0"/>
              </a:rPr>
              <a:t>T_PLD = </a:t>
            </a:r>
            <a:r>
              <a:rPr lang="en-US" altLang="ja-JP" sz="1600" i="1" dirty="0" smtClean="0">
                <a:cs typeface="Times New Roman" panose="02020603050405020304" pitchFamily="18" charset="0"/>
              </a:rPr>
              <a:t>m</a:t>
            </a:r>
            <a:r>
              <a:rPr lang="en-US" altLang="ja-JP" sz="1600" dirty="0" smtClean="0">
                <a:cs typeface="Times New Roman" panose="02020603050405020304" pitchFamily="18" charset="0"/>
              </a:rPr>
              <a:t>(</a:t>
            </a:r>
            <a:r>
              <a:rPr lang="en-US" altLang="ja-JP" sz="1600" i="1" dirty="0" err="1" smtClean="0">
                <a:ea typeface="Verdana"/>
                <a:cs typeface="Times New Roman" panose="02020603050405020304" pitchFamily="18" charset="0"/>
              </a:rPr>
              <a:t>L</a:t>
            </a:r>
            <a:r>
              <a:rPr lang="en-US" altLang="ja-JP" sz="1600" i="1" baseline="-25000" dirty="0" err="1" smtClean="0">
                <a:ea typeface="Verdana"/>
                <a:cs typeface="Times New Roman" panose="02020603050405020304" pitchFamily="18" charset="0"/>
              </a:rPr>
              <a:t>s</a:t>
            </a:r>
            <a:r>
              <a:rPr lang="en-US" altLang="ja-JP" sz="1600" dirty="0" smtClean="0">
                <a:cs typeface="Times New Roman" panose="02020603050405020304" pitchFamily="18" charset="0"/>
              </a:rPr>
              <a:t> + B_FCS </a:t>
            </a:r>
            <a:r>
              <a:rPr lang="en-US" altLang="ja-JP" sz="1600" dirty="0">
                <a:cs typeface="Times New Roman" panose="02020603050405020304" pitchFamily="18" charset="0"/>
              </a:rPr>
              <a:t>+ </a:t>
            </a:r>
            <a:r>
              <a:rPr lang="en-US" altLang="ja-JP" sz="1600" dirty="0" smtClean="0">
                <a:cs typeface="Times New Roman" panose="02020603050405020304" pitchFamily="18" charset="0"/>
              </a:rPr>
              <a:t>B_SHD)/</a:t>
            </a:r>
            <a:r>
              <a:rPr lang="en-US" altLang="ja-JP" sz="1600" i="1" dirty="0" smtClean="0">
                <a:cs typeface="Times New Roman" panose="02020603050405020304" pitchFamily="18" charset="0"/>
              </a:rPr>
              <a:t>r</a:t>
            </a:r>
            <a:r>
              <a:rPr lang="en-US" altLang="ja-JP" sz="1600" dirty="0">
                <a:cs typeface="Times New Roman" panose="02020603050405020304" pitchFamily="18" charset="0"/>
              </a:rPr>
              <a:t> </a:t>
            </a:r>
            <a:r>
              <a:rPr lang="en-US" altLang="ja-JP" sz="1600" dirty="0" smtClean="0">
                <a:cs typeface="Times New Roman" panose="02020603050405020304" pitchFamily="18" charset="0"/>
              </a:rPr>
              <a:t>= (</a:t>
            </a:r>
            <a:r>
              <a:rPr lang="en-US" altLang="ja-JP" sz="1600" i="1" dirty="0" err="1">
                <a:ea typeface="Verdana"/>
                <a:cs typeface="Times New Roman" panose="02020603050405020304" pitchFamily="18" charset="0"/>
              </a:rPr>
              <a:t>L</a:t>
            </a:r>
            <a:r>
              <a:rPr lang="en-US" altLang="ja-JP" sz="1600" i="1" baseline="-25000" dirty="0" err="1">
                <a:ea typeface="Verdana"/>
                <a:cs typeface="Times New Roman" panose="02020603050405020304" pitchFamily="18" charset="0"/>
              </a:rPr>
              <a:t>s</a:t>
            </a:r>
            <a:r>
              <a:rPr lang="en-US" altLang="ja-JP" sz="1600" dirty="0" smtClean="0">
                <a:cs typeface="Times New Roman" panose="02020603050405020304" pitchFamily="18" charset="0"/>
              </a:rPr>
              <a:t> </a:t>
            </a:r>
            <a:r>
              <a:rPr lang="en-US" altLang="ja-JP" sz="1600" dirty="0">
                <a:cs typeface="Times New Roman" panose="02020603050405020304" pitchFamily="18" charset="0"/>
              </a:rPr>
              <a:t>+ </a:t>
            </a:r>
            <a:r>
              <a:rPr lang="en-US" altLang="ja-JP" sz="1600" dirty="0" smtClean="0">
                <a:cs typeface="Times New Roman" panose="02020603050405020304" pitchFamily="18" charset="0"/>
              </a:rPr>
              <a:t>64)</a:t>
            </a:r>
            <a:r>
              <a:rPr lang="en-US" altLang="ja-JP" sz="1600" i="1" dirty="0" smtClean="0">
                <a:cs typeface="Times New Roman" panose="02020603050405020304" pitchFamily="18" charset="0"/>
              </a:rPr>
              <a:t>m</a:t>
            </a:r>
            <a:r>
              <a:rPr lang="en-US" altLang="ja-JP" sz="1600" dirty="0" smtClean="0">
                <a:cs typeface="Times New Roman" panose="02020603050405020304" pitchFamily="18" charset="0"/>
              </a:rPr>
              <a:t>/</a:t>
            </a:r>
            <a:r>
              <a:rPr lang="en-US" altLang="ja-JP" sz="1600" i="1" dirty="0" smtClean="0">
                <a:cs typeface="Times New Roman" panose="02020603050405020304" pitchFamily="18" charset="0"/>
              </a:rPr>
              <a:t>r</a:t>
            </a:r>
            <a:endParaRPr lang="en-US" altLang="ja-JP" sz="1600" dirty="0">
              <a:cs typeface="Times New Roman" panose="02020603050405020304" pitchFamily="18" charset="0"/>
            </a:endParaRPr>
          </a:p>
        </p:txBody>
      </p:sp>
      <p:sp>
        <p:nvSpPr>
          <p:cNvPr id="13" name="テキスト ボックス 12"/>
          <p:cNvSpPr txBox="1"/>
          <p:nvPr/>
        </p:nvSpPr>
        <p:spPr>
          <a:xfrm>
            <a:off x="683568" y="5514327"/>
            <a:ext cx="7709162" cy="830997"/>
          </a:xfrm>
          <a:prstGeom prst="rect">
            <a:avLst/>
          </a:prstGeom>
          <a:noFill/>
        </p:spPr>
        <p:txBody>
          <a:bodyPr wrap="none" rtlCol="0">
            <a:spAutoFit/>
          </a:bodyPr>
          <a:lstStyle/>
          <a:p>
            <a:r>
              <a:rPr lang="el-GR" altLang="ja-JP" sz="1600" dirty="0">
                <a:latin typeface="Times New Roman"/>
                <a:cs typeface="Times New Roman"/>
              </a:rPr>
              <a:t>α</a:t>
            </a:r>
            <a:r>
              <a:rPr kumimoji="1" lang="en-US" altLang="ja-JP" sz="1600" dirty="0" smtClean="0"/>
              <a:t>: a frame efficiency depending on a data-error rate and an ACK scheme employed</a:t>
            </a:r>
          </a:p>
          <a:p>
            <a:r>
              <a:rPr kumimoji="1" lang="en-US" altLang="ja-JP" sz="1600" i="1" dirty="0" smtClean="0"/>
              <a:t>r</a:t>
            </a:r>
            <a:r>
              <a:rPr kumimoji="1" lang="en-US" altLang="ja-JP" sz="1600" dirty="0" smtClean="0"/>
              <a:t>: a PHY-SAP payload-bit rate between 2258.7 and 13141  Mb/s</a:t>
            </a:r>
          </a:p>
          <a:p>
            <a:r>
              <a:rPr kumimoji="1" lang="en-US" altLang="ja-JP" sz="1600" i="1" dirty="0" smtClean="0"/>
              <a:t>m</a:t>
            </a:r>
            <a:r>
              <a:rPr kumimoji="1" lang="en-US" altLang="ja-JP" sz="1600" dirty="0" smtClean="0"/>
              <a:t>: number of </a:t>
            </a:r>
            <a:r>
              <a:rPr kumimoji="1" lang="en-US" altLang="ja-JP" sz="1600" dirty="0" err="1" smtClean="0"/>
              <a:t>subframes</a:t>
            </a:r>
            <a:r>
              <a:rPr kumimoji="1" lang="en-US" altLang="ja-JP" sz="1600" dirty="0" smtClean="0"/>
              <a:t>, B_FCS: bit length of FCS, B_SHD: bit length of </a:t>
            </a:r>
            <a:r>
              <a:rPr kumimoji="1" lang="en-US" altLang="ja-JP" sz="1600" dirty="0" err="1" smtClean="0"/>
              <a:t>subframe</a:t>
            </a:r>
            <a:r>
              <a:rPr kumimoji="1" lang="en-US" altLang="ja-JP" sz="1600" dirty="0" smtClean="0"/>
              <a:t> header</a:t>
            </a:r>
          </a:p>
        </p:txBody>
      </p:sp>
      <p:cxnSp>
        <p:nvCxnSpPr>
          <p:cNvPr id="71" name="直線矢印コネクタ 70"/>
          <p:cNvCxnSpPr/>
          <p:nvPr/>
        </p:nvCxnSpPr>
        <p:spPr bwMode="auto">
          <a:xfrm>
            <a:off x="1403648" y="2600908"/>
            <a:ext cx="1656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42299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17" name="テキスト ボックス 16"/>
          <p:cNvSpPr txBox="1"/>
          <p:nvPr/>
        </p:nvSpPr>
        <p:spPr>
          <a:xfrm>
            <a:off x="494171" y="2924944"/>
            <a:ext cx="8074273" cy="1661993"/>
          </a:xfrm>
          <a:prstGeom prst="rect">
            <a:avLst/>
          </a:prstGeom>
          <a:noFill/>
        </p:spPr>
        <p:txBody>
          <a:bodyPr wrap="square" rtlCol="0">
            <a:spAutoFit/>
          </a:bodyPr>
          <a:lstStyle/>
          <a:p>
            <a:r>
              <a:rPr kumimoji="1" lang="en-US" altLang="ja-JP" sz="1800" dirty="0" smtClean="0"/>
              <a:t>In TG3e proposal, Stack ACK (</a:t>
            </a:r>
            <a:r>
              <a:rPr kumimoji="1" lang="en-US" altLang="ja-JP" sz="1800" dirty="0" err="1" smtClean="0"/>
              <a:t>Stk</a:t>
            </a:r>
            <a:r>
              <a:rPr kumimoji="1" lang="en-US" altLang="ja-JP" sz="1800" dirty="0" smtClean="0"/>
              <a:t>-ACK) is employed as the ACK scheme.</a:t>
            </a:r>
          </a:p>
          <a:p>
            <a:endParaRPr kumimoji="1" lang="en-US" altLang="ja-JP" sz="800" dirty="0"/>
          </a:p>
          <a:p>
            <a:r>
              <a:rPr kumimoji="1" lang="en-US" altLang="ja-JP" sz="1800" dirty="0" smtClean="0"/>
              <a:t>A probability that </a:t>
            </a:r>
            <a:r>
              <a:rPr kumimoji="1" lang="en-US" altLang="ja-JP" sz="1800" i="1" dirty="0" err="1" smtClean="0"/>
              <a:t>i</a:t>
            </a:r>
            <a:r>
              <a:rPr kumimoji="1" lang="en-US" altLang="ja-JP" sz="1800" dirty="0" smtClean="0"/>
              <a:t>-consecutive (0</a:t>
            </a:r>
            <a:r>
              <a:rPr kumimoji="1" lang="en-US" altLang="ja-JP" sz="1800" dirty="0" smtClean="0">
                <a:latin typeface="Times New Roman"/>
                <a:cs typeface="Times New Roman"/>
              </a:rPr>
              <a:t>&lt;</a:t>
            </a:r>
            <a:r>
              <a:rPr kumimoji="1" lang="en-US" altLang="ja-JP" sz="1800" i="1" dirty="0" err="1" smtClean="0">
                <a:latin typeface="Times New Roman"/>
                <a:cs typeface="Times New Roman"/>
              </a:rPr>
              <a:t>i</a:t>
            </a:r>
            <a:r>
              <a:rPr kumimoji="1" lang="en-US" altLang="ja-JP" sz="1800" dirty="0" smtClean="0">
                <a:latin typeface="Times New Roman"/>
                <a:cs typeface="Times New Roman"/>
              </a:rPr>
              <a:t> </a:t>
            </a:r>
            <a:r>
              <a:rPr kumimoji="1" lang="en-US" altLang="ja-JP" sz="1800" dirty="0">
                <a:latin typeface="Times New Roman"/>
                <a:cs typeface="Times New Roman"/>
              </a:rPr>
              <a:t>≤ </a:t>
            </a:r>
            <a:r>
              <a:rPr kumimoji="1" lang="en-US" altLang="ja-JP" sz="1800" i="1" dirty="0" smtClean="0">
                <a:latin typeface="Times New Roman"/>
                <a:cs typeface="Times New Roman"/>
              </a:rPr>
              <a:t>m</a:t>
            </a:r>
            <a:r>
              <a:rPr kumimoji="1" lang="en-US" altLang="ja-JP" sz="1800" dirty="0" smtClean="0">
                <a:latin typeface="Times New Roman"/>
                <a:cs typeface="Times New Roman"/>
              </a:rPr>
              <a:t>–1) </a:t>
            </a:r>
            <a:r>
              <a:rPr kumimoji="1" lang="en-US" altLang="ja-JP" sz="1800" dirty="0" err="1" smtClean="0"/>
              <a:t>subframes</a:t>
            </a:r>
            <a:r>
              <a:rPr kumimoji="1" lang="en-US" altLang="ja-JP" sz="1800" dirty="0" smtClean="0"/>
              <a:t> with a </a:t>
            </a:r>
            <a:r>
              <a:rPr kumimoji="1" lang="en-US" altLang="ja-JP" sz="1800" dirty="0" err="1" smtClean="0"/>
              <a:t>subframe</a:t>
            </a:r>
            <a:r>
              <a:rPr kumimoji="1" lang="en-US" altLang="ja-JP" sz="1800" dirty="0" smtClean="0"/>
              <a:t>-error probability of </a:t>
            </a:r>
            <a:r>
              <a:rPr kumimoji="1" lang="en-US" altLang="ja-JP" sz="1800" i="1" dirty="0" err="1" smtClean="0"/>
              <a:t>p</a:t>
            </a:r>
            <a:r>
              <a:rPr kumimoji="1" lang="en-US" altLang="ja-JP" sz="1800" i="1" baseline="-25000" dirty="0" err="1" smtClean="0"/>
              <a:t>s</a:t>
            </a:r>
            <a:r>
              <a:rPr kumimoji="1" lang="en-US" altLang="ja-JP" sz="1800" dirty="0" smtClean="0"/>
              <a:t> are correct and that (</a:t>
            </a:r>
            <a:r>
              <a:rPr kumimoji="1" lang="en-US" altLang="ja-JP" sz="1800" i="1" dirty="0" smtClean="0"/>
              <a:t>i</a:t>
            </a:r>
            <a:r>
              <a:rPr kumimoji="1" lang="en-US" altLang="ja-JP" sz="1800" dirty="0" smtClean="0"/>
              <a:t>+1)-</a:t>
            </a:r>
            <a:r>
              <a:rPr kumimoji="1" lang="en-US" altLang="ja-JP" sz="1800" dirty="0" err="1" smtClean="0"/>
              <a:t>th</a:t>
            </a:r>
            <a:r>
              <a:rPr kumimoji="1" lang="en-US" altLang="ja-JP" sz="1800" dirty="0" smtClean="0"/>
              <a:t> </a:t>
            </a:r>
            <a:r>
              <a:rPr kumimoji="1" lang="en-US" altLang="ja-JP" sz="1800" dirty="0" err="1" smtClean="0"/>
              <a:t>subframe</a:t>
            </a:r>
            <a:r>
              <a:rPr kumimoji="1" lang="en-US" altLang="ja-JP" sz="1800" dirty="0" smtClean="0"/>
              <a:t> is incorrect is (1 – </a:t>
            </a:r>
            <a:r>
              <a:rPr kumimoji="1" lang="en-US" altLang="ja-JP" sz="1800" i="1" dirty="0" err="1" smtClean="0"/>
              <a:t>p</a:t>
            </a:r>
            <a:r>
              <a:rPr kumimoji="1" lang="en-US" altLang="ja-JP" sz="1800" i="1" baseline="-25000" dirty="0" err="1" smtClean="0"/>
              <a:t>s</a:t>
            </a:r>
            <a:r>
              <a:rPr kumimoji="1" lang="en-US" altLang="ja-JP" sz="1800" dirty="0" smtClean="0"/>
              <a:t>)</a:t>
            </a:r>
            <a:r>
              <a:rPr kumimoji="1" lang="en-US" altLang="ja-JP" sz="1800" i="1" baseline="30000" dirty="0" err="1" smtClean="0"/>
              <a:t>i</a:t>
            </a:r>
            <a:r>
              <a:rPr kumimoji="1" lang="en-US" altLang="ja-JP" sz="1800" dirty="0" err="1" smtClean="0">
                <a:latin typeface="Times New Roman"/>
                <a:cs typeface="Times New Roman"/>
              </a:rPr>
              <a:t>·</a:t>
            </a:r>
            <a:r>
              <a:rPr kumimoji="1" lang="en-US" altLang="ja-JP" sz="1800" i="1" dirty="0" err="1" smtClean="0"/>
              <a:t>p</a:t>
            </a:r>
            <a:r>
              <a:rPr kumimoji="1" lang="en-US" altLang="ja-JP" sz="1800" i="1" baseline="-25000" dirty="0" err="1" smtClean="0"/>
              <a:t>s</a:t>
            </a:r>
            <a:r>
              <a:rPr kumimoji="1" lang="en-US" altLang="ja-JP" sz="1800" dirty="0" smtClean="0"/>
              <a:t>.</a:t>
            </a:r>
          </a:p>
          <a:p>
            <a:r>
              <a:rPr kumimoji="1" lang="en-US" altLang="ja-JP" sz="1800" dirty="0" smtClean="0"/>
              <a:t>Therefore, a frame efficiency </a:t>
            </a:r>
            <a:r>
              <a:rPr kumimoji="1" lang="el-GR" altLang="ja-JP" sz="1800" dirty="0" smtClean="0">
                <a:latin typeface="Times New Roman"/>
                <a:cs typeface="Times New Roman"/>
              </a:rPr>
              <a:t>α</a:t>
            </a:r>
            <a:r>
              <a:rPr kumimoji="1" lang="en-US" altLang="ja-JP" sz="1800" dirty="0" smtClean="0"/>
              <a:t> </a:t>
            </a:r>
            <a:r>
              <a:rPr kumimoji="1" lang="en-US" altLang="ja-JP" sz="1800" dirty="0"/>
              <a:t>for </a:t>
            </a:r>
            <a:r>
              <a:rPr kumimoji="1" lang="en-US" altLang="ja-JP" sz="1800" dirty="0" err="1"/>
              <a:t>Stk-Ack</a:t>
            </a:r>
            <a:r>
              <a:rPr kumimoji="1" lang="en-US" altLang="ja-JP" sz="1800" dirty="0" smtClean="0">
                <a:latin typeface="Times New Roman"/>
                <a:cs typeface="Times New Roman"/>
              </a:rPr>
              <a:t>, </a:t>
            </a:r>
            <a:r>
              <a:rPr kumimoji="1" lang="el-GR" altLang="ja-JP" sz="1800" i="1" dirty="0" smtClean="0">
                <a:latin typeface="Times New Roman"/>
                <a:cs typeface="Times New Roman"/>
              </a:rPr>
              <a:t>α</a:t>
            </a:r>
            <a:r>
              <a:rPr kumimoji="1" lang="en-US" altLang="ja-JP" sz="1800" i="1" baseline="-25000" dirty="0" err="1" smtClean="0"/>
              <a:t>stk</a:t>
            </a:r>
            <a:r>
              <a:rPr kumimoji="1" lang="en-US" altLang="ja-JP" sz="1800" dirty="0"/>
              <a:t>, </a:t>
            </a:r>
            <a:r>
              <a:rPr kumimoji="1" lang="en-US" altLang="ja-JP" sz="1800" dirty="0" smtClean="0">
                <a:latin typeface="Times New Roman"/>
                <a:cs typeface="Times New Roman"/>
              </a:rPr>
              <a:t>which is a ratio of </a:t>
            </a:r>
            <a:r>
              <a:rPr kumimoji="1" lang="en-US" altLang="ja-JP" sz="1800" dirty="0" smtClean="0"/>
              <a:t>an expected number of correct </a:t>
            </a:r>
            <a:r>
              <a:rPr kumimoji="1" lang="en-US" altLang="ja-JP" sz="1800" dirty="0" err="1" smtClean="0"/>
              <a:t>subframes</a:t>
            </a:r>
            <a:r>
              <a:rPr kumimoji="1" lang="en-US" altLang="ja-JP" sz="1800" dirty="0" smtClean="0"/>
              <a:t> to all </a:t>
            </a:r>
            <a:r>
              <a:rPr kumimoji="1" lang="en-US" altLang="ja-JP" sz="1800" dirty="0" err="1" smtClean="0"/>
              <a:t>subframes</a:t>
            </a:r>
            <a:r>
              <a:rPr kumimoji="1" lang="en-US" altLang="ja-JP" sz="1800" dirty="0" smtClean="0"/>
              <a:t> in a frame, is:</a:t>
            </a:r>
            <a:endParaRPr kumimoji="1" lang="ja-JP" altLang="en-US" sz="1800" dirty="0"/>
          </a:p>
        </p:txBody>
      </p:sp>
      <mc:AlternateContent xmlns:mc="http://schemas.openxmlformats.org/markup-compatibility/2006" xmlns:a14="http://schemas.microsoft.com/office/drawing/2010/main">
        <mc:Choice Requires="a14">
          <p:sp>
            <p:nvSpPr>
              <p:cNvPr id="30" name="テキスト ボックス 29"/>
              <p:cNvSpPr txBox="1"/>
              <p:nvPr/>
            </p:nvSpPr>
            <p:spPr>
              <a:xfrm>
                <a:off x="863588" y="4545124"/>
                <a:ext cx="5020086" cy="97661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en-US" altLang="ja-JP" sz="1800" i="1" smtClean="0">
                              <a:latin typeface="Cambria Math"/>
                            </a:rPr>
                          </m:ctrlPr>
                        </m:sSubPr>
                        <m:e>
                          <m:r>
                            <m:rPr>
                              <m:sty m:val="p"/>
                            </m:rPr>
                            <a:rPr kumimoji="1" lang="el-GR" altLang="ja-JP" sz="1800" b="0" i="1" smtClean="0">
                              <a:latin typeface="Cambria Math"/>
                            </a:rPr>
                            <m:t>α</m:t>
                          </m:r>
                        </m:e>
                        <m:sub>
                          <m:r>
                            <a:rPr kumimoji="1" lang="en-US" altLang="ja-JP" sz="1800" i="1">
                              <a:latin typeface="Cambria Math"/>
                            </a:rPr>
                            <m:t>𝑠</m:t>
                          </m:r>
                          <m:r>
                            <a:rPr kumimoji="1" lang="en-US" altLang="ja-JP" sz="1800" b="0" i="1" smtClean="0">
                              <a:latin typeface="Cambria Math"/>
                            </a:rPr>
                            <m:t>𝑡𝑘</m:t>
                          </m:r>
                        </m:sub>
                      </m:sSub>
                      <m:r>
                        <a:rPr kumimoji="1" lang="pt-BR" altLang="ja-JP" sz="1800" i="1" smtClean="0">
                          <a:latin typeface="Cambria Math"/>
                        </a:rPr>
                        <m:t>=</m:t>
                      </m:r>
                      <m:f>
                        <m:fPr>
                          <m:ctrlPr>
                            <a:rPr kumimoji="1" lang="pt-BR" altLang="ja-JP" sz="1800" i="1" smtClean="0">
                              <a:latin typeface="Cambria Math"/>
                            </a:rPr>
                          </m:ctrlPr>
                        </m:fPr>
                        <m:num>
                          <m:r>
                            <a:rPr kumimoji="1" lang="en-US" altLang="ja-JP" sz="1800" b="0" i="1" smtClean="0">
                              <a:latin typeface="Cambria Math"/>
                            </a:rPr>
                            <m:t>1</m:t>
                          </m:r>
                        </m:num>
                        <m:den>
                          <m:r>
                            <a:rPr kumimoji="1" lang="en-US" altLang="ja-JP" sz="1800" b="0" i="1" smtClean="0">
                              <a:latin typeface="Cambria Math"/>
                            </a:rPr>
                            <m:t>𝑚</m:t>
                          </m:r>
                        </m:den>
                      </m:f>
                      <m:d>
                        <m:dPr>
                          <m:begChr m:val="{"/>
                          <m:endChr m:val="}"/>
                          <m:ctrlPr>
                            <a:rPr kumimoji="1" lang="pt-BR" altLang="ja-JP" sz="1800" i="1" smtClean="0">
                              <a:latin typeface="Cambria Math"/>
                            </a:rPr>
                          </m:ctrlPr>
                        </m:dPr>
                        <m:e>
                          <m:nary>
                            <m:naryPr>
                              <m:chr m:val="∑"/>
                              <m:ctrlPr>
                                <a:rPr kumimoji="1" lang="pt-BR" altLang="ja-JP" sz="1800" i="1">
                                  <a:latin typeface="Cambria Math"/>
                                </a:rPr>
                              </m:ctrlPr>
                            </m:naryPr>
                            <m:sub>
                              <m:r>
                                <a:rPr kumimoji="1" lang="en-US" altLang="ja-JP" sz="1800" i="1">
                                  <a:latin typeface="Cambria Math"/>
                                </a:rPr>
                                <m:t>𝑖</m:t>
                              </m:r>
                              <m:r>
                                <a:rPr kumimoji="1" lang="pt-BR" altLang="ja-JP" sz="1800" i="1">
                                  <a:latin typeface="Cambria Math"/>
                                </a:rPr>
                                <m:t>=</m:t>
                              </m:r>
                              <m:r>
                                <a:rPr kumimoji="1" lang="en-US" altLang="ja-JP" sz="1800" i="1">
                                  <a:latin typeface="Cambria Math"/>
                                </a:rPr>
                                <m:t>1</m:t>
                              </m:r>
                            </m:sub>
                            <m:sup>
                              <m:r>
                                <a:rPr kumimoji="1" lang="en-US" altLang="ja-JP" sz="1800" i="1">
                                  <a:latin typeface="Cambria Math"/>
                                </a:rPr>
                                <m:t>𝑚</m:t>
                              </m:r>
                              <m:r>
                                <a:rPr kumimoji="1" lang="en-US" altLang="ja-JP" sz="1800" i="1">
                                  <a:latin typeface="Cambria Math"/>
                                </a:rPr>
                                <m:t>−1</m:t>
                              </m:r>
                            </m:sup>
                            <m:e>
                              <m:r>
                                <a:rPr kumimoji="1" lang="en-US" altLang="ja-JP" sz="1800" i="1">
                                  <a:latin typeface="Cambria Math"/>
                                </a:rPr>
                                <m:t>𝑖</m:t>
                              </m:r>
                              <m:sSup>
                                <m:sSupPr>
                                  <m:ctrlPr>
                                    <a:rPr kumimoji="1" lang="pt-BR" altLang="ja-JP" sz="1800" i="1">
                                      <a:latin typeface="Cambria Math"/>
                                    </a:rPr>
                                  </m:ctrlPr>
                                </m:sSupPr>
                                <m:e>
                                  <m:r>
                                    <a:rPr kumimoji="1" lang="en-US" altLang="ja-JP" sz="1800" i="1">
                                      <a:latin typeface="Cambria Math"/>
                                    </a:rPr>
                                    <m:t> (1−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e>
                                <m:sup>
                                  <m:r>
                                    <a:rPr kumimoji="1" lang="en-US" altLang="ja-JP" sz="1800" i="1">
                                      <a:latin typeface="Cambria Math"/>
                                    </a:rPr>
                                    <m:t>𝑖</m:t>
                                  </m:r>
                                </m:sup>
                              </m:sSup>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r>
                                <a:rPr kumimoji="1" lang="en-US" altLang="ja-JP" sz="1800" i="1">
                                  <a:latin typeface="Cambria Math"/>
                                </a:rPr>
                                <m:t>𝑚</m:t>
                              </m:r>
                            </m:e>
                          </m:nary>
                          <m:sSup>
                            <m:sSupPr>
                              <m:ctrlPr>
                                <a:rPr kumimoji="1" lang="pt-BR" altLang="ja-JP" sz="1800" i="1">
                                  <a:latin typeface="Cambria Math"/>
                                </a:rPr>
                              </m:ctrlPr>
                            </m:sSupPr>
                            <m:e>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e>
                            <m:sup>
                              <m:r>
                                <a:rPr kumimoji="1" lang="en-US" altLang="ja-JP" sz="1800" i="1">
                                  <a:latin typeface="Cambria Math"/>
                                </a:rPr>
                                <m:t>𝑚</m:t>
                              </m:r>
                            </m:sup>
                          </m:sSup>
                        </m:e>
                      </m:d>
                    </m:oMath>
                  </m:oMathPara>
                </a14:m>
                <a:endParaRPr kumimoji="1" lang="ja-JP" altLang="en-US" sz="1800" dirty="0"/>
              </a:p>
            </p:txBody>
          </p:sp>
        </mc:Choice>
        <mc:Fallback xmlns="">
          <p:sp>
            <p:nvSpPr>
              <p:cNvPr id="30" name="テキスト ボックス 29"/>
              <p:cNvSpPr txBox="1">
                <a:spLocks noRot="1" noChangeAspect="1" noMove="1" noResize="1" noEditPoints="1" noAdjustHandles="1" noChangeArrowheads="1" noChangeShapeType="1" noTextEdit="1"/>
              </p:cNvSpPr>
              <p:nvPr/>
            </p:nvSpPr>
            <p:spPr>
              <a:xfrm>
                <a:off x="863588" y="4545124"/>
                <a:ext cx="5020086" cy="976614"/>
              </a:xfrm>
              <a:prstGeom prst="rect">
                <a:avLst/>
              </a:prstGeom>
              <a:blipFill rotWithShape="1">
                <a:blip r:embed="rId2"/>
                <a:stretch>
                  <a:fillRect/>
                </a:stretch>
              </a:blipFill>
            </p:spPr>
            <p:txBody>
              <a:bodyPr/>
              <a:lstStyle/>
              <a:p>
                <a:r>
                  <a:rPr lang="ja-JP" altLang="en-US">
                    <a:noFill/>
                  </a:rPr>
                  <a:t> </a:t>
                </a:r>
              </a:p>
            </p:txBody>
          </p:sp>
        </mc:Fallback>
      </mc:AlternateContent>
      <p:sp>
        <p:nvSpPr>
          <p:cNvPr id="33" name="タイトル 32"/>
          <p:cNvSpPr>
            <a:spLocks noGrp="1"/>
          </p:cNvSpPr>
          <p:nvPr>
            <p:ph type="title" idx="4294967295"/>
          </p:nvPr>
        </p:nvSpPr>
        <p:spPr>
          <a:xfrm>
            <a:off x="683568" y="620688"/>
            <a:ext cx="7772400" cy="757463"/>
          </a:xfrm>
        </p:spPr>
        <p:txBody>
          <a:bodyPr/>
          <a:lstStyle/>
          <a:p>
            <a:r>
              <a:rPr kumimoji="1" lang="en-US" altLang="ja-JP" dirty="0" smtClean="0"/>
              <a:t>Analysis</a:t>
            </a:r>
            <a:r>
              <a:rPr kumimoji="1" lang="en-US" altLang="ja-JP" baseline="0" dirty="0" smtClean="0"/>
              <a:t> of efficiency for Stack</a:t>
            </a:r>
            <a:r>
              <a:rPr kumimoji="1" lang="en-US" altLang="ja-JP" dirty="0" smtClean="0"/>
              <a:t> </a:t>
            </a:r>
            <a:r>
              <a:rPr kumimoji="1" lang="en-US" altLang="ja-JP" baseline="0" dirty="0" smtClean="0"/>
              <a:t>ACK</a:t>
            </a:r>
            <a:endParaRPr kumimoji="1" lang="ja-JP" altLang="en-US" dirty="0"/>
          </a:p>
        </p:txBody>
      </p:sp>
      <mc:AlternateContent xmlns:mc="http://schemas.openxmlformats.org/markup-compatibility/2006" xmlns:a14="http://schemas.microsoft.com/office/drawing/2010/main">
        <mc:Choice Requires="a14">
          <p:sp>
            <p:nvSpPr>
              <p:cNvPr id="34" name="テキスト ボックス 33"/>
              <p:cNvSpPr txBox="1"/>
              <p:nvPr/>
            </p:nvSpPr>
            <p:spPr>
              <a:xfrm>
                <a:off x="1379749" y="5625244"/>
                <a:ext cx="2967858" cy="670889"/>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kumimoji="1" lang="pt-BR" altLang="ja-JP" sz="1800" i="1" smtClean="0">
                          <a:latin typeface="Cambria Math"/>
                        </a:rPr>
                        <m:t>=</m:t>
                      </m:r>
                      <m:f>
                        <m:fPr>
                          <m:ctrlPr>
                            <a:rPr kumimoji="1" lang="pt-BR" altLang="ja-JP" sz="1800" i="1" smtClean="0">
                              <a:latin typeface="Cambria Math"/>
                            </a:rPr>
                          </m:ctrlPr>
                        </m:fPr>
                        <m:num>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r>
                            <a:rPr kumimoji="1" lang="en-US" altLang="ja-JP" sz="1800" b="0" i="1" smtClean="0">
                              <a:latin typeface="Cambria Math"/>
                            </a:rPr>
                            <m:t>{</m:t>
                          </m:r>
                          <m:r>
                            <a:rPr kumimoji="1" lang="en-US" altLang="ja-JP" sz="1800" i="1">
                              <a:latin typeface="Cambria Math"/>
                            </a:rPr>
                            <m:t>1−</m:t>
                          </m:r>
                          <m:sSup>
                            <m:sSupPr>
                              <m:ctrlPr>
                                <a:rPr kumimoji="1" lang="pt-BR" altLang="ja-JP" sz="1800" i="1">
                                  <a:latin typeface="Cambria Math"/>
                                </a:rPr>
                              </m:ctrlPr>
                            </m:sSupPr>
                            <m:e>
                              <m:d>
                                <m:dPr>
                                  <m:ctrlPr>
                                    <a:rPr kumimoji="1" lang="en-US" altLang="ja-JP" sz="1800" i="1">
                                      <a:latin typeface="Cambria Math"/>
                                    </a:rPr>
                                  </m:ctrlPr>
                                </m:dPr>
                                <m:e>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e>
                              </m:d>
                            </m:e>
                            <m:sup>
                              <m:r>
                                <a:rPr kumimoji="1" lang="en-US" altLang="ja-JP" sz="1800" i="1">
                                  <a:latin typeface="Cambria Math"/>
                                </a:rPr>
                                <m:t>𝑚</m:t>
                              </m:r>
                            </m:sup>
                          </m:sSup>
                          <m:r>
                            <a:rPr kumimoji="1" lang="en-US" altLang="ja-JP" sz="1800" b="0" i="1" smtClean="0">
                              <a:latin typeface="Cambria Math"/>
                            </a:rPr>
                            <m:t>} </m:t>
                          </m:r>
                        </m:num>
                        <m:den>
                          <m:r>
                            <a:rPr kumimoji="1" lang="en-US" altLang="ja-JP" sz="1800" b="0" i="1" smtClean="0">
                              <a:latin typeface="Cambria Math"/>
                            </a:rPr>
                            <m:t>𝑚</m:t>
                          </m:r>
                          <m:r>
                            <a:rPr kumimoji="1" lang="en-US" altLang="ja-JP" sz="1800" b="0" i="1" smtClean="0">
                              <a:latin typeface="Cambria Math"/>
                            </a:rPr>
                            <m:t>·</m:t>
                          </m:r>
                          <m:sSub>
                            <m:sSubPr>
                              <m:ctrlPr>
                                <a:rPr kumimoji="1" lang="pt-BR" altLang="ja-JP" sz="1800" i="1" smtClean="0">
                                  <a:latin typeface="Cambria Math"/>
                                </a:rPr>
                              </m:ctrlPr>
                            </m:sSubPr>
                            <m:e>
                              <m:r>
                                <a:rPr kumimoji="1" lang="en-US" altLang="ja-JP" sz="1800" b="0" i="1" smtClean="0">
                                  <a:latin typeface="Cambria Math"/>
                                </a:rPr>
                                <m:t>𝑝</m:t>
                              </m:r>
                            </m:e>
                            <m:sub>
                              <m:r>
                                <a:rPr kumimoji="1" lang="en-US" altLang="ja-JP" sz="1800" b="0" i="1" smtClean="0">
                                  <a:latin typeface="Cambria Math"/>
                                </a:rPr>
                                <m:t>𝑠</m:t>
                              </m:r>
                            </m:sub>
                          </m:sSub>
                        </m:den>
                      </m:f>
                    </m:oMath>
                  </m:oMathPara>
                </a14:m>
                <a:endParaRPr kumimoji="1" lang="ja-JP" altLang="en-US" sz="1800" dirty="0"/>
              </a:p>
            </p:txBody>
          </p:sp>
        </mc:Choice>
        <mc:Fallback xmlns="">
          <p:sp>
            <p:nvSpPr>
              <p:cNvPr id="34" name="テキスト ボックス 33"/>
              <p:cNvSpPr txBox="1">
                <a:spLocks noRot="1" noChangeAspect="1" noMove="1" noResize="1" noEditPoints="1" noAdjustHandles="1" noChangeArrowheads="1" noChangeShapeType="1" noTextEdit="1"/>
              </p:cNvSpPr>
              <p:nvPr/>
            </p:nvSpPr>
            <p:spPr>
              <a:xfrm>
                <a:off x="1379749" y="5625244"/>
                <a:ext cx="2967858" cy="670889"/>
              </a:xfrm>
              <a:prstGeom prst="rect">
                <a:avLst/>
              </a:prstGeom>
              <a:blipFill rotWithShape="1">
                <a:blip r:embed="rId3"/>
                <a:stretch>
                  <a:fillRect/>
                </a:stretch>
              </a:blipFill>
            </p:spPr>
            <p:txBody>
              <a:bodyPr/>
              <a:lstStyle/>
              <a:p>
                <a:r>
                  <a:rPr lang="ja-JP" altLang="en-US">
                    <a:noFill/>
                  </a:rPr>
                  <a:t> </a:t>
                </a:r>
              </a:p>
            </p:txBody>
          </p:sp>
        </mc:Fallback>
      </mc:AlternateContent>
      <p:sp>
        <p:nvSpPr>
          <p:cNvPr id="23" name="正方形/長方形 22"/>
          <p:cNvSpPr/>
          <p:nvPr/>
        </p:nvSpPr>
        <p:spPr bwMode="auto">
          <a:xfrm>
            <a:off x="863688"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err="1" smtClean="0">
                <a:ln>
                  <a:noFill/>
                </a:ln>
                <a:solidFill>
                  <a:schemeClr val="tx1"/>
                </a:solidFill>
                <a:effectLst/>
                <a:latin typeface="Times New Roman" pitchFamily="18" charset="0"/>
              </a:rPr>
              <a:t>subframe</a:t>
            </a:r>
            <a:endParaRPr kumimoji="0" lang="en-US" altLang="ja-JP" sz="14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4" name="正方形/長方形 23"/>
          <p:cNvSpPr/>
          <p:nvPr/>
        </p:nvSpPr>
        <p:spPr bwMode="auto">
          <a:xfrm>
            <a:off x="1763788"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#2</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5" name="正方形/長方形 24"/>
          <p:cNvSpPr/>
          <p:nvPr/>
        </p:nvSpPr>
        <p:spPr bwMode="auto">
          <a:xfrm>
            <a:off x="4068044" y="1556792"/>
            <a:ext cx="900000" cy="432000"/>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k</a:t>
            </a:r>
            <a:endParaRPr kumimoji="0" lang="ja-JP" altLang="en-US" sz="1400" b="0" i="1" u="none" strike="noStrike" cap="none" normalizeH="0" baseline="0" dirty="0" smtClean="0">
              <a:ln>
                <a:noFill/>
              </a:ln>
              <a:solidFill>
                <a:schemeClr val="tx1"/>
              </a:solidFill>
              <a:effectLst/>
              <a:latin typeface="Times New Roman" pitchFamily="18" charset="0"/>
            </a:endParaRPr>
          </a:p>
        </p:txBody>
      </p:sp>
      <p:sp>
        <p:nvSpPr>
          <p:cNvPr id="26" name="正方形/長方形 25"/>
          <p:cNvSpPr/>
          <p:nvPr/>
        </p:nvSpPr>
        <p:spPr bwMode="auto">
          <a:xfrm>
            <a:off x="496804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smtClean="0"/>
              <a:t>k</a:t>
            </a:r>
            <a:r>
              <a:rPr lang="en-US" altLang="ja-JP" sz="1400" dirty="0" smtClean="0"/>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7" name="正方形/長方形 26"/>
          <p:cNvSpPr/>
          <p:nvPr/>
        </p:nvSpPr>
        <p:spPr bwMode="auto">
          <a:xfrm>
            <a:off x="640830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m</a:t>
            </a:r>
            <a:r>
              <a:rPr kumimoji="0" lang="en-US" altLang="ja-JP" sz="1400" b="0" i="0" u="none" strike="noStrike" cap="none" normalizeH="0" baseline="0" dirty="0" smtClean="0">
                <a:ln>
                  <a:noFill/>
                </a:ln>
                <a:solidFill>
                  <a:schemeClr val="tx1"/>
                </a:solidFill>
                <a:effectLst/>
                <a:latin typeface="Times New Roman" pitchFamily="18" charset="0"/>
              </a:rPr>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8" name="テキスト ボックス 27"/>
          <p:cNvSpPr txBox="1"/>
          <p:nvPr/>
        </p:nvSpPr>
        <p:spPr>
          <a:xfrm>
            <a:off x="863588" y="2483975"/>
            <a:ext cx="7212231" cy="369332"/>
          </a:xfrm>
          <a:prstGeom prst="rect">
            <a:avLst/>
          </a:prstGeom>
          <a:noFill/>
        </p:spPr>
        <p:txBody>
          <a:bodyPr wrap="none" rtlCol="0">
            <a:spAutoFit/>
          </a:bodyPr>
          <a:lstStyle/>
          <a:p>
            <a:r>
              <a:rPr kumimoji="1" lang="en-US" altLang="ja-JP" sz="1800" dirty="0" smtClean="0"/>
              <a:t>Figure of </a:t>
            </a:r>
            <a:r>
              <a:rPr kumimoji="1" lang="en-US" altLang="ja-JP" sz="1800" i="1" dirty="0" smtClean="0"/>
              <a:t>k</a:t>
            </a:r>
            <a:r>
              <a:rPr kumimoji="1" lang="en-US" altLang="ja-JP" sz="1800" dirty="0" smtClean="0"/>
              <a:t>-</a:t>
            </a:r>
            <a:r>
              <a:rPr kumimoji="1" lang="en-US" altLang="ja-JP" sz="1800" dirty="0" err="1" smtClean="0"/>
              <a:t>th</a:t>
            </a:r>
            <a:r>
              <a:rPr kumimoji="1" lang="en-US" altLang="ja-JP" sz="1800" dirty="0" smtClean="0"/>
              <a:t> </a:t>
            </a:r>
            <a:r>
              <a:rPr kumimoji="1" lang="en-US" altLang="ja-JP" sz="1800" dirty="0" err="1" smtClean="0"/>
              <a:t>subframe</a:t>
            </a:r>
            <a:r>
              <a:rPr kumimoji="1" lang="en-US" altLang="ja-JP" sz="1800" dirty="0" smtClean="0"/>
              <a:t> error occurred in a frame consisting of </a:t>
            </a:r>
            <a:r>
              <a:rPr kumimoji="1" lang="en-US" altLang="ja-JP" sz="1800" i="1" dirty="0" smtClean="0"/>
              <a:t>m</a:t>
            </a:r>
            <a:r>
              <a:rPr kumimoji="1" lang="en-US" altLang="ja-JP" sz="1800" dirty="0" smtClean="0"/>
              <a:t> </a:t>
            </a:r>
            <a:r>
              <a:rPr kumimoji="1" lang="en-US" altLang="ja-JP" sz="1800" dirty="0" err="1" smtClean="0"/>
              <a:t>subframes</a:t>
            </a:r>
            <a:endParaRPr kumimoji="1" lang="en-US" altLang="ja-JP" sz="1800" dirty="0" smtClean="0"/>
          </a:p>
        </p:txBody>
      </p:sp>
      <p:sp>
        <p:nvSpPr>
          <p:cNvPr id="31" name="円/楕円 30"/>
          <p:cNvSpPr/>
          <p:nvPr/>
        </p:nvSpPr>
        <p:spPr bwMode="auto">
          <a:xfrm>
            <a:off x="5976156"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円/楕円 31"/>
          <p:cNvSpPr/>
          <p:nvPr/>
        </p:nvSpPr>
        <p:spPr bwMode="auto">
          <a:xfrm>
            <a:off x="6084160"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5" name="円/楕円 34"/>
          <p:cNvSpPr/>
          <p:nvPr/>
        </p:nvSpPr>
        <p:spPr bwMode="auto">
          <a:xfrm>
            <a:off x="6192172"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右中かっこ 35"/>
          <p:cNvSpPr/>
          <p:nvPr/>
        </p:nvSpPr>
        <p:spPr bwMode="auto">
          <a:xfrm rot="5400000" flipV="1">
            <a:off x="6047944" y="35923"/>
            <a:ext cx="180000" cy="4140000"/>
          </a:xfrm>
          <a:prstGeom prst="rightBrace">
            <a:avLst/>
          </a:prstGeom>
          <a:noFill/>
          <a:ln w="158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テキスト ボックス 36"/>
          <p:cNvSpPr txBox="1"/>
          <p:nvPr/>
        </p:nvSpPr>
        <p:spPr>
          <a:xfrm>
            <a:off x="4366932" y="2145421"/>
            <a:ext cx="3693640" cy="338554"/>
          </a:xfrm>
          <a:prstGeom prst="rect">
            <a:avLst/>
          </a:prstGeom>
          <a:noFill/>
        </p:spPr>
        <p:txBody>
          <a:bodyPr wrap="none" rtlCol="0">
            <a:spAutoFit/>
          </a:bodyPr>
          <a:lstStyle/>
          <a:p>
            <a:r>
              <a:rPr kumimoji="1" lang="en-US" altLang="ja-JP" sz="1600" dirty="0" err="1" smtClean="0"/>
              <a:t>subframes</a:t>
            </a:r>
            <a:r>
              <a:rPr kumimoji="1" lang="en-US" altLang="ja-JP" sz="1600" dirty="0" smtClean="0"/>
              <a:t> regarded as </a:t>
            </a:r>
            <a:r>
              <a:rPr kumimoji="1" lang="en-US" altLang="ja-JP" sz="1600" dirty="0" smtClean="0">
                <a:solidFill>
                  <a:srgbClr val="FF0000"/>
                </a:solidFill>
              </a:rPr>
              <a:t>errors </a:t>
            </a:r>
            <a:r>
              <a:rPr kumimoji="1" lang="en-US" altLang="ja-JP" sz="1600" dirty="0" smtClean="0"/>
              <a:t>for </a:t>
            </a:r>
            <a:r>
              <a:rPr kumimoji="1" lang="en-US" altLang="ja-JP" sz="1600" dirty="0" err="1" smtClean="0"/>
              <a:t>Stk-Ack</a:t>
            </a:r>
            <a:r>
              <a:rPr kumimoji="1" lang="en-US" altLang="ja-JP" sz="1600" dirty="0" smtClean="0"/>
              <a:t> </a:t>
            </a:r>
            <a:endParaRPr kumimoji="1" lang="ja-JP" altLang="en-US" sz="1600" dirty="0"/>
          </a:p>
        </p:txBody>
      </p:sp>
      <p:sp>
        <p:nvSpPr>
          <p:cNvPr id="38" name="円/楕円 37"/>
          <p:cNvSpPr/>
          <p:nvPr/>
        </p:nvSpPr>
        <p:spPr bwMode="auto">
          <a:xfrm>
            <a:off x="2771800"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2879804"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円/楕円 39"/>
          <p:cNvSpPr/>
          <p:nvPr/>
        </p:nvSpPr>
        <p:spPr bwMode="auto">
          <a:xfrm>
            <a:off x="2987824"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正方形/長方形 40"/>
          <p:cNvSpPr/>
          <p:nvPr/>
        </p:nvSpPr>
        <p:spPr bwMode="auto">
          <a:xfrm>
            <a:off x="316794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smtClean="0"/>
              <a:t>k</a:t>
            </a:r>
            <a:r>
              <a:rPr lang="en-US" altLang="ja-JP" sz="1400" dirty="0" smtClean="0"/>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42" name="正方形/長方形 41"/>
          <p:cNvSpPr/>
          <p:nvPr/>
        </p:nvSpPr>
        <p:spPr bwMode="auto">
          <a:xfrm>
            <a:off x="730830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m</a:t>
            </a:r>
            <a:endParaRPr kumimoji="0" lang="ja-JP" altLang="en-US" sz="1400" b="0" i="1" u="none" strike="noStrike" cap="none" normalizeH="0" baseline="0" dirty="0" smtClean="0">
              <a:ln>
                <a:noFill/>
              </a:ln>
              <a:solidFill>
                <a:schemeClr val="tx1"/>
              </a:solidFill>
              <a:effectLst/>
              <a:latin typeface="Times New Roman" pitchFamily="18" charset="0"/>
            </a:endParaRPr>
          </a:p>
        </p:txBody>
      </p:sp>
      <mc:AlternateContent xmlns:mc="http://schemas.openxmlformats.org/markup-compatibility/2006" xmlns:a14="http://schemas.microsoft.com/office/drawing/2010/main">
        <mc:Choice Requires="a14">
          <p:sp>
            <p:nvSpPr>
              <p:cNvPr id="43" name="テキスト ボックス 42"/>
              <p:cNvSpPr txBox="1"/>
              <p:nvPr/>
            </p:nvSpPr>
            <p:spPr>
              <a:xfrm>
                <a:off x="5652120" y="5698673"/>
                <a:ext cx="2808312" cy="38081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pt-BR" altLang="ja-JP" sz="1800" i="1" smtClean="0">
                              <a:latin typeface="Cambria Math"/>
                            </a:rPr>
                          </m:ctrlPr>
                        </m:sSubPr>
                        <m:e>
                          <m:r>
                            <a:rPr kumimoji="1" lang="en-US" altLang="ja-JP" sz="1800" b="0" i="1" smtClean="0">
                              <a:latin typeface="Cambria Math"/>
                            </a:rPr>
                            <m:t>𝑝</m:t>
                          </m:r>
                        </m:e>
                        <m:sub>
                          <m:r>
                            <a:rPr kumimoji="1" lang="en-US" altLang="ja-JP" sz="1800" b="0" i="1" smtClean="0">
                              <a:latin typeface="Cambria Math"/>
                            </a:rPr>
                            <m:t>𝑠</m:t>
                          </m:r>
                        </m:sub>
                      </m:sSub>
                      <m:r>
                        <a:rPr kumimoji="1" lang="en-US" altLang="ja-JP" sz="1800" b="0" i="1" smtClean="0">
                          <a:latin typeface="Cambria Math"/>
                        </a:rPr>
                        <m:t>=</m:t>
                      </m:r>
                      <m:r>
                        <a:rPr kumimoji="1" lang="en-US" altLang="ja-JP" sz="1800" i="1">
                          <a:latin typeface="Cambria Math"/>
                        </a:rPr>
                        <m:t>1−</m:t>
                      </m:r>
                      <m:sSup>
                        <m:sSupPr>
                          <m:ctrlPr>
                            <a:rPr kumimoji="1" lang="pt-BR" altLang="ja-JP" sz="1800" i="1">
                              <a:latin typeface="Cambria Math"/>
                            </a:rPr>
                          </m:ctrlPr>
                        </m:sSupPr>
                        <m:e>
                          <m:d>
                            <m:dPr>
                              <m:ctrlPr>
                                <a:rPr kumimoji="1" lang="en-US" altLang="ja-JP" sz="1800" i="1">
                                  <a:latin typeface="Cambria Math"/>
                                </a:rPr>
                              </m:ctrlPr>
                            </m:dPr>
                            <m:e>
                              <m:r>
                                <a:rPr kumimoji="1" lang="en-US" altLang="ja-JP" sz="1800" i="1">
                                  <a:latin typeface="Cambria Math"/>
                                </a:rPr>
                                <m:t>1−</m:t>
                              </m:r>
                              <m:r>
                                <m:rPr>
                                  <m:sty m:val="p"/>
                                </m:rPr>
                                <a:rPr kumimoji="1" lang="en-US" altLang="ja-JP" sz="1800" i="0" smtClean="0">
                                  <a:latin typeface="Cambria Math"/>
                                </a:rPr>
                                <m:t>b</m:t>
                              </m:r>
                              <m:r>
                                <m:rPr>
                                  <m:sty m:val="p"/>
                                </m:rPr>
                                <a:rPr kumimoji="1" lang="en-US" altLang="ja-JP" sz="1800" b="0" i="0" smtClean="0">
                                  <a:latin typeface="Cambria Math"/>
                                </a:rPr>
                                <m:t>ER</m:t>
                              </m:r>
                            </m:e>
                          </m:d>
                        </m:e>
                        <m:sup>
                          <m:r>
                            <a:rPr kumimoji="1" lang="en-US" altLang="ja-JP" sz="1800" b="0" i="1" smtClean="0">
                              <a:latin typeface="Cambria Math"/>
                            </a:rPr>
                            <m:t>(</m:t>
                          </m:r>
                          <m:sSub>
                            <m:sSubPr>
                              <m:ctrlPr>
                                <a:rPr kumimoji="1" lang="en-US" altLang="ja-JP" sz="1800" b="0" i="1" smtClean="0">
                                  <a:latin typeface="Cambria Math"/>
                                </a:rPr>
                              </m:ctrlPr>
                            </m:sSubPr>
                            <m:e>
                              <m:r>
                                <a:rPr kumimoji="1" lang="en-US" altLang="ja-JP" sz="1800" b="0" i="1" smtClean="0">
                                  <a:latin typeface="Cambria Math"/>
                                </a:rPr>
                                <m:t>𝐿</m:t>
                              </m:r>
                            </m:e>
                            <m:sub>
                              <m:r>
                                <a:rPr kumimoji="1" lang="en-US" altLang="ja-JP" sz="1800" b="0" i="1" smtClean="0">
                                  <a:latin typeface="Cambria Math"/>
                                </a:rPr>
                                <m:t>𝑠</m:t>
                              </m:r>
                            </m:sub>
                          </m:sSub>
                          <m:r>
                            <a:rPr kumimoji="1" lang="en-US" altLang="ja-JP" sz="1800" b="0" i="1" smtClean="0">
                              <a:latin typeface="Cambria Math"/>
                            </a:rPr>
                            <m:t>+64)</m:t>
                          </m:r>
                        </m:sup>
                      </m:sSup>
                    </m:oMath>
                  </m:oMathPara>
                </a14:m>
                <a:endParaRPr kumimoji="1" lang="ja-JP" altLang="en-US" sz="1800" dirty="0"/>
              </a:p>
            </p:txBody>
          </p:sp>
        </mc:Choice>
        <mc:Fallback xmlns="">
          <p:sp>
            <p:nvSpPr>
              <p:cNvPr id="43" name="テキスト ボックス 42"/>
              <p:cNvSpPr txBox="1">
                <a:spLocks noRot="1" noChangeAspect="1" noMove="1" noResize="1" noEditPoints="1" noAdjustHandles="1" noChangeArrowheads="1" noChangeShapeType="1" noTextEdit="1"/>
              </p:cNvSpPr>
              <p:nvPr/>
            </p:nvSpPr>
            <p:spPr>
              <a:xfrm>
                <a:off x="5652120" y="5698673"/>
                <a:ext cx="2808312" cy="380810"/>
              </a:xfrm>
              <a:prstGeom prst="rect">
                <a:avLst/>
              </a:prstGeom>
              <a:blipFill rotWithShape="1">
                <a:blip r:embed="rId4"/>
                <a:stretch>
                  <a:fillRect b="-8065"/>
                </a:stretch>
              </a:blipFill>
            </p:spPr>
            <p:txBody>
              <a:bodyPr/>
              <a:lstStyle/>
              <a:p>
                <a:r>
                  <a:rPr lang="ja-JP" altLang="en-US">
                    <a:noFill/>
                  </a:rPr>
                  <a:t> </a:t>
                </a:r>
              </a:p>
            </p:txBody>
          </p:sp>
        </mc:Fallback>
      </mc:AlternateContent>
      <p:sp>
        <p:nvSpPr>
          <p:cNvPr id="6" name="テキスト ボックス 5"/>
          <p:cNvSpPr txBox="1"/>
          <p:nvPr/>
        </p:nvSpPr>
        <p:spPr>
          <a:xfrm>
            <a:off x="5562559" y="5352461"/>
            <a:ext cx="1691489" cy="338554"/>
          </a:xfrm>
          <a:prstGeom prst="rect">
            <a:avLst/>
          </a:prstGeom>
          <a:noFill/>
        </p:spPr>
        <p:txBody>
          <a:bodyPr wrap="none" rtlCol="0">
            <a:spAutoFit/>
          </a:bodyPr>
          <a:lstStyle/>
          <a:p>
            <a:r>
              <a:rPr kumimoji="1" lang="en-US" altLang="ja-JP" sz="1600" dirty="0" smtClean="0"/>
              <a:t>Here we assumed:</a:t>
            </a:r>
            <a:endParaRPr kumimoji="1" lang="ja-JP" altLang="en-US" sz="1600" dirty="0"/>
          </a:p>
        </p:txBody>
      </p:sp>
      <p:sp>
        <p:nvSpPr>
          <p:cNvPr id="44" name="テキスト ボックス 43"/>
          <p:cNvSpPr txBox="1"/>
          <p:nvPr/>
        </p:nvSpPr>
        <p:spPr>
          <a:xfrm>
            <a:off x="5714959" y="6086246"/>
            <a:ext cx="1705916" cy="338554"/>
          </a:xfrm>
          <a:prstGeom prst="rect">
            <a:avLst/>
          </a:prstGeom>
          <a:noFill/>
        </p:spPr>
        <p:txBody>
          <a:bodyPr wrap="none" rtlCol="0">
            <a:spAutoFit/>
          </a:bodyPr>
          <a:lstStyle/>
          <a:p>
            <a:r>
              <a:rPr kumimoji="1" lang="en-US" altLang="ja-JP" sz="1600" dirty="0" err="1" smtClean="0"/>
              <a:t>bER</a:t>
            </a:r>
            <a:r>
              <a:rPr kumimoji="1" lang="en-US" altLang="ja-JP" sz="1600" dirty="0" smtClean="0"/>
              <a:t>: bit-error rate</a:t>
            </a:r>
            <a:endParaRPr kumimoji="1" lang="ja-JP" altLang="en-US" sz="1600" dirty="0"/>
          </a:p>
        </p:txBody>
      </p:sp>
    </p:spTree>
    <p:extLst>
      <p:ext uri="{BB962C8B-B14F-4D97-AF65-F5344CB8AC3E}">
        <p14:creationId xmlns:p14="http://schemas.microsoft.com/office/powerpoint/2010/main" val="1376661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244076419"/>
              </p:ext>
            </p:extLst>
          </p:nvPr>
        </p:nvGraphicFramePr>
        <p:xfrm>
          <a:off x="503548" y="2204864"/>
          <a:ext cx="8172908" cy="4032448"/>
        </p:xfrm>
        <a:graphic>
          <a:graphicData uri="http://schemas.openxmlformats.org/drawingml/2006/table">
            <a:tbl>
              <a:tblPr firstRow="1" bandRow="1"/>
              <a:tblGrid>
                <a:gridCol w="1044116"/>
                <a:gridCol w="1548172"/>
                <a:gridCol w="1062509"/>
                <a:gridCol w="1836737"/>
                <a:gridCol w="1340687"/>
                <a:gridCol w="1340687"/>
              </a:tblGrid>
              <a:tr h="696453">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Index of MCS identifier, </a:t>
                      </a:r>
                      <a:r>
                        <a:rPr kumimoji="1" lang="en-US" altLang="ja-JP" sz="1800" b="0" i="1" dirty="0" err="1" smtClean="0">
                          <a:solidFill>
                            <a:schemeClr val="tx1"/>
                          </a:solidFill>
                          <a:latin typeface="+mn-ea"/>
                          <a:ea typeface="+mn-ea"/>
                        </a:rPr>
                        <a:t>i</a:t>
                      </a:r>
                      <a:endParaRPr kumimoji="1" lang="ja-JP" altLang="en-US" sz="1800" b="0" i="1"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single-carrier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modulation</a:t>
                      </a:r>
                      <a:endParaRPr kumimoji="1" lang="ja-JP" altLang="en-US" sz="1800" dirty="0" smtClean="0">
                        <a:solidFill>
                          <a:schemeClr val="tx1"/>
                        </a:solidFill>
                        <a:latin typeface="+mn-ea"/>
                        <a:ea typeface="+mn-ea"/>
                      </a:endParaRPr>
                    </a:p>
                    <a:p>
                      <a:pPr algn="ct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FEC Rate</a:t>
                      </a:r>
                      <a:endParaRPr kumimoji="1" lang="ja-JP" altLang="en-US" sz="1800" dirty="0" smtClean="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grid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PHY-SAP</a:t>
                      </a:r>
                      <a:r>
                        <a:rPr kumimoji="1" lang="en-US" altLang="ja-JP" sz="1800" baseline="0" dirty="0" smtClean="0">
                          <a:solidFill>
                            <a:schemeClr val="tx1"/>
                          </a:solidFill>
                          <a:latin typeface="+mn-ea"/>
                          <a:ea typeface="+mn-ea"/>
                        </a:rPr>
                        <a:t> payload-bit</a:t>
                      </a:r>
                      <a:r>
                        <a:rPr kumimoji="1" lang="en-US" altLang="ja-JP" sz="1800" dirty="0" smtClean="0">
                          <a:solidFill>
                            <a:schemeClr val="tx1"/>
                          </a:solidFill>
                          <a:latin typeface="+mn-ea"/>
                          <a:ea typeface="+mn-ea"/>
                        </a:rPr>
                        <a:t> rate, </a:t>
                      </a:r>
                      <a:r>
                        <a:rPr kumimoji="1" lang="en-US" altLang="ja-JP" sz="1800" b="0" i="1" dirty="0" err="1" smtClean="0">
                          <a:solidFill>
                            <a:schemeClr val="tx1"/>
                          </a:solidFill>
                          <a:latin typeface="+mn-ea"/>
                          <a:ea typeface="+mn-ea"/>
                        </a:rPr>
                        <a:t>r</a:t>
                      </a:r>
                      <a:r>
                        <a:rPr kumimoji="1" lang="en-US" altLang="ja-JP" sz="1800" b="0" i="1" baseline="-25000" dirty="0" err="1" smtClean="0">
                          <a:solidFill>
                            <a:schemeClr val="tx1"/>
                          </a:solidFill>
                          <a:latin typeface="+mn-ea"/>
                          <a:ea typeface="+mn-ea"/>
                        </a:rPr>
                        <a:t>i</a:t>
                      </a:r>
                      <a:r>
                        <a:rPr kumimoji="1" lang="en-US" altLang="ja-JP" sz="1800" dirty="0" smtClean="0">
                          <a:solidFill>
                            <a:schemeClr val="tx1"/>
                          </a:solidFill>
                          <a:latin typeface="+mn-ea"/>
                          <a:ea typeface="+mn-ea"/>
                        </a:rPr>
                        <a:t> (Gb/s)</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hMerge="1">
                  <a:txBody>
                    <a:bodyPr/>
                    <a:lstStyle/>
                    <a:p>
                      <a:endParaRPr kumimoji="1" lang="ja-JP"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bit-rate ratio, </a:t>
                      </a:r>
                      <a:r>
                        <a:rPr kumimoji="1" lang="en-US" altLang="ja-JP" sz="1800" i="1" dirty="0" err="1" smtClean="0">
                          <a:solidFill>
                            <a:schemeClr val="tx1"/>
                          </a:solidFill>
                          <a:latin typeface="+mn-ea"/>
                          <a:ea typeface="+mn-ea"/>
                        </a:rPr>
                        <a:t>r</a:t>
                      </a:r>
                      <a:r>
                        <a:rPr kumimoji="1" lang="en-US" altLang="ja-JP" sz="1800" i="1" baseline="-25000" dirty="0" err="1" smtClean="0">
                          <a:solidFill>
                            <a:schemeClr val="tx1"/>
                          </a:solidFill>
                          <a:latin typeface="+mn-ea"/>
                          <a:ea typeface="+mn-ea"/>
                        </a:rPr>
                        <a:t>i</a:t>
                      </a:r>
                      <a:r>
                        <a:rPr kumimoji="1" lang="en-US" altLang="ja-JP" sz="1800" dirty="0" smtClean="0">
                          <a:solidFill>
                            <a:schemeClr val="tx1"/>
                          </a:solidFill>
                          <a:latin typeface="+mn-ea"/>
                          <a:ea typeface="+mn-ea"/>
                        </a:rPr>
                        <a:t>/</a:t>
                      </a:r>
                      <a:r>
                        <a:rPr kumimoji="1" lang="en-US" altLang="ja-JP" sz="1800" i="1" dirty="0" smtClean="0">
                          <a:solidFill>
                            <a:schemeClr val="tx1"/>
                          </a:solidFill>
                          <a:latin typeface="+mn-ea"/>
                          <a:ea typeface="+mn-ea"/>
                        </a:rPr>
                        <a:t>r</a:t>
                      </a:r>
                      <a:r>
                        <a:rPr kumimoji="1" lang="en-US" altLang="ja-JP" sz="1800" i="1" baseline="-25000" dirty="0" smtClean="0">
                          <a:solidFill>
                            <a:schemeClr val="tx1"/>
                          </a:solidFill>
                          <a:latin typeface="+mn-ea"/>
                          <a:ea typeface="+mn-ea"/>
                        </a:rPr>
                        <a:t>i</a:t>
                      </a:r>
                      <a:r>
                        <a:rPr kumimoji="1" lang="en-US" altLang="ja-JP" sz="1800" baseline="-25000" dirty="0" smtClean="0">
                          <a:solidFill>
                            <a:schemeClr val="tx1"/>
                          </a:solidFill>
                          <a:latin typeface="+mn-ea"/>
                          <a:ea typeface="+mn-ea"/>
                        </a:rPr>
                        <a:t>+1</a:t>
                      </a:r>
                      <a:endParaRPr kumimoji="1" lang="ja-JP" altLang="en-US" sz="1800" baseline="-250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615669">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latin typeface="+mn-lt"/>
                      </a:endParaRPr>
                    </a:p>
                  </a:txBody>
                  <a:tcPr marL="36000" marR="36000" marT="35995" marB="35995"/>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w/o PW</a:t>
                      </a:r>
                      <a:endParaRPr kumimoji="1" lang="ja-JP" altLang="en-US" sz="1800" dirty="0">
                        <a:solidFill>
                          <a:schemeClr val="tx1"/>
                        </a:solidFill>
                        <a:latin typeface="+mn-ea"/>
                        <a:ea typeface="+mn-ea"/>
                      </a:endParaRPr>
                    </a:p>
                  </a:txBody>
                  <a:tcPr marL="36003" marR="36003" marT="35994" marB="35994">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w/</a:t>
                      </a:r>
                      <a:r>
                        <a:rPr kumimoji="1" lang="en-US" altLang="ja-JP" sz="1800" baseline="0" dirty="0" smtClean="0">
                          <a:solidFill>
                            <a:schemeClr val="tx1"/>
                          </a:solidFill>
                          <a:latin typeface="+mn-ea"/>
                          <a:ea typeface="+mn-ea"/>
                        </a:rPr>
                        <a:t> PW</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vMerge="1">
                  <a:txBody>
                    <a:bodyPr/>
                    <a:lstStyle/>
                    <a:p>
                      <a:pPr algn="l"/>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0</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2.5813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2.2587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3.2853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2.8747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0.6364</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5.1627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4.5173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3</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6.5707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5.7493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0.8485</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4</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7.7440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6.7760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9.8560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8.6240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0.7500</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256QAM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13.1413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11.4987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bl>
          </a:graphicData>
        </a:graphic>
      </p:graphicFrame>
      <p:sp>
        <p:nvSpPr>
          <p:cNvPr id="6" name="タイトル 5"/>
          <p:cNvSpPr>
            <a:spLocks noGrp="1"/>
          </p:cNvSpPr>
          <p:nvPr>
            <p:ph type="title" idx="4294967295"/>
          </p:nvPr>
        </p:nvSpPr>
        <p:spPr>
          <a:xfrm>
            <a:off x="549415" y="692696"/>
            <a:ext cx="7954652" cy="762980"/>
          </a:xfrm>
        </p:spPr>
        <p:txBody>
          <a:bodyPr/>
          <a:lstStyle/>
          <a:p>
            <a:r>
              <a:rPr kumimoji="1" lang="ja-JP" altLang="en-US" dirty="0" smtClean="0"/>
              <a:t>M</a:t>
            </a:r>
            <a:r>
              <a:rPr kumimoji="1" lang="en-US" altLang="ja-JP" dirty="0" smtClean="0"/>
              <a:t>CS table for SC-PHY in TG3e proposal</a:t>
            </a:r>
            <a:endParaRPr kumimoji="1" lang="ja-JP" altLang="en-US" dirty="0"/>
          </a:p>
        </p:txBody>
      </p:sp>
      <p:sp>
        <p:nvSpPr>
          <p:cNvPr id="7" name="テキスト ボックス 6"/>
          <p:cNvSpPr txBox="1"/>
          <p:nvPr/>
        </p:nvSpPr>
        <p:spPr>
          <a:xfrm>
            <a:off x="305018" y="1628800"/>
            <a:ext cx="8443446" cy="461665"/>
          </a:xfrm>
          <a:prstGeom prst="rect">
            <a:avLst/>
          </a:prstGeom>
          <a:noFill/>
        </p:spPr>
        <p:txBody>
          <a:bodyPr wrap="square" rtlCol="0">
            <a:spAutoFit/>
          </a:bodyPr>
          <a:lstStyle/>
          <a:p>
            <a:pPr algn="ctr"/>
            <a:r>
              <a:rPr kumimoji="1" lang="en-US" altLang="ja-JP" sz="2400" dirty="0" smtClean="0">
                <a:solidFill>
                  <a:srgbClr val="0000FF"/>
                </a:solidFill>
              </a:rPr>
              <a:t>Data-rate loss defined as </a:t>
            </a:r>
            <a:r>
              <a:rPr kumimoji="1" lang="en-US" altLang="ja-JP" sz="2400" dirty="0" err="1" smtClean="0">
                <a:solidFill>
                  <a:srgbClr val="0000FF"/>
                </a:solidFill>
              </a:rPr>
              <a:t>DATA_Throughput</a:t>
            </a:r>
            <a:r>
              <a:rPr kumimoji="1" lang="en-US" altLang="ja-JP" sz="2400" dirty="0" smtClean="0">
                <a:solidFill>
                  <a:srgbClr val="0000FF"/>
                </a:solidFill>
              </a:rPr>
              <a:t>/</a:t>
            </a:r>
            <a:r>
              <a:rPr kumimoji="1" lang="en-US" altLang="ja-JP" sz="2400" i="1" dirty="0" err="1" smtClean="0">
                <a:solidFill>
                  <a:srgbClr val="0000FF"/>
                </a:solidFill>
              </a:rPr>
              <a:t>r</a:t>
            </a:r>
            <a:r>
              <a:rPr kumimoji="1" lang="en-US" altLang="ja-JP" sz="2400" i="1" baseline="-25000" dirty="0" err="1" smtClean="0">
                <a:solidFill>
                  <a:srgbClr val="0000FF"/>
                </a:solidFill>
              </a:rPr>
              <a:t>i</a:t>
            </a:r>
            <a:r>
              <a:rPr kumimoji="1" lang="en-US" altLang="ja-JP" sz="2400" dirty="0" smtClean="0">
                <a:solidFill>
                  <a:srgbClr val="0000FF"/>
                </a:solidFill>
              </a:rPr>
              <a:t> has been evaluated </a:t>
            </a:r>
            <a:endParaRPr kumimoji="1" lang="ja-JP" altLang="en-US" sz="2400" dirty="0">
              <a:solidFill>
                <a:srgbClr val="0000FF"/>
              </a:solidFill>
            </a:endParaRPr>
          </a:p>
        </p:txBody>
      </p:sp>
    </p:spTree>
    <p:extLst>
      <p:ext uri="{BB962C8B-B14F-4D97-AF65-F5344CB8AC3E}">
        <p14:creationId xmlns:p14="http://schemas.microsoft.com/office/powerpoint/2010/main" val="2044779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9" name="テキスト ボックス 8"/>
          <p:cNvSpPr txBox="1"/>
          <p:nvPr/>
        </p:nvSpPr>
        <p:spPr>
          <a:xfrm>
            <a:off x="2699792" y="5651956"/>
            <a:ext cx="4281941" cy="369332"/>
          </a:xfrm>
          <a:prstGeom prst="rect">
            <a:avLst/>
          </a:prstGeom>
          <a:noFill/>
        </p:spPr>
        <p:txBody>
          <a:bodyPr wrap="none" rtlCol="0">
            <a:spAutoFit/>
          </a:bodyPr>
          <a:lstStyle/>
          <a:p>
            <a:r>
              <a:rPr kumimoji="1" lang="en-US" altLang="ja-JP" sz="1800" dirty="0" smtClean="0"/>
              <a:t>Length of a Fragmented MSDU, </a:t>
            </a:r>
            <a:r>
              <a:rPr kumimoji="1" lang="en-US" altLang="ja-JP" sz="1800" i="1" dirty="0" err="1" smtClean="0"/>
              <a:t>L</a:t>
            </a:r>
            <a:r>
              <a:rPr kumimoji="1" lang="en-US" altLang="ja-JP" sz="1800" i="1" baseline="-25000" dirty="0" err="1" smtClean="0"/>
              <a:t>s</a:t>
            </a:r>
            <a:r>
              <a:rPr kumimoji="1" lang="en-US" altLang="ja-JP" sz="1800" dirty="0" smtClean="0"/>
              <a:t> (Octets)</a:t>
            </a:r>
            <a:endParaRPr kumimoji="1" lang="ja-JP" altLang="en-US" sz="1800" dirty="0"/>
          </a:p>
        </p:txBody>
      </p:sp>
      <p:sp>
        <p:nvSpPr>
          <p:cNvPr id="10" name="テキスト ボックス 9"/>
          <p:cNvSpPr txBox="1"/>
          <p:nvPr/>
        </p:nvSpPr>
        <p:spPr>
          <a:xfrm rot="16200000">
            <a:off x="248203" y="3641707"/>
            <a:ext cx="1941557" cy="369332"/>
          </a:xfrm>
          <a:prstGeom prst="rect">
            <a:avLst/>
          </a:prstGeom>
          <a:noFill/>
        </p:spPr>
        <p:txBody>
          <a:bodyPr wrap="none" rtlCol="0">
            <a:spAutoFit/>
          </a:bodyPr>
          <a:lstStyle/>
          <a:p>
            <a:r>
              <a:rPr kumimoji="1" lang="en-US" altLang="ja-JP" sz="1800" dirty="0" smtClean="0"/>
              <a:t>Data-rate Loss (%)</a:t>
            </a:r>
            <a:endParaRPr kumimoji="1" lang="ja-JP" altLang="en-US" sz="1800" dirty="0"/>
          </a:p>
        </p:txBody>
      </p:sp>
      <p:sp>
        <p:nvSpPr>
          <p:cNvPr id="11" name="タイトル 10"/>
          <p:cNvSpPr>
            <a:spLocks noGrp="1"/>
          </p:cNvSpPr>
          <p:nvPr>
            <p:ph type="title" idx="4294967295"/>
          </p:nvPr>
        </p:nvSpPr>
        <p:spPr>
          <a:xfrm>
            <a:off x="395536" y="620688"/>
            <a:ext cx="8280920" cy="927392"/>
          </a:xfrm>
        </p:spPr>
        <p:txBody>
          <a:bodyPr/>
          <a:lstStyle/>
          <a:p>
            <a:r>
              <a:rPr kumimoji="1" lang="en-US" altLang="ja-JP" sz="2800" dirty="0" smtClean="0"/>
              <a:t>Evaluation </a:t>
            </a:r>
            <a:r>
              <a:rPr kumimoji="1" lang="en-US" altLang="ja-JP" sz="2800" dirty="0" smtClean="0"/>
              <a:t>to obtain </a:t>
            </a:r>
            <a:r>
              <a:rPr kumimoji="1" lang="en-US" altLang="ja-JP" sz="2800" dirty="0" smtClean="0"/>
              <a:t>the optimum </a:t>
            </a:r>
            <a:r>
              <a:rPr kumimoji="1" lang="en-US" altLang="ja-JP" sz="2800" dirty="0" err="1" smtClean="0"/>
              <a:t>subframe</a:t>
            </a:r>
            <a:r>
              <a:rPr kumimoji="1" lang="en-US" altLang="ja-JP" sz="2800" dirty="0" smtClean="0"/>
              <a:t> length </a:t>
            </a:r>
            <a:r>
              <a:rPr kumimoji="1" lang="en-US" altLang="ja-JP" sz="2800" baseline="0" dirty="0" smtClean="0"/>
              <a:t>(1)</a:t>
            </a:r>
            <a:endParaRPr kumimoji="1" lang="ja-JP" altLang="en-US" sz="2800" dirty="0"/>
          </a:p>
        </p:txBody>
      </p:sp>
      <p:sp>
        <p:nvSpPr>
          <p:cNvPr id="13" name="テキスト ボックス 12"/>
          <p:cNvSpPr txBox="1"/>
          <p:nvPr/>
        </p:nvSpPr>
        <p:spPr>
          <a:xfrm>
            <a:off x="1367644" y="6021288"/>
            <a:ext cx="6373861" cy="400110"/>
          </a:xfrm>
          <a:prstGeom prst="rect">
            <a:avLst/>
          </a:prstGeom>
          <a:noFill/>
        </p:spPr>
        <p:txBody>
          <a:bodyPr wrap="none" rtlCol="0">
            <a:spAutoFit/>
          </a:bodyPr>
          <a:lstStyle/>
          <a:p>
            <a:r>
              <a:rPr kumimoji="1" lang="en-US" altLang="ja-JP" sz="2000" dirty="0" smtClean="0"/>
              <a:t>Length of a fragmented MSDU dependence of data-rate loss</a:t>
            </a:r>
            <a:endParaRPr kumimoji="1" lang="ja-JP" altLang="en-US" sz="2000" dirty="0"/>
          </a:p>
        </p:txBody>
      </p:sp>
      <p:cxnSp>
        <p:nvCxnSpPr>
          <p:cNvPr id="15" name="直線矢印コネクタ 14"/>
          <p:cNvCxnSpPr/>
          <p:nvPr/>
        </p:nvCxnSpPr>
        <p:spPr bwMode="auto">
          <a:xfrm flipV="1">
            <a:off x="5466523" y="2349080"/>
            <a:ext cx="0" cy="1368000"/>
          </a:xfrm>
          <a:prstGeom prst="straightConnector1">
            <a:avLst/>
          </a:prstGeom>
          <a:solidFill>
            <a:schemeClr val="accent1"/>
          </a:solidFill>
          <a:ln w="19050" cap="flat" cmpd="sng" algn="ctr">
            <a:solidFill>
              <a:srgbClr val="FF0000"/>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5720647" y="272443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6785909" y="207780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5720647" y="2149810"/>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テキスト ボックス 19"/>
          <p:cNvSpPr txBox="1"/>
          <p:nvPr/>
        </p:nvSpPr>
        <p:spPr>
          <a:xfrm>
            <a:off x="5580112" y="2888940"/>
            <a:ext cx="1044116" cy="338554"/>
          </a:xfrm>
          <a:prstGeom prst="rect">
            <a:avLst/>
          </a:prstGeom>
          <a:noFill/>
        </p:spPr>
        <p:txBody>
          <a:bodyPr wrap="square" rtlCol="0">
            <a:spAutoFit/>
          </a:bodyPr>
          <a:lstStyle/>
          <a:p>
            <a:r>
              <a:rPr kumimoji="1" lang="en-US" altLang="ja-JP" sz="1600" dirty="0" smtClean="0">
                <a:solidFill>
                  <a:srgbClr val="0000FF"/>
                </a:solidFill>
              </a:rPr>
              <a:t>optimum</a:t>
            </a:r>
            <a:endParaRPr kumimoji="1" lang="ja-JP" altLang="en-US" sz="1600" dirty="0">
              <a:solidFill>
                <a:srgbClr val="0000FF"/>
              </a:solidFill>
            </a:endParaRPr>
          </a:p>
        </p:txBody>
      </p:sp>
      <p:graphicFrame>
        <p:nvGraphicFramePr>
          <p:cNvPr id="25" name="グラフ 24"/>
          <p:cNvGraphicFramePr>
            <a:graphicFrameLocks/>
          </p:cNvGraphicFramePr>
          <p:nvPr>
            <p:extLst>
              <p:ext uri="{D42A27DB-BD31-4B8C-83A1-F6EECF244321}">
                <p14:modId xmlns:p14="http://schemas.microsoft.com/office/powerpoint/2010/main" val="3304695509"/>
              </p:ext>
            </p:extLst>
          </p:nvPr>
        </p:nvGraphicFramePr>
        <p:xfrm>
          <a:off x="1313827" y="1952836"/>
          <a:ext cx="6786565" cy="3752850"/>
        </p:xfrm>
        <a:graphic>
          <a:graphicData uri="http://schemas.openxmlformats.org/drawingml/2006/chart">
            <c:chart xmlns:c="http://schemas.openxmlformats.org/drawingml/2006/chart" xmlns:r="http://schemas.openxmlformats.org/officeDocument/2006/relationships" r:id="rId3"/>
          </a:graphicData>
        </a:graphic>
      </p:graphicFrame>
      <p:cxnSp>
        <p:nvCxnSpPr>
          <p:cNvPr id="27" name="直線矢印コネクタ 26"/>
          <p:cNvCxnSpPr/>
          <p:nvPr/>
        </p:nvCxnSpPr>
        <p:spPr bwMode="auto">
          <a:xfrm>
            <a:off x="7596336" y="1777171"/>
            <a:ext cx="0" cy="288000"/>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791512" y="1470266"/>
            <a:ext cx="1596912" cy="338554"/>
          </a:xfrm>
          <a:prstGeom prst="rect">
            <a:avLst/>
          </a:prstGeom>
          <a:noFill/>
        </p:spPr>
        <p:txBody>
          <a:bodyPr wrap="none" rtlCol="0">
            <a:spAutoFit/>
          </a:bodyPr>
          <a:lstStyle/>
          <a:p>
            <a:r>
              <a:rPr kumimoji="1" lang="en-US" altLang="ja-JP" sz="1600" dirty="0" smtClean="0"/>
              <a:t>no fragmentation</a:t>
            </a:r>
            <a:endParaRPr kumimoji="1" lang="ja-JP" altLang="en-US" sz="1600" dirty="0"/>
          </a:p>
        </p:txBody>
      </p:sp>
      <p:sp>
        <p:nvSpPr>
          <p:cNvPr id="12" name="テキスト ボックス 11"/>
          <p:cNvSpPr txBox="1"/>
          <p:nvPr/>
        </p:nvSpPr>
        <p:spPr>
          <a:xfrm>
            <a:off x="4424537" y="3897052"/>
            <a:ext cx="3135795" cy="738664"/>
          </a:xfrm>
          <a:prstGeom prst="rect">
            <a:avLst/>
          </a:prstGeom>
          <a:solidFill>
            <a:schemeClr val="bg1"/>
          </a:solidFill>
        </p:spPr>
        <p:txBody>
          <a:bodyPr wrap="none" rtlCol="0">
            <a:spAutoFit/>
          </a:bodyPr>
          <a:lstStyle/>
          <a:p>
            <a:r>
              <a:rPr kumimoji="1" lang="en-US" altLang="ja-JP" sz="1400" dirty="0" smtClean="0"/>
              <a:t>PHY-SAP payload-bit rate: 13.14 Gb/s </a:t>
            </a:r>
          </a:p>
          <a:p>
            <a:r>
              <a:rPr kumimoji="1" lang="en-US" altLang="ja-JP" sz="1400" dirty="0"/>
              <a:t> </a:t>
            </a:r>
            <a:r>
              <a:rPr kumimoji="1" lang="en-US" altLang="ja-JP" sz="1400" dirty="0" smtClean="0"/>
              <a:t>   (MCS6/256QAM without pilot word)</a:t>
            </a:r>
          </a:p>
          <a:p>
            <a:r>
              <a:rPr kumimoji="1" lang="en-US" altLang="ja-JP" sz="1400" dirty="0" smtClean="0"/>
              <a:t>an MSDU length = 2</a:t>
            </a:r>
            <a:r>
              <a:rPr kumimoji="1" lang="en-US" altLang="ja-JP" sz="1400" baseline="30000" dirty="0" smtClean="0"/>
              <a:t>19</a:t>
            </a:r>
            <a:r>
              <a:rPr kumimoji="1" lang="en-US" altLang="ja-JP" sz="1400" dirty="0" smtClean="0"/>
              <a:t>  = 524,288 Octets</a:t>
            </a:r>
            <a:endParaRPr kumimoji="1" lang="ja-JP" altLang="en-US" sz="1400" dirty="0"/>
          </a:p>
        </p:txBody>
      </p:sp>
      <p:sp>
        <p:nvSpPr>
          <p:cNvPr id="16" name="テキスト ボックス 15"/>
          <p:cNvSpPr txBox="1"/>
          <p:nvPr/>
        </p:nvSpPr>
        <p:spPr>
          <a:xfrm>
            <a:off x="5436096" y="3212976"/>
            <a:ext cx="1914422" cy="584775"/>
          </a:xfrm>
          <a:prstGeom prst="rect">
            <a:avLst/>
          </a:prstGeom>
          <a:noFill/>
        </p:spPr>
        <p:txBody>
          <a:bodyPr wrap="square" rtlCol="0">
            <a:spAutoFit/>
          </a:bodyPr>
          <a:lstStyle/>
          <a:p>
            <a:r>
              <a:rPr kumimoji="1" lang="en-US" altLang="ja-JP" sz="1600" dirty="0">
                <a:solidFill>
                  <a:srgbClr val="FF0000"/>
                </a:solidFill>
              </a:rPr>
              <a:t>t</a:t>
            </a:r>
            <a:r>
              <a:rPr kumimoji="1" lang="en-US" altLang="ja-JP" sz="1600" dirty="0" smtClean="0">
                <a:solidFill>
                  <a:srgbClr val="FF0000"/>
                </a:solidFill>
              </a:rPr>
              <a:t>he maximum length in the </a:t>
            </a:r>
            <a:r>
              <a:rPr kumimoji="1" lang="en-US" altLang="ja-JP" sz="1600" dirty="0" smtClean="0">
                <a:solidFill>
                  <a:srgbClr val="FF0000"/>
                </a:solidFill>
              </a:rPr>
              <a:t>latest </a:t>
            </a:r>
            <a:r>
              <a:rPr kumimoji="1" lang="en-US" altLang="ja-JP" sz="1600" dirty="0" smtClean="0">
                <a:solidFill>
                  <a:srgbClr val="FF0000"/>
                </a:solidFill>
              </a:rPr>
              <a:t>draft</a:t>
            </a:r>
            <a:endParaRPr kumimoji="1" lang="ja-JP" altLang="en-US" sz="1600" dirty="0">
              <a:solidFill>
                <a:srgbClr val="FF0000"/>
              </a:solidFill>
            </a:endParaRPr>
          </a:p>
        </p:txBody>
      </p:sp>
    </p:spTree>
    <p:extLst>
      <p:ext uri="{BB962C8B-B14F-4D97-AF65-F5344CB8AC3E}">
        <p14:creationId xmlns:p14="http://schemas.microsoft.com/office/powerpoint/2010/main" val="2798435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a:graphicFrameLocks/>
          </p:cNvGraphicFramePr>
          <p:nvPr>
            <p:extLst>
              <p:ext uri="{D42A27DB-BD31-4B8C-83A1-F6EECF244321}">
                <p14:modId xmlns:p14="http://schemas.microsoft.com/office/powerpoint/2010/main" val="1033857192"/>
              </p:ext>
            </p:extLst>
          </p:nvPr>
        </p:nvGraphicFramePr>
        <p:xfrm>
          <a:off x="1317805" y="1986092"/>
          <a:ext cx="6786565" cy="3752850"/>
        </p:xfrm>
        <a:graphic>
          <a:graphicData uri="http://schemas.openxmlformats.org/drawingml/2006/chart">
            <c:chart xmlns:c="http://schemas.openxmlformats.org/drawingml/2006/chart" xmlns:r="http://schemas.openxmlformats.org/officeDocument/2006/relationships" r:id="rId3"/>
          </a:graphicData>
        </a:graphic>
      </p:graphicFrame>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10" name="テキスト ボックス 9"/>
          <p:cNvSpPr txBox="1"/>
          <p:nvPr/>
        </p:nvSpPr>
        <p:spPr>
          <a:xfrm rot="16200000">
            <a:off x="248203" y="3616221"/>
            <a:ext cx="1941557" cy="369332"/>
          </a:xfrm>
          <a:prstGeom prst="rect">
            <a:avLst/>
          </a:prstGeom>
          <a:noFill/>
        </p:spPr>
        <p:txBody>
          <a:bodyPr wrap="none" rtlCol="0">
            <a:spAutoFit/>
          </a:bodyPr>
          <a:lstStyle/>
          <a:p>
            <a:r>
              <a:rPr kumimoji="1" lang="en-US" altLang="ja-JP" sz="1800" dirty="0" smtClean="0"/>
              <a:t>Data-rate Loss (%)</a:t>
            </a:r>
            <a:endParaRPr kumimoji="1" lang="ja-JP" altLang="en-US" sz="1800" dirty="0"/>
          </a:p>
        </p:txBody>
      </p:sp>
      <p:sp>
        <p:nvSpPr>
          <p:cNvPr id="11" name="タイトル 10"/>
          <p:cNvSpPr>
            <a:spLocks noGrp="1"/>
          </p:cNvSpPr>
          <p:nvPr>
            <p:ph type="title" idx="4294967295"/>
          </p:nvPr>
        </p:nvSpPr>
        <p:spPr>
          <a:xfrm>
            <a:off x="395536" y="620688"/>
            <a:ext cx="8280920" cy="927392"/>
          </a:xfrm>
        </p:spPr>
        <p:txBody>
          <a:bodyPr/>
          <a:lstStyle/>
          <a:p>
            <a:r>
              <a:rPr kumimoji="1" lang="en-US" altLang="ja-JP" sz="2800" dirty="0" smtClean="0"/>
              <a:t>Evaluation </a:t>
            </a:r>
            <a:r>
              <a:rPr kumimoji="1" lang="en-US" altLang="ja-JP" sz="2800" dirty="0" smtClean="0"/>
              <a:t>to obtain </a:t>
            </a:r>
            <a:r>
              <a:rPr kumimoji="1" lang="en-US" altLang="ja-JP" sz="2800" dirty="0" smtClean="0"/>
              <a:t>the optimum </a:t>
            </a:r>
            <a:r>
              <a:rPr kumimoji="1" lang="en-US" altLang="ja-JP" sz="2800" dirty="0" err="1" smtClean="0"/>
              <a:t>subframe</a:t>
            </a:r>
            <a:r>
              <a:rPr kumimoji="1" lang="en-US" altLang="ja-JP" sz="2800" dirty="0" smtClean="0"/>
              <a:t> length </a:t>
            </a:r>
            <a:r>
              <a:rPr kumimoji="1" lang="en-US" altLang="ja-JP" sz="2800" baseline="0" dirty="0" smtClean="0"/>
              <a:t>(2)</a:t>
            </a:r>
            <a:endParaRPr kumimoji="1" lang="ja-JP" altLang="en-US" sz="2800" dirty="0"/>
          </a:p>
        </p:txBody>
      </p:sp>
      <p:sp>
        <p:nvSpPr>
          <p:cNvPr id="16" name="テキスト ボックス 15"/>
          <p:cNvSpPr txBox="1"/>
          <p:nvPr/>
        </p:nvSpPr>
        <p:spPr>
          <a:xfrm>
            <a:off x="5645910" y="3356992"/>
            <a:ext cx="1914422" cy="584775"/>
          </a:xfrm>
          <a:prstGeom prst="rect">
            <a:avLst/>
          </a:prstGeom>
          <a:noFill/>
        </p:spPr>
        <p:txBody>
          <a:bodyPr wrap="square" rtlCol="0">
            <a:spAutoFit/>
          </a:bodyPr>
          <a:lstStyle/>
          <a:p>
            <a:r>
              <a:rPr kumimoji="1" lang="en-US" altLang="ja-JP" sz="1600" dirty="0">
                <a:solidFill>
                  <a:srgbClr val="FF0000"/>
                </a:solidFill>
              </a:rPr>
              <a:t>t</a:t>
            </a:r>
            <a:r>
              <a:rPr kumimoji="1" lang="en-US" altLang="ja-JP" sz="1600" dirty="0" smtClean="0">
                <a:solidFill>
                  <a:srgbClr val="FF0000"/>
                </a:solidFill>
              </a:rPr>
              <a:t>he maximum length in the </a:t>
            </a:r>
            <a:r>
              <a:rPr kumimoji="1" lang="en-US" altLang="ja-JP" sz="1600" dirty="0" smtClean="0">
                <a:solidFill>
                  <a:srgbClr val="FF0000"/>
                </a:solidFill>
              </a:rPr>
              <a:t>latest </a:t>
            </a:r>
            <a:r>
              <a:rPr kumimoji="1" lang="en-US" altLang="ja-JP" sz="1600" dirty="0" smtClean="0">
                <a:solidFill>
                  <a:srgbClr val="FF0000"/>
                </a:solidFill>
              </a:rPr>
              <a:t>draft</a:t>
            </a:r>
            <a:endParaRPr kumimoji="1" lang="ja-JP" altLang="en-US" sz="1600" dirty="0">
              <a:solidFill>
                <a:srgbClr val="FF0000"/>
              </a:solidFill>
            </a:endParaRPr>
          </a:p>
        </p:txBody>
      </p:sp>
      <p:cxnSp>
        <p:nvCxnSpPr>
          <p:cNvPr id="15" name="直線矢印コネクタ 14"/>
          <p:cNvCxnSpPr/>
          <p:nvPr/>
        </p:nvCxnSpPr>
        <p:spPr bwMode="auto">
          <a:xfrm flipV="1">
            <a:off x="5694726" y="2222547"/>
            <a:ext cx="0" cy="1296000"/>
          </a:xfrm>
          <a:prstGeom prst="straightConnector1">
            <a:avLst/>
          </a:prstGeom>
          <a:solidFill>
            <a:schemeClr val="accent1"/>
          </a:solidFill>
          <a:ln w="19050" cap="flat" cmpd="sng" algn="ctr">
            <a:solidFill>
              <a:srgbClr val="FF0000"/>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5593585" y="2771403"/>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7128284" y="212910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5587541" y="2453138"/>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テキスト ボックス 19"/>
          <p:cNvSpPr txBox="1"/>
          <p:nvPr/>
        </p:nvSpPr>
        <p:spPr>
          <a:xfrm>
            <a:off x="5652120" y="2888940"/>
            <a:ext cx="1044116" cy="338554"/>
          </a:xfrm>
          <a:prstGeom prst="rect">
            <a:avLst/>
          </a:prstGeom>
          <a:noFill/>
        </p:spPr>
        <p:txBody>
          <a:bodyPr wrap="square" rtlCol="0">
            <a:spAutoFit/>
          </a:bodyPr>
          <a:lstStyle/>
          <a:p>
            <a:r>
              <a:rPr kumimoji="1" lang="en-US" altLang="ja-JP" sz="1600" dirty="0" smtClean="0">
                <a:solidFill>
                  <a:srgbClr val="0000FF"/>
                </a:solidFill>
              </a:rPr>
              <a:t>optimum</a:t>
            </a:r>
            <a:endParaRPr kumimoji="1" lang="ja-JP" altLang="en-US" sz="1600" dirty="0">
              <a:solidFill>
                <a:srgbClr val="0000FF"/>
              </a:solidFill>
            </a:endParaRPr>
          </a:p>
        </p:txBody>
      </p:sp>
      <p:cxnSp>
        <p:nvCxnSpPr>
          <p:cNvPr id="27" name="直線矢印コネクタ 26"/>
          <p:cNvCxnSpPr/>
          <p:nvPr/>
        </p:nvCxnSpPr>
        <p:spPr bwMode="auto">
          <a:xfrm>
            <a:off x="7596336" y="1777171"/>
            <a:ext cx="0" cy="288000"/>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791512" y="1470266"/>
            <a:ext cx="1596912" cy="338554"/>
          </a:xfrm>
          <a:prstGeom prst="rect">
            <a:avLst/>
          </a:prstGeom>
          <a:noFill/>
        </p:spPr>
        <p:txBody>
          <a:bodyPr wrap="none" rtlCol="0">
            <a:spAutoFit/>
          </a:bodyPr>
          <a:lstStyle/>
          <a:p>
            <a:r>
              <a:rPr kumimoji="1" lang="en-US" altLang="ja-JP" sz="1600" dirty="0" smtClean="0"/>
              <a:t>no fragmentation</a:t>
            </a:r>
            <a:endParaRPr kumimoji="1" lang="ja-JP" altLang="en-US" sz="1600" dirty="0"/>
          </a:p>
        </p:txBody>
      </p:sp>
      <p:sp>
        <p:nvSpPr>
          <p:cNvPr id="12" name="テキスト ボックス 11"/>
          <p:cNvSpPr txBox="1"/>
          <p:nvPr/>
        </p:nvSpPr>
        <p:spPr>
          <a:xfrm>
            <a:off x="4424537" y="3982236"/>
            <a:ext cx="3135795" cy="738664"/>
          </a:xfrm>
          <a:prstGeom prst="rect">
            <a:avLst/>
          </a:prstGeom>
          <a:solidFill>
            <a:schemeClr val="bg1"/>
          </a:solidFill>
        </p:spPr>
        <p:txBody>
          <a:bodyPr wrap="none" rtlCol="0">
            <a:spAutoFit/>
          </a:bodyPr>
          <a:lstStyle/>
          <a:p>
            <a:r>
              <a:rPr kumimoji="1" lang="en-US" altLang="ja-JP" sz="1400" dirty="0" smtClean="0"/>
              <a:t>PHY-SAP payload-bit rate: 6.57 Gb/s </a:t>
            </a:r>
          </a:p>
          <a:p>
            <a:r>
              <a:rPr kumimoji="1" lang="en-US" altLang="ja-JP" sz="1400" dirty="0"/>
              <a:t> </a:t>
            </a:r>
            <a:r>
              <a:rPr kumimoji="1" lang="en-US" altLang="ja-JP" sz="1400" dirty="0" smtClean="0"/>
              <a:t>   (MCS3/16QAM without pilot word)</a:t>
            </a:r>
          </a:p>
          <a:p>
            <a:r>
              <a:rPr kumimoji="1" lang="en-US" altLang="ja-JP" sz="1400" dirty="0" smtClean="0"/>
              <a:t>an MSDU length = 2</a:t>
            </a:r>
            <a:r>
              <a:rPr kumimoji="1" lang="en-US" altLang="ja-JP" sz="1400" baseline="30000" dirty="0" smtClean="0"/>
              <a:t>18</a:t>
            </a:r>
            <a:r>
              <a:rPr kumimoji="1" lang="en-US" altLang="ja-JP" sz="1400" dirty="0" smtClean="0"/>
              <a:t>  = 262,144 Octets</a:t>
            </a:r>
            <a:endParaRPr kumimoji="1" lang="ja-JP" altLang="en-US" sz="1400" dirty="0"/>
          </a:p>
        </p:txBody>
      </p:sp>
      <p:sp>
        <p:nvSpPr>
          <p:cNvPr id="24" name="テキスト ボックス 23"/>
          <p:cNvSpPr txBox="1"/>
          <p:nvPr/>
        </p:nvSpPr>
        <p:spPr>
          <a:xfrm>
            <a:off x="2699792" y="5651956"/>
            <a:ext cx="4281941" cy="369332"/>
          </a:xfrm>
          <a:prstGeom prst="rect">
            <a:avLst/>
          </a:prstGeom>
          <a:noFill/>
        </p:spPr>
        <p:txBody>
          <a:bodyPr wrap="none" rtlCol="0">
            <a:spAutoFit/>
          </a:bodyPr>
          <a:lstStyle/>
          <a:p>
            <a:r>
              <a:rPr kumimoji="1" lang="en-US" altLang="ja-JP" sz="1800" dirty="0" smtClean="0"/>
              <a:t>Length of a Fragmented MSDU, </a:t>
            </a:r>
            <a:r>
              <a:rPr kumimoji="1" lang="en-US" altLang="ja-JP" sz="1800" i="1" dirty="0" err="1" smtClean="0"/>
              <a:t>L</a:t>
            </a:r>
            <a:r>
              <a:rPr kumimoji="1" lang="en-US" altLang="ja-JP" sz="1800" i="1" baseline="-25000" dirty="0" err="1" smtClean="0"/>
              <a:t>s</a:t>
            </a:r>
            <a:r>
              <a:rPr kumimoji="1" lang="en-US" altLang="ja-JP" sz="1800" dirty="0" smtClean="0"/>
              <a:t> (Octets)</a:t>
            </a:r>
            <a:endParaRPr kumimoji="1" lang="ja-JP" altLang="en-US" sz="1800" dirty="0"/>
          </a:p>
        </p:txBody>
      </p:sp>
      <p:sp>
        <p:nvSpPr>
          <p:cNvPr id="26" name="テキスト ボックス 25"/>
          <p:cNvSpPr txBox="1"/>
          <p:nvPr/>
        </p:nvSpPr>
        <p:spPr>
          <a:xfrm>
            <a:off x="1367644" y="6021288"/>
            <a:ext cx="6373861" cy="400110"/>
          </a:xfrm>
          <a:prstGeom prst="rect">
            <a:avLst/>
          </a:prstGeom>
          <a:noFill/>
        </p:spPr>
        <p:txBody>
          <a:bodyPr wrap="none" rtlCol="0">
            <a:spAutoFit/>
          </a:bodyPr>
          <a:lstStyle/>
          <a:p>
            <a:r>
              <a:rPr kumimoji="1" lang="en-US" altLang="ja-JP" sz="2000" dirty="0" smtClean="0"/>
              <a:t>Length of a fragmented MSDU dependence of data-rate loss</a:t>
            </a:r>
            <a:endParaRPr kumimoji="1" lang="ja-JP" altLang="en-US" sz="2000" dirty="0"/>
          </a:p>
        </p:txBody>
      </p:sp>
    </p:spTree>
    <p:extLst>
      <p:ext uri="{BB962C8B-B14F-4D97-AF65-F5344CB8AC3E}">
        <p14:creationId xmlns:p14="http://schemas.microsoft.com/office/powerpoint/2010/main" val="1527975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タイトル 4"/>
          <p:cNvSpPr>
            <a:spLocks noGrp="1"/>
          </p:cNvSpPr>
          <p:nvPr>
            <p:ph type="title" idx="4294967295"/>
          </p:nvPr>
        </p:nvSpPr>
        <p:spPr>
          <a:xfrm>
            <a:off x="647564" y="685800"/>
            <a:ext cx="7772400" cy="906996"/>
          </a:xfrm>
        </p:spPr>
        <p:txBody>
          <a:bodyPr/>
          <a:lstStyle/>
          <a:p>
            <a:r>
              <a:rPr kumimoji="1" lang="en-US" altLang="ja-JP" dirty="0" smtClean="0"/>
              <a:t>Discussions and conclusion</a:t>
            </a:r>
            <a:endParaRPr kumimoji="1" lang="ja-JP" altLang="en-US" dirty="0"/>
          </a:p>
        </p:txBody>
      </p:sp>
      <p:sp>
        <p:nvSpPr>
          <p:cNvPr id="6" name="テキスト ボックス 5"/>
          <p:cNvSpPr txBox="1"/>
          <p:nvPr/>
        </p:nvSpPr>
        <p:spPr>
          <a:xfrm>
            <a:off x="377276" y="1772816"/>
            <a:ext cx="8316924" cy="4093428"/>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000" dirty="0" smtClean="0">
                <a:solidFill>
                  <a:srgbClr val="FF0000"/>
                </a:solidFill>
              </a:rPr>
              <a:t>Decreasing </a:t>
            </a:r>
            <a:r>
              <a:rPr kumimoji="1" lang="en-US" altLang="ja-JP" sz="2000" dirty="0" err="1" smtClean="0">
                <a:solidFill>
                  <a:srgbClr val="FF0000"/>
                </a:solidFill>
              </a:rPr>
              <a:t>bER</a:t>
            </a:r>
            <a:r>
              <a:rPr kumimoji="1" lang="en-US" altLang="ja-JP" sz="2000" dirty="0" smtClean="0">
                <a:solidFill>
                  <a:srgbClr val="FF0000"/>
                </a:solidFill>
              </a:rPr>
              <a:t>, increasing the optimum length </a:t>
            </a:r>
            <a:r>
              <a:rPr kumimoji="1" lang="en-US" altLang="ja-JP" sz="2000" dirty="0" smtClean="0"/>
              <a:t>of fragmented MSDU to the MSDU length. Therefore, </a:t>
            </a:r>
            <a:r>
              <a:rPr kumimoji="1" lang="en-US" altLang="ja-JP" sz="2000" dirty="0" smtClean="0"/>
              <a:t>the </a:t>
            </a:r>
            <a:r>
              <a:rPr kumimoji="1" lang="en-US" altLang="ja-JP" sz="2000" dirty="0" smtClean="0"/>
              <a:t>maximum length of a fragmented MSDU should be the same as the maximum length of MSDU for maximizing the data throughput.</a:t>
            </a:r>
          </a:p>
          <a:p>
            <a:pPr marL="342900" indent="-342900">
              <a:buFont typeface="Wingdings" panose="05000000000000000000" pitchFamily="2" charset="2"/>
              <a:buChar char="ü"/>
            </a:pPr>
            <a:endParaRPr kumimoji="1" lang="en-US" altLang="ja-JP" sz="2000" dirty="0"/>
          </a:p>
          <a:p>
            <a:pPr marL="342900" indent="-342900">
              <a:buFont typeface="Wingdings" panose="05000000000000000000" pitchFamily="2" charset="2"/>
              <a:buChar char="ü"/>
            </a:pPr>
            <a:r>
              <a:rPr lang="pt-BR" altLang="ja-JP" sz="2000" dirty="0" smtClean="0">
                <a:solidFill>
                  <a:srgbClr val="000000"/>
                </a:solidFill>
                <a:ea typeface="ＭＳ Ｐゴシック"/>
                <a:cs typeface="Times New Roman" pitchFamily="18" charset="0"/>
              </a:rPr>
              <a:t>However, a data throuput is almost saturated at a length larger than 8,196 </a:t>
            </a:r>
            <a:r>
              <a:rPr lang="pt-BR" altLang="ja-JP" sz="2000" dirty="0">
                <a:solidFill>
                  <a:srgbClr val="000000"/>
                </a:solidFill>
                <a:ea typeface="ＭＳ Ｐゴシック"/>
                <a:cs typeface="Times New Roman" pitchFamily="18" charset="0"/>
              </a:rPr>
              <a:t>O</a:t>
            </a:r>
            <a:r>
              <a:rPr lang="pt-BR" altLang="ja-JP" sz="2000" dirty="0" smtClean="0">
                <a:solidFill>
                  <a:srgbClr val="000000"/>
                </a:solidFill>
                <a:ea typeface="ＭＳ Ｐゴシック"/>
                <a:cs typeface="Times New Roman" pitchFamily="18" charset="0"/>
              </a:rPr>
              <a:t>ctets</a:t>
            </a:r>
            <a:r>
              <a:rPr lang="pt-BR" altLang="ja-JP" sz="2000" dirty="0" smtClean="0">
                <a:solidFill>
                  <a:srgbClr val="000000"/>
                </a:solidFill>
                <a:ea typeface="ＭＳ Ｐゴシック"/>
                <a:cs typeface="Times New Roman" pitchFamily="18" charset="0"/>
              </a:rPr>
              <a:t>, which is the value in </a:t>
            </a:r>
            <a:r>
              <a:rPr lang="pt-BR" altLang="ja-JP" sz="2000" dirty="0" smtClean="0">
                <a:solidFill>
                  <a:srgbClr val="000000"/>
                </a:solidFill>
                <a:ea typeface="ＭＳ Ｐゴシック"/>
                <a:cs typeface="Times New Roman" pitchFamily="18" charset="0"/>
              </a:rPr>
              <a:t>the latest </a:t>
            </a:r>
            <a:r>
              <a:rPr lang="pt-BR" altLang="ja-JP" sz="2000" dirty="0" smtClean="0">
                <a:solidFill>
                  <a:srgbClr val="000000"/>
                </a:solidFill>
                <a:ea typeface="ＭＳ Ｐゴシック"/>
                <a:cs typeface="Times New Roman" pitchFamily="18" charset="0"/>
              </a:rPr>
              <a:t>TG3e draft, when bER is sufficiently small. Moreover, the value of 8,196 Octets is very close to the optimum values in many cases when bER is relatively large.</a:t>
            </a:r>
          </a:p>
          <a:p>
            <a:pPr marL="342900" indent="-342900">
              <a:buFont typeface="Wingdings" panose="05000000000000000000" pitchFamily="2" charset="2"/>
              <a:buChar char="ü"/>
            </a:pPr>
            <a:endParaRPr kumimoji="1" lang="pt-BR" altLang="ja-JP" sz="2000" dirty="0">
              <a:solidFill>
                <a:srgbClr val="000000"/>
              </a:solidFill>
              <a:ea typeface="ＭＳ Ｐゴシック"/>
              <a:cs typeface="Times New Roman" pitchFamily="18" charset="0"/>
            </a:endParaRPr>
          </a:p>
          <a:p>
            <a:pPr marL="342900" indent="-342900">
              <a:buFont typeface="Wingdings" panose="05000000000000000000" pitchFamily="2" charset="2"/>
              <a:buChar char="ü"/>
            </a:pPr>
            <a:r>
              <a:rPr kumimoji="1" lang="pt-BR" altLang="ja-JP" sz="2000" dirty="0" smtClean="0">
                <a:solidFill>
                  <a:srgbClr val="000000"/>
                </a:solidFill>
                <a:ea typeface="ＭＳ Ｐゴシック"/>
                <a:cs typeface="Times New Roman" pitchFamily="18" charset="0"/>
              </a:rPr>
              <a:t>Therefore, a maximum length of fragmented MSDU of </a:t>
            </a:r>
            <a:r>
              <a:rPr kumimoji="1" lang="pt-BR" altLang="ja-JP" sz="2000" dirty="0" smtClean="0">
                <a:solidFill>
                  <a:srgbClr val="0000FF"/>
                </a:solidFill>
                <a:ea typeface="ＭＳ Ｐゴシック"/>
                <a:cs typeface="Times New Roman" pitchFamily="18" charset="0"/>
              </a:rPr>
              <a:t>8,196 Octets would be reasonable</a:t>
            </a:r>
            <a:r>
              <a:rPr kumimoji="1" lang="pt-BR" altLang="ja-JP" sz="2000" dirty="0" smtClean="0">
                <a:solidFill>
                  <a:srgbClr val="000000"/>
                </a:solidFill>
                <a:ea typeface="ＭＳ Ｐゴシック"/>
                <a:cs typeface="Times New Roman" pitchFamily="18" charset="0"/>
              </a:rPr>
              <a:t> if one want to restrict the maximum length for some other reasons.</a:t>
            </a:r>
            <a:endParaRPr kumimoji="1" lang="en-US" altLang="ja-JP" sz="2000" dirty="0" smtClean="0"/>
          </a:p>
        </p:txBody>
      </p:sp>
    </p:spTree>
    <p:extLst>
      <p:ext uri="{BB962C8B-B14F-4D97-AF65-F5344CB8AC3E}">
        <p14:creationId xmlns:p14="http://schemas.microsoft.com/office/powerpoint/2010/main" val="621520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6393</TotalTime>
  <Words>1141</Words>
  <Application>Microsoft Office PowerPoint</Application>
  <PresentationFormat>画面に合わせる (4:3)</PresentationFormat>
  <Paragraphs>254</Paragraphs>
  <Slides>10</Slides>
  <Notes>3</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Introduction</vt:lpstr>
      <vt:lpstr>Fragmentation and aggregation</vt:lpstr>
      <vt:lpstr>Definition of Data_Throughput</vt:lpstr>
      <vt:lpstr>Analysis of efficiency for Stack ACK</vt:lpstr>
      <vt:lpstr>MCS table for SC-PHY in TG3e proposal</vt:lpstr>
      <vt:lpstr>Evaluation to obtain the optimum subframe length (1)</vt:lpstr>
      <vt:lpstr>Evaluation to obtain the optimum subframe length (2)</vt:lpstr>
      <vt:lpstr>Discussions and conclusion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Noda, Makoto (GOTENYAMA)</cp:lastModifiedBy>
  <cp:revision>553</cp:revision>
  <cp:lastPrinted>1998-02-10T13:28:06Z</cp:lastPrinted>
  <dcterms:created xsi:type="dcterms:W3CDTF">1999-11-08T18:59:45Z</dcterms:created>
  <dcterms:modified xsi:type="dcterms:W3CDTF">2015-11-12T09:31:54Z</dcterms:modified>
</cp:coreProperties>
</file>