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5"/>
  </p:notesMasterIdLst>
  <p:sldIdLst>
    <p:sldId id="293" r:id="rId2"/>
    <p:sldId id="301" r:id="rId3"/>
    <p:sldId id="296" r:id="rId4"/>
    <p:sldId id="312" r:id="rId5"/>
    <p:sldId id="300" r:id="rId6"/>
    <p:sldId id="305" r:id="rId7"/>
    <p:sldId id="308" r:id="rId8"/>
    <p:sldId id="314" r:id="rId9"/>
    <p:sldId id="299" r:id="rId10"/>
    <p:sldId id="303" r:id="rId11"/>
    <p:sldId id="302" r:id="rId12"/>
    <p:sldId id="316" r:id="rId13"/>
    <p:sldId id="298" r:id="rId14"/>
  </p:sldIdLst>
  <p:sldSz cx="9144000" cy="6858000" type="screen4x3"/>
  <p:notesSz cx="6858000" cy="9144000"/>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16" autoAdjust="0"/>
    <p:restoredTop sz="94830" autoAdjust="0"/>
  </p:normalViewPr>
  <p:slideViewPr>
    <p:cSldViewPr>
      <p:cViewPr varScale="1">
        <p:scale>
          <a:sx n="105" d="100"/>
          <a:sy n="105" d="100"/>
        </p:scale>
        <p:origin x="1362" y="114"/>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1" name="Shape 81"/>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549650" y="108544"/>
            <a:ext cx="2881653" cy="234594"/>
          </a:xfrm>
          <a:prstGeom prst="rect">
            <a:avLst/>
          </a:prstGeom>
          <a:ln/>
        </p:spPr>
        <p:txBody>
          <a:bodyPr/>
          <a:lstStyle/>
          <a:p>
            <a:r>
              <a:rPr lang="en-US"/>
              <a:t>doc.: IEEE 802.15-&lt;doc#&gt;</a:t>
            </a:r>
          </a:p>
        </p:txBody>
      </p:sp>
      <p:sp>
        <p:nvSpPr>
          <p:cNvPr id="5" name="Rectangle 3"/>
          <p:cNvSpPr>
            <a:spLocks noGrp="1" noChangeArrowheads="1"/>
          </p:cNvSpPr>
          <p:nvPr>
            <p:ph type="dt" idx="1"/>
          </p:nvPr>
        </p:nvSpPr>
        <p:spPr>
          <a:xfrm>
            <a:off x="669623" y="108544"/>
            <a:ext cx="2802013" cy="234594"/>
          </a:xfrm>
          <a:prstGeom prst="rect">
            <a:avLst/>
          </a:prstGeom>
          <a:ln/>
        </p:spPr>
        <p:txBody>
          <a:bodyPr/>
          <a:lstStyle/>
          <a:p>
            <a:r>
              <a:rPr lang="en-US"/>
              <a:t>&lt;month year&gt;</a:t>
            </a:r>
          </a:p>
        </p:txBody>
      </p:sp>
      <p:sp>
        <p:nvSpPr>
          <p:cNvPr id="6" name="Rectangle 6"/>
          <p:cNvSpPr>
            <a:spLocks noGrp="1" noChangeArrowheads="1"/>
          </p:cNvSpPr>
          <p:nvPr>
            <p:ph type="ftr" sz="quarter" idx="4"/>
          </p:nvPr>
        </p:nvSpPr>
        <p:spPr>
          <a:xfrm>
            <a:off x="3861707" y="9908983"/>
            <a:ext cx="2569596" cy="184666"/>
          </a:xfrm>
          <a:prstGeom prst="rect">
            <a:avLst/>
          </a:prstGeom>
          <a:ln/>
        </p:spPr>
        <p:txBody>
          <a:bodyPr/>
          <a:lstStyle/>
          <a:p>
            <a:pPr lvl="4"/>
            <a:r>
              <a:rPr lang="en-US"/>
              <a:t>&lt;author&gt;, &lt;company&gt;</a:t>
            </a:r>
          </a:p>
        </p:txBody>
      </p:sp>
      <p:sp>
        <p:nvSpPr>
          <p:cNvPr id="7" name="Rectangle 7"/>
          <p:cNvSpPr>
            <a:spLocks noGrp="1" noChangeArrowheads="1"/>
          </p:cNvSpPr>
          <p:nvPr>
            <p:ph type="sldNum" sz="quarter" idx="5"/>
          </p:nvPr>
        </p:nvSpPr>
        <p:spPr>
          <a:xfrm>
            <a:off x="3003550" y="9908983"/>
            <a:ext cx="820776" cy="184666"/>
          </a:xfrm>
          <a:prstGeom prst="rect">
            <a:avLst/>
          </a:prstGeom>
          <a:ln/>
        </p:spPr>
        <p:txBody>
          <a:bodyPr/>
          <a:lstStyle/>
          <a:p>
            <a:r>
              <a:rPr lang="en-US"/>
              <a:t>Page </a:t>
            </a:r>
            <a:fld id="{0A4DFBCF-71C0-4042-A9F0-5CB39FA90319}" type="slidenum">
              <a:rPr lang="en-US"/>
              <a:pPr/>
              <a:t>8</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3930130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US" dirty="0"/>
          </a:p>
        </p:txBody>
      </p:sp>
      <p:sp>
        <p:nvSpPr>
          <p:cNvPr id="3"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extLst>
      <p:ext uri="{BB962C8B-B14F-4D97-AF65-F5344CB8AC3E}">
        <p14:creationId xmlns:p14="http://schemas.microsoft.com/office/powerpoint/2010/main" val="115632152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7825"/>
            <a:ext cx="1600200" cy="215900"/>
          </a:xfrm>
          <a:prstGeom prst="rect">
            <a:avLst/>
          </a:prstGeom>
        </p:spPr>
        <p:txBody>
          <a:bodyPr/>
          <a:lstStyle>
            <a:lvl1pPr>
              <a:defRPr/>
            </a:lvl1pPr>
          </a:lstStyle>
          <a:p>
            <a:pPr>
              <a:defRPr/>
            </a:pPr>
            <a:r>
              <a:rPr lang="en-US"/>
              <a:t>March 2008</a:t>
            </a:r>
          </a:p>
        </p:txBody>
      </p:sp>
      <p:sp>
        <p:nvSpPr>
          <p:cNvPr id="5" name="Fußzeilenplatzhalter 4"/>
          <p:cNvSpPr>
            <a:spLocks noGrp="1"/>
          </p:cNvSpPr>
          <p:nvPr>
            <p:ph type="ftr" sz="quarter" idx="11"/>
          </p:nvPr>
        </p:nvSpPr>
        <p:spPr>
          <a:xfrm>
            <a:off x="5486400" y="6475413"/>
            <a:ext cx="3124200" cy="184150"/>
          </a:xfrm>
          <a:prstGeom prst="rect">
            <a:avLst/>
          </a:prstGeom>
        </p:spPr>
        <p:txBody>
          <a:bodyPr/>
          <a:lstStyle>
            <a:lvl1pPr>
              <a:defRPr/>
            </a:lvl1pPr>
          </a:lstStyle>
          <a:p>
            <a:pPr>
              <a:defRPr/>
            </a:pPr>
            <a:r>
              <a:rPr lang="en-US"/>
              <a:t>Rick Roberts, Intel</a:t>
            </a:r>
          </a:p>
        </p:txBody>
      </p:sp>
      <p:sp>
        <p:nvSpPr>
          <p:cNvPr id="6" name="Foliennummernplatzhalter 5"/>
          <p:cNvSpPr>
            <a:spLocks noGrp="1"/>
          </p:cNvSpPr>
          <p:nvPr>
            <p:ph type="sldNum" sz="quarter" idx="12"/>
          </p:nvPr>
        </p:nvSpPr>
        <p:spPr/>
        <p:txBody>
          <a:bodyPr/>
          <a:lstStyle>
            <a:lvl1pPr>
              <a:defRPr/>
            </a:lvl1pPr>
          </a:lstStyle>
          <a:p>
            <a:pPr>
              <a:defRPr/>
            </a:pPr>
            <a:r>
              <a:rPr lang="en-US"/>
              <a:t>Slide </a:t>
            </a:r>
            <a:fld id="{1FA3E7FB-C434-4E6B-BCB6-607121E9F249}" type="slidenum">
              <a:rPr lang="en-US"/>
              <a:pPr>
                <a:defRPr/>
              </a:pPr>
              <a:t>‹#›</a:t>
            </a:fld>
            <a:endParaRPr lang="en-US"/>
          </a:p>
        </p:txBody>
      </p:sp>
    </p:spTree>
    <p:extLst>
      <p:ext uri="{BB962C8B-B14F-4D97-AF65-F5344CB8AC3E}">
        <p14:creationId xmlns:p14="http://schemas.microsoft.com/office/powerpoint/2010/main" val="38324634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Shape 3"/>
          <p:cNvSpPr/>
          <p:nvPr/>
        </p:nvSpPr>
        <p:spPr>
          <a:xfrm>
            <a:off x="685803" y="6475414"/>
            <a:ext cx="811561"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381000"/>
            <a:ext cx="7848601" cy="15240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nchor="ctr"/>
          <a:lstStyle/>
          <a:p>
            <a:pPr lvl="0">
              <a:defRPr sz="1800"/>
            </a:pPr>
            <a:r>
              <a:rPr sz="360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8" name="Shape 8"/>
          <p:cNvSpPr/>
          <p:nvPr/>
        </p:nvSpPr>
        <p:spPr>
          <a:xfrm>
            <a:off x="646381" y="381000"/>
            <a:ext cx="1225655" cy="276999"/>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b="1"/>
            </a:lvl1pPr>
          </a:lstStyle>
          <a:p>
            <a:pPr lvl="0">
              <a:defRPr sz="1800" b="0"/>
            </a:pPr>
            <a:r>
              <a:rPr lang="en-US" sz="1200" b="1" dirty="0" smtClean="0"/>
              <a:t>November </a:t>
            </a:r>
            <a:r>
              <a:rPr sz="1200" b="1" dirty="0" smtClean="0"/>
              <a:t>201</a:t>
            </a:r>
            <a:r>
              <a:rPr lang="en-US" sz="1200" b="1" dirty="0" smtClean="0"/>
              <a:t>5</a:t>
            </a:r>
            <a:endParaRPr sz="1200" b="1" dirty="0"/>
          </a:p>
        </p:txBody>
      </p:sp>
      <p:sp>
        <p:nvSpPr>
          <p:cNvPr id="9" name="Shape 48"/>
          <p:cNvSpPr/>
          <p:nvPr userDrawn="1"/>
        </p:nvSpPr>
        <p:spPr>
          <a:xfrm>
            <a:off x="4495801" y="417128"/>
            <a:ext cx="3962400" cy="2154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p>
            <a:pPr lvl="4" algn="r">
              <a:defRPr sz="1800"/>
            </a:pPr>
            <a:r>
              <a:rPr sz="1400" b="1" dirty="0">
                <a:latin typeface="Times New Roman"/>
                <a:ea typeface="Times New Roman"/>
                <a:cs typeface="Times New Roman"/>
                <a:sym typeface="Times New Roman"/>
              </a:rPr>
              <a:t>doc.: </a:t>
            </a:r>
            <a:r>
              <a:rPr sz="1400" b="1" dirty="0" smtClean="0">
                <a:latin typeface="Times New Roman"/>
                <a:ea typeface="Times New Roman"/>
                <a:cs typeface="Times New Roman"/>
                <a:sym typeface="Times New Roman"/>
              </a:rPr>
              <a:t>&lt;</a:t>
            </a:r>
            <a:r>
              <a:rPr lang="en-US" sz="1200" b="1" dirty="0" smtClean="0">
                <a:latin typeface="Times New Roman"/>
                <a:ea typeface="Times New Roman"/>
                <a:cs typeface="Times New Roman"/>
                <a:sym typeface="Times New Roman"/>
              </a:rPr>
              <a:t> </a:t>
            </a:r>
            <a:r>
              <a:rPr lang="en-US" sz="1200" b="1" dirty="0" smtClean="0">
                <a:effectLst/>
              </a:rPr>
              <a:t>15-15-0929-00-003e</a:t>
            </a:r>
            <a:r>
              <a:rPr sz="1400" b="1" dirty="0" smtClean="0">
                <a:latin typeface="Times New Roman"/>
                <a:ea typeface="Times New Roman"/>
                <a:cs typeface="Times New Roman"/>
                <a:sym typeface="Times New Roman"/>
              </a:rPr>
              <a:t>&gt;</a:t>
            </a:r>
            <a:endParaRPr sz="1400" b="1" dirty="0">
              <a:latin typeface="Times New Roman"/>
              <a:ea typeface="Times New Roman"/>
              <a:cs typeface="Times New Roman"/>
              <a:sym typeface="Times New Roman"/>
            </a:endParaRPr>
          </a:p>
        </p:txBody>
      </p:sp>
      <p:sp>
        <p:nvSpPr>
          <p:cNvPr id="11"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50" r:id="rId1"/>
    <p:sldLayoutId id="2147483661" r:id="rId2"/>
    <p:sldLayoutId id="2147483662" r:id="rId3"/>
  </p:sldLayoutIdLst>
  <p:transition spd="med"/>
  <p:timing>
    <p:tnLst>
      <p:par>
        <p:cTn id="1" dur="indefinite" restart="never" nodeType="tmRoot"/>
      </p:par>
    </p:tnLst>
  </p:timing>
  <p:hf hd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grouper.ieee.org/groups/802/15/private/Draft/TG3e/"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a:t>
            </a:fld>
            <a:endParaRPr lang="en-US" altLang="en-US" sz="1200" smtClean="0">
              <a:latin typeface="Times New Roman" pitchFamily="18" charset="0"/>
            </a:endParaRPr>
          </a:p>
        </p:txBody>
      </p:sp>
      <p:sp>
        <p:nvSpPr>
          <p:cNvPr id="4" name="Shape 85"/>
          <p:cNvSpPr/>
          <p:nvPr/>
        </p:nvSpPr>
        <p:spPr>
          <a:xfrm>
            <a:off x="152400" y="762000"/>
            <a:ext cx="8839200" cy="4293483"/>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lgn="ctr">
              <a:defRPr sz="1800"/>
            </a:pPr>
            <a:r>
              <a:rPr b="1" u="sng" dirty="0">
                <a:effectLst>
                  <a:outerShdw blurRad="38100" dist="38100" dir="2700000" rotWithShape="0">
                    <a:srgbClr val="C0C0C0"/>
                  </a:outerShdw>
                </a:effectLst>
                <a:latin typeface="Times New Roman"/>
                <a:ea typeface="Times New Roman"/>
                <a:cs typeface="Times New Roman"/>
                <a:sym typeface="Times New Roman"/>
              </a:rPr>
              <a:t>Project: IEEE P802.15 Working Group for Wireless Personal Area Networks (WPANs)</a:t>
            </a:r>
            <a:endParaRPr sz="1600" b="1" dirty="0">
              <a:latin typeface="Times New Roman"/>
              <a:ea typeface="Times New Roman"/>
              <a:cs typeface="Times New Roman"/>
              <a:sym typeface="Times New Roman"/>
            </a:endParaRPr>
          </a:p>
          <a:p>
            <a:pPr lvl="0">
              <a:defRPr sz="1800"/>
            </a:pPr>
            <a:endParaRPr sz="16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Submission Title: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802.15.3e C</a:t>
            </a:r>
            <a:r>
              <a:rPr sz="1600" dirty="0" smtClean="0">
                <a:solidFill>
                  <a:srgbClr val="FF0000"/>
                </a:solidFill>
                <a:latin typeface="Times New Roman"/>
                <a:ea typeface="Times New Roman"/>
                <a:cs typeface="Times New Roman"/>
                <a:sym typeface="Times New Roman"/>
              </a:rPr>
              <a:t>losing </a:t>
            </a:r>
            <a:r>
              <a:rPr sz="1600" dirty="0">
                <a:solidFill>
                  <a:srgbClr val="FF0000"/>
                </a:solidFill>
                <a:latin typeface="Times New Roman"/>
                <a:ea typeface="Times New Roman"/>
                <a:cs typeface="Times New Roman"/>
                <a:sym typeface="Times New Roman"/>
              </a:rPr>
              <a:t>Report for </a:t>
            </a:r>
            <a:r>
              <a:rPr lang="en-US" sz="1600" dirty="0" smtClean="0">
                <a:solidFill>
                  <a:srgbClr val="FF0000"/>
                </a:solidFill>
                <a:latin typeface="Times New Roman"/>
                <a:ea typeface="Times New Roman"/>
                <a:cs typeface="Times New Roman"/>
                <a:sym typeface="Times New Roman"/>
              </a:rPr>
              <a:t>November 2015 </a:t>
            </a:r>
            <a:r>
              <a:rPr sz="1600" dirty="0" smtClean="0">
                <a:solidFill>
                  <a:srgbClr val="FF0000"/>
                </a:solidFill>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Date Submitted: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12 Nov </a:t>
            </a:r>
            <a:r>
              <a:rPr sz="1600" dirty="0" smtClean="0">
                <a:solidFill>
                  <a:srgbClr val="FF0000"/>
                </a:solidFill>
                <a:latin typeface="Times New Roman"/>
                <a:ea typeface="Times New Roman"/>
                <a:cs typeface="Times New Roman"/>
                <a:sym typeface="Times New Roman"/>
              </a:rPr>
              <a:t>201</a:t>
            </a:r>
            <a:r>
              <a:rPr lang="en-US" sz="1600" dirty="0" smtClean="0">
                <a:solidFill>
                  <a:srgbClr val="FF0000"/>
                </a:solidFill>
                <a:latin typeface="Times New Roman"/>
                <a:ea typeface="Times New Roman"/>
                <a:cs typeface="Times New Roman"/>
                <a:sym typeface="Times New Roman"/>
              </a:rPr>
              <a:t>5</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Source: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 Estrada</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Company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Sony</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Address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San Diego, CA</a:t>
            </a:r>
            <a:r>
              <a:rPr sz="1600" dirty="0" smtClean="0">
                <a:solidFill>
                  <a:srgbClr val="FF0000"/>
                </a:solidFill>
                <a:latin typeface="Times New Roman"/>
                <a:ea typeface="Times New Roman"/>
                <a:cs typeface="Times New Roman"/>
                <a:sym typeface="Times New Roman"/>
              </a:rPr>
              <a:t>, </a:t>
            </a:r>
            <a:r>
              <a:rPr sz="1600" dirty="0">
                <a:solidFill>
                  <a:srgbClr val="FF0000"/>
                </a:solidFill>
                <a:latin typeface="Times New Roman"/>
                <a:ea typeface="Times New Roman"/>
                <a:cs typeface="Times New Roman"/>
                <a:sym typeface="Times New Roman"/>
              </a:rPr>
              <a:t>USA</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Voice:[</a:t>
            </a:r>
            <a:r>
              <a:rPr sz="1600" dirty="0">
                <a:solidFill>
                  <a:srgbClr val="FF0000"/>
                </a:solidFill>
                <a:latin typeface="Times New Roman"/>
                <a:ea typeface="Times New Roman"/>
                <a:cs typeface="Times New Roman"/>
                <a:sym typeface="Times New Roman"/>
              </a:rPr>
              <a:t>+</a:t>
            </a:r>
            <a:r>
              <a:rPr sz="1600" dirty="0" smtClean="0">
                <a:solidFill>
                  <a:srgbClr val="FF0000"/>
                </a:solidFill>
                <a:latin typeface="Times New Roman"/>
                <a:ea typeface="Times New Roman"/>
                <a:cs typeface="Times New Roman"/>
                <a:sym typeface="Times New Roman"/>
              </a:rPr>
              <a:t>1.</a:t>
            </a:r>
            <a:r>
              <a:rPr lang="en-US" sz="1600" dirty="0" smtClean="0">
                <a:solidFill>
                  <a:srgbClr val="FF0000"/>
                </a:solidFill>
                <a:latin typeface="Times New Roman"/>
                <a:ea typeface="Times New Roman"/>
                <a:cs typeface="Times New Roman"/>
                <a:sym typeface="Times New Roman"/>
              </a:rPr>
              <a:t>858.942.5483</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E-Mail</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Andrew.Estrada@am.sony.com</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Re: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802.15.3e</a:t>
            </a:r>
            <a:r>
              <a:rPr sz="1600" dirty="0" smtClean="0">
                <a:latin typeface="Times New Roman"/>
                <a:ea typeface="Times New Roman"/>
                <a:cs typeface="Times New Roman"/>
                <a:sym typeface="Times New Roman"/>
              </a:rPr>
              <a:t> Closing </a:t>
            </a:r>
            <a:r>
              <a:rPr sz="1600" dirty="0">
                <a:latin typeface="Times New Roman"/>
                <a:ea typeface="Times New Roman"/>
                <a:cs typeface="Times New Roman"/>
                <a:sym typeface="Times New Roman"/>
              </a:rPr>
              <a:t>Report for </a:t>
            </a:r>
            <a:r>
              <a:rPr lang="en-US" sz="1600" dirty="0" smtClean="0">
                <a:latin typeface="Times New Roman"/>
                <a:ea typeface="Times New Roman"/>
                <a:cs typeface="Times New Roman"/>
                <a:sym typeface="Times New Roman"/>
              </a:rPr>
              <a:t>November 2015</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Session</a:t>
            </a:r>
            <a:r>
              <a:rPr sz="1600" dirty="0">
                <a:solidFill>
                  <a:srgbClr val="FF0000"/>
                </a:solidFill>
                <a:latin typeface="Times New Roman"/>
                <a:ea typeface="Times New Roman"/>
                <a:cs typeface="Times New Roman"/>
                <a:sym typeface="Times New Roman"/>
              </a:rPr>
              <a:t>.</a:t>
            </a:r>
            <a:r>
              <a:rPr sz="1600" dirty="0">
                <a:latin typeface="Times New Roman"/>
                <a:ea typeface="Times New Roman"/>
                <a:cs typeface="Times New Roman"/>
                <a:sym typeface="Times New Roman"/>
              </a:rPr>
              <a:t>]</a:t>
            </a:r>
            <a:r>
              <a:rPr sz="1200" dirty="0">
                <a:solidFill>
                  <a:srgbClr val="3333CC"/>
                </a:solidFill>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Abstract:</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Clos</a:t>
            </a:r>
            <a:r>
              <a:rPr sz="1600" dirty="0" smtClean="0">
                <a:latin typeface="Times New Roman"/>
                <a:ea typeface="Times New Roman"/>
                <a:cs typeface="Times New Roman"/>
                <a:sym typeface="Times New Roman"/>
              </a:rPr>
              <a:t>ing </a:t>
            </a:r>
            <a:r>
              <a:rPr sz="1600" dirty="0">
                <a:latin typeface="Times New Roman"/>
                <a:ea typeface="Times New Roman"/>
                <a:cs typeface="Times New Roman"/>
                <a:sym typeface="Times New Roman"/>
              </a:rPr>
              <a:t>Report for the </a:t>
            </a:r>
            <a:r>
              <a:rPr lang="en-US" sz="1600" dirty="0" smtClean="0">
                <a:latin typeface="Times New Roman"/>
                <a:ea typeface="Times New Roman"/>
                <a:cs typeface="Times New Roman"/>
                <a:sym typeface="Times New Roman"/>
              </a:rPr>
              <a:t>November </a:t>
            </a:r>
            <a:r>
              <a:rPr sz="1600" dirty="0" smtClean="0">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Purpose:</a:t>
            </a:r>
            <a:r>
              <a:rPr sz="1600" dirty="0">
                <a:latin typeface="Times New Roman"/>
                <a:ea typeface="Times New Roman"/>
                <a:cs typeface="Times New Roman"/>
                <a:sym typeface="Times New Roman"/>
              </a:rPr>
              <a:t>	[]</a:t>
            </a:r>
          </a:p>
          <a:p>
            <a:pPr lvl="0">
              <a:defRPr sz="1800"/>
            </a:pPr>
            <a:r>
              <a:rPr sz="1600" b="1" dirty="0">
                <a:latin typeface="Times New Roman"/>
                <a:ea typeface="Times New Roman"/>
                <a:cs typeface="Times New Roman"/>
                <a:sym typeface="Times New Roman"/>
              </a:rPr>
              <a:t>Notice:</a:t>
            </a:r>
            <a:r>
              <a:rPr sz="1600" dirty="0">
                <a:latin typeface="Times New Roman"/>
                <a:ea typeface="Times New Roman"/>
                <a:cs typeface="Times New Roman"/>
                <a:sym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Release:</a:t>
            </a:r>
            <a:r>
              <a:rPr sz="1600" dirty="0">
                <a:latin typeface="Times New Roman"/>
                <a:ea typeface="Times New Roman"/>
                <a:cs typeface="Times New Roman"/>
                <a:sym typeface="Times New Roman"/>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4109305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err="1" smtClean="0"/>
              <a:t>Telecon</a:t>
            </a:r>
            <a:r>
              <a:rPr lang="en-US" b="1" dirty="0" smtClean="0"/>
              <a:t> Agenda</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smtClean="0"/>
              <a:t>Progress on draft spec</a:t>
            </a:r>
          </a:p>
          <a:p>
            <a:pPr marL="457200" indent="-457200">
              <a:buFont typeface="Arial" panose="020B0604020202020204" pitchFamily="34" charset="0"/>
              <a:buChar char="•"/>
            </a:pPr>
            <a:endParaRPr lang="en-US" sz="2800" dirty="0" smtClean="0"/>
          </a:p>
          <a:p>
            <a:pPr marL="457200" indent="-457200">
              <a:buFont typeface="Arial" panose="020B0604020202020204" pitchFamily="34" charset="0"/>
              <a:buChar char="•"/>
            </a:pPr>
            <a:r>
              <a:rPr lang="en-US" sz="2800" dirty="0" smtClean="0"/>
              <a:t>Resolve TG comments</a:t>
            </a:r>
          </a:p>
          <a:p>
            <a:pPr marL="898071" lvl="1" indent="-457200">
              <a:buFont typeface="Arial" panose="020B0604020202020204" pitchFamily="34" charset="0"/>
              <a:buChar char="•"/>
            </a:pPr>
            <a:r>
              <a:rPr lang="en-US" sz="2800" dirty="0" smtClean="0"/>
              <a:t>Return all comments to Ko Togashi by 1 Dec 2015, 11:59 EST in the provided Excel template. </a:t>
            </a:r>
            <a:endParaRPr lang="en-US" sz="2800" dirty="0" smtClean="0"/>
          </a:p>
          <a:p>
            <a:pPr marL="457200" indent="-457200">
              <a:buFont typeface="Arial" panose="020B0604020202020204" pitchFamily="34" charset="0"/>
              <a:buChar char="•"/>
            </a:pPr>
            <a:endParaRPr lang="en-US" sz="2800" dirty="0" smtClean="0"/>
          </a:p>
          <a:p>
            <a:pPr marL="457200" indent="-457200">
              <a:buFont typeface="Arial" panose="020B0604020202020204" pitchFamily="34" charset="0"/>
              <a:buChar char="•"/>
            </a:pPr>
            <a:r>
              <a:rPr lang="en-US" sz="2800" dirty="0" smtClean="0"/>
              <a:t>Share </a:t>
            </a:r>
            <a:r>
              <a:rPr lang="en-US" sz="2800" dirty="0" smtClean="0"/>
              <a:t>supporting materials and draft updates.</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endParaRPr lang="en-US" sz="2800" dirty="0" smtClean="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10</a:t>
            </a:fld>
            <a:endParaRPr lang="en-US" altLang="en-US" sz="1200" dirty="0" smtClean="0">
              <a:latin typeface="Times New Roman" pitchFamily="18" charset="0"/>
            </a:endParaRPr>
          </a:p>
        </p:txBody>
      </p:sp>
    </p:spTree>
    <p:extLst>
      <p:ext uri="{BB962C8B-B14F-4D97-AF65-F5344CB8AC3E}">
        <p14:creationId xmlns:p14="http://schemas.microsoft.com/office/powerpoint/2010/main" val="3318073123"/>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Goals for next meeting</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smtClean="0"/>
              <a:t>January Interim: </a:t>
            </a:r>
            <a:endParaRPr lang="en-US" sz="2800" dirty="0" smtClean="0"/>
          </a:p>
          <a:p>
            <a:pPr marL="898071" lvl="1" indent="-457200">
              <a:buFont typeface="Arial" panose="020B0604020202020204" pitchFamily="34" charset="0"/>
              <a:buChar char="•"/>
            </a:pPr>
            <a:r>
              <a:rPr lang="en-US" sz="2800" dirty="0" smtClean="0"/>
              <a:t>Resolve </a:t>
            </a:r>
            <a:r>
              <a:rPr lang="en-US" sz="2800" dirty="0" smtClean="0"/>
              <a:t>remaining TG </a:t>
            </a:r>
            <a:r>
              <a:rPr lang="en-US" sz="2800" dirty="0" smtClean="0"/>
              <a:t>comments</a:t>
            </a:r>
          </a:p>
          <a:p>
            <a:pPr marL="898071" lvl="1" indent="-457200">
              <a:buFont typeface="Arial" panose="020B0604020202020204" pitchFamily="34" charset="0"/>
              <a:buChar char="•"/>
            </a:pPr>
            <a:r>
              <a:rPr lang="en-US" sz="2800" dirty="0" smtClean="0"/>
              <a:t>MEC and TEG</a:t>
            </a:r>
          </a:p>
          <a:p>
            <a:pPr marL="898071" lvl="1" indent="-457200">
              <a:buFont typeface="Arial" panose="020B0604020202020204" pitchFamily="34" charset="0"/>
              <a:buChar char="•"/>
            </a:pPr>
            <a:r>
              <a:rPr lang="en-US" sz="2800" dirty="0" smtClean="0"/>
              <a:t>Technically complete draft</a:t>
            </a:r>
          </a:p>
          <a:p>
            <a:pPr marL="898071" lvl="1" indent="-457200">
              <a:buFont typeface="Arial" panose="020B0604020202020204" pitchFamily="34" charset="0"/>
              <a:buChar char="•"/>
            </a:pPr>
            <a:r>
              <a:rPr lang="en-US" sz="2800" dirty="0" smtClean="0"/>
              <a:t>Kick off Letter Ballot</a:t>
            </a:r>
            <a:endParaRPr lang="en-US" sz="2800" dirty="0" smtClean="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11</a:t>
            </a:fld>
            <a:endParaRPr lang="en-US" altLang="en-US" sz="1200" dirty="0" smtClean="0">
              <a:latin typeface="Times New Roman" pitchFamily="18" charset="0"/>
            </a:endParaRPr>
          </a:p>
        </p:txBody>
      </p:sp>
    </p:spTree>
    <p:extLst>
      <p:ext uri="{BB962C8B-B14F-4D97-AF65-F5344CB8AC3E}">
        <p14:creationId xmlns:p14="http://schemas.microsoft.com/office/powerpoint/2010/main" val="997139388"/>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5" y="381000"/>
            <a:ext cx="3009896" cy="4419600"/>
          </a:xfrm>
        </p:spPr>
        <p:txBody>
          <a:bodyPr/>
          <a:lstStyle/>
          <a:p>
            <a:r>
              <a:rPr lang="en-US" dirty="0" smtClean="0"/>
              <a:t>A new spec </a:t>
            </a:r>
            <a:r>
              <a:rPr lang="en-US" dirty="0" smtClean="0"/>
              <a:t>is born…</a:t>
            </a:r>
            <a:endParaRPr lang="en-US" dirty="0"/>
          </a:p>
        </p:txBody>
      </p:sp>
      <p:sp>
        <p:nvSpPr>
          <p:cNvPr id="13" name="Slide Number Placeholder 12"/>
          <p:cNvSpPr>
            <a:spLocks noGrp="1"/>
          </p:cNvSpPr>
          <p:nvPr>
            <p:ph type="sldNum" sz="quarter" idx="4294967295"/>
          </p:nvPr>
        </p:nvSpPr>
        <p:spPr>
          <a:xfrm>
            <a:off x="4527550" y="6475414"/>
            <a:ext cx="179536" cy="184666"/>
          </a:xfrm>
          <a:prstGeom prst="rect">
            <a:avLst/>
          </a:prstGeom>
        </p:spPr>
        <p:txBody>
          <a:bodyPr/>
          <a:lstStyle/>
          <a:p>
            <a:pPr lvl="0"/>
            <a:fld id="{86CB4B4D-7CA3-9044-876B-883B54F8677D}" type="slidenum">
              <a:rPr lang="en-US" smtClean="0"/>
              <a:pPr lvl="0"/>
              <a:t>12</a:t>
            </a:fld>
            <a:endParaRPr lang="en-US" dirty="0"/>
          </a:p>
        </p:txBody>
      </p:sp>
      <p:pic>
        <p:nvPicPr>
          <p:cNvPr id="24" name="Picture 23"/>
          <p:cNvPicPr>
            <a:picLocks noChangeAspect="1"/>
          </p:cNvPicPr>
          <p:nvPr/>
        </p:nvPicPr>
        <p:blipFill rotWithShape="1">
          <a:blip r:embed="rId2">
            <a:extLst>
              <a:ext uri="{28A0092B-C50C-407E-A947-70E740481C1C}">
                <a14:useLocalDpi xmlns:a14="http://schemas.microsoft.com/office/drawing/2010/main" val="0"/>
              </a:ext>
            </a:extLst>
          </a:blip>
          <a:srcRect l="35706"/>
          <a:stretch/>
        </p:blipFill>
        <p:spPr>
          <a:xfrm>
            <a:off x="4191000" y="1156327"/>
            <a:ext cx="4222815" cy="4919667"/>
          </a:xfrm>
          <a:prstGeom prst="rect">
            <a:avLst/>
          </a:prstGeom>
        </p:spPr>
      </p:pic>
    </p:spTree>
    <p:extLst>
      <p:ext uri="{BB962C8B-B14F-4D97-AF65-F5344CB8AC3E}">
        <p14:creationId xmlns:p14="http://schemas.microsoft.com/office/powerpoint/2010/main" val="2201354718"/>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r>
              <a:rPr lang="en-US" altLang="ja-JP" sz="4800" b="1" dirty="0" smtClean="0">
                <a:solidFill>
                  <a:schemeClr val="tx1"/>
                </a:solidFill>
                <a:latin typeface="Times New Roman" pitchFamily="18" charset="0"/>
                <a:cs typeface="Times New Roman" pitchFamily="18" charset="0"/>
              </a:rPr>
              <a:t>Thank </a:t>
            </a:r>
            <a:r>
              <a:rPr lang="en-US" altLang="ja-JP" sz="4800" b="1" dirty="0" smtClean="0">
                <a:solidFill>
                  <a:schemeClr val="tx1"/>
                </a:solidFill>
                <a:latin typeface="Times New Roman" pitchFamily="18" charset="0"/>
                <a:cs typeface="Times New Roman" pitchFamily="18" charset="0"/>
              </a:rPr>
              <a:t>You!</a:t>
            </a:r>
            <a:endParaRPr lang="en-US" altLang="ja-JP" sz="4800" b="1"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13</a:t>
            </a:fld>
            <a:endParaRPr lang="en-US" altLang="en-US" sz="1200" smtClean="0">
              <a:latin typeface="Times New Roman" pitchFamily="18" charset="0"/>
            </a:endParaRPr>
          </a:p>
        </p:txBody>
      </p:sp>
    </p:spTree>
    <p:extLst>
      <p:ext uri="{BB962C8B-B14F-4D97-AF65-F5344CB8AC3E}">
        <p14:creationId xmlns:p14="http://schemas.microsoft.com/office/powerpoint/2010/main" val="2447166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r>
              <a:rPr lang="en-US" altLang="ja-JP" b="1" dirty="0">
                <a:solidFill>
                  <a:schemeClr val="tx1"/>
                </a:solidFill>
                <a:latin typeface="Times New Roman" pitchFamily="18" charset="0"/>
                <a:cs typeface="Times New Roman" pitchFamily="18" charset="0"/>
              </a:rPr>
              <a:t>IEEE </a:t>
            </a:r>
            <a:r>
              <a:rPr lang="en-US" altLang="ja-JP" b="1" dirty="0" smtClean="0">
                <a:solidFill>
                  <a:schemeClr val="tx1"/>
                </a:solidFill>
                <a:latin typeface="Times New Roman" pitchFamily="18" charset="0"/>
                <a:cs typeface="Times New Roman" pitchFamily="18" charset="0"/>
              </a:rPr>
              <a:t>802.15.3e</a:t>
            </a: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dirty="0" smtClean="0">
                <a:solidFill>
                  <a:schemeClr val="tx1"/>
                </a:solidFill>
                <a:latin typeface="Times New Roman" pitchFamily="18" charset="0"/>
                <a:cs typeface="Times New Roman" pitchFamily="18" charset="0"/>
              </a:rPr>
              <a:t>High Rate Close Proximity (HRCP)</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b="1" dirty="0" smtClean="0">
                <a:solidFill>
                  <a:schemeClr val="tx1"/>
                </a:solidFill>
                <a:latin typeface="Times New Roman" pitchFamily="18" charset="0"/>
                <a:cs typeface="Times New Roman" pitchFamily="18" charset="0"/>
              </a:rPr>
              <a:t>Closing Report</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Dallas, Texas</a:t>
            </a:r>
            <a:endParaRPr lang="en-US" altLang="ja-JP" sz="2400"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November 9-12, </a:t>
            </a:r>
            <a:r>
              <a:rPr lang="en-US" altLang="ja-JP" sz="2400" b="1" dirty="0">
                <a:solidFill>
                  <a:schemeClr val="tx1"/>
                </a:solidFill>
                <a:latin typeface="Times New Roman" pitchFamily="18" charset="0"/>
                <a:cs typeface="Times New Roman" pitchFamily="18" charset="0"/>
              </a:rPr>
              <a:t>2015</a:t>
            </a:r>
            <a:endParaRPr lang="en-US" altLang="en-US" sz="2400"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2</a:t>
            </a:fld>
            <a:endParaRPr lang="en-US" altLang="en-US" sz="1200" dirty="0" smtClean="0">
              <a:latin typeface="Times New Roman" pitchFamily="18" charset="0"/>
            </a:endParaRPr>
          </a:p>
        </p:txBody>
      </p:sp>
    </p:spTree>
    <p:extLst>
      <p:ext uri="{BB962C8B-B14F-4D97-AF65-F5344CB8AC3E}">
        <p14:creationId xmlns:p14="http://schemas.microsoft.com/office/powerpoint/2010/main" val="902864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dirty="0" smtClean="0">
                <a:latin typeface="Times New Roman" charset="0"/>
                <a:ea typeface="ＭＳ Ｐゴシック" charset="0"/>
                <a:cs typeface="ＭＳ Ｐゴシック" charset="0"/>
              </a:rPr>
              <a:t>802.15.3e </a:t>
            </a:r>
            <a:r>
              <a:rPr lang="en-US" dirty="0">
                <a:latin typeface="Times New Roman" charset="0"/>
                <a:ea typeface="ＭＳ Ｐゴシック" charset="0"/>
                <a:cs typeface="ＭＳ Ｐゴシック" charset="0"/>
              </a:rPr>
              <a:t>Officers</a:t>
            </a:r>
            <a:endParaRPr lang="en-US" b="1" dirty="0"/>
          </a:p>
        </p:txBody>
      </p:sp>
      <p:sp>
        <p:nvSpPr>
          <p:cNvPr id="3" name="Text Placeholder 2"/>
          <p:cNvSpPr>
            <a:spLocks noGrp="1"/>
          </p:cNvSpPr>
          <p:nvPr>
            <p:ph type="body" idx="1"/>
          </p:nvPr>
        </p:nvSpPr>
        <p:spPr>
          <a:xfrm>
            <a:off x="685802" y="1676400"/>
            <a:ext cx="7772400" cy="4724400"/>
          </a:xfrm>
        </p:spPr>
        <p:txBody>
          <a:bodyPr/>
          <a:lstStyle/>
          <a:p>
            <a:pPr marL="2860675" indent="-2860675">
              <a:lnSpc>
                <a:spcPct val="80000"/>
              </a:lnSpc>
              <a:buFontTx/>
              <a:buNone/>
            </a:pPr>
            <a:r>
              <a:rPr lang="en-US" sz="2800" dirty="0">
                <a:latin typeface="Arial" charset="0"/>
                <a:ea typeface="ＭＳ Ｐゴシック" charset="0"/>
                <a:cs typeface="ＭＳ Ｐゴシック" charset="0"/>
              </a:rPr>
              <a:t>Chair:	</a:t>
            </a:r>
            <a:r>
              <a:rPr lang="en-US" sz="2800" dirty="0" smtClean="0">
                <a:latin typeface="Arial" charset="0"/>
                <a:ea typeface="ＭＳ Ｐゴシック" charset="0"/>
                <a:cs typeface="ＭＳ Ｐゴシック" charset="0"/>
              </a:rPr>
              <a:t>Andrew </a:t>
            </a:r>
            <a:r>
              <a:rPr lang="en-US" sz="2800" dirty="0">
                <a:latin typeface="Arial" charset="0"/>
                <a:ea typeface="ＭＳ Ｐゴシック" charset="0"/>
                <a:cs typeface="ＭＳ Ｐゴシック" charset="0"/>
              </a:rPr>
              <a:t>Estrada, Sony</a:t>
            </a:r>
          </a:p>
          <a:p>
            <a:pPr marL="2860675" indent="-2860675">
              <a:lnSpc>
                <a:spcPct val="80000"/>
              </a:lnSpc>
              <a:buFontTx/>
              <a:buNone/>
            </a:pPr>
            <a:r>
              <a:rPr lang="en-US" sz="2800" dirty="0">
                <a:latin typeface="Arial" charset="0"/>
                <a:ea typeface="ＭＳ Ｐゴシック" charset="0"/>
                <a:cs typeface="ＭＳ Ｐゴシック" charset="0"/>
              </a:rPr>
              <a:t>	</a:t>
            </a:r>
          </a:p>
          <a:p>
            <a:pPr marL="2860675" indent="-2860675">
              <a:lnSpc>
                <a:spcPct val="80000"/>
              </a:lnSpc>
              <a:buFontTx/>
              <a:buNone/>
            </a:pPr>
            <a:r>
              <a:rPr lang="en-US" sz="2800" dirty="0">
                <a:latin typeface="Arial" charset="0"/>
                <a:ea typeface="ＭＳ Ｐゴシック" charset="0"/>
                <a:cs typeface="ＭＳ Ｐゴシック" charset="0"/>
              </a:rPr>
              <a:t>Vice </a:t>
            </a:r>
            <a:r>
              <a:rPr lang="en-US" sz="2800" dirty="0" smtClean="0">
                <a:latin typeface="Arial" charset="0"/>
                <a:ea typeface="ＭＳ Ｐゴシック" charset="0"/>
                <a:cs typeface="ＭＳ Ｐゴシック" charset="0"/>
              </a:rPr>
              <a:t>Chair:</a:t>
            </a:r>
            <a:r>
              <a:rPr lang="en-US" sz="2800" dirty="0">
                <a:latin typeface="Arial" charset="0"/>
                <a:ea typeface="ＭＳ Ｐゴシック" charset="0"/>
                <a:cs typeface="ＭＳ Ｐゴシック" charset="0"/>
              </a:rPr>
              <a:t>	Thomas </a:t>
            </a:r>
            <a:r>
              <a:rPr lang="en-US" sz="2800" dirty="0" err="1">
                <a:latin typeface="Arial" charset="0"/>
                <a:ea typeface="ＭＳ Ｐゴシック" charset="0"/>
                <a:cs typeface="ＭＳ Ｐゴシック" charset="0"/>
              </a:rPr>
              <a:t>Kürner</a:t>
            </a:r>
            <a:r>
              <a:rPr lang="en-US" sz="2800" dirty="0">
                <a:latin typeface="Arial" charset="0"/>
                <a:ea typeface="ＭＳ Ｐゴシック" charset="0"/>
                <a:cs typeface="ＭＳ Ｐゴシック" charset="0"/>
              </a:rPr>
              <a:t>, </a:t>
            </a:r>
            <a:r>
              <a:rPr lang="de-DE" sz="2800" dirty="0">
                <a:latin typeface="Arial" charset="0"/>
                <a:ea typeface="ＭＳ Ｐゴシック" charset="0"/>
                <a:cs typeface="ＭＳ Ｐゴシック" charset="0"/>
              </a:rPr>
              <a:t>Institut für </a:t>
            </a:r>
            <a:r>
              <a:rPr lang="de-DE" sz="2800" dirty="0" smtClean="0">
                <a:latin typeface="Arial" charset="0"/>
                <a:ea typeface="ＭＳ Ｐゴシック" charset="0"/>
                <a:cs typeface="ＭＳ Ｐゴシック" charset="0"/>
              </a:rPr>
              <a:t>Nachrichtentechnik Technische </a:t>
            </a:r>
            <a:r>
              <a:rPr lang="de-DE" sz="2800" dirty="0">
                <a:latin typeface="Arial" charset="0"/>
                <a:ea typeface="ＭＳ Ｐゴシック" charset="0"/>
                <a:cs typeface="ＭＳ Ｐゴシック" charset="0"/>
              </a:rPr>
              <a:t>Universität Braunschweig</a:t>
            </a:r>
          </a:p>
          <a:p>
            <a:pPr marL="2860675" indent="-2860675">
              <a:lnSpc>
                <a:spcPct val="80000"/>
              </a:lnSpc>
              <a:buFontTx/>
              <a:buNone/>
            </a:pPr>
            <a:endParaRPr lang="en-US" sz="2800" dirty="0">
              <a:latin typeface="Arial" charset="0"/>
              <a:ea typeface="ＭＳ Ｐゴシック" charset="0"/>
              <a:cs typeface="ＭＳ Ｐゴシック" charset="0"/>
            </a:endParaRPr>
          </a:p>
          <a:p>
            <a:pPr marL="2860675" indent="-2860675">
              <a:lnSpc>
                <a:spcPct val="80000"/>
              </a:lnSpc>
              <a:buFontTx/>
              <a:buNone/>
            </a:pPr>
            <a:r>
              <a:rPr lang="en-US" sz="2800" dirty="0" smtClean="0">
                <a:latin typeface="Arial" charset="0"/>
                <a:ea typeface="ＭＳ Ｐゴシック" charset="0"/>
                <a:cs typeface="ＭＳ Ｐゴシック" charset="0"/>
              </a:rPr>
              <a:t>Secretary:</a:t>
            </a:r>
            <a:r>
              <a:rPr lang="en-US" sz="2800" dirty="0">
                <a:latin typeface="Arial" charset="0"/>
                <a:ea typeface="ＭＳ Ｐゴシック" charset="0"/>
                <a:cs typeface="ＭＳ Ｐゴシック" charset="0"/>
              </a:rPr>
              <a:t>	Ken </a:t>
            </a:r>
            <a:r>
              <a:rPr lang="en-US" sz="2800" dirty="0" err="1" smtClean="0">
                <a:latin typeface="Arial" charset="0"/>
                <a:ea typeface="ＭＳ Ｐゴシック" charset="0"/>
                <a:cs typeface="ＭＳ Ｐゴシック" charset="0"/>
              </a:rPr>
              <a:t>Hiraga</a:t>
            </a:r>
            <a:r>
              <a:rPr lang="en-US" sz="2800" dirty="0">
                <a:latin typeface="Arial" charset="0"/>
                <a:ea typeface="ＭＳ Ｐゴシック" charset="0"/>
                <a:cs typeface="ＭＳ Ｐゴシック" charset="0"/>
              </a:rPr>
              <a:t>, NTT</a:t>
            </a:r>
          </a:p>
          <a:p>
            <a:pPr marL="2860675" indent="-2860675">
              <a:lnSpc>
                <a:spcPct val="80000"/>
              </a:lnSpc>
              <a:buFontTx/>
              <a:buNone/>
            </a:pPr>
            <a:endParaRPr lang="en-US" sz="2800" dirty="0">
              <a:latin typeface="Arial" charset="0"/>
              <a:ea typeface="ＭＳ Ｐゴシック" charset="0"/>
              <a:cs typeface="ＭＳ Ｐゴシック" charset="0"/>
            </a:endParaRPr>
          </a:p>
          <a:p>
            <a:pPr marL="2860675" indent="-2860675">
              <a:lnSpc>
                <a:spcPct val="80000"/>
              </a:lnSpc>
              <a:buFontTx/>
              <a:buNone/>
            </a:pPr>
            <a:r>
              <a:rPr lang="en-US" sz="2800" dirty="0">
                <a:latin typeface="Arial" charset="0"/>
                <a:ea typeface="ＭＳ Ｐゴシック" charset="0"/>
                <a:cs typeface="ＭＳ Ｐゴシック" charset="0"/>
              </a:rPr>
              <a:t>Technical </a:t>
            </a:r>
            <a:r>
              <a:rPr lang="en-US" sz="2800" dirty="0" smtClean="0">
                <a:latin typeface="Arial" charset="0"/>
                <a:ea typeface="ＭＳ Ｐゴシック" charset="0"/>
                <a:cs typeface="ＭＳ Ｐゴシック" charset="0"/>
              </a:rPr>
              <a:t>Editor:	</a:t>
            </a:r>
            <a:r>
              <a:rPr lang="en-US" sz="2800" dirty="0" smtClean="0">
                <a:latin typeface="Arial" charset="0"/>
                <a:ea typeface="ＭＳ Ｐゴシック" charset="0"/>
                <a:cs typeface="ＭＳ Ｐゴシック" charset="0"/>
              </a:rPr>
              <a:t>Ko </a:t>
            </a:r>
            <a:r>
              <a:rPr lang="en-US" sz="2800" dirty="0">
                <a:latin typeface="Arial" charset="0"/>
                <a:ea typeface="ＭＳ Ｐゴシック" charset="0"/>
                <a:cs typeface="ＭＳ Ｐゴシック" charset="0"/>
              </a:rPr>
              <a:t>Togashi, Toshiba</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3</a:t>
            </a:fld>
            <a:endParaRPr lang="en-US" altLang="en-US" sz="1200" dirty="0" smtClean="0">
              <a:latin typeface="Times New Roman" pitchFamily="18" charset="0"/>
            </a:endParaRPr>
          </a:p>
        </p:txBody>
      </p:sp>
    </p:spTree>
    <p:extLst>
      <p:ext uri="{BB962C8B-B14F-4D97-AF65-F5344CB8AC3E}">
        <p14:creationId xmlns:p14="http://schemas.microsoft.com/office/powerpoint/2010/main" val="3514823058"/>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Goals for this meeting</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smtClean="0"/>
              <a:t>November Plenary: </a:t>
            </a:r>
          </a:p>
          <a:p>
            <a:pPr marL="898071" lvl="1" indent="-457200">
              <a:buFont typeface="Arial" panose="020B0604020202020204" pitchFamily="34" charset="0"/>
              <a:buChar char="•"/>
            </a:pPr>
            <a:r>
              <a:rPr lang="en-US" sz="2800" dirty="0" smtClean="0"/>
              <a:t>Complete 1</a:t>
            </a:r>
            <a:r>
              <a:rPr lang="en-US" sz="2800" baseline="30000" dirty="0" smtClean="0"/>
              <a:t>st</a:t>
            </a:r>
            <a:r>
              <a:rPr lang="en-US" sz="2800" dirty="0" smtClean="0"/>
              <a:t> draft of spec</a:t>
            </a:r>
          </a:p>
          <a:p>
            <a:pPr marL="898071" lvl="1" indent="-457200">
              <a:buFont typeface="Arial" panose="020B0604020202020204" pitchFamily="34" charset="0"/>
              <a:buChar char="•"/>
            </a:pPr>
            <a:r>
              <a:rPr lang="en-US" sz="2800" dirty="0" smtClean="0"/>
              <a:t>Unify the different sections into a single document.</a:t>
            </a:r>
          </a:p>
          <a:p>
            <a:pPr marL="898071" lvl="1" indent="-457200">
              <a:buFont typeface="Arial" panose="020B0604020202020204" pitchFamily="34" charset="0"/>
              <a:buChar char="•"/>
            </a:pPr>
            <a:r>
              <a:rPr lang="en-US" sz="2800" dirty="0" smtClean="0"/>
              <a:t>Resolve remaining TG comments</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4</a:t>
            </a:fld>
            <a:endParaRPr lang="en-US" altLang="en-US" sz="1200" dirty="0" smtClean="0">
              <a:latin typeface="Times New Roman" pitchFamily="18" charset="0"/>
            </a:endParaRPr>
          </a:p>
        </p:txBody>
      </p:sp>
    </p:spTree>
    <p:extLst>
      <p:ext uri="{BB962C8B-B14F-4D97-AF65-F5344CB8AC3E}">
        <p14:creationId xmlns:p14="http://schemas.microsoft.com/office/powerpoint/2010/main" val="3950662771"/>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TG3e Accomplishments</a:t>
            </a:r>
            <a:endParaRPr lang="en-US" b="1" dirty="0"/>
          </a:p>
        </p:txBody>
      </p:sp>
      <p:sp>
        <p:nvSpPr>
          <p:cNvPr id="3" name="Text Placeholder 2"/>
          <p:cNvSpPr>
            <a:spLocks noGrp="1"/>
          </p:cNvSpPr>
          <p:nvPr>
            <p:ph type="body" idx="1"/>
          </p:nvPr>
        </p:nvSpPr>
        <p:spPr>
          <a:xfrm>
            <a:off x="685802" y="1447800"/>
            <a:ext cx="7772400" cy="4953000"/>
          </a:xfrm>
        </p:spPr>
        <p:txBody>
          <a:bodyPr/>
          <a:lstStyle/>
          <a:p>
            <a:pPr marL="473529" indent="-457200">
              <a:lnSpc>
                <a:spcPct val="80000"/>
              </a:lnSpc>
              <a:spcBef>
                <a:spcPts val="1200"/>
              </a:spcBef>
              <a:buFont typeface="+mj-lt"/>
              <a:buAutoNum type="arabicPeriod"/>
            </a:pPr>
            <a:r>
              <a:rPr lang="en-US" sz="2000" dirty="0" smtClean="0">
                <a:latin typeface="Arial" panose="020B0604020202020204" pitchFamily="34" charset="0"/>
                <a:cs typeface="Arial" panose="020B0604020202020204" pitchFamily="34" charset="0"/>
              </a:rPr>
              <a:t>Presented 8 contributions:</a:t>
            </a:r>
          </a:p>
          <a:p>
            <a:pPr marL="914400" lvl="1" indent="-457200">
              <a:lnSpc>
                <a:spcPct val="80000"/>
              </a:lnSpc>
              <a:spcBef>
                <a:spcPts val="1200"/>
              </a:spcBef>
              <a:buFont typeface="+mj-lt"/>
              <a:buAutoNum type="arabicPeriod"/>
            </a:pPr>
            <a:r>
              <a:rPr lang="en-US" sz="2000" dirty="0" smtClean="0">
                <a:latin typeface="Arial" panose="020B0604020202020204" pitchFamily="34" charset="0"/>
                <a:cs typeface="Arial" panose="020B0604020202020204" pitchFamily="34" charset="0"/>
              </a:rPr>
              <a:t>Proposed terminology (Sony)</a:t>
            </a:r>
          </a:p>
          <a:p>
            <a:pPr marL="914400" lvl="1" indent="-457200">
              <a:lnSpc>
                <a:spcPct val="80000"/>
              </a:lnSpc>
              <a:spcBef>
                <a:spcPts val="1200"/>
              </a:spcBef>
              <a:buFont typeface="+mj-lt"/>
              <a:buAutoNum type="arabicPeriod"/>
            </a:pPr>
            <a:r>
              <a:rPr lang="en-US" sz="2000" dirty="0" smtClean="0">
                <a:latin typeface="Arial" panose="020B0604020202020204" pitchFamily="34" charset="0"/>
                <a:cs typeface="Arial" panose="020B0604020202020204" pitchFamily="34" charset="0"/>
              </a:rPr>
              <a:t>Frame aggregation and buffer empty flag (JRC)</a:t>
            </a:r>
          </a:p>
          <a:p>
            <a:pPr marL="914400" lvl="1" indent="-457200">
              <a:lnSpc>
                <a:spcPct val="80000"/>
              </a:lnSpc>
              <a:spcBef>
                <a:spcPts val="1200"/>
              </a:spcBef>
              <a:buFont typeface="+mj-lt"/>
              <a:buAutoNum type="arabicPeriod"/>
            </a:pPr>
            <a:r>
              <a:rPr lang="en-US" sz="2000" dirty="0" smtClean="0">
                <a:latin typeface="Arial" panose="020B0604020202020204" pitchFamily="34" charset="0"/>
                <a:cs typeface="Arial" panose="020B0604020202020204" pitchFamily="34" charset="0"/>
              </a:rPr>
              <a:t>MIMO (NTT)</a:t>
            </a:r>
          </a:p>
          <a:p>
            <a:pPr marL="914400" lvl="1" indent="-457200">
              <a:lnSpc>
                <a:spcPct val="80000"/>
              </a:lnSpc>
              <a:spcBef>
                <a:spcPts val="1200"/>
              </a:spcBef>
              <a:buFont typeface="+mj-lt"/>
              <a:buAutoNum type="arabicPeriod"/>
            </a:pPr>
            <a:r>
              <a:rPr lang="en-US" sz="2000" dirty="0" smtClean="0">
                <a:latin typeface="Arial" panose="020B0604020202020204" pitchFamily="34" charset="0"/>
                <a:cs typeface="Arial" panose="020B0604020202020204" pitchFamily="34" charset="0"/>
              </a:rPr>
              <a:t>Spectral Mask (Sony)</a:t>
            </a:r>
          </a:p>
          <a:p>
            <a:pPr marL="914400" lvl="1" indent="-457200">
              <a:lnSpc>
                <a:spcPct val="80000"/>
              </a:lnSpc>
              <a:spcBef>
                <a:spcPts val="1200"/>
              </a:spcBef>
              <a:buFont typeface="+mj-lt"/>
              <a:buAutoNum type="arabicPeriod"/>
            </a:pPr>
            <a:r>
              <a:rPr lang="en-US" sz="2000" dirty="0" smtClean="0">
                <a:latin typeface="Arial" panose="020B0604020202020204" pitchFamily="34" charset="0"/>
                <a:cs typeface="Arial" panose="020B0604020202020204" pitchFamily="34" charset="0"/>
              </a:rPr>
              <a:t>MAC (Toshiba)</a:t>
            </a:r>
          </a:p>
          <a:p>
            <a:pPr marL="914400" lvl="1" indent="-457200">
              <a:lnSpc>
                <a:spcPct val="80000"/>
              </a:lnSpc>
              <a:spcBef>
                <a:spcPts val="1200"/>
              </a:spcBef>
              <a:buFont typeface="+mj-lt"/>
              <a:buAutoNum type="arabicPeriod"/>
            </a:pPr>
            <a:r>
              <a:rPr lang="en-US" sz="2000" dirty="0" smtClean="0">
                <a:latin typeface="Arial" panose="020B0604020202020204" pitchFamily="34" charset="0"/>
                <a:cs typeface="Arial" panose="020B0604020202020204" pitchFamily="34" charset="0"/>
              </a:rPr>
              <a:t>RSSI Touch Model (ETRI)</a:t>
            </a:r>
          </a:p>
          <a:p>
            <a:pPr marL="914400" lvl="1" indent="-457200">
              <a:lnSpc>
                <a:spcPct val="80000"/>
              </a:lnSpc>
              <a:spcBef>
                <a:spcPts val="1200"/>
              </a:spcBef>
              <a:buFont typeface="+mj-lt"/>
              <a:buAutoNum type="arabicPeriod"/>
            </a:pPr>
            <a:r>
              <a:rPr lang="en-US" sz="2000" dirty="0" smtClean="0">
                <a:latin typeface="Arial" panose="020B0604020202020204" pitchFamily="34" charset="0"/>
                <a:cs typeface="Arial" panose="020B0604020202020204" pitchFamily="34" charset="0"/>
              </a:rPr>
              <a:t>OOK PHY (ETRI)</a:t>
            </a:r>
          </a:p>
          <a:p>
            <a:pPr marL="914400" lvl="1" indent="-457200">
              <a:lnSpc>
                <a:spcPct val="80000"/>
              </a:lnSpc>
              <a:spcBef>
                <a:spcPts val="1200"/>
              </a:spcBef>
              <a:buFont typeface="+mj-lt"/>
              <a:buAutoNum type="arabicPeriod"/>
            </a:pPr>
            <a:r>
              <a:rPr lang="en-US" sz="2000" dirty="0" smtClean="0">
                <a:latin typeface="Arial" panose="020B0604020202020204" pitchFamily="34" charset="0"/>
                <a:cs typeface="Arial" panose="020B0604020202020204" pitchFamily="34" charset="0"/>
              </a:rPr>
              <a:t>Optimal </a:t>
            </a:r>
            <a:r>
              <a:rPr lang="en-US" sz="2000" dirty="0" err="1" smtClean="0">
                <a:latin typeface="Arial" panose="020B0604020202020204" pitchFamily="34" charset="0"/>
                <a:cs typeface="Arial" panose="020B0604020202020204" pitchFamily="34" charset="0"/>
              </a:rPr>
              <a:t>subframe</a:t>
            </a:r>
            <a:r>
              <a:rPr lang="en-US" sz="2000" dirty="0" smtClean="0">
                <a:latin typeface="Arial" panose="020B0604020202020204" pitchFamily="34" charset="0"/>
                <a:cs typeface="Arial" panose="020B0604020202020204" pitchFamily="34" charset="0"/>
              </a:rPr>
              <a:t> length (Sony)</a:t>
            </a:r>
          </a:p>
          <a:p>
            <a:pPr marL="473529" indent="-457200">
              <a:lnSpc>
                <a:spcPct val="80000"/>
              </a:lnSpc>
              <a:spcBef>
                <a:spcPts val="1200"/>
              </a:spcBef>
              <a:buFont typeface="+mj-lt"/>
              <a:buAutoNum type="arabicPeriod"/>
            </a:pPr>
            <a:r>
              <a:rPr lang="en-US" sz="2000" dirty="0" smtClean="0">
                <a:latin typeface="Arial" panose="020B0604020202020204" pitchFamily="34" charset="0"/>
                <a:cs typeface="Arial" panose="020B0604020202020204" pitchFamily="34" charset="0"/>
              </a:rPr>
              <a:t>Reviewed draft spec</a:t>
            </a:r>
            <a:endParaRPr lang="en-US" sz="2000" dirty="0">
              <a:latin typeface="Arial" panose="020B0604020202020204" pitchFamily="34" charset="0"/>
              <a:cs typeface="Arial" panose="020B0604020202020204" pitchFamily="34" charset="0"/>
            </a:endParaRPr>
          </a:p>
          <a:p>
            <a:pPr marL="473529" indent="-457200">
              <a:lnSpc>
                <a:spcPct val="80000"/>
              </a:lnSpc>
              <a:spcBef>
                <a:spcPts val="1200"/>
              </a:spcBef>
              <a:buFont typeface="+mj-lt"/>
              <a:buAutoNum type="arabicPeriod"/>
            </a:pPr>
            <a:r>
              <a:rPr lang="en-US" sz="2000" dirty="0" smtClean="0">
                <a:latin typeface="Arial" panose="020B0604020202020204" pitchFamily="34" charset="0"/>
                <a:cs typeface="Arial" panose="020B0604020202020204" pitchFamily="34" charset="0"/>
              </a:rPr>
              <a:t>Drafted FCC NPRM text jointly with TG3d</a:t>
            </a:r>
            <a:endParaRPr lang="en-US" sz="2000" dirty="0" smtClean="0">
              <a:latin typeface="Arial" panose="020B0604020202020204" pitchFamily="34" charset="0"/>
              <a:cs typeface="Arial" panose="020B0604020202020204" pitchFamily="34" charset="0"/>
            </a:endParaRP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5</a:t>
            </a:fld>
            <a:endParaRPr lang="en-US" altLang="en-US" sz="1200" dirty="0" smtClean="0">
              <a:latin typeface="Times New Roman" pitchFamily="18" charset="0"/>
            </a:endParaRPr>
          </a:p>
        </p:txBody>
      </p:sp>
    </p:spTree>
    <p:extLst>
      <p:ext uri="{BB962C8B-B14F-4D97-AF65-F5344CB8AC3E}">
        <p14:creationId xmlns:p14="http://schemas.microsoft.com/office/powerpoint/2010/main" val="902784662"/>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5" y="381000"/>
            <a:ext cx="4991096" cy="1524000"/>
          </a:xfrm>
        </p:spPr>
        <p:txBody>
          <a:bodyPr/>
          <a:lstStyle/>
          <a:p>
            <a:r>
              <a:rPr lang="en-US" dirty="0" smtClean="0"/>
              <a:t>Timeline</a:t>
            </a:r>
            <a:endParaRPr lang="en-US" dirty="0"/>
          </a:p>
        </p:txBody>
      </p:sp>
      <p:sp>
        <p:nvSpPr>
          <p:cNvPr id="5" name="Down Arrow Callout 4"/>
          <p:cNvSpPr/>
          <p:nvPr/>
        </p:nvSpPr>
        <p:spPr>
          <a:xfrm>
            <a:off x="852709" y="22860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2400" b="0" i="0" u="none" strike="noStrike" cap="none" spc="0" normalizeH="0" baseline="0" dirty="0" smtClean="0">
                <a:ln>
                  <a:noFill/>
                </a:ln>
                <a:solidFill>
                  <a:srgbClr val="000000"/>
                </a:solidFill>
                <a:effectLst/>
                <a:uFillTx/>
                <a:latin typeface="Arial"/>
                <a:ea typeface="Arial"/>
                <a:cs typeface="Arial"/>
                <a:sym typeface="Arial"/>
              </a:rPr>
              <a:t>July</a:t>
            </a:r>
          </a:p>
          <a:p>
            <a:pPr marL="0" marR="0" indent="0" algn="ctr" defTabSz="914400" rtl="0" fontAlgn="auto" latinLnBrk="1" hangingPunct="0">
              <a:lnSpc>
                <a:spcPct val="100000"/>
              </a:lnSpc>
              <a:spcBef>
                <a:spcPts val="0"/>
              </a:spcBef>
              <a:spcAft>
                <a:spcPts val="0"/>
              </a:spcAft>
              <a:buClrTx/>
              <a:buSzTx/>
              <a:buFontTx/>
              <a:buNone/>
              <a:tabLst/>
            </a:pPr>
            <a:r>
              <a:rPr lang="en-US" sz="1600" dirty="0" smtClean="0">
                <a:solidFill>
                  <a:srgbClr val="000000"/>
                </a:solidFill>
              </a:rPr>
              <a:t>Waikoloa</a:t>
            </a:r>
            <a:br>
              <a:rPr lang="en-US" sz="1600" dirty="0" smtClean="0">
                <a:solidFill>
                  <a:srgbClr val="000000"/>
                </a:solidFill>
              </a:rPr>
            </a:br>
            <a:r>
              <a:rPr lang="en-US" sz="1600" dirty="0" smtClean="0">
                <a:solidFill>
                  <a:srgbClr val="000000"/>
                </a:solidFill>
              </a:rPr>
              <a:t>12-17</a:t>
            </a:r>
            <a:endParaRPr kumimoji="0" lang="en-US" sz="1600" b="0" i="0" u="none" strike="noStrike" cap="none" spc="0" normalizeH="0" baseline="0" dirty="0">
              <a:ln>
                <a:noFill/>
              </a:ln>
              <a:solidFill>
                <a:srgbClr val="000000"/>
              </a:solidFill>
              <a:effectLst/>
              <a:uFillTx/>
              <a:sym typeface="Arial"/>
            </a:endParaRPr>
          </a:p>
        </p:txBody>
      </p:sp>
      <p:sp>
        <p:nvSpPr>
          <p:cNvPr id="6" name="Down Arrow Callout 5"/>
          <p:cNvSpPr/>
          <p:nvPr/>
        </p:nvSpPr>
        <p:spPr>
          <a:xfrm>
            <a:off x="2757709" y="22860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2400" b="0" i="0" u="none" strike="noStrike" cap="none" spc="0" normalizeH="0" baseline="0" dirty="0" smtClean="0">
                <a:ln>
                  <a:noFill/>
                </a:ln>
                <a:solidFill>
                  <a:srgbClr val="000000"/>
                </a:solidFill>
                <a:effectLst/>
                <a:uFillTx/>
                <a:latin typeface="Arial"/>
                <a:ea typeface="Arial"/>
                <a:cs typeface="Arial"/>
                <a:sym typeface="Arial"/>
              </a:rPr>
              <a:t>Sep</a:t>
            </a:r>
          </a:p>
          <a:p>
            <a:pPr marL="0" marR="0" indent="0" algn="ctr" defTabSz="914400" rtl="0" fontAlgn="auto" latinLnBrk="1" hangingPunct="0">
              <a:lnSpc>
                <a:spcPct val="100000"/>
              </a:lnSpc>
              <a:spcBef>
                <a:spcPts val="0"/>
              </a:spcBef>
              <a:spcAft>
                <a:spcPts val="0"/>
              </a:spcAft>
              <a:buClrTx/>
              <a:buSzTx/>
              <a:buFontTx/>
              <a:buNone/>
              <a:tabLst/>
            </a:pPr>
            <a:r>
              <a:rPr lang="en-US" sz="1600" dirty="0" smtClean="0">
                <a:solidFill>
                  <a:srgbClr val="000000"/>
                </a:solidFill>
              </a:rPr>
              <a:t>Bangkok</a:t>
            </a:r>
          </a:p>
          <a:p>
            <a:pPr marL="0" marR="0" indent="0" algn="ctr" defTabSz="914400" rtl="0" fontAlgn="auto" latinLnBrk="1" hangingPunct="0">
              <a:lnSpc>
                <a:spcPct val="100000"/>
              </a:lnSpc>
              <a:spcBef>
                <a:spcPts val="0"/>
              </a:spcBef>
              <a:spcAft>
                <a:spcPts val="0"/>
              </a:spcAft>
              <a:buClrTx/>
              <a:buSzTx/>
              <a:buFontTx/>
              <a:buNone/>
              <a:tabLst/>
            </a:pPr>
            <a:r>
              <a:rPr kumimoji="0" lang="en-US" sz="1600" b="0" i="0" u="none" strike="noStrike" cap="none" spc="0" normalizeH="0" baseline="0" dirty="0" smtClean="0">
                <a:ln>
                  <a:noFill/>
                </a:ln>
                <a:solidFill>
                  <a:srgbClr val="000000"/>
                </a:solidFill>
                <a:effectLst/>
                <a:uFillTx/>
                <a:sym typeface="Arial"/>
              </a:rPr>
              <a:t>13-18</a:t>
            </a:r>
            <a:endParaRPr kumimoji="0" lang="en-US" sz="1600" b="0" i="0" u="none" strike="noStrike" cap="none" spc="0" normalizeH="0" baseline="0" dirty="0">
              <a:ln>
                <a:noFill/>
              </a:ln>
              <a:solidFill>
                <a:srgbClr val="000000"/>
              </a:solidFill>
              <a:effectLst/>
              <a:uFillTx/>
              <a:sym typeface="Arial"/>
            </a:endParaRPr>
          </a:p>
        </p:txBody>
      </p:sp>
      <p:cxnSp>
        <p:nvCxnSpPr>
          <p:cNvPr id="8" name="Straight Arrow Connector 7"/>
          <p:cNvCxnSpPr>
            <a:stCxn id="14" idx="6"/>
            <a:endCxn id="15" idx="2"/>
          </p:cNvCxnSpPr>
          <p:nvPr/>
        </p:nvCxnSpPr>
        <p:spPr>
          <a:xfrm>
            <a:off x="2148109" y="4145876"/>
            <a:ext cx="304800" cy="0"/>
          </a:xfrm>
          <a:prstGeom prst="straightConnector1">
            <a:avLst/>
          </a:prstGeom>
          <a:noFill/>
          <a:ln w="25400" cap="flat">
            <a:solidFill>
              <a:srgbClr val="0070C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1" name="Straight Connector 10"/>
          <p:cNvCxnSpPr/>
          <p:nvPr/>
        </p:nvCxnSpPr>
        <p:spPr>
          <a:xfrm>
            <a:off x="1424209"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2" name="Straight Connector 11"/>
          <p:cNvCxnSpPr/>
          <p:nvPr/>
        </p:nvCxnSpPr>
        <p:spPr>
          <a:xfrm>
            <a:off x="3329209"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4" name="Oval 13"/>
          <p:cNvSpPr/>
          <p:nvPr/>
        </p:nvSpPr>
        <p:spPr>
          <a:xfrm>
            <a:off x="700309" y="3886200"/>
            <a:ext cx="1447800" cy="519351"/>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Initial</a:t>
            </a:r>
            <a:endParaRPr kumimoji="0" lang="en-US" sz="1200" b="0" i="0" u="none" strike="noStrike" cap="none" spc="0" normalizeH="0" baseline="0" dirty="0" smtClean="0">
              <a:ln>
                <a:noFill/>
              </a:ln>
              <a:solidFill>
                <a:srgbClr val="000000"/>
              </a:solidFill>
              <a:effectLst/>
              <a:uFillTx/>
              <a:latin typeface="Arial"/>
              <a:ea typeface="Arial"/>
              <a:cs typeface="Arial"/>
              <a:sym typeface="Arial"/>
            </a:endParaRPr>
          </a:p>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Presentations</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5" name="Oval 14"/>
          <p:cNvSpPr/>
          <p:nvPr/>
        </p:nvSpPr>
        <p:spPr>
          <a:xfrm>
            <a:off x="2452909" y="3886200"/>
            <a:ext cx="990600" cy="519351"/>
          </a:xfrm>
          <a:prstGeom prst="ellipse">
            <a:avLst/>
          </a:prstGeom>
          <a:solidFill>
            <a:srgbClr val="FFFFFF"/>
          </a:solid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Deadline</a:t>
            </a:r>
            <a:br>
              <a:rPr kumimoji="0" lang="en-US" sz="1200" b="0" i="0" u="none" strike="noStrike" cap="none" spc="0" normalizeH="0" baseline="0" dirty="0" smtClean="0">
                <a:ln>
                  <a:noFill/>
                </a:ln>
                <a:solidFill>
                  <a:srgbClr val="000000"/>
                </a:solidFill>
                <a:effectLst/>
                <a:uFillTx/>
                <a:latin typeface="Arial"/>
                <a:ea typeface="Arial"/>
                <a:cs typeface="Arial"/>
                <a:sym typeface="Arial"/>
              </a:rPr>
            </a:br>
            <a:r>
              <a:rPr kumimoji="0" lang="en-US" sz="1200" b="0" i="0" u="none" strike="noStrike" cap="none" spc="0" normalizeH="0" baseline="0" dirty="0" smtClean="0">
                <a:ln>
                  <a:noFill/>
                </a:ln>
                <a:solidFill>
                  <a:srgbClr val="000000"/>
                </a:solidFill>
                <a:effectLst/>
                <a:uFillTx/>
                <a:latin typeface="Arial"/>
                <a:ea typeface="Arial"/>
                <a:cs typeface="Arial"/>
                <a:sym typeface="Arial"/>
              </a:rPr>
              <a:t>10 Sept</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cxnSp>
        <p:nvCxnSpPr>
          <p:cNvPr id="21" name="Straight Arrow Connector 20"/>
          <p:cNvCxnSpPr>
            <a:endCxn id="14" idx="2"/>
          </p:cNvCxnSpPr>
          <p:nvPr/>
        </p:nvCxnSpPr>
        <p:spPr>
          <a:xfrm>
            <a:off x="243109" y="4145876"/>
            <a:ext cx="457200" cy="0"/>
          </a:xfrm>
          <a:prstGeom prst="straightConnector1">
            <a:avLst/>
          </a:prstGeom>
          <a:noFill/>
          <a:ln w="25400" cap="flat">
            <a:solidFill>
              <a:srgbClr val="0070C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 name="Oval 16"/>
          <p:cNvSpPr/>
          <p:nvPr/>
        </p:nvSpPr>
        <p:spPr>
          <a:xfrm>
            <a:off x="4724401" y="4267200"/>
            <a:ext cx="1462308" cy="1298377"/>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Mandatory </a:t>
            </a:r>
            <a:br>
              <a:rPr lang="en-US" dirty="0" smtClean="0">
                <a:solidFill>
                  <a:srgbClr val="000000"/>
                </a:solidFill>
              </a:rPr>
            </a:br>
            <a:r>
              <a:rPr lang="en-US" dirty="0" smtClean="0">
                <a:solidFill>
                  <a:srgbClr val="000000"/>
                </a:solidFill>
              </a:rPr>
              <a:t>Editorial </a:t>
            </a:r>
            <a:br>
              <a:rPr lang="en-US" dirty="0" smtClean="0">
                <a:solidFill>
                  <a:srgbClr val="000000"/>
                </a:solidFill>
              </a:rPr>
            </a:br>
            <a:r>
              <a:rPr lang="en-US" dirty="0" smtClean="0">
                <a:solidFill>
                  <a:srgbClr val="000000"/>
                </a:solidFill>
              </a:rPr>
              <a:t>Coordination</a:t>
            </a:r>
          </a:p>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(at least 2 </a:t>
            </a:r>
            <a:r>
              <a:rPr kumimoji="0" lang="en-US" sz="1200" b="0" i="0" u="none" strike="noStrike" cap="none" spc="0" normalizeH="0" baseline="0" dirty="0" err="1" smtClean="0">
                <a:ln>
                  <a:noFill/>
                </a:ln>
                <a:solidFill>
                  <a:srgbClr val="000000"/>
                </a:solidFill>
                <a:effectLst/>
                <a:uFillTx/>
                <a:latin typeface="Arial"/>
                <a:ea typeface="Arial"/>
                <a:cs typeface="Arial"/>
                <a:sym typeface="Arial"/>
              </a:rPr>
              <a:t>wks</a:t>
            </a:r>
            <a:r>
              <a:rPr kumimoji="0" lang="en-US" sz="1200" b="0" i="0" u="none" strike="noStrike" cap="none" spc="0" normalizeH="0" dirty="0" smtClean="0">
                <a:ln>
                  <a:noFill/>
                </a:ln>
                <a:solidFill>
                  <a:srgbClr val="000000"/>
                </a:solidFill>
                <a:effectLst/>
                <a:uFillTx/>
                <a:latin typeface="Arial"/>
                <a:ea typeface="Arial"/>
                <a:cs typeface="Arial"/>
                <a:sym typeface="Arial"/>
              </a:rPr>
              <a:t> before LB)</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3" name="Slide Number Placeholder 12"/>
          <p:cNvSpPr>
            <a:spLocks noGrp="1"/>
          </p:cNvSpPr>
          <p:nvPr>
            <p:ph type="sldNum" sz="quarter" idx="4294967295"/>
          </p:nvPr>
        </p:nvSpPr>
        <p:spPr>
          <a:xfrm>
            <a:off x="4527550" y="6475414"/>
            <a:ext cx="179536" cy="184666"/>
          </a:xfrm>
          <a:prstGeom prst="rect">
            <a:avLst/>
          </a:prstGeom>
        </p:spPr>
        <p:txBody>
          <a:bodyPr/>
          <a:lstStyle/>
          <a:p>
            <a:pPr lvl="0"/>
            <a:fld id="{86CB4B4D-7CA3-9044-876B-883B54F8677D}" type="slidenum">
              <a:rPr lang="en-US" smtClean="0"/>
              <a:pPr lvl="0"/>
              <a:t>6</a:t>
            </a:fld>
            <a:endParaRPr lang="en-US" dirty="0"/>
          </a:p>
        </p:txBody>
      </p:sp>
      <p:sp>
        <p:nvSpPr>
          <p:cNvPr id="22" name="Down Arrow Callout 21"/>
          <p:cNvSpPr/>
          <p:nvPr/>
        </p:nvSpPr>
        <p:spPr>
          <a:xfrm>
            <a:off x="5729509" y="22860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Jan ‘16</a:t>
            </a:r>
            <a:endParaRPr lang="en-US" sz="24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Atlanta</a:t>
            </a:r>
            <a:endParaRPr lang="en-US" sz="16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17-22</a:t>
            </a:r>
            <a:endParaRPr lang="en-US" sz="1600" dirty="0">
              <a:solidFill>
                <a:srgbClr val="000000"/>
              </a:solidFill>
            </a:endParaRPr>
          </a:p>
        </p:txBody>
      </p:sp>
      <p:cxnSp>
        <p:nvCxnSpPr>
          <p:cNvPr id="23" name="Straight Connector 22"/>
          <p:cNvCxnSpPr/>
          <p:nvPr/>
        </p:nvCxnSpPr>
        <p:spPr>
          <a:xfrm>
            <a:off x="6301009"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6" name="Down Arrow Callout 25"/>
          <p:cNvSpPr/>
          <p:nvPr/>
        </p:nvSpPr>
        <p:spPr>
          <a:xfrm>
            <a:off x="4281709" y="22860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Nov</a:t>
            </a:r>
            <a:endParaRPr lang="en-US" sz="24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smtClean="0">
                <a:solidFill>
                  <a:srgbClr val="000000"/>
                </a:solidFill>
              </a:rPr>
              <a:t>Dallas</a:t>
            </a:r>
            <a:endParaRPr lang="en-US" sz="16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8-13</a:t>
            </a:r>
            <a:endParaRPr lang="en-US" sz="1600" dirty="0">
              <a:solidFill>
                <a:srgbClr val="000000"/>
              </a:solidFill>
            </a:endParaRPr>
          </a:p>
        </p:txBody>
      </p:sp>
      <p:cxnSp>
        <p:nvCxnSpPr>
          <p:cNvPr id="27" name="Straight Connector 26"/>
          <p:cNvCxnSpPr/>
          <p:nvPr/>
        </p:nvCxnSpPr>
        <p:spPr>
          <a:xfrm>
            <a:off x="4853209"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8" name="Oval 27"/>
          <p:cNvSpPr/>
          <p:nvPr/>
        </p:nvSpPr>
        <p:spPr>
          <a:xfrm>
            <a:off x="5729509" y="3886200"/>
            <a:ext cx="1143000" cy="519351"/>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Start </a:t>
            </a:r>
            <a:r>
              <a:rPr lang="en-US" dirty="0" smtClean="0">
                <a:solidFill>
                  <a:srgbClr val="000000"/>
                </a:solidFill>
              </a:rPr>
              <a:t>Letter </a:t>
            </a:r>
            <a:r>
              <a:rPr lang="en-US" dirty="0" smtClean="0">
                <a:solidFill>
                  <a:srgbClr val="000000"/>
                </a:solidFill>
              </a:rPr>
              <a:t>Ballot</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31" name="Right Arrow 30"/>
          <p:cNvSpPr/>
          <p:nvPr/>
        </p:nvSpPr>
        <p:spPr>
          <a:xfrm>
            <a:off x="3443508" y="3802976"/>
            <a:ext cx="2286001" cy="550243"/>
          </a:xfrm>
          <a:prstGeom prst="rightArrow">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Merge</a:t>
            </a:r>
            <a:r>
              <a:rPr kumimoji="0" lang="en-US" sz="1200" b="0" i="0" u="none" strike="noStrike" cap="none" spc="0" normalizeH="0" baseline="0" smtClean="0">
                <a:ln>
                  <a:noFill/>
                </a:ln>
                <a:solidFill>
                  <a:srgbClr val="000000"/>
                </a:solidFill>
                <a:effectLst/>
                <a:uFillTx/>
                <a:latin typeface="Arial"/>
                <a:ea typeface="Arial"/>
                <a:cs typeface="Arial"/>
                <a:sym typeface="Arial"/>
              </a:rPr>
              <a:t>, Refine, Draft</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25" name="Right Arrow 24"/>
          <p:cNvSpPr/>
          <p:nvPr/>
        </p:nvSpPr>
        <p:spPr>
          <a:xfrm>
            <a:off x="1919509" y="3276600"/>
            <a:ext cx="1028700" cy="550245"/>
          </a:xfrm>
          <a:prstGeom prst="rightArrow">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45720" rIns="0"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Consensus</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29" name="Right Arrow 28"/>
          <p:cNvSpPr/>
          <p:nvPr/>
        </p:nvSpPr>
        <p:spPr>
          <a:xfrm>
            <a:off x="1995709" y="4724400"/>
            <a:ext cx="1028700" cy="550245"/>
          </a:xfrm>
          <a:prstGeom prst="rightArrow">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45720" rIns="0"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Merging</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9" name="Right Arrow 8"/>
          <p:cNvSpPr/>
          <p:nvPr/>
        </p:nvSpPr>
        <p:spPr>
          <a:xfrm rot="6731868">
            <a:off x="4182729" y="2687875"/>
            <a:ext cx="2219990" cy="366832"/>
          </a:xfrm>
          <a:prstGeom prst="rightArrow">
            <a:avLst>
              <a:gd name="adj1" fmla="val 50000"/>
              <a:gd name="adj2" fmla="val 39213"/>
            </a:avLst>
          </a:prstGeom>
          <a:solidFill>
            <a:srgbClr val="FFFF00"/>
          </a:solid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7" name="Explosion 1 6"/>
          <p:cNvSpPr/>
          <p:nvPr/>
        </p:nvSpPr>
        <p:spPr>
          <a:xfrm>
            <a:off x="4294409" y="1127787"/>
            <a:ext cx="2667001" cy="1052991"/>
          </a:xfrm>
          <a:prstGeom prst="irregularSeal1">
            <a:avLst/>
          </a:prstGeom>
          <a:solidFill>
            <a:srgbClr val="FFFF00"/>
          </a:solid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noAutofit/>
          </a:bodyPr>
          <a:lstStyle/>
          <a:p>
            <a:pPr marL="0" marR="0" indent="0" algn="ctr" defTabSz="914400" rtl="0" fontAlgn="auto" latinLnBrk="1" hangingPunct="0">
              <a:lnSpc>
                <a:spcPct val="100000"/>
              </a:lnSpc>
              <a:spcBef>
                <a:spcPts val="0"/>
              </a:spcBef>
              <a:spcAft>
                <a:spcPts val="0"/>
              </a:spcAft>
              <a:buClrTx/>
              <a:buSzTx/>
              <a:buFontTx/>
              <a:buNone/>
              <a:tabLst/>
            </a:pPr>
            <a:r>
              <a:rPr lang="en-US" sz="1800" dirty="0" smtClean="0">
                <a:solidFill>
                  <a:srgbClr val="000000"/>
                </a:solidFill>
              </a:rPr>
              <a:t>We are Here!</a:t>
            </a:r>
            <a:endParaRPr kumimoji="0" lang="en-US" sz="1800" b="0" i="0" u="none" strike="noStrike" cap="none" spc="0" normalizeH="0" baseline="0" dirty="0">
              <a:ln>
                <a:noFill/>
              </a:ln>
              <a:solidFill>
                <a:srgbClr val="000000"/>
              </a:solidFill>
              <a:effectLst/>
              <a:uFillTx/>
              <a:sym typeface="Arial"/>
            </a:endParaRPr>
          </a:p>
        </p:txBody>
      </p:sp>
      <p:sp>
        <p:nvSpPr>
          <p:cNvPr id="30" name="Oval 29"/>
          <p:cNvSpPr/>
          <p:nvPr/>
        </p:nvSpPr>
        <p:spPr>
          <a:xfrm>
            <a:off x="5035492" y="5471667"/>
            <a:ext cx="2889307" cy="1038701"/>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Technical Expert </a:t>
            </a:r>
            <a:br>
              <a:rPr lang="en-US" dirty="0" smtClean="0">
                <a:solidFill>
                  <a:srgbClr val="000000"/>
                </a:solidFill>
              </a:rPr>
            </a:br>
            <a:r>
              <a:rPr lang="en-US" dirty="0" smtClean="0">
                <a:solidFill>
                  <a:srgbClr val="000000"/>
                </a:solidFill>
              </a:rPr>
              <a:t>Group </a:t>
            </a:r>
            <a:br>
              <a:rPr lang="en-US" dirty="0" smtClean="0">
                <a:solidFill>
                  <a:srgbClr val="000000"/>
                </a:solidFill>
              </a:rPr>
            </a:br>
            <a:r>
              <a:rPr lang="en-US" dirty="0" smtClean="0">
                <a:solidFill>
                  <a:srgbClr val="000000"/>
                </a:solidFill>
              </a:rPr>
              <a:t>Recommendations (couple of weeks before Jan </a:t>
            </a:r>
            <a:r>
              <a:rPr lang="en-US" dirty="0" err="1" smtClean="0">
                <a:solidFill>
                  <a:srgbClr val="000000"/>
                </a:solidFill>
              </a:rPr>
              <a:t>mtg</a:t>
            </a:r>
            <a:r>
              <a:rPr lang="en-US" dirty="0" smtClean="0">
                <a:solidFill>
                  <a:srgbClr val="000000"/>
                </a:solidFill>
              </a:rPr>
              <a:t>)</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32" name="Down Arrow Callout 31"/>
          <p:cNvSpPr/>
          <p:nvPr/>
        </p:nvSpPr>
        <p:spPr>
          <a:xfrm>
            <a:off x="7162800" y="22860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Mar ‘16</a:t>
            </a:r>
            <a:endParaRPr lang="en-US" sz="24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Macau</a:t>
            </a:r>
            <a:endParaRPr lang="en-US" sz="16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endParaRPr lang="en-US" sz="1600" dirty="0">
              <a:solidFill>
                <a:srgbClr val="000000"/>
              </a:solidFill>
            </a:endParaRPr>
          </a:p>
        </p:txBody>
      </p:sp>
      <p:cxnSp>
        <p:nvCxnSpPr>
          <p:cNvPr id="33" name="Straight Connector 32"/>
          <p:cNvCxnSpPr/>
          <p:nvPr/>
        </p:nvCxnSpPr>
        <p:spPr>
          <a:xfrm>
            <a:off x="77343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35" name="Oval 34"/>
          <p:cNvSpPr/>
          <p:nvPr/>
        </p:nvSpPr>
        <p:spPr>
          <a:xfrm>
            <a:off x="5160739" y="3215455"/>
            <a:ext cx="1066800" cy="519351"/>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.3 Revision</a:t>
            </a:r>
          </a:p>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Mid-Jan</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Tree>
    <p:extLst>
      <p:ext uri="{BB962C8B-B14F-4D97-AF65-F5344CB8AC3E}">
        <p14:creationId xmlns:p14="http://schemas.microsoft.com/office/powerpoint/2010/main" val="3269375117"/>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Draft status</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smtClean="0"/>
              <a:t>Members only folder</a:t>
            </a:r>
          </a:p>
          <a:p>
            <a:pPr marL="898071" lvl="1" indent="-457200">
              <a:buFont typeface="Arial" panose="020B0604020202020204" pitchFamily="34" charset="0"/>
              <a:buChar char="•"/>
            </a:pPr>
            <a:r>
              <a:rPr lang="en-US" sz="2000" dirty="0">
                <a:hlinkClick r:id="rId2"/>
              </a:rPr>
              <a:t>http://grouper.ieee.org/groups/802/15/private/Draft/TG3e</a:t>
            </a:r>
            <a:r>
              <a:rPr lang="en-US" sz="2000" dirty="0" smtClean="0">
                <a:hlinkClick r:id="rId2"/>
              </a:rPr>
              <a:t>/</a:t>
            </a:r>
            <a:endParaRPr lang="en-US" sz="2000" dirty="0" smtClean="0"/>
          </a:p>
          <a:p>
            <a:pPr marL="898071" lvl="1" indent="-457200">
              <a:buFont typeface="Arial" panose="020B0604020202020204" pitchFamily="34" charset="0"/>
              <a:buChar char="•"/>
            </a:pPr>
            <a:r>
              <a:rPr lang="en-US" sz="2400" dirty="0" smtClean="0"/>
              <a:t>6 sections of the draft uploaded</a:t>
            </a:r>
          </a:p>
          <a:p>
            <a:pPr marL="898071" lvl="1" indent="-457200">
              <a:buFont typeface="Arial" panose="020B0604020202020204" pitchFamily="34" charset="0"/>
              <a:buChar char="•"/>
            </a:pPr>
            <a:r>
              <a:rPr lang="en-US" sz="2400" dirty="0" smtClean="0"/>
              <a:t>Awesome job so far!</a:t>
            </a:r>
          </a:p>
          <a:p>
            <a:pPr marL="898071" lvl="1" indent="-457200">
              <a:buFont typeface="Arial" panose="020B0604020202020204" pitchFamily="34" charset="0"/>
              <a:buChar char="•"/>
            </a:pPr>
            <a:endParaRPr lang="en-US" sz="2400"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7</a:t>
            </a:fld>
            <a:endParaRPr lang="en-US" altLang="en-US" sz="1200" dirty="0" smtClean="0">
              <a:latin typeface="Times New Roman" pitchFamily="18" charset="0"/>
            </a:endParaRPr>
          </a:p>
        </p:txBody>
      </p:sp>
    </p:spTree>
    <p:extLst>
      <p:ext uri="{BB962C8B-B14F-4D97-AF65-F5344CB8AC3E}">
        <p14:creationId xmlns:p14="http://schemas.microsoft.com/office/powerpoint/2010/main" val="4131543683"/>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8</a:t>
            </a:fld>
            <a:endParaRPr lang="en-US"/>
          </a:p>
        </p:txBody>
      </p:sp>
      <p:sp>
        <p:nvSpPr>
          <p:cNvPr id="4098" name="Rectangle 2"/>
          <p:cNvSpPr>
            <a:spLocks noGrp="1" noChangeArrowheads="1"/>
          </p:cNvSpPr>
          <p:nvPr>
            <p:ph type="title"/>
          </p:nvPr>
        </p:nvSpPr>
        <p:spPr>
          <a:ln/>
        </p:spPr>
        <p:txBody>
          <a:bodyPr/>
          <a:lstStyle/>
          <a:p>
            <a:r>
              <a:rPr lang="de-DE" sz="3200" dirty="0" smtClean="0"/>
              <a:t>TG Motion on Text </a:t>
            </a:r>
            <a:r>
              <a:rPr lang="de-DE" sz="3200" dirty="0" err="1" smtClean="0"/>
              <a:t>for</a:t>
            </a:r>
            <a:r>
              <a:rPr lang="de-DE" sz="3200" dirty="0" smtClean="0"/>
              <a:t> Response </a:t>
            </a:r>
            <a:r>
              <a:rPr lang="de-DE" sz="3200" dirty="0" err="1" smtClean="0"/>
              <a:t>to</a:t>
            </a:r>
            <a:r>
              <a:rPr lang="de-DE" sz="3200" dirty="0" smtClean="0"/>
              <a:t> FCC NPRM</a:t>
            </a:r>
            <a:endParaRPr lang="de-DE" sz="3200" dirty="0"/>
          </a:p>
        </p:txBody>
      </p:sp>
      <p:sp>
        <p:nvSpPr>
          <p:cNvPr id="4099" name="Rectangle 3"/>
          <p:cNvSpPr>
            <a:spLocks noGrp="1" noChangeArrowheads="1"/>
          </p:cNvSpPr>
          <p:nvPr>
            <p:ph type="body" idx="1"/>
          </p:nvPr>
        </p:nvSpPr>
        <p:spPr>
          <a:ln/>
        </p:spPr>
        <p:txBody>
          <a:bodyPr/>
          <a:lstStyle/>
          <a:p>
            <a:r>
              <a:rPr lang="de-DE" sz="2000" dirty="0">
                <a:solidFill>
                  <a:schemeClr val="tx1"/>
                </a:solidFill>
                <a:latin typeface="+mn-lt"/>
                <a:ea typeface="+mn-ea"/>
                <a:cs typeface="+mn-cs"/>
              </a:rPr>
              <a:t>Motion: </a:t>
            </a:r>
            <a:r>
              <a:rPr lang="en-US" sz="2000" dirty="0" smtClean="0"/>
              <a:t> </a:t>
            </a:r>
            <a:r>
              <a:rPr lang="en-US" sz="2000" i="1" dirty="0" smtClean="0"/>
              <a:t>request that the text proposal contained in 15-15-0909-01-003d-3d-Text_Proposal_for_Response_to-FCC_NPRM  be approved for submission to the WG for its approval and further submission to 802.11 and 802.18.</a:t>
            </a:r>
            <a:endParaRPr lang="de-DE" sz="2000" dirty="0" smtClean="0"/>
          </a:p>
          <a:p>
            <a:endParaRPr lang="de-DE" sz="2000" dirty="0">
              <a:solidFill>
                <a:schemeClr val="tx1"/>
              </a:solidFill>
              <a:latin typeface="+mn-lt"/>
              <a:ea typeface="+mn-ea"/>
              <a:cs typeface="+mn-cs"/>
            </a:endParaRPr>
          </a:p>
          <a:p>
            <a:r>
              <a:rPr lang="de-DE" sz="2000" dirty="0">
                <a:solidFill>
                  <a:schemeClr val="tx1"/>
                </a:solidFill>
                <a:latin typeface="+mn-lt"/>
                <a:ea typeface="+mn-ea"/>
                <a:cs typeface="+mn-cs"/>
              </a:rPr>
              <a:t>Moved by: </a:t>
            </a:r>
            <a:r>
              <a:rPr lang="de-DE" sz="2000" dirty="0" smtClean="0">
                <a:solidFill>
                  <a:schemeClr val="tx1"/>
                </a:solidFill>
                <a:latin typeface="+mn-lt"/>
                <a:ea typeface="+mn-ea"/>
                <a:cs typeface="+mn-cs"/>
              </a:rPr>
              <a:t>Ken Hiraga</a:t>
            </a:r>
            <a:endParaRPr lang="de-DE" sz="2000" dirty="0">
              <a:solidFill>
                <a:schemeClr val="tx1"/>
              </a:solidFill>
              <a:latin typeface="+mn-lt"/>
              <a:ea typeface="+mn-ea"/>
              <a:cs typeface="+mn-cs"/>
            </a:endParaRPr>
          </a:p>
          <a:p>
            <a:r>
              <a:rPr lang="de-DE" sz="2000" dirty="0">
                <a:solidFill>
                  <a:schemeClr val="tx1"/>
                </a:solidFill>
                <a:latin typeface="+mn-lt"/>
                <a:ea typeface="+mn-ea"/>
                <a:cs typeface="+mn-cs"/>
              </a:rPr>
              <a:t>Seconded </a:t>
            </a:r>
            <a:r>
              <a:rPr lang="de-DE" sz="2000" dirty="0" smtClean="0">
                <a:solidFill>
                  <a:schemeClr val="tx1"/>
                </a:solidFill>
                <a:latin typeface="+mn-lt"/>
                <a:ea typeface="+mn-ea"/>
                <a:cs typeface="+mn-cs"/>
              </a:rPr>
              <a:t>by: </a:t>
            </a:r>
            <a:r>
              <a:rPr lang="de-DE" sz="2000" dirty="0">
                <a:solidFill>
                  <a:schemeClr val="tx1"/>
                </a:solidFill>
              </a:rPr>
              <a:t>Iwao </a:t>
            </a:r>
            <a:r>
              <a:rPr lang="de-DE" sz="2000" dirty="0" smtClean="0">
                <a:solidFill>
                  <a:schemeClr val="tx1"/>
                </a:solidFill>
              </a:rPr>
              <a:t>Hosako</a:t>
            </a:r>
            <a:endParaRPr lang="de-DE" sz="2000" dirty="0">
              <a:solidFill>
                <a:schemeClr val="tx1"/>
              </a:solidFill>
              <a:latin typeface="+mn-lt"/>
              <a:ea typeface="+mn-ea"/>
              <a:cs typeface="+mn-cs"/>
            </a:endParaRPr>
          </a:p>
          <a:p>
            <a:r>
              <a:rPr lang="de-DE" sz="2000" dirty="0" smtClean="0"/>
              <a:t>15 yes</a:t>
            </a:r>
            <a:r>
              <a:rPr lang="de-DE" sz="2000" dirty="0" smtClean="0">
                <a:solidFill>
                  <a:schemeClr val="tx1"/>
                </a:solidFill>
                <a:latin typeface="+mn-lt"/>
                <a:ea typeface="+mn-ea"/>
                <a:cs typeface="+mn-cs"/>
              </a:rPr>
              <a:t>   /  0 abstain /  0 No</a:t>
            </a:r>
            <a:endParaRPr lang="de-DE" sz="2000" dirty="0">
              <a:solidFill>
                <a:schemeClr val="tx1"/>
              </a:solidFill>
              <a:latin typeface="+mn-lt"/>
              <a:ea typeface="+mn-ea"/>
              <a:cs typeface="+mn-cs"/>
            </a:endParaRPr>
          </a:p>
          <a:p>
            <a:endParaRPr lang="de-DE" sz="1800" dirty="0"/>
          </a:p>
        </p:txBody>
      </p:sp>
    </p:spTree>
    <p:extLst>
      <p:ext uri="{BB962C8B-B14F-4D97-AF65-F5344CB8AC3E}">
        <p14:creationId xmlns:p14="http://schemas.microsoft.com/office/powerpoint/2010/main" val="1808738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err="1" smtClean="0"/>
              <a:t>Telecon</a:t>
            </a:r>
            <a:r>
              <a:rPr lang="en-US" b="1" dirty="0" smtClean="0"/>
              <a:t> Schedule</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a:t>3</a:t>
            </a:r>
            <a:r>
              <a:rPr lang="en-US" sz="2800" dirty="0" smtClean="0"/>
              <a:t> calls between now and Nov 2015</a:t>
            </a:r>
          </a:p>
          <a:p>
            <a:pPr marL="898071" lvl="1" indent="-457200">
              <a:buFont typeface="Arial" panose="020B0604020202020204" pitchFamily="34" charset="0"/>
              <a:buChar char="•"/>
            </a:pPr>
            <a:r>
              <a:rPr lang="en-US" sz="2800" dirty="0" smtClean="0"/>
              <a:t>Time: </a:t>
            </a:r>
          </a:p>
          <a:p>
            <a:pPr marL="1276350" lvl="2" indent="-457200">
              <a:buFont typeface="Arial" panose="020B0604020202020204" pitchFamily="34" charset="0"/>
              <a:buChar char="•"/>
            </a:pPr>
            <a:r>
              <a:rPr lang="en-US" sz="2800" dirty="0" smtClean="0"/>
              <a:t>EST 20:00 </a:t>
            </a:r>
            <a:r>
              <a:rPr lang="en-US" sz="2800" dirty="0" smtClean="0"/>
              <a:t>– </a:t>
            </a:r>
            <a:r>
              <a:rPr lang="en-US" sz="2800" dirty="0" smtClean="0"/>
              <a:t>21:00</a:t>
            </a:r>
            <a:endParaRPr lang="en-US" sz="2800" dirty="0"/>
          </a:p>
          <a:p>
            <a:pPr marL="898071" lvl="1" indent="-457200">
              <a:buFont typeface="Arial" panose="020B0604020202020204" pitchFamily="34" charset="0"/>
              <a:buChar char="•"/>
            </a:pPr>
            <a:r>
              <a:rPr lang="en-US" sz="2800" dirty="0" smtClean="0"/>
              <a:t>Dates: </a:t>
            </a:r>
          </a:p>
          <a:p>
            <a:pPr marL="1276350" lvl="2" indent="-457200">
              <a:buFont typeface="Arial" panose="020B0604020202020204" pitchFamily="34" charset="0"/>
              <a:buChar char="•"/>
            </a:pPr>
            <a:r>
              <a:rPr lang="en-US" sz="2800" dirty="0" smtClean="0"/>
              <a:t>EST 2, 9, and 16 Dec, 6 Jan</a:t>
            </a:r>
          </a:p>
          <a:p>
            <a:pPr marL="1276350" lvl="2" indent="-457200">
              <a:buFont typeface="Arial" panose="020B0604020202020204" pitchFamily="34" charset="0"/>
              <a:buChar char="•"/>
            </a:pPr>
            <a:r>
              <a:rPr lang="en-US" sz="2800" dirty="0" smtClean="0"/>
              <a:t>Resolve all TG comments by 6 Jan</a:t>
            </a:r>
            <a:endParaRPr lang="en-US" sz="2800" dirty="0" smtClean="0"/>
          </a:p>
          <a:p>
            <a:pPr marL="898071" lvl="1" indent="-457200">
              <a:buFont typeface="Arial" panose="020B0604020202020204" pitchFamily="34" charset="0"/>
              <a:buChar char="•"/>
            </a:pPr>
            <a:r>
              <a:rPr lang="en-US" sz="2800" dirty="0" smtClean="0"/>
              <a:t>Atlanta session = 18-21 Jan 2016</a:t>
            </a:r>
            <a:endParaRPr lang="en-US" sz="2800" dirty="0" smtClean="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9</a:t>
            </a:fld>
            <a:endParaRPr lang="en-US" altLang="en-US" sz="1200" dirty="0" smtClean="0">
              <a:latin typeface="Times New Roman" pitchFamily="18" charset="0"/>
            </a:endParaRPr>
          </a:p>
        </p:txBody>
      </p:sp>
    </p:spTree>
    <p:extLst>
      <p:ext uri="{BB962C8B-B14F-4D97-AF65-F5344CB8AC3E}">
        <p14:creationId xmlns:p14="http://schemas.microsoft.com/office/powerpoint/2010/main" val="1838017026"/>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11082</TotalTime>
  <Words>361</Words>
  <Application>Microsoft Office PowerPoint</Application>
  <PresentationFormat>On-screen Show (4:3)</PresentationFormat>
  <Paragraphs>128</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Helvetica Neue</vt:lpstr>
      <vt:lpstr>ＭＳ Ｐゴシック</vt:lpstr>
      <vt:lpstr>Arial</vt:lpstr>
      <vt:lpstr>Helvetica</vt:lpstr>
      <vt:lpstr>Times New Roman</vt:lpstr>
      <vt:lpstr>Default</vt:lpstr>
      <vt:lpstr>PowerPoint Presentation</vt:lpstr>
      <vt:lpstr>PowerPoint Presentation</vt:lpstr>
      <vt:lpstr>802.15.3e Officers</vt:lpstr>
      <vt:lpstr>Goals for this meeting</vt:lpstr>
      <vt:lpstr>TG3e Accomplishments</vt:lpstr>
      <vt:lpstr>Timeline</vt:lpstr>
      <vt:lpstr>Draft status</vt:lpstr>
      <vt:lpstr>TG Motion on Text for Response to FCC NPRM</vt:lpstr>
      <vt:lpstr>Telecon Schedule</vt:lpstr>
      <vt:lpstr>Telecon Agenda</vt:lpstr>
      <vt:lpstr>Goals for next meeting</vt:lpstr>
      <vt:lpstr>A new spec is born…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Estrada, Andrew</dc:creator>
  <cp:lastModifiedBy>Estrada, Andrew</cp:lastModifiedBy>
  <cp:revision>239</cp:revision>
  <dcterms:modified xsi:type="dcterms:W3CDTF">2015-11-12T23:34:33Z</dcterms:modified>
</cp:coreProperties>
</file>