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74" r:id="rId2"/>
    <p:sldId id="334" r:id="rId3"/>
    <p:sldId id="373" r:id="rId4"/>
    <p:sldId id="368" r:id="rId5"/>
    <p:sldId id="384" r:id="rId6"/>
    <p:sldId id="385" r:id="rId7"/>
    <p:sldId id="386" r:id="rId8"/>
    <p:sldId id="387" r:id="rId9"/>
    <p:sldId id="377" r:id="rId10"/>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77" autoAdjust="0"/>
    <p:restoredTop sz="91637" autoAdjust="0"/>
  </p:normalViewPr>
  <p:slideViewPr>
    <p:cSldViewPr>
      <p:cViewPr varScale="1">
        <p:scale>
          <a:sx n="69" d="100"/>
          <a:sy n="69" d="100"/>
        </p:scale>
        <p:origin x="-1614" y="-102"/>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4</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5</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6</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7</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8</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&lt;July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&lt;September 2015&gt;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15-15-0924-00-0008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278094"/>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[Realization of many-to-many</a:t>
            </a:r>
            <a:r>
              <a:rPr lang="en-US" altLang="ja-JP" sz="1600" dirty="0" smtClean="0">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err="1">
                <a:ea typeface="ＭＳ Ｐゴシック" charset="-128"/>
              </a:rPr>
              <a:t>Huan</a:t>
            </a:r>
            <a:r>
              <a:rPr lang="en-US" altLang="ja-JP" sz="1600" dirty="0">
                <a:ea typeface="ＭＳ Ｐゴシック" charset="-128"/>
              </a:rPr>
              <a:t>-Bang </a:t>
            </a:r>
            <a:r>
              <a:rPr lang="en-US" altLang="ja-JP" sz="1600" dirty="0" smtClean="0">
                <a:ea typeface="ＭＳ Ｐゴシック" charset="-128"/>
              </a:rPr>
              <a:t>Li, </a:t>
            </a:r>
            <a:r>
              <a:rPr lang="en-US" altLang="ja-JP" sz="1600" dirty="0"/>
              <a:t>Marco Hernandez, Igor </a:t>
            </a:r>
            <a:r>
              <a:rPr lang="en-US" altLang="ja-JP" sz="1600" dirty="0" err="1"/>
              <a:t>Dotlic</a:t>
            </a:r>
            <a:r>
              <a:rPr lang="en-US" altLang="ja-JP" sz="1600" dirty="0"/>
              <a:t>, </a:t>
            </a:r>
            <a:r>
              <a:rPr lang="en-US" altLang="ja-JP" sz="1600" dirty="0" smtClean="0"/>
              <a:t>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C</a:t>
            </a:r>
            <a:r>
              <a:rPr lang="en-US" altLang="ja-JP" sz="1600" dirty="0" smtClean="0">
                <a:solidFill>
                  <a:schemeClr val="tx2"/>
                </a:solidFill>
                <a:ea typeface="ＭＳ Ｐゴシック" charset="-128"/>
              </a:rPr>
              <a:t>ontribution to 15.8 PAC draft]</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latin typeface="Lao UI" pitchFamily="34" charset="0"/>
              </a:rPr>
              <a:t>One to many</a:t>
            </a:r>
            <a:r>
              <a:rPr lang="en-US" altLang="ko-KR" sz="1600" dirty="0">
                <a:latin typeface="Lao UI" pitchFamily="34" charset="0"/>
              </a:rPr>
              <a:t> peering, de-peering, re-peering Procedure </a:t>
            </a:r>
            <a:r>
              <a:rPr lang="en-US" altLang="ja-JP" sz="1600" dirty="0" smtClean="0">
                <a:solidFill>
                  <a:schemeClr val="tx2"/>
                </a:solidFill>
                <a:ea typeface="ＭＳ Ｐゴシック" charset="-128"/>
              </a:rPr>
              <a:t>for</a:t>
            </a:r>
            <a:r>
              <a:rPr lang="en-US" altLang="ja-JP" sz="1600" dirty="0" smtClean="0">
                <a:latin typeface="Arial" charset="0"/>
                <a:ea typeface="ＭＳ Ｐゴシック" charset="-128"/>
                <a:cs typeface="Arial" charset="0"/>
              </a:rPr>
              <a:t> IEEE802.15.8</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 </a:t>
            </a:r>
            <a:r>
              <a:rPr lang="en-US" altLang="ja-JP" sz="1600" dirty="0" smtClean="0">
                <a:solidFill>
                  <a:schemeClr val="tx2"/>
                </a:solidFill>
                <a:ea typeface="ＭＳ Ｐゴシック" charset="-128"/>
              </a:rPr>
              <a:t>MAC mechanism]</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4" name="날짜 개체 틀 3"/>
          <p:cNvSpPr>
            <a:spLocks noGrp="1"/>
          </p:cNvSpPr>
          <p:nvPr>
            <p:ph type="dt" sz="half" idx="10"/>
          </p:nvPr>
        </p:nvSpPr>
        <p:spPr>
          <a:xfrm>
            <a:off x="685800" y="377825"/>
            <a:ext cx="1600200" cy="215900"/>
          </a:xfrm>
        </p:spPr>
        <p:txBody>
          <a:bodyPr/>
          <a:lstStyle/>
          <a:p>
            <a:pPr>
              <a:defRPr/>
            </a:pPr>
            <a:r>
              <a:rPr lang="en-US" altLang="ko-KR" dirty="0" smtClean="0"/>
              <a:t>&lt;November 2015&gt;</a:t>
            </a:r>
            <a:endParaRPr lang="en-US" altLang="ko-KR" dirty="0"/>
          </a:p>
        </p:txBody>
      </p:sp>
      <p:sp>
        <p:nvSpPr>
          <p:cNvPr id="5"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sz="4000" dirty="0" smtClean="0">
                <a:latin typeface="Lao UI" pitchFamily="34" charset="0"/>
              </a:rPr>
              <a:t>Realization of Many-to-Many</a:t>
            </a:r>
            <a:endParaRPr lang="ko-KR" altLang="en-US" sz="28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November, 2015</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8"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&lt;November 2015&gt;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3</a:t>
            </a:fld>
            <a:endParaRPr lang="en-US" altLang="ko-KR"/>
          </a:p>
        </p:txBody>
      </p:sp>
      <p:sp>
        <p:nvSpPr>
          <p:cNvPr id="5"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2015&gt;</a:t>
            </a:r>
            <a:endParaRPr lang="en-US" altLang="ko-KR" dirty="0"/>
          </a:p>
        </p:txBody>
      </p:sp>
      <p:sp>
        <p:nvSpPr>
          <p:cNvPr id="6" name="テキスト ボックス 5"/>
          <p:cNvSpPr txBox="1"/>
          <p:nvPr/>
        </p:nvSpPr>
        <p:spPr>
          <a:xfrm>
            <a:off x="1043608" y="1484784"/>
            <a:ext cx="7488832" cy="1800493"/>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400" dirty="0" smtClean="0">
                <a:latin typeface="+mn-ea"/>
              </a:rPr>
              <a:t>Realization of m</a:t>
            </a:r>
            <a:r>
              <a:rPr kumimoji="1" lang="en-US" altLang="ja-JP" sz="2400" dirty="0" smtClean="0">
                <a:latin typeface="+mn-ea"/>
              </a:rPr>
              <a:t>any-to-many are combined procedures of discovery and peering procedures.</a:t>
            </a:r>
          </a:p>
          <a:p>
            <a:pPr marL="342900" indent="-342900">
              <a:spcBef>
                <a:spcPts val="1800"/>
              </a:spcBef>
              <a:buFont typeface="Arial" panose="020B0604020202020204" pitchFamily="34" charset="0"/>
              <a:buChar char="•"/>
            </a:pPr>
            <a:r>
              <a:rPr kumimoji="1" lang="en-US" altLang="ja-JP" sz="2400" dirty="0" smtClean="0">
                <a:latin typeface="+mn-ea"/>
              </a:rPr>
              <a:t>Many-to-many can be processed using either unicast ACK or broadcast ACK during discovery </a:t>
            </a:r>
            <a:endParaRPr kumimoji="1" lang="ja-JP" altLang="en-US" sz="2400" dirty="0">
              <a:latin typeface="+mn-ea"/>
            </a:endParaRPr>
          </a:p>
        </p:txBody>
      </p:sp>
      <p:sp>
        <p:nvSpPr>
          <p:cNvPr id="7"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
        <p:nvSpPr>
          <p:cNvPr id="8" name="テキスト ボックス 7"/>
          <p:cNvSpPr txBox="1"/>
          <p:nvPr/>
        </p:nvSpPr>
        <p:spPr>
          <a:xfrm>
            <a:off x="2195736" y="673532"/>
            <a:ext cx="4805098" cy="523220"/>
          </a:xfrm>
          <a:prstGeom prst="rect">
            <a:avLst/>
          </a:prstGeom>
          <a:noFill/>
        </p:spPr>
        <p:txBody>
          <a:bodyPr wrap="none" rtlCol="0">
            <a:spAutoFit/>
          </a:bodyPr>
          <a:lstStyle/>
          <a:p>
            <a:r>
              <a:rPr kumimoji="1" lang="en-US" altLang="ja-JP" sz="2800" b="1" dirty="0" smtClean="0">
                <a:latin typeface="+mn-ea"/>
              </a:rPr>
              <a:t>Procedures of Many-To-Many</a:t>
            </a:r>
            <a:endParaRPr kumimoji="1" lang="ja-JP" altLang="en-US" sz="2800" b="1" dirty="0">
              <a:latin typeface="+mn-ea"/>
            </a:endParaRPr>
          </a:p>
        </p:txBody>
      </p:sp>
    </p:spTree>
    <p:extLst>
      <p:ext uri="{BB962C8B-B14F-4D97-AF65-F5344CB8AC3E}">
        <p14:creationId xmlns:p14="http://schemas.microsoft.com/office/powerpoint/2010/main" val="1594711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
        <p:nvSpPr>
          <p:cNvPr id="78" name="날짜 개체 틀 3"/>
          <p:cNvSpPr>
            <a:spLocks noGrp="1"/>
          </p:cNvSpPr>
          <p:nvPr>
            <p:ph type="dt" sz="half" idx="10"/>
          </p:nvPr>
        </p:nvSpPr>
        <p:spPr>
          <a:xfrm>
            <a:off x="685800" y="377825"/>
            <a:ext cx="1600200" cy="215900"/>
          </a:xfrm>
        </p:spPr>
        <p:txBody>
          <a:bodyPr/>
          <a:lstStyle/>
          <a:p>
            <a:pPr>
              <a:defRPr/>
            </a:pPr>
            <a:r>
              <a:rPr lang="en-US" altLang="ko-KR" dirty="0" smtClean="0"/>
              <a:t>&lt;November 2015&gt;</a:t>
            </a:r>
            <a:endParaRPr lang="en-US" altLang="ko-KR" dirty="0"/>
          </a:p>
        </p:txBody>
      </p:sp>
      <p:sp>
        <p:nvSpPr>
          <p:cNvPr id="89" name="正方形/長方形 88"/>
          <p:cNvSpPr/>
          <p:nvPr/>
        </p:nvSpPr>
        <p:spPr>
          <a:xfrm>
            <a:off x="5184068" y="4005064"/>
            <a:ext cx="1961278" cy="502702"/>
          </a:xfrm>
          <a:prstGeom prst="rect">
            <a:avLst/>
          </a:prstGeom>
          <a:noFill/>
        </p:spPr>
        <p:txBody>
          <a:bodyPr wrap="square">
            <a:spAutoFit/>
          </a:bodyPr>
          <a:lstStyle/>
          <a:p>
            <a:pPr lvl="0">
              <a:lnSpc>
                <a:spcPts val="1600"/>
              </a:lnSpc>
            </a:pPr>
            <a:r>
              <a:rPr lang="en-US" altLang="ja-JP" sz="1600" dirty="0" smtClean="0">
                <a:latin typeface="+mn-ea"/>
              </a:rPr>
              <a:t>Discovery Response</a:t>
            </a:r>
          </a:p>
          <a:p>
            <a:pPr lvl="0">
              <a:lnSpc>
                <a:spcPts val="1600"/>
              </a:lnSpc>
            </a:pPr>
            <a:r>
              <a:rPr lang="en-US" altLang="ja-JP" sz="1600" dirty="0" smtClean="0">
                <a:latin typeface="+mn-ea"/>
              </a:rPr>
              <a:t>(R-PD </a:t>
            </a:r>
            <a:r>
              <a:rPr lang="en-US" altLang="ja-JP" sz="1600" dirty="0" smtClean="0">
                <a:latin typeface="+mn-ea"/>
              </a:rPr>
              <a:t>ID)</a:t>
            </a:r>
            <a:endParaRPr lang="en-US" altLang="ja-JP" sz="1600" dirty="0">
              <a:latin typeface="+mn-ea"/>
            </a:endParaRPr>
          </a:p>
        </p:txBody>
      </p:sp>
      <p:cxnSp>
        <p:nvCxnSpPr>
          <p:cNvPr id="94" name="直線コネクタ 93"/>
          <p:cNvCxnSpPr/>
          <p:nvPr/>
        </p:nvCxnSpPr>
        <p:spPr bwMode="auto">
          <a:xfrm>
            <a:off x="4690280" y="1837928"/>
            <a:ext cx="0" cy="439938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7" name="直線コネクタ 96"/>
          <p:cNvCxnSpPr/>
          <p:nvPr/>
        </p:nvCxnSpPr>
        <p:spPr bwMode="auto">
          <a:xfrm>
            <a:off x="7201450" y="1837928"/>
            <a:ext cx="0" cy="439938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25" name="直線コネクタ 124"/>
          <p:cNvCxnSpPr/>
          <p:nvPr/>
        </p:nvCxnSpPr>
        <p:spPr bwMode="auto">
          <a:xfrm>
            <a:off x="3385026" y="1844824"/>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7" name="直線コネクタ 126"/>
          <p:cNvCxnSpPr/>
          <p:nvPr/>
        </p:nvCxnSpPr>
        <p:spPr bwMode="auto">
          <a:xfrm>
            <a:off x="8497594" y="1844824"/>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9" name="直線矢印コネクタ 128"/>
          <p:cNvCxnSpPr/>
          <p:nvPr/>
        </p:nvCxnSpPr>
        <p:spPr bwMode="auto">
          <a:xfrm flipH="1">
            <a:off x="4681170" y="327187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0" name="直線矢印コネクタ 129"/>
          <p:cNvCxnSpPr/>
          <p:nvPr/>
        </p:nvCxnSpPr>
        <p:spPr bwMode="auto">
          <a:xfrm>
            <a:off x="4717174" y="4494655"/>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9" name="直線矢印コネクタ 138"/>
          <p:cNvCxnSpPr/>
          <p:nvPr/>
        </p:nvCxnSpPr>
        <p:spPr bwMode="auto">
          <a:xfrm>
            <a:off x="7201450" y="3789040"/>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142" name="直線矢印コネクタ 141"/>
          <p:cNvCxnSpPr/>
          <p:nvPr/>
        </p:nvCxnSpPr>
        <p:spPr bwMode="auto">
          <a:xfrm>
            <a:off x="2160890" y="5526717"/>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44" name="直線矢印コネクタ 143"/>
          <p:cNvCxnSpPr/>
          <p:nvPr/>
        </p:nvCxnSpPr>
        <p:spPr bwMode="auto">
          <a:xfrm flipH="1">
            <a:off x="2157582" y="5085184"/>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nvGrpSpPr>
          <p:cNvPr id="151" name="グループ化 150"/>
          <p:cNvGrpSpPr/>
          <p:nvPr/>
        </p:nvGrpSpPr>
        <p:grpSpPr>
          <a:xfrm>
            <a:off x="6660232" y="980728"/>
            <a:ext cx="2463175" cy="864096"/>
            <a:chOff x="-109678" y="476672"/>
            <a:chExt cx="2463175" cy="864096"/>
          </a:xfrm>
        </p:grpSpPr>
        <p:grpSp>
          <p:nvGrpSpPr>
            <p:cNvPr id="152" name="グループ化 151"/>
            <p:cNvGrpSpPr/>
            <p:nvPr/>
          </p:nvGrpSpPr>
          <p:grpSpPr>
            <a:xfrm>
              <a:off x="-108520" y="793630"/>
              <a:ext cx="2374114" cy="547138"/>
              <a:chOff x="-108520" y="793630"/>
              <a:chExt cx="2374114" cy="547138"/>
            </a:xfrm>
          </p:grpSpPr>
          <p:sp>
            <p:nvSpPr>
              <p:cNvPr id="154" name="フリーフォーム 153"/>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5" name="正方形/長方形 154"/>
              <p:cNvSpPr/>
              <p:nvPr/>
            </p:nvSpPr>
            <p:spPr>
              <a:xfrm>
                <a:off x="-108520"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MAC    Higher Layer </a:t>
                </a:r>
                <a:endParaRPr lang="ja-JP" altLang="en-US" sz="1800" dirty="0">
                  <a:cs typeface="Times New Roman" panose="02020603050405020304" pitchFamily="18" charset="0"/>
                </a:endParaRPr>
              </a:p>
            </p:txBody>
          </p:sp>
        </p:grpSp>
        <p:sp>
          <p:nvSpPr>
            <p:cNvPr id="153" name="正方形/長方形 152"/>
            <p:cNvSpPr/>
            <p:nvPr/>
          </p:nvSpPr>
          <p:spPr>
            <a:xfrm>
              <a:off x="-109678" y="476672"/>
              <a:ext cx="2463175"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Responder PDs (many)</a:t>
              </a:r>
              <a:endParaRPr lang="ja-JP" altLang="en-US" sz="1800" b="1" dirty="0">
                <a:cs typeface="Times New Roman" panose="02020603050405020304" pitchFamily="18" charset="0"/>
              </a:endParaRPr>
            </a:p>
          </p:txBody>
        </p:sp>
      </p:grpSp>
      <p:grpSp>
        <p:nvGrpSpPr>
          <p:cNvPr id="156" name="グループ化 155"/>
          <p:cNvGrpSpPr/>
          <p:nvPr/>
        </p:nvGrpSpPr>
        <p:grpSpPr>
          <a:xfrm>
            <a:off x="2745859" y="980728"/>
            <a:ext cx="2395379" cy="864096"/>
            <a:chOff x="-252536" y="476672"/>
            <a:chExt cx="2395379" cy="864096"/>
          </a:xfrm>
        </p:grpSpPr>
        <p:grpSp>
          <p:nvGrpSpPr>
            <p:cNvPr id="157" name="グループ化 156"/>
            <p:cNvGrpSpPr/>
            <p:nvPr/>
          </p:nvGrpSpPr>
          <p:grpSpPr>
            <a:xfrm>
              <a:off x="-252536" y="793630"/>
              <a:ext cx="2374114" cy="547138"/>
              <a:chOff x="-252536" y="793630"/>
              <a:chExt cx="2374114" cy="547138"/>
            </a:xfrm>
          </p:grpSpPr>
          <p:sp>
            <p:nvSpPr>
              <p:cNvPr id="159" name="フリーフォーム 158"/>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0" name="正方形/長方形 159"/>
              <p:cNvSpPr/>
              <p:nvPr/>
            </p:nvSpPr>
            <p:spPr>
              <a:xfrm>
                <a:off x="-252536"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grpSp>
        <p:sp>
          <p:nvSpPr>
            <p:cNvPr id="158" name="正方形/長方形 157"/>
            <p:cNvSpPr/>
            <p:nvPr/>
          </p:nvSpPr>
          <p:spPr>
            <a:xfrm>
              <a:off x="205453" y="476672"/>
              <a:ext cx="1937390"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Initiator PD (one)</a:t>
              </a:r>
              <a:endParaRPr lang="ja-JP" altLang="en-US" sz="1800" b="1" dirty="0">
                <a:cs typeface="Times New Roman" panose="02020603050405020304" pitchFamily="18" charset="0"/>
              </a:endParaRPr>
            </a:p>
          </p:txBody>
        </p:sp>
      </p:grpSp>
      <p:grpSp>
        <p:nvGrpSpPr>
          <p:cNvPr id="8" name="グループ化 7"/>
          <p:cNvGrpSpPr/>
          <p:nvPr/>
        </p:nvGrpSpPr>
        <p:grpSpPr>
          <a:xfrm flipH="1">
            <a:off x="865738" y="1837928"/>
            <a:ext cx="1296144" cy="4399384"/>
            <a:chOff x="719572" y="1549896"/>
            <a:chExt cx="1296144" cy="4399384"/>
          </a:xfrm>
        </p:grpSpPr>
        <p:cxnSp>
          <p:nvCxnSpPr>
            <p:cNvPr id="161" name="直線コネクタ 160"/>
            <p:cNvCxnSpPr/>
            <p:nvPr/>
          </p:nvCxnSpPr>
          <p:spPr bwMode="auto">
            <a:xfrm>
              <a:off x="719572" y="1549896"/>
              <a:ext cx="0" cy="439938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62" name="直線コネクタ 161"/>
            <p:cNvCxnSpPr/>
            <p:nvPr/>
          </p:nvCxnSpPr>
          <p:spPr bwMode="auto">
            <a:xfrm>
              <a:off x="2015716" y="1556792"/>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grpSp>
      <p:sp>
        <p:nvSpPr>
          <p:cNvPr id="167" name="フリーフォーム 166"/>
          <p:cNvSpPr/>
          <p:nvPr/>
        </p:nvSpPr>
        <p:spPr bwMode="auto">
          <a:xfrm>
            <a:off x="829734" y="1297686"/>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6" name="正方形/長方形 165"/>
          <p:cNvSpPr/>
          <p:nvPr/>
        </p:nvSpPr>
        <p:spPr>
          <a:xfrm>
            <a:off x="323528" y="980728"/>
            <a:ext cx="2463175"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Responder PDs (many)</a:t>
            </a:r>
            <a:endParaRPr lang="ja-JP" altLang="en-US" sz="1800" b="1" dirty="0">
              <a:cs typeface="Times New Roman" panose="02020603050405020304" pitchFamily="18" charset="0"/>
            </a:endParaRPr>
          </a:p>
        </p:txBody>
      </p:sp>
      <p:sp>
        <p:nvSpPr>
          <p:cNvPr id="169" name="正方形/長方形 168"/>
          <p:cNvSpPr/>
          <p:nvPr/>
        </p:nvSpPr>
        <p:spPr>
          <a:xfrm>
            <a:off x="181662" y="1484784"/>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cxnSp>
        <p:nvCxnSpPr>
          <p:cNvPr id="170" name="直線矢印コネクタ 169"/>
          <p:cNvCxnSpPr/>
          <p:nvPr/>
        </p:nvCxnSpPr>
        <p:spPr bwMode="auto">
          <a:xfrm>
            <a:off x="2195736" y="327187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33" name="直線矢印コネクタ 32"/>
          <p:cNvCxnSpPr/>
          <p:nvPr/>
        </p:nvCxnSpPr>
        <p:spPr bwMode="auto">
          <a:xfrm flipH="1">
            <a:off x="3455876" y="2407777"/>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34" name="正方形/長方形 33"/>
          <p:cNvSpPr/>
          <p:nvPr/>
        </p:nvSpPr>
        <p:spPr>
          <a:xfrm>
            <a:off x="3366578" y="1916832"/>
            <a:ext cx="1969978" cy="502702"/>
          </a:xfrm>
          <a:prstGeom prst="rect">
            <a:avLst/>
          </a:prstGeom>
          <a:noFill/>
        </p:spPr>
        <p:txBody>
          <a:bodyPr wrap="square">
            <a:spAutoFit/>
          </a:bodyPr>
          <a:lstStyle/>
          <a:p>
            <a:pPr lvl="0">
              <a:lnSpc>
                <a:spcPts val="1600"/>
              </a:lnSpc>
            </a:pPr>
            <a:r>
              <a:rPr lang="en-US" altLang="ja-JP" sz="1600" i="1" dirty="0" smtClean="0">
                <a:latin typeface="+mn-ea"/>
              </a:rPr>
              <a:t>request</a:t>
            </a:r>
            <a:endParaRPr lang="en-US" altLang="ja-JP" sz="1600" i="1" dirty="0" smtClean="0">
              <a:latin typeface="+mn-ea"/>
            </a:endParaRPr>
          </a:p>
          <a:p>
            <a:pPr lvl="0">
              <a:lnSpc>
                <a:spcPts val="1600"/>
              </a:lnSpc>
            </a:pPr>
            <a:r>
              <a:rPr lang="en-US" altLang="ja-JP" sz="1600" dirty="0" smtClean="0">
                <a:latin typeface="+mn-ea"/>
              </a:rPr>
              <a:t>(G-ID</a:t>
            </a:r>
            <a:r>
              <a:rPr lang="en-US" altLang="ja-JP" sz="1600" dirty="0" smtClean="0">
                <a:latin typeface="+mn-ea"/>
              </a:rPr>
              <a:t>)</a:t>
            </a:r>
            <a:endParaRPr lang="en-US" altLang="ja-JP" sz="1600" dirty="0">
              <a:latin typeface="+mn-ea"/>
            </a:endParaRPr>
          </a:p>
        </p:txBody>
      </p:sp>
      <p:sp>
        <p:nvSpPr>
          <p:cNvPr id="2" name="正方形/長方形 1"/>
          <p:cNvSpPr/>
          <p:nvPr/>
        </p:nvSpPr>
        <p:spPr bwMode="auto">
          <a:xfrm>
            <a:off x="4644008" y="2780890"/>
            <a:ext cx="130011" cy="43593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36" name="正方形/長方形 35"/>
          <p:cNvSpPr/>
          <p:nvPr/>
        </p:nvSpPr>
        <p:spPr>
          <a:xfrm>
            <a:off x="3635896" y="2780928"/>
            <a:ext cx="3096344" cy="502702"/>
          </a:xfrm>
          <a:prstGeom prst="rect">
            <a:avLst/>
          </a:prstGeom>
          <a:noFill/>
        </p:spPr>
        <p:txBody>
          <a:bodyPr wrap="square">
            <a:spAutoFit/>
          </a:bodyPr>
          <a:lstStyle/>
          <a:p>
            <a:pPr lvl="0">
              <a:lnSpc>
                <a:spcPts val="1600"/>
              </a:lnSpc>
            </a:pPr>
            <a:r>
              <a:rPr lang="en-US" altLang="ja-JP" sz="1600" dirty="0" smtClean="0">
                <a:latin typeface="+mn-ea"/>
              </a:rPr>
              <a:t>Discovery </a:t>
            </a:r>
            <a:r>
              <a:rPr lang="en-US" altLang="ja-JP" sz="1600" dirty="0" smtClean="0">
                <a:latin typeface="+mn-ea"/>
              </a:rPr>
              <a:t>Request (broadcast)</a:t>
            </a:r>
            <a:endParaRPr lang="en-US" altLang="ja-JP" sz="1600" dirty="0" smtClean="0">
              <a:latin typeface="+mn-ea"/>
            </a:endParaRPr>
          </a:p>
          <a:p>
            <a:pPr lvl="0">
              <a:lnSpc>
                <a:spcPts val="1600"/>
              </a:lnSpc>
            </a:pPr>
            <a:r>
              <a:rPr lang="en-US" altLang="ja-JP" sz="1600" dirty="0" smtClean="0">
                <a:latin typeface="+mn-ea"/>
              </a:rPr>
              <a:t>(I-PD </a:t>
            </a:r>
            <a:r>
              <a:rPr lang="en-US" altLang="ja-JP" sz="1600" dirty="0" smtClean="0">
                <a:latin typeface="+mn-ea"/>
              </a:rPr>
              <a:t>ID &amp; G-ID)</a:t>
            </a:r>
            <a:endParaRPr lang="en-US" altLang="ja-JP" sz="1600" dirty="0">
              <a:latin typeface="+mn-ea"/>
            </a:endParaRPr>
          </a:p>
        </p:txBody>
      </p:sp>
      <p:cxnSp>
        <p:nvCxnSpPr>
          <p:cNvPr id="37" name="直線矢印コネクタ 36"/>
          <p:cNvCxnSpPr/>
          <p:nvPr/>
        </p:nvCxnSpPr>
        <p:spPr bwMode="auto">
          <a:xfrm flipH="1">
            <a:off x="7237454" y="3471778"/>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3" name="正方形/長方形 2"/>
          <p:cNvSpPr/>
          <p:nvPr/>
        </p:nvSpPr>
        <p:spPr>
          <a:xfrm>
            <a:off x="7164288" y="3152195"/>
            <a:ext cx="1019831" cy="348813"/>
          </a:xfrm>
          <a:prstGeom prst="rect">
            <a:avLst/>
          </a:prstGeom>
        </p:spPr>
        <p:txBody>
          <a:bodyPr wrap="none">
            <a:spAutoFit/>
          </a:bodyPr>
          <a:lstStyle/>
          <a:p>
            <a:pPr lvl="0">
              <a:lnSpc>
                <a:spcPts val="2000"/>
              </a:lnSpc>
            </a:pPr>
            <a:r>
              <a:rPr lang="en-US" altLang="ja-JP" sz="1600" i="1" dirty="0" smtClean="0">
                <a:latin typeface="+mn-ea"/>
              </a:rPr>
              <a:t>indication</a:t>
            </a:r>
            <a:endParaRPr lang="en-US" altLang="ja-JP" sz="1600" i="1" dirty="0">
              <a:latin typeface="+mn-ea"/>
            </a:endParaRPr>
          </a:p>
        </p:txBody>
      </p:sp>
      <p:sp>
        <p:nvSpPr>
          <p:cNvPr id="39" name="正方形/長方形 38"/>
          <p:cNvSpPr/>
          <p:nvPr/>
        </p:nvSpPr>
        <p:spPr>
          <a:xfrm>
            <a:off x="7624435" y="3501008"/>
            <a:ext cx="908005" cy="348813"/>
          </a:xfrm>
          <a:prstGeom prst="rect">
            <a:avLst/>
          </a:prstGeom>
        </p:spPr>
        <p:txBody>
          <a:bodyPr wrap="none">
            <a:spAutoFit/>
          </a:bodyPr>
          <a:lstStyle/>
          <a:p>
            <a:pPr lvl="0">
              <a:lnSpc>
                <a:spcPts val="2000"/>
              </a:lnSpc>
            </a:pPr>
            <a:r>
              <a:rPr lang="en-US" altLang="ja-JP" sz="1600" i="1" dirty="0" smtClean="0">
                <a:latin typeface="+mn-ea"/>
              </a:rPr>
              <a:t>response</a:t>
            </a:r>
            <a:endParaRPr lang="en-US" altLang="ja-JP" sz="1600" i="1" dirty="0">
              <a:latin typeface="+mn-ea"/>
            </a:endParaRPr>
          </a:p>
        </p:txBody>
      </p:sp>
      <p:grpSp>
        <p:nvGrpSpPr>
          <p:cNvPr id="5" name="グループ化 4"/>
          <p:cNvGrpSpPr/>
          <p:nvPr/>
        </p:nvGrpSpPr>
        <p:grpSpPr>
          <a:xfrm>
            <a:off x="827584" y="3284984"/>
            <a:ext cx="1368152" cy="708853"/>
            <a:chOff x="827584" y="3284984"/>
            <a:chExt cx="1368152" cy="708853"/>
          </a:xfrm>
        </p:grpSpPr>
        <p:cxnSp>
          <p:nvCxnSpPr>
            <p:cNvPr id="40" name="直線矢印コネクタ 39"/>
            <p:cNvCxnSpPr/>
            <p:nvPr/>
          </p:nvCxnSpPr>
          <p:spPr bwMode="auto">
            <a:xfrm>
              <a:off x="864746" y="3573016"/>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41" name="直線矢印コネクタ 40"/>
            <p:cNvCxnSpPr/>
            <p:nvPr/>
          </p:nvCxnSpPr>
          <p:spPr bwMode="auto">
            <a:xfrm flipH="1">
              <a:off x="900750" y="3933056"/>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42" name="正方形/長方形 41"/>
            <p:cNvSpPr/>
            <p:nvPr/>
          </p:nvSpPr>
          <p:spPr>
            <a:xfrm>
              <a:off x="1175905" y="3284984"/>
              <a:ext cx="1019831" cy="348813"/>
            </a:xfrm>
            <a:prstGeom prst="rect">
              <a:avLst/>
            </a:prstGeom>
          </p:spPr>
          <p:txBody>
            <a:bodyPr wrap="none">
              <a:spAutoFit/>
            </a:bodyPr>
            <a:lstStyle/>
            <a:p>
              <a:pPr lvl="0">
                <a:lnSpc>
                  <a:spcPts val="2000"/>
                </a:lnSpc>
              </a:pPr>
              <a:r>
                <a:rPr lang="en-US" altLang="ja-JP" sz="1600" i="1" dirty="0" smtClean="0">
                  <a:latin typeface="+mn-ea"/>
                </a:rPr>
                <a:t>indication</a:t>
              </a:r>
              <a:endParaRPr lang="en-US" altLang="ja-JP" sz="1600" i="1" dirty="0">
                <a:latin typeface="+mn-ea"/>
              </a:endParaRPr>
            </a:p>
          </p:txBody>
        </p:sp>
        <p:sp>
          <p:nvSpPr>
            <p:cNvPr id="43" name="正方形/長方形 42"/>
            <p:cNvSpPr/>
            <p:nvPr/>
          </p:nvSpPr>
          <p:spPr>
            <a:xfrm>
              <a:off x="827584" y="3645024"/>
              <a:ext cx="908005" cy="348813"/>
            </a:xfrm>
            <a:prstGeom prst="rect">
              <a:avLst/>
            </a:prstGeom>
          </p:spPr>
          <p:txBody>
            <a:bodyPr wrap="none">
              <a:spAutoFit/>
            </a:bodyPr>
            <a:lstStyle/>
            <a:p>
              <a:pPr lvl="0">
                <a:lnSpc>
                  <a:spcPts val="2000"/>
                </a:lnSpc>
              </a:pPr>
              <a:r>
                <a:rPr lang="en-US" altLang="ja-JP" sz="1600" i="1" dirty="0" smtClean="0">
                  <a:latin typeface="+mn-ea"/>
                </a:rPr>
                <a:t>response</a:t>
              </a:r>
              <a:endParaRPr lang="en-US" altLang="ja-JP" sz="1600" i="1" dirty="0">
                <a:latin typeface="+mn-ea"/>
              </a:endParaRPr>
            </a:p>
          </p:txBody>
        </p:sp>
      </p:grpSp>
      <p:cxnSp>
        <p:nvCxnSpPr>
          <p:cNvPr id="44" name="直線矢印コネクタ 43"/>
          <p:cNvCxnSpPr/>
          <p:nvPr/>
        </p:nvCxnSpPr>
        <p:spPr bwMode="auto">
          <a:xfrm flipH="1">
            <a:off x="4717174" y="4869160"/>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45" name="正方形/長方形 44"/>
          <p:cNvSpPr/>
          <p:nvPr/>
        </p:nvSpPr>
        <p:spPr>
          <a:xfrm>
            <a:off x="5271800" y="4581128"/>
            <a:ext cx="1389590" cy="297517"/>
          </a:xfrm>
          <a:prstGeom prst="rect">
            <a:avLst/>
          </a:prstGeom>
          <a:noFill/>
        </p:spPr>
        <p:txBody>
          <a:bodyPr wrap="square">
            <a:spAutoFit/>
          </a:bodyPr>
          <a:lstStyle/>
          <a:p>
            <a:pPr lvl="0">
              <a:lnSpc>
                <a:spcPts val="1600"/>
              </a:lnSpc>
            </a:pPr>
            <a:r>
              <a:rPr lang="en-US" altLang="ja-JP" sz="1600" dirty="0" smtClean="0">
                <a:latin typeface="+mn-ea"/>
              </a:rPr>
              <a:t>ACK (unicast)</a:t>
            </a:r>
            <a:endParaRPr lang="en-US" altLang="ja-JP" sz="1600" dirty="0" smtClean="0">
              <a:latin typeface="+mn-ea"/>
            </a:endParaRPr>
          </a:p>
        </p:txBody>
      </p:sp>
      <p:sp>
        <p:nvSpPr>
          <p:cNvPr id="47" name="正方形/長方形 46"/>
          <p:cNvSpPr/>
          <p:nvPr/>
        </p:nvSpPr>
        <p:spPr bwMode="auto">
          <a:xfrm>
            <a:off x="3328925" y="4651193"/>
            <a:ext cx="88797" cy="28997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48" name="正方形/長方形 47"/>
          <p:cNvSpPr/>
          <p:nvPr/>
        </p:nvSpPr>
        <p:spPr>
          <a:xfrm>
            <a:off x="2267744" y="4627294"/>
            <a:ext cx="1961278" cy="502702"/>
          </a:xfrm>
          <a:prstGeom prst="rect">
            <a:avLst/>
          </a:prstGeom>
          <a:noFill/>
        </p:spPr>
        <p:txBody>
          <a:bodyPr wrap="square">
            <a:spAutoFit/>
          </a:bodyPr>
          <a:lstStyle/>
          <a:p>
            <a:pPr lvl="0">
              <a:lnSpc>
                <a:spcPts val="1600"/>
              </a:lnSpc>
            </a:pPr>
            <a:r>
              <a:rPr lang="en-US" altLang="ja-JP" sz="1600" dirty="0" smtClean="0">
                <a:latin typeface="+mn-ea"/>
              </a:rPr>
              <a:t>Discovery Response</a:t>
            </a:r>
          </a:p>
          <a:p>
            <a:pPr lvl="0">
              <a:lnSpc>
                <a:spcPts val="1600"/>
              </a:lnSpc>
            </a:pPr>
            <a:r>
              <a:rPr lang="en-US" altLang="ja-JP" sz="1600" dirty="0" smtClean="0">
                <a:latin typeface="+mn-ea"/>
              </a:rPr>
              <a:t>(R-PD </a:t>
            </a:r>
            <a:r>
              <a:rPr lang="en-US" altLang="ja-JP" sz="1600" dirty="0" smtClean="0">
                <a:latin typeface="+mn-ea"/>
              </a:rPr>
              <a:t>ID)</a:t>
            </a:r>
            <a:endParaRPr lang="en-US" altLang="ja-JP" sz="1600" dirty="0">
              <a:latin typeface="+mn-ea"/>
            </a:endParaRPr>
          </a:p>
        </p:txBody>
      </p:sp>
      <p:sp>
        <p:nvSpPr>
          <p:cNvPr id="50" name="正方形/長方形 49"/>
          <p:cNvSpPr/>
          <p:nvPr/>
        </p:nvSpPr>
        <p:spPr>
          <a:xfrm>
            <a:off x="3360410" y="5229200"/>
            <a:ext cx="1389590" cy="297517"/>
          </a:xfrm>
          <a:prstGeom prst="rect">
            <a:avLst/>
          </a:prstGeom>
          <a:noFill/>
        </p:spPr>
        <p:txBody>
          <a:bodyPr wrap="square">
            <a:spAutoFit/>
          </a:bodyPr>
          <a:lstStyle/>
          <a:p>
            <a:pPr lvl="0">
              <a:lnSpc>
                <a:spcPts val="1600"/>
              </a:lnSpc>
            </a:pPr>
            <a:r>
              <a:rPr lang="en-US" altLang="ja-JP" sz="1600" dirty="0" smtClean="0">
                <a:latin typeface="+mn-ea"/>
              </a:rPr>
              <a:t>ACK (unicast)</a:t>
            </a:r>
            <a:endParaRPr lang="en-US" altLang="ja-JP" sz="1600" dirty="0" smtClean="0">
              <a:latin typeface="+mn-ea"/>
            </a:endParaRPr>
          </a:p>
        </p:txBody>
      </p:sp>
      <p:sp>
        <p:nvSpPr>
          <p:cNvPr id="51" name="テキスト ボックス 50"/>
          <p:cNvSpPr txBox="1"/>
          <p:nvPr/>
        </p:nvSpPr>
        <p:spPr>
          <a:xfrm>
            <a:off x="2224115" y="478413"/>
            <a:ext cx="5178918" cy="523220"/>
          </a:xfrm>
          <a:prstGeom prst="rect">
            <a:avLst/>
          </a:prstGeom>
          <a:noFill/>
        </p:spPr>
        <p:txBody>
          <a:bodyPr wrap="none" rtlCol="0">
            <a:spAutoFit/>
          </a:bodyPr>
          <a:lstStyle/>
          <a:p>
            <a:r>
              <a:rPr kumimoji="1" lang="en-US" altLang="ja-JP" sz="2800" b="1" dirty="0" smtClean="0">
                <a:latin typeface="+mn-ea"/>
              </a:rPr>
              <a:t>Discovery With Unicast ACK (1)</a:t>
            </a:r>
            <a:endParaRPr kumimoji="1" lang="ja-JP" altLang="en-US" sz="2800" b="1" dirty="0">
              <a:latin typeface="+mn-ea"/>
            </a:endParaRPr>
          </a:p>
        </p:txBody>
      </p:sp>
      <p:sp>
        <p:nvSpPr>
          <p:cNvPr id="52" name="正方形/長方形 51"/>
          <p:cNvSpPr/>
          <p:nvPr/>
        </p:nvSpPr>
        <p:spPr>
          <a:xfrm>
            <a:off x="5182910" y="5147707"/>
            <a:ext cx="1961278" cy="502702"/>
          </a:xfrm>
          <a:prstGeom prst="rect">
            <a:avLst/>
          </a:prstGeom>
          <a:noFill/>
        </p:spPr>
        <p:txBody>
          <a:bodyPr wrap="square">
            <a:spAutoFit/>
          </a:bodyPr>
          <a:lstStyle/>
          <a:p>
            <a:pPr lvl="0">
              <a:lnSpc>
                <a:spcPts val="1600"/>
              </a:lnSpc>
            </a:pPr>
            <a:r>
              <a:rPr lang="en-US" altLang="ja-JP" sz="1600" dirty="0" smtClean="0">
                <a:latin typeface="+mn-ea"/>
              </a:rPr>
              <a:t>Discovery Response</a:t>
            </a:r>
          </a:p>
          <a:p>
            <a:pPr lvl="0">
              <a:lnSpc>
                <a:spcPts val="1600"/>
              </a:lnSpc>
            </a:pPr>
            <a:r>
              <a:rPr lang="en-US" altLang="ja-JP" sz="1600" dirty="0" smtClean="0">
                <a:latin typeface="+mn-ea"/>
              </a:rPr>
              <a:t>(R-PD </a:t>
            </a:r>
            <a:r>
              <a:rPr lang="en-US" altLang="ja-JP" sz="1600" dirty="0" smtClean="0">
                <a:latin typeface="+mn-ea"/>
              </a:rPr>
              <a:t>ID)</a:t>
            </a:r>
            <a:endParaRPr lang="en-US" altLang="ja-JP" sz="1600" dirty="0">
              <a:latin typeface="+mn-ea"/>
            </a:endParaRPr>
          </a:p>
        </p:txBody>
      </p:sp>
      <p:cxnSp>
        <p:nvCxnSpPr>
          <p:cNvPr id="53" name="直線矢印コネクタ 52"/>
          <p:cNvCxnSpPr/>
          <p:nvPr/>
        </p:nvCxnSpPr>
        <p:spPr bwMode="auto">
          <a:xfrm>
            <a:off x="4716016" y="5637298"/>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54" name="直線矢印コネクタ 53"/>
          <p:cNvCxnSpPr/>
          <p:nvPr/>
        </p:nvCxnSpPr>
        <p:spPr bwMode="auto">
          <a:xfrm flipH="1">
            <a:off x="4716016" y="601180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55" name="正方形/長方形 54"/>
          <p:cNvSpPr/>
          <p:nvPr/>
        </p:nvSpPr>
        <p:spPr>
          <a:xfrm>
            <a:off x="5270642" y="5723771"/>
            <a:ext cx="1389590" cy="297517"/>
          </a:xfrm>
          <a:prstGeom prst="rect">
            <a:avLst/>
          </a:prstGeom>
          <a:noFill/>
        </p:spPr>
        <p:txBody>
          <a:bodyPr wrap="square">
            <a:spAutoFit/>
          </a:bodyPr>
          <a:lstStyle/>
          <a:p>
            <a:pPr lvl="0">
              <a:lnSpc>
                <a:spcPts val="1600"/>
              </a:lnSpc>
            </a:pPr>
            <a:r>
              <a:rPr lang="en-US" altLang="ja-JP" sz="1600" dirty="0" smtClean="0">
                <a:latin typeface="+mn-ea"/>
              </a:rPr>
              <a:t>ACK (unicast)</a:t>
            </a:r>
            <a:endParaRPr lang="en-US" altLang="ja-JP" sz="1600" dirty="0" smtClean="0">
              <a:latin typeface="+mn-ea"/>
            </a:endParaRPr>
          </a:p>
        </p:txBody>
      </p:sp>
      <p:sp>
        <p:nvSpPr>
          <p:cNvPr id="4" name="正方形/長方形 3"/>
          <p:cNvSpPr/>
          <p:nvPr/>
        </p:nvSpPr>
        <p:spPr bwMode="auto">
          <a:xfrm>
            <a:off x="611560" y="4005064"/>
            <a:ext cx="8136904" cy="2088232"/>
          </a:xfrm>
          <a:prstGeom prst="rect">
            <a:avLst/>
          </a:prstGeom>
          <a:noFill/>
          <a:ln w="1905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7" name="正方形/長方形 56"/>
          <p:cNvSpPr/>
          <p:nvPr/>
        </p:nvSpPr>
        <p:spPr>
          <a:xfrm rot="16200000">
            <a:off x="-332993" y="4840176"/>
            <a:ext cx="1556323" cy="332783"/>
          </a:xfrm>
          <a:prstGeom prst="rect">
            <a:avLst/>
          </a:prstGeom>
        </p:spPr>
        <p:txBody>
          <a:bodyPr wrap="none">
            <a:spAutoFit/>
          </a:bodyPr>
          <a:lstStyle/>
          <a:p>
            <a:pPr lvl="0">
              <a:lnSpc>
                <a:spcPts val="2000"/>
              </a:lnSpc>
            </a:pPr>
            <a:r>
              <a:rPr lang="en-US" altLang="ja-JP" sz="1600" dirty="0" smtClean="0">
                <a:solidFill>
                  <a:srgbClr val="FF0000"/>
                </a:solidFill>
                <a:latin typeface="+mn-ea"/>
              </a:rPr>
              <a:t>Random </a:t>
            </a:r>
            <a:r>
              <a:rPr lang="en-US" altLang="ja-JP" sz="1600" dirty="0" err="1" smtClean="0">
                <a:solidFill>
                  <a:srgbClr val="FF0000"/>
                </a:solidFill>
                <a:latin typeface="+mn-ea"/>
              </a:rPr>
              <a:t>backoff</a:t>
            </a:r>
            <a:endParaRPr lang="en-US" altLang="ja-JP" sz="1600" dirty="0">
              <a:solidFill>
                <a:srgbClr val="FF0000"/>
              </a:solidFill>
              <a:latin typeface="+mn-ea"/>
            </a:endParaRPr>
          </a:p>
        </p:txBody>
      </p:sp>
    </p:spTree>
    <p:extLst>
      <p:ext uri="{BB962C8B-B14F-4D97-AF65-F5344CB8AC3E}">
        <p14:creationId xmlns:p14="http://schemas.microsoft.com/office/powerpoint/2010/main" val="3898269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
        <p:nvSpPr>
          <p:cNvPr id="78" name="날짜 개체 틀 3"/>
          <p:cNvSpPr>
            <a:spLocks noGrp="1"/>
          </p:cNvSpPr>
          <p:nvPr>
            <p:ph type="dt" sz="half" idx="10"/>
          </p:nvPr>
        </p:nvSpPr>
        <p:spPr>
          <a:xfrm>
            <a:off x="685800" y="377825"/>
            <a:ext cx="1600200" cy="215900"/>
          </a:xfrm>
        </p:spPr>
        <p:txBody>
          <a:bodyPr/>
          <a:lstStyle/>
          <a:p>
            <a:pPr>
              <a:defRPr/>
            </a:pPr>
            <a:r>
              <a:rPr lang="en-US" altLang="ko-KR" dirty="0" smtClean="0"/>
              <a:t>&lt;November 2015&gt;</a:t>
            </a:r>
            <a:endParaRPr lang="en-US" altLang="ko-KR" dirty="0"/>
          </a:p>
        </p:txBody>
      </p:sp>
      <p:sp>
        <p:nvSpPr>
          <p:cNvPr id="89" name="正方形/長方形 88"/>
          <p:cNvSpPr/>
          <p:nvPr/>
        </p:nvSpPr>
        <p:spPr>
          <a:xfrm>
            <a:off x="5184068" y="4005064"/>
            <a:ext cx="1961278" cy="502702"/>
          </a:xfrm>
          <a:prstGeom prst="rect">
            <a:avLst/>
          </a:prstGeom>
          <a:noFill/>
        </p:spPr>
        <p:txBody>
          <a:bodyPr wrap="square">
            <a:spAutoFit/>
          </a:bodyPr>
          <a:lstStyle/>
          <a:p>
            <a:pPr lvl="0">
              <a:lnSpc>
                <a:spcPts val="1600"/>
              </a:lnSpc>
            </a:pPr>
            <a:r>
              <a:rPr lang="en-US" altLang="ja-JP" sz="1600" dirty="0" smtClean="0">
                <a:latin typeface="+mn-ea"/>
              </a:rPr>
              <a:t>Discovery Response</a:t>
            </a:r>
          </a:p>
          <a:p>
            <a:pPr lvl="0">
              <a:lnSpc>
                <a:spcPts val="1600"/>
              </a:lnSpc>
            </a:pPr>
            <a:r>
              <a:rPr lang="en-US" altLang="ja-JP" sz="1600" dirty="0" smtClean="0">
                <a:latin typeface="+mn-ea"/>
              </a:rPr>
              <a:t>(R-PD </a:t>
            </a:r>
            <a:r>
              <a:rPr lang="en-US" altLang="ja-JP" sz="1600" dirty="0" smtClean="0">
                <a:latin typeface="+mn-ea"/>
              </a:rPr>
              <a:t>ID)</a:t>
            </a:r>
            <a:endParaRPr lang="en-US" altLang="ja-JP" sz="1600" dirty="0">
              <a:latin typeface="+mn-ea"/>
            </a:endParaRPr>
          </a:p>
        </p:txBody>
      </p:sp>
      <p:cxnSp>
        <p:nvCxnSpPr>
          <p:cNvPr id="94" name="直線コネクタ 93"/>
          <p:cNvCxnSpPr/>
          <p:nvPr/>
        </p:nvCxnSpPr>
        <p:spPr bwMode="auto">
          <a:xfrm>
            <a:off x="4690280" y="1837928"/>
            <a:ext cx="0" cy="439938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7" name="直線コネクタ 96"/>
          <p:cNvCxnSpPr/>
          <p:nvPr/>
        </p:nvCxnSpPr>
        <p:spPr bwMode="auto">
          <a:xfrm>
            <a:off x="7201450" y="1837928"/>
            <a:ext cx="0" cy="439938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25" name="直線コネクタ 124"/>
          <p:cNvCxnSpPr/>
          <p:nvPr/>
        </p:nvCxnSpPr>
        <p:spPr bwMode="auto">
          <a:xfrm>
            <a:off x="3385026" y="1844824"/>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7" name="直線コネクタ 126"/>
          <p:cNvCxnSpPr/>
          <p:nvPr/>
        </p:nvCxnSpPr>
        <p:spPr bwMode="auto">
          <a:xfrm>
            <a:off x="8497594" y="1844824"/>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9" name="直線矢印コネクタ 128"/>
          <p:cNvCxnSpPr/>
          <p:nvPr/>
        </p:nvCxnSpPr>
        <p:spPr bwMode="auto">
          <a:xfrm flipH="1">
            <a:off x="4681170" y="327187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0" name="直線矢印コネクタ 129"/>
          <p:cNvCxnSpPr/>
          <p:nvPr/>
        </p:nvCxnSpPr>
        <p:spPr bwMode="auto">
          <a:xfrm>
            <a:off x="4717174" y="4494655"/>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9" name="直線矢印コネクタ 138"/>
          <p:cNvCxnSpPr/>
          <p:nvPr/>
        </p:nvCxnSpPr>
        <p:spPr bwMode="auto">
          <a:xfrm>
            <a:off x="7201450" y="3789040"/>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144" name="直線矢印コネクタ 143"/>
          <p:cNvCxnSpPr/>
          <p:nvPr/>
        </p:nvCxnSpPr>
        <p:spPr bwMode="auto">
          <a:xfrm flipH="1">
            <a:off x="2157582" y="5085184"/>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nvGrpSpPr>
          <p:cNvPr id="151" name="グループ化 150"/>
          <p:cNvGrpSpPr/>
          <p:nvPr/>
        </p:nvGrpSpPr>
        <p:grpSpPr>
          <a:xfrm>
            <a:off x="6660232" y="980728"/>
            <a:ext cx="2463175" cy="864096"/>
            <a:chOff x="-109678" y="476672"/>
            <a:chExt cx="2463175" cy="864096"/>
          </a:xfrm>
        </p:grpSpPr>
        <p:grpSp>
          <p:nvGrpSpPr>
            <p:cNvPr id="152" name="グループ化 151"/>
            <p:cNvGrpSpPr/>
            <p:nvPr/>
          </p:nvGrpSpPr>
          <p:grpSpPr>
            <a:xfrm>
              <a:off x="-108520" y="793630"/>
              <a:ext cx="2374114" cy="547138"/>
              <a:chOff x="-108520" y="793630"/>
              <a:chExt cx="2374114" cy="547138"/>
            </a:xfrm>
          </p:grpSpPr>
          <p:sp>
            <p:nvSpPr>
              <p:cNvPr id="154" name="フリーフォーム 153"/>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5" name="正方形/長方形 154"/>
              <p:cNvSpPr/>
              <p:nvPr/>
            </p:nvSpPr>
            <p:spPr>
              <a:xfrm>
                <a:off x="-108520"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MAC    Higher Layer </a:t>
                </a:r>
                <a:endParaRPr lang="ja-JP" altLang="en-US" sz="1800" dirty="0">
                  <a:cs typeface="Times New Roman" panose="02020603050405020304" pitchFamily="18" charset="0"/>
                </a:endParaRPr>
              </a:p>
            </p:txBody>
          </p:sp>
        </p:grpSp>
        <p:sp>
          <p:nvSpPr>
            <p:cNvPr id="153" name="正方形/長方形 152"/>
            <p:cNvSpPr/>
            <p:nvPr/>
          </p:nvSpPr>
          <p:spPr>
            <a:xfrm>
              <a:off x="-109678" y="476672"/>
              <a:ext cx="2463175"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Responder PDs (many)</a:t>
              </a:r>
              <a:endParaRPr lang="ja-JP" altLang="en-US" sz="1800" b="1" dirty="0">
                <a:cs typeface="Times New Roman" panose="02020603050405020304" pitchFamily="18" charset="0"/>
              </a:endParaRPr>
            </a:p>
          </p:txBody>
        </p:sp>
      </p:grpSp>
      <p:grpSp>
        <p:nvGrpSpPr>
          <p:cNvPr id="156" name="グループ化 155"/>
          <p:cNvGrpSpPr/>
          <p:nvPr/>
        </p:nvGrpSpPr>
        <p:grpSpPr>
          <a:xfrm>
            <a:off x="2745859" y="980728"/>
            <a:ext cx="2395379" cy="864096"/>
            <a:chOff x="-252536" y="476672"/>
            <a:chExt cx="2395379" cy="864096"/>
          </a:xfrm>
        </p:grpSpPr>
        <p:grpSp>
          <p:nvGrpSpPr>
            <p:cNvPr id="157" name="グループ化 156"/>
            <p:cNvGrpSpPr/>
            <p:nvPr/>
          </p:nvGrpSpPr>
          <p:grpSpPr>
            <a:xfrm>
              <a:off x="-252536" y="793630"/>
              <a:ext cx="2374114" cy="547138"/>
              <a:chOff x="-252536" y="793630"/>
              <a:chExt cx="2374114" cy="547138"/>
            </a:xfrm>
          </p:grpSpPr>
          <p:sp>
            <p:nvSpPr>
              <p:cNvPr id="159" name="フリーフォーム 158"/>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0" name="正方形/長方形 159"/>
              <p:cNvSpPr/>
              <p:nvPr/>
            </p:nvSpPr>
            <p:spPr>
              <a:xfrm>
                <a:off x="-252536"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grpSp>
        <p:sp>
          <p:nvSpPr>
            <p:cNvPr id="158" name="正方形/長方形 157"/>
            <p:cNvSpPr/>
            <p:nvPr/>
          </p:nvSpPr>
          <p:spPr>
            <a:xfrm>
              <a:off x="205453" y="476672"/>
              <a:ext cx="1937390"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Initiator PD (one)</a:t>
              </a:r>
              <a:endParaRPr lang="ja-JP" altLang="en-US" sz="1800" b="1" dirty="0">
                <a:cs typeface="Times New Roman" panose="02020603050405020304" pitchFamily="18" charset="0"/>
              </a:endParaRPr>
            </a:p>
          </p:txBody>
        </p:sp>
      </p:grpSp>
      <p:grpSp>
        <p:nvGrpSpPr>
          <p:cNvPr id="8" name="グループ化 7"/>
          <p:cNvGrpSpPr/>
          <p:nvPr/>
        </p:nvGrpSpPr>
        <p:grpSpPr>
          <a:xfrm flipH="1">
            <a:off x="865738" y="1837928"/>
            <a:ext cx="1296144" cy="4399384"/>
            <a:chOff x="719572" y="1549896"/>
            <a:chExt cx="1296144" cy="4399384"/>
          </a:xfrm>
        </p:grpSpPr>
        <p:cxnSp>
          <p:nvCxnSpPr>
            <p:cNvPr id="161" name="直線コネクタ 160"/>
            <p:cNvCxnSpPr/>
            <p:nvPr/>
          </p:nvCxnSpPr>
          <p:spPr bwMode="auto">
            <a:xfrm>
              <a:off x="719572" y="1549896"/>
              <a:ext cx="0" cy="439938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62" name="直線コネクタ 161"/>
            <p:cNvCxnSpPr/>
            <p:nvPr/>
          </p:nvCxnSpPr>
          <p:spPr bwMode="auto">
            <a:xfrm>
              <a:off x="2015716" y="1556792"/>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grpSp>
      <p:sp>
        <p:nvSpPr>
          <p:cNvPr id="167" name="フリーフォーム 166"/>
          <p:cNvSpPr/>
          <p:nvPr/>
        </p:nvSpPr>
        <p:spPr bwMode="auto">
          <a:xfrm>
            <a:off x="829734" y="1297686"/>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6" name="正方形/長方形 165"/>
          <p:cNvSpPr/>
          <p:nvPr/>
        </p:nvSpPr>
        <p:spPr>
          <a:xfrm>
            <a:off x="323528" y="980728"/>
            <a:ext cx="2463175"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Responder PDs (many)</a:t>
            </a:r>
            <a:endParaRPr lang="ja-JP" altLang="en-US" sz="1800" b="1" dirty="0">
              <a:cs typeface="Times New Roman" panose="02020603050405020304" pitchFamily="18" charset="0"/>
            </a:endParaRPr>
          </a:p>
        </p:txBody>
      </p:sp>
      <p:sp>
        <p:nvSpPr>
          <p:cNvPr id="169" name="正方形/長方形 168"/>
          <p:cNvSpPr/>
          <p:nvPr/>
        </p:nvSpPr>
        <p:spPr>
          <a:xfrm>
            <a:off x="181662" y="1484784"/>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cxnSp>
        <p:nvCxnSpPr>
          <p:cNvPr id="170" name="直線矢印コネクタ 169"/>
          <p:cNvCxnSpPr/>
          <p:nvPr/>
        </p:nvCxnSpPr>
        <p:spPr bwMode="auto">
          <a:xfrm>
            <a:off x="2195736" y="327187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33" name="直線矢印コネクタ 32"/>
          <p:cNvCxnSpPr/>
          <p:nvPr/>
        </p:nvCxnSpPr>
        <p:spPr bwMode="auto">
          <a:xfrm flipH="1">
            <a:off x="3455876" y="2407777"/>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34" name="正方形/長方形 33"/>
          <p:cNvSpPr/>
          <p:nvPr/>
        </p:nvSpPr>
        <p:spPr>
          <a:xfrm>
            <a:off x="3366578" y="1916832"/>
            <a:ext cx="1969978" cy="502702"/>
          </a:xfrm>
          <a:prstGeom prst="rect">
            <a:avLst/>
          </a:prstGeom>
          <a:noFill/>
        </p:spPr>
        <p:txBody>
          <a:bodyPr wrap="square">
            <a:spAutoFit/>
          </a:bodyPr>
          <a:lstStyle/>
          <a:p>
            <a:pPr lvl="0">
              <a:lnSpc>
                <a:spcPts val="1600"/>
              </a:lnSpc>
            </a:pPr>
            <a:r>
              <a:rPr lang="en-US" altLang="ja-JP" sz="1600" i="1" dirty="0" smtClean="0">
                <a:latin typeface="+mn-ea"/>
              </a:rPr>
              <a:t>request</a:t>
            </a:r>
            <a:endParaRPr lang="en-US" altLang="ja-JP" sz="1600" i="1" dirty="0" smtClean="0">
              <a:latin typeface="+mn-ea"/>
            </a:endParaRPr>
          </a:p>
          <a:p>
            <a:pPr lvl="0">
              <a:lnSpc>
                <a:spcPts val="1600"/>
              </a:lnSpc>
            </a:pPr>
            <a:r>
              <a:rPr lang="en-US" altLang="ja-JP" sz="1600" dirty="0" smtClean="0">
                <a:latin typeface="+mn-ea"/>
              </a:rPr>
              <a:t>(G-ID</a:t>
            </a:r>
            <a:r>
              <a:rPr lang="en-US" altLang="ja-JP" sz="1600" dirty="0" smtClean="0">
                <a:latin typeface="+mn-ea"/>
              </a:rPr>
              <a:t>)</a:t>
            </a:r>
            <a:endParaRPr lang="en-US" altLang="ja-JP" sz="1600" dirty="0">
              <a:latin typeface="+mn-ea"/>
            </a:endParaRPr>
          </a:p>
        </p:txBody>
      </p:sp>
      <p:sp>
        <p:nvSpPr>
          <p:cNvPr id="2" name="正方形/長方形 1"/>
          <p:cNvSpPr/>
          <p:nvPr/>
        </p:nvSpPr>
        <p:spPr bwMode="auto">
          <a:xfrm>
            <a:off x="4644008" y="2780890"/>
            <a:ext cx="130011" cy="43593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36" name="正方形/長方形 35"/>
          <p:cNvSpPr/>
          <p:nvPr/>
        </p:nvSpPr>
        <p:spPr>
          <a:xfrm>
            <a:off x="3635896" y="2780928"/>
            <a:ext cx="3096344" cy="502702"/>
          </a:xfrm>
          <a:prstGeom prst="rect">
            <a:avLst/>
          </a:prstGeom>
          <a:noFill/>
        </p:spPr>
        <p:txBody>
          <a:bodyPr wrap="square">
            <a:spAutoFit/>
          </a:bodyPr>
          <a:lstStyle/>
          <a:p>
            <a:pPr lvl="0">
              <a:lnSpc>
                <a:spcPts val="1600"/>
              </a:lnSpc>
            </a:pPr>
            <a:r>
              <a:rPr lang="en-US" altLang="ja-JP" sz="1600" dirty="0" smtClean="0">
                <a:latin typeface="+mn-ea"/>
              </a:rPr>
              <a:t>Discovery </a:t>
            </a:r>
            <a:r>
              <a:rPr lang="en-US" altLang="ja-JP" sz="1600" dirty="0" smtClean="0">
                <a:latin typeface="+mn-ea"/>
              </a:rPr>
              <a:t>Request (broadcast)</a:t>
            </a:r>
            <a:endParaRPr lang="en-US" altLang="ja-JP" sz="1600" dirty="0" smtClean="0">
              <a:latin typeface="+mn-ea"/>
            </a:endParaRPr>
          </a:p>
          <a:p>
            <a:pPr lvl="0">
              <a:lnSpc>
                <a:spcPts val="1600"/>
              </a:lnSpc>
            </a:pPr>
            <a:r>
              <a:rPr lang="en-US" altLang="ja-JP" sz="1600" dirty="0" smtClean="0">
                <a:latin typeface="+mn-ea"/>
              </a:rPr>
              <a:t>(I-PD </a:t>
            </a:r>
            <a:r>
              <a:rPr lang="en-US" altLang="ja-JP" sz="1600" dirty="0" smtClean="0">
                <a:latin typeface="+mn-ea"/>
              </a:rPr>
              <a:t>ID &amp; G-ID)</a:t>
            </a:r>
            <a:endParaRPr lang="en-US" altLang="ja-JP" sz="1600" dirty="0">
              <a:latin typeface="+mn-ea"/>
            </a:endParaRPr>
          </a:p>
        </p:txBody>
      </p:sp>
      <p:cxnSp>
        <p:nvCxnSpPr>
          <p:cNvPr id="37" name="直線矢印コネクタ 36"/>
          <p:cNvCxnSpPr/>
          <p:nvPr/>
        </p:nvCxnSpPr>
        <p:spPr bwMode="auto">
          <a:xfrm flipH="1">
            <a:off x="7237454" y="3471778"/>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3" name="正方形/長方形 2"/>
          <p:cNvSpPr/>
          <p:nvPr/>
        </p:nvSpPr>
        <p:spPr>
          <a:xfrm>
            <a:off x="7164288" y="3152195"/>
            <a:ext cx="1019831" cy="348813"/>
          </a:xfrm>
          <a:prstGeom prst="rect">
            <a:avLst/>
          </a:prstGeom>
        </p:spPr>
        <p:txBody>
          <a:bodyPr wrap="none">
            <a:spAutoFit/>
          </a:bodyPr>
          <a:lstStyle/>
          <a:p>
            <a:pPr lvl="0">
              <a:lnSpc>
                <a:spcPts val="2000"/>
              </a:lnSpc>
            </a:pPr>
            <a:r>
              <a:rPr lang="en-US" altLang="ja-JP" sz="1600" i="1" dirty="0" smtClean="0">
                <a:latin typeface="+mn-ea"/>
              </a:rPr>
              <a:t>indication</a:t>
            </a:r>
            <a:endParaRPr lang="en-US" altLang="ja-JP" sz="1600" i="1" dirty="0">
              <a:latin typeface="+mn-ea"/>
            </a:endParaRPr>
          </a:p>
        </p:txBody>
      </p:sp>
      <p:sp>
        <p:nvSpPr>
          <p:cNvPr id="39" name="正方形/長方形 38"/>
          <p:cNvSpPr/>
          <p:nvPr/>
        </p:nvSpPr>
        <p:spPr>
          <a:xfrm>
            <a:off x="7624435" y="3501008"/>
            <a:ext cx="908005" cy="348813"/>
          </a:xfrm>
          <a:prstGeom prst="rect">
            <a:avLst/>
          </a:prstGeom>
        </p:spPr>
        <p:txBody>
          <a:bodyPr wrap="none">
            <a:spAutoFit/>
          </a:bodyPr>
          <a:lstStyle/>
          <a:p>
            <a:pPr lvl="0">
              <a:lnSpc>
                <a:spcPts val="2000"/>
              </a:lnSpc>
            </a:pPr>
            <a:r>
              <a:rPr lang="en-US" altLang="ja-JP" sz="1600" i="1" dirty="0" smtClean="0">
                <a:latin typeface="+mn-ea"/>
              </a:rPr>
              <a:t>response</a:t>
            </a:r>
            <a:endParaRPr lang="en-US" altLang="ja-JP" sz="1600" i="1" dirty="0">
              <a:latin typeface="+mn-ea"/>
            </a:endParaRPr>
          </a:p>
        </p:txBody>
      </p:sp>
      <p:cxnSp>
        <p:nvCxnSpPr>
          <p:cNvPr id="40" name="直線矢印コネクタ 39"/>
          <p:cNvCxnSpPr/>
          <p:nvPr/>
        </p:nvCxnSpPr>
        <p:spPr bwMode="auto">
          <a:xfrm>
            <a:off x="864746" y="3573016"/>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41" name="直線矢印コネクタ 40"/>
          <p:cNvCxnSpPr/>
          <p:nvPr/>
        </p:nvCxnSpPr>
        <p:spPr bwMode="auto">
          <a:xfrm flipH="1">
            <a:off x="900750" y="3933056"/>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42" name="正方形/長方形 41"/>
          <p:cNvSpPr/>
          <p:nvPr/>
        </p:nvSpPr>
        <p:spPr>
          <a:xfrm>
            <a:off x="1175905" y="3284984"/>
            <a:ext cx="1019831" cy="348813"/>
          </a:xfrm>
          <a:prstGeom prst="rect">
            <a:avLst/>
          </a:prstGeom>
        </p:spPr>
        <p:txBody>
          <a:bodyPr wrap="none">
            <a:spAutoFit/>
          </a:bodyPr>
          <a:lstStyle/>
          <a:p>
            <a:pPr lvl="0">
              <a:lnSpc>
                <a:spcPts val="2000"/>
              </a:lnSpc>
            </a:pPr>
            <a:r>
              <a:rPr lang="en-US" altLang="ja-JP" sz="1600" i="1" dirty="0" smtClean="0">
                <a:latin typeface="+mn-ea"/>
              </a:rPr>
              <a:t>indication</a:t>
            </a:r>
            <a:endParaRPr lang="en-US" altLang="ja-JP" sz="1600" i="1" dirty="0">
              <a:latin typeface="+mn-ea"/>
            </a:endParaRPr>
          </a:p>
        </p:txBody>
      </p:sp>
      <p:sp>
        <p:nvSpPr>
          <p:cNvPr id="43" name="正方形/長方形 42"/>
          <p:cNvSpPr/>
          <p:nvPr/>
        </p:nvSpPr>
        <p:spPr>
          <a:xfrm>
            <a:off x="827584" y="3645024"/>
            <a:ext cx="908005" cy="348813"/>
          </a:xfrm>
          <a:prstGeom prst="rect">
            <a:avLst/>
          </a:prstGeom>
        </p:spPr>
        <p:txBody>
          <a:bodyPr wrap="none">
            <a:spAutoFit/>
          </a:bodyPr>
          <a:lstStyle/>
          <a:p>
            <a:pPr lvl="0">
              <a:lnSpc>
                <a:spcPts val="2000"/>
              </a:lnSpc>
            </a:pPr>
            <a:r>
              <a:rPr lang="en-US" altLang="ja-JP" sz="1600" i="1" dirty="0" smtClean="0">
                <a:latin typeface="+mn-ea"/>
              </a:rPr>
              <a:t>response</a:t>
            </a:r>
            <a:endParaRPr lang="en-US" altLang="ja-JP" sz="1600" i="1" dirty="0">
              <a:latin typeface="+mn-ea"/>
            </a:endParaRPr>
          </a:p>
        </p:txBody>
      </p:sp>
      <p:sp>
        <p:nvSpPr>
          <p:cNvPr id="47" name="正方形/長方形 46"/>
          <p:cNvSpPr/>
          <p:nvPr/>
        </p:nvSpPr>
        <p:spPr bwMode="auto">
          <a:xfrm>
            <a:off x="3328925" y="4651193"/>
            <a:ext cx="88797" cy="28997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48" name="正方形/長方形 47"/>
          <p:cNvSpPr/>
          <p:nvPr/>
        </p:nvSpPr>
        <p:spPr>
          <a:xfrm>
            <a:off x="2267744" y="4627294"/>
            <a:ext cx="1961278" cy="502702"/>
          </a:xfrm>
          <a:prstGeom prst="rect">
            <a:avLst/>
          </a:prstGeom>
          <a:noFill/>
        </p:spPr>
        <p:txBody>
          <a:bodyPr wrap="square">
            <a:spAutoFit/>
          </a:bodyPr>
          <a:lstStyle/>
          <a:p>
            <a:pPr lvl="0">
              <a:lnSpc>
                <a:spcPts val="1600"/>
              </a:lnSpc>
            </a:pPr>
            <a:r>
              <a:rPr lang="en-US" altLang="ja-JP" sz="1600" dirty="0" smtClean="0">
                <a:latin typeface="+mn-ea"/>
              </a:rPr>
              <a:t>Discovery Response</a:t>
            </a:r>
          </a:p>
          <a:p>
            <a:pPr lvl="0">
              <a:lnSpc>
                <a:spcPts val="1600"/>
              </a:lnSpc>
            </a:pPr>
            <a:r>
              <a:rPr lang="en-US" altLang="ja-JP" sz="1600" dirty="0" smtClean="0">
                <a:latin typeface="+mn-ea"/>
              </a:rPr>
              <a:t>(R-PD </a:t>
            </a:r>
            <a:r>
              <a:rPr lang="en-US" altLang="ja-JP" sz="1600" dirty="0" smtClean="0">
                <a:latin typeface="+mn-ea"/>
              </a:rPr>
              <a:t>ID)</a:t>
            </a:r>
            <a:endParaRPr lang="en-US" altLang="ja-JP" sz="1600" dirty="0">
              <a:latin typeface="+mn-ea"/>
            </a:endParaRPr>
          </a:p>
        </p:txBody>
      </p:sp>
      <p:sp>
        <p:nvSpPr>
          <p:cNvPr id="51" name="テキスト ボックス 50"/>
          <p:cNvSpPr txBox="1"/>
          <p:nvPr/>
        </p:nvSpPr>
        <p:spPr>
          <a:xfrm>
            <a:off x="2224115" y="478413"/>
            <a:ext cx="5569986" cy="523220"/>
          </a:xfrm>
          <a:prstGeom prst="rect">
            <a:avLst/>
          </a:prstGeom>
          <a:noFill/>
        </p:spPr>
        <p:txBody>
          <a:bodyPr wrap="none" rtlCol="0">
            <a:spAutoFit/>
          </a:bodyPr>
          <a:lstStyle/>
          <a:p>
            <a:r>
              <a:rPr kumimoji="1" lang="en-US" altLang="ja-JP" sz="2800" b="1" dirty="0" smtClean="0">
                <a:latin typeface="+mn-ea"/>
              </a:rPr>
              <a:t>Discovery With Broadcast ACK (1)</a:t>
            </a:r>
            <a:endParaRPr kumimoji="1" lang="ja-JP" altLang="en-US" sz="2800" b="1" dirty="0">
              <a:latin typeface="+mn-ea"/>
            </a:endParaRPr>
          </a:p>
        </p:txBody>
      </p:sp>
      <p:sp>
        <p:nvSpPr>
          <p:cNvPr id="52" name="正方形/長方形 51"/>
          <p:cNvSpPr/>
          <p:nvPr/>
        </p:nvSpPr>
        <p:spPr>
          <a:xfrm>
            <a:off x="5182910" y="5147707"/>
            <a:ext cx="1961278" cy="502702"/>
          </a:xfrm>
          <a:prstGeom prst="rect">
            <a:avLst/>
          </a:prstGeom>
          <a:noFill/>
        </p:spPr>
        <p:txBody>
          <a:bodyPr wrap="square">
            <a:spAutoFit/>
          </a:bodyPr>
          <a:lstStyle/>
          <a:p>
            <a:pPr lvl="0">
              <a:lnSpc>
                <a:spcPts val="1600"/>
              </a:lnSpc>
            </a:pPr>
            <a:r>
              <a:rPr lang="en-US" altLang="ja-JP" sz="1600" dirty="0" smtClean="0">
                <a:latin typeface="+mn-ea"/>
              </a:rPr>
              <a:t>Discovery Response</a:t>
            </a:r>
          </a:p>
          <a:p>
            <a:pPr lvl="0">
              <a:lnSpc>
                <a:spcPts val="1600"/>
              </a:lnSpc>
            </a:pPr>
            <a:r>
              <a:rPr lang="en-US" altLang="ja-JP" sz="1600" dirty="0" smtClean="0">
                <a:latin typeface="+mn-ea"/>
              </a:rPr>
              <a:t>(R-PD </a:t>
            </a:r>
            <a:r>
              <a:rPr lang="en-US" altLang="ja-JP" sz="1600" dirty="0" smtClean="0">
                <a:latin typeface="+mn-ea"/>
              </a:rPr>
              <a:t>ID)</a:t>
            </a:r>
            <a:endParaRPr lang="en-US" altLang="ja-JP" sz="1600" dirty="0">
              <a:latin typeface="+mn-ea"/>
            </a:endParaRPr>
          </a:p>
        </p:txBody>
      </p:sp>
      <p:cxnSp>
        <p:nvCxnSpPr>
          <p:cNvPr id="53" name="直線矢印コネクタ 52"/>
          <p:cNvCxnSpPr/>
          <p:nvPr/>
        </p:nvCxnSpPr>
        <p:spPr bwMode="auto">
          <a:xfrm>
            <a:off x="4716016" y="5637298"/>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4" name="正方形/長方形 3"/>
          <p:cNvSpPr/>
          <p:nvPr/>
        </p:nvSpPr>
        <p:spPr bwMode="auto">
          <a:xfrm>
            <a:off x="611560" y="4005064"/>
            <a:ext cx="8136904" cy="2088232"/>
          </a:xfrm>
          <a:prstGeom prst="rect">
            <a:avLst/>
          </a:prstGeom>
          <a:noFill/>
          <a:ln w="1905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7" name="正方形/長方形 56"/>
          <p:cNvSpPr/>
          <p:nvPr/>
        </p:nvSpPr>
        <p:spPr>
          <a:xfrm rot="16200000">
            <a:off x="-332993" y="4840176"/>
            <a:ext cx="1556323" cy="332783"/>
          </a:xfrm>
          <a:prstGeom prst="rect">
            <a:avLst/>
          </a:prstGeom>
        </p:spPr>
        <p:txBody>
          <a:bodyPr wrap="none">
            <a:spAutoFit/>
          </a:bodyPr>
          <a:lstStyle/>
          <a:p>
            <a:pPr lvl="0">
              <a:lnSpc>
                <a:spcPts val="2000"/>
              </a:lnSpc>
            </a:pPr>
            <a:r>
              <a:rPr lang="en-US" altLang="ja-JP" sz="1600" dirty="0" smtClean="0">
                <a:solidFill>
                  <a:srgbClr val="FF0000"/>
                </a:solidFill>
                <a:latin typeface="+mn-ea"/>
              </a:rPr>
              <a:t>Random </a:t>
            </a:r>
            <a:r>
              <a:rPr lang="en-US" altLang="ja-JP" sz="1600" dirty="0" err="1" smtClean="0">
                <a:solidFill>
                  <a:srgbClr val="FF0000"/>
                </a:solidFill>
                <a:latin typeface="+mn-ea"/>
              </a:rPr>
              <a:t>backoff</a:t>
            </a:r>
            <a:endParaRPr lang="en-US" altLang="ja-JP" sz="1600" dirty="0">
              <a:solidFill>
                <a:srgbClr val="FF0000"/>
              </a:solidFill>
              <a:latin typeface="+mn-ea"/>
            </a:endParaRPr>
          </a:p>
        </p:txBody>
      </p:sp>
      <p:sp>
        <p:nvSpPr>
          <p:cNvPr id="56" name="正方形/長方形 55"/>
          <p:cNvSpPr/>
          <p:nvPr/>
        </p:nvSpPr>
        <p:spPr>
          <a:xfrm>
            <a:off x="7487242" y="5399058"/>
            <a:ext cx="1656758" cy="502702"/>
          </a:xfrm>
          <a:prstGeom prst="rect">
            <a:avLst/>
          </a:prstGeom>
          <a:solidFill>
            <a:schemeClr val="bg1"/>
          </a:solidFill>
        </p:spPr>
        <p:txBody>
          <a:bodyPr wrap="square">
            <a:spAutoFit/>
          </a:bodyPr>
          <a:lstStyle/>
          <a:p>
            <a:pPr lvl="0">
              <a:lnSpc>
                <a:spcPts val="1600"/>
              </a:lnSpc>
            </a:pPr>
            <a:r>
              <a:rPr lang="en-US" altLang="ja-JP" sz="1600" dirty="0" smtClean="0">
                <a:solidFill>
                  <a:srgbClr val="0033CC"/>
                </a:solidFill>
                <a:latin typeface="+mn-ea"/>
              </a:rPr>
              <a:t>Leave resource to transmit response </a:t>
            </a:r>
            <a:endParaRPr lang="en-US" altLang="ja-JP" sz="1600" dirty="0" smtClean="0">
              <a:solidFill>
                <a:srgbClr val="0033CC"/>
              </a:solidFill>
              <a:latin typeface="+mn-ea"/>
            </a:endParaRPr>
          </a:p>
        </p:txBody>
      </p:sp>
    </p:spTree>
    <p:extLst>
      <p:ext uri="{BB962C8B-B14F-4D97-AF65-F5344CB8AC3E}">
        <p14:creationId xmlns:p14="http://schemas.microsoft.com/office/powerpoint/2010/main" val="816342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
        <p:nvSpPr>
          <p:cNvPr id="78" name="날짜 개체 틀 3"/>
          <p:cNvSpPr>
            <a:spLocks noGrp="1"/>
          </p:cNvSpPr>
          <p:nvPr>
            <p:ph type="dt" sz="half" idx="10"/>
          </p:nvPr>
        </p:nvSpPr>
        <p:spPr>
          <a:xfrm>
            <a:off x="685800" y="377825"/>
            <a:ext cx="1600200" cy="215900"/>
          </a:xfrm>
        </p:spPr>
        <p:txBody>
          <a:bodyPr/>
          <a:lstStyle/>
          <a:p>
            <a:pPr>
              <a:defRPr/>
            </a:pPr>
            <a:r>
              <a:rPr lang="en-US" altLang="ko-KR" dirty="0" smtClean="0"/>
              <a:t>&lt;November 2015&gt;</a:t>
            </a:r>
            <a:endParaRPr lang="en-US" altLang="ko-KR" dirty="0"/>
          </a:p>
        </p:txBody>
      </p:sp>
      <p:sp>
        <p:nvSpPr>
          <p:cNvPr id="89" name="正方形/長方形 88"/>
          <p:cNvSpPr/>
          <p:nvPr/>
        </p:nvSpPr>
        <p:spPr>
          <a:xfrm>
            <a:off x="5004049" y="3059475"/>
            <a:ext cx="2141298" cy="502702"/>
          </a:xfrm>
          <a:prstGeom prst="rect">
            <a:avLst/>
          </a:prstGeom>
          <a:noFill/>
        </p:spPr>
        <p:txBody>
          <a:bodyPr wrap="square">
            <a:spAutoFit/>
          </a:bodyPr>
          <a:lstStyle/>
          <a:p>
            <a:pPr lvl="0">
              <a:lnSpc>
                <a:spcPts val="1600"/>
              </a:lnSpc>
            </a:pPr>
            <a:r>
              <a:rPr lang="en-US" altLang="ja-JP" sz="1600" dirty="0" smtClean="0">
                <a:latin typeface="+mn-ea"/>
              </a:rPr>
              <a:t>Captured PD </a:t>
            </a:r>
            <a:r>
              <a:rPr lang="en-US" altLang="ja-JP" sz="1600" dirty="0" smtClean="0">
                <a:latin typeface="+mn-ea"/>
              </a:rPr>
              <a:t>Response</a:t>
            </a:r>
          </a:p>
          <a:p>
            <a:pPr lvl="0">
              <a:lnSpc>
                <a:spcPts val="1600"/>
              </a:lnSpc>
            </a:pPr>
            <a:r>
              <a:rPr lang="en-US" altLang="ja-JP" sz="1600" dirty="0" smtClean="0">
                <a:latin typeface="+mn-ea"/>
              </a:rPr>
              <a:t>(R-PD ID, C-PD IDs)</a:t>
            </a:r>
            <a:endParaRPr lang="en-US" altLang="ja-JP" sz="1600" dirty="0">
              <a:latin typeface="+mn-ea"/>
            </a:endParaRPr>
          </a:p>
        </p:txBody>
      </p:sp>
      <p:cxnSp>
        <p:nvCxnSpPr>
          <p:cNvPr id="94" name="直線コネクタ 93"/>
          <p:cNvCxnSpPr/>
          <p:nvPr/>
        </p:nvCxnSpPr>
        <p:spPr bwMode="auto">
          <a:xfrm>
            <a:off x="4690280" y="1837928"/>
            <a:ext cx="0" cy="439938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7" name="直線コネクタ 96"/>
          <p:cNvCxnSpPr/>
          <p:nvPr/>
        </p:nvCxnSpPr>
        <p:spPr bwMode="auto">
          <a:xfrm>
            <a:off x="7201450" y="1837928"/>
            <a:ext cx="0" cy="439938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25" name="直線コネクタ 124"/>
          <p:cNvCxnSpPr/>
          <p:nvPr/>
        </p:nvCxnSpPr>
        <p:spPr bwMode="auto">
          <a:xfrm>
            <a:off x="3385026" y="1844824"/>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7" name="直線コネクタ 126"/>
          <p:cNvCxnSpPr/>
          <p:nvPr/>
        </p:nvCxnSpPr>
        <p:spPr bwMode="auto">
          <a:xfrm>
            <a:off x="8497594" y="1844824"/>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9" name="直線矢印コネクタ 128"/>
          <p:cNvCxnSpPr/>
          <p:nvPr/>
        </p:nvCxnSpPr>
        <p:spPr bwMode="auto">
          <a:xfrm flipH="1">
            <a:off x="4681170" y="2695847"/>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0" name="直線矢印コネクタ 129"/>
          <p:cNvCxnSpPr/>
          <p:nvPr/>
        </p:nvCxnSpPr>
        <p:spPr bwMode="auto">
          <a:xfrm>
            <a:off x="4717174" y="3549066"/>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42" name="直線矢印コネクタ 141"/>
          <p:cNvCxnSpPr/>
          <p:nvPr/>
        </p:nvCxnSpPr>
        <p:spPr bwMode="auto">
          <a:xfrm>
            <a:off x="2160890" y="5129996"/>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44" name="直線矢印コネクタ 143"/>
          <p:cNvCxnSpPr/>
          <p:nvPr/>
        </p:nvCxnSpPr>
        <p:spPr bwMode="auto">
          <a:xfrm flipH="1">
            <a:off x="2157582" y="4750986"/>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nvGrpSpPr>
          <p:cNvPr id="151" name="グループ化 150"/>
          <p:cNvGrpSpPr/>
          <p:nvPr/>
        </p:nvGrpSpPr>
        <p:grpSpPr>
          <a:xfrm>
            <a:off x="6660232" y="980728"/>
            <a:ext cx="2463175" cy="864096"/>
            <a:chOff x="-109678" y="476672"/>
            <a:chExt cx="2463175" cy="864096"/>
          </a:xfrm>
        </p:grpSpPr>
        <p:grpSp>
          <p:nvGrpSpPr>
            <p:cNvPr id="152" name="グループ化 151"/>
            <p:cNvGrpSpPr/>
            <p:nvPr/>
          </p:nvGrpSpPr>
          <p:grpSpPr>
            <a:xfrm>
              <a:off x="-108520" y="793630"/>
              <a:ext cx="2374114" cy="547138"/>
              <a:chOff x="-108520" y="793630"/>
              <a:chExt cx="2374114" cy="547138"/>
            </a:xfrm>
          </p:grpSpPr>
          <p:sp>
            <p:nvSpPr>
              <p:cNvPr id="154" name="フリーフォーム 153"/>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5" name="正方形/長方形 154"/>
              <p:cNvSpPr/>
              <p:nvPr/>
            </p:nvSpPr>
            <p:spPr>
              <a:xfrm>
                <a:off x="-108520"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MAC    Higher Layer </a:t>
                </a:r>
                <a:endParaRPr lang="ja-JP" altLang="en-US" sz="1800" dirty="0">
                  <a:cs typeface="Times New Roman" panose="02020603050405020304" pitchFamily="18" charset="0"/>
                </a:endParaRPr>
              </a:p>
            </p:txBody>
          </p:sp>
        </p:grpSp>
        <p:sp>
          <p:nvSpPr>
            <p:cNvPr id="153" name="正方形/長方形 152"/>
            <p:cNvSpPr/>
            <p:nvPr/>
          </p:nvSpPr>
          <p:spPr>
            <a:xfrm>
              <a:off x="-109678" y="476672"/>
              <a:ext cx="2463175"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Responder PDs (many)</a:t>
              </a:r>
              <a:endParaRPr lang="ja-JP" altLang="en-US" sz="1800" b="1" dirty="0">
                <a:cs typeface="Times New Roman" panose="02020603050405020304" pitchFamily="18" charset="0"/>
              </a:endParaRPr>
            </a:p>
          </p:txBody>
        </p:sp>
      </p:grpSp>
      <p:grpSp>
        <p:nvGrpSpPr>
          <p:cNvPr id="156" name="グループ化 155"/>
          <p:cNvGrpSpPr/>
          <p:nvPr/>
        </p:nvGrpSpPr>
        <p:grpSpPr>
          <a:xfrm>
            <a:off x="2745859" y="980728"/>
            <a:ext cx="2395379" cy="864096"/>
            <a:chOff x="-252536" y="476672"/>
            <a:chExt cx="2395379" cy="864096"/>
          </a:xfrm>
        </p:grpSpPr>
        <p:grpSp>
          <p:nvGrpSpPr>
            <p:cNvPr id="157" name="グループ化 156"/>
            <p:cNvGrpSpPr/>
            <p:nvPr/>
          </p:nvGrpSpPr>
          <p:grpSpPr>
            <a:xfrm>
              <a:off x="-252536" y="793630"/>
              <a:ext cx="2374114" cy="547138"/>
              <a:chOff x="-252536" y="793630"/>
              <a:chExt cx="2374114" cy="547138"/>
            </a:xfrm>
          </p:grpSpPr>
          <p:sp>
            <p:nvSpPr>
              <p:cNvPr id="159" name="フリーフォーム 158"/>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0" name="正方形/長方形 159"/>
              <p:cNvSpPr/>
              <p:nvPr/>
            </p:nvSpPr>
            <p:spPr>
              <a:xfrm>
                <a:off x="-252536"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grpSp>
        <p:sp>
          <p:nvSpPr>
            <p:cNvPr id="158" name="正方形/長方形 157"/>
            <p:cNvSpPr/>
            <p:nvPr/>
          </p:nvSpPr>
          <p:spPr>
            <a:xfrm>
              <a:off x="205453" y="476672"/>
              <a:ext cx="1937390"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Initiator PD (one)</a:t>
              </a:r>
              <a:endParaRPr lang="ja-JP" altLang="en-US" sz="1800" b="1" dirty="0">
                <a:cs typeface="Times New Roman" panose="02020603050405020304" pitchFamily="18" charset="0"/>
              </a:endParaRPr>
            </a:p>
          </p:txBody>
        </p:sp>
      </p:grpSp>
      <p:grpSp>
        <p:nvGrpSpPr>
          <p:cNvPr id="8" name="グループ化 7"/>
          <p:cNvGrpSpPr/>
          <p:nvPr/>
        </p:nvGrpSpPr>
        <p:grpSpPr>
          <a:xfrm flipH="1">
            <a:off x="865738" y="1837928"/>
            <a:ext cx="1296144" cy="4399384"/>
            <a:chOff x="719572" y="1549896"/>
            <a:chExt cx="1296144" cy="4399384"/>
          </a:xfrm>
        </p:grpSpPr>
        <p:cxnSp>
          <p:nvCxnSpPr>
            <p:cNvPr id="161" name="直線コネクタ 160"/>
            <p:cNvCxnSpPr/>
            <p:nvPr/>
          </p:nvCxnSpPr>
          <p:spPr bwMode="auto">
            <a:xfrm>
              <a:off x="719572" y="1549896"/>
              <a:ext cx="0" cy="439938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62" name="直線コネクタ 161"/>
            <p:cNvCxnSpPr/>
            <p:nvPr/>
          </p:nvCxnSpPr>
          <p:spPr bwMode="auto">
            <a:xfrm>
              <a:off x="2015716" y="1556792"/>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grpSp>
      <p:sp>
        <p:nvSpPr>
          <p:cNvPr id="167" name="フリーフォーム 166"/>
          <p:cNvSpPr/>
          <p:nvPr/>
        </p:nvSpPr>
        <p:spPr bwMode="auto">
          <a:xfrm>
            <a:off x="829734" y="1297686"/>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6" name="正方形/長方形 165"/>
          <p:cNvSpPr/>
          <p:nvPr/>
        </p:nvSpPr>
        <p:spPr>
          <a:xfrm>
            <a:off x="323528" y="980728"/>
            <a:ext cx="2463175"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Responder PDs (many)</a:t>
            </a:r>
            <a:endParaRPr lang="ja-JP" altLang="en-US" sz="1800" b="1" dirty="0">
              <a:cs typeface="Times New Roman" panose="02020603050405020304" pitchFamily="18" charset="0"/>
            </a:endParaRPr>
          </a:p>
        </p:txBody>
      </p:sp>
      <p:sp>
        <p:nvSpPr>
          <p:cNvPr id="169" name="正方形/長方形 168"/>
          <p:cNvSpPr/>
          <p:nvPr/>
        </p:nvSpPr>
        <p:spPr>
          <a:xfrm>
            <a:off x="181662" y="1484784"/>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cxnSp>
        <p:nvCxnSpPr>
          <p:cNvPr id="170" name="直線矢印コネクタ 169"/>
          <p:cNvCxnSpPr/>
          <p:nvPr/>
        </p:nvCxnSpPr>
        <p:spPr bwMode="auto">
          <a:xfrm>
            <a:off x="2195736" y="2695847"/>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2" name="正方形/長方形 1"/>
          <p:cNvSpPr/>
          <p:nvPr/>
        </p:nvSpPr>
        <p:spPr bwMode="auto">
          <a:xfrm>
            <a:off x="4644008" y="2204864"/>
            <a:ext cx="130011" cy="43593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36" name="正方形/長方形 35"/>
          <p:cNvSpPr/>
          <p:nvPr/>
        </p:nvSpPr>
        <p:spPr>
          <a:xfrm>
            <a:off x="3635896" y="2204902"/>
            <a:ext cx="3096344" cy="502702"/>
          </a:xfrm>
          <a:prstGeom prst="rect">
            <a:avLst/>
          </a:prstGeom>
          <a:noFill/>
        </p:spPr>
        <p:txBody>
          <a:bodyPr wrap="square">
            <a:spAutoFit/>
          </a:bodyPr>
          <a:lstStyle/>
          <a:p>
            <a:pPr lvl="0">
              <a:lnSpc>
                <a:spcPts val="1600"/>
              </a:lnSpc>
            </a:pPr>
            <a:r>
              <a:rPr lang="en-US" altLang="ja-JP" sz="1600" dirty="0" smtClean="0">
                <a:latin typeface="+mn-ea"/>
              </a:rPr>
              <a:t>Captured PD Request (broadcast)</a:t>
            </a:r>
            <a:endParaRPr lang="en-US" altLang="ja-JP" sz="1600" dirty="0" smtClean="0">
              <a:latin typeface="+mn-ea"/>
            </a:endParaRPr>
          </a:p>
          <a:p>
            <a:pPr lvl="0">
              <a:lnSpc>
                <a:spcPts val="1600"/>
              </a:lnSpc>
            </a:pPr>
            <a:r>
              <a:rPr lang="en-US" altLang="ja-JP" sz="1600" dirty="0" smtClean="0">
                <a:latin typeface="+mn-ea"/>
              </a:rPr>
              <a:t>(I-PD </a:t>
            </a:r>
            <a:r>
              <a:rPr lang="en-US" altLang="ja-JP" sz="1600" dirty="0" smtClean="0">
                <a:latin typeface="+mn-ea"/>
              </a:rPr>
              <a:t>ID &amp; G-ID)</a:t>
            </a:r>
            <a:endParaRPr lang="en-US" altLang="ja-JP" sz="1600" dirty="0">
              <a:latin typeface="+mn-ea"/>
            </a:endParaRPr>
          </a:p>
        </p:txBody>
      </p:sp>
      <p:cxnSp>
        <p:nvCxnSpPr>
          <p:cNvPr id="40" name="直線矢印コネクタ 39"/>
          <p:cNvCxnSpPr/>
          <p:nvPr/>
        </p:nvCxnSpPr>
        <p:spPr bwMode="auto">
          <a:xfrm>
            <a:off x="3392348" y="4109641"/>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42" name="正方形/長方形 41"/>
          <p:cNvSpPr/>
          <p:nvPr/>
        </p:nvSpPr>
        <p:spPr>
          <a:xfrm>
            <a:off x="3635896" y="3501008"/>
            <a:ext cx="1090363" cy="669414"/>
          </a:xfrm>
          <a:prstGeom prst="rect">
            <a:avLst/>
          </a:prstGeom>
        </p:spPr>
        <p:txBody>
          <a:bodyPr wrap="none">
            <a:spAutoFit/>
          </a:bodyPr>
          <a:lstStyle/>
          <a:p>
            <a:pPr lvl="0">
              <a:lnSpc>
                <a:spcPts val="1500"/>
              </a:lnSpc>
            </a:pPr>
            <a:r>
              <a:rPr lang="en-US" altLang="ja-JP" sz="1600" i="1" dirty="0" smtClean="0">
                <a:latin typeface="+mn-ea"/>
              </a:rPr>
              <a:t>report</a:t>
            </a:r>
          </a:p>
          <a:p>
            <a:pPr lvl="0">
              <a:lnSpc>
                <a:spcPts val="1500"/>
              </a:lnSpc>
            </a:pPr>
            <a:r>
              <a:rPr lang="en-US" altLang="ja-JP" sz="1600" i="1" dirty="0" smtClean="0">
                <a:latin typeface="+mn-ea"/>
              </a:rPr>
              <a:t>(R-PD ID, </a:t>
            </a:r>
          </a:p>
          <a:p>
            <a:pPr lvl="0">
              <a:lnSpc>
                <a:spcPts val="1500"/>
              </a:lnSpc>
            </a:pPr>
            <a:r>
              <a:rPr lang="en-US" altLang="ja-JP" sz="1600" i="1" dirty="0" smtClean="0">
                <a:latin typeface="+mn-ea"/>
              </a:rPr>
              <a:t>C-PD IDs)</a:t>
            </a:r>
            <a:endParaRPr lang="en-US" altLang="ja-JP" sz="1600" i="1" dirty="0">
              <a:latin typeface="+mn-ea"/>
            </a:endParaRPr>
          </a:p>
        </p:txBody>
      </p:sp>
      <p:cxnSp>
        <p:nvCxnSpPr>
          <p:cNvPr id="44" name="直線矢印コネクタ 43"/>
          <p:cNvCxnSpPr/>
          <p:nvPr/>
        </p:nvCxnSpPr>
        <p:spPr bwMode="auto">
          <a:xfrm flipH="1">
            <a:off x="4717174" y="3923571"/>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45" name="正方形/長方形 44"/>
          <p:cNvSpPr/>
          <p:nvPr/>
        </p:nvSpPr>
        <p:spPr>
          <a:xfrm>
            <a:off x="5271800" y="3635539"/>
            <a:ext cx="1389590" cy="297517"/>
          </a:xfrm>
          <a:prstGeom prst="rect">
            <a:avLst/>
          </a:prstGeom>
          <a:noFill/>
        </p:spPr>
        <p:txBody>
          <a:bodyPr wrap="square">
            <a:spAutoFit/>
          </a:bodyPr>
          <a:lstStyle/>
          <a:p>
            <a:pPr lvl="0">
              <a:lnSpc>
                <a:spcPts val="1600"/>
              </a:lnSpc>
            </a:pPr>
            <a:r>
              <a:rPr lang="en-US" altLang="ja-JP" sz="1600" dirty="0" smtClean="0">
                <a:latin typeface="+mn-ea"/>
              </a:rPr>
              <a:t>ACK (unicast)</a:t>
            </a:r>
            <a:endParaRPr lang="en-US" altLang="ja-JP" sz="1600" dirty="0" smtClean="0">
              <a:latin typeface="+mn-ea"/>
            </a:endParaRPr>
          </a:p>
        </p:txBody>
      </p:sp>
      <p:sp>
        <p:nvSpPr>
          <p:cNvPr id="47" name="正方形/長方形 46"/>
          <p:cNvSpPr/>
          <p:nvPr/>
        </p:nvSpPr>
        <p:spPr bwMode="auto">
          <a:xfrm>
            <a:off x="3328925" y="4316995"/>
            <a:ext cx="94759" cy="38208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48" name="正方形/長方形 47"/>
          <p:cNvSpPr/>
          <p:nvPr/>
        </p:nvSpPr>
        <p:spPr>
          <a:xfrm>
            <a:off x="2267744" y="4293096"/>
            <a:ext cx="2160240" cy="502702"/>
          </a:xfrm>
          <a:prstGeom prst="rect">
            <a:avLst/>
          </a:prstGeom>
          <a:noFill/>
        </p:spPr>
        <p:txBody>
          <a:bodyPr wrap="square">
            <a:spAutoFit/>
          </a:bodyPr>
          <a:lstStyle/>
          <a:p>
            <a:pPr lvl="0">
              <a:lnSpc>
                <a:spcPts val="1600"/>
              </a:lnSpc>
            </a:pPr>
            <a:r>
              <a:rPr lang="en-US" altLang="ja-JP" sz="1600" dirty="0" smtClean="0">
                <a:latin typeface="+mn-ea"/>
              </a:rPr>
              <a:t>Captured PD </a:t>
            </a:r>
            <a:r>
              <a:rPr lang="en-US" altLang="ja-JP" sz="1600" dirty="0" smtClean="0">
                <a:latin typeface="+mn-ea"/>
              </a:rPr>
              <a:t>Response</a:t>
            </a:r>
          </a:p>
          <a:p>
            <a:pPr lvl="0">
              <a:lnSpc>
                <a:spcPts val="1600"/>
              </a:lnSpc>
            </a:pPr>
            <a:r>
              <a:rPr lang="en-US" altLang="ja-JP" sz="1600" dirty="0" smtClean="0">
                <a:latin typeface="+mn-ea"/>
              </a:rPr>
              <a:t>(R-PD ID, C-PD IDs)</a:t>
            </a:r>
            <a:endParaRPr lang="en-US" altLang="ja-JP" sz="1600" dirty="0">
              <a:latin typeface="+mn-ea"/>
            </a:endParaRPr>
          </a:p>
        </p:txBody>
      </p:sp>
      <p:sp>
        <p:nvSpPr>
          <p:cNvPr id="50" name="正方形/長方形 49"/>
          <p:cNvSpPr/>
          <p:nvPr/>
        </p:nvSpPr>
        <p:spPr>
          <a:xfrm>
            <a:off x="3360410" y="4832479"/>
            <a:ext cx="1389590" cy="297517"/>
          </a:xfrm>
          <a:prstGeom prst="rect">
            <a:avLst/>
          </a:prstGeom>
          <a:noFill/>
        </p:spPr>
        <p:txBody>
          <a:bodyPr wrap="square">
            <a:spAutoFit/>
          </a:bodyPr>
          <a:lstStyle/>
          <a:p>
            <a:pPr lvl="0">
              <a:lnSpc>
                <a:spcPts val="1600"/>
              </a:lnSpc>
            </a:pPr>
            <a:r>
              <a:rPr lang="en-US" altLang="ja-JP" sz="1600" dirty="0" smtClean="0">
                <a:latin typeface="+mn-ea"/>
              </a:rPr>
              <a:t>ACK (unicast)</a:t>
            </a:r>
            <a:endParaRPr lang="en-US" altLang="ja-JP" sz="1600" dirty="0" smtClean="0">
              <a:latin typeface="+mn-ea"/>
            </a:endParaRPr>
          </a:p>
        </p:txBody>
      </p:sp>
      <p:sp>
        <p:nvSpPr>
          <p:cNvPr id="51" name="テキスト ボックス 50"/>
          <p:cNvSpPr txBox="1"/>
          <p:nvPr/>
        </p:nvSpPr>
        <p:spPr>
          <a:xfrm>
            <a:off x="2224115" y="478413"/>
            <a:ext cx="5178918" cy="523220"/>
          </a:xfrm>
          <a:prstGeom prst="rect">
            <a:avLst/>
          </a:prstGeom>
          <a:noFill/>
        </p:spPr>
        <p:txBody>
          <a:bodyPr wrap="none" rtlCol="0">
            <a:spAutoFit/>
          </a:bodyPr>
          <a:lstStyle/>
          <a:p>
            <a:r>
              <a:rPr kumimoji="1" lang="en-US" altLang="ja-JP" sz="2800" b="1" dirty="0" smtClean="0">
                <a:latin typeface="+mn-ea"/>
              </a:rPr>
              <a:t>Discovery With Unicast ACK (2)</a:t>
            </a:r>
            <a:endParaRPr kumimoji="1" lang="ja-JP" altLang="en-US" sz="2800" b="1" dirty="0">
              <a:latin typeface="+mn-ea"/>
            </a:endParaRPr>
          </a:p>
        </p:txBody>
      </p:sp>
      <p:sp>
        <p:nvSpPr>
          <p:cNvPr id="4" name="正方形/長方形 3"/>
          <p:cNvSpPr/>
          <p:nvPr/>
        </p:nvSpPr>
        <p:spPr bwMode="auto">
          <a:xfrm>
            <a:off x="611560" y="3068960"/>
            <a:ext cx="8136904" cy="3312368"/>
          </a:xfrm>
          <a:prstGeom prst="rect">
            <a:avLst/>
          </a:prstGeom>
          <a:noFill/>
          <a:ln w="1905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7" name="正方形/長方形 56"/>
          <p:cNvSpPr/>
          <p:nvPr/>
        </p:nvSpPr>
        <p:spPr>
          <a:xfrm rot="16200000">
            <a:off x="-332993" y="4644687"/>
            <a:ext cx="1556323" cy="332783"/>
          </a:xfrm>
          <a:prstGeom prst="rect">
            <a:avLst/>
          </a:prstGeom>
        </p:spPr>
        <p:txBody>
          <a:bodyPr wrap="none">
            <a:spAutoFit/>
          </a:bodyPr>
          <a:lstStyle/>
          <a:p>
            <a:pPr lvl="0">
              <a:lnSpc>
                <a:spcPts val="2000"/>
              </a:lnSpc>
            </a:pPr>
            <a:r>
              <a:rPr lang="en-US" altLang="ja-JP" sz="1600" dirty="0" smtClean="0">
                <a:solidFill>
                  <a:srgbClr val="FF0000"/>
                </a:solidFill>
                <a:latin typeface="+mn-ea"/>
              </a:rPr>
              <a:t>Random </a:t>
            </a:r>
            <a:r>
              <a:rPr lang="en-US" altLang="ja-JP" sz="1600" dirty="0" err="1" smtClean="0">
                <a:solidFill>
                  <a:srgbClr val="FF0000"/>
                </a:solidFill>
                <a:latin typeface="+mn-ea"/>
              </a:rPr>
              <a:t>backoff</a:t>
            </a:r>
            <a:endParaRPr lang="en-US" altLang="ja-JP" sz="1600" dirty="0">
              <a:solidFill>
                <a:srgbClr val="FF0000"/>
              </a:solidFill>
              <a:latin typeface="+mn-ea"/>
            </a:endParaRPr>
          </a:p>
        </p:txBody>
      </p:sp>
      <p:sp>
        <p:nvSpPr>
          <p:cNvPr id="56" name="正方形/長方形 55"/>
          <p:cNvSpPr/>
          <p:nvPr/>
        </p:nvSpPr>
        <p:spPr>
          <a:xfrm>
            <a:off x="5002891" y="4994206"/>
            <a:ext cx="2141298" cy="502702"/>
          </a:xfrm>
          <a:prstGeom prst="rect">
            <a:avLst/>
          </a:prstGeom>
          <a:noFill/>
        </p:spPr>
        <p:txBody>
          <a:bodyPr wrap="square">
            <a:spAutoFit/>
          </a:bodyPr>
          <a:lstStyle/>
          <a:p>
            <a:pPr lvl="0">
              <a:lnSpc>
                <a:spcPts val="1600"/>
              </a:lnSpc>
            </a:pPr>
            <a:r>
              <a:rPr lang="en-US" altLang="ja-JP" sz="1600" dirty="0" smtClean="0">
                <a:latin typeface="+mn-ea"/>
              </a:rPr>
              <a:t>Captured PD </a:t>
            </a:r>
            <a:r>
              <a:rPr lang="en-US" altLang="ja-JP" sz="1600" dirty="0" smtClean="0">
                <a:latin typeface="+mn-ea"/>
              </a:rPr>
              <a:t>Response</a:t>
            </a:r>
          </a:p>
          <a:p>
            <a:pPr lvl="0">
              <a:lnSpc>
                <a:spcPts val="1600"/>
              </a:lnSpc>
            </a:pPr>
            <a:r>
              <a:rPr lang="en-US" altLang="ja-JP" sz="1600" dirty="0" smtClean="0">
                <a:latin typeface="+mn-ea"/>
              </a:rPr>
              <a:t>(R-PD ID, C-PD IDs)</a:t>
            </a:r>
            <a:endParaRPr lang="en-US" altLang="ja-JP" sz="1600" dirty="0">
              <a:latin typeface="+mn-ea"/>
            </a:endParaRPr>
          </a:p>
        </p:txBody>
      </p:sp>
      <p:cxnSp>
        <p:nvCxnSpPr>
          <p:cNvPr id="58" name="直線矢印コネクタ 57"/>
          <p:cNvCxnSpPr/>
          <p:nvPr/>
        </p:nvCxnSpPr>
        <p:spPr bwMode="auto">
          <a:xfrm>
            <a:off x="4716016" y="5483797"/>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59" name="直線矢印コネクタ 58"/>
          <p:cNvCxnSpPr/>
          <p:nvPr/>
        </p:nvCxnSpPr>
        <p:spPr bwMode="auto">
          <a:xfrm flipH="1">
            <a:off x="4716016" y="5867787"/>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60" name="正方形/長方形 59"/>
          <p:cNvSpPr/>
          <p:nvPr/>
        </p:nvSpPr>
        <p:spPr>
          <a:xfrm>
            <a:off x="5270642" y="5579755"/>
            <a:ext cx="1389590" cy="297517"/>
          </a:xfrm>
          <a:prstGeom prst="rect">
            <a:avLst/>
          </a:prstGeom>
          <a:noFill/>
        </p:spPr>
        <p:txBody>
          <a:bodyPr wrap="square">
            <a:spAutoFit/>
          </a:bodyPr>
          <a:lstStyle/>
          <a:p>
            <a:pPr lvl="0">
              <a:lnSpc>
                <a:spcPts val="1600"/>
              </a:lnSpc>
            </a:pPr>
            <a:r>
              <a:rPr lang="en-US" altLang="ja-JP" sz="1600" dirty="0" smtClean="0">
                <a:latin typeface="+mn-ea"/>
              </a:rPr>
              <a:t>ACK (unicast)</a:t>
            </a:r>
            <a:endParaRPr lang="en-US" altLang="ja-JP" sz="1600" dirty="0" smtClean="0">
              <a:latin typeface="+mn-ea"/>
            </a:endParaRPr>
          </a:p>
        </p:txBody>
      </p:sp>
      <p:cxnSp>
        <p:nvCxnSpPr>
          <p:cNvPr id="61" name="直線矢印コネクタ 60"/>
          <p:cNvCxnSpPr/>
          <p:nvPr/>
        </p:nvCxnSpPr>
        <p:spPr bwMode="auto">
          <a:xfrm>
            <a:off x="3382105" y="5517232"/>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62" name="正方形/長方形 61"/>
          <p:cNvSpPr/>
          <p:nvPr/>
        </p:nvSpPr>
        <p:spPr>
          <a:xfrm>
            <a:off x="3625653" y="5243185"/>
            <a:ext cx="691600" cy="284693"/>
          </a:xfrm>
          <a:prstGeom prst="rect">
            <a:avLst/>
          </a:prstGeom>
        </p:spPr>
        <p:txBody>
          <a:bodyPr wrap="none">
            <a:spAutoFit/>
          </a:bodyPr>
          <a:lstStyle/>
          <a:p>
            <a:pPr lvl="0">
              <a:lnSpc>
                <a:spcPts val="1500"/>
              </a:lnSpc>
            </a:pPr>
            <a:r>
              <a:rPr lang="en-US" altLang="ja-JP" sz="1600" i="1" dirty="0" smtClean="0">
                <a:latin typeface="+mn-ea"/>
              </a:rPr>
              <a:t>report</a:t>
            </a:r>
          </a:p>
        </p:txBody>
      </p:sp>
      <p:cxnSp>
        <p:nvCxnSpPr>
          <p:cNvPr id="63" name="直線矢印コネクタ 62"/>
          <p:cNvCxnSpPr/>
          <p:nvPr/>
        </p:nvCxnSpPr>
        <p:spPr bwMode="auto">
          <a:xfrm>
            <a:off x="3422022" y="6010642"/>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64" name="正方形/長方形 63"/>
          <p:cNvSpPr/>
          <p:nvPr/>
        </p:nvSpPr>
        <p:spPr>
          <a:xfrm>
            <a:off x="3665570" y="5736595"/>
            <a:ext cx="691600" cy="284693"/>
          </a:xfrm>
          <a:prstGeom prst="rect">
            <a:avLst/>
          </a:prstGeom>
        </p:spPr>
        <p:txBody>
          <a:bodyPr wrap="none">
            <a:spAutoFit/>
          </a:bodyPr>
          <a:lstStyle/>
          <a:p>
            <a:pPr lvl="0">
              <a:lnSpc>
                <a:spcPts val="1500"/>
              </a:lnSpc>
            </a:pPr>
            <a:r>
              <a:rPr lang="en-US" altLang="ja-JP" sz="1600" i="1" dirty="0" smtClean="0">
                <a:latin typeface="+mn-ea"/>
              </a:rPr>
              <a:t>report</a:t>
            </a:r>
          </a:p>
        </p:txBody>
      </p:sp>
    </p:spTree>
    <p:extLst>
      <p:ext uri="{BB962C8B-B14F-4D97-AF65-F5344CB8AC3E}">
        <p14:creationId xmlns:p14="http://schemas.microsoft.com/office/powerpoint/2010/main" val="356988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
        <p:nvSpPr>
          <p:cNvPr id="78" name="날짜 개체 틀 3"/>
          <p:cNvSpPr>
            <a:spLocks noGrp="1"/>
          </p:cNvSpPr>
          <p:nvPr>
            <p:ph type="dt" sz="half" idx="10"/>
          </p:nvPr>
        </p:nvSpPr>
        <p:spPr>
          <a:xfrm>
            <a:off x="685800" y="377825"/>
            <a:ext cx="1600200" cy="215900"/>
          </a:xfrm>
        </p:spPr>
        <p:txBody>
          <a:bodyPr/>
          <a:lstStyle/>
          <a:p>
            <a:pPr>
              <a:defRPr/>
            </a:pPr>
            <a:r>
              <a:rPr lang="en-US" altLang="ko-KR" dirty="0" smtClean="0"/>
              <a:t>&lt;November 2015&gt;</a:t>
            </a:r>
            <a:endParaRPr lang="en-US" altLang="ko-KR" dirty="0"/>
          </a:p>
        </p:txBody>
      </p:sp>
      <p:sp>
        <p:nvSpPr>
          <p:cNvPr id="89" name="正方形/長方形 88"/>
          <p:cNvSpPr/>
          <p:nvPr/>
        </p:nvSpPr>
        <p:spPr>
          <a:xfrm>
            <a:off x="5004049" y="3059475"/>
            <a:ext cx="2141298" cy="502702"/>
          </a:xfrm>
          <a:prstGeom prst="rect">
            <a:avLst/>
          </a:prstGeom>
          <a:noFill/>
        </p:spPr>
        <p:txBody>
          <a:bodyPr wrap="square">
            <a:spAutoFit/>
          </a:bodyPr>
          <a:lstStyle/>
          <a:p>
            <a:pPr lvl="0">
              <a:lnSpc>
                <a:spcPts val="1600"/>
              </a:lnSpc>
            </a:pPr>
            <a:r>
              <a:rPr lang="en-US" altLang="ja-JP" sz="1600" dirty="0" smtClean="0">
                <a:latin typeface="+mn-ea"/>
              </a:rPr>
              <a:t>Captured PD </a:t>
            </a:r>
            <a:r>
              <a:rPr lang="en-US" altLang="ja-JP" sz="1600" dirty="0" smtClean="0">
                <a:latin typeface="+mn-ea"/>
              </a:rPr>
              <a:t>Response</a:t>
            </a:r>
          </a:p>
          <a:p>
            <a:pPr lvl="0">
              <a:lnSpc>
                <a:spcPts val="1600"/>
              </a:lnSpc>
            </a:pPr>
            <a:r>
              <a:rPr lang="en-US" altLang="ja-JP" sz="1600" dirty="0" smtClean="0">
                <a:latin typeface="+mn-ea"/>
              </a:rPr>
              <a:t>(R-PD ID, C-PD IDs)</a:t>
            </a:r>
            <a:endParaRPr lang="en-US" altLang="ja-JP" sz="1600" dirty="0">
              <a:latin typeface="+mn-ea"/>
            </a:endParaRPr>
          </a:p>
        </p:txBody>
      </p:sp>
      <p:cxnSp>
        <p:nvCxnSpPr>
          <p:cNvPr id="94" name="直線コネクタ 93"/>
          <p:cNvCxnSpPr/>
          <p:nvPr/>
        </p:nvCxnSpPr>
        <p:spPr bwMode="auto">
          <a:xfrm>
            <a:off x="4690280" y="1837928"/>
            <a:ext cx="0" cy="439938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7" name="直線コネクタ 96"/>
          <p:cNvCxnSpPr/>
          <p:nvPr/>
        </p:nvCxnSpPr>
        <p:spPr bwMode="auto">
          <a:xfrm>
            <a:off x="7201450" y="1837928"/>
            <a:ext cx="0" cy="439938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25" name="直線コネクタ 124"/>
          <p:cNvCxnSpPr/>
          <p:nvPr/>
        </p:nvCxnSpPr>
        <p:spPr bwMode="auto">
          <a:xfrm>
            <a:off x="3385026" y="1844824"/>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7" name="直線コネクタ 126"/>
          <p:cNvCxnSpPr/>
          <p:nvPr/>
        </p:nvCxnSpPr>
        <p:spPr bwMode="auto">
          <a:xfrm>
            <a:off x="8497594" y="1844824"/>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9" name="直線矢印コネクタ 128"/>
          <p:cNvCxnSpPr/>
          <p:nvPr/>
        </p:nvCxnSpPr>
        <p:spPr bwMode="auto">
          <a:xfrm flipH="1">
            <a:off x="4681170" y="2695847"/>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0" name="直線矢印コネクタ 129"/>
          <p:cNvCxnSpPr/>
          <p:nvPr/>
        </p:nvCxnSpPr>
        <p:spPr bwMode="auto">
          <a:xfrm>
            <a:off x="4717174" y="3549066"/>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44" name="直線矢印コネクタ 143"/>
          <p:cNvCxnSpPr/>
          <p:nvPr/>
        </p:nvCxnSpPr>
        <p:spPr bwMode="auto">
          <a:xfrm flipH="1">
            <a:off x="2157582" y="446629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nvGrpSpPr>
          <p:cNvPr id="151" name="グループ化 150"/>
          <p:cNvGrpSpPr/>
          <p:nvPr/>
        </p:nvGrpSpPr>
        <p:grpSpPr>
          <a:xfrm>
            <a:off x="6660232" y="980728"/>
            <a:ext cx="2463175" cy="864096"/>
            <a:chOff x="-109678" y="476672"/>
            <a:chExt cx="2463175" cy="864096"/>
          </a:xfrm>
        </p:grpSpPr>
        <p:grpSp>
          <p:nvGrpSpPr>
            <p:cNvPr id="152" name="グループ化 151"/>
            <p:cNvGrpSpPr/>
            <p:nvPr/>
          </p:nvGrpSpPr>
          <p:grpSpPr>
            <a:xfrm>
              <a:off x="-108520" y="793630"/>
              <a:ext cx="2374114" cy="547138"/>
              <a:chOff x="-108520" y="793630"/>
              <a:chExt cx="2374114" cy="547138"/>
            </a:xfrm>
          </p:grpSpPr>
          <p:sp>
            <p:nvSpPr>
              <p:cNvPr id="154" name="フリーフォーム 153"/>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5" name="正方形/長方形 154"/>
              <p:cNvSpPr/>
              <p:nvPr/>
            </p:nvSpPr>
            <p:spPr>
              <a:xfrm>
                <a:off x="-108520"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MAC    Higher Layer </a:t>
                </a:r>
                <a:endParaRPr lang="ja-JP" altLang="en-US" sz="1800" dirty="0">
                  <a:cs typeface="Times New Roman" panose="02020603050405020304" pitchFamily="18" charset="0"/>
                </a:endParaRPr>
              </a:p>
            </p:txBody>
          </p:sp>
        </p:grpSp>
        <p:sp>
          <p:nvSpPr>
            <p:cNvPr id="153" name="正方形/長方形 152"/>
            <p:cNvSpPr/>
            <p:nvPr/>
          </p:nvSpPr>
          <p:spPr>
            <a:xfrm>
              <a:off x="-109678" y="476672"/>
              <a:ext cx="2463175"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Responder PDs (many)</a:t>
              </a:r>
              <a:endParaRPr lang="ja-JP" altLang="en-US" sz="1800" b="1" dirty="0">
                <a:cs typeface="Times New Roman" panose="02020603050405020304" pitchFamily="18" charset="0"/>
              </a:endParaRPr>
            </a:p>
          </p:txBody>
        </p:sp>
      </p:grpSp>
      <p:grpSp>
        <p:nvGrpSpPr>
          <p:cNvPr id="156" name="グループ化 155"/>
          <p:cNvGrpSpPr/>
          <p:nvPr/>
        </p:nvGrpSpPr>
        <p:grpSpPr>
          <a:xfrm>
            <a:off x="2745859" y="980728"/>
            <a:ext cx="2395379" cy="864096"/>
            <a:chOff x="-252536" y="476672"/>
            <a:chExt cx="2395379" cy="864096"/>
          </a:xfrm>
        </p:grpSpPr>
        <p:grpSp>
          <p:nvGrpSpPr>
            <p:cNvPr id="157" name="グループ化 156"/>
            <p:cNvGrpSpPr/>
            <p:nvPr/>
          </p:nvGrpSpPr>
          <p:grpSpPr>
            <a:xfrm>
              <a:off x="-252536" y="793630"/>
              <a:ext cx="2374114" cy="547138"/>
              <a:chOff x="-252536" y="793630"/>
              <a:chExt cx="2374114" cy="547138"/>
            </a:xfrm>
          </p:grpSpPr>
          <p:sp>
            <p:nvSpPr>
              <p:cNvPr id="159" name="フリーフォーム 158"/>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0" name="正方形/長方形 159"/>
              <p:cNvSpPr/>
              <p:nvPr/>
            </p:nvSpPr>
            <p:spPr>
              <a:xfrm>
                <a:off x="-252536"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grpSp>
        <p:sp>
          <p:nvSpPr>
            <p:cNvPr id="158" name="正方形/長方形 157"/>
            <p:cNvSpPr/>
            <p:nvPr/>
          </p:nvSpPr>
          <p:spPr>
            <a:xfrm>
              <a:off x="205453" y="476672"/>
              <a:ext cx="1937390"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Initiator PD (one)</a:t>
              </a:r>
              <a:endParaRPr lang="ja-JP" altLang="en-US" sz="1800" b="1" dirty="0">
                <a:cs typeface="Times New Roman" panose="02020603050405020304" pitchFamily="18" charset="0"/>
              </a:endParaRPr>
            </a:p>
          </p:txBody>
        </p:sp>
      </p:grpSp>
      <p:grpSp>
        <p:nvGrpSpPr>
          <p:cNvPr id="8" name="グループ化 7"/>
          <p:cNvGrpSpPr/>
          <p:nvPr/>
        </p:nvGrpSpPr>
        <p:grpSpPr>
          <a:xfrm flipH="1">
            <a:off x="865738" y="1837928"/>
            <a:ext cx="1296144" cy="4399384"/>
            <a:chOff x="719572" y="1549896"/>
            <a:chExt cx="1296144" cy="4399384"/>
          </a:xfrm>
        </p:grpSpPr>
        <p:cxnSp>
          <p:nvCxnSpPr>
            <p:cNvPr id="161" name="直線コネクタ 160"/>
            <p:cNvCxnSpPr/>
            <p:nvPr/>
          </p:nvCxnSpPr>
          <p:spPr bwMode="auto">
            <a:xfrm>
              <a:off x="719572" y="1549896"/>
              <a:ext cx="0" cy="439938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62" name="直線コネクタ 161"/>
            <p:cNvCxnSpPr/>
            <p:nvPr/>
          </p:nvCxnSpPr>
          <p:spPr bwMode="auto">
            <a:xfrm>
              <a:off x="2015716" y="1556792"/>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grpSp>
      <p:sp>
        <p:nvSpPr>
          <p:cNvPr id="167" name="フリーフォーム 166"/>
          <p:cNvSpPr/>
          <p:nvPr/>
        </p:nvSpPr>
        <p:spPr bwMode="auto">
          <a:xfrm>
            <a:off x="829734" y="1297686"/>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6" name="正方形/長方形 165"/>
          <p:cNvSpPr/>
          <p:nvPr/>
        </p:nvSpPr>
        <p:spPr>
          <a:xfrm>
            <a:off x="323528" y="980728"/>
            <a:ext cx="2463175"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Responder PDs (many)</a:t>
            </a:r>
            <a:endParaRPr lang="ja-JP" altLang="en-US" sz="1800" b="1" dirty="0">
              <a:cs typeface="Times New Roman" panose="02020603050405020304" pitchFamily="18" charset="0"/>
            </a:endParaRPr>
          </a:p>
        </p:txBody>
      </p:sp>
      <p:sp>
        <p:nvSpPr>
          <p:cNvPr id="169" name="正方形/長方形 168"/>
          <p:cNvSpPr/>
          <p:nvPr/>
        </p:nvSpPr>
        <p:spPr>
          <a:xfrm>
            <a:off x="181662" y="1484784"/>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cxnSp>
        <p:nvCxnSpPr>
          <p:cNvPr id="170" name="直線矢印コネクタ 169"/>
          <p:cNvCxnSpPr/>
          <p:nvPr/>
        </p:nvCxnSpPr>
        <p:spPr bwMode="auto">
          <a:xfrm>
            <a:off x="2195736" y="2695847"/>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2" name="正方形/長方形 1"/>
          <p:cNvSpPr/>
          <p:nvPr/>
        </p:nvSpPr>
        <p:spPr bwMode="auto">
          <a:xfrm>
            <a:off x="4644008" y="2204864"/>
            <a:ext cx="130011" cy="43593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36" name="正方形/長方形 35"/>
          <p:cNvSpPr/>
          <p:nvPr/>
        </p:nvSpPr>
        <p:spPr>
          <a:xfrm>
            <a:off x="3455875" y="2204902"/>
            <a:ext cx="3688313" cy="502702"/>
          </a:xfrm>
          <a:prstGeom prst="rect">
            <a:avLst/>
          </a:prstGeom>
          <a:noFill/>
        </p:spPr>
        <p:txBody>
          <a:bodyPr wrap="square">
            <a:spAutoFit/>
          </a:bodyPr>
          <a:lstStyle/>
          <a:p>
            <a:pPr lvl="0">
              <a:lnSpc>
                <a:spcPts val="1600"/>
              </a:lnSpc>
            </a:pPr>
            <a:r>
              <a:rPr lang="en-US" altLang="ja-JP" sz="1600" dirty="0" smtClean="0">
                <a:latin typeface="+mn-ea"/>
              </a:rPr>
              <a:t>ACK &amp; Captured PD Request (broadcast)</a:t>
            </a:r>
            <a:endParaRPr lang="en-US" altLang="ja-JP" sz="1600" dirty="0" smtClean="0">
              <a:latin typeface="+mn-ea"/>
            </a:endParaRPr>
          </a:p>
          <a:p>
            <a:pPr lvl="0">
              <a:lnSpc>
                <a:spcPts val="1600"/>
              </a:lnSpc>
            </a:pPr>
            <a:r>
              <a:rPr lang="en-US" altLang="ja-JP" sz="1600" dirty="0" smtClean="0">
                <a:latin typeface="+mn-ea"/>
              </a:rPr>
              <a:t>(I-PD </a:t>
            </a:r>
            <a:r>
              <a:rPr lang="en-US" altLang="ja-JP" sz="1600" dirty="0" smtClean="0">
                <a:latin typeface="+mn-ea"/>
              </a:rPr>
              <a:t>ID &amp; </a:t>
            </a:r>
            <a:r>
              <a:rPr lang="en-US" altLang="ja-JP" sz="1600" dirty="0" smtClean="0">
                <a:latin typeface="+mn-ea"/>
              </a:rPr>
              <a:t>G-ID &amp; R-PDs)</a:t>
            </a:r>
            <a:endParaRPr lang="en-US" altLang="ja-JP" sz="1600" dirty="0">
              <a:latin typeface="+mn-ea"/>
            </a:endParaRPr>
          </a:p>
        </p:txBody>
      </p:sp>
      <p:cxnSp>
        <p:nvCxnSpPr>
          <p:cNvPr id="40" name="直線矢印コネクタ 39"/>
          <p:cNvCxnSpPr/>
          <p:nvPr/>
        </p:nvCxnSpPr>
        <p:spPr bwMode="auto">
          <a:xfrm>
            <a:off x="3392348" y="3821609"/>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42" name="正方形/長方形 41"/>
          <p:cNvSpPr/>
          <p:nvPr/>
        </p:nvSpPr>
        <p:spPr>
          <a:xfrm>
            <a:off x="3635896" y="3212976"/>
            <a:ext cx="1090363" cy="669414"/>
          </a:xfrm>
          <a:prstGeom prst="rect">
            <a:avLst/>
          </a:prstGeom>
        </p:spPr>
        <p:txBody>
          <a:bodyPr wrap="none">
            <a:spAutoFit/>
          </a:bodyPr>
          <a:lstStyle/>
          <a:p>
            <a:pPr lvl="0">
              <a:lnSpc>
                <a:spcPts val="1500"/>
              </a:lnSpc>
            </a:pPr>
            <a:r>
              <a:rPr lang="en-US" altLang="ja-JP" sz="1600" i="1" dirty="0" smtClean="0">
                <a:latin typeface="+mn-ea"/>
              </a:rPr>
              <a:t>report</a:t>
            </a:r>
          </a:p>
          <a:p>
            <a:pPr lvl="0">
              <a:lnSpc>
                <a:spcPts val="1500"/>
              </a:lnSpc>
            </a:pPr>
            <a:r>
              <a:rPr lang="en-US" altLang="ja-JP" sz="1600" i="1" dirty="0" smtClean="0">
                <a:latin typeface="+mn-ea"/>
              </a:rPr>
              <a:t>(R-PD ID, </a:t>
            </a:r>
          </a:p>
          <a:p>
            <a:pPr lvl="0">
              <a:lnSpc>
                <a:spcPts val="1500"/>
              </a:lnSpc>
            </a:pPr>
            <a:r>
              <a:rPr lang="en-US" altLang="ja-JP" sz="1600" i="1" dirty="0" smtClean="0">
                <a:latin typeface="+mn-ea"/>
              </a:rPr>
              <a:t>C-PD IDs)</a:t>
            </a:r>
            <a:endParaRPr lang="en-US" altLang="ja-JP" sz="1600" i="1" dirty="0">
              <a:latin typeface="+mn-ea"/>
            </a:endParaRPr>
          </a:p>
        </p:txBody>
      </p:sp>
      <p:sp>
        <p:nvSpPr>
          <p:cNvPr id="47" name="正方形/長方形 46"/>
          <p:cNvSpPr/>
          <p:nvPr/>
        </p:nvSpPr>
        <p:spPr bwMode="auto">
          <a:xfrm>
            <a:off x="3328925" y="4032302"/>
            <a:ext cx="94759" cy="38208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48" name="正方形/長方形 47"/>
          <p:cNvSpPr/>
          <p:nvPr/>
        </p:nvSpPr>
        <p:spPr>
          <a:xfrm>
            <a:off x="2267744" y="4008403"/>
            <a:ext cx="2160240" cy="502702"/>
          </a:xfrm>
          <a:prstGeom prst="rect">
            <a:avLst/>
          </a:prstGeom>
          <a:noFill/>
        </p:spPr>
        <p:txBody>
          <a:bodyPr wrap="square">
            <a:spAutoFit/>
          </a:bodyPr>
          <a:lstStyle/>
          <a:p>
            <a:pPr lvl="0">
              <a:lnSpc>
                <a:spcPts val="1600"/>
              </a:lnSpc>
            </a:pPr>
            <a:r>
              <a:rPr lang="en-US" altLang="ja-JP" sz="1600" dirty="0" smtClean="0">
                <a:latin typeface="+mn-ea"/>
              </a:rPr>
              <a:t>Captured PD </a:t>
            </a:r>
            <a:r>
              <a:rPr lang="en-US" altLang="ja-JP" sz="1600" dirty="0" smtClean="0">
                <a:latin typeface="+mn-ea"/>
              </a:rPr>
              <a:t>Response</a:t>
            </a:r>
          </a:p>
          <a:p>
            <a:pPr lvl="0">
              <a:lnSpc>
                <a:spcPts val="1600"/>
              </a:lnSpc>
            </a:pPr>
            <a:r>
              <a:rPr lang="en-US" altLang="ja-JP" sz="1600" dirty="0" smtClean="0">
                <a:latin typeface="+mn-ea"/>
              </a:rPr>
              <a:t>(R-PD ID, C-PD IDs)</a:t>
            </a:r>
            <a:endParaRPr lang="en-US" altLang="ja-JP" sz="1600" dirty="0">
              <a:latin typeface="+mn-ea"/>
            </a:endParaRPr>
          </a:p>
        </p:txBody>
      </p:sp>
      <p:sp>
        <p:nvSpPr>
          <p:cNvPr id="51" name="テキスト ボックス 50"/>
          <p:cNvSpPr txBox="1"/>
          <p:nvPr/>
        </p:nvSpPr>
        <p:spPr>
          <a:xfrm>
            <a:off x="2224115" y="478413"/>
            <a:ext cx="5569986" cy="523220"/>
          </a:xfrm>
          <a:prstGeom prst="rect">
            <a:avLst/>
          </a:prstGeom>
          <a:noFill/>
        </p:spPr>
        <p:txBody>
          <a:bodyPr wrap="none" rtlCol="0">
            <a:spAutoFit/>
          </a:bodyPr>
          <a:lstStyle/>
          <a:p>
            <a:r>
              <a:rPr kumimoji="1" lang="en-US" altLang="ja-JP" sz="2800" b="1" dirty="0" smtClean="0">
                <a:latin typeface="+mn-ea"/>
              </a:rPr>
              <a:t>Discovery With </a:t>
            </a:r>
            <a:r>
              <a:rPr kumimoji="1" lang="en-US" altLang="ja-JP" sz="2800" b="1" dirty="0" smtClean="0">
                <a:latin typeface="+mn-ea"/>
              </a:rPr>
              <a:t>Broad</a:t>
            </a:r>
            <a:r>
              <a:rPr kumimoji="1" lang="en-US" altLang="ja-JP" sz="2800" b="1" dirty="0" smtClean="0">
                <a:latin typeface="+mn-ea"/>
              </a:rPr>
              <a:t>cast ACK (2)</a:t>
            </a:r>
            <a:endParaRPr kumimoji="1" lang="ja-JP" altLang="en-US" sz="2800" b="1" dirty="0">
              <a:latin typeface="+mn-ea"/>
            </a:endParaRPr>
          </a:p>
        </p:txBody>
      </p:sp>
      <p:sp>
        <p:nvSpPr>
          <p:cNvPr id="4" name="正方形/長方形 3"/>
          <p:cNvSpPr/>
          <p:nvPr/>
        </p:nvSpPr>
        <p:spPr bwMode="auto">
          <a:xfrm>
            <a:off x="611560" y="3068960"/>
            <a:ext cx="8136904" cy="2376264"/>
          </a:xfrm>
          <a:prstGeom prst="rect">
            <a:avLst/>
          </a:prstGeom>
          <a:noFill/>
          <a:ln w="1905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7" name="正方形/長方形 56"/>
          <p:cNvSpPr/>
          <p:nvPr/>
        </p:nvSpPr>
        <p:spPr>
          <a:xfrm rot="16200000">
            <a:off x="-400713" y="4140382"/>
            <a:ext cx="1556323" cy="332783"/>
          </a:xfrm>
          <a:prstGeom prst="rect">
            <a:avLst/>
          </a:prstGeom>
        </p:spPr>
        <p:txBody>
          <a:bodyPr wrap="none">
            <a:spAutoFit/>
          </a:bodyPr>
          <a:lstStyle/>
          <a:p>
            <a:pPr lvl="0">
              <a:lnSpc>
                <a:spcPts val="2000"/>
              </a:lnSpc>
            </a:pPr>
            <a:r>
              <a:rPr lang="en-US" altLang="ja-JP" sz="1600" dirty="0" smtClean="0">
                <a:solidFill>
                  <a:srgbClr val="FF0000"/>
                </a:solidFill>
                <a:latin typeface="+mn-ea"/>
              </a:rPr>
              <a:t>Random </a:t>
            </a:r>
            <a:r>
              <a:rPr lang="en-US" altLang="ja-JP" sz="1600" dirty="0" err="1" smtClean="0">
                <a:solidFill>
                  <a:srgbClr val="FF0000"/>
                </a:solidFill>
                <a:latin typeface="+mn-ea"/>
              </a:rPr>
              <a:t>backoff</a:t>
            </a:r>
            <a:endParaRPr lang="en-US" altLang="ja-JP" sz="1600" dirty="0">
              <a:solidFill>
                <a:srgbClr val="FF0000"/>
              </a:solidFill>
              <a:latin typeface="+mn-ea"/>
            </a:endParaRPr>
          </a:p>
        </p:txBody>
      </p:sp>
      <p:sp>
        <p:nvSpPr>
          <p:cNvPr id="56" name="正方形/長方形 55"/>
          <p:cNvSpPr/>
          <p:nvPr/>
        </p:nvSpPr>
        <p:spPr>
          <a:xfrm>
            <a:off x="5002891" y="4509120"/>
            <a:ext cx="2141298" cy="502702"/>
          </a:xfrm>
          <a:prstGeom prst="rect">
            <a:avLst/>
          </a:prstGeom>
          <a:noFill/>
        </p:spPr>
        <p:txBody>
          <a:bodyPr wrap="square">
            <a:spAutoFit/>
          </a:bodyPr>
          <a:lstStyle/>
          <a:p>
            <a:pPr lvl="0">
              <a:lnSpc>
                <a:spcPts val="1600"/>
              </a:lnSpc>
            </a:pPr>
            <a:r>
              <a:rPr lang="en-US" altLang="ja-JP" sz="1600" dirty="0" smtClean="0">
                <a:latin typeface="+mn-ea"/>
              </a:rPr>
              <a:t>Captured PD </a:t>
            </a:r>
            <a:r>
              <a:rPr lang="en-US" altLang="ja-JP" sz="1600" dirty="0" smtClean="0">
                <a:latin typeface="+mn-ea"/>
              </a:rPr>
              <a:t>Response</a:t>
            </a:r>
          </a:p>
          <a:p>
            <a:pPr lvl="0">
              <a:lnSpc>
                <a:spcPts val="1600"/>
              </a:lnSpc>
            </a:pPr>
            <a:r>
              <a:rPr lang="en-US" altLang="ja-JP" sz="1600" dirty="0" smtClean="0">
                <a:latin typeface="+mn-ea"/>
              </a:rPr>
              <a:t>(R-PD ID, C-PD IDs)</a:t>
            </a:r>
            <a:endParaRPr lang="en-US" altLang="ja-JP" sz="1600" dirty="0">
              <a:latin typeface="+mn-ea"/>
            </a:endParaRPr>
          </a:p>
        </p:txBody>
      </p:sp>
      <p:cxnSp>
        <p:nvCxnSpPr>
          <p:cNvPr id="58" name="直線矢印コネクタ 57"/>
          <p:cNvCxnSpPr/>
          <p:nvPr/>
        </p:nvCxnSpPr>
        <p:spPr bwMode="auto">
          <a:xfrm>
            <a:off x="4716016" y="4998711"/>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61" name="直線矢印コネクタ 60"/>
          <p:cNvCxnSpPr/>
          <p:nvPr/>
        </p:nvCxnSpPr>
        <p:spPr bwMode="auto">
          <a:xfrm>
            <a:off x="3382105" y="4858514"/>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62" name="正方形/長方形 61"/>
          <p:cNvSpPr/>
          <p:nvPr/>
        </p:nvSpPr>
        <p:spPr>
          <a:xfrm>
            <a:off x="3625653" y="4584467"/>
            <a:ext cx="691600" cy="284693"/>
          </a:xfrm>
          <a:prstGeom prst="rect">
            <a:avLst/>
          </a:prstGeom>
        </p:spPr>
        <p:txBody>
          <a:bodyPr wrap="none">
            <a:spAutoFit/>
          </a:bodyPr>
          <a:lstStyle/>
          <a:p>
            <a:pPr lvl="0">
              <a:lnSpc>
                <a:spcPts val="1500"/>
              </a:lnSpc>
            </a:pPr>
            <a:r>
              <a:rPr lang="en-US" altLang="ja-JP" sz="1600" i="1" dirty="0" smtClean="0">
                <a:latin typeface="+mn-ea"/>
              </a:rPr>
              <a:t>report</a:t>
            </a:r>
          </a:p>
        </p:txBody>
      </p:sp>
      <p:cxnSp>
        <p:nvCxnSpPr>
          <p:cNvPr id="63" name="直線矢印コネクタ 62"/>
          <p:cNvCxnSpPr/>
          <p:nvPr/>
        </p:nvCxnSpPr>
        <p:spPr bwMode="auto">
          <a:xfrm>
            <a:off x="3422022" y="5287223"/>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64" name="正方形/長方形 63"/>
          <p:cNvSpPr/>
          <p:nvPr/>
        </p:nvSpPr>
        <p:spPr>
          <a:xfrm>
            <a:off x="3665570" y="5013176"/>
            <a:ext cx="691600" cy="284693"/>
          </a:xfrm>
          <a:prstGeom prst="rect">
            <a:avLst/>
          </a:prstGeom>
        </p:spPr>
        <p:txBody>
          <a:bodyPr wrap="none">
            <a:spAutoFit/>
          </a:bodyPr>
          <a:lstStyle/>
          <a:p>
            <a:pPr lvl="0">
              <a:lnSpc>
                <a:spcPts val="1500"/>
              </a:lnSpc>
            </a:pPr>
            <a:r>
              <a:rPr lang="en-US" altLang="ja-JP" sz="1600" i="1" dirty="0" smtClean="0">
                <a:latin typeface="+mn-ea"/>
              </a:rPr>
              <a:t>report</a:t>
            </a:r>
          </a:p>
        </p:txBody>
      </p:sp>
      <p:sp>
        <p:nvSpPr>
          <p:cNvPr id="54" name="正方形/長方形 53"/>
          <p:cNvSpPr/>
          <p:nvPr/>
        </p:nvSpPr>
        <p:spPr bwMode="auto">
          <a:xfrm>
            <a:off x="4608005" y="5590556"/>
            <a:ext cx="130011" cy="43593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55" name="正方形/長方形 54"/>
          <p:cNvSpPr/>
          <p:nvPr/>
        </p:nvSpPr>
        <p:spPr>
          <a:xfrm>
            <a:off x="3419872" y="5590594"/>
            <a:ext cx="3688313" cy="502702"/>
          </a:xfrm>
          <a:prstGeom prst="rect">
            <a:avLst/>
          </a:prstGeom>
          <a:noFill/>
        </p:spPr>
        <p:txBody>
          <a:bodyPr wrap="square">
            <a:spAutoFit/>
          </a:bodyPr>
          <a:lstStyle/>
          <a:p>
            <a:pPr lvl="0">
              <a:lnSpc>
                <a:spcPts val="1600"/>
              </a:lnSpc>
            </a:pPr>
            <a:r>
              <a:rPr lang="en-US" altLang="ja-JP" sz="1600" dirty="0" smtClean="0">
                <a:latin typeface="+mn-ea"/>
              </a:rPr>
              <a:t>ACK</a:t>
            </a:r>
            <a:endParaRPr lang="en-US" altLang="ja-JP" sz="1600" dirty="0" smtClean="0">
              <a:latin typeface="+mn-ea"/>
            </a:endParaRPr>
          </a:p>
          <a:p>
            <a:pPr lvl="0">
              <a:lnSpc>
                <a:spcPts val="1600"/>
              </a:lnSpc>
            </a:pPr>
            <a:r>
              <a:rPr lang="en-US" altLang="ja-JP" sz="1600" dirty="0" smtClean="0">
                <a:latin typeface="+mn-ea"/>
              </a:rPr>
              <a:t>(I-PD </a:t>
            </a:r>
            <a:r>
              <a:rPr lang="en-US" altLang="ja-JP" sz="1600" dirty="0" smtClean="0">
                <a:latin typeface="+mn-ea"/>
              </a:rPr>
              <a:t>ID &amp; </a:t>
            </a:r>
            <a:r>
              <a:rPr lang="en-US" altLang="ja-JP" sz="1600" dirty="0" smtClean="0">
                <a:latin typeface="+mn-ea"/>
              </a:rPr>
              <a:t>G-ID &amp; R-PDs)</a:t>
            </a:r>
            <a:endParaRPr lang="en-US" altLang="ja-JP" sz="1600" dirty="0">
              <a:latin typeface="+mn-ea"/>
            </a:endParaRPr>
          </a:p>
        </p:txBody>
      </p:sp>
      <p:grpSp>
        <p:nvGrpSpPr>
          <p:cNvPr id="3" name="グループ化 2"/>
          <p:cNvGrpSpPr/>
          <p:nvPr/>
        </p:nvGrpSpPr>
        <p:grpSpPr>
          <a:xfrm>
            <a:off x="2195736" y="6093296"/>
            <a:ext cx="5005714" cy="0"/>
            <a:chOff x="2348136" y="5661248"/>
            <a:chExt cx="5005714" cy="0"/>
          </a:xfrm>
        </p:grpSpPr>
        <p:cxnSp>
          <p:nvCxnSpPr>
            <p:cNvPr id="66" name="直線矢印コネクタ 65"/>
            <p:cNvCxnSpPr/>
            <p:nvPr/>
          </p:nvCxnSpPr>
          <p:spPr bwMode="auto">
            <a:xfrm flipH="1">
              <a:off x="4833570" y="5661248"/>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67" name="直線矢印コネクタ 66"/>
            <p:cNvCxnSpPr/>
            <p:nvPr/>
          </p:nvCxnSpPr>
          <p:spPr bwMode="auto">
            <a:xfrm>
              <a:off x="2348136" y="5661248"/>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spTree>
    <p:extLst>
      <p:ext uri="{BB962C8B-B14F-4D97-AF65-F5344CB8AC3E}">
        <p14:creationId xmlns:p14="http://schemas.microsoft.com/office/powerpoint/2010/main" val="1600945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
        <p:nvSpPr>
          <p:cNvPr id="78" name="날짜 개체 틀 3"/>
          <p:cNvSpPr>
            <a:spLocks noGrp="1"/>
          </p:cNvSpPr>
          <p:nvPr>
            <p:ph type="dt" sz="half" idx="10"/>
          </p:nvPr>
        </p:nvSpPr>
        <p:spPr>
          <a:xfrm>
            <a:off x="685800" y="377825"/>
            <a:ext cx="1600200" cy="215900"/>
          </a:xfrm>
        </p:spPr>
        <p:txBody>
          <a:bodyPr/>
          <a:lstStyle/>
          <a:p>
            <a:pPr>
              <a:defRPr/>
            </a:pPr>
            <a:r>
              <a:rPr lang="en-US" altLang="ko-KR" dirty="0" smtClean="0"/>
              <a:t>&lt;November 2015&gt;</a:t>
            </a:r>
            <a:endParaRPr lang="en-US" altLang="ko-KR" dirty="0"/>
          </a:p>
        </p:txBody>
      </p:sp>
      <p:cxnSp>
        <p:nvCxnSpPr>
          <p:cNvPr id="94" name="直線コネクタ 93"/>
          <p:cNvCxnSpPr/>
          <p:nvPr/>
        </p:nvCxnSpPr>
        <p:spPr bwMode="auto">
          <a:xfrm>
            <a:off x="4690280" y="1837928"/>
            <a:ext cx="0" cy="4615408"/>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7" name="直線コネクタ 96"/>
          <p:cNvCxnSpPr/>
          <p:nvPr/>
        </p:nvCxnSpPr>
        <p:spPr bwMode="auto">
          <a:xfrm>
            <a:off x="7201450" y="1877380"/>
            <a:ext cx="0" cy="4575956"/>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25" name="直線コネクタ 124"/>
          <p:cNvCxnSpPr/>
          <p:nvPr/>
        </p:nvCxnSpPr>
        <p:spPr bwMode="auto">
          <a:xfrm>
            <a:off x="3385026" y="1844824"/>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7" name="直線コネクタ 126"/>
          <p:cNvCxnSpPr/>
          <p:nvPr/>
        </p:nvCxnSpPr>
        <p:spPr bwMode="auto">
          <a:xfrm>
            <a:off x="8497594" y="1844824"/>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grpSp>
        <p:nvGrpSpPr>
          <p:cNvPr id="151" name="グループ化 150"/>
          <p:cNvGrpSpPr/>
          <p:nvPr/>
        </p:nvGrpSpPr>
        <p:grpSpPr>
          <a:xfrm>
            <a:off x="6660232" y="980728"/>
            <a:ext cx="2463175" cy="864096"/>
            <a:chOff x="-109678" y="476672"/>
            <a:chExt cx="2463175" cy="864096"/>
          </a:xfrm>
        </p:grpSpPr>
        <p:grpSp>
          <p:nvGrpSpPr>
            <p:cNvPr id="152" name="グループ化 151"/>
            <p:cNvGrpSpPr/>
            <p:nvPr/>
          </p:nvGrpSpPr>
          <p:grpSpPr>
            <a:xfrm>
              <a:off x="-108520" y="793630"/>
              <a:ext cx="2374114" cy="547138"/>
              <a:chOff x="-108520" y="793630"/>
              <a:chExt cx="2374114" cy="547138"/>
            </a:xfrm>
          </p:grpSpPr>
          <p:sp>
            <p:nvSpPr>
              <p:cNvPr id="154" name="フリーフォーム 153"/>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5" name="正方形/長方形 154"/>
              <p:cNvSpPr/>
              <p:nvPr/>
            </p:nvSpPr>
            <p:spPr>
              <a:xfrm>
                <a:off x="-108520"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MAC    Higher Layer </a:t>
                </a:r>
                <a:endParaRPr lang="ja-JP" altLang="en-US" sz="1800" dirty="0">
                  <a:cs typeface="Times New Roman" panose="02020603050405020304" pitchFamily="18" charset="0"/>
                </a:endParaRPr>
              </a:p>
            </p:txBody>
          </p:sp>
        </p:grpSp>
        <p:sp>
          <p:nvSpPr>
            <p:cNvPr id="153" name="正方形/長方形 152"/>
            <p:cNvSpPr/>
            <p:nvPr/>
          </p:nvSpPr>
          <p:spPr>
            <a:xfrm>
              <a:off x="-109678" y="476672"/>
              <a:ext cx="2463175"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Responder PDs (many)</a:t>
              </a:r>
              <a:endParaRPr lang="ja-JP" altLang="en-US" sz="1800" b="1" dirty="0">
                <a:cs typeface="Times New Roman" panose="02020603050405020304" pitchFamily="18" charset="0"/>
              </a:endParaRPr>
            </a:p>
          </p:txBody>
        </p:sp>
      </p:grpSp>
      <p:grpSp>
        <p:nvGrpSpPr>
          <p:cNvPr id="156" name="グループ化 155"/>
          <p:cNvGrpSpPr/>
          <p:nvPr/>
        </p:nvGrpSpPr>
        <p:grpSpPr>
          <a:xfrm>
            <a:off x="2745859" y="980728"/>
            <a:ext cx="2395379" cy="864096"/>
            <a:chOff x="-252536" y="476672"/>
            <a:chExt cx="2395379" cy="864096"/>
          </a:xfrm>
        </p:grpSpPr>
        <p:grpSp>
          <p:nvGrpSpPr>
            <p:cNvPr id="157" name="グループ化 156"/>
            <p:cNvGrpSpPr/>
            <p:nvPr/>
          </p:nvGrpSpPr>
          <p:grpSpPr>
            <a:xfrm>
              <a:off x="-252536" y="793630"/>
              <a:ext cx="2374114" cy="547138"/>
              <a:chOff x="-252536" y="793630"/>
              <a:chExt cx="2374114" cy="547138"/>
            </a:xfrm>
          </p:grpSpPr>
          <p:sp>
            <p:nvSpPr>
              <p:cNvPr id="159" name="フリーフォーム 158"/>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0" name="正方形/長方形 159"/>
              <p:cNvSpPr/>
              <p:nvPr/>
            </p:nvSpPr>
            <p:spPr>
              <a:xfrm>
                <a:off x="-252536"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grpSp>
        <p:sp>
          <p:nvSpPr>
            <p:cNvPr id="158" name="正方形/長方形 157"/>
            <p:cNvSpPr/>
            <p:nvPr/>
          </p:nvSpPr>
          <p:spPr>
            <a:xfrm>
              <a:off x="205453" y="476672"/>
              <a:ext cx="1937390"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Initiator PD (one)</a:t>
              </a:r>
              <a:endParaRPr lang="ja-JP" altLang="en-US" sz="1800" b="1" dirty="0">
                <a:cs typeface="Times New Roman" panose="02020603050405020304" pitchFamily="18" charset="0"/>
              </a:endParaRPr>
            </a:p>
          </p:txBody>
        </p:sp>
      </p:grpSp>
      <p:grpSp>
        <p:nvGrpSpPr>
          <p:cNvPr id="8" name="グループ化 7"/>
          <p:cNvGrpSpPr/>
          <p:nvPr/>
        </p:nvGrpSpPr>
        <p:grpSpPr>
          <a:xfrm flipH="1">
            <a:off x="865738" y="1837928"/>
            <a:ext cx="1296144" cy="4615408"/>
            <a:chOff x="719572" y="1549896"/>
            <a:chExt cx="1296144" cy="4615408"/>
          </a:xfrm>
        </p:grpSpPr>
        <p:cxnSp>
          <p:nvCxnSpPr>
            <p:cNvPr id="161" name="直線コネクタ 160"/>
            <p:cNvCxnSpPr/>
            <p:nvPr/>
          </p:nvCxnSpPr>
          <p:spPr bwMode="auto">
            <a:xfrm flipH="1">
              <a:off x="719572" y="1549896"/>
              <a:ext cx="0" cy="4615408"/>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62" name="直線コネクタ 161"/>
            <p:cNvCxnSpPr/>
            <p:nvPr/>
          </p:nvCxnSpPr>
          <p:spPr bwMode="auto">
            <a:xfrm>
              <a:off x="2015716" y="1556792"/>
              <a:ext cx="0" cy="4392488"/>
            </a:xfrm>
            <a:prstGeom prst="line">
              <a:avLst/>
            </a:prstGeom>
            <a:solidFill>
              <a:schemeClr val="accent1"/>
            </a:solidFill>
            <a:ln w="38100" cap="flat" cmpd="sng" algn="ctr">
              <a:solidFill>
                <a:schemeClr val="tx1"/>
              </a:solidFill>
              <a:prstDash val="sysDash"/>
              <a:round/>
              <a:headEnd type="none" w="sm" len="sm"/>
              <a:tailEnd type="none" w="sm" len="sm"/>
            </a:ln>
            <a:effectLst/>
          </p:spPr>
        </p:cxnSp>
      </p:grpSp>
      <p:sp>
        <p:nvSpPr>
          <p:cNvPr id="167" name="フリーフォーム 166"/>
          <p:cNvSpPr/>
          <p:nvPr/>
        </p:nvSpPr>
        <p:spPr bwMode="auto">
          <a:xfrm>
            <a:off x="829734" y="1297686"/>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6" name="正方形/長方形 165"/>
          <p:cNvSpPr/>
          <p:nvPr/>
        </p:nvSpPr>
        <p:spPr>
          <a:xfrm>
            <a:off x="323528" y="980728"/>
            <a:ext cx="2463175" cy="369332"/>
          </a:xfrm>
          <a:prstGeom prst="rect">
            <a:avLst/>
          </a:prstGeom>
          <a:noFill/>
        </p:spPr>
        <p:txBody>
          <a:bodyPr wrap="none">
            <a:spAutoFit/>
          </a:bodyPr>
          <a:lstStyle/>
          <a:p>
            <a:r>
              <a:rPr lang="en-US" altLang="ja-JP" sz="1800" b="1" dirty="0" smtClean="0">
                <a:ea typeface="ＭＳ Ｐゴシック" charset="-128"/>
                <a:cs typeface="Times New Roman" panose="02020603050405020304" pitchFamily="18" charset="0"/>
              </a:rPr>
              <a:t>Responder PDs (many)</a:t>
            </a:r>
            <a:endParaRPr lang="ja-JP" altLang="en-US" sz="1800" b="1" dirty="0">
              <a:cs typeface="Times New Roman" panose="02020603050405020304" pitchFamily="18" charset="0"/>
            </a:endParaRPr>
          </a:p>
        </p:txBody>
      </p:sp>
      <p:sp>
        <p:nvSpPr>
          <p:cNvPr id="169" name="正方形/長方形 168"/>
          <p:cNvSpPr/>
          <p:nvPr/>
        </p:nvSpPr>
        <p:spPr>
          <a:xfrm>
            <a:off x="181662" y="1484784"/>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sp>
        <p:nvSpPr>
          <p:cNvPr id="2" name="正方形/長方形 1"/>
          <p:cNvSpPr/>
          <p:nvPr/>
        </p:nvSpPr>
        <p:spPr bwMode="auto">
          <a:xfrm>
            <a:off x="4644008" y="2708920"/>
            <a:ext cx="130011" cy="43593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36" name="正方形/長方形 35"/>
          <p:cNvSpPr/>
          <p:nvPr/>
        </p:nvSpPr>
        <p:spPr>
          <a:xfrm>
            <a:off x="3455875" y="2708920"/>
            <a:ext cx="2844317" cy="502702"/>
          </a:xfrm>
          <a:prstGeom prst="rect">
            <a:avLst/>
          </a:prstGeom>
          <a:noFill/>
        </p:spPr>
        <p:txBody>
          <a:bodyPr wrap="square">
            <a:spAutoFit/>
          </a:bodyPr>
          <a:lstStyle/>
          <a:p>
            <a:pPr lvl="0">
              <a:lnSpc>
                <a:spcPts val="1600"/>
              </a:lnSpc>
            </a:pPr>
            <a:r>
              <a:rPr lang="en-US" altLang="ja-JP" sz="1600" dirty="0" smtClean="0">
                <a:latin typeface="+mn-ea"/>
              </a:rPr>
              <a:t>Peering Request (multicast)</a:t>
            </a:r>
            <a:endParaRPr lang="en-US" altLang="ja-JP" sz="1600" dirty="0" smtClean="0">
              <a:latin typeface="+mn-ea"/>
            </a:endParaRPr>
          </a:p>
          <a:p>
            <a:pPr lvl="0">
              <a:lnSpc>
                <a:spcPts val="1600"/>
              </a:lnSpc>
            </a:pPr>
            <a:r>
              <a:rPr lang="en-US" altLang="ja-JP" sz="1600" dirty="0" smtClean="0">
                <a:latin typeface="+mn-ea"/>
              </a:rPr>
              <a:t>(I-PD </a:t>
            </a:r>
            <a:r>
              <a:rPr lang="en-US" altLang="ja-JP" sz="1600" dirty="0" smtClean="0">
                <a:latin typeface="+mn-ea"/>
              </a:rPr>
              <a:t>ID &amp; </a:t>
            </a:r>
            <a:r>
              <a:rPr lang="en-US" altLang="ja-JP" sz="1600" dirty="0" smtClean="0">
                <a:latin typeface="+mn-ea"/>
              </a:rPr>
              <a:t>G-ID &amp; R-PDs)</a:t>
            </a:r>
            <a:endParaRPr lang="en-US" altLang="ja-JP" sz="1600" dirty="0">
              <a:latin typeface="+mn-ea"/>
            </a:endParaRPr>
          </a:p>
        </p:txBody>
      </p:sp>
      <p:sp>
        <p:nvSpPr>
          <p:cNvPr id="42" name="正方形/長方形 41"/>
          <p:cNvSpPr/>
          <p:nvPr/>
        </p:nvSpPr>
        <p:spPr>
          <a:xfrm>
            <a:off x="3597562" y="1929400"/>
            <a:ext cx="1090363" cy="669414"/>
          </a:xfrm>
          <a:prstGeom prst="rect">
            <a:avLst/>
          </a:prstGeom>
        </p:spPr>
        <p:txBody>
          <a:bodyPr wrap="none">
            <a:spAutoFit/>
          </a:bodyPr>
          <a:lstStyle/>
          <a:p>
            <a:pPr lvl="0">
              <a:lnSpc>
                <a:spcPts val="1500"/>
              </a:lnSpc>
            </a:pPr>
            <a:r>
              <a:rPr lang="en-US" altLang="ja-JP" sz="1600" i="1" dirty="0" smtClean="0">
                <a:latin typeface="+mn-ea"/>
              </a:rPr>
              <a:t>request</a:t>
            </a:r>
          </a:p>
          <a:p>
            <a:pPr lvl="0">
              <a:lnSpc>
                <a:spcPts val="1500"/>
              </a:lnSpc>
            </a:pPr>
            <a:r>
              <a:rPr lang="en-US" altLang="ja-JP" sz="1600" i="1" dirty="0" smtClean="0">
                <a:latin typeface="+mn-ea"/>
              </a:rPr>
              <a:t>(G-ID, </a:t>
            </a:r>
          </a:p>
          <a:p>
            <a:pPr lvl="0">
              <a:lnSpc>
                <a:spcPts val="1500"/>
              </a:lnSpc>
            </a:pPr>
            <a:r>
              <a:rPr lang="en-US" altLang="ja-JP" sz="1600" i="1" dirty="0" smtClean="0">
                <a:latin typeface="+mn-ea"/>
              </a:rPr>
              <a:t>C-PD IDs)</a:t>
            </a:r>
            <a:endParaRPr lang="en-US" altLang="ja-JP" sz="1600" i="1" dirty="0">
              <a:latin typeface="+mn-ea"/>
            </a:endParaRPr>
          </a:p>
        </p:txBody>
      </p:sp>
      <p:sp>
        <p:nvSpPr>
          <p:cNvPr id="47" name="正方形/長方形 46"/>
          <p:cNvSpPr/>
          <p:nvPr/>
        </p:nvSpPr>
        <p:spPr bwMode="auto">
          <a:xfrm>
            <a:off x="4661633" y="3601079"/>
            <a:ext cx="94759" cy="38208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51" name="テキスト ボックス 50"/>
          <p:cNvSpPr txBox="1"/>
          <p:nvPr/>
        </p:nvSpPr>
        <p:spPr>
          <a:xfrm>
            <a:off x="2224115" y="478413"/>
            <a:ext cx="4511813" cy="523220"/>
          </a:xfrm>
          <a:prstGeom prst="rect">
            <a:avLst/>
          </a:prstGeom>
          <a:noFill/>
        </p:spPr>
        <p:txBody>
          <a:bodyPr wrap="none" rtlCol="0">
            <a:spAutoFit/>
          </a:bodyPr>
          <a:lstStyle/>
          <a:p>
            <a:r>
              <a:rPr kumimoji="1" lang="en-US" altLang="ja-JP" sz="2800" b="1" dirty="0" smtClean="0">
                <a:latin typeface="+mn-ea"/>
              </a:rPr>
              <a:t>Peering For Many-To-Many</a:t>
            </a:r>
            <a:endParaRPr kumimoji="1" lang="ja-JP" altLang="en-US" sz="2800" b="1" dirty="0">
              <a:latin typeface="+mn-ea"/>
            </a:endParaRPr>
          </a:p>
        </p:txBody>
      </p:sp>
      <p:sp>
        <p:nvSpPr>
          <p:cNvPr id="56" name="正方形/長方形 55"/>
          <p:cNvSpPr/>
          <p:nvPr/>
        </p:nvSpPr>
        <p:spPr>
          <a:xfrm>
            <a:off x="4269963" y="3561789"/>
            <a:ext cx="2606293" cy="502702"/>
          </a:xfrm>
          <a:prstGeom prst="rect">
            <a:avLst/>
          </a:prstGeom>
          <a:noFill/>
        </p:spPr>
        <p:txBody>
          <a:bodyPr wrap="square">
            <a:spAutoFit/>
          </a:bodyPr>
          <a:lstStyle/>
          <a:p>
            <a:pPr lvl="0">
              <a:lnSpc>
                <a:spcPts val="1600"/>
              </a:lnSpc>
            </a:pPr>
            <a:r>
              <a:rPr lang="en-US" altLang="ja-JP" sz="1600" dirty="0" smtClean="0">
                <a:latin typeface="+mn-ea"/>
              </a:rPr>
              <a:t>Peering Response (multicast)</a:t>
            </a:r>
            <a:endParaRPr lang="en-US" altLang="ja-JP" sz="1600" dirty="0" smtClean="0">
              <a:latin typeface="+mn-ea"/>
            </a:endParaRPr>
          </a:p>
          <a:p>
            <a:pPr lvl="0">
              <a:lnSpc>
                <a:spcPts val="1600"/>
              </a:lnSpc>
            </a:pPr>
            <a:r>
              <a:rPr lang="en-US" altLang="ja-JP" sz="1600" dirty="0" smtClean="0">
                <a:latin typeface="+mn-ea"/>
              </a:rPr>
              <a:t>(R-PD ID, G-ID)</a:t>
            </a:r>
            <a:endParaRPr lang="en-US" altLang="ja-JP" sz="1600" dirty="0">
              <a:latin typeface="+mn-ea"/>
            </a:endParaRPr>
          </a:p>
        </p:txBody>
      </p:sp>
      <p:grpSp>
        <p:nvGrpSpPr>
          <p:cNvPr id="3" name="グループ化 2"/>
          <p:cNvGrpSpPr/>
          <p:nvPr/>
        </p:nvGrpSpPr>
        <p:grpSpPr>
          <a:xfrm>
            <a:off x="2195736" y="3201749"/>
            <a:ext cx="5005714" cy="0"/>
            <a:chOff x="2348136" y="5661248"/>
            <a:chExt cx="5005714" cy="0"/>
          </a:xfrm>
        </p:grpSpPr>
        <p:cxnSp>
          <p:nvCxnSpPr>
            <p:cNvPr id="66" name="直線矢印コネクタ 65"/>
            <p:cNvCxnSpPr/>
            <p:nvPr/>
          </p:nvCxnSpPr>
          <p:spPr bwMode="auto">
            <a:xfrm flipH="1">
              <a:off x="4833570" y="5661248"/>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67" name="直線矢印コネクタ 66"/>
            <p:cNvCxnSpPr/>
            <p:nvPr/>
          </p:nvCxnSpPr>
          <p:spPr bwMode="auto">
            <a:xfrm>
              <a:off x="2348136" y="5661248"/>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cxnSp>
        <p:nvCxnSpPr>
          <p:cNvPr id="49" name="直線矢印コネクタ 48"/>
          <p:cNvCxnSpPr/>
          <p:nvPr/>
        </p:nvCxnSpPr>
        <p:spPr bwMode="auto">
          <a:xfrm flipH="1">
            <a:off x="3455876" y="2564904"/>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grpSp>
        <p:nvGrpSpPr>
          <p:cNvPr id="5" name="グループ化 4"/>
          <p:cNvGrpSpPr/>
          <p:nvPr/>
        </p:nvGrpSpPr>
        <p:grpSpPr>
          <a:xfrm>
            <a:off x="7164288" y="3068960"/>
            <a:ext cx="1368152" cy="697626"/>
            <a:chOff x="7164288" y="3152195"/>
            <a:chExt cx="1368152" cy="697626"/>
          </a:xfrm>
        </p:grpSpPr>
        <p:cxnSp>
          <p:nvCxnSpPr>
            <p:cNvPr id="50" name="直線矢印コネクタ 49"/>
            <p:cNvCxnSpPr/>
            <p:nvPr/>
          </p:nvCxnSpPr>
          <p:spPr bwMode="auto">
            <a:xfrm>
              <a:off x="7201450" y="3789040"/>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52" name="直線矢印コネクタ 51"/>
            <p:cNvCxnSpPr/>
            <p:nvPr/>
          </p:nvCxnSpPr>
          <p:spPr bwMode="auto">
            <a:xfrm flipH="1">
              <a:off x="7237454" y="3471778"/>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53" name="正方形/長方形 52"/>
            <p:cNvSpPr/>
            <p:nvPr/>
          </p:nvSpPr>
          <p:spPr>
            <a:xfrm>
              <a:off x="7164288" y="3152195"/>
              <a:ext cx="1019831" cy="348813"/>
            </a:xfrm>
            <a:prstGeom prst="rect">
              <a:avLst/>
            </a:prstGeom>
          </p:spPr>
          <p:txBody>
            <a:bodyPr wrap="none">
              <a:spAutoFit/>
            </a:bodyPr>
            <a:lstStyle/>
            <a:p>
              <a:pPr lvl="0">
                <a:lnSpc>
                  <a:spcPts val="2000"/>
                </a:lnSpc>
              </a:pPr>
              <a:r>
                <a:rPr lang="en-US" altLang="ja-JP" sz="1600" i="1" dirty="0" smtClean="0">
                  <a:latin typeface="+mn-ea"/>
                </a:rPr>
                <a:t>indication</a:t>
              </a:r>
              <a:endParaRPr lang="en-US" altLang="ja-JP" sz="1600" i="1" dirty="0">
                <a:latin typeface="+mn-ea"/>
              </a:endParaRPr>
            </a:p>
          </p:txBody>
        </p:sp>
        <p:sp>
          <p:nvSpPr>
            <p:cNvPr id="59" name="正方形/長方形 58"/>
            <p:cNvSpPr/>
            <p:nvPr/>
          </p:nvSpPr>
          <p:spPr>
            <a:xfrm>
              <a:off x="7624435" y="3501008"/>
              <a:ext cx="908005" cy="348813"/>
            </a:xfrm>
            <a:prstGeom prst="rect">
              <a:avLst/>
            </a:prstGeom>
          </p:spPr>
          <p:txBody>
            <a:bodyPr wrap="none">
              <a:spAutoFit/>
            </a:bodyPr>
            <a:lstStyle/>
            <a:p>
              <a:pPr lvl="0">
                <a:lnSpc>
                  <a:spcPts val="2000"/>
                </a:lnSpc>
              </a:pPr>
              <a:r>
                <a:rPr lang="en-US" altLang="ja-JP" sz="1600" i="1" dirty="0" smtClean="0">
                  <a:latin typeface="+mn-ea"/>
                </a:rPr>
                <a:t>response</a:t>
              </a:r>
              <a:endParaRPr lang="en-US" altLang="ja-JP" sz="1600" i="1" dirty="0">
                <a:latin typeface="+mn-ea"/>
              </a:endParaRPr>
            </a:p>
          </p:txBody>
        </p:sp>
      </p:grpSp>
      <p:grpSp>
        <p:nvGrpSpPr>
          <p:cNvPr id="71" name="グループ化 70"/>
          <p:cNvGrpSpPr/>
          <p:nvPr/>
        </p:nvGrpSpPr>
        <p:grpSpPr>
          <a:xfrm>
            <a:off x="827584" y="3201749"/>
            <a:ext cx="1368152" cy="708853"/>
            <a:chOff x="827584" y="3284984"/>
            <a:chExt cx="1368152" cy="708853"/>
          </a:xfrm>
        </p:grpSpPr>
        <p:cxnSp>
          <p:nvCxnSpPr>
            <p:cNvPr id="72" name="直線矢印コネクタ 71"/>
            <p:cNvCxnSpPr/>
            <p:nvPr/>
          </p:nvCxnSpPr>
          <p:spPr bwMode="auto">
            <a:xfrm>
              <a:off x="864746" y="3573016"/>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73" name="直線矢印コネクタ 72"/>
            <p:cNvCxnSpPr/>
            <p:nvPr/>
          </p:nvCxnSpPr>
          <p:spPr bwMode="auto">
            <a:xfrm flipH="1">
              <a:off x="900750" y="3933056"/>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74" name="正方形/長方形 73"/>
            <p:cNvSpPr/>
            <p:nvPr/>
          </p:nvSpPr>
          <p:spPr>
            <a:xfrm>
              <a:off x="1175905" y="3284984"/>
              <a:ext cx="1019831" cy="348813"/>
            </a:xfrm>
            <a:prstGeom prst="rect">
              <a:avLst/>
            </a:prstGeom>
          </p:spPr>
          <p:txBody>
            <a:bodyPr wrap="none">
              <a:spAutoFit/>
            </a:bodyPr>
            <a:lstStyle/>
            <a:p>
              <a:pPr lvl="0">
                <a:lnSpc>
                  <a:spcPts val="2000"/>
                </a:lnSpc>
              </a:pPr>
              <a:r>
                <a:rPr lang="en-US" altLang="ja-JP" sz="1600" i="1" dirty="0" smtClean="0">
                  <a:latin typeface="+mn-ea"/>
                </a:rPr>
                <a:t>indication</a:t>
              </a:r>
              <a:endParaRPr lang="en-US" altLang="ja-JP" sz="1600" i="1" dirty="0">
                <a:latin typeface="+mn-ea"/>
              </a:endParaRPr>
            </a:p>
          </p:txBody>
        </p:sp>
        <p:sp>
          <p:nvSpPr>
            <p:cNvPr id="75" name="正方形/長方形 74"/>
            <p:cNvSpPr/>
            <p:nvPr/>
          </p:nvSpPr>
          <p:spPr>
            <a:xfrm>
              <a:off x="827584" y="3645024"/>
              <a:ext cx="908005" cy="348813"/>
            </a:xfrm>
            <a:prstGeom prst="rect">
              <a:avLst/>
            </a:prstGeom>
          </p:spPr>
          <p:txBody>
            <a:bodyPr wrap="none">
              <a:spAutoFit/>
            </a:bodyPr>
            <a:lstStyle/>
            <a:p>
              <a:pPr lvl="0">
                <a:lnSpc>
                  <a:spcPts val="2000"/>
                </a:lnSpc>
              </a:pPr>
              <a:r>
                <a:rPr lang="en-US" altLang="ja-JP" sz="1600" i="1" dirty="0" smtClean="0">
                  <a:latin typeface="+mn-ea"/>
                </a:rPr>
                <a:t>response</a:t>
              </a:r>
              <a:endParaRPr lang="en-US" altLang="ja-JP" sz="1600" i="1" dirty="0">
                <a:latin typeface="+mn-ea"/>
              </a:endParaRPr>
            </a:p>
          </p:txBody>
        </p:sp>
      </p:grpSp>
      <p:grpSp>
        <p:nvGrpSpPr>
          <p:cNvPr id="6" name="グループ化 5"/>
          <p:cNvGrpSpPr/>
          <p:nvPr/>
        </p:nvGrpSpPr>
        <p:grpSpPr>
          <a:xfrm>
            <a:off x="2157582" y="4641909"/>
            <a:ext cx="5078714" cy="0"/>
            <a:chOff x="2157582" y="4869160"/>
            <a:chExt cx="5078714" cy="0"/>
          </a:xfrm>
        </p:grpSpPr>
        <p:cxnSp>
          <p:nvCxnSpPr>
            <p:cNvPr id="144" name="直線矢印コネクタ 143"/>
            <p:cNvCxnSpPr/>
            <p:nvPr/>
          </p:nvCxnSpPr>
          <p:spPr bwMode="auto">
            <a:xfrm flipH="1">
              <a:off x="2157582" y="4869160"/>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77" name="直線矢印コネクタ 76"/>
            <p:cNvCxnSpPr/>
            <p:nvPr/>
          </p:nvCxnSpPr>
          <p:spPr bwMode="auto">
            <a:xfrm flipH="1">
              <a:off x="4716016" y="4869160"/>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sp>
        <p:nvSpPr>
          <p:cNvPr id="80" name="正方形/長方形 79"/>
          <p:cNvSpPr/>
          <p:nvPr/>
        </p:nvSpPr>
        <p:spPr bwMode="auto">
          <a:xfrm>
            <a:off x="3325113" y="4187819"/>
            <a:ext cx="94759" cy="38208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81" name="正方形/長方形 80"/>
          <p:cNvSpPr/>
          <p:nvPr/>
        </p:nvSpPr>
        <p:spPr>
          <a:xfrm>
            <a:off x="2901811" y="4139207"/>
            <a:ext cx="2606293" cy="502702"/>
          </a:xfrm>
          <a:prstGeom prst="rect">
            <a:avLst/>
          </a:prstGeom>
          <a:noFill/>
        </p:spPr>
        <p:txBody>
          <a:bodyPr wrap="square">
            <a:spAutoFit/>
          </a:bodyPr>
          <a:lstStyle/>
          <a:p>
            <a:pPr lvl="0">
              <a:lnSpc>
                <a:spcPts val="1600"/>
              </a:lnSpc>
            </a:pPr>
            <a:r>
              <a:rPr lang="en-US" altLang="ja-JP" sz="1600" dirty="0" smtClean="0">
                <a:latin typeface="+mn-ea"/>
              </a:rPr>
              <a:t>ACK (multicast)</a:t>
            </a:r>
            <a:endParaRPr lang="en-US" altLang="ja-JP" sz="1600" dirty="0" smtClean="0">
              <a:latin typeface="+mn-ea"/>
            </a:endParaRPr>
          </a:p>
          <a:p>
            <a:pPr lvl="0">
              <a:lnSpc>
                <a:spcPts val="1600"/>
              </a:lnSpc>
            </a:pPr>
            <a:r>
              <a:rPr lang="en-US" altLang="ja-JP" sz="1600" dirty="0" smtClean="0">
                <a:latin typeface="+mn-ea"/>
              </a:rPr>
              <a:t>(R-PD ID, G-ID)</a:t>
            </a:r>
            <a:endParaRPr lang="en-US" altLang="ja-JP" sz="1600" dirty="0">
              <a:latin typeface="+mn-ea"/>
            </a:endParaRPr>
          </a:p>
        </p:txBody>
      </p:sp>
      <p:grpSp>
        <p:nvGrpSpPr>
          <p:cNvPr id="82" name="グループ化 81"/>
          <p:cNvGrpSpPr/>
          <p:nvPr/>
        </p:nvGrpSpPr>
        <p:grpSpPr>
          <a:xfrm>
            <a:off x="2195736" y="5864691"/>
            <a:ext cx="5005714" cy="0"/>
            <a:chOff x="2348136" y="5661248"/>
            <a:chExt cx="5005714" cy="0"/>
          </a:xfrm>
        </p:grpSpPr>
        <p:cxnSp>
          <p:nvCxnSpPr>
            <p:cNvPr id="83" name="直線矢印コネクタ 82"/>
            <p:cNvCxnSpPr/>
            <p:nvPr/>
          </p:nvCxnSpPr>
          <p:spPr bwMode="auto">
            <a:xfrm flipH="1">
              <a:off x="4833570" y="5661248"/>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84" name="直線矢印コネクタ 83"/>
            <p:cNvCxnSpPr/>
            <p:nvPr/>
          </p:nvCxnSpPr>
          <p:spPr bwMode="auto">
            <a:xfrm>
              <a:off x="2348136" y="5661248"/>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sp>
        <p:nvSpPr>
          <p:cNvPr id="85" name="正方形/長方形 84"/>
          <p:cNvSpPr/>
          <p:nvPr/>
        </p:nvSpPr>
        <p:spPr bwMode="auto">
          <a:xfrm>
            <a:off x="4644008" y="5410601"/>
            <a:ext cx="94759" cy="38208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86" name="正方形/長方形 85"/>
          <p:cNvSpPr/>
          <p:nvPr/>
        </p:nvSpPr>
        <p:spPr>
          <a:xfrm>
            <a:off x="4125947" y="5361989"/>
            <a:ext cx="2606293" cy="502702"/>
          </a:xfrm>
          <a:prstGeom prst="rect">
            <a:avLst/>
          </a:prstGeom>
          <a:noFill/>
        </p:spPr>
        <p:txBody>
          <a:bodyPr wrap="square">
            <a:spAutoFit/>
          </a:bodyPr>
          <a:lstStyle/>
          <a:p>
            <a:pPr lvl="0">
              <a:lnSpc>
                <a:spcPts val="1600"/>
              </a:lnSpc>
            </a:pPr>
            <a:r>
              <a:rPr lang="en-US" altLang="ja-JP" sz="1600" dirty="0" smtClean="0">
                <a:latin typeface="+mn-ea"/>
              </a:rPr>
              <a:t>ACK (multicast)</a:t>
            </a:r>
            <a:endParaRPr lang="en-US" altLang="ja-JP" sz="1600" dirty="0" smtClean="0">
              <a:latin typeface="+mn-ea"/>
            </a:endParaRPr>
          </a:p>
          <a:p>
            <a:pPr lvl="0">
              <a:lnSpc>
                <a:spcPts val="1600"/>
              </a:lnSpc>
            </a:pPr>
            <a:r>
              <a:rPr lang="en-US" altLang="ja-JP" sz="1600" dirty="0" smtClean="0">
                <a:latin typeface="+mn-ea"/>
              </a:rPr>
              <a:t>(I-PD ID, G-ID)</a:t>
            </a:r>
            <a:endParaRPr lang="en-US" altLang="ja-JP" sz="1600" dirty="0">
              <a:latin typeface="+mn-ea"/>
            </a:endParaRPr>
          </a:p>
        </p:txBody>
      </p:sp>
      <p:grpSp>
        <p:nvGrpSpPr>
          <p:cNvPr id="87" name="グループ化 86"/>
          <p:cNvGrpSpPr/>
          <p:nvPr/>
        </p:nvGrpSpPr>
        <p:grpSpPr>
          <a:xfrm>
            <a:off x="2157582" y="5217973"/>
            <a:ext cx="5078714" cy="0"/>
            <a:chOff x="2157582" y="4869160"/>
            <a:chExt cx="5078714" cy="0"/>
          </a:xfrm>
        </p:grpSpPr>
        <p:cxnSp>
          <p:nvCxnSpPr>
            <p:cNvPr id="88" name="直線矢印コネクタ 87"/>
            <p:cNvCxnSpPr/>
            <p:nvPr/>
          </p:nvCxnSpPr>
          <p:spPr bwMode="auto">
            <a:xfrm flipH="1">
              <a:off x="2157582" y="4869160"/>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90" name="直線矢印コネクタ 89"/>
            <p:cNvCxnSpPr/>
            <p:nvPr/>
          </p:nvCxnSpPr>
          <p:spPr bwMode="auto">
            <a:xfrm flipH="1">
              <a:off x="4716016" y="4869160"/>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sp>
        <p:nvSpPr>
          <p:cNvPr id="91" name="正方形/長方形 90"/>
          <p:cNvSpPr/>
          <p:nvPr/>
        </p:nvSpPr>
        <p:spPr bwMode="auto">
          <a:xfrm>
            <a:off x="3307486" y="4754561"/>
            <a:ext cx="94759" cy="38208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93" name="正方形/長方形 92"/>
          <p:cNvSpPr/>
          <p:nvPr/>
        </p:nvSpPr>
        <p:spPr bwMode="auto">
          <a:xfrm>
            <a:off x="4644008" y="4763883"/>
            <a:ext cx="94247" cy="2375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95" name="正方形/長方形 94"/>
          <p:cNvSpPr/>
          <p:nvPr/>
        </p:nvSpPr>
        <p:spPr>
          <a:xfrm>
            <a:off x="2915816" y="4715271"/>
            <a:ext cx="2606293" cy="502702"/>
          </a:xfrm>
          <a:prstGeom prst="rect">
            <a:avLst/>
          </a:prstGeom>
          <a:noFill/>
        </p:spPr>
        <p:txBody>
          <a:bodyPr wrap="square">
            <a:spAutoFit/>
          </a:bodyPr>
          <a:lstStyle/>
          <a:p>
            <a:pPr lvl="0">
              <a:lnSpc>
                <a:spcPts val="1600"/>
              </a:lnSpc>
            </a:pPr>
            <a:r>
              <a:rPr lang="en-US" altLang="ja-JP" sz="1600" dirty="0" smtClean="0">
                <a:latin typeface="+mn-ea"/>
              </a:rPr>
              <a:t>Peering Response (multicast)</a:t>
            </a:r>
            <a:endParaRPr lang="en-US" altLang="ja-JP" sz="1600" dirty="0" smtClean="0">
              <a:latin typeface="+mn-ea"/>
            </a:endParaRPr>
          </a:p>
          <a:p>
            <a:pPr lvl="0">
              <a:lnSpc>
                <a:spcPts val="1600"/>
              </a:lnSpc>
            </a:pPr>
            <a:r>
              <a:rPr lang="en-US" altLang="ja-JP" sz="1600" dirty="0" smtClean="0">
                <a:latin typeface="+mn-ea"/>
              </a:rPr>
              <a:t>(R-PD ID, G-ID)</a:t>
            </a:r>
            <a:endParaRPr lang="en-US" altLang="ja-JP" sz="1600" dirty="0">
              <a:latin typeface="+mn-ea"/>
            </a:endParaRPr>
          </a:p>
        </p:txBody>
      </p:sp>
      <p:grpSp>
        <p:nvGrpSpPr>
          <p:cNvPr id="96" name="グループ化 95"/>
          <p:cNvGrpSpPr/>
          <p:nvPr/>
        </p:nvGrpSpPr>
        <p:grpSpPr>
          <a:xfrm flipH="1">
            <a:off x="2157582" y="4077072"/>
            <a:ext cx="5078714" cy="0"/>
            <a:chOff x="2157582" y="4869160"/>
            <a:chExt cx="5078714" cy="0"/>
          </a:xfrm>
        </p:grpSpPr>
        <p:cxnSp>
          <p:nvCxnSpPr>
            <p:cNvPr id="98" name="直線矢印コネクタ 97"/>
            <p:cNvCxnSpPr/>
            <p:nvPr/>
          </p:nvCxnSpPr>
          <p:spPr bwMode="auto">
            <a:xfrm flipH="1">
              <a:off x="2157582" y="4869160"/>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99" name="直線矢印コネクタ 98"/>
            <p:cNvCxnSpPr/>
            <p:nvPr/>
          </p:nvCxnSpPr>
          <p:spPr bwMode="auto">
            <a:xfrm flipH="1">
              <a:off x="4716016" y="4869160"/>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grpSp>
        <p:nvGrpSpPr>
          <p:cNvPr id="100" name="グループ化 99"/>
          <p:cNvGrpSpPr/>
          <p:nvPr/>
        </p:nvGrpSpPr>
        <p:grpSpPr>
          <a:xfrm flipH="1">
            <a:off x="2157582" y="6309320"/>
            <a:ext cx="5078714" cy="0"/>
            <a:chOff x="2157582" y="4869160"/>
            <a:chExt cx="5078714" cy="0"/>
          </a:xfrm>
        </p:grpSpPr>
        <p:cxnSp>
          <p:nvCxnSpPr>
            <p:cNvPr id="101" name="直線矢印コネクタ 100"/>
            <p:cNvCxnSpPr/>
            <p:nvPr/>
          </p:nvCxnSpPr>
          <p:spPr bwMode="auto">
            <a:xfrm flipH="1">
              <a:off x="2157582" y="4869160"/>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02" name="直線矢印コネクタ 101"/>
            <p:cNvCxnSpPr/>
            <p:nvPr/>
          </p:nvCxnSpPr>
          <p:spPr bwMode="auto">
            <a:xfrm flipH="1">
              <a:off x="4716016" y="4869160"/>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sp>
        <p:nvSpPr>
          <p:cNvPr id="103" name="正方形/長方形 102"/>
          <p:cNvSpPr/>
          <p:nvPr/>
        </p:nvSpPr>
        <p:spPr>
          <a:xfrm>
            <a:off x="4846027" y="5878626"/>
            <a:ext cx="2030229" cy="502702"/>
          </a:xfrm>
          <a:prstGeom prst="rect">
            <a:avLst/>
          </a:prstGeom>
          <a:noFill/>
        </p:spPr>
        <p:txBody>
          <a:bodyPr wrap="square">
            <a:spAutoFit/>
          </a:bodyPr>
          <a:lstStyle/>
          <a:p>
            <a:pPr lvl="0">
              <a:lnSpc>
                <a:spcPts val="1600"/>
              </a:lnSpc>
            </a:pPr>
            <a:r>
              <a:rPr lang="en-US" altLang="ja-JP" sz="1600" dirty="0" smtClean="0">
                <a:latin typeface="+mn-ea"/>
              </a:rPr>
              <a:t>ACK (multicast)</a:t>
            </a:r>
            <a:endParaRPr lang="en-US" altLang="ja-JP" sz="1600" dirty="0" smtClean="0">
              <a:latin typeface="+mn-ea"/>
            </a:endParaRPr>
          </a:p>
          <a:p>
            <a:pPr lvl="0">
              <a:lnSpc>
                <a:spcPts val="1600"/>
              </a:lnSpc>
            </a:pPr>
            <a:r>
              <a:rPr lang="en-US" altLang="ja-JP" sz="1600" dirty="0" smtClean="0">
                <a:latin typeface="+mn-ea"/>
              </a:rPr>
              <a:t>(I-PD ID, G-ID)</a:t>
            </a:r>
            <a:endParaRPr lang="en-US" altLang="ja-JP" sz="1600" dirty="0">
              <a:latin typeface="+mn-ea"/>
            </a:endParaRPr>
          </a:p>
        </p:txBody>
      </p:sp>
    </p:spTree>
    <p:extLst>
      <p:ext uri="{BB962C8B-B14F-4D97-AF65-F5344CB8AC3E}">
        <p14:creationId xmlns:p14="http://schemas.microsoft.com/office/powerpoint/2010/main" val="1664126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9</a:t>
            </a:fld>
            <a:endParaRPr lang="en-US" altLang="ko-KR"/>
          </a:p>
        </p:txBody>
      </p:sp>
      <p:sp>
        <p:nvSpPr>
          <p:cNvPr id="5"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2015&gt;</a:t>
            </a:r>
            <a:endParaRPr lang="en-US" altLang="ko-KR" dirty="0"/>
          </a:p>
        </p:txBody>
      </p:sp>
      <p:sp>
        <p:nvSpPr>
          <p:cNvPr id="6" name="テキスト ボックス 5"/>
          <p:cNvSpPr txBox="1"/>
          <p:nvPr/>
        </p:nvSpPr>
        <p:spPr>
          <a:xfrm>
            <a:off x="3203848" y="2798025"/>
            <a:ext cx="3044423" cy="646331"/>
          </a:xfrm>
          <a:prstGeom prst="rect">
            <a:avLst/>
          </a:prstGeom>
          <a:noFill/>
        </p:spPr>
        <p:txBody>
          <a:bodyPr wrap="none" rtlCol="0">
            <a:spAutoFit/>
          </a:bodyPr>
          <a:lstStyle/>
          <a:p>
            <a:r>
              <a:rPr kumimoji="1" lang="en-US" altLang="ja-JP" sz="3600" dirty="0" smtClean="0">
                <a:latin typeface="+mn-ea"/>
              </a:rPr>
              <a:t>Any questions?</a:t>
            </a:r>
            <a:endParaRPr kumimoji="1" lang="ja-JP" altLang="en-US" sz="3600" dirty="0">
              <a:latin typeface="+mn-ea"/>
            </a:endParaRPr>
          </a:p>
        </p:txBody>
      </p:sp>
      <p:sp>
        <p:nvSpPr>
          <p:cNvPr id="7"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447934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79781</TotalTime>
  <Words>757</Words>
  <Application>Microsoft Office PowerPoint</Application>
  <PresentationFormat>画面に合わせる (4:3)</PresentationFormat>
  <Paragraphs>180</Paragraphs>
  <Slides>9</Slides>
  <Notes>6</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Blank Presentation</vt:lpstr>
      <vt:lpstr>PowerPoint プレゼンテーション</vt:lpstr>
      <vt:lpstr>Realization of Many-to-Many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2789</cp:revision>
  <cp:lastPrinted>1998-02-10T13:28:06Z</cp:lastPrinted>
  <dcterms:created xsi:type="dcterms:W3CDTF">1999-11-08T18:59:45Z</dcterms:created>
  <dcterms:modified xsi:type="dcterms:W3CDTF">2015-11-11T18:25:47Z</dcterms:modified>
</cp:coreProperties>
</file>