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8" r:id="rId3"/>
    <p:sldMasterId id="2147483693" r:id="rId4"/>
    <p:sldMasterId id="2147483708" r:id="rId5"/>
    <p:sldMasterId id="2147483723" r:id="rId6"/>
    <p:sldMasterId id="2147483738" r:id="rId7"/>
    <p:sldMasterId id="2147483753" r:id="rId8"/>
  </p:sldMasterIdLst>
  <p:notesMasterIdLst>
    <p:notesMasterId r:id="rId19"/>
  </p:notesMasterIdLst>
  <p:handoutMasterIdLst>
    <p:handoutMasterId r:id="rId20"/>
  </p:handoutMasterIdLst>
  <p:sldIdLst>
    <p:sldId id="349" r:id="rId9"/>
    <p:sldId id="380" r:id="rId10"/>
    <p:sldId id="381" r:id="rId11"/>
    <p:sldId id="383" r:id="rId12"/>
    <p:sldId id="384" r:id="rId13"/>
    <p:sldId id="382" r:id="rId14"/>
    <p:sldId id="385" r:id="rId15"/>
    <p:sldId id="386" r:id="rId16"/>
    <p:sldId id="387" r:id="rId17"/>
    <p:sldId id="388" r:id="rId18"/>
  </p:sldIdLst>
  <p:sldSz cx="9144000" cy="6858000" type="screen4x3"/>
  <p:notesSz cx="10234613" cy="7099300"/>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BE00"/>
    <a:srgbClr val="009474"/>
    <a:srgbClr val="FFFFFF"/>
    <a:srgbClr val="808285"/>
    <a:srgbClr val="E6DA05"/>
    <a:srgbClr val="00765D"/>
    <a:srgbClr val="007A60"/>
    <a:srgbClr val="85CA3A"/>
    <a:srgbClr val="BCBEC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538" autoAdjust="0"/>
    <p:restoredTop sz="99756" autoAdjust="0"/>
  </p:normalViewPr>
  <p:slideViewPr>
    <p:cSldViewPr showGuides="1">
      <p:cViewPr varScale="1">
        <p:scale>
          <a:sx n="74" d="100"/>
          <a:sy n="74" d="100"/>
        </p:scale>
        <p:origin x="-678" y="-102"/>
      </p:cViewPr>
      <p:guideLst>
        <p:guide orient="horz" pos="2296"/>
        <p:guide orient="horz" pos="4123"/>
        <p:guide orient="horz" pos="3872"/>
        <p:guide orient="horz" pos="890"/>
        <p:guide orient="horz" pos="436"/>
        <p:guide pos="2880"/>
        <p:guide pos="295"/>
        <p:guide pos="415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atin typeface="Arial" charset="0"/>
                <a:ea typeface="ＭＳ Ｐゴシック" pitchFamily="1" charset="-128"/>
              </a:defRPr>
            </a:lvl1pPr>
          </a:lstStyle>
          <a:p>
            <a:pPr>
              <a:defRPr/>
            </a:pPr>
            <a:endParaRPr lang="de-DE"/>
          </a:p>
        </p:txBody>
      </p:sp>
      <p:sp>
        <p:nvSpPr>
          <p:cNvPr id="3" name="Datumsplatzhalter 2"/>
          <p:cNvSpPr>
            <a:spLocks noGrp="1"/>
          </p:cNvSpPr>
          <p:nvPr>
            <p:ph type="dt" sz="quarter" idx="1"/>
          </p:nvPr>
        </p:nvSpPr>
        <p:spPr>
          <a:xfrm>
            <a:off x="5797247" y="0"/>
            <a:ext cx="4434998" cy="354965"/>
          </a:xfrm>
          <a:prstGeom prst="rect">
            <a:avLst/>
          </a:prstGeom>
        </p:spPr>
        <p:txBody>
          <a:bodyPr vert="horz" lIns="99048" tIns="49524" rIns="99048" bIns="49524" rtlCol="0"/>
          <a:lstStyle>
            <a:lvl1pPr algn="r">
              <a:defRPr sz="1300">
                <a:latin typeface="Arial" charset="0"/>
                <a:ea typeface="ＭＳ Ｐゴシック" pitchFamily="1" charset="-128"/>
              </a:defRPr>
            </a:lvl1pPr>
          </a:lstStyle>
          <a:p>
            <a:pPr>
              <a:defRPr/>
            </a:pPr>
            <a:r>
              <a:rPr lang="de-DE"/>
              <a:t>Datum</a:t>
            </a:r>
          </a:p>
        </p:txBody>
      </p:sp>
      <p:sp>
        <p:nvSpPr>
          <p:cNvPr id="4" name="Fußzeilenplatzhalter 3"/>
          <p:cNvSpPr>
            <a:spLocks noGrp="1"/>
          </p:cNvSpPr>
          <p:nvPr>
            <p:ph type="ftr" sz="quarter" idx="2"/>
          </p:nvPr>
        </p:nvSpPr>
        <p:spPr>
          <a:xfrm>
            <a:off x="1" y="6743103"/>
            <a:ext cx="4434998" cy="354965"/>
          </a:xfrm>
          <a:prstGeom prst="rect">
            <a:avLst/>
          </a:prstGeom>
        </p:spPr>
        <p:txBody>
          <a:bodyPr vert="horz" lIns="99048" tIns="49524" rIns="99048" bIns="49524" rtlCol="0" anchor="b"/>
          <a:lstStyle>
            <a:lvl1pPr algn="l">
              <a:defRPr sz="1300">
                <a:latin typeface="Arial" charset="0"/>
                <a:ea typeface="ＭＳ Ｐゴシック" pitchFamily="1" charset="-128"/>
              </a:defRPr>
            </a:lvl1pPr>
          </a:lstStyle>
          <a:p>
            <a:pPr>
              <a:defRPr/>
            </a:pPr>
            <a:endParaRPr lang="de-DE"/>
          </a:p>
        </p:txBody>
      </p:sp>
      <p:sp>
        <p:nvSpPr>
          <p:cNvPr id="5" name="Foliennummernplatzhalter 4"/>
          <p:cNvSpPr>
            <a:spLocks noGrp="1"/>
          </p:cNvSpPr>
          <p:nvPr>
            <p:ph type="sldNum" sz="quarter" idx="3"/>
          </p:nvPr>
        </p:nvSpPr>
        <p:spPr>
          <a:xfrm>
            <a:off x="5797247" y="6743103"/>
            <a:ext cx="4434998" cy="354965"/>
          </a:xfrm>
          <a:prstGeom prst="rect">
            <a:avLst/>
          </a:prstGeom>
        </p:spPr>
        <p:txBody>
          <a:bodyPr vert="horz" lIns="99048" tIns="49524" rIns="99048" bIns="49524" rtlCol="0" anchor="b"/>
          <a:lstStyle>
            <a:lvl1pPr algn="r">
              <a:defRPr sz="1300">
                <a:latin typeface="Arial" charset="0"/>
                <a:ea typeface="ＭＳ Ｐゴシック" pitchFamily="1" charset="-128"/>
              </a:defRPr>
            </a:lvl1pPr>
          </a:lstStyle>
          <a:p>
            <a:pPr>
              <a:defRPr/>
            </a:pPr>
            <a:fld id="{D9F7F33C-3CA6-42C3-9FB7-381DA8E6798E}" type="slidenum">
              <a:rPr lang="de-DE"/>
              <a:pPr>
                <a:defRPr/>
              </a:pPr>
              <a:t>‹Nr.›</a:t>
            </a:fld>
            <a:endParaRPr lang="de-DE"/>
          </a:p>
        </p:txBody>
      </p:sp>
    </p:spTree>
    <p:extLst>
      <p:ext uri="{BB962C8B-B14F-4D97-AF65-F5344CB8AC3E}">
        <p14:creationId xmlns:p14="http://schemas.microsoft.com/office/powerpoint/2010/main" val="42177412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wrap="square" lIns="99048" tIns="49524" rIns="99048" bIns="49524" numCol="1" anchor="t"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3" name="Datumsplatzhalter 2"/>
          <p:cNvSpPr>
            <a:spLocks noGrp="1"/>
          </p:cNvSpPr>
          <p:nvPr>
            <p:ph type="dt" idx="1"/>
          </p:nvPr>
        </p:nvSpPr>
        <p:spPr>
          <a:xfrm>
            <a:off x="5797247" y="0"/>
            <a:ext cx="4434998" cy="354965"/>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65" charset="0"/>
                <a:ea typeface="ＭＳ Ｐゴシック" pitchFamily="-65" charset="-128"/>
              </a:defRPr>
            </a:lvl1pPr>
          </a:lstStyle>
          <a:p>
            <a:pPr>
              <a:defRPr/>
            </a:pPr>
            <a:r>
              <a:rPr lang="de-DE"/>
              <a:t>Datum</a:t>
            </a:r>
          </a:p>
        </p:txBody>
      </p:sp>
      <p:sp>
        <p:nvSpPr>
          <p:cNvPr id="4" name="Folienbildplatzhalter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de-DE" noProof="0" smtClean="0"/>
          </a:p>
        </p:txBody>
      </p:sp>
      <p:sp>
        <p:nvSpPr>
          <p:cNvPr id="5" name="Notizenplatzhalter 4"/>
          <p:cNvSpPr>
            <a:spLocks noGrp="1"/>
          </p:cNvSpPr>
          <p:nvPr>
            <p:ph type="body" sz="quarter" idx="3"/>
          </p:nvPr>
        </p:nvSpPr>
        <p:spPr>
          <a:xfrm>
            <a:off x="1023462" y="3372167"/>
            <a:ext cx="8187690" cy="3194685"/>
          </a:xfrm>
          <a:prstGeom prst="rect">
            <a:avLst/>
          </a:prstGeom>
        </p:spPr>
        <p:txBody>
          <a:bodyPr vert="horz" wrap="square" lIns="99048" tIns="49524" rIns="99048" bIns="49524"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6743103"/>
            <a:ext cx="4434998" cy="354965"/>
          </a:xfrm>
          <a:prstGeom prst="rect">
            <a:avLst/>
          </a:prstGeom>
        </p:spPr>
        <p:txBody>
          <a:bodyPr vert="horz" wrap="square" lIns="99048" tIns="49524" rIns="99048" bIns="49524" numCol="1" anchor="b"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7" name="Foliennummernplatzhalter 6"/>
          <p:cNvSpPr>
            <a:spLocks noGrp="1"/>
          </p:cNvSpPr>
          <p:nvPr>
            <p:ph type="sldNum" sz="quarter" idx="5"/>
          </p:nvPr>
        </p:nvSpPr>
        <p:spPr>
          <a:xfrm>
            <a:off x="5797247" y="6743103"/>
            <a:ext cx="4434998" cy="35496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65" charset="0"/>
                <a:ea typeface="ＭＳ Ｐゴシック" pitchFamily="-65" charset="-128"/>
              </a:defRPr>
            </a:lvl1pPr>
          </a:lstStyle>
          <a:p>
            <a:pPr>
              <a:defRPr/>
            </a:pPr>
            <a:fld id="{8B1FCAED-6BB9-4343-9CA8-3C0F79E9015A}" type="slidenum">
              <a:rPr lang="de-DE"/>
              <a:pPr>
                <a:defRPr/>
              </a:pPr>
              <a:t>‹Nr.›</a:t>
            </a:fld>
            <a:endParaRPr lang="de-DE"/>
          </a:p>
        </p:txBody>
      </p:sp>
    </p:spTree>
    <p:extLst>
      <p:ext uri="{BB962C8B-B14F-4D97-AF65-F5344CB8AC3E}">
        <p14:creationId xmlns:p14="http://schemas.microsoft.com/office/powerpoint/2010/main" val="239658621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8038" y="536575"/>
            <a:ext cx="3538537" cy="26543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9AA28EF4-0097-47F9-A299-F065B00E71E4}" type="datetime1">
              <a:rPr lang="de-DE" smtClean="0"/>
              <a:pPr>
                <a:defRPr/>
              </a:pPr>
              <a:t>11.11.2015</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168B56-A4B4-4CD8-8F5C-6F8979827332}" type="datetime1">
              <a:rPr lang="de-DE" smtClean="0"/>
              <a:pPr>
                <a:defRPr/>
              </a:pPr>
              <a:t>11.11.2015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a:prstGeom prst="rect">
            <a:avLst/>
          </a:prstGeom>
        </p:spPr>
        <p:txBody>
          <a:bodyPr/>
          <a:lstStyle/>
          <a:p>
            <a:endParaRPr lang="de-DE"/>
          </a:p>
        </p:txBody>
      </p:sp>
      <p:sp>
        <p:nvSpPr>
          <p:cNvPr id="34" name="Bildplatzhalter 15"/>
          <p:cNvSpPr>
            <a:spLocks noGrp="1"/>
          </p:cNvSpPr>
          <p:nvPr>
            <p:ph type="pic" sz="quarter" idx="27"/>
          </p:nvPr>
        </p:nvSpPr>
        <p:spPr>
          <a:xfrm>
            <a:off x="3545663" y="1412874"/>
            <a:ext cx="2898000" cy="2232026"/>
          </a:xfrm>
          <a:prstGeom prst="rect">
            <a:avLst/>
          </a:prstGeom>
        </p:spPr>
        <p:txBody>
          <a:bodyPr/>
          <a:lstStyle/>
          <a:p>
            <a:endParaRPr lang="de-DE"/>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C3E9804-9CC1-4F9B-9D45-89F7178F9669}" type="datetime1">
              <a:rPr lang="de-DE" smtClean="0"/>
              <a:pPr>
                <a:defRPr/>
              </a:pPr>
              <a:t>11.11.2015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Rectangle 5"/>
          <p:cNvSpPr txBox="1">
            <a:spLocks noChangeArrowheads="1"/>
          </p:cNvSpPr>
          <p:nvPr userDrawn="1"/>
        </p:nvSpPr>
        <p:spPr bwMode="auto">
          <a:xfrm>
            <a:off x="5008318" y="6475413"/>
            <a:ext cx="36022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de-DE"/>
            </a:defPPr>
            <a:lvl1pPr algn="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400" dirty="0" smtClean="0">
                <a:cs typeface="+mn-cs"/>
              </a:rPr>
              <a:t>Volker Jungnickel</a:t>
            </a:r>
            <a:endParaRPr lang="en-US" altLang="en-US" sz="1400" dirty="0"/>
          </a:p>
        </p:txBody>
      </p:sp>
      <p:sp>
        <p:nvSpPr>
          <p:cNvPr id="9" name="Rectangle 6"/>
          <p:cNvSpPr txBox="1">
            <a:spLocks noChangeArrowheads="1"/>
          </p:cNvSpPr>
          <p:nvPr userDrawn="1"/>
        </p:nvSpPr>
        <p:spPr bwMode="auto">
          <a:xfrm>
            <a:off x="4211882" y="6475413"/>
            <a:ext cx="7964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de-DE"/>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altLang="en-US" sz="1400" smtClean="0"/>
              <a:t>Slide </a:t>
            </a:r>
            <a:fld id="{C3740A57-7FD3-41F5-AA58-22EA39E07D5E}" type="slidenum">
              <a:rPr lang="en-US" altLang="en-US" sz="1400" smtClean="0"/>
              <a:pPr/>
              <a:t>‹Nr.›</a:t>
            </a:fld>
            <a:endParaRPr lang="en-US" altLang="en-US" sz="1400"/>
          </a:p>
        </p:txBody>
      </p:sp>
      <p:sp>
        <p:nvSpPr>
          <p:cNvPr id="10" name="Rectangle 7"/>
          <p:cNvSpPr>
            <a:spLocks noChangeArrowheads="1"/>
          </p:cNvSpPr>
          <p:nvPr userDrawn="1"/>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802.15-15-0918-00-007a</a:t>
            </a:r>
            <a:endParaRPr lang="en-US" altLang="en-US" sz="1400" b="1" dirty="0"/>
          </a:p>
        </p:txBody>
      </p:sp>
      <p:sp>
        <p:nvSpPr>
          <p:cNvPr id="11"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userDrawn="1"/>
        </p:nvSpPr>
        <p:spPr bwMode="auto">
          <a:xfrm>
            <a:off x="685800" y="6475412"/>
            <a:ext cx="15819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400" dirty="0"/>
              <a:t>Submission</a:t>
            </a:r>
          </a:p>
        </p:txBody>
      </p:sp>
      <p:sp>
        <p:nvSpPr>
          <p:cNvPr id="13"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7"/>
          <p:cNvSpPr>
            <a:spLocks noChangeArrowheads="1"/>
          </p:cNvSpPr>
          <p:nvPr userDrawn="1"/>
        </p:nvSpPr>
        <p:spPr bwMode="auto">
          <a:xfrm>
            <a:off x="-1044624" y="39642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l"/>
            <a:r>
              <a:rPr lang="en-US" altLang="en-US" sz="1400" b="1" dirty="0" smtClean="0"/>
              <a:t>November 2015</a:t>
            </a:r>
            <a:endParaRPr lang="en-US" altLang="en-US" sz="1400" b="1" dirty="0"/>
          </a:p>
        </p:txBody>
      </p:sp>
    </p:spTree>
    <p:extLst>
      <p:ext uri="{BB962C8B-B14F-4D97-AF65-F5344CB8AC3E}">
        <p14:creationId xmlns:p14="http://schemas.microsoft.com/office/powerpoint/2010/main" val="3828667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91CFA4F-9B20-4408-8824-ED143371751E}"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5488D79A-61A0-4EE0-BEE3-47EF454618E9}"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334472D-5BBC-450D-B56F-1D2AF9CB4567}" type="datetime1">
              <a:rPr lang="de-DE" smtClean="0"/>
              <a:pPr>
                <a:defRPr/>
              </a:pPr>
              <a:t>11.11.2015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8DE37A0-4F5C-429F-BC73-C0699AB2A795}"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9234C757-915C-4C25-8C9E-1AD1E9DAC425}"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0EB6A4A-7E9D-4993-A127-BEE28D451CC2}"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7378A7EF-6D5A-4D36-8435-822CB165435C}" type="datetime1">
              <a:rPr lang="de-DE" smtClean="0"/>
              <a:pPr>
                <a:defRPr/>
              </a:pPr>
              <a:t>11.11.2015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a:prstGeom prst="rect">
            <a:avLst/>
          </a:prstGeo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716114-33FA-4782-8A3F-09BF6DB95ED2}" type="datetime1">
              <a:rPr lang="de-DE" smtClean="0"/>
              <a:pPr>
                <a:defRPr/>
              </a:pPr>
              <a:t>11.11.2015</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6ACA97C-E16A-469C-9142-F296C8AF1515}"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0BBE746-0280-48B6-9C24-3A0FDB41C9FF}"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BA445EF-A1A5-48AE-B7CA-797A331A8673}"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227AD-8661-4A84-AD5C-FF69574194F1}"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F6E339DB-50F8-412E-9917-A4A588E444DE}"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E9F6100-98D6-460B-98C8-B8C144DDC118}"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2D0D8C7-BB2E-4890-AB51-B8FEB05783D9}" type="datetime1">
              <a:rPr lang="de-DE" smtClean="0"/>
              <a:pPr>
                <a:defRPr/>
              </a:pPr>
              <a:t>11.11.2015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B711C5C-179F-41ED-A1E2-EF5E6B8D8D70}"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BEFE02D-C764-47BA-857C-B9638992F083}"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4FFCEE6-D798-42D6-8D8C-59F33CD4FC4E}"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8ED5599-2F29-4331-BB7F-C2097F2BB2A2}" type="datetime1">
              <a:rPr lang="de-DE" smtClean="0"/>
              <a:pPr>
                <a:defRPr/>
              </a:pPr>
              <a:t>11.11.2015</a:t>
            </a:fld>
            <a:endParaRPr lang="de-DE" dirty="0"/>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655F3A08-BB02-4774-93B0-BC55A06F104A}" type="datetime1">
              <a:rPr lang="de-DE" smtClean="0"/>
              <a:pPr>
                <a:defRPr/>
              </a:pPr>
              <a:t>11.11.2015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AA2A2DB-DD24-4EDA-A5AD-C30A4CDCDD90}"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67C8B86-79A4-4A95-B3A2-64D640E26F24}"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DC49E50-3BC0-4F37-8AEA-9BA519E030E7}"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341B22F-FA95-48FD-9511-1AC924152494}"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A518B112-AC83-4F12-AC32-ED57A4495B84}"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E1D41653-263C-4258-8364-6DA16DD6848D}"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31B82AA-2884-4BD5-BE75-5CB427C05127}" type="datetime1">
              <a:rPr lang="de-DE" smtClean="0"/>
              <a:pPr>
                <a:defRPr/>
              </a:pPr>
              <a:t>11.11.2015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3DB5129-E758-4DC5-8DEA-CC19BDF72C42}"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4EDD78-8215-4C5B-A078-937F7BB6788D}"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BEFCC1C-7240-4716-AA9A-843265258B7F}" type="datetime1">
              <a:rPr lang="de-DE" smtClean="0"/>
              <a:pPr>
                <a:defRPr/>
              </a:pPr>
              <a:t>11.11.2015</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5A8AF77-3643-4127-B31A-2A2099DB629C}"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B2CC360-1CE3-4405-9C22-A4DB29A9897D}" type="datetime1">
              <a:rPr lang="de-DE" smtClean="0"/>
              <a:pPr>
                <a:defRPr/>
              </a:pPr>
              <a:t>11.11.2015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CE9FAF4-21BD-4A1D-9DC2-265712CC0113}"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83B08F1-74E7-45C0-AC1C-D0E1A1276C90}"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66CF7FC5-3A6A-4327-A1CA-16F0D5F756E5}"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C59C041-4EFB-470C-A60E-F080A09E693C}"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9E6ACC08-9EDE-440A-875E-E98F8E525CC3}"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C345AF4-E537-4DA6-93DC-B78B099EB62A}"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AED5A142-21EC-461F-A4E4-3557FC0DB7FB}" type="datetime1">
              <a:rPr lang="de-DE" smtClean="0"/>
              <a:pPr>
                <a:defRPr/>
              </a:pPr>
              <a:t>11.11.2015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D6AB63D-6939-40DE-BB03-27BF0C887B56}"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7BA037D9-2793-4370-8DF9-81F790DE2F85}" type="datetime1">
              <a:rPr lang="de-DE" smtClean="0"/>
              <a:pPr>
                <a:defRPr/>
              </a:pPr>
              <a:t>11.11.2015</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BBA87-36B4-4CAE-90B4-31018776C65E}"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01D219B-F0A5-407B-B086-59C554815E93}"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EE66774-5DFD-4B23-9599-9E2E8F4FE2F8}" type="datetime1">
              <a:rPr lang="de-DE" smtClean="0"/>
              <a:pPr>
                <a:defRPr/>
              </a:pPr>
              <a:t>11.11.2015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DE4A1DA-5643-4823-A71A-6816BC54C1F3}"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754179D-9F32-4220-91C9-28D0E05E722F}"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BD25522-433D-42AB-AF4E-15E391F508D1}"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8C32F2B-462D-431D-A020-CD9329F59D9C}"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30045346-E174-435B-A827-DEB65EFD9664}"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DF96D80-E464-4E5E-AD0F-AA14CA5DD2F8}"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A90C894-D6ED-4A57-A80E-AD844FBCD99D}" type="datetime1">
              <a:rPr lang="de-DE" smtClean="0"/>
              <a:pPr>
                <a:defRPr/>
              </a:pPr>
              <a:t>11.11.2015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688C0DA3-D547-4304-A5F2-E0C7FB55D8D7}" type="datetime1">
              <a:rPr lang="de-DE" smtClean="0"/>
              <a:pPr>
                <a:defRPr/>
              </a:pPr>
              <a:t>11.11.2015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a:prstGeom prst="rect">
            <a:avLst/>
          </a:prstGeo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a:prstGeom prst="rect">
            <a:avLst/>
          </a:prstGeo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B8A31B-584C-413F-B710-24CAE5668C66}"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FD5BC80-AA2F-48C5-85DD-881B2888FC72}"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AC44363-ABD8-4E94-9390-8A3001735304}"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108E4FE-3795-490D-AE40-33B2E0515C3A}" type="datetime1">
              <a:rPr lang="de-DE" smtClean="0"/>
              <a:pPr>
                <a:defRPr/>
              </a:pPr>
              <a:t>11.11.2015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917AB13-CC37-41BC-B858-085554242F9D}"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5760FD4-93E8-46A0-9430-B284716DF4EA}"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394B46B-AB4C-4CCA-827B-E1BB4C0E9270}"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40CCD7F-5B51-487B-9416-9693A22EB461}"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C74DF528-26D9-407B-98E5-ECECA01A16F8}"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D71214A2-01F5-4A82-92E4-4456A9D1E178}"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B6FA29FC-C927-4770-8D98-20E8FC9F6D66}" type="datetime1">
              <a:rPr lang="de-DE" smtClean="0"/>
              <a:pPr>
                <a:defRPr/>
              </a:pPr>
              <a:t>11.11.2015</a:t>
            </a:fld>
            <a:endParaRPr lang="de-DE"/>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1C53C92-2A00-472C-8B05-7CB20E1784F7}" type="datetime1">
              <a:rPr lang="de-DE" smtClean="0"/>
              <a:pPr>
                <a:defRPr/>
              </a:pPr>
              <a:t>11.11.2015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EF4A204-407A-487B-BA80-6C705FB319DD}"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F28A90F2-BB78-490C-9F53-922DC8BAB873}"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52D0A96-7036-4BE7-9AC6-190766CF4D99}"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EA11FB4-B117-4081-B525-13F42FD86D74}" type="datetime1">
              <a:rPr lang="de-DE" smtClean="0"/>
              <a:pPr>
                <a:defRPr/>
              </a:pPr>
              <a:t>11.11.2015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CE5B368-E66B-44E6-90BE-AE09188E4481}"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76E9687-6A1F-4697-9AEC-10BF7449B2E7}"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0C3365B-47B5-439D-B0E3-0CEF2E885F01}"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03B0F00-A396-49D2-8738-24F0B4961928}"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1A6FAED-469B-4876-AFF7-7C9022E80355}"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F9F932C6-A4E2-44BB-BE64-F983EA650963}" type="datetime1">
              <a:rPr lang="de-DE" smtClean="0"/>
              <a:pPr>
                <a:defRPr/>
              </a:pPr>
              <a:t>11.11.2015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a:prstGeom prst="rect">
            <a:avLst/>
          </a:prstGeom>
        </p:spPr>
        <p:txBody>
          <a:bodyPr/>
          <a:lstStyle/>
          <a:p>
            <a:endParaRPr lang="de-D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3B60508-AED7-4289-BBB0-ADAF711113C1}" type="datetime1">
              <a:rPr lang="de-DE" smtClean="0"/>
              <a:pPr>
                <a:defRPr/>
              </a:pPr>
              <a:t>11.11.2015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79512"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31B4919F-B030-4FC1-8C92-ADB16E5E4A0C}" type="datetime1">
              <a:rPr lang="de-DE" smtClean="0"/>
              <a:pPr>
                <a:defRPr/>
              </a:pPr>
              <a:t>11.11.2015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3" name="Footer Placeholder 5"/>
          <p:cNvSpPr txBox="1">
            <a:spLocks/>
          </p:cNvSpPr>
          <p:nvPr userDrawn="1"/>
        </p:nvSpPr>
        <p:spPr>
          <a:xfrm>
            <a:off x="3131840" y="6308725"/>
            <a:ext cx="3456384" cy="358775"/>
          </a:xfrm>
          <a:prstGeom prst="rect">
            <a:avLst/>
          </a:prstGeom>
        </p:spPr>
        <p:txBody>
          <a:bodyPr vert="horz" wrap="square" lIns="576000" tIns="45720" rIns="91440" bIns="45720" numCol="1" anchor="ctr" anchorCtr="0" compatLnSpc="1">
            <a:prstTxWarp prst="textNoShape">
              <a:avLst/>
            </a:prstTxWarp>
          </a:bodyPr>
          <a:lstStyle>
            <a:defPPr>
              <a:defRPr lang="de-DE"/>
            </a:defPPr>
            <a:lvl1pPr algn="l" rtl="0" fontAlgn="base">
              <a:spcBef>
                <a:spcPct val="0"/>
              </a:spcBef>
              <a:spcAft>
                <a:spcPct val="0"/>
              </a:spcAft>
              <a:defRPr sz="1100" kern="1200">
                <a:solidFill>
                  <a:schemeClr val="tx1"/>
                </a:solidFill>
                <a:latin typeface="Arial" pitchFamily="34" charset="0"/>
                <a:ea typeface="ＭＳ Ｐゴシック" pitchFamily="-65"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r>
              <a:rPr lang="de-DE" dirty="0" smtClean="0"/>
              <a:t>Volker Jungnickel et al.: </a:t>
            </a:r>
          </a:p>
          <a:p>
            <a:pPr algn="ctr">
              <a:defRPr/>
            </a:pPr>
            <a:r>
              <a:rPr lang="de-DE" dirty="0" err="1" smtClean="0"/>
              <a:t>Discussion</a:t>
            </a:r>
            <a:r>
              <a:rPr lang="de-DE" dirty="0" smtClean="0"/>
              <a:t> on Channel Model </a:t>
            </a:r>
            <a:r>
              <a:rPr lang="de-DE" dirty="0" err="1" smtClean="0"/>
              <a:t>for</a:t>
            </a:r>
            <a:r>
              <a:rPr lang="de-DE" dirty="0" smtClean="0"/>
              <a:t> B4</a:t>
            </a:r>
            <a:endParaRPr lang="de-DE"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D07E2A2-568F-433A-B106-FFBF7BA19861}"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4205358-55EE-4F03-973F-73104E6FD375}" type="datetime1">
              <a:rPr lang="de-DE" smtClean="0"/>
              <a:pPr>
                <a:defRPr/>
              </a:pPr>
              <a:t>11.11.2015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AFF30A0-77F4-46B6-AD24-34AC8D262D8E}"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B3B2B95-55F3-4D45-88A2-4563053D7C3F}" type="datetime1">
              <a:rPr lang="de-DE" smtClean="0"/>
              <a:pPr>
                <a:defRPr/>
              </a:pPr>
              <a:t>11.11.2015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3F38691-21EE-4238-96B7-215B0B6CA276}"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5F0D059-DF5A-4CA0-B511-CD79B52F47B2}"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A5105A5-2468-428E-BA74-3FAC89BFEBA7}"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2933E7-0EF7-479F-9819-5A33652024E6}" type="datetime1">
              <a:rPr lang="de-DE" smtClean="0"/>
              <a:pPr>
                <a:defRPr/>
              </a:pPr>
              <a:t>11.11.2015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A2944251-9566-4F80-BF95-24F6C9CCEE23}" type="datetime1">
              <a:rPr lang="de-DE" smtClean="0"/>
              <a:pPr>
                <a:defRPr/>
              </a:pPr>
              <a:t>11.11.2015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a:prstGeom prst="rect">
            <a:avLst/>
          </a:prstGeo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768" r:id="rId5"/>
    <p:sldLayoutId id="2147483769" r:id="rId6"/>
    <p:sldLayoutId id="2147483770" r:id="rId7"/>
    <p:sldLayoutId id="2147483771" r:id="rId8"/>
    <p:sldLayoutId id="2147483772" r:id="rId9"/>
    <p:sldLayoutId id="2147483773" r:id="rId10"/>
    <p:sldLayoutId id="2147483914" r:id="rId11"/>
    <p:sldLayoutId id="2147483922" r:id="rId12"/>
  </p:sldLayoutIdLst>
  <p:hf hdr="0"/>
  <p:txStyles>
    <p:title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387C43D-3FE7-4B96-9351-BF0704FAED19}" type="datetime1">
              <a:rPr lang="de-DE" smtClean="0"/>
              <a:pPr>
                <a:defRPr/>
              </a:pPr>
              <a:t>11.11.2015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F21515"/>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65" charset="-128"/>
                <a:cs typeface="Arial" pitchFamily="34" charset="0"/>
              </a:rPr>
              <a:t>Wireless Communications and Networks</a:t>
            </a:r>
            <a:endParaRPr lang="de-DE" sz="1600" dirty="0">
              <a:solidFill>
                <a:schemeClr val="bg1"/>
              </a:solidFill>
              <a:latin typeface="Arial" pitchFamily="34" charset="0"/>
              <a:ea typeface="ＭＳ Ｐゴシック" pitchFamily="-65"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915"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FF00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FF00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FF00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FF00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A708929-7C35-4BB6-BC31-9E394CB5D786}" type="datetime1">
              <a:rPr lang="de-DE" smtClean="0"/>
              <a:pPr>
                <a:defRPr/>
              </a:pPr>
              <a:t>11.11.2015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59BE"/>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fontAlgn="auto">
              <a:spcBef>
                <a:spcPts val="0"/>
              </a:spcBef>
              <a:spcAft>
                <a:spcPts val="0"/>
              </a:spcAft>
              <a:defRPr/>
            </a:pPr>
            <a:r>
              <a:rPr lang="de-DE" sz="1600" dirty="0" smtClean="0">
                <a:solidFill>
                  <a:schemeClr val="bg1"/>
                </a:solidFill>
                <a:latin typeface="Arial" pitchFamily="34" charset="0"/>
                <a:ea typeface="ＭＳ Ｐゴシック" pitchFamily="1" charset="-128"/>
                <a:cs typeface="Arial" pitchFamily="34" charset="0"/>
              </a:rPr>
              <a:t>Fiber Optical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Sensor Systems</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916"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59BE"/>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59BE"/>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59BE"/>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59BE"/>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60534152-B425-4818-8757-FEEB3F145B92}" type="datetime1">
              <a:rPr lang="de-DE" smtClean="0"/>
              <a:pPr>
                <a:defRPr/>
              </a:pPr>
              <a:t>11.11.2015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A1A2"/>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1" charset="-128"/>
                <a:cs typeface="Arial" pitchFamily="34" charset="0"/>
              </a:rPr>
              <a:t>High Speed</a:t>
            </a:r>
            <a:br>
              <a:rPr lang="en-US" sz="1600" dirty="0" smtClean="0">
                <a:solidFill>
                  <a:schemeClr val="bg1"/>
                </a:solidFill>
                <a:latin typeface="Arial" pitchFamily="34" charset="0"/>
                <a:ea typeface="ＭＳ Ｐゴシック" pitchFamily="1" charset="-128"/>
                <a:cs typeface="Arial" pitchFamily="34" charset="0"/>
              </a:rPr>
            </a:br>
            <a:r>
              <a:rPr lang="en-US" sz="1600" dirty="0" smtClean="0">
                <a:solidFill>
                  <a:schemeClr val="bg1"/>
                </a:solidFill>
                <a:latin typeface="Arial" pitchFamily="34" charset="0"/>
                <a:ea typeface="ＭＳ Ｐゴシック" pitchFamily="1" charset="-128"/>
                <a:cs typeface="Arial" pitchFamily="34" charset="0"/>
              </a:rPr>
              <a:t>Hardware Architectures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917"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A1A2"/>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A1A2"/>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A1A2"/>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A1A2"/>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B86F6BB7-EE3D-4720-BDD8-C39F19BCA016}" type="datetime1">
              <a:rPr lang="de-DE" smtClean="0"/>
              <a:pPr>
                <a:defRPr/>
              </a:pPr>
              <a:t>11.11.2015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dirty="0"/>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D8CD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Interactive Media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Human </a:t>
            </a:r>
            <a:r>
              <a:rPr lang="de-DE" sz="1600" dirty="0" err="1" smtClean="0">
                <a:solidFill>
                  <a:schemeClr val="bg1"/>
                </a:solidFill>
                <a:latin typeface="Arial" pitchFamily="34" charset="0"/>
                <a:ea typeface="ＭＳ Ｐゴシック" pitchFamily="1" charset="-128"/>
                <a:cs typeface="Arial" pitchFamily="34" charset="0"/>
              </a:rPr>
              <a:t>Factors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918"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D8CD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D8CD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D8CD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D8CD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5509F18A-1D0D-4893-B0EC-34242593BCFB}" type="datetime1">
              <a:rPr lang="de-DE" smtClean="0"/>
              <a:pPr>
                <a:defRPr/>
              </a:pPr>
              <a:t>11.11.2015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5ABE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Image Processing</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919"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5ABE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5ABE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5ABE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5ABE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AA67D16A-255E-4349-8FA3-F1FBFDD0FA44}" type="datetime1">
              <a:rPr lang="de-DE" smtClean="0"/>
              <a:pPr>
                <a:defRPr/>
              </a:pPr>
              <a:t>11.11.2015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76B3"/>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Components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20"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76B3"/>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76B3"/>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76B3"/>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76B3"/>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E0688D8-3A1A-4924-A079-C7561255588B}" type="datetime1">
              <a:rPr lang="de-DE" smtClean="0"/>
              <a:pPr>
                <a:defRPr/>
              </a:pPr>
              <a:t>11.11.2015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B3DF"/>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Networks </a:t>
            </a:r>
            <a:r>
              <a:rPr lang="de-DE" sz="1600" dirty="0" err="1" smtClean="0">
                <a:solidFill>
                  <a:schemeClr val="bg1"/>
                </a:solidFill>
                <a:latin typeface="Arial" pitchFamily="34" charset="0"/>
                <a:ea typeface="ＭＳ Ｐゴシック" pitchFamily="1" charset="-128"/>
                <a:cs typeface="Arial" pitchFamily="34" charset="0"/>
              </a:rPr>
              <a:t>and</a:t>
            </a:r>
            <a:r>
              <a:rPr lang="de-DE" sz="1600" dirty="0" smtClean="0">
                <a:solidFill>
                  <a:schemeClr val="bg1"/>
                </a:solidFill>
                <a:latin typeface="Arial" pitchFamily="34" charset="0"/>
                <a:ea typeface="ＭＳ Ｐゴシック" pitchFamily="1" charset="-128"/>
                <a:cs typeface="Arial" pitchFamily="34" charset="0"/>
              </a:rPr>
              <a:t> Systems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21"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B3DF"/>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B3DF"/>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B3DF"/>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87462"/>
            <a:ext cx="8991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de-DE" sz="1600" dirty="0"/>
              <a:t>Fraunhofer </a:t>
            </a:r>
            <a:r>
              <a:rPr lang="de-DE" sz="1600" dirty="0" err="1"/>
              <a:t>Preproposal</a:t>
            </a:r>
            <a:r>
              <a:rPr lang="de-DE" sz="1600" dirty="0"/>
              <a:t> in Response </a:t>
            </a:r>
            <a:r>
              <a:rPr lang="de-DE" sz="1600" dirty="0" err="1"/>
              <a:t>to</a:t>
            </a:r>
            <a:r>
              <a:rPr lang="de-DE" sz="1600" dirty="0"/>
              <a:t> TG7r1 </a:t>
            </a:r>
            <a:r>
              <a:rPr lang="de-DE" sz="1600" dirty="0" err="1"/>
              <a:t>CfP</a:t>
            </a:r>
            <a:r>
              <a:rPr lang="en-US" sz="1600" dirty="0"/>
              <a:t> </a:t>
            </a:r>
          </a:p>
          <a:p>
            <a:pPr>
              <a:defRPr/>
            </a:pPr>
            <a:r>
              <a:rPr lang="en-US" altLang="en-US" sz="1600" b="1" dirty="0">
                <a:solidFill>
                  <a:schemeClr val="tx2"/>
                </a:solidFill>
              </a:rPr>
              <a:t>Date Submitted: </a:t>
            </a:r>
            <a:r>
              <a:rPr lang="en-US" sz="1600" dirty="0"/>
              <a:t>11, November, 2015	</a:t>
            </a:r>
          </a:p>
          <a:p>
            <a:pPr>
              <a:defRPr/>
            </a:pPr>
            <a:r>
              <a:rPr lang="en-US" altLang="en-US" sz="1600" b="1" dirty="0">
                <a:solidFill>
                  <a:schemeClr val="tx2"/>
                </a:solidFill>
              </a:rPr>
              <a:t>Source: </a:t>
            </a:r>
            <a:r>
              <a:rPr lang="de-DE" sz="1600" dirty="0"/>
              <a:t>V. Jungnickel, D. Schulz, L. Grobe, J. Hilt, L. Fernandez, A. Paraskevopoulos, R. Freund</a:t>
            </a:r>
          </a:p>
          <a:p>
            <a:pPr>
              <a:defRPr/>
            </a:pPr>
            <a:r>
              <a:rPr lang="en-US" altLang="en-US" sz="1600" b="1" dirty="0">
                <a:solidFill>
                  <a:schemeClr val="tx2"/>
                </a:solidFill>
              </a:rPr>
              <a:t>Company:</a:t>
            </a:r>
            <a:r>
              <a:rPr lang="en-US" altLang="en-US" sz="1600" dirty="0">
                <a:solidFill>
                  <a:schemeClr val="tx2"/>
                </a:solidFill>
              </a:rPr>
              <a:t> </a:t>
            </a:r>
            <a:r>
              <a:rPr lang="en-US" altLang="en-US" sz="1600" dirty="0" err="1">
                <a:solidFill>
                  <a:schemeClr val="tx2"/>
                </a:solidFill>
              </a:rPr>
              <a:t>Fraunhofer</a:t>
            </a:r>
            <a:r>
              <a:rPr lang="en-US" altLang="en-US" sz="1600" dirty="0">
                <a:solidFill>
                  <a:schemeClr val="tx2"/>
                </a:solidFill>
              </a:rPr>
              <a:t> Heinrich Hertz </a:t>
            </a:r>
            <a:r>
              <a:rPr lang="en-US" altLang="en-US" sz="1600" dirty="0" err="1">
                <a:solidFill>
                  <a:schemeClr val="tx2"/>
                </a:solidFill>
              </a:rPr>
              <a:t>Institut</a:t>
            </a:r>
            <a:endParaRPr lang="en-US" sz="1600" dirty="0"/>
          </a:p>
          <a:p>
            <a:r>
              <a:rPr lang="en-US" altLang="en-US" sz="1600" dirty="0">
                <a:solidFill>
                  <a:schemeClr val="tx2"/>
                </a:solidFill>
              </a:rPr>
              <a:t>Address: </a:t>
            </a:r>
            <a:r>
              <a:rPr lang="en-US" altLang="en-US" sz="1600" dirty="0" err="1">
                <a:solidFill>
                  <a:schemeClr val="tx2"/>
                </a:solidFill>
              </a:rPr>
              <a:t>Einsteinufer</a:t>
            </a:r>
            <a:r>
              <a:rPr lang="en-US" altLang="en-US" sz="1600" dirty="0">
                <a:solidFill>
                  <a:schemeClr val="tx2"/>
                </a:solidFill>
              </a:rPr>
              <a:t> 37, 10587 Berlin, Germany</a:t>
            </a:r>
            <a:endParaRPr lang="en-US" sz="1600" dirty="0"/>
          </a:p>
          <a:p>
            <a:r>
              <a:rPr lang="en-US" altLang="en-US" sz="1600" dirty="0">
                <a:solidFill>
                  <a:schemeClr val="tx2"/>
                </a:solidFill>
              </a:rPr>
              <a:t>Voice: </a:t>
            </a:r>
            <a:r>
              <a:rPr lang="en-US" sz="1600" dirty="0"/>
              <a:t>:+49 30 31002 768, +49 162 255 2756, E-Mail: volker.jungnickel@hhi.fraunhofer.de</a:t>
            </a:r>
            <a:endParaRPr lang="en-US" altLang="en-US" sz="1600" dirty="0">
              <a:solidFill>
                <a:schemeClr val="tx2"/>
              </a:solidFill>
            </a:endParaRP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err="1">
                <a:solidFill>
                  <a:schemeClr val="tx2"/>
                </a:solidFill>
              </a:rPr>
              <a:t>Preproposal</a:t>
            </a:r>
            <a:r>
              <a:rPr lang="en-US" altLang="en-US" sz="1600" dirty="0">
                <a:solidFill>
                  <a:schemeClr val="tx2"/>
                </a:solidFill>
              </a:rPr>
              <a:t> </a:t>
            </a:r>
            <a:r>
              <a:rPr lang="en-US" altLang="en-US" sz="1600" dirty="0" smtClean="0">
                <a:solidFill>
                  <a:schemeClr val="tx2"/>
                </a:solidFill>
              </a:rPr>
              <a:t>in response to </a:t>
            </a:r>
            <a:r>
              <a:rPr lang="en-US" altLang="en-US" sz="1600" dirty="0">
                <a:solidFill>
                  <a:schemeClr val="tx2"/>
                </a:solidFill>
              </a:rPr>
              <a:t>TG7r1 </a:t>
            </a:r>
            <a:r>
              <a:rPr lang="en-US" altLang="en-US" sz="1600" dirty="0" err="1">
                <a:solidFill>
                  <a:schemeClr val="tx2"/>
                </a:solidFill>
              </a:rPr>
              <a:t>CfP</a:t>
            </a:r>
            <a:r>
              <a:rPr lang="en-US" altLang="en-US" sz="1600" dirty="0">
                <a:solidFill>
                  <a:schemeClr val="tx2"/>
                </a:solidFill>
              </a:rPr>
              <a:t> </a:t>
            </a: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sz="1600" dirty="0" smtClean="0">
                <a:solidFill>
                  <a:srgbClr val="000000"/>
                </a:solidFill>
                <a:ea typeface="Calibri"/>
                <a:cs typeface="Calibri"/>
              </a:rPr>
              <a:t>This </a:t>
            </a:r>
            <a:r>
              <a:rPr lang="en-US" sz="1600" dirty="0">
                <a:solidFill>
                  <a:srgbClr val="000000"/>
                </a:solidFill>
                <a:ea typeface="Calibri"/>
                <a:cs typeface="Calibri"/>
              </a:rPr>
              <a:t>document describes a </a:t>
            </a:r>
            <a:r>
              <a:rPr lang="en-US" sz="1600" dirty="0" smtClean="0">
                <a:solidFill>
                  <a:srgbClr val="000000"/>
                </a:solidFill>
                <a:ea typeface="Calibri"/>
                <a:cs typeface="Calibri"/>
              </a:rPr>
              <a:t>network architecture and currently </a:t>
            </a:r>
            <a:r>
              <a:rPr lang="en-US" sz="1600" dirty="0">
                <a:solidFill>
                  <a:srgbClr val="000000"/>
                </a:solidFill>
                <a:ea typeface="Calibri"/>
                <a:cs typeface="Calibri"/>
              </a:rPr>
              <a:t>preferred technologies how to address all mandatory and optional features related to </a:t>
            </a:r>
            <a:r>
              <a:rPr lang="en-US" sz="1600" dirty="0" smtClean="0">
                <a:solidFill>
                  <a:srgbClr val="000000"/>
                </a:solidFill>
                <a:ea typeface="Calibri"/>
                <a:cs typeface="Calibri"/>
              </a:rPr>
              <a:t>the </a:t>
            </a:r>
            <a:r>
              <a:rPr lang="en-US" sz="1600" dirty="0">
                <a:solidFill>
                  <a:srgbClr val="000000"/>
                </a:solidFill>
                <a:ea typeface="Calibri"/>
                <a:cs typeface="Calibri"/>
              </a:rPr>
              <a:t>High-rate PD communication </a:t>
            </a:r>
            <a:r>
              <a:rPr lang="en-US" sz="1600" dirty="0" smtClean="0">
                <a:solidFill>
                  <a:srgbClr val="000000"/>
                </a:solidFill>
                <a:ea typeface="Calibri"/>
                <a:cs typeface="Calibri"/>
              </a:rPr>
              <a:t>in </a:t>
            </a:r>
            <a:r>
              <a:rPr lang="en-US" sz="1600" dirty="0">
                <a:solidFill>
                  <a:srgbClr val="000000"/>
                </a:solidFill>
                <a:ea typeface="Calibri"/>
                <a:cs typeface="Calibri"/>
              </a:rPr>
              <a:t>the TG7r1 TCD</a:t>
            </a:r>
            <a:r>
              <a:rPr lang="en-US" sz="1600" dirty="0" smtClean="0">
                <a:solidFill>
                  <a:srgbClr val="000000"/>
                </a:solidFill>
                <a:ea typeface="Calibri"/>
                <a:cs typeface="Calibri"/>
              </a:rPr>
              <a:t>. All information is informal and incomplete. It may change in the full proposal.</a:t>
            </a:r>
          </a:p>
          <a:p>
            <a:pPr>
              <a:spcBef>
                <a:spcPts val="600"/>
              </a:spcBef>
              <a:spcAft>
                <a:spcPts val="600"/>
              </a:spcAft>
            </a:pPr>
            <a:r>
              <a:rPr lang="en-US" altLang="en-US" sz="1600" b="1" dirty="0" smtClean="0">
                <a:solidFill>
                  <a:schemeClr val="tx2"/>
                </a:solidFill>
              </a:rPr>
              <a:t>Purpose</a:t>
            </a:r>
            <a:r>
              <a:rPr lang="en-US" altLang="en-US" sz="1600" b="1" dirty="0">
                <a:solidFill>
                  <a:schemeClr val="tx2"/>
                </a:solidFill>
              </a:rPr>
              <a:t>:</a:t>
            </a:r>
            <a:r>
              <a:rPr lang="en-US" altLang="en-US" sz="1600" dirty="0">
                <a:solidFill>
                  <a:schemeClr val="tx2"/>
                </a:solidFill>
              </a:rPr>
              <a:t>	 for discussion </a:t>
            </a:r>
            <a:endParaRPr lang="en-US" altLang="en-US" sz="1600" dirty="0" smtClean="0">
              <a:solidFill>
                <a:schemeClr val="tx2"/>
              </a:solidFill>
            </a:endParaRPr>
          </a:p>
          <a:p>
            <a:pPr>
              <a:spcBef>
                <a:spcPts val="600"/>
              </a:spcBef>
              <a:spcAft>
                <a:spcPts val="600"/>
              </a:spcAft>
            </a:pPr>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smtClean="0">
                <a:solidFill>
                  <a:schemeClr val="tx2"/>
                </a:solidFill>
              </a:rPr>
              <a:t>Release</a:t>
            </a:r>
            <a:r>
              <a:rPr lang="en-US" altLang="en-US" sz="1600" b="1" dirty="0">
                <a:solidFill>
                  <a:schemeClr val="tx2"/>
                </a:solidFill>
              </a:rPr>
              <a:t>:</a:t>
            </a:r>
            <a:r>
              <a:rPr lang="en-US" altLang="en-US" sz="1600" dirty="0">
                <a:solidFill>
                  <a:schemeClr val="tx2"/>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81578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smtClean="0"/>
              <a:t>Summary</a:t>
            </a:r>
            <a:endParaRPr lang="en-GB" sz="2800" kern="0" dirty="0"/>
          </a:p>
        </p:txBody>
      </p:sp>
      <p:sp>
        <p:nvSpPr>
          <p:cNvPr id="3" name="Textfeld 2"/>
          <p:cNvSpPr txBox="1"/>
          <p:nvPr/>
        </p:nvSpPr>
        <p:spPr>
          <a:xfrm>
            <a:off x="179512" y="1268760"/>
            <a:ext cx="8856984" cy="5309146"/>
          </a:xfrm>
          <a:prstGeom prst="rect">
            <a:avLst/>
          </a:prstGeom>
          <a:noFill/>
        </p:spPr>
        <p:txBody>
          <a:bodyPr wrap="square" rtlCol="0">
            <a:spAutoFit/>
          </a:bodyPr>
          <a:lstStyle/>
          <a:p>
            <a:pPr>
              <a:spcBef>
                <a:spcPts val="600"/>
              </a:spcBef>
            </a:pPr>
            <a:r>
              <a:rPr lang="de-DE" dirty="0" smtClean="0"/>
              <a:t>A partial </a:t>
            </a:r>
            <a:r>
              <a:rPr lang="de-DE" dirty="0" err="1" smtClean="0"/>
              <a:t>preproposal</a:t>
            </a:r>
            <a:r>
              <a:rPr lang="de-DE" dirty="0" smtClean="0"/>
              <a:t> was </a:t>
            </a:r>
            <a:r>
              <a:rPr lang="de-DE" dirty="0" err="1" smtClean="0"/>
              <a:t>presented</a:t>
            </a:r>
            <a:r>
              <a:rPr lang="de-DE" dirty="0" smtClean="0"/>
              <a:t> </a:t>
            </a:r>
            <a:r>
              <a:rPr lang="de-DE" dirty="0" err="1" smtClean="0"/>
              <a:t>to</a:t>
            </a:r>
            <a:r>
              <a:rPr lang="de-DE" dirty="0" smtClean="0"/>
              <a:t> </a:t>
            </a:r>
            <a:r>
              <a:rPr lang="de-DE" dirty="0" smtClean="0"/>
              <a:t>TG7r1 in </a:t>
            </a:r>
            <a:r>
              <a:rPr lang="de-DE" dirty="0" err="1" smtClean="0"/>
              <a:t>response</a:t>
            </a:r>
            <a:r>
              <a:rPr lang="de-DE" dirty="0" smtClean="0"/>
              <a:t> </a:t>
            </a:r>
            <a:r>
              <a:rPr lang="de-DE" dirty="0" err="1" smtClean="0"/>
              <a:t>to</a:t>
            </a:r>
            <a:r>
              <a:rPr lang="de-DE" dirty="0" smtClean="0"/>
              <a:t> </a:t>
            </a:r>
            <a:r>
              <a:rPr lang="de-DE" dirty="0" err="1" smtClean="0"/>
              <a:t>the</a:t>
            </a:r>
            <a:r>
              <a:rPr lang="de-DE" dirty="0" smtClean="0"/>
              <a:t> </a:t>
            </a:r>
            <a:r>
              <a:rPr lang="de-DE" dirty="0" err="1" smtClean="0"/>
              <a:t>CfP</a:t>
            </a:r>
            <a:r>
              <a:rPr lang="de-DE" dirty="0" smtClean="0"/>
              <a:t>.</a:t>
            </a:r>
          </a:p>
          <a:p>
            <a:pPr>
              <a:spcBef>
                <a:spcPts val="600"/>
              </a:spcBef>
            </a:pPr>
            <a:endParaRPr lang="de-DE" sz="700" dirty="0" smtClean="0"/>
          </a:p>
          <a:p>
            <a:pPr>
              <a:spcBef>
                <a:spcPts val="600"/>
              </a:spcBef>
            </a:pPr>
            <a:r>
              <a:rPr lang="de-DE" dirty="0" err="1" smtClean="0"/>
              <a:t>It</a:t>
            </a:r>
            <a:r>
              <a:rPr lang="de-DE" dirty="0" smtClean="0"/>
              <a:t> </a:t>
            </a:r>
            <a:r>
              <a:rPr lang="de-DE" dirty="0" err="1" smtClean="0"/>
              <a:t>explaines</a:t>
            </a:r>
            <a:r>
              <a:rPr lang="de-DE" dirty="0" smtClean="0"/>
              <a:t> </a:t>
            </a:r>
            <a:r>
              <a:rPr lang="de-DE" dirty="0" smtClean="0"/>
              <a:t>in </a:t>
            </a:r>
            <a:r>
              <a:rPr lang="de-DE" dirty="0" err="1" smtClean="0"/>
              <a:t>principle</a:t>
            </a:r>
            <a:r>
              <a:rPr lang="de-DE" dirty="0" smtClean="0"/>
              <a:t> </a:t>
            </a:r>
            <a:r>
              <a:rPr lang="de-DE" dirty="0" err="1" smtClean="0"/>
              <a:t>how</a:t>
            </a:r>
            <a:r>
              <a:rPr lang="de-DE" dirty="0" smtClean="0"/>
              <a:t> </a:t>
            </a:r>
            <a:r>
              <a:rPr lang="de-DE" dirty="0" err="1" smtClean="0"/>
              <a:t>major</a:t>
            </a:r>
            <a:r>
              <a:rPr lang="de-DE" dirty="0" smtClean="0"/>
              <a:t> </a:t>
            </a:r>
            <a:r>
              <a:rPr lang="de-DE" dirty="0" err="1" smtClean="0"/>
              <a:t>requirements</a:t>
            </a:r>
            <a:r>
              <a:rPr lang="de-DE" dirty="0" smtClean="0"/>
              <a:t> in </a:t>
            </a:r>
            <a:r>
              <a:rPr lang="de-DE" dirty="0" err="1" smtClean="0"/>
              <a:t>the</a:t>
            </a:r>
            <a:r>
              <a:rPr lang="de-DE" dirty="0" smtClean="0"/>
              <a:t> TCD </a:t>
            </a:r>
            <a:r>
              <a:rPr lang="de-DE" dirty="0" err="1" smtClean="0"/>
              <a:t>for</a:t>
            </a:r>
            <a:r>
              <a:rPr lang="de-DE" dirty="0" smtClean="0"/>
              <a:t> </a:t>
            </a:r>
            <a:r>
              <a:rPr lang="de-DE" dirty="0" err="1" smtClean="0"/>
              <a:t>High-speed</a:t>
            </a:r>
            <a:r>
              <a:rPr lang="de-DE" dirty="0" smtClean="0"/>
              <a:t> PD Communications </a:t>
            </a:r>
            <a:r>
              <a:rPr lang="de-DE" dirty="0" err="1" smtClean="0"/>
              <a:t>can</a:t>
            </a:r>
            <a:r>
              <a:rPr lang="de-DE" dirty="0" smtClean="0"/>
              <a:t> </a:t>
            </a:r>
            <a:r>
              <a:rPr lang="de-DE" dirty="0" err="1" smtClean="0"/>
              <a:t>be</a:t>
            </a:r>
            <a:r>
              <a:rPr lang="de-DE" dirty="0" smtClean="0"/>
              <a:t> </a:t>
            </a:r>
            <a:r>
              <a:rPr lang="de-DE" dirty="0" err="1" smtClean="0"/>
              <a:t>met</a:t>
            </a:r>
            <a:r>
              <a:rPr lang="de-DE" dirty="0" smtClean="0"/>
              <a:t>. </a:t>
            </a:r>
          </a:p>
          <a:p>
            <a:pPr>
              <a:spcBef>
                <a:spcPts val="600"/>
              </a:spcBef>
            </a:pPr>
            <a:endParaRPr lang="de-DE" sz="700" dirty="0"/>
          </a:p>
          <a:p>
            <a:pPr>
              <a:spcBef>
                <a:spcPts val="600"/>
              </a:spcBef>
            </a:pPr>
            <a:r>
              <a:rPr lang="de-DE" dirty="0" smtClean="0"/>
              <a:t>The </a:t>
            </a:r>
            <a:r>
              <a:rPr lang="de-DE" dirty="0" err="1" smtClean="0"/>
              <a:t>proposal</a:t>
            </a:r>
            <a:r>
              <a:rPr lang="de-DE" dirty="0" smtClean="0"/>
              <a:t> </a:t>
            </a:r>
            <a:r>
              <a:rPr lang="de-DE" dirty="0" err="1" smtClean="0"/>
              <a:t>is</a:t>
            </a:r>
            <a:r>
              <a:rPr lang="de-DE" dirty="0" smtClean="0"/>
              <a:t> open </a:t>
            </a:r>
            <a:r>
              <a:rPr lang="de-DE" dirty="0" err="1" smtClean="0"/>
              <a:t>to</a:t>
            </a:r>
            <a:r>
              <a:rPr lang="de-DE" dirty="0" smtClean="0"/>
              <a:t> </a:t>
            </a:r>
            <a:r>
              <a:rPr lang="de-DE" dirty="0" err="1" smtClean="0"/>
              <a:t>be</a:t>
            </a:r>
            <a:r>
              <a:rPr lang="de-DE" dirty="0" smtClean="0"/>
              <a:t> </a:t>
            </a:r>
            <a:r>
              <a:rPr lang="de-DE" dirty="0" err="1" smtClean="0"/>
              <a:t>joined</a:t>
            </a:r>
            <a:r>
              <a:rPr lang="de-DE" dirty="0" smtClean="0"/>
              <a:t> </a:t>
            </a:r>
            <a:r>
              <a:rPr lang="de-DE" dirty="0" err="1" smtClean="0"/>
              <a:t>for</a:t>
            </a:r>
            <a:r>
              <a:rPr lang="de-DE" dirty="0" smtClean="0"/>
              <a:t> </a:t>
            </a:r>
            <a:r>
              <a:rPr lang="de-DE" dirty="0" err="1" smtClean="0"/>
              <a:t>other</a:t>
            </a:r>
            <a:r>
              <a:rPr lang="de-DE" dirty="0" smtClean="0"/>
              <a:t> </a:t>
            </a:r>
            <a:r>
              <a:rPr lang="de-DE" dirty="0" err="1" smtClean="0"/>
              <a:t>entities</a:t>
            </a:r>
            <a:r>
              <a:rPr lang="de-DE" dirty="0" smtClean="0"/>
              <a:t> </a:t>
            </a:r>
            <a:r>
              <a:rPr lang="de-DE" dirty="0" err="1" smtClean="0"/>
              <a:t>or</a:t>
            </a:r>
            <a:r>
              <a:rPr lang="de-DE" dirty="0" smtClean="0"/>
              <a:t> </a:t>
            </a:r>
            <a:r>
              <a:rPr lang="de-DE" dirty="0" err="1" smtClean="0"/>
              <a:t>to</a:t>
            </a:r>
            <a:r>
              <a:rPr lang="de-DE" dirty="0" smtClean="0"/>
              <a:t> </a:t>
            </a:r>
            <a:r>
              <a:rPr lang="de-DE" dirty="0" err="1" smtClean="0"/>
              <a:t>be</a:t>
            </a:r>
            <a:r>
              <a:rPr lang="de-DE" dirty="0" smtClean="0"/>
              <a:t> </a:t>
            </a:r>
            <a:r>
              <a:rPr lang="de-DE" dirty="0" err="1" smtClean="0"/>
              <a:t>merged</a:t>
            </a:r>
            <a:r>
              <a:rPr lang="de-DE" dirty="0" smtClean="0"/>
              <a:t> </a:t>
            </a:r>
            <a:r>
              <a:rPr lang="de-DE" dirty="0" err="1" smtClean="0"/>
              <a:t>with</a:t>
            </a:r>
            <a:r>
              <a:rPr lang="de-DE" dirty="0" smtClean="0"/>
              <a:t> </a:t>
            </a:r>
            <a:r>
              <a:rPr lang="de-DE" dirty="0" err="1" smtClean="0"/>
              <a:t>other</a:t>
            </a:r>
            <a:r>
              <a:rPr lang="de-DE" dirty="0" smtClean="0"/>
              <a:t> </a:t>
            </a:r>
            <a:r>
              <a:rPr lang="de-DE" dirty="0" err="1" smtClean="0"/>
              <a:t>proposals</a:t>
            </a:r>
            <a:r>
              <a:rPr lang="de-DE" dirty="0" smtClean="0"/>
              <a:t>. In </a:t>
            </a:r>
            <a:r>
              <a:rPr lang="de-DE" dirty="0" err="1" smtClean="0"/>
              <a:t>case</a:t>
            </a:r>
            <a:r>
              <a:rPr lang="de-DE" dirty="0" smtClean="0"/>
              <a:t>, </a:t>
            </a:r>
            <a:r>
              <a:rPr lang="de-DE" dirty="0" err="1" smtClean="0"/>
              <a:t>contact</a:t>
            </a:r>
            <a:r>
              <a:rPr lang="de-DE" dirty="0" smtClean="0"/>
              <a:t> </a:t>
            </a:r>
            <a:r>
              <a:rPr lang="de-DE" dirty="0" err="1" smtClean="0"/>
              <a:t>the</a:t>
            </a:r>
            <a:r>
              <a:rPr lang="de-DE" dirty="0" smtClean="0"/>
              <a:t> </a:t>
            </a:r>
            <a:r>
              <a:rPr lang="de-DE" dirty="0" err="1" smtClean="0"/>
              <a:t>proposers</a:t>
            </a:r>
            <a:r>
              <a:rPr lang="de-DE" dirty="0" smtClean="0"/>
              <a:t>.</a:t>
            </a:r>
          </a:p>
          <a:p>
            <a:pPr>
              <a:spcBef>
                <a:spcPts val="600"/>
              </a:spcBef>
            </a:pPr>
            <a:endParaRPr lang="de-DE" sz="700" dirty="0"/>
          </a:p>
          <a:p>
            <a:pPr>
              <a:spcBef>
                <a:spcPts val="600"/>
              </a:spcBef>
            </a:pPr>
            <a:r>
              <a:rPr lang="de-DE" dirty="0" smtClean="0"/>
              <a:t>Parts of </a:t>
            </a:r>
            <a:r>
              <a:rPr lang="de-DE" dirty="0" err="1" smtClean="0"/>
              <a:t>this</a:t>
            </a:r>
            <a:r>
              <a:rPr lang="de-DE" dirty="0" smtClean="0"/>
              <a:t> </a:t>
            </a:r>
            <a:r>
              <a:rPr lang="de-DE" dirty="0" err="1" smtClean="0"/>
              <a:t>proposal</a:t>
            </a:r>
            <a:r>
              <a:rPr lang="de-DE" dirty="0" smtClean="0"/>
              <a:t> </a:t>
            </a:r>
            <a:r>
              <a:rPr lang="de-DE" dirty="0" err="1" smtClean="0"/>
              <a:t>were</a:t>
            </a:r>
            <a:r>
              <a:rPr lang="de-DE" dirty="0" smtClean="0"/>
              <a:t> </a:t>
            </a:r>
            <a:r>
              <a:rPr lang="de-DE" dirty="0" err="1" smtClean="0"/>
              <a:t>already</a:t>
            </a:r>
            <a:r>
              <a:rPr lang="de-DE" dirty="0" smtClean="0"/>
              <a:t> </a:t>
            </a:r>
            <a:r>
              <a:rPr lang="de-DE" dirty="0" err="1" smtClean="0"/>
              <a:t>tested</a:t>
            </a:r>
            <a:r>
              <a:rPr lang="de-DE" dirty="0" smtClean="0"/>
              <a:t> [1]</a:t>
            </a:r>
          </a:p>
          <a:p>
            <a:pPr marL="800100" lvl="1" indent="-342900">
              <a:spcBef>
                <a:spcPts val="600"/>
              </a:spcBef>
              <a:buFont typeface="Arial" pitchFamily="34" charset="0"/>
              <a:buChar char="•"/>
            </a:pPr>
            <a:r>
              <a:rPr lang="de-DE" dirty="0" err="1" smtClean="0"/>
              <a:t>use</a:t>
            </a:r>
            <a:r>
              <a:rPr lang="de-DE" dirty="0" smtClean="0"/>
              <a:t> of DMT </a:t>
            </a:r>
            <a:r>
              <a:rPr lang="de-DE" dirty="0" err="1" smtClean="0"/>
              <a:t>for</a:t>
            </a:r>
            <a:r>
              <a:rPr lang="de-DE" dirty="0" smtClean="0"/>
              <a:t> </a:t>
            </a:r>
            <a:r>
              <a:rPr lang="de-DE" dirty="0" err="1" smtClean="0"/>
              <a:t>optical</a:t>
            </a:r>
            <a:r>
              <a:rPr lang="de-DE" dirty="0" smtClean="0"/>
              <a:t> </a:t>
            </a:r>
            <a:r>
              <a:rPr lang="de-DE" dirty="0" err="1" smtClean="0"/>
              <a:t>wireless</a:t>
            </a:r>
            <a:r>
              <a:rPr lang="de-DE" dirty="0" smtClean="0"/>
              <a:t> links </a:t>
            </a:r>
            <a:r>
              <a:rPr lang="de-DE" dirty="0" err="1" smtClean="0"/>
              <a:t>up</a:t>
            </a:r>
            <a:r>
              <a:rPr lang="de-DE" dirty="0" smtClean="0"/>
              <a:t> </a:t>
            </a:r>
            <a:r>
              <a:rPr lang="de-DE" dirty="0" err="1" smtClean="0"/>
              <a:t>to</a:t>
            </a:r>
            <a:r>
              <a:rPr lang="de-DE" dirty="0" smtClean="0"/>
              <a:t> 1 </a:t>
            </a:r>
            <a:r>
              <a:rPr lang="de-DE" dirty="0" err="1" smtClean="0"/>
              <a:t>Gbps</a:t>
            </a:r>
            <a:endParaRPr lang="de-DE" dirty="0"/>
          </a:p>
          <a:p>
            <a:pPr marL="800100" lvl="1" indent="-342900">
              <a:spcBef>
                <a:spcPts val="600"/>
              </a:spcBef>
              <a:buFont typeface="Arial" pitchFamily="34" charset="0"/>
              <a:buChar char="•"/>
            </a:pPr>
            <a:r>
              <a:rPr lang="de-DE" dirty="0" smtClean="0"/>
              <a:t>adaptive </a:t>
            </a:r>
            <a:r>
              <a:rPr lang="de-DE" dirty="0" err="1" smtClean="0"/>
              <a:t>transmission</a:t>
            </a:r>
            <a:r>
              <a:rPr lang="de-DE" dirty="0" smtClean="0"/>
              <a:t> in mobile </a:t>
            </a:r>
            <a:r>
              <a:rPr lang="de-DE" dirty="0" err="1" smtClean="0"/>
              <a:t>scenarios</a:t>
            </a:r>
            <a:r>
              <a:rPr lang="de-DE" dirty="0" smtClean="0"/>
              <a:t> </a:t>
            </a:r>
            <a:r>
              <a:rPr lang="de-DE" dirty="0" err="1" smtClean="0"/>
              <a:t>with</a:t>
            </a:r>
            <a:r>
              <a:rPr lang="de-DE" dirty="0" smtClean="0"/>
              <a:t> </a:t>
            </a:r>
            <a:r>
              <a:rPr lang="de-DE" dirty="0" err="1" smtClean="0"/>
              <a:t>interference</a:t>
            </a:r>
            <a:endParaRPr lang="de-DE" dirty="0" smtClean="0"/>
          </a:p>
          <a:p>
            <a:pPr marL="800100" lvl="1" indent="-342900">
              <a:spcBef>
                <a:spcPts val="600"/>
              </a:spcBef>
              <a:buFont typeface="Arial" pitchFamily="34" charset="0"/>
              <a:buChar char="•"/>
            </a:pPr>
            <a:r>
              <a:rPr lang="de-DE" dirty="0" err="1" smtClean="0"/>
              <a:t>coordination</a:t>
            </a:r>
            <a:r>
              <a:rPr lang="de-DE" dirty="0" smtClean="0"/>
              <a:t> of multiple parallel links</a:t>
            </a:r>
          </a:p>
          <a:p>
            <a:pPr marL="800100" lvl="1" indent="-342900">
              <a:spcBef>
                <a:spcPts val="600"/>
              </a:spcBef>
              <a:buFont typeface="Arial" pitchFamily="34" charset="0"/>
              <a:buChar char="•"/>
            </a:pPr>
            <a:r>
              <a:rPr lang="de-DE" dirty="0" err="1" smtClean="0"/>
              <a:t>efficient</a:t>
            </a:r>
            <a:r>
              <a:rPr lang="de-DE" dirty="0" smtClean="0"/>
              <a:t> MAC and </a:t>
            </a:r>
            <a:r>
              <a:rPr lang="de-DE" dirty="0" err="1" smtClean="0"/>
              <a:t>network</a:t>
            </a:r>
            <a:r>
              <a:rPr lang="de-DE" dirty="0" smtClean="0"/>
              <a:t> </a:t>
            </a:r>
            <a:r>
              <a:rPr lang="de-DE" dirty="0" err="1" smtClean="0"/>
              <a:t>routines</a:t>
            </a:r>
            <a:r>
              <a:rPr lang="de-DE" dirty="0" smtClean="0"/>
              <a:t> </a:t>
            </a:r>
            <a:r>
              <a:rPr lang="de-DE" dirty="0" err="1" smtClean="0"/>
              <a:t>for</a:t>
            </a:r>
            <a:r>
              <a:rPr lang="de-DE" dirty="0" smtClean="0"/>
              <a:t> </a:t>
            </a:r>
            <a:r>
              <a:rPr lang="de-DE" dirty="0" err="1" smtClean="0"/>
              <a:t>coordinated</a:t>
            </a:r>
            <a:r>
              <a:rPr lang="de-DE" dirty="0" smtClean="0"/>
              <a:t> </a:t>
            </a:r>
            <a:r>
              <a:rPr lang="de-DE" dirty="0" err="1" smtClean="0"/>
              <a:t>transmission</a:t>
            </a:r>
            <a:r>
              <a:rPr lang="de-DE" dirty="0" smtClean="0"/>
              <a:t> </a:t>
            </a:r>
          </a:p>
          <a:p>
            <a:pPr marL="800100" lvl="1" indent="-342900">
              <a:spcBef>
                <a:spcPts val="600"/>
              </a:spcBef>
              <a:buFont typeface="Arial" pitchFamily="34" charset="0"/>
              <a:buChar char="•"/>
            </a:pPr>
            <a:r>
              <a:rPr lang="de-DE" dirty="0" err="1" smtClean="0"/>
              <a:t>clustering</a:t>
            </a:r>
            <a:r>
              <a:rPr lang="de-DE" dirty="0" smtClean="0"/>
              <a:t> of </a:t>
            </a:r>
            <a:r>
              <a:rPr lang="de-DE" dirty="0" err="1" smtClean="0"/>
              <a:t>cells</a:t>
            </a:r>
            <a:r>
              <a:rPr lang="de-DE" dirty="0" smtClean="0"/>
              <a:t>, </a:t>
            </a:r>
            <a:r>
              <a:rPr lang="de-DE" dirty="0" err="1" smtClean="0"/>
              <a:t>user</a:t>
            </a:r>
            <a:r>
              <a:rPr lang="de-DE" dirty="0" smtClean="0"/>
              <a:t> </a:t>
            </a:r>
            <a:r>
              <a:rPr lang="de-DE" dirty="0" err="1" smtClean="0"/>
              <a:t>selection</a:t>
            </a:r>
            <a:r>
              <a:rPr lang="de-DE" dirty="0" smtClean="0"/>
              <a:t> and rank </a:t>
            </a:r>
            <a:r>
              <a:rPr lang="de-DE" dirty="0" err="1" smtClean="0"/>
              <a:t>adaptation</a:t>
            </a:r>
            <a:endParaRPr lang="de-DE" sz="2000" dirty="0" smtClean="0"/>
          </a:p>
          <a:p>
            <a:pPr algn="just">
              <a:spcBef>
                <a:spcPts val="600"/>
              </a:spcBef>
            </a:pPr>
            <a:endParaRPr lang="de-DE" sz="1000" dirty="0" smtClean="0"/>
          </a:p>
          <a:p>
            <a:pPr algn="just">
              <a:spcBef>
                <a:spcPts val="600"/>
              </a:spcBef>
            </a:pPr>
            <a:r>
              <a:rPr lang="de-DE" sz="1000" dirty="0" smtClean="0"/>
              <a:t>[</a:t>
            </a:r>
            <a:r>
              <a:rPr lang="de-DE" sz="1000" dirty="0" smtClean="0"/>
              <a:t>1]  This </a:t>
            </a:r>
            <a:r>
              <a:rPr lang="de-DE" sz="1000" dirty="0" err="1" smtClean="0"/>
              <a:t>systen</a:t>
            </a:r>
            <a:r>
              <a:rPr lang="de-DE" sz="1000" dirty="0" smtClean="0"/>
              <a:t> </a:t>
            </a:r>
            <a:r>
              <a:rPr lang="de-DE" sz="1000" dirty="0" err="1" smtClean="0"/>
              <a:t>architecture</a:t>
            </a:r>
            <a:r>
              <a:rPr lang="de-DE" sz="1000" dirty="0" smtClean="0"/>
              <a:t> </a:t>
            </a:r>
            <a:r>
              <a:rPr lang="de-DE" sz="1000" dirty="0" err="1" smtClean="0"/>
              <a:t>has</a:t>
            </a:r>
            <a:r>
              <a:rPr lang="de-DE" sz="1000" dirty="0" smtClean="0"/>
              <a:t> </a:t>
            </a:r>
            <a:r>
              <a:rPr lang="de-DE" sz="1000" dirty="0" err="1" smtClean="0"/>
              <a:t>been</a:t>
            </a:r>
            <a:r>
              <a:rPr lang="de-DE" sz="1000" dirty="0" smtClean="0"/>
              <a:t> </a:t>
            </a:r>
            <a:r>
              <a:rPr lang="de-DE" sz="1000" dirty="0" err="1" smtClean="0"/>
              <a:t>developed</a:t>
            </a:r>
            <a:r>
              <a:rPr lang="de-DE" sz="1000" dirty="0" smtClean="0"/>
              <a:t> </a:t>
            </a:r>
            <a:r>
              <a:rPr lang="de-DE" sz="1000" dirty="0" smtClean="0"/>
              <a:t>in </a:t>
            </a:r>
            <a:r>
              <a:rPr lang="de-DE" sz="1000" dirty="0" err="1" smtClean="0"/>
              <a:t>research</a:t>
            </a:r>
            <a:r>
              <a:rPr lang="de-DE" sz="1000" dirty="0" smtClean="0"/>
              <a:t> </a:t>
            </a:r>
            <a:r>
              <a:rPr lang="de-DE" sz="1000" dirty="0" err="1" smtClean="0"/>
              <a:t>projects</a:t>
            </a:r>
            <a:r>
              <a:rPr lang="de-DE" sz="1000" dirty="0" smtClean="0"/>
              <a:t> </a:t>
            </a:r>
            <a:r>
              <a:rPr lang="de-DE" sz="1000" dirty="0" err="1" smtClean="0"/>
              <a:t>funded</a:t>
            </a:r>
            <a:r>
              <a:rPr lang="de-DE" sz="1000" dirty="0" smtClean="0"/>
              <a:t> </a:t>
            </a:r>
            <a:r>
              <a:rPr lang="de-DE" sz="1000" dirty="0" err="1" smtClean="0"/>
              <a:t>by</a:t>
            </a:r>
            <a:r>
              <a:rPr lang="de-DE" sz="1000" dirty="0" smtClean="0"/>
              <a:t> </a:t>
            </a:r>
            <a:r>
              <a:rPr lang="de-DE" sz="1000" dirty="0" err="1" smtClean="0"/>
              <a:t>the</a:t>
            </a:r>
            <a:r>
              <a:rPr lang="de-DE" sz="1000" dirty="0" smtClean="0"/>
              <a:t> German </a:t>
            </a:r>
            <a:r>
              <a:rPr lang="de-DE" sz="1000" dirty="0" err="1" smtClean="0"/>
              <a:t>Ministry</a:t>
            </a:r>
            <a:r>
              <a:rPr lang="de-DE" sz="1000" dirty="0" smtClean="0"/>
              <a:t> of Education and Research (BMBF) in </a:t>
            </a:r>
            <a:r>
              <a:rPr lang="de-DE" sz="1000" dirty="0" err="1" smtClean="0"/>
              <a:t>the</a:t>
            </a:r>
            <a:r>
              <a:rPr lang="de-DE" sz="1000" dirty="0" smtClean="0"/>
              <a:t> </a:t>
            </a:r>
            <a:r>
              <a:rPr lang="de-DE" sz="1000" dirty="0" err="1" smtClean="0"/>
              <a:t>projects</a:t>
            </a:r>
            <a:r>
              <a:rPr lang="de-DE" sz="1000" dirty="0" smtClean="0"/>
              <a:t> </a:t>
            </a:r>
            <a:r>
              <a:rPr lang="de-DE" sz="1000" dirty="0" err="1" smtClean="0"/>
              <a:t>ScaleNet</a:t>
            </a:r>
            <a:r>
              <a:rPr lang="de-DE" sz="1000" dirty="0" smtClean="0"/>
              <a:t>, EASY-C</a:t>
            </a:r>
            <a:r>
              <a:rPr lang="de-DE" sz="1000" dirty="0"/>
              <a:t>, </a:t>
            </a:r>
            <a:r>
              <a:rPr lang="de-DE" sz="1000" dirty="0" smtClean="0"/>
              <a:t>CONDOR and OWICELLS, </a:t>
            </a:r>
            <a:r>
              <a:rPr lang="de-DE" sz="1000" dirty="0" err="1" smtClean="0"/>
              <a:t>the</a:t>
            </a:r>
            <a:r>
              <a:rPr lang="de-DE" sz="1000" dirty="0" smtClean="0"/>
              <a:t> German Research Council (DFG) in </a:t>
            </a:r>
            <a:r>
              <a:rPr lang="de-DE" sz="1000" dirty="0" err="1" smtClean="0"/>
              <a:t>the</a:t>
            </a:r>
            <a:r>
              <a:rPr lang="de-DE" sz="1000" dirty="0" smtClean="0"/>
              <a:t> </a:t>
            </a:r>
            <a:r>
              <a:rPr lang="de-DE" sz="1000" dirty="0" err="1" smtClean="0"/>
              <a:t>projects</a:t>
            </a:r>
            <a:r>
              <a:rPr lang="de-DE" sz="1000" dirty="0" smtClean="0"/>
              <a:t> </a:t>
            </a:r>
            <a:r>
              <a:rPr lang="de-DE" sz="1000" dirty="0" err="1" smtClean="0"/>
              <a:t>CoMPImpairments</a:t>
            </a:r>
            <a:r>
              <a:rPr lang="de-DE" sz="1000" dirty="0" smtClean="0"/>
              <a:t> and </a:t>
            </a:r>
            <a:r>
              <a:rPr lang="de-DE" sz="1000" dirty="0" err="1" smtClean="0"/>
              <a:t>CoMPmobil</a:t>
            </a:r>
            <a:r>
              <a:rPr lang="de-DE" sz="1000" dirty="0" smtClean="0"/>
              <a:t> and </a:t>
            </a:r>
            <a:r>
              <a:rPr lang="de-DE" sz="1000" dirty="0" err="1" smtClean="0"/>
              <a:t>the</a:t>
            </a:r>
            <a:r>
              <a:rPr lang="de-DE" sz="1000" dirty="0" smtClean="0"/>
              <a:t> </a:t>
            </a:r>
            <a:r>
              <a:rPr lang="de-DE" sz="1000" dirty="0" smtClean="0"/>
              <a:t>European  Union in </a:t>
            </a:r>
            <a:r>
              <a:rPr lang="de-DE" sz="1000" dirty="0" err="1"/>
              <a:t>the</a:t>
            </a:r>
            <a:r>
              <a:rPr lang="de-DE" sz="1000" dirty="0"/>
              <a:t> </a:t>
            </a:r>
            <a:r>
              <a:rPr lang="de-DE" sz="1000" dirty="0" err="1" smtClean="0"/>
              <a:t>projects</a:t>
            </a:r>
            <a:r>
              <a:rPr lang="de-DE" sz="1000" dirty="0" smtClean="0"/>
              <a:t> OMEGA, SODALES, </a:t>
            </a:r>
            <a:r>
              <a:rPr lang="de-DE" sz="1000" dirty="0" smtClean="0"/>
              <a:t>OPTICWISE, </a:t>
            </a:r>
            <a:r>
              <a:rPr lang="de-DE" sz="1000" dirty="0" err="1" smtClean="0"/>
              <a:t>iCirrus</a:t>
            </a:r>
            <a:r>
              <a:rPr lang="de-DE" sz="1000" dirty="0" smtClean="0"/>
              <a:t> </a:t>
            </a:r>
            <a:r>
              <a:rPr lang="de-DE" sz="1000" dirty="0" smtClean="0"/>
              <a:t>and CHARISMA. The </a:t>
            </a:r>
            <a:r>
              <a:rPr lang="de-DE" sz="1000" dirty="0" err="1" smtClean="0"/>
              <a:t>authors</a:t>
            </a:r>
            <a:r>
              <a:rPr lang="de-DE" sz="1000" dirty="0" smtClean="0"/>
              <a:t> </a:t>
            </a:r>
            <a:r>
              <a:rPr lang="de-DE" sz="1000" dirty="0" err="1" smtClean="0"/>
              <a:t>thank</a:t>
            </a:r>
            <a:r>
              <a:rPr lang="de-DE" sz="1000" dirty="0" smtClean="0"/>
              <a:t> all </a:t>
            </a:r>
            <a:r>
              <a:rPr lang="de-DE" sz="1000" dirty="0" err="1" smtClean="0"/>
              <a:t>partners</a:t>
            </a:r>
            <a:r>
              <a:rPr lang="de-DE" sz="1000" dirty="0" smtClean="0"/>
              <a:t> in </a:t>
            </a:r>
            <a:r>
              <a:rPr lang="de-DE" sz="1000" dirty="0" err="1" smtClean="0"/>
              <a:t>these</a:t>
            </a:r>
            <a:r>
              <a:rPr lang="de-DE" sz="1000" dirty="0" smtClean="0"/>
              <a:t> </a:t>
            </a:r>
            <a:r>
              <a:rPr lang="de-DE" sz="1000" dirty="0" err="1" smtClean="0"/>
              <a:t>projects</a:t>
            </a:r>
            <a:r>
              <a:rPr lang="de-DE" sz="1000" dirty="0" smtClean="0"/>
              <a:t> </a:t>
            </a:r>
            <a:r>
              <a:rPr lang="de-DE" sz="1000" dirty="0" err="1" smtClean="0"/>
              <a:t>for</a:t>
            </a:r>
            <a:r>
              <a:rPr lang="de-DE" sz="1000" dirty="0" smtClean="0"/>
              <a:t> </a:t>
            </a:r>
            <a:r>
              <a:rPr lang="de-DE" sz="1000" dirty="0" err="1" smtClean="0"/>
              <a:t>their</a:t>
            </a:r>
            <a:r>
              <a:rPr lang="de-DE" sz="1000" dirty="0" smtClean="0"/>
              <a:t> </a:t>
            </a:r>
            <a:r>
              <a:rPr lang="de-DE" sz="1000" dirty="0" err="1" smtClean="0"/>
              <a:t>cooperation</a:t>
            </a:r>
            <a:r>
              <a:rPr lang="de-DE" sz="1000" dirty="0" smtClean="0"/>
              <a:t>. </a:t>
            </a:r>
            <a:endParaRPr lang="de-DE" sz="1000" dirty="0"/>
          </a:p>
          <a:p>
            <a:pPr>
              <a:spcBef>
                <a:spcPts val="600"/>
              </a:spcBef>
            </a:pPr>
            <a:endParaRPr lang="de-DE" sz="800" dirty="0" smtClean="0"/>
          </a:p>
        </p:txBody>
      </p:sp>
    </p:spTree>
    <p:extLst>
      <p:ext uri="{BB962C8B-B14F-4D97-AF65-F5344CB8AC3E}">
        <p14:creationId xmlns:p14="http://schemas.microsoft.com/office/powerpoint/2010/main" val="1503382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Outline</a:t>
            </a:r>
            <a:endParaRPr lang="en-GB" sz="2800" kern="0" dirty="0"/>
          </a:p>
        </p:txBody>
      </p:sp>
      <p:sp>
        <p:nvSpPr>
          <p:cNvPr id="3" name="Content Placeholder 1"/>
          <p:cNvSpPr txBox="1">
            <a:spLocks/>
          </p:cNvSpPr>
          <p:nvPr/>
        </p:nvSpPr>
        <p:spPr>
          <a:xfrm>
            <a:off x="612329" y="1556792"/>
            <a:ext cx="8424167"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00B0F0"/>
              </a:buClr>
              <a:buFont typeface="Wingdings" pitchFamily="2" charset="2"/>
              <a:buChar char="§"/>
            </a:pPr>
            <a:r>
              <a:rPr lang="en-US" b="0" dirty="0" smtClean="0"/>
              <a:t>Integrated System Architecture for </a:t>
            </a:r>
            <a:r>
              <a:rPr lang="en-US" b="0" dirty="0"/>
              <a:t>High-rate </a:t>
            </a:r>
            <a:r>
              <a:rPr lang="en-US" b="0" dirty="0" smtClean="0"/>
              <a:t>PD</a:t>
            </a:r>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b="0" dirty="0" smtClean="0"/>
              <a:t>Use Cases, Transmitter, Transfer Mode</a:t>
            </a:r>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b="0" dirty="0" smtClean="0"/>
              <a:t>Dimming, Multiuser, Asymmetric Link</a:t>
            </a:r>
            <a:endParaRPr lang="en-US" sz="800" b="0" dirty="0" smtClean="0"/>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b="0" dirty="0" smtClean="0"/>
              <a:t>Handover, Interference Coordination</a:t>
            </a:r>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b="0" dirty="0" smtClean="0">
                <a:solidFill>
                  <a:schemeClr val="tx1"/>
                </a:solidFill>
              </a:rPr>
              <a:t>Coexistence, Multiple Transmitters</a:t>
            </a:r>
          </a:p>
          <a:p>
            <a:pPr marL="342900" indent="-342900">
              <a:buClr>
                <a:srgbClr val="00B0F0"/>
              </a:buClr>
              <a:buFont typeface="Wingdings" pitchFamily="2" charset="2"/>
              <a:buChar char="§"/>
            </a:pPr>
            <a:endParaRPr lang="en-US" sz="800" b="0" dirty="0" smtClean="0">
              <a:solidFill>
                <a:schemeClr val="bg1">
                  <a:lumMod val="65000"/>
                </a:schemeClr>
              </a:solidFill>
            </a:endParaRPr>
          </a:p>
          <a:p>
            <a:pPr marL="342900" indent="-342900">
              <a:buClr>
                <a:srgbClr val="00B0F0"/>
              </a:buClr>
              <a:buFont typeface="Wingdings" pitchFamily="2" charset="2"/>
              <a:buChar char="§"/>
            </a:pPr>
            <a:r>
              <a:rPr lang="en-US" b="0" dirty="0" smtClean="0">
                <a:solidFill>
                  <a:schemeClr val="tx1"/>
                </a:solidFill>
              </a:rPr>
              <a:t>Waveform, Metric reporting</a:t>
            </a:r>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b="0" dirty="0" smtClean="0"/>
              <a:t>Summary</a:t>
            </a:r>
          </a:p>
          <a:p>
            <a:pPr marL="342900" indent="-342900">
              <a:buClr>
                <a:srgbClr val="00B0F0"/>
              </a:buClr>
              <a:buFont typeface="Wingdings" pitchFamily="2" charset="2"/>
              <a:buChar char="§"/>
            </a:pPr>
            <a:endParaRPr lang="en-US" b="0" dirty="0" smtClean="0"/>
          </a:p>
          <a:p>
            <a:pPr marL="342900" indent="-342900">
              <a:buClr>
                <a:srgbClr val="00B0F0"/>
              </a:buClr>
              <a:buFont typeface="Wingdings" pitchFamily="2" charset="2"/>
              <a:buChar char="§"/>
            </a:pPr>
            <a:endParaRPr lang="en-US" b="0" dirty="0" smtClean="0"/>
          </a:p>
          <a:p>
            <a:pPr marL="342900" indent="-342900">
              <a:buClr>
                <a:srgbClr val="00B0F0"/>
              </a:buClr>
              <a:buFont typeface="Wingdings" pitchFamily="2" charset="2"/>
              <a:buChar char="§"/>
            </a:pPr>
            <a:endParaRPr lang="en-US" b="0" dirty="0" smtClean="0"/>
          </a:p>
        </p:txBody>
      </p:sp>
    </p:spTree>
    <p:extLst>
      <p:ext uri="{BB962C8B-B14F-4D97-AF65-F5344CB8AC3E}">
        <p14:creationId xmlns:p14="http://schemas.microsoft.com/office/powerpoint/2010/main" val="1069276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smtClean="0"/>
              <a:t>Integrated System </a:t>
            </a:r>
            <a:r>
              <a:rPr lang="de-DE" sz="2800" dirty="0" err="1" smtClean="0"/>
              <a:t>Architecture</a:t>
            </a:r>
            <a:r>
              <a:rPr lang="de-DE" sz="2800" dirty="0" smtClean="0"/>
              <a:t> </a:t>
            </a:r>
            <a:r>
              <a:rPr lang="de-DE" sz="2800" dirty="0" err="1" smtClean="0"/>
              <a:t>for</a:t>
            </a:r>
            <a:r>
              <a:rPr lang="de-DE" sz="2800" dirty="0" smtClean="0"/>
              <a:t> </a:t>
            </a:r>
            <a:r>
              <a:rPr lang="de-DE" sz="2800" dirty="0"/>
              <a:t>High-rate PD </a:t>
            </a:r>
            <a:endParaRPr lang="en-GB" sz="2800" kern="0" dirty="0"/>
          </a:p>
        </p:txBody>
      </p:sp>
      <p:grpSp>
        <p:nvGrpSpPr>
          <p:cNvPr id="3" name="Gruppieren 2"/>
          <p:cNvGrpSpPr/>
          <p:nvPr/>
        </p:nvGrpSpPr>
        <p:grpSpPr>
          <a:xfrm>
            <a:off x="102202" y="1340768"/>
            <a:ext cx="4973854" cy="4596966"/>
            <a:chOff x="102202" y="992274"/>
            <a:chExt cx="4973854" cy="4596966"/>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02" y="992274"/>
              <a:ext cx="4973854" cy="45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3923928" y="3302986"/>
              <a:ext cx="1119400" cy="19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Content Placeholder 1"/>
          <p:cNvSpPr txBox="1">
            <a:spLocks/>
          </p:cNvSpPr>
          <p:nvPr/>
        </p:nvSpPr>
        <p:spPr>
          <a:xfrm>
            <a:off x="4788024" y="1556792"/>
            <a:ext cx="457200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2" indent="0">
              <a:lnSpc>
                <a:spcPts val="2600"/>
              </a:lnSpc>
              <a:buClr>
                <a:srgbClr val="00B0F0"/>
              </a:buClr>
              <a:buFont typeface="Wingdings" pitchFamily="2" charset="2"/>
              <a:buNone/>
            </a:pPr>
            <a:r>
              <a:rPr lang="en-US" dirty="0" smtClean="0"/>
              <a:t>Network Control (NC) in local cloud</a:t>
            </a:r>
          </a:p>
          <a:p>
            <a:pPr marL="631825" lvl="2" indent="-176213" defTabSz="631825">
              <a:lnSpc>
                <a:spcPts val="2600"/>
              </a:lnSpc>
              <a:buClr>
                <a:srgbClr val="00B0F0"/>
              </a:buClr>
              <a:buFont typeface="Arial" pitchFamily="34" charset="0"/>
              <a:buChar char="•"/>
            </a:pPr>
            <a:r>
              <a:rPr lang="en-US" sz="1600" dirty="0" smtClean="0"/>
              <a:t>Security, User Queues, HARQ</a:t>
            </a:r>
          </a:p>
          <a:p>
            <a:pPr marL="631825" lvl="2" indent="-176213" defTabSz="631825">
              <a:lnSpc>
                <a:spcPts val="2600"/>
              </a:lnSpc>
              <a:buClr>
                <a:srgbClr val="00B0F0"/>
              </a:buClr>
              <a:buFont typeface="Arial" pitchFamily="34" charset="0"/>
              <a:buChar char="•"/>
            </a:pPr>
            <a:r>
              <a:rPr lang="en-US" sz="1600" dirty="0" smtClean="0"/>
              <a:t>Handover and interference coordination</a:t>
            </a:r>
            <a:endParaRPr lang="en-US" dirty="0" smtClean="0"/>
          </a:p>
          <a:p>
            <a:pPr marL="254000" lvl="2" indent="0">
              <a:lnSpc>
                <a:spcPts val="2600"/>
              </a:lnSpc>
              <a:buClr>
                <a:srgbClr val="00B0F0"/>
              </a:buClr>
              <a:buFont typeface="Wingdings" pitchFamily="2" charset="2"/>
              <a:buNone/>
            </a:pPr>
            <a:r>
              <a:rPr lang="en-US" dirty="0" smtClean="0"/>
              <a:t>All transport is Ethernet with </a:t>
            </a:r>
            <a:r>
              <a:rPr lang="en-US" dirty="0" err="1" smtClean="0"/>
              <a:t>PoE</a:t>
            </a:r>
            <a:endParaRPr lang="en-US" dirty="0" smtClean="0"/>
          </a:p>
          <a:p>
            <a:pPr marL="254000" lvl="2" indent="0">
              <a:lnSpc>
                <a:spcPts val="2600"/>
              </a:lnSpc>
              <a:buClr>
                <a:srgbClr val="00B0F0"/>
              </a:buClr>
              <a:buFont typeface="Wingdings" pitchFamily="2" charset="2"/>
              <a:buNone/>
            </a:pPr>
            <a:r>
              <a:rPr lang="en-US" dirty="0" smtClean="0"/>
              <a:t>Optical wireless frontends</a:t>
            </a:r>
          </a:p>
          <a:p>
            <a:pPr marL="628650" lvl="2" indent="-177800">
              <a:lnSpc>
                <a:spcPts val="2600"/>
              </a:lnSpc>
              <a:buClr>
                <a:srgbClr val="00B0F0"/>
              </a:buClr>
              <a:buFont typeface="Arial" pitchFamily="34" charset="0"/>
              <a:buChar char="•"/>
            </a:pPr>
            <a:r>
              <a:rPr lang="en-US" sz="1600" dirty="0" smtClean="0"/>
              <a:t>LED, PD, analog frontend</a:t>
            </a:r>
          </a:p>
          <a:p>
            <a:pPr marL="636588" lvl="2" indent="-180975">
              <a:lnSpc>
                <a:spcPts val="2600"/>
              </a:lnSpc>
              <a:buClr>
                <a:srgbClr val="00B0F0"/>
              </a:buClr>
              <a:buFont typeface="Arial" pitchFamily="34" charset="0"/>
              <a:buChar char="•"/>
            </a:pPr>
            <a:r>
              <a:rPr lang="en-US" sz="1600" dirty="0" smtClean="0"/>
              <a:t>PHY and lower MAC</a:t>
            </a:r>
            <a:endParaRPr lang="en-US" dirty="0" smtClean="0"/>
          </a:p>
          <a:p>
            <a:pPr marL="269875" lvl="2" indent="0">
              <a:lnSpc>
                <a:spcPts val="2600"/>
              </a:lnSpc>
              <a:buClr>
                <a:srgbClr val="00B0F0"/>
              </a:buClr>
              <a:buFont typeface="Wingdings" pitchFamily="2" charset="2"/>
              <a:buNone/>
            </a:pPr>
            <a:r>
              <a:rPr lang="en-US" dirty="0" smtClean="0"/>
              <a:t>Optical wireless terminals</a:t>
            </a:r>
          </a:p>
          <a:p>
            <a:pPr marL="269875" lvl="2" indent="0">
              <a:lnSpc>
                <a:spcPts val="2600"/>
              </a:lnSpc>
              <a:buClr>
                <a:srgbClr val="00B0F0"/>
              </a:buClr>
              <a:buFont typeface="Wingdings" pitchFamily="2" charset="2"/>
              <a:buNone/>
            </a:pPr>
            <a:r>
              <a:rPr lang="en-US" b="1" dirty="0" smtClean="0">
                <a:solidFill>
                  <a:schemeClr val="tx1"/>
                </a:solidFill>
              </a:rPr>
              <a:t>TG7r1 defines opt. wireless link</a:t>
            </a:r>
          </a:p>
          <a:p>
            <a:pPr marL="631825" lvl="4" indent="-180975">
              <a:lnSpc>
                <a:spcPts val="2600"/>
              </a:lnSpc>
              <a:buClr>
                <a:srgbClr val="00B0F0"/>
              </a:buClr>
              <a:buFont typeface="Arial" pitchFamily="34" charset="0"/>
              <a:buChar char="•"/>
            </a:pPr>
            <a:r>
              <a:rPr lang="en-US" sz="1600" dirty="0" smtClean="0"/>
              <a:t>PHY and MAC for stand-alone links</a:t>
            </a:r>
          </a:p>
          <a:p>
            <a:pPr marL="631825" lvl="4" indent="-180975">
              <a:lnSpc>
                <a:spcPts val="2600"/>
              </a:lnSpc>
              <a:buClr>
                <a:srgbClr val="00B0F0"/>
              </a:buClr>
              <a:buFont typeface="Arial" pitchFamily="34" charset="0"/>
              <a:buChar char="•"/>
            </a:pPr>
            <a:r>
              <a:rPr lang="en-US" sz="1600" dirty="0" smtClean="0"/>
              <a:t>Interface to NC for coordinated transmission</a:t>
            </a:r>
            <a:endParaRPr lang="en-US" dirty="0" smtClean="0"/>
          </a:p>
          <a:p>
            <a:pPr marL="457200" indent="-457200">
              <a:lnSpc>
                <a:spcPts val="2600"/>
              </a:lnSpc>
              <a:buClr>
                <a:srgbClr val="00B0F0"/>
              </a:buClr>
              <a:buFont typeface="Arial" pitchFamily="34" charset="0"/>
              <a:buChar char="•"/>
            </a:pPr>
            <a:endParaRPr lang="en-US" dirty="0"/>
          </a:p>
        </p:txBody>
      </p:sp>
      <p:sp>
        <p:nvSpPr>
          <p:cNvPr id="8" name="Rechteck 7"/>
          <p:cNvSpPr/>
          <p:nvPr/>
        </p:nvSpPr>
        <p:spPr>
          <a:xfrm>
            <a:off x="3851919" y="3561470"/>
            <a:ext cx="941885"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3923928" y="3993518"/>
            <a:ext cx="1152129"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p:nvPr/>
        </p:nvCxnSpPr>
        <p:spPr>
          <a:xfrm flipV="1">
            <a:off x="5004048" y="5253658"/>
            <a:ext cx="252028" cy="2520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129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a:t>Use</a:t>
            </a:r>
            <a:r>
              <a:rPr lang="de-DE" sz="2800" dirty="0"/>
              <a:t> </a:t>
            </a:r>
            <a:r>
              <a:rPr lang="de-DE" sz="2800" dirty="0" err="1"/>
              <a:t>cases</a:t>
            </a:r>
            <a:r>
              <a:rPr lang="de-DE" sz="2800" dirty="0"/>
              <a:t>, Transfer Mode, </a:t>
            </a:r>
            <a:r>
              <a:rPr lang="de-DE" sz="2800" dirty="0" smtClean="0"/>
              <a:t>Transmitter</a:t>
            </a:r>
            <a:endParaRPr lang="en-GB" sz="2800" kern="0" dirty="0"/>
          </a:p>
        </p:txBody>
      </p:sp>
      <p:sp>
        <p:nvSpPr>
          <p:cNvPr id="3" name="Textfeld 2"/>
          <p:cNvSpPr txBox="1"/>
          <p:nvPr/>
        </p:nvSpPr>
        <p:spPr>
          <a:xfrm>
            <a:off x="290150" y="1340768"/>
            <a:ext cx="8850219" cy="5139869"/>
          </a:xfrm>
          <a:prstGeom prst="rect">
            <a:avLst/>
          </a:prstGeom>
          <a:noFill/>
        </p:spPr>
        <p:txBody>
          <a:bodyPr wrap="square" rtlCol="0">
            <a:spAutoFit/>
          </a:bodyPr>
          <a:lstStyle/>
          <a:p>
            <a:pPr>
              <a:spcBef>
                <a:spcPts val="800"/>
              </a:spcBef>
            </a:pPr>
            <a:r>
              <a:rPr lang="de-DE" sz="2000" dirty="0" err="1" smtClean="0"/>
              <a:t>Use</a:t>
            </a:r>
            <a:r>
              <a:rPr lang="de-DE" sz="2000" dirty="0" smtClean="0"/>
              <a:t> </a:t>
            </a:r>
            <a:r>
              <a:rPr lang="de-DE" sz="2000" dirty="0" err="1" smtClean="0"/>
              <a:t>cases</a:t>
            </a:r>
            <a:r>
              <a:rPr lang="de-DE" sz="2000" dirty="0"/>
              <a:t>: B1-B4, </a:t>
            </a:r>
            <a:r>
              <a:rPr lang="de-DE" sz="2000" dirty="0" smtClean="0"/>
              <a:t>All </a:t>
            </a:r>
            <a:r>
              <a:rPr lang="de-DE" sz="2000" dirty="0"/>
              <a:t>light </a:t>
            </a:r>
            <a:r>
              <a:rPr lang="de-DE" sz="2000" dirty="0" err="1" smtClean="0"/>
              <a:t>sources</a:t>
            </a:r>
            <a:r>
              <a:rPr lang="de-DE" sz="2000" dirty="0" smtClean="0"/>
              <a:t> </a:t>
            </a:r>
            <a:r>
              <a:rPr lang="de-DE" sz="2000" dirty="0" err="1" smtClean="0"/>
              <a:t>described</a:t>
            </a:r>
            <a:r>
              <a:rPr lang="de-DE" sz="2000" dirty="0" smtClean="0"/>
              <a:t> in TCD </a:t>
            </a:r>
            <a:r>
              <a:rPr lang="de-DE" sz="2000" dirty="0"/>
              <a:t>	 </a:t>
            </a:r>
            <a:endParaRPr lang="de-DE" sz="2000" dirty="0" smtClean="0"/>
          </a:p>
          <a:p>
            <a:pPr>
              <a:spcBef>
                <a:spcPts val="800"/>
              </a:spcBef>
            </a:pPr>
            <a:r>
              <a:rPr lang="de-DE" sz="2000" dirty="0" smtClean="0"/>
              <a:t>Transfer </a:t>
            </a:r>
            <a:r>
              <a:rPr lang="de-DE" sz="2000" dirty="0" err="1" smtClean="0"/>
              <a:t>mode</a:t>
            </a:r>
            <a:endParaRPr lang="de-DE" sz="2000" dirty="0" smtClean="0"/>
          </a:p>
          <a:p>
            <a:pPr marL="800100" lvl="1" indent="-342900">
              <a:spcBef>
                <a:spcPts val="800"/>
              </a:spcBef>
              <a:buFont typeface="Arial" pitchFamily="34" charset="0"/>
              <a:buChar char="•"/>
            </a:pPr>
            <a:r>
              <a:rPr lang="de-DE" dirty="0" err="1" smtClean="0"/>
              <a:t>bidirectional</a:t>
            </a:r>
            <a:r>
              <a:rPr lang="de-DE" dirty="0" smtClean="0"/>
              <a:t>, </a:t>
            </a:r>
            <a:r>
              <a:rPr lang="de-DE" dirty="0" err="1" smtClean="0"/>
              <a:t>continuous</a:t>
            </a:r>
            <a:r>
              <a:rPr lang="de-DE" dirty="0" smtClean="0"/>
              <a:t> and packet-</a:t>
            </a:r>
            <a:r>
              <a:rPr lang="de-DE" dirty="0" err="1" smtClean="0"/>
              <a:t>based</a:t>
            </a:r>
            <a:endParaRPr lang="de-DE" dirty="0"/>
          </a:p>
          <a:p>
            <a:pPr>
              <a:spcBef>
                <a:spcPts val="800"/>
              </a:spcBef>
            </a:pPr>
            <a:endParaRPr lang="de-DE" sz="2000" dirty="0" smtClean="0"/>
          </a:p>
          <a:p>
            <a:pPr marL="285750" indent="-285750">
              <a:spcBef>
                <a:spcPts val="800"/>
              </a:spcBef>
              <a:buFont typeface="Arial" pitchFamily="34" charset="0"/>
              <a:buChar char="•"/>
            </a:pPr>
            <a:endParaRPr lang="de-DE" sz="2000" dirty="0" smtClean="0"/>
          </a:p>
          <a:p>
            <a:pPr marL="285750" indent="-285750">
              <a:spcBef>
                <a:spcPts val="800"/>
              </a:spcBef>
              <a:buFont typeface="Arial" pitchFamily="34" charset="0"/>
              <a:buChar char="•"/>
            </a:pPr>
            <a:endParaRPr lang="de-DE" sz="2000" dirty="0"/>
          </a:p>
          <a:p>
            <a:pPr marL="285750" indent="-285750">
              <a:spcBef>
                <a:spcPts val="800"/>
              </a:spcBef>
              <a:buFont typeface="Arial" pitchFamily="34" charset="0"/>
              <a:buChar char="•"/>
            </a:pPr>
            <a:endParaRPr lang="de-DE" sz="2000" dirty="0"/>
          </a:p>
          <a:p>
            <a:pPr>
              <a:spcBef>
                <a:spcPts val="800"/>
              </a:spcBef>
            </a:pPr>
            <a:r>
              <a:rPr lang="de-DE" sz="2000" dirty="0" smtClean="0"/>
              <a:t>Transmitter</a:t>
            </a:r>
          </a:p>
          <a:p>
            <a:pPr marL="742950" lvl="1" indent="-285750">
              <a:spcBef>
                <a:spcPts val="800"/>
              </a:spcBef>
              <a:buFont typeface="Arial" pitchFamily="34" charset="0"/>
              <a:buChar char="•"/>
            </a:pPr>
            <a:r>
              <a:rPr lang="de-DE" dirty="0" err="1" smtClean="0"/>
              <a:t>efficient</a:t>
            </a:r>
            <a:r>
              <a:rPr lang="de-DE" dirty="0" smtClean="0"/>
              <a:t> </a:t>
            </a:r>
            <a:r>
              <a:rPr lang="de-DE" dirty="0" err="1"/>
              <a:t>usage</a:t>
            </a:r>
            <a:r>
              <a:rPr lang="de-DE" dirty="0"/>
              <a:t> of </a:t>
            </a:r>
            <a:r>
              <a:rPr lang="de-DE" dirty="0" err="1" smtClean="0"/>
              <a:t>the</a:t>
            </a:r>
            <a:r>
              <a:rPr lang="de-DE" dirty="0" smtClean="0"/>
              <a:t> </a:t>
            </a:r>
            <a:r>
              <a:rPr lang="de-DE" dirty="0" err="1" smtClean="0"/>
              <a:t>optical</a:t>
            </a:r>
            <a:r>
              <a:rPr lang="de-DE" dirty="0" smtClean="0"/>
              <a:t> </a:t>
            </a:r>
            <a:r>
              <a:rPr lang="de-DE" dirty="0" err="1"/>
              <a:t>bandwidth</a:t>
            </a:r>
            <a:r>
              <a:rPr lang="de-DE" dirty="0"/>
              <a:t> </a:t>
            </a:r>
            <a:r>
              <a:rPr lang="de-DE" dirty="0" err="1" smtClean="0"/>
              <a:t>by</a:t>
            </a:r>
            <a:r>
              <a:rPr lang="de-DE" dirty="0" smtClean="0"/>
              <a:t> </a:t>
            </a:r>
            <a:r>
              <a:rPr lang="de-DE" dirty="0" err="1" smtClean="0"/>
              <a:t>using</a:t>
            </a:r>
            <a:r>
              <a:rPr lang="de-DE" dirty="0" smtClean="0"/>
              <a:t> adaptive </a:t>
            </a:r>
            <a:r>
              <a:rPr lang="de-DE" dirty="0" err="1" smtClean="0"/>
              <a:t>transmission</a:t>
            </a:r>
            <a:endParaRPr lang="de-DE" dirty="0"/>
          </a:p>
          <a:p>
            <a:pPr marL="742950" lvl="1" indent="-285750">
              <a:spcBef>
                <a:spcPts val="800"/>
              </a:spcBef>
              <a:buFont typeface="Arial" pitchFamily="34" charset="0"/>
              <a:buChar char="•"/>
            </a:pPr>
            <a:r>
              <a:rPr lang="de-DE" dirty="0" err="1" smtClean="0"/>
              <a:t>scalable</a:t>
            </a:r>
            <a:r>
              <a:rPr lang="de-DE" dirty="0" smtClean="0"/>
              <a:t> </a:t>
            </a:r>
            <a:r>
              <a:rPr lang="de-DE" dirty="0" err="1" smtClean="0"/>
              <a:t>from</a:t>
            </a:r>
            <a:r>
              <a:rPr lang="de-DE" dirty="0" smtClean="0"/>
              <a:t> </a:t>
            </a:r>
            <a:r>
              <a:rPr lang="de-DE" dirty="0"/>
              <a:t>1 Mbps </a:t>
            </a:r>
            <a:r>
              <a:rPr lang="de-DE" dirty="0" err="1"/>
              <a:t>to</a:t>
            </a:r>
            <a:r>
              <a:rPr lang="de-DE" dirty="0"/>
              <a:t> 10 </a:t>
            </a:r>
            <a:r>
              <a:rPr lang="de-DE" dirty="0" err="1" smtClean="0"/>
              <a:t>Gbps</a:t>
            </a:r>
            <a:r>
              <a:rPr lang="de-DE" dirty="0" smtClean="0"/>
              <a:t>, </a:t>
            </a:r>
            <a:r>
              <a:rPr lang="de-DE" dirty="0" err="1" smtClean="0"/>
              <a:t>device</a:t>
            </a:r>
            <a:r>
              <a:rPr lang="de-DE" dirty="0" smtClean="0"/>
              <a:t> </a:t>
            </a:r>
            <a:r>
              <a:rPr lang="de-DE" dirty="0" err="1" smtClean="0"/>
              <a:t>classes</a:t>
            </a:r>
            <a:r>
              <a:rPr lang="de-DE" dirty="0" smtClean="0"/>
              <a:t> </a:t>
            </a:r>
            <a:r>
              <a:rPr lang="de-DE" dirty="0" err="1" smtClean="0"/>
              <a:t>with</a:t>
            </a:r>
            <a:r>
              <a:rPr lang="de-DE" dirty="0" smtClean="0"/>
              <a:t> variable </a:t>
            </a:r>
            <a:r>
              <a:rPr lang="de-DE" dirty="0" err="1" smtClean="0"/>
              <a:t>bandwidths</a:t>
            </a:r>
            <a:r>
              <a:rPr lang="de-DE" dirty="0" smtClean="0"/>
              <a:t> </a:t>
            </a:r>
          </a:p>
          <a:p>
            <a:pPr marL="742950" lvl="1" indent="-285750">
              <a:spcBef>
                <a:spcPts val="800"/>
              </a:spcBef>
              <a:buFont typeface="Arial" pitchFamily="34" charset="0"/>
              <a:buChar char="•"/>
            </a:pPr>
            <a:r>
              <a:rPr lang="de-DE" dirty="0" err="1" smtClean="0"/>
              <a:t>reliable</a:t>
            </a:r>
            <a:r>
              <a:rPr lang="de-DE" dirty="0" smtClean="0"/>
              <a:t> </a:t>
            </a:r>
            <a:r>
              <a:rPr lang="de-DE" dirty="0" err="1" smtClean="0"/>
              <a:t>transmission</a:t>
            </a:r>
            <a:r>
              <a:rPr lang="de-DE" dirty="0" smtClean="0"/>
              <a:t> of </a:t>
            </a:r>
            <a:r>
              <a:rPr lang="de-DE" dirty="0" err="1" smtClean="0"/>
              <a:t>feedback</a:t>
            </a:r>
            <a:r>
              <a:rPr lang="de-DE" dirty="0" smtClean="0"/>
              <a:t> and </a:t>
            </a:r>
            <a:r>
              <a:rPr lang="de-DE" dirty="0" err="1" smtClean="0"/>
              <a:t>control</a:t>
            </a:r>
            <a:r>
              <a:rPr lang="de-DE" dirty="0" smtClean="0"/>
              <a:t> </a:t>
            </a:r>
            <a:r>
              <a:rPr lang="de-DE" dirty="0" err="1" smtClean="0"/>
              <a:t>channels</a:t>
            </a:r>
            <a:r>
              <a:rPr lang="de-DE" dirty="0" smtClean="0"/>
              <a:t> </a:t>
            </a:r>
            <a:r>
              <a:rPr lang="de-DE" u="sng" dirty="0" err="1" smtClean="0"/>
              <a:t>at</a:t>
            </a:r>
            <a:r>
              <a:rPr lang="de-DE" u="sng" dirty="0" smtClean="0"/>
              <a:t> </a:t>
            </a:r>
            <a:r>
              <a:rPr lang="de-DE" u="sng" dirty="0" err="1" smtClean="0"/>
              <a:t>low</a:t>
            </a:r>
            <a:r>
              <a:rPr lang="de-DE" u="sng" dirty="0" smtClean="0"/>
              <a:t> </a:t>
            </a:r>
            <a:r>
              <a:rPr lang="de-DE" u="sng" dirty="0" err="1" smtClean="0"/>
              <a:t>frequencies</a:t>
            </a:r>
            <a:r>
              <a:rPr lang="de-DE" dirty="0" smtClean="0"/>
              <a:t> </a:t>
            </a:r>
          </a:p>
          <a:p>
            <a:pPr marL="742950" lvl="1" indent="-285750">
              <a:spcBef>
                <a:spcPts val="800"/>
              </a:spcBef>
              <a:buFont typeface="Arial" pitchFamily="34" charset="0"/>
              <a:buChar char="•"/>
            </a:pPr>
            <a:r>
              <a:rPr lang="de-DE" dirty="0" err="1" smtClean="0"/>
              <a:t>devices</a:t>
            </a:r>
            <a:r>
              <a:rPr lang="de-DE" dirty="0" smtClean="0"/>
              <a:t> </a:t>
            </a:r>
            <a:r>
              <a:rPr lang="de-DE" dirty="0" err="1" smtClean="0"/>
              <a:t>from</a:t>
            </a:r>
            <a:r>
              <a:rPr lang="de-DE" dirty="0" smtClean="0"/>
              <a:t> different </a:t>
            </a:r>
            <a:r>
              <a:rPr lang="de-DE" dirty="0" err="1" smtClean="0"/>
              <a:t>classes</a:t>
            </a:r>
            <a:r>
              <a:rPr lang="de-DE" dirty="0" smtClean="0"/>
              <a:t> </a:t>
            </a:r>
            <a:r>
              <a:rPr lang="de-DE" dirty="0" err="1" smtClean="0"/>
              <a:t>use</a:t>
            </a:r>
            <a:r>
              <a:rPr lang="de-DE" dirty="0" smtClean="0"/>
              <a:t> </a:t>
            </a:r>
            <a:r>
              <a:rPr lang="de-DE" dirty="0" err="1" smtClean="0"/>
              <a:t>common</a:t>
            </a:r>
            <a:r>
              <a:rPr lang="de-DE" dirty="0" smtClean="0"/>
              <a:t> </a:t>
            </a:r>
            <a:r>
              <a:rPr lang="de-DE" dirty="0" err="1" smtClean="0"/>
              <a:t>signalling</a:t>
            </a:r>
            <a:r>
              <a:rPr lang="de-DE" dirty="0" smtClean="0"/>
              <a:t> </a:t>
            </a:r>
            <a:r>
              <a:rPr lang="de-DE" dirty="0" err="1" smtClean="0"/>
              <a:t>procedures</a:t>
            </a:r>
            <a:endParaRPr lang="de-DE" dirty="0" smtClean="0"/>
          </a:p>
          <a:p>
            <a:pPr marL="742950" lvl="1" indent="-285750">
              <a:spcBef>
                <a:spcPts val="800"/>
              </a:spcBef>
              <a:buFont typeface="Arial" pitchFamily="34" charset="0"/>
              <a:buChar char="•"/>
            </a:pPr>
            <a:r>
              <a:rPr lang="de-DE" dirty="0" err="1" smtClean="0"/>
              <a:t>support</a:t>
            </a:r>
            <a:r>
              <a:rPr lang="de-DE" dirty="0" smtClean="0"/>
              <a:t> </a:t>
            </a:r>
            <a:r>
              <a:rPr lang="de-DE" dirty="0" err="1" smtClean="0"/>
              <a:t>for</a:t>
            </a:r>
            <a:r>
              <a:rPr lang="de-DE" dirty="0" smtClean="0"/>
              <a:t> </a:t>
            </a:r>
            <a:r>
              <a:rPr lang="de-DE" dirty="0" err="1" smtClean="0"/>
              <a:t>latency</a:t>
            </a:r>
            <a:r>
              <a:rPr lang="de-DE" dirty="0" smtClean="0"/>
              <a:t> </a:t>
            </a:r>
            <a:r>
              <a:rPr lang="de-DE" dirty="0" err="1" smtClean="0"/>
              <a:t>between</a:t>
            </a:r>
            <a:r>
              <a:rPr lang="de-DE" dirty="0" smtClean="0"/>
              <a:t> 1 and 30 </a:t>
            </a:r>
            <a:r>
              <a:rPr lang="de-DE" dirty="0" err="1" smtClean="0"/>
              <a:t>ms</a:t>
            </a:r>
            <a:endParaRPr lang="de-DE" dirty="0" smtClean="0"/>
          </a:p>
        </p:txBody>
      </p:sp>
      <p:grpSp>
        <p:nvGrpSpPr>
          <p:cNvPr id="4" name="Gruppieren 3"/>
          <p:cNvGrpSpPr/>
          <p:nvPr/>
        </p:nvGrpSpPr>
        <p:grpSpPr>
          <a:xfrm>
            <a:off x="4622523" y="4011200"/>
            <a:ext cx="1368152" cy="338554"/>
            <a:chOff x="5652120" y="3666510"/>
            <a:chExt cx="1368152" cy="338554"/>
          </a:xfrm>
        </p:grpSpPr>
        <p:cxnSp>
          <p:nvCxnSpPr>
            <p:cNvPr id="6" name="Gerade Verbindung mit Pfeil 5"/>
            <p:cNvCxnSpPr/>
            <p:nvPr/>
          </p:nvCxnSpPr>
          <p:spPr>
            <a:xfrm>
              <a:off x="5652120" y="3686255"/>
              <a:ext cx="13681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724128" y="3666510"/>
              <a:ext cx="1164101" cy="338554"/>
            </a:xfrm>
            <a:prstGeom prst="rect">
              <a:avLst/>
            </a:prstGeom>
            <a:noFill/>
          </p:spPr>
          <p:txBody>
            <a:bodyPr wrap="none" rtlCol="0">
              <a:spAutoFit/>
            </a:bodyPr>
            <a:lstStyle/>
            <a:p>
              <a:r>
                <a:rPr lang="de-DE" sz="1600" b="1" dirty="0" err="1" smtClean="0"/>
                <a:t>frequency</a:t>
              </a:r>
              <a:endParaRPr lang="de-DE" sz="1600" b="1" dirty="0"/>
            </a:p>
          </p:txBody>
        </p:sp>
      </p:grpSp>
      <p:sp>
        <p:nvSpPr>
          <p:cNvPr id="8" name="Rechteck 7"/>
          <p:cNvSpPr/>
          <p:nvPr/>
        </p:nvSpPr>
        <p:spPr>
          <a:xfrm>
            <a:off x="1010637" y="3207751"/>
            <a:ext cx="106118" cy="700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454172" y="3579152"/>
            <a:ext cx="4752527" cy="329263"/>
          </a:xfrm>
          <a:prstGeom prst="rect">
            <a:avLst/>
          </a:prstGeom>
          <a:solidFill>
            <a:srgbClr val="E005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p:cNvCxnSpPr/>
          <p:nvPr/>
        </p:nvCxnSpPr>
        <p:spPr>
          <a:xfrm flipH="1">
            <a:off x="858361" y="3232049"/>
            <a:ext cx="19746" cy="5631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rot="16200000">
            <a:off x="404900" y="3321969"/>
            <a:ext cx="607859" cy="338554"/>
          </a:xfrm>
          <a:prstGeom prst="rect">
            <a:avLst/>
          </a:prstGeom>
          <a:noFill/>
        </p:spPr>
        <p:txBody>
          <a:bodyPr wrap="none" rtlCol="0">
            <a:spAutoFit/>
          </a:bodyPr>
          <a:lstStyle/>
          <a:p>
            <a:r>
              <a:rPr lang="de-DE" sz="1600" b="1" dirty="0" smtClean="0"/>
              <a:t>time</a:t>
            </a:r>
            <a:endParaRPr lang="de-DE" sz="1600" b="1" dirty="0"/>
          </a:p>
        </p:txBody>
      </p:sp>
      <p:sp>
        <p:nvSpPr>
          <p:cNvPr id="12" name="Rechteck 11"/>
          <p:cNvSpPr/>
          <p:nvPr/>
        </p:nvSpPr>
        <p:spPr>
          <a:xfrm>
            <a:off x="1116755" y="3208291"/>
            <a:ext cx="1567296" cy="3708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1010638" y="3577319"/>
            <a:ext cx="443534" cy="331096"/>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sp>
        <p:nvSpPr>
          <p:cNvPr id="14" name="Textfeld 13"/>
          <p:cNvSpPr txBox="1"/>
          <p:nvPr/>
        </p:nvSpPr>
        <p:spPr>
          <a:xfrm>
            <a:off x="878107" y="2721988"/>
            <a:ext cx="3611886" cy="1446550"/>
          </a:xfrm>
          <a:prstGeom prst="rect">
            <a:avLst/>
          </a:prstGeom>
          <a:noFill/>
        </p:spPr>
        <p:txBody>
          <a:bodyPr wrap="none" rtlCol="0">
            <a:spAutoFit/>
          </a:bodyPr>
          <a:lstStyle/>
          <a:p>
            <a:r>
              <a:rPr lang="de-DE" sz="1600" b="1" dirty="0" smtClean="0"/>
              <a:t>           </a:t>
            </a:r>
            <a:r>
              <a:rPr lang="de-DE" sz="1600" b="1" dirty="0" err="1" smtClean="0"/>
              <a:t>feedback</a:t>
            </a:r>
            <a:r>
              <a:rPr lang="de-DE" sz="1600" b="1" dirty="0" smtClean="0"/>
              <a:t> &amp; </a:t>
            </a:r>
            <a:r>
              <a:rPr lang="de-DE" sz="1600" b="1" dirty="0" err="1" smtClean="0"/>
              <a:t>control</a:t>
            </a:r>
            <a:r>
              <a:rPr lang="de-DE" sz="1600" b="1" dirty="0" smtClean="0"/>
              <a:t> </a:t>
            </a:r>
            <a:r>
              <a:rPr lang="de-DE" sz="1600" b="1" dirty="0" err="1" smtClean="0"/>
              <a:t>channels</a:t>
            </a:r>
            <a:endParaRPr lang="de-DE" sz="1600" b="1" dirty="0" smtClean="0">
              <a:solidFill>
                <a:srgbClr val="FFBDBD"/>
              </a:solidFill>
            </a:endParaRPr>
          </a:p>
          <a:p>
            <a:r>
              <a:rPr lang="de-DE" sz="1600" b="1" dirty="0"/>
              <a:t> </a:t>
            </a:r>
            <a:r>
              <a:rPr lang="de-DE" sz="1600" b="1" dirty="0" smtClean="0"/>
              <a:t>          </a:t>
            </a:r>
            <a:endParaRPr lang="de-DE" sz="1600" b="1" dirty="0">
              <a:solidFill>
                <a:srgbClr val="FF0000"/>
              </a:solidFill>
            </a:endParaRPr>
          </a:p>
          <a:p>
            <a:r>
              <a:rPr lang="de-DE" sz="1600" b="1" dirty="0" smtClean="0"/>
              <a:t>       </a:t>
            </a:r>
            <a:r>
              <a:rPr lang="de-DE" sz="1600" b="1" dirty="0" err="1" smtClean="0"/>
              <a:t>data</a:t>
            </a:r>
            <a:r>
              <a:rPr lang="de-DE" sz="1600" b="1" dirty="0" smtClean="0"/>
              <a:t> (</a:t>
            </a:r>
            <a:r>
              <a:rPr lang="de-DE" sz="1600" b="1" dirty="0" err="1" smtClean="0"/>
              <a:t>class</a:t>
            </a:r>
            <a:r>
              <a:rPr lang="de-DE" sz="1600" b="1" dirty="0" smtClean="0"/>
              <a:t> 1)                         </a:t>
            </a:r>
          </a:p>
          <a:p>
            <a:endParaRPr lang="de-DE" sz="800" b="1" dirty="0"/>
          </a:p>
          <a:p>
            <a:r>
              <a:rPr lang="de-DE" sz="1600" b="1" dirty="0" smtClean="0"/>
              <a:t>                               </a:t>
            </a:r>
            <a:r>
              <a:rPr lang="de-DE" sz="1600" b="1" dirty="0" err="1" smtClean="0"/>
              <a:t>data</a:t>
            </a:r>
            <a:r>
              <a:rPr lang="de-DE" sz="1600" b="1" dirty="0" smtClean="0"/>
              <a:t> (</a:t>
            </a:r>
            <a:r>
              <a:rPr lang="de-DE" sz="1600" b="1" dirty="0" err="1" smtClean="0"/>
              <a:t>class</a:t>
            </a:r>
            <a:r>
              <a:rPr lang="de-DE" sz="1600" b="1" dirty="0" smtClean="0"/>
              <a:t> 2)</a:t>
            </a:r>
            <a:endParaRPr lang="de-DE" sz="1600" b="1" dirty="0"/>
          </a:p>
          <a:p>
            <a:endParaRPr lang="de-DE" sz="1600" b="1" dirty="0" smtClean="0"/>
          </a:p>
        </p:txBody>
      </p:sp>
      <p:grpSp>
        <p:nvGrpSpPr>
          <p:cNvPr id="15" name="Gruppieren 14"/>
          <p:cNvGrpSpPr/>
          <p:nvPr/>
        </p:nvGrpSpPr>
        <p:grpSpPr>
          <a:xfrm>
            <a:off x="5990675" y="1844824"/>
            <a:ext cx="2984194" cy="2641943"/>
            <a:chOff x="6732240" y="908720"/>
            <a:chExt cx="2408130" cy="2021920"/>
          </a:xfrm>
        </p:grpSpPr>
        <p:pic>
          <p:nvPicPr>
            <p:cNvPr id="1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262" t="-3" r="20039" b="31548"/>
            <a:stretch/>
          </p:blipFill>
          <p:spPr bwMode="auto">
            <a:xfrm>
              <a:off x="6732240" y="908720"/>
              <a:ext cx="2408130" cy="202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hteck 16"/>
            <p:cNvSpPr/>
            <p:nvPr/>
          </p:nvSpPr>
          <p:spPr>
            <a:xfrm>
              <a:off x="7130004" y="980728"/>
              <a:ext cx="116683" cy="1656184"/>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grpSp>
      <p:cxnSp>
        <p:nvCxnSpPr>
          <p:cNvPr id="18" name="Gerade Verbindung 17"/>
          <p:cNvCxnSpPr/>
          <p:nvPr/>
        </p:nvCxnSpPr>
        <p:spPr>
          <a:xfrm flipV="1">
            <a:off x="1010638" y="2918116"/>
            <a:ext cx="443534" cy="228989"/>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1170991" y="2918115"/>
            <a:ext cx="283181" cy="877061"/>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flipV="1">
            <a:off x="4549759" y="2918115"/>
            <a:ext cx="2078427" cy="269201"/>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125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a:t>Dimming</a:t>
            </a:r>
            <a:r>
              <a:rPr lang="de-DE" sz="2800" dirty="0"/>
              <a:t>, Multiuser, </a:t>
            </a:r>
            <a:r>
              <a:rPr lang="de-DE" sz="2800" dirty="0" err="1"/>
              <a:t>Asymmetric</a:t>
            </a:r>
            <a:r>
              <a:rPr lang="de-DE" sz="2800" dirty="0"/>
              <a:t> </a:t>
            </a:r>
            <a:r>
              <a:rPr lang="de-DE" sz="2800" dirty="0" smtClean="0"/>
              <a:t>Link</a:t>
            </a:r>
            <a:endParaRPr lang="en-GB" sz="2800" kern="0" dirty="0"/>
          </a:p>
        </p:txBody>
      </p:sp>
      <p:sp>
        <p:nvSpPr>
          <p:cNvPr id="3" name="Textfeld 2"/>
          <p:cNvSpPr txBox="1"/>
          <p:nvPr/>
        </p:nvSpPr>
        <p:spPr>
          <a:xfrm>
            <a:off x="251520" y="1395348"/>
            <a:ext cx="8640960" cy="4985980"/>
          </a:xfrm>
          <a:prstGeom prst="rect">
            <a:avLst/>
          </a:prstGeom>
          <a:noFill/>
        </p:spPr>
        <p:txBody>
          <a:bodyPr wrap="square" rtlCol="0">
            <a:spAutoFit/>
          </a:bodyPr>
          <a:lstStyle/>
          <a:p>
            <a:pPr marL="285750" indent="-285750">
              <a:spcBef>
                <a:spcPts val="800"/>
              </a:spcBef>
              <a:buFont typeface="Arial" pitchFamily="34" charset="0"/>
              <a:buChar char="•"/>
            </a:pPr>
            <a:r>
              <a:rPr lang="de-DE" sz="2000" dirty="0" err="1" smtClean="0"/>
              <a:t>Dimming</a:t>
            </a:r>
            <a:r>
              <a:rPr lang="de-DE" sz="2000" dirty="0" smtClean="0"/>
              <a:t> (</a:t>
            </a:r>
            <a:r>
              <a:rPr lang="de-DE" dirty="0" smtClean="0"/>
              <a:t>relevant </a:t>
            </a:r>
            <a:r>
              <a:rPr lang="de-DE" dirty="0" err="1" smtClean="0"/>
              <a:t>for</a:t>
            </a:r>
            <a:r>
              <a:rPr lang="de-DE" dirty="0" smtClean="0"/>
              <a:t> B1- B3)</a:t>
            </a:r>
          </a:p>
          <a:p>
            <a:pPr marL="742950" lvl="1" indent="-285750">
              <a:spcBef>
                <a:spcPts val="800"/>
              </a:spcBef>
              <a:buFont typeface="Arial" pitchFamily="34" charset="0"/>
              <a:buChar char="•"/>
            </a:pPr>
            <a:r>
              <a:rPr lang="de-DE" dirty="0" err="1" smtClean="0"/>
              <a:t>generic</a:t>
            </a:r>
            <a:r>
              <a:rPr lang="de-DE" dirty="0" smtClean="0"/>
              <a:t> design </a:t>
            </a:r>
            <a:r>
              <a:rPr lang="de-DE" dirty="0" err="1" smtClean="0"/>
              <a:t>ideally</a:t>
            </a:r>
            <a:r>
              <a:rPr lang="de-DE" dirty="0" smtClean="0"/>
              <a:t> </a:t>
            </a:r>
            <a:r>
              <a:rPr lang="de-DE" dirty="0" err="1" smtClean="0"/>
              <a:t>independent</a:t>
            </a:r>
            <a:r>
              <a:rPr lang="de-DE" dirty="0" smtClean="0"/>
              <a:t> </a:t>
            </a:r>
            <a:r>
              <a:rPr lang="de-DE" dirty="0" err="1" smtClean="0"/>
              <a:t>from</a:t>
            </a:r>
            <a:r>
              <a:rPr lang="de-DE" dirty="0" smtClean="0"/>
              <a:t> </a:t>
            </a:r>
            <a:r>
              <a:rPr lang="de-DE" dirty="0" err="1" smtClean="0"/>
              <a:t>the</a:t>
            </a:r>
            <a:r>
              <a:rPr lang="de-DE" dirty="0" smtClean="0"/>
              <a:t> </a:t>
            </a:r>
            <a:r>
              <a:rPr lang="de-DE" dirty="0" err="1" smtClean="0"/>
              <a:t>waveform</a:t>
            </a:r>
            <a:endParaRPr lang="de-DE" dirty="0" smtClean="0"/>
          </a:p>
          <a:p>
            <a:pPr marL="742950" lvl="1" indent="-285750">
              <a:spcBef>
                <a:spcPts val="800"/>
              </a:spcBef>
              <a:buFont typeface="Arial" pitchFamily="34" charset="0"/>
              <a:buChar char="•"/>
            </a:pPr>
            <a:r>
              <a:rPr lang="de-DE" dirty="0" err="1" smtClean="0"/>
              <a:t>at</a:t>
            </a:r>
            <a:r>
              <a:rPr lang="de-DE" dirty="0" smtClean="0"/>
              <a:t> least </a:t>
            </a:r>
            <a:r>
              <a:rPr lang="de-DE" dirty="0" err="1" smtClean="0"/>
              <a:t>applicable</a:t>
            </a:r>
            <a:r>
              <a:rPr lang="de-DE" dirty="0" smtClean="0"/>
              <a:t> </a:t>
            </a:r>
            <a:r>
              <a:rPr lang="de-DE" dirty="0" err="1" smtClean="0"/>
              <a:t>to</a:t>
            </a:r>
            <a:r>
              <a:rPr lang="de-DE" dirty="0" smtClean="0"/>
              <a:t> DMT-</a:t>
            </a:r>
            <a:r>
              <a:rPr lang="de-DE" dirty="0" err="1" smtClean="0"/>
              <a:t>based</a:t>
            </a:r>
            <a:r>
              <a:rPr lang="de-DE" dirty="0" smtClean="0"/>
              <a:t> </a:t>
            </a:r>
            <a:r>
              <a:rPr lang="de-DE" dirty="0" err="1" smtClean="0"/>
              <a:t>waveforms</a:t>
            </a:r>
            <a:endParaRPr lang="de-DE" dirty="0" smtClean="0"/>
          </a:p>
          <a:p>
            <a:pPr marL="742950" lvl="1" indent="-285750">
              <a:spcBef>
                <a:spcPts val="800"/>
              </a:spcBef>
              <a:buFont typeface="Arial" pitchFamily="34" charset="0"/>
              <a:buChar char="•"/>
            </a:pPr>
            <a:endParaRPr lang="de-DE" dirty="0" smtClean="0"/>
          </a:p>
          <a:p>
            <a:pPr marL="742950" lvl="1" indent="-285750">
              <a:spcBef>
                <a:spcPts val="800"/>
              </a:spcBef>
              <a:buFont typeface="Arial" pitchFamily="34" charset="0"/>
              <a:buChar char="•"/>
            </a:pPr>
            <a:endParaRPr lang="de-DE" dirty="0" smtClean="0"/>
          </a:p>
          <a:p>
            <a:pPr marL="285750" indent="-285750">
              <a:spcBef>
                <a:spcPts val="800"/>
              </a:spcBef>
              <a:buFont typeface="Arial" pitchFamily="34" charset="0"/>
              <a:buChar char="•"/>
            </a:pPr>
            <a:r>
              <a:rPr lang="de-DE" sz="2000" dirty="0" smtClean="0"/>
              <a:t>Adaptive </a:t>
            </a:r>
            <a:r>
              <a:rPr lang="de-DE" sz="2000" dirty="0" err="1" smtClean="0"/>
              <a:t>transmission</a:t>
            </a:r>
            <a:endParaRPr lang="de-DE" sz="2000" dirty="0" smtClean="0"/>
          </a:p>
          <a:p>
            <a:pPr marL="742950" lvl="1" indent="-285750">
              <a:spcBef>
                <a:spcPts val="800"/>
              </a:spcBef>
              <a:buFont typeface="Arial" pitchFamily="34" charset="0"/>
              <a:buChar char="•"/>
            </a:pPr>
            <a:r>
              <a:rPr lang="de-DE" dirty="0" err="1" smtClean="0"/>
              <a:t>adapts</a:t>
            </a:r>
            <a:r>
              <a:rPr lang="de-DE" dirty="0" smtClean="0"/>
              <a:t> e.g. </a:t>
            </a:r>
            <a:r>
              <a:rPr lang="de-DE" dirty="0" err="1" smtClean="0"/>
              <a:t>used</a:t>
            </a:r>
            <a:r>
              <a:rPr lang="de-DE" dirty="0" smtClean="0"/>
              <a:t> </a:t>
            </a:r>
            <a:r>
              <a:rPr lang="de-DE" dirty="0" err="1" smtClean="0"/>
              <a:t>subcarriers</a:t>
            </a:r>
            <a:r>
              <a:rPr lang="de-DE" dirty="0" smtClean="0"/>
              <a:t>, </a:t>
            </a:r>
            <a:r>
              <a:rPr lang="de-DE" dirty="0" err="1" smtClean="0"/>
              <a:t>modulation</a:t>
            </a:r>
            <a:r>
              <a:rPr lang="de-DE" dirty="0" smtClean="0"/>
              <a:t>, </a:t>
            </a:r>
            <a:r>
              <a:rPr lang="de-DE" dirty="0" err="1" smtClean="0"/>
              <a:t>code</a:t>
            </a:r>
            <a:r>
              <a:rPr lang="de-DE" dirty="0" smtClean="0"/>
              <a:t> </a:t>
            </a:r>
            <a:r>
              <a:rPr lang="de-DE" dirty="0" smtClean="0"/>
              <a:t>rate </a:t>
            </a:r>
            <a:r>
              <a:rPr lang="de-DE" dirty="0" err="1" smtClean="0"/>
              <a:t>based</a:t>
            </a:r>
            <a:r>
              <a:rPr lang="de-DE" dirty="0" smtClean="0"/>
              <a:t> on </a:t>
            </a:r>
            <a:r>
              <a:rPr lang="de-DE" dirty="0" err="1" smtClean="0"/>
              <a:t>feedback</a:t>
            </a:r>
            <a:endParaRPr lang="de-DE" dirty="0" smtClean="0"/>
          </a:p>
          <a:p>
            <a:pPr marL="742950" lvl="1" indent="-285750">
              <a:spcBef>
                <a:spcPts val="800"/>
              </a:spcBef>
              <a:buFont typeface="Arial" pitchFamily="34" charset="0"/>
              <a:buChar char="•"/>
            </a:pPr>
            <a:r>
              <a:rPr lang="de-DE" dirty="0" err="1" smtClean="0"/>
              <a:t>according</a:t>
            </a:r>
            <a:r>
              <a:rPr lang="de-DE" dirty="0" smtClean="0"/>
              <a:t> </a:t>
            </a:r>
            <a:r>
              <a:rPr lang="de-DE" dirty="0" err="1" smtClean="0"/>
              <a:t>to</a:t>
            </a:r>
            <a:r>
              <a:rPr lang="de-DE" dirty="0" smtClean="0"/>
              <a:t> </a:t>
            </a:r>
            <a:r>
              <a:rPr lang="de-DE" dirty="0" err="1" smtClean="0"/>
              <a:t>frontend</a:t>
            </a:r>
            <a:r>
              <a:rPr lang="de-DE" dirty="0" smtClean="0"/>
              <a:t> </a:t>
            </a:r>
            <a:r>
              <a:rPr lang="de-DE" dirty="0" err="1" smtClean="0"/>
              <a:t>capabilities</a:t>
            </a:r>
            <a:r>
              <a:rPr lang="de-DE" dirty="0" smtClean="0"/>
              <a:t> </a:t>
            </a:r>
            <a:r>
              <a:rPr lang="de-DE" dirty="0"/>
              <a:t>and </a:t>
            </a:r>
            <a:r>
              <a:rPr lang="de-DE" dirty="0" err="1"/>
              <a:t>the</a:t>
            </a:r>
            <a:r>
              <a:rPr lang="de-DE" dirty="0"/>
              <a:t> </a:t>
            </a:r>
            <a:r>
              <a:rPr lang="de-DE" dirty="0" err="1" smtClean="0"/>
              <a:t>wireless</a:t>
            </a:r>
            <a:r>
              <a:rPr lang="de-DE" dirty="0" smtClean="0"/>
              <a:t> </a:t>
            </a:r>
            <a:r>
              <a:rPr lang="de-DE" dirty="0" err="1" smtClean="0"/>
              <a:t>channel</a:t>
            </a:r>
            <a:endParaRPr lang="de-DE" dirty="0" smtClean="0"/>
          </a:p>
          <a:p>
            <a:pPr marL="742950" lvl="1" indent="-285750">
              <a:spcBef>
                <a:spcPts val="800"/>
              </a:spcBef>
              <a:buFont typeface="Arial" pitchFamily="34" charset="0"/>
              <a:buChar char="•"/>
            </a:pPr>
            <a:r>
              <a:rPr lang="de-DE" dirty="0" smtClean="0"/>
              <a:t>multiple </a:t>
            </a:r>
            <a:r>
              <a:rPr lang="de-DE" dirty="0" err="1" smtClean="0"/>
              <a:t>user</a:t>
            </a:r>
            <a:r>
              <a:rPr lang="de-DE" dirty="0" smtClean="0"/>
              <a:t> (MU) </a:t>
            </a:r>
            <a:r>
              <a:rPr lang="de-DE" dirty="0" err="1" smtClean="0"/>
              <a:t>support</a:t>
            </a:r>
            <a:r>
              <a:rPr lang="de-DE" dirty="0" smtClean="0"/>
              <a:t>: </a:t>
            </a:r>
            <a:r>
              <a:rPr lang="de-DE" dirty="0" smtClean="0"/>
              <a:t>CSMA (stand-</a:t>
            </a:r>
            <a:r>
              <a:rPr lang="de-DE" dirty="0" err="1" smtClean="0"/>
              <a:t>alone</a:t>
            </a:r>
            <a:r>
              <a:rPr lang="de-DE" dirty="0" smtClean="0"/>
              <a:t>), TDMA </a:t>
            </a:r>
            <a:r>
              <a:rPr lang="de-DE" dirty="0" smtClean="0"/>
              <a:t>+ </a:t>
            </a:r>
            <a:r>
              <a:rPr lang="de-DE" dirty="0" smtClean="0"/>
              <a:t>FDMA (</a:t>
            </a:r>
            <a:r>
              <a:rPr lang="de-DE" dirty="0" err="1" smtClean="0"/>
              <a:t>coord</a:t>
            </a:r>
            <a:r>
              <a:rPr lang="de-DE" dirty="0" smtClean="0"/>
              <a:t>.)</a:t>
            </a:r>
            <a:endParaRPr lang="de-DE" dirty="0" smtClean="0"/>
          </a:p>
          <a:p>
            <a:pPr marL="1200150" lvl="2" indent="-285750">
              <a:spcBef>
                <a:spcPts val="800"/>
              </a:spcBef>
              <a:buFont typeface="Arial" pitchFamily="34" charset="0"/>
              <a:buChar char="•"/>
            </a:pPr>
            <a:r>
              <a:rPr lang="de-DE" sz="1600" dirty="0" smtClean="0"/>
              <a:t>FDMA: </a:t>
            </a:r>
            <a:r>
              <a:rPr lang="de-DE" sz="1600" dirty="0" err="1" smtClean="0"/>
              <a:t>multiuser</a:t>
            </a:r>
            <a:r>
              <a:rPr lang="de-DE" sz="1600" dirty="0" smtClean="0"/>
              <a:t> </a:t>
            </a:r>
            <a:r>
              <a:rPr lang="de-DE" sz="1600" dirty="0" err="1" smtClean="0"/>
              <a:t>diversity</a:t>
            </a:r>
            <a:r>
              <a:rPr lang="de-DE" sz="1600" dirty="0" smtClean="0"/>
              <a:t>, </a:t>
            </a:r>
            <a:r>
              <a:rPr lang="de-DE" sz="1600" dirty="0" err="1" smtClean="0"/>
              <a:t>low</a:t>
            </a:r>
            <a:r>
              <a:rPr lang="de-DE" sz="1600" dirty="0" smtClean="0"/>
              <a:t> </a:t>
            </a:r>
            <a:r>
              <a:rPr lang="de-DE" sz="1600" dirty="0" err="1" smtClean="0"/>
              <a:t>latency</a:t>
            </a:r>
            <a:r>
              <a:rPr lang="de-DE" sz="1600" dirty="0" smtClean="0"/>
              <a:t> due </a:t>
            </a:r>
            <a:r>
              <a:rPr lang="de-DE" sz="1600" dirty="0" err="1" smtClean="0"/>
              <a:t>to</a:t>
            </a:r>
            <a:r>
              <a:rPr lang="de-DE" sz="1600" dirty="0" smtClean="0"/>
              <a:t> parallel sub-band </a:t>
            </a:r>
            <a:r>
              <a:rPr lang="de-DE" sz="1600" dirty="0" err="1" smtClean="0"/>
              <a:t>transmissions</a:t>
            </a:r>
            <a:endParaRPr lang="de-DE" sz="1600" dirty="0" smtClean="0"/>
          </a:p>
          <a:p>
            <a:pPr marL="285750" indent="-285750">
              <a:spcBef>
                <a:spcPts val="800"/>
              </a:spcBef>
              <a:buFont typeface="Arial" pitchFamily="34" charset="0"/>
              <a:buChar char="•"/>
            </a:pPr>
            <a:r>
              <a:rPr lang="de-DE" sz="2000" dirty="0" err="1" smtClean="0"/>
              <a:t>Asymmetric</a:t>
            </a:r>
            <a:r>
              <a:rPr lang="de-DE" sz="2000" dirty="0" smtClean="0"/>
              <a:t> </a:t>
            </a:r>
            <a:r>
              <a:rPr lang="de-DE" sz="2000" dirty="0" err="1" smtClean="0"/>
              <a:t>communication</a:t>
            </a:r>
            <a:r>
              <a:rPr lang="de-DE" sz="2000" dirty="0" smtClean="0"/>
              <a:t> </a:t>
            </a:r>
          </a:p>
          <a:p>
            <a:pPr marL="742950" lvl="1" indent="-285750">
              <a:spcBef>
                <a:spcPts val="800"/>
              </a:spcBef>
              <a:buFont typeface="Arial" pitchFamily="34" charset="0"/>
              <a:buChar char="•"/>
            </a:pPr>
            <a:r>
              <a:rPr lang="de-DE" dirty="0" err="1" smtClean="0"/>
              <a:t>depending</a:t>
            </a:r>
            <a:r>
              <a:rPr lang="de-DE" dirty="0" smtClean="0"/>
              <a:t> on </a:t>
            </a:r>
            <a:r>
              <a:rPr lang="de-DE" dirty="0" err="1" smtClean="0"/>
              <a:t>traffic</a:t>
            </a:r>
            <a:r>
              <a:rPr lang="de-DE" dirty="0" smtClean="0"/>
              <a:t> </a:t>
            </a:r>
            <a:r>
              <a:rPr lang="de-DE" dirty="0" err="1" smtClean="0"/>
              <a:t>load</a:t>
            </a:r>
            <a:r>
              <a:rPr lang="de-DE" dirty="0" smtClean="0"/>
              <a:t>, power </a:t>
            </a:r>
            <a:r>
              <a:rPr lang="de-DE" dirty="0" err="1" smtClean="0"/>
              <a:t>budget</a:t>
            </a:r>
            <a:r>
              <a:rPr lang="de-DE" dirty="0" smtClean="0"/>
              <a:t> and </a:t>
            </a:r>
            <a:r>
              <a:rPr lang="de-DE" dirty="0" err="1" smtClean="0"/>
              <a:t>channel</a:t>
            </a:r>
            <a:r>
              <a:rPr lang="de-DE" dirty="0" smtClean="0"/>
              <a:t> </a:t>
            </a:r>
            <a:r>
              <a:rPr lang="de-DE" dirty="0" err="1" smtClean="0"/>
              <a:t>properties</a:t>
            </a:r>
            <a:endParaRPr lang="de-DE" dirty="0" smtClean="0"/>
          </a:p>
          <a:p>
            <a:pPr marL="742950" lvl="1" indent="-285750">
              <a:spcBef>
                <a:spcPts val="800"/>
              </a:spcBef>
              <a:buFont typeface="Arial" pitchFamily="34" charset="0"/>
              <a:buChar char="•"/>
            </a:pPr>
            <a:r>
              <a:rPr lang="de-DE" dirty="0" err="1" smtClean="0"/>
              <a:t>supported</a:t>
            </a:r>
            <a:r>
              <a:rPr lang="de-DE" dirty="0" smtClean="0"/>
              <a:t> </a:t>
            </a:r>
            <a:r>
              <a:rPr lang="de-DE" dirty="0" err="1" smtClean="0"/>
              <a:t>by</a:t>
            </a:r>
            <a:r>
              <a:rPr lang="de-DE" dirty="0" smtClean="0"/>
              <a:t> </a:t>
            </a:r>
            <a:r>
              <a:rPr lang="de-DE" dirty="0" smtClean="0"/>
              <a:t>different </a:t>
            </a:r>
            <a:r>
              <a:rPr lang="de-DE" dirty="0" err="1" smtClean="0"/>
              <a:t>device</a:t>
            </a:r>
            <a:r>
              <a:rPr lang="de-DE" dirty="0" smtClean="0"/>
              <a:t> </a:t>
            </a:r>
            <a:r>
              <a:rPr lang="de-DE" dirty="0" err="1" smtClean="0"/>
              <a:t>classes</a:t>
            </a:r>
            <a:r>
              <a:rPr lang="de-DE" dirty="0" smtClean="0"/>
              <a:t> </a:t>
            </a:r>
            <a:r>
              <a:rPr lang="de-DE" dirty="0" smtClean="0"/>
              <a:t>and </a:t>
            </a:r>
            <a:r>
              <a:rPr lang="de-DE" dirty="0" smtClean="0"/>
              <a:t>adaptive </a:t>
            </a:r>
            <a:r>
              <a:rPr lang="de-DE" dirty="0" err="1" smtClean="0"/>
              <a:t>transmission</a:t>
            </a:r>
            <a:r>
              <a:rPr lang="de-DE" dirty="0" smtClean="0"/>
              <a:t> </a:t>
            </a:r>
            <a:r>
              <a:rPr lang="de-DE" dirty="0" err="1" smtClean="0"/>
              <a:t>concept</a:t>
            </a:r>
            <a:endParaRPr lang="de-DE" dirty="0" smtClean="0"/>
          </a:p>
        </p:txBody>
      </p:sp>
      <p:grpSp>
        <p:nvGrpSpPr>
          <p:cNvPr id="4" name="Gruppieren 3"/>
          <p:cNvGrpSpPr/>
          <p:nvPr/>
        </p:nvGrpSpPr>
        <p:grpSpPr>
          <a:xfrm>
            <a:off x="4920554" y="2246095"/>
            <a:ext cx="4043934" cy="1512168"/>
            <a:chOff x="4860032" y="1772816"/>
            <a:chExt cx="4043934" cy="1512168"/>
          </a:xfrm>
        </p:grpSpPr>
        <p:cxnSp>
          <p:nvCxnSpPr>
            <p:cNvPr id="6" name="Gerade Verbindung mit Pfeil 5"/>
            <p:cNvCxnSpPr/>
            <p:nvPr/>
          </p:nvCxnSpPr>
          <p:spPr>
            <a:xfrm>
              <a:off x="7092280" y="2966175"/>
              <a:ext cx="13681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7164288" y="2946430"/>
              <a:ext cx="1164101" cy="338554"/>
            </a:xfrm>
            <a:prstGeom prst="rect">
              <a:avLst/>
            </a:prstGeom>
            <a:noFill/>
          </p:spPr>
          <p:txBody>
            <a:bodyPr wrap="none" rtlCol="0">
              <a:spAutoFit/>
            </a:bodyPr>
            <a:lstStyle/>
            <a:p>
              <a:r>
                <a:rPr lang="de-DE" sz="1600" b="1" dirty="0" err="1" smtClean="0"/>
                <a:t>frequency</a:t>
              </a:r>
              <a:endParaRPr lang="de-DE" sz="1600" b="1" dirty="0"/>
            </a:p>
          </p:txBody>
        </p:sp>
        <p:sp>
          <p:nvSpPr>
            <p:cNvPr id="8" name="Rechteck 7"/>
            <p:cNvSpPr/>
            <p:nvPr/>
          </p:nvSpPr>
          <p:spPr>
            <a:xfrm>
              <a:off x="6345671" y="2266050"/>
              <a:ext cx="1273405" cy="298855"/>
            </a:xfrm>
            <a:prstGeom prst="rect">
              <a:avLst/>
            </a:prstGeom>
            <a:solidFill>
              <a:srgbClr val="0070C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619075" y="2265512"/>
              <a:ext cx="1273405" cy="298854"/>
            </a:xfrm>
            <a:prstGeom prst="rect">
              <a:avLst/>
            </a:pr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860032" y="2265511"/>
              <a:ext cx="212234" cy="298855"/>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10"/>
            <p:cNvCxnSpPr/>
            <p:nvPr/>
          </p:nvCxnSpPr>
          <p:spPr>
            <a:xfrm flipV="1">
              <a:off x="4932040" y="2036206"/>
              <a:ext cx="1008112" cy="45669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5072266" y="2266050"/>
              <a:ext cx="1273405" cy="598248"/>
            </a:xfrm>
            <a:prstGeom prst="rect">
              <a:avLst/>
            </a:prstGeom>
            <a:solidFill>
              <a:srgbClr val="E005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6345671" y="2564904"/>
              <a:ext cx="2546809" cy="298855"/>
            </a:xfrm>
            <a:prstGeom prst="rect">
              <a:avLst/>
            </a:pr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4860032" y="2564904"/>
              <a:ext cx="212234" cy="298855"/>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5292080" y="1772816"/>
              <a:ext cx="3611886" cy="1077218"/>
            </a:xfrm>
            <a:prstGeom prst="rect">
              <a:avLst/>
            </a:prstGeom>
            <a:noFill/>
          </p:spPr>
          <p:txBody>
            <a:bodyPr wrap="none" rtlCol="0">
              <a:spAutoFit/>
            </a:bodyPr>
            <a:lstStyle/>
            <a:p>
              <a:r>
                <a:rPr lang="de-DE" sz="1600" b="1" dirty="0" smtClean="0"/>
                <a:t>           </a:t>
              </a:r>
              <a:r>
                <a:rPr lang="de-DE" sz="1600" b="1" dirty="0" err="1" smtClean="0"/>
                <a:t>feedback</a:t>
              </a:r>
              <a:r>
                <a:rPr lang="de-DE" sz="1600" b="1" dirty="0" smtClean="0"/>
                <a:t> &amp; </a:t>
              </a:r>
              <a:r>
                <a:rPr lang="de-DE" sz="1600" b="1" dirty="0" err="1" smtClean="0"/>
                <a:t>control</a:t>
              </a:r>
              <a:r>
                <a:rPr lang="de-DE" sz="1600" b="1" dirty="0" smtClean="0"/>
                <a:t> </a:t>
              </a:r>
              <a:r>
                <a:rPr lang="de-DE" sz="1600" b="1" dirty="0" err="1" smtClean="0"/>
                <a:t>channels</a:t>
              </a:r>
              <a:endParaRPr lang="de-DE" sz="1600" b="1" dirty="0" smtClean="0"/>
            </a:p>
            <a:p>
              <a:endParaRPr lang="de-DE" sz="1600" b="1" dirty="0"/>
            </a:p>
            <a:p>
              <a:r>
                <a:rPr lang="de-DE" sz="1600" b="1" dirty="0" err="1" smtClean="0">
                  <a:solidFill>
                    <a:srgbClr val="FF0000"/>
                  </a:solidFill>
                </a:rPr>
                <a:t>user</a:t>
              </a:r>
              <a:r>
                <a:rPr lang="de-DE" sz="1600" b="1" dirty="0" smtClean="0">
                  <a:solidFill>
                    <a:srgbClr val="FF0000"/>
                  </a:solidFill>
                </a:rPr>
                <a:t> 1           </a:t>
              </a:r>
              <a:r>
                <a:rPr lang="de-DE" sz="1600" b="1" dirty="0" err="1" smtClean="0">
                  <a:solidFill>
                    <a:srgbClr val="0070C0"/>
                  </a:solidFill>
                </a:rPr>
                <a:t>user</a:t>
              </a:r>
              <a:r>
                <a:rPr lang="de-DE" sz="1600" b="1" dirty="0" smtClean="0">
                  <a:solidFill>
                    <a:srgbClr val="0070C0"/>
                  </a:solidFill>
                </a:rPr>
                <a:t> 2            </a:t>
              </a:r>
            </a:p>
            <a:p>
              <a:r>
                <a:rPr lang="de-DE" sz="1600" b="1" dirty="0">
                  <a:solidFill>
                    <a:srgbClr val="0070C0"/>
                  </a:solidFill>
                </a:rPr>
                <a:t> </a:t>
              </a:r>
              <a:r>
                <a:rPr lang="de-DE" sz="1600" b="1" dirty="0" smtClean="0">
                  <a:solidFill>
                    <a:srgbClr val="0070C0"/>
                  </a:solidFill>
                </a:rPr>
                <a:t>                                  </a:t>
              </a:r>
              <a:r>
                <a:rPr lang="de-DE" sz="1600" b="1" dirty="0" err="1" smtClean="0">
                  <a:solidFill>
                    <a:srgbClr val="00B050"/>
                  </a:solidFill>
                </a:rPr>
                <a:t>user</a:t>
              </a:r>
              <a:r>
                <a:rPr lang="de-DE" sz="1600" b="1" dirty="0" smtClean="0">
                  <a:solidFill>
                    <a:srgbClr val="00B050"/>
                  </a:solidFill>
                </a:rPr>
                <a:t> 3</a:t>
              </a:r>
              <a:endParaRPr lang="de-DE" sz="1600" b="1" dirty="0">
                <a:solidFill>
                  <a:srgbClr val="00B050"/>
                </a:solidFill>
              </a:endParaRPr>
            </a:p>
          </p:txBody>
        </p:sp>
      </p:grpSp>
      <p:cxnSp>
        <p:nvCxnSpPr>
          <p:cNvPr id="16" name="Gerade Verbindung mit Pfeil 15"/>
          <p:cNvCxnSpPr/>
          <p:nvPr/>
        </p:nvCxnSpPr>
        <p:spPr>
          <a:xfrm flipH="1">
            <a:off x="4768278" y="2763088"/>
            <a:ext cx="19746" cy="5631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rot="16200000">
            <a:off x="4314817" y="2853008"/>
            <a:ext cx="607859" cy="338554"/>
          </a:xfrm>
          <a:prstGeom prst="rect">
            <a:avLst/>
          </a:prstGeom>
          <a:noFill/>
        </p:spPr>
        <p:txBody>
          <a:bodyPr wrap="none" rtlCol="0">
            <a:spAutoFit/>
          </a:bodyPr>
          <a:lstStyle/>
          <a:p>
            <a:r>
              <a:rPr lang="de-DE" sz="1600" b="1" dirty="0" smtClean="0"/>
              <a:t>time</a:t>
            </a:r>
            <a:endParaRPr lang="de-DE" sz="1600" b="1" dirty="0"/>
          </a:p>
        </p:txBody>
      </p:sp>
    </p:spTree>
    <p:extLst>
      <p:ext uri="{BB962C8B-B14F-4D97-AF65-F5344CB8AC3E}">
        <p14:creationId xmlns:p14="http://schemas.microsoft.com/office/powerpoint/2010/main" val="114972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5940152" y="1412776"/>
            <a:ext cx="3096344" cy="3255316"/>
            <a:chOff x="102202" y="992274"/>
            <a:chExt cx="4973854" cy="4596966"/>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02" y="992274"/>
              <a:ext cx="4973854" cy="45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3923928" y="3302986"/>
              <a:ext cx="1119400" cy="19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a:t>Handover</a:t>
            </a:r>
            <a:r>
              <a:rPr lang="de-DE" sz="2800" dirty="0"/>
              <a:t>, </a:t>
            </a:r>
            <a:r>
              <a:rPr lang="de-DE" sz="2800" dirty="0" err="1"/>
              <a:t>Interference</a:t>
            </a:r>
            <a:r>
              <a:rPr lang="de-DE" sz="2800" dirty="0"/>
              <a:t> </a:t>
            </a:r>
            <a:r>
              <a:rPr lang="de-DE" sz="2800" dirty="0" err="1" smtClean="0"/>
              <a:t>Coordination</a:t>
            </a:r>
            <a:endParaRPr lang="en-GB" sz="2800" kern="0" dirty="0"/>
          </a:p>
        </p:txBody>
      </p:sp>
      <p:sp>
        <p:nvSpPr>
          <p:cNvPr id="3" name="Textfeld 2"/>
          <p:cNvSpPr txBox="1"/>
          <p:nvPr/>
        </p:nvSpPr>
        <p:spPr>
          <a:xfrm>
            <a:off x="179512" y="1364570"/>
            <a:ext cx="8856984" cy="4662815"/>
          </a:xfrm>
          <a:prstGeom prst="rect">
            <a:avLst/>
          </a:prstGeom>
          <a:noFill/>
        </p:spPr>
        <p:txBody>
          <a:bodyPr wrap="square" rtlCol="0">
            <a:spAutoFit/>
          </a:bodyPr>
          <a:lstStyle/>
          <a:p>
            <a:pPr>
              <a:spcBef>
                <a:spcPts val="600"/>
              </a:spcBef>
            </a:pPr>
            <a:r>
              <a:rPr lang="de-DE" sz="2000" dirty="0"/>
              <a:t>N</a:t>
            </a:r>
            <a:r>
              <a:rPr lang="de-DE" sz="2000" dirty="0" smtClean="0"/>
              <a:t>etwork-</a:t>
            </a:r>
            <a:r>
              <a:rPr lang="de-DE" sz="2000" dirty="0" err="1" smtClean="0"/>
              <a:t>layer</a:t>
            </a:r>
            <a:r>
              <a:rPr lang="de-DE" sz="2000" dirty="0" smtClean="0"/>
              <a:t> </a:t>
            </a:r>
            <a:r>
              <a:rPr lang="de-DE" sz="2000" dirty="0" err="1" smtClean="0"/>
              <a:t>functions</a:t>
            </a:r>
            <a:endParaRPr lang="de-DE" sz="2000" dirty="0" smtClean="0"/>
          </a:p>
          <a:p>
            <a:pPr marL="722313" lvl="1" indent="-342900">
              <a:spcBef>
                <a:spcPts val="600"/>
              </a:spcBef>
              <a:buFont typeface="Arial" pitchFamily="34" charset="0"/>
              <a:buChar char="•"/>
            </a:pPr>
            <a:r>
              <a:rPr lang="de-DE" dirty="0" err="1" smtClean="0"/>
              <a:t>need</a:t>
            </a:r>
            <a:r>
              <a:rPr lang="de-DE" dirty="0" smtClean="0"/>
              <a:t> </a:t>
            </a:r>
            <a:r>
              <a:rPr lang="de-DE" dirty="0" err="1" smtClean="0"/>
              <a:t>support</a:t>
            </a:r>
            <a:r>
              <a:rPr lang="de-DE" dirty="0" smtClean="0"/>
              <a:t> </a:t>
            </a:r>
            <a:r>
              <a:rPr lang="de-DE" dirty="0" err="1" smtClean="0"/>
              <a:t>from</a:t>
            </a:r>
            <a:r>
              <a:rPr lang="de-DE" dirty="0" smtClean="0"/>
              <a:t> PHY </a:t>
            </a:r>
            <a:r>
              <a:rPr lang="de-DE" dirty="0"/>
              <a:t>and </a:t>
            </a:r>
            <a:r>
              <a:rPr lang="de-DE" dirty="0" smtClean="0"/>
              <a:t>MAC</a:t>
            </a:r>
            <a:endParaRPr lang="de-DE" sz="2000" dirty="0" smtClean="0"/>
          </a:p>
          <a:p>
            <a:pPr>
              <a:spcBef>
                <a:spcPts val="600"/>
              </a:spcBef>
            </a:pPr>
            <a:endParaRPr lang="de-DE" sz="800" dirty="0" smtClean="0"/>
          </a:p>
          <a:p>
            <a:pPr>
              <a:spcBef>
                <a:spcPts val="600"/>
              </a:spcBef>
            </a:pPr>
            <a:r>
              <a:rPr lang="de-DE" sz="2000" dirty="0" smtClean="0"/>
              <a:t>PHY </a:t>
            </a:r>
            <a:r>
              <a:rPr lang="de-DE" sz="2000" dirty="0" err="1" smtClean="0"/>
              <a:t>provides</a:t>
            </a:r>
            <a:r>
              <a:rPr lang="de-DE" sz="2000" dirty="0" smtClean="0"/>
              <a:t> </a:t>
            </a:r>
            <a:r>
              <a:rPr lang="de-DE" sz="2000" dirty="0" err="1" smtClean="0"/>
              <a:t>cell-specific</a:t>
            </a:r>
            <a:r>
              <a:rPr lang="de-DE" sz="2000" dirty="0" smtClean="0"/>
              <a:t> </a:t>
            </a:r>
            <a:r>
              <a:rPr lang="de-DE" sz="2000" dirty="0" err="1" smtClean="0"/>
              <a:t>reference</a:t>
            </a:r>
            <a:r>
              <a:rPr lang="de-DE" sz="2000" dirty="0" smtClean="0"/>
              <a:t> </a:t>
            </a:r>
            <a:r>
              <a:rPr lang="de-DE" sz="2000" dirty="0" err="1" smtClean="0"/>
              <a:t>signals</a:t>
            </a:r>
            <a:r>
              <a:rPr lang="de-DE" sz="2000" dirty="0" smtClean="0"/>
              <a:t> (CRS)</a:t>
            </a:r>
          </a:p>
          <a:p>
            <a:pPr marL="742950" lvl="1" indent="-285750">
              <a:spcBef>
                <a:spcPts val="600"/>
              </a:spcBef>
              <a:buFont typeface="Arial" pitchFamily="34" charset="0"/>
              <a:buChar char="•"/>
            </a:pPr>
            <a:r>
              <a:rPr lang="de-DE" dirty="0" smtClean="0"/>
              <a:t>CRS </a:t>
            </a:r>
            <a:r>
              <a:rPr lang="de-DE" dirty="0" err="1" smtClean="0"/>
              <a:t>are</a:t>
            </a:r>
            <a:r>
              <a:rPr lang="de-DE" dirty="0" smtClean="0"/>
              <a:t>  </a:t>
            </a:r>
            <a:r>
              <a:rPr lang="de-DE" dirty="0" err="1" smtClean="0"/>
              <a:t>reused</a:t>
            </a:r>
            <a:r>
              <a:rPr lang="de-DE" dirty="0" smtClean="0"/>
              <a:t> in </a:t>
            </a:r>
            <a:r>
              <a:rPr lang="de-DE" dirty="0" err="1" smtClean="0"/>
              <a:t>distant</a:t>
            </a:r>
            <a:r>
              <a:rPr lang="de-DE" dirty="0" smtClean="0"/>
              <a:t> </a:t>
            </a:r>
            <a:r>
              <a:rPr lang="de-DE" dirty="0" err="1" smtClean="0"/>
              <a:t>cells</a:t>
            </a:r>
            <a:r>
              <a:rPr lang="de-DE" dirty="0" smtClean="0"/>
              <a:t> (</a:t>
            </a:r>
            <a:r>
              <a:rPr lang="de-DE" dirty="0" err="1" smtClean="0"/>
              <a:t>as</a:t>
            </a:r>
            <a:r>
              <a:rPr lang="de-DE" dirty="0" smtClean="0"/>
              <a:t> </a:t>
            </a:r>
            <a:r>
              <a:rPr lang="de-DE" dirty="0" err="1" smtClean="0"/>
              <a:t>assigned</a:t>
            </a:r>
            <a:r>
              <a:rPr lang="de-DE" dirty="0" smtClean="0"/>
              <a:t> </a:t>
            </a:r>
            <a:r>
              <a:rPr lang="de-DE" dirty="0" err="1" smtClean="0"/>
              <a:t>by</a:t>
            </a:r>
            <a:r>
              <a:rPr lang="de-DE" dirty="0" smtClean="0"/>
              <a:t> NC)</a:t>
            </a:r>
          </a:p>
          <a:p>
            <a:pPr marL="742950" lvl="1" indent="-285750">
              <a:spcBef>
                <a:spcPts val="600"/>
              </a:spcBef>
              <a:buFont typeface="Arial" pitchFamily="34" charset="0"/>
              <a:buChar char="•"/>
            </a:pPr>
            <a:endParaRPr lang="de-DE" sz="800" dirty="0"/>
          </a:p>
          <a:p>
            <a:pPr>
              <a:spcBef>
                <a:spcPts val="600"/>
              </a:spcBef>
            </a:pPr>
            <a:r>
              <a:rPr lang="de-DE" sz="2000" dirty="0" smtClean="0"/>
              <a:t>Terminal </a:t>
            </a:r>
            <a:r>
              <a:rPr lang="de-DE" sz="2000" dirty="0" err="1" smtClean="0"/>
              <a:t>subscribes</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strongest</a:t>
            </a:r>
            <a:r>
              <a:rPr lang="de-DE" sz="2000" dirty="0" smtClean="0"/>
              <a:t> </a:t>
            </a:r>
            <a:r>
              <a:rPr lang="de-DE" sz="2000" dirty="0" err="1" smtClean="0"/>
              <a:t>cell</a:t>
            </a:r>
            <a:r>
              <a:rPr lang="de-DE" sz="2000" dirty="0" smtClean="0"/>
              <a:t> </a:t>
            </a:r>
            <a:endParaRPr lang="de-DE" dirty="0" smtClean="0"/>
          </a:p>
          <a:p>
            <a:pPr marL="742950" lvl="1" indent="-285750">
              <a:spcBef>
                <a:spcPts val="600"/>
              </a:spcBef>
              <a:buFont typeface="Arial" pitchFamily="34" charset="0"/>
              <a:buChar char="•"/>
            </a:pPr>
            <a:r>
              <a:rPr lang="de-DE" dirty="0" err="1" smtClean="0"/>
              <a:t>establish</a:t>
            </a:r>
            <a:r>
              <a:rPr lang="de-DE" dirty="0" smtClean="0"/>
              <a:t> a link </a:t>
            </a:r>
            <a:r>
              <a:rPr lang="de-DE" dirty="0" err="1" smtClean="0"/>
              <a:t>at</a:t>
            </a:r>
            <a:r>
              <a:rPr lang="de-DE" dirty="0" smtClean="0"/>
              <a:t> PHY and MAC </a:t>
            </a:r>
            <a:r>
              <a:rPr lang="de-DE" dirty="0" err="1" smtClean="0"/>
              <a:t>levels</a:t>
            </a:r>
            <a:endParaRPr lang="de-DE" dirty="0" smtClean="0"/>
          </a:p>
          <a:p>
            <a:pPr marL="1200150" lvl="2" indent="-285750">
              <a:spcBef>
                <a:spcPts val="600"/>
              </a:spcBef>
              <a:buFont typeface="Arial" pitchFamily="34" charset="0"/>
              <a:buChar char="•"/>
            </a:pPr>
            <a:endParaRPr lang="de-DE" sz="800" dirty="0"/>
          </a:p>
          <a:p>
            <a:pPr>
              <a:spcBef>
                <a:spcPts val="600"/>
              </a:spcBef>
            </a:pPr>
            <a:r>
              <a:rPr lang="de-DE" sz="2000" dirty="0"/>
              <a:t>N</a:t>
            </a:r>
            <a:r>
              <a:rPr lang="de-DE" sz="2000" dirty="0" smtClean="0"/>
              <a:t>C </a:t>
            </a:r>
            <a:r>
              <a:rPr lang="de-DE" sz="2000" dirty="0" err="1" smtClean="0"/>
              <a:t>decides</a:t>
            </a:r>
            <a:r>
              <a:rPr lang="de-DE" sz="2000" dirty="0" smtClean="0"/>
              <a:t> </a:t>
            </a:r>
            <a:r>
              <a:rPr lang="de-DE" sz="2000" dirty="0" err="1" smtClean="0"/>
              <a:t>what</a:t>
            </a:r>
            <a:r>
              <a:rPr lang="de-DE" sz="2000" dirty="0" smtClean="0"/>
              <a:t> </a:t>
            </a:r>
            <a:r>
              <a:rPr lang="de-DE" sz="2000" dirty="0" err="1" smtClean="0"/>
              <a:t>cell</a:t>
            </a:r>
            <a:r>
              <a:rPr lang="de-DE" sz="2000" dirty="0" smtClean="0"/>
              <a:t> </a:t>
            </a:r>
            <a:r>
              <a:rPr lang="de-DE" sz="2000" dirty="0" err="1" smtClean="0"/>
              <a:t>is</a:t>
            </a:r>
            <a:r>
              <a:rPr lang="de-DE" sz="2000" dirty="0" smtClean="0"/>
              <a:t> </a:t>
            </a:r>
            <a:r>
              <a:rPr lang="de-DE" sz="2000" dirty="0" err="1" smtClean="0"/>
              <a:t>serving</a:t>
            </a:r>
            <a:r>
              <a:rPr lang="de-DE" sz="2000" dirty="0" smtClean="0"/>
              <a:t> and </a:t>
            </a:r>
            <a:r>
              <a:rPr lang="de-DE" sz="2000" dirty="0" err="1" smtClean="0"/>
              <a:t>how</a:t>
            </a:r>
            <a:r>
              <a:rPr lang="de-DE" sz="2000" dirty="0" smtClean="0"/>
              <a:t> </a:t>
            </a:r>
            <a:r>
              <a:rPr lang="de-DE" sz="2000" dirty="0" err="1" smtClean="0"/>
              <a:t>it</a:t>
            </a:r>
            <a:r>
              <a:rPr lang="de-DE" sz="2000" dirty="0" smtClean="0"/>
              <a:t> </a:t>
            </a:r>
            <a:r>
              <a:rPr lang="de-DE" sz="2000" dirty="0" err="1" smtClean="0"/>
              <a:t>transmits</a:t>
            </a:r>
            <a:endParaRPr lang="de-DE" sz="2000" dirty="0" smtClean="0"/>
          </a:p>
          <a:p>
            <a:pPr marL="742950" lvl="1" indent="-285750">
              <a:spcBef>
                <a:spcPts val="600"/>
              </a:spcBef>
              <a:buFont typeface="Arial" pitchFamily="34" charset="0"/>
              <a:buChar char="•"/>
            </a:pPr>
            <a:r>
              <a:rPr lang="de-DE" dirty="0" err="1" smtClean="0"/>
              <a:t>coordinate</a:t>
            </a:r>
            <a:r>
              <a:rPr lang="de-DE" dirty="0" smtClean="0"/>
              <a:t> </a:t>
            </a:r>
            <a:r>
              <a:rPr lang="de-DE" dirty="0" err="1" smtClean="0"/>
              <a:t>the</a:t>
            </a:r>
            <a:r>
              <a:rPr lang="de-DE" dirty="0" smtClean="0"/>
              <a:t> </a:t>
            </a:r>
            <a:r>
              <a:rPr lang="de-DE" dirty="0" err="1" smtClean="0"/>
              <a:t>interference</a:t>
            </a:r>
            <a:r>
              <a:rPr lang="de-DE" dirty="0" smtClean="0"/>
              <a:t> in </a:t>
            </a:r>
            <a:r>
              <a:rPr lang="de-DE" dirty="0" err="1" smtClean="0"/>
              <a:t>adjacent</a:t>
            </a:r>
            <a:r>
              <a:rPr lang="de-DE" dirty="0" smtClean="0"/>
              <a:t> </a:t>
            </a:r>
            <a:r>
              <a:rPr lang="de-DE" dirty="0" err="1" smtClean="0"/>
              <a:t>cells</a:t>
            </a:r>
            <a:endParaRPr lang="de-DE" dirty="0" smtClean="0"/>
          </a:p>
          <a:p>
            <a:pPr marL="742950" lvl="1" indent="-285750">
              <a:spcBef>
                <a:spcPts val="600"/>
              </a:spcBef>
              <a:buFont typeface="Arial" pitchFamily="34" charset="0"/>
              <a:buChar char="•"/>
            </a:pPr>
            <a:r>
              <a:rPr lang="de-DE" dirty="0" err="1" smtClean="0"/>
              <a:t>provide</a:t>
            </a:r>
            <a:r>
              <a:rPr lang="de-DE" dirty="0" smtClean="0"/>
              <a:t> user-</a:t>
            </a:r>
            <a:r>
              <a:rPr lang="de-DE" dirty="0" err="1" smtClean="0"/>
              <a:t>specific</a:t>
            </a:r>
            <a:r>
              <a:rPr lang="de-DE" dirty="0" smtClean="0"/>
              <a:t> </a:t>
            </a:r>
            <a:r>
              <a:rPr lang="de-DE" dirty="0" err="1" smtClean="0"/>
              <a:t>reference</a:t>
            </a:r>
            <a:r>
              <a:rPr lang="de-DE" dirty="0" smtClean="0"/>
              <a:t> </a:t>
            </a:r>
            <a:r>
              <a:rPr lang="de-DE" dirty="0" err="1" smtClean="0"/>
              <a:t>signals</a:t>
            </a:r>
            <a:r>
              <a:rPr lang="de-DE" dirty="0" smtClean="0"/>
              <a:t> (URS) </a:t>
            </a:r>
          </a:p>
          <a:p>
            <a:pPr marL="742950" lvl="1" indent="-285750">
              <a:spcBef>
                <a:spcPts val="600"/>
              </a:spcBef>
              <a:buFont typeface="Arial" pitchFamily="34" charset="0"/>
              <a:buChar char="•"/>
            </a:pPr>
            <a:r>
              <a:rPr lang="de-DE" dirty="0" smtClean="0"/>
              <a:t>terminal </a:t>
            </a:r>
            <a:r>
              <a:rPr lang="de-DE" dirty="0" err="1" smtClean="0"/>
              <a:t>measures</a:t>
            </a:r>
            <a:r>
              <a:rPr lang="de-DE" dirty="0" smtClean="0"/>
              <a:t> </a:t>
            </a:r>
            <a:r>
              <a:rPr lang="de-DE" dirty="0" smtClean="0"/>
              <a:t>EVM </a:t>
            </a:r>
            <a:r>
              <a:rPr lang="de-DE" dirty="0" smtClean="0"/>
              <a:t>incl. </a:t>
            </a:r>
            <a:r>
              <a:rPr lang="de-DE" dirty="0" err="1" smtClean="0"/>
              <a:t>interf</a:t>
            </a:r>
            <a:r>
              <a:rPr lang="de-DE" dirty="0" smtClean="0"/>
              <a:t>. </a:t>
            </a:r>
            <a:r>
              <a:rPr lang="de-DE" dirty="0" err="1" smtClean="0"/>
              <a:t>coordin</a:t>
            </a:r>
            <a:r>
              <a:rPr lang="de-DE" dirty="0" smtClean="0"/>
              <a:t>. </a:t>
            </a:r>
            <a:r>
              <a:rPr lang="de-DE" dirty="0" smtClean="0"/>
              <a:t>and </a:t>
            </a:r>
            <a:r>
              <a:rPr lang="de-DE" dirty="0" err="1" smtClean="0"/>
              <a:t>provides</a:t>
            </a:r>
            <a:r>
              <a:rPr lang="de-DE" dirty="0" smtClean="0"/>
              <a:t> </a:t>
            </a:r>
            <a:r>
              <a:rPr lang="de-DE" dirty="0" smtClean="0"/>
              <a:t>URS </a:t>
            </a:r>
            <a:r>
              <a:rPr lang="de-DE" dirty="0" err="1" smtClean="0"/>
              <a:t>feedback</a:t>
            </a:r>
            <a:endParaRPr lang="de-DE" dirty="0" smtClean="0"/>
          </a:p>
          <a:p>
            <a:pPr marL="742950" lvl="1" indent="-285750">
              <a:spcBef>
                <a:spcPts val="600"/>
              </a:spcBef>
              <a:buFont typeface="Arial" pitchFamily="34" charset="0"/>
              <a:buChar char="•"/>
            </a:pPr>
            <a:r>
              <a:rPr lang="de-DE" dirty="0"/>
              <a:t>N</a:t>
            </a:r>
            <a:r>
              <a:rPr lang="de-DE" dirty="0" smtClean="0"/>
              <a:t>C </a:t>
            </a:r>
            <a:r>
              <a:rPr lang="de-DE" dirty="0" err="1" smtClean="0"/>
              <a:t>adapts</a:t>
            </a:r>
            <a:r>
              <a:rPr lang="de-DE" dirty="0" smtClean="0"/>
              <a:t> </a:t>
            </a:r>
            <a:r>
              <a:rPr lang="de-DE" dirty="0" err="1" smtClean="0"/>
              <a:t>the</a:t>
            </a:r>
            <a:r>
              <a:rPr lang="de-DE" dirty="0" smtClean="0"/>
              <a:t> </a:t>
            </a:r>
            <a:r>
              <a:rPr lang="de-DE" dirty="0" err="1" smtClean="0"/>
              <a:t>transmission</a:t>
            </a:r>
            <a:r>
              <a:rPr lang="de-DE" dirty="0" smtClean="0"/>
              <a:t> </a:t>
            </a:r>
            <a:r>
              <a:rPr lang="de-DE" dirty="0" err="1" smtClean="0"/>
              <a:t>mode</a:t>
            </a:r>
            <a:r>
              <a:rPr lang="de-DE" dirty="0" smtClean="0"/>
              <a:t>, </a:t>
            </a:r>
            <a:r>
              <a:rPr lang="de-DE" dirty="0" err="1" smtClean="0"/>
              <a:t>data</a:t>
            </a:r>
            <a:r>
              <a:rPr lang="de-DE" dirty="0" smtClean="0"/>
              <a:t> </a:t>
            </a:r>
            <a:r>
              <a:rPr lang="de-DE" dirty="0" err="1" smtClean="0"/>
              <a:t>are</a:t>
            </a:r>
            <a:r>
              <a:rPr lang="de-DE" dirty="0"/>
              <a:t> </a:t>
            </a:r>
            <a:r>
              <a:rPr lang="de-DE" dirty="0" err="1" smtClean="0"/>
              <a:t>sent</a:t>
            </a:r>
            <a:r>
              <a:rPr lang="de-DE" dirty="0" smtClean="0"/>
              <a:t>/</a:t>
            </a:r>
            <a:r>
              <a:rPr lang="de-DE" dirty="0" err="1" smtClean="0"/>
              <a:t>received</a:t>
            </a:r>
            <a:r>
              <a:rPr lang="de-DE" dirty="0" smtClean="0"/>
              <a:t> </a:t>
            </a:r>
            <a:r>
              <a:rPr lang="de-DE" dirty="0"/>
              <a:t>via </a:t>
            </a:r>
            <a:r>
              <a:rPr lang="de-DE" dirty="0" err="1" smtClean="0"/>
              <a:t>the</a:t>
            </a:r>
            <a:r>
              <a:rPr lang="de-DE" dirty="0" smtClean="0"/>
              <a:t> </a:t>
            </a:r>
            <a:r>
              <a:rPr lang="de-DE" dirty="0" err="1" smtClean="0"/>
              <a:t>serving</a:t>
            </a:r>
            <a:r>
              <a:rPr lang="de-DE" dirty="0" smtClean="0"/>
              <a:t> </a:t>
            </a:r>
            <a:r>
              <a:rPr lang="de-DE" dirty="0" err="1" smtClean="0"/>
              <a:t>cell</a:t>
            </a:r>
            <a:endParaRPr lang="de-DE" dirty="0" smtClean="0"/>
          </a:p>
        </p:txBody>
      </p:sp>
    </p:spTree>
    <p:extLst>
      <p:ext uri="{BB962C8B-B14F-4D97-AF65-F5344CB8AC3E}">
        <p14:creationId xmlns:p14="http://schemas.microsoft.com/office/powerpoint/2010/main" val="1934379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a:t>Coexistence</a:t>
            </a:r>
            <a:r>
              <a:rPr lang="de-DE" sz="2800" dirty="0"/>
              <a:t>, Multiple Transmitters</a:t>
            </a:r>
            <a:endParaRPr lang="en-GB" sz="2800" kern="0" dirty="0"/>
          </a:p>
        </p:txBody>
      </p:sp>
      <p:sp>
        <p:nvSpPr>
          <p:cNvPr id="4" name="Textfeld 3"/>
          <p:cNvSpPr txBox="1"/>
          <p:nvPr/>
        </p:nvSpPr>
        <p:spPr>
          <a:xfrm>
            <a:off x="251520" y="1345406"/>
            <a:ext cx="8856984" cy="5539978"/>
          </a:xfrm>
          <a:prstGeom prst="rect">
            <a:avLst/>
          </a:prstGeom>
          <a:noFill/>
        </p:spPr>
        <p:txBody>
          <a:bodyPr wrap="square" rtlCol="0">
            <a:spAutoFit/>
          </a:bodyPr>
          <a:lstStyle/>
          <a:p>
            <a:pPr>
              <a:spcBef>
                <a:spcPts val="600"/>
              </a:spcBef>
            </a:pPr>
            <a:r>
              <a:rPr lang="de-DE" sz="2000" dirty="0" err="1" smtClean="0"/>
              <a:t>Coexistence</a:t>
            </a:r>
            <a:r>
              <a:rPr lang="de-DE" sz="2000" dirty="0" smtClean="0"/>
              <a:t> </a:t>
            </a:r>
            <a:r>
              <a:rPr lang="de-DE" sz="2000" dirty="0" err="1" smtClean="0"/>
              <a:t>with</a:t>
            </a:r>
            <a:r>
              <a:rPr lang="de-DE" sz="2000" dirty="0" smtClean="0"/>
              <a:t> </a:t>
            </a:r>
            <a:r>
              <a:rPr lang="de-DE" sz="2000" dirty="0" err="1" smtClean="0"/>
              <a:t>ambient</a:t>
            </a:r>
            <a:r>
              <a:rPr lang="de-DE" sz="2000" dirty="0" smtClean="0"/>
              <a:t> light and </a:t>
            </a:r>
            <a:r>
              <a:rPr lang="de-DE" sz="2000" dirty="0" err="1" smtClean="0"/>
              <a:t>other</a:t>
            </a:r>
            <a:r>
              <a:rPr lang="de-DE" sz="2000" dirty="0" smtClean="0"/>
              <a:t> light </a:t>
            </a:r>
            <a:r>
              <a:rPr lang="de-DE" sz="2000" dirty="0" err="1" smtClean="0"/>
              <a:t>sources</a:t>
            </a:r>
            <a:endParaRPr lang="de-DE" sz="2000" dirty="0" smtClean="0"/>
          </a:p>
          <a:p>
            <a:pPr marL="742950" lvl="1" indent="-285750">
              <a:spcBef>
                <a:spcPts val="600"/>
              </a:spcBef>
              <a:buFont typeface="Arial" pitchFamily="34" charset="0"/>
              <a:buChar char="•"/>
            </a:pPr>
            <a:r>
              <a:rPr lang="de-DE" dirty="0" smtClean="0"/>
              <a:t>DC and </a:t>
            </a:r>
            <a:r>
              <a:rPr lang="de-DE" dirty="0" err="1" smtClean="0"/>
              <a:t>modulation</a:t>
            </a:r>
            <a:r>
              <a:rPr lang="de-DE" dirty="0" smtClean="0"/>
              <a:t> </a:t>
            </a:r>
            <a:r>
              <a:rPr lang="de-DE" dirty="0" err="1"/>
              <a:t>up</a:t>
            </a:r>
            <a:r>
              <a:rPr lang="de-DE" dirty="0"/>
              <a:t> </a:t>
            </a:r>
            <a:r>
              <a:rPr lang="de-DE" dirty="0" err="1"/>
              <a:t>to</a:t>
            </a:r>
            <a:r>
              <a:rPr lang="de-DE" dirty="0"/>
              <a:t> </a:t>
            </a:r>
            <a:r>
              <a:rPr lang="de-DE" dirty="0" smtClean="0"/>
              <a:t>~100 </a:t>
            </a:r>
            <a:r>
              <a:rPr lang="de-DE" dirty="0"/>
              <a:t>kHz </a:t>
            </a:r>
            <a:r>
              <a:rPr lang="de-DE" dirty="0" err="1" smtClean="0"/>
              <a:t>cannot</a:t>
            </a:r>
            <a:r>
              <a:rPr lang="de-DE" dirty="0" smtClean="0"/>
              <a:t> </a:t>
            </a:r>
            <a:r>
              <a:rPr lang="de-DE" dirty="0" err="1" smtClean="0"/>
              <a:t>be</a:t>
            </a:r>
            <a:r>
              <a:rPr lang="de-DE" dirty="0" smtClean="0"/>
              <a:t> </a:t>
            </a:r>
            <a:r>
              <a:rPr lang="de-DE" dirty="0" err="1" smtClean="0"/>
              <a:t>used</a:t>
            </a:r>
            <a:r>
              <a:rPr lang="de-DE" dirty="0" smtClean="0"/>
              <a:t> in </a:t>
            </a:r>
            <a:r>
              <a:rPr lang="de-DE" dirty="0" err="1" smtClean="0"/>
              <a:t>practice</a:t>
            </a:r>
            <a:endParaRPr lang="de-DE" dirty="0" smtClean="0"/>
          </a:p>
          <a:p>
            <a:pPr marL="742950" lvl="1" indent="-285750">
              <a:spcBef>
                <a:spcPts val="600"/>
              </a:spcBef>
              <a:buFont typeface="Arial" pitchFamily="34" charset="0"/>
              <a:buChar char="•"/>
            </a:pPr>
            <a:r>
              <a:rPr lang="de-DE" dirty="0" err="1" smtClean="0"/>
              <a:t>shot</a:t>
            </a:r>
            <a:r>
              <a:rPr lang="de-DE" dirty="0" smtClean="0"/>
              <a:t> </a:t>
            </a:r>
            <a:r>
              <a:rPr lang="de-DE" dirty="0" err="1" smtClean="0"/>
              <a:t>noise</a:t>
            </a:r>
            <a:r>
              <a:rPr lang="de-DE" dirty="0" smtClean="0"/>
              <a:t> and </a:t>
            </a:r>
            <a:r>
              <a:rPr lang="de-DE" dirty="0" err="1" smtClean="0"/>
              <a:t>ambient</a:t>
            </a:r>
            <a:r>
              <a:rPr lang="de-DE" dirty="0"/>
              <a:t>-</a:t>
            </a:r>
            <a:r>
              <a:rPr lang="de-DE" dirty="0" smtClean="0"/>
              <a:t>light </a:t>
            </a:r>
            <a:r>
              <a:rPr lang="de-DE" dirty="0" err="1" smtClean="0"/>
              <a:t>interference</a:t>
            </a:r>
            <a:r>
              <a:rPr lang="de-DE" dirty="0" smtClean="0"/>
              <a:t> </a:t>
            </a:r>
            <a:r>
              <a:rPr lang="de-DE" dirty="0" err="1" smtClean="0"/>
              <a:t>are</a:t>
            </a:r>
            <a:r>
              <a:rPr lang="de-DE" dirty="0" smtClean="0"/>
              <a:t> </a:t>
            </a:r>
            <a:r>
              <a:rPr lang="de-DE" dirty="0" err="1" smtClean="0"/>
              <a:t>included</a:t>
            </a:r>
            <a:r>
              <a:rPr lang="de-DE" dirty="0" smtClean="0"/>
              <a:t> in EVM </a:t>
            </a:r>
            <a:r>
              <a:rPr lang="de-DE" dirty="0" err="1" smtClean="0"/>
              <a:t>measurement</a:t>
            </a:r>
            <a:endParaRPr lang="de-DE" dirty="0" smtClean="0"/>
          </a:p>
          <a:p>
            <a:pPr marL="742950" lvl="1" indent="-285750">
              <a:spcBef>
                <a:spcPts val="600"/>
              </a:spcBef>
              <a:buFont typeface="Arial" pitchFamily="34" charset="0"/>
              <a:buChar char="•"/>
            </a:pPr>
            <a:r>
              <a:rPr lang="de-DE" dirty="0" smtClean="0"/>
              <a:t>EVM-</a:t>
            </a:r>
            <a:r>
              <a:rPr lang="de-DE" dirty="0" err="1" smtClean="0"/>
              <a:t>based</a:t>
            </a:r>
            <a:r>
              <a:rPr lang="de-DE" dirty="0" smtClean="0"/>
              <a:t> </a:t>
            </a:r>
            <a:r>
              <a:rPr lang="de-DE" dirty="0" err="1" smtClean="0"/>
              <a:t>metric</a:t>
            </a:r>
            <a:r>
              <a:rPr lang="de-DE" dirty="0" smtClean="0"/>
              <a:t> </a:t>
            </a:r>
            <a:r>
              <a:rPr lang="de-DE" dirty="0" err="1" smtClean="0"/>
              <a:t>report</a:t>
            </a:r>
            <a:r>
              <a:rPr lang="de-DE" dirty="0" smtClean="0"/>
              <a:t> </a:t>
            </a:r>
            <a:r>
              <a:rPr lang="de-DE" dirty="0" smtClean="0">
                <a:sym typeface="Wingdings" pitchFamily="2" charset="2"/>
              </a:rPr>
              <a:t> </a:t>
            </a:r>
            <a:r>
              <a:rPr lang="de-DE" dirty="0" err="1" smtClean="0">
                <a:sym typeface="Wingdings" pitchFamily="2" charset="2"/>
              </a:rPr>
              <a:t>robustness</a:t>
            </a:r>
            <a:r>
              <a:rPr lang="de-DE" dirty="0" smtClean="0">
                <a:sym typeface="Wingdings" pitchFamily="2" charset="2"/>
              </a:rPr>
              <a:t> due </a:t>
            </a:r>
            <a:r>
              <a:rPr lang="de-DE" dirty="0" err="1" smtClean="0">
                <a:sym typeface="Wingdings" pitchFamily="2" charset="2"/>
              </a:rPr>
              <a:t>to</a:t>
            </a:r>
            <a:r>
              <a:rPr lang="de-DE" dirty="0" smtClean="0">
                <a:sym typeface="Wingdings" pitchFamily="2" charset="2"/>
              </a:rPr>
              <a:t> adaptive </a:t>
            </a:r>
            <a:r>
              <a:rPr lang="de-DE" dirty="0" err="1" smtClean="0">
                <a:sym typeface="Wingdings" pitchFamily="2" charset="2"/>
              </a:rPr>
              <a:t>transmission</a:t>
            </a:r>
            <a:endParaRPr lang="de-DE" dirty="0"/>
          </a:p>
          <a:p>
            <a:pPr>
              <a:spcBef>
                <a:spcPts val="600"/>
              </a:spcBef>
            </a:pPr>
            <a:r>
              <a:rPr lang="de-DE" sz="2000" dirty="0" err="1" smtClean="0"/>
              <a:t>Simultaneous</a:t>
            </a:r>
            <a:r>
              <a:rPr lang="de-DE" sz="2000" dirty="0" smtClean="0"/>
              <a:t> </a:t>
            </a:r>
            <a:r>
              <a:rPr lang="de-DE" sz="2000" dirty="0" err="1" smtClean="0"/>
              <a:t>communication</a:t>
            </a:r>
            <a:r>
              <a:rPr lang="de-DE" sz="2000" dirty="0" smtClean="0"/>
              <a:t> </a:t>
            </a:r>
            <a:r>
              <a:rPr lang="de-DE" sz="2000" dirty="0" err="1" smtClean="0"/>
              <a:t>with</a:t>
            </a:r>
            <a:r>
              <a:rPr lang="de-DE" sz="2000" dirty="0" smtClean="0"/>
              <a:t> multiple </a:t>
            </a:r>
            <a:r>
              <a:rPr lang="de-DE" sz="2000" dirty="0" err="1" smtClean="0"/>
              <a:t>transmitters</a:t>
            </a:r>
            <a:endParaRPr lang="de-DE" sz="2000" dirty="0" smtClean="0"/>
          </a:p>
          <a:p>
            <a:pPr marL="800100" lvl="1" indent="-342900">
              <a:spcBef>
                <a:spcPts val="600"/>
              </a:spcBef>
              <a:buFont typeface="Arial" pitchFamily="34" charset="0"/>
              <a:buChar char="•"/>
            </a:pPr>
            <a:r>
              <a:rPr lang="de-DE" dirty="0" err="1" smtClean="0"/>
              <a:t>transmitters</a:t>
            </a:r>
            <a:r>
              <a:rPr lang="de-DE" dirty="0" smtClean="0"/>
              <a:t> </a:t>
            </a:r>
            <a:r>
              <a:rPr lang="de-DE" dirty="0" err="1" smtClean="0"/>
              <a:t>provide</a:t>
            </a:r>
            <a:r>
              <a:rPr lang="de-DE" dirty="0" smtClean="0"/>
              <a:t> </a:t>
            </a:r>
            <a:r>
              <a:rPr lang="de-DE" dirty="0" err="1" smtClean="0"/>
              <a:t>specific</a:t>
            </a:r>
            <a:r>
              <a:rPr lang="de-DE" dirty="0" smtClean="0"/>
              <a:t> </a:t>
            </a:r>
            <a:r>
              <a:rPr lang="de-DE" dirty="0" err="1" smtClean="0"/>
              <a:t>sequences</a:t>
            </a:r>
            <a:endParaRPr lang="de-DE" dirty="0" smtClean="0"/>
          </a:p>
          <a:p>
            <a:pPr marL="800100" lvl="1" indent="-342900">
              <a:spcBef>
                <a:spcPts val="600"/>
              </a:spcBef>
              <a:buFont typeface="Arial" pitchFamily="34" charset="0"/>
              <a:buChar char="•"/>
            </a:pPr>
            <a:r>
              <a:rPr lang="de-DE" dirty="0" err="1" smtClean="0"/>
              <a:t>reference</a:t>
            </a:r>
            <a:r>
              <a:rPr lang="de-DE" dirty="0" smtClean="0"/>
              <a:t> </a:t>
            </a:r>
            <a:r>
              <a:rPr lang="de-DE" dirty="0" err="1" smtClean="0"/>
              <a:t>signals</a:t>
            </a:r>
            <a:r>
              <a:rPr lang="de-DE" dirty="0" smtClean="0"/>
              <a:t> </a:t>
            </a:r>
            <a:r>
              <a:rPr lang="de-DE" dirty="0" err="1" smtClean="0"/>
              <a:t>are</a:t>
            </a:r>
            <a:r>
              <a:rPr lang="de-DE" dirty="0" smtClean="0"/>
              <a:t> </a:t>
            </a:r>
            <a:r>
              <a:rPr lang="de-DE" dirty="0" err="1" smtClean="0"/>
              <a:t>defined</a:t>
            </a:r>
            <a:r>
              <a:rPr lang="de-DE" dirty="0" smtClean="0"/>
              <a:t> in time- and </a:t>
            </a:r>
            <a:r>
              <a:rPr lang="de-DE" dirty="0" err="1" smtClean="0"/>
              <a:t>frequency</a:t>
            </a:r>
            <a:r>
              <a:rPr lang="de-DE" dirty="0" smtClean="0"/>
              <a:t> </a:t>
            </a:r>
            <a:r>
              <a:rPr lang="de-DE" dirty="0" err="1" smtClean="0"/>
              <a:t>domains</a:t>
            </a:r>
            <a:r>
              <a:rPr lang="de-DE" sz="2000" dirty="0" smtClean="0"/>
              <a:t> </a:t>
            </a:r>
          </a:p>
          <a:p>
            <a:pPr marL="800100" lvl="1" indent="-342900">
              <a:spcBef>
                <a:spcPts val="600"/>
              </a:spcBef>
              <a:buFont typeface="Arial" pitchFamily="34" charset="0"/>
              <a:buChar char="•"/>
            </a:pPr>
            <a:endParaRPr lang="de-DE" sz="2000" dirty="0" smtClean="0"/>
          </a:p>
          <a:p>
            <a:pPr marL="800100" lvl="1" indent="-342900">
              <a:spcBef>
                <a:spcPts val="600"/>
              </a:spcBef>
              <a:buFont typeface="Arial" pitchFamily="34" charset="0"/>
              <a:buChar char="•"/>
            </a:pPr>
            <a:endParaRPr lang="de-DE" sz="2000" dirty="0"/>
          </a:p>
          <a:p>
            <a:pPr marL="800100" lvl="1" indent="-342900">
              <a:spcBef>
                <a:spcPts val="600"/>
              </a:spcBef>
              <a:buFont typeface="Arial" pitchFamily="34" charset="0"/>
              <a:buChar char="•"/>
            </a:pPr>
            <a:endParaRPr lang="de-DE" sz="2000" dirty="0" smtClean="0"/>
          </a:p>
          <a:p>
            <a:pPr marL="800100" lvl="1" indent="-342900">
              <a:spcBef>
                <a:spcPts val="600"/>
              </a:spcBef>
              <a:buFont typeface="Arial" pitchFamily="34" charset="0"/>
              <a:buChar char="•"/>
            </a:pPr>
            <a:endParaRPr lang="de-DE" sz="2000" dirty="0"/>
          </a:p>
          <a:p>
            <a:pPr marL="800100" lvl="1" indent="-342900">
              <a:spcBef>
                <a:spcPts val="600"/>
              </a:spcBef>
              <a:buFont typeface="Arial" pitchFamily="34" charset="0"/>
              <a:buChar char="•"/>
            </a:pPr>
            <a:r>
              <a:rPr lang="de-DE" dirty="0" err="1" smtClean="0"/>
              <a:t>receiver</a:t>
            </a:r>
            <a:r>
              <a:rPr lang="de-DE" dirty="0" smtClean="0"/>
              <a:t> </a:t>
            </a:r>
            <a:r>
              <a:rPr lang="de-DE" dirty="0" err="1" smtClean="0"/>
              <a:t>measures</a:t>
            </a:r>
            <a:r>
              <a:rPr lang="de-DE" dirty="0" smtClean="0"/>
              <a:t> </a:t>
            </a:r>
            <a:r>
              <a:rPr lang="de-DE" dirty="0" err="1" smtClean="0"/>
              <a:t>the</a:t>
            </a:r>
            <a:r>
              <a:rPr lang="de-DE" dirty="0" smtClean="0"/>
              <a:t> multilink </a:t>
            </a:r>
            <a:r>
              <a:rPr lang="de-DE" dirty="0" err="1" smtClean="0"/>
              <a:t>channel</a:t>
            </a:r>
            <a:r>
              <a:rPr lang="de-DE" dirty="0" smtClean="0"/>
              <a:t> </a:t>
            </a:r>
            <a:r>
              <a:rPr lang="de-DE" dirty="0" smtClean="0">
                <a:sym typeface="Wingdings" pitchFamily="2" charset="2"/>
              </a:rPr>
              <a:t> MIMO </a:t>
            </a:r>
            <a:r>
              <a:rPr lang="de-DE" dirty="0" err="1" smtClean="0">
                <a:sym typeface="Wingdings" pitchFamily="2" charset="2"/>
              </a:rPr>
              <a:t>at</a:t>
            </a:r>
            <a:r>
              <a:rPr lang="de-DE" dirty="0" smtClean="0">
                <a:sym typeface="Wingdings" pitchFamily="2" charset="2"/>
              </a:rPr>
              <a:t> </a:t>
            </a:r>
            <a:r>
              <a:rPr lang="de-DE" dirty="0" err="1" smtClean="0">
                <a:sym typeface="Wingdings" pitchFamily="2" charset="2"/>
              </a:rPr>
              <a:t>the</a:t>
            </a:r>
            <a:r>
              <a:rPr lang="de-DE" dirty="0" smtClean="0">
                <a:sym typeface="Wingdings" pitchFamily="2" charset="2"/>
              </a:rPr>
              <a:t> </a:t>
            </a:r>
            <a:r>
              <a:rPr lang="de-DE" dirty="0" err="1" smtClean="0">
                <a:sym typeface="Wingdings" pitchFamily="2" charset="2"/>
              </a:rPr>
              <a:t>Rx</a:t>
            </a:r>
            <a:r>
              <a:rPr lang="de-DE" dirty="0" smtClean="0">
                <a:sym typeface="Wingdings" pitchFamily="2" charset="2"/>
              </a:rPr>
              <a:t>, </a:t>
            </a:r>
            <a:r>
              <a:rPr lang="de-DE" dirty="0" err="1" smtClean="0">
                <a:sym typeface="Wingdings" pitchFamily="2" charset="2"/>
              </a:rPr>
              <a:t>if</a:t>
            </a:r>
            <a:r>
              <a:rPr lang="de-DE" dirty="0" smtClean="0">
                <a:sym typeface="Wingdings" pitchFamily="2" charset="2"/>
              </a:rPr>
              <a:t> </a:t>
            </a:r>
            <a:r>
              <a:rPr lang="de-DE" dirty="0" err="1" smtClean="0">
                <a:sym typeface="Wingdings" pitchFamily="2" charset="2"/>
              </a:rPr>
              <a:t>applicable</a:t>
            </a:r>
            <a:endParaRPr lang="de-DE" dirty="0" smtClean="0"/>
          </a:p>
          <a:p>
            <a:pPr marL="800100" lvl="1" indent="-342900">
              <a:spcBef>
                <a:spcPts val="600"/>
              </a:spcBef>
              <a:buFont typeface="Arial" pitchFamily="34" charset="0"/>
              <a:buChar char="•"/>
            </a:pPr>
            <a:r>
              <a:rPr lang="de-DE" dirty="0" err="1" smtClean="0"/>
              <a:t>channel</a:t>
            </a:r>
            <a:r>
              <a:rPr lang="de-DE" dirty="0" smtClean="0"/>
              <a:t> </a:t>
            </a:r>
            <a:r>
              <a:rPr lang="de-DE" dirty="0" err="1" smtClean="0"/>
              <a:t>state</a:t>
            </a:r>
            <a:r>
              <a:rPr lang="de-DE" dirty="0" smtClean="0"/>
              <a:t> </a:t>
            </a:r>
            <a:r>
              <a:rPr lang="de-DE" dirty="0" err="1" smtClean="0"/>
              <a:t>information</a:t>
            </a:r>
            <a:r>
              <a:rPr lang="de-DE" dirty="0" smtClean="0"/>
              <a:t> </a:t>
            </a:r>
            <a:r>
              <a:rPr lang="de-DE" dirty="0" err="1" smtClean="0"/>
              <a:t>is</a:t>
            </a:r>
            <a:r>
              <a:rPr lang="de-DE" dirty="0" smtClean="0"/>
              <a:t> </a:t>
            </a:r>
            <a:r>
              <a:rPr lang="de-DE" dirty="0" err="1" smtClean="0"/>
              <a:t>fed</a:t>
            </a:r>
            <a:r>
              <a:rPr lang="de-DE" dirty="0" smtClean="0"/>
              <a:t> back via Ethernet/IP </a:t>
            </a:r>
            <a:r>
              <a:rPr lang="de-DE" dirty="0" err="1" smtClean="0"/>
              <a:t>to</a:t>
            </a:r>
            <a:r>
              <a:rPr lang="de-DE" dirty="0" smtClean="0"/>
              <a:t> </a:t>
            </a:r>
            <a:r>
              <a:rPr lang="de-DE" dirty="0" err="1" smtClean="0"/>
              <a:t>the</a:t>
            </a:r>
            <a:r>
              <a:rPr lang="de-DE" dirty="0" smtClean="0"/>
              <a:t> NC</a:t>
            </a:r>
          </a:p>
          <a:p>
            <a:pPr marL="800100" lvl="1" indent="-342900">
              <a:spcBef>
                <a:spcPts val="600"/>
              </a:spcBef>
              <a:buFont typeface="Arial" pitchFamily="34" charset="0"/>
              <a:buChar char="•"/>
            </a:pPr>
            <a:r>
              <a:rPr lang="de-DE" dirty="0"/>
              <a:t>N</a:t>
            </a:r>
            <a:r>
              <a:rPr lang="de-DE" dirty="0" smtClean="0"/>
              <a:t>C </a:t>
            </a:r>
            <a:r>
              <a:rPr lang="de-DE" dirty="0" err="1" smtClean="0"/>
              <a:t>coordinates</a:t>
            </a:r>
            <a:r>
              <a:rPr lang="de-DE" dirty="0" smtClean="0"/>
              <a:t> </a:t>
            </a:r>
            <a:r>
              <a:rPr lang="de-DE" dirty="0" err="1" smtClean="0"/>
              <a:t>the</a:t>
            </a:r>
            <a:r>
              <a:rPr lang="de-DE" dirty="0" smtClean="0"/>
              <a:t> </a:t>
            </a:r>
            <a:r>
              <a:rPr lang="de-DE" dirty="0" err="1" smtClean="0"/>
              <a:t>transmission</a:t>
            </a:r>
            <a:r>
              <a:rPr lang="de-DE" dirty="0" smtClean="0"/>
              <a:t> of multiple </a:t>
            </a:r>
            <a:r>
              <a:rPr lang="de-DE" dirty="0" err="1" smtClean="0"/>
              <a:t>transmitters</a:t>
            </a:r>
            <a:r>
              <a:rPr lang="de-DE" dirty="0" smtClean="0"/>
              <a:t> </a:t>
            </a:r>
          </a:p>
          <a:p>
            <a:pPr>
              <a:spcBef>
                <a:spcPts val="600"/>
              </a:spcBef>
            </a:pPr>
            <a:endParaRPr lang="de-DE" sz="2000" dirty="0" smtClean="0"/>
          </a:p>
        </p:txBody>
      </p:sp>
      <p:grpSp>
        <p:nvGrpSpPr>
          <p:cNvPr id="6" name="Gruppieren 5"/>
          <p:cNvGrpSpPr/>
          <p:nvPr/>
        </p:nvGrpSpPr>
        <p:grpSpPr>
          <a:xfrm>
            <a:off x="1043608" y="4005064"/>
            <a:ext cx="3816424" cy="1440160"/>
            <a:chOff x="5457582" y="2852936"/>
            <a:chExt cx="3540095" cy="122413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045052" y="1763391"/>
              <a:ext cx="8477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pieren 7"/>
            <p:cNvGrpSpPr/>
            <p:nvPr/>
          </p:nvGrpSpPr>
          <p:grpSpPr>
            <a:xfrm>
              <a:off x="7452320" y="3738518"/>
              <a:ext cx="1368152" cy="338554"/>
              <a:chOff x="7452320" y="3738518"/>
              <a:chExt cx="1368152" cy="338554"/>
            </a:xfrm>
          </p:grpSpPr>
          <p:cxnSp>
            <p:nvCxnSpPr>
              <p:cNvPr id="12" name="Gerade Verbindung mit Pfeil 11"/>
              <p:cNvCxnSpPr/>
              <p:nvPr/>
            </p:nvCxnSpPr>
            <p:spPr>
              <a:xfrm>
                <a:off x="7452320" y="3758263"/>
                <a:ext cx="13681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524328" y="3738518"/>
                <a:ext cx="1164101" cy="338554"/>
              </a:xfrm>
              <a:prstGeom prst="rect">
                <a:avLst/>
              </a:prstGeom>
              <a:noFill/>
            </p:spPr>
            <p:txBody>
              <a:bodyPr wrap="none" rtlCol="0">
                <a:spAutoFit/>
              </a:bodyPr>
              <a:lstStyle/>
              <a:p>
                <a:r>
                  <a:rPr lang="de-DE" sz="1600" b="1" dirty="0" err="1" smtClean="0"/>
                  <a:t>frequency</a:t>
                </a:r>
                <a:endParaRPr lang="de-DE" sz="1600" b="1" dirty="0"/>
              </a:p>
            </p:txBody>
          </p:sp>
        </p:grpSp>
        <p:grpSp>
          <p:nvGrpSpPr>
            <p:cNvPr id="9" name="Gruppieren 8"/>
            <p:cNvGrpSpPr/>
            <p:nvPr/>
          </p:nvGrpSpPr>
          <p:grpSpPr>
            <a:xfrm>
              <a:off x="5457582" y="2852936"/>
              <a:ext cx="338554" cy="758826"/>
              <a:chOff x="4942784" y="2958206"/>
              <a:chExt cx="338554" cy="758826"/>
            </a:xfrm>
          </p:grpSpPr>
          <p:cxnSp>
            <p:nvCxnSpPr>
              <p:cNvPr id="10" name="Gerade Verbindung mit Pfeil 9"/>
              <p:cNvCxnSpPr/>
              <p:nvPr/>
            </p:nvCxnSpPr>
            <p:spPr>
              <a:xfrm flipH="1">
                <a:off x="5261592" y="3002939"/>
                <a:ext cx="19746" cy="7140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rot="16200000">
                <a:off x="4808131" y="3092859"/>
                <a:ext cx="607859" cy="338554"/>
              </a:xfrm>
              <a:prstGeom prst="rect">
                <a:avLst/>
              </a:prstGeom>
              <a:noFill/>
            </p:spPr>
            <p:txBody>
              <a:bodyPr wrap="none" rtlCol="0">
                <a:spAutoFit/>
              </a:bodyPr>
              <a:lstStyle/>
              <a:p>
                <a:r>
                  <a:rPr lang="de-DE" sz="1600" b="1" dirty="0" smtClean="0"/>
                  <a:t>time</a:t>
                </a:r>
                <a:endParaRPr lang="de-DE" sz="1600" b="1" dirty="0"/>
              </a:p>
            </p:txBody>
          </p:sp>
        </p:grpSp>
      </p:grpSp>
    </p:spTree>
    <p:extLst>
      <p:ext uri="{BB962C8B-B14F-4D97-AF65-F5344CB8AC3E}">
        <p14:creationId xmlns:p14="http://schemas.microsoft.com/office/powerpoint/2010/main" val="3525654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a:t>Waveform</a:t>
            </a:r>
            <a:endParaRPr lang="en-GB" sz="2800" kern="0" dirty="0"/>
          </a:p>
        </p:txBody>
      </p:sp>
      <p:sp>
        <p:nvSpPr>
          <p:cNvPr id="14" name="Textfeld 13"/>
          <p:cNvSpPr txBox="1"/>
          <p:nvPr/>
        </p:nvSpPr>
        <p:spPr>
          <a:xfrm>
            <a:off x="251520" y="1268760"/>
            <a:ext cx="8856984" cy="5678478"/>
          </a:xfrm>
          <a:prstGeom prst="rect">
            <a:avLst/>
          </a:prstGeom>
          <a:noFill/>
        </p:spPr>
        <p:txBody>
          <a:bodyPr wrap="square" rtlCol="0">
            <a:spAutoFit/>
          </a:bodyPr>
          <a:lstStyle/>
          <a:p>
            <a:pPr>
              <a:spcBef>
                <a:spcPts val="600"/>
              </a:spcBef>
            </a:pPr>
            <a:r>
              <a:rPr lang="de-DE" sz="2000" dirty="0" err="1" smtClean="0"/>
              <a:t>Downlink</a:t>
            </a:r>
            <a:r>
              <a:rPr lang="de-DE" sz="2000" dirty="0" smtClean="0"/>
              <a:t> (B1-B3)</a:t>
            </a:r>
          </a:p>
          <a:p>
            <a:pPr marL="800100" lvl="1" indent="-342900">
              <a:spcBef>
                <a:spcPts val="600"/>
              </a:spcBef>
              <a:buFont typeface="Arial" pitchFamily="34" charset="0"/>
              <a:buChar char="•"/>
            </a:pPr>
            <a:r>
              <a:rPr lang="de-DE" dirty="0"/>
              <a:t>h</a:t>
            </a:r>
            <a:r>
              <a:rPr lang="de-DE" dirty="0" smtClean="0"/>
              <a:t>igh-power LEDs </a:t>
            </a:r>
            <a:r>
              <a:rPr lang="de-DE" dirty="0" smtClean="0">
                <a:sym typeface="Wingdings" pitchFamily="2" charset="2"/>
              </a:rPr>
              <a:t> </a:t>
            </a:r>
            <a:r>
              <a:rPr lang="de-DE" dirty="0" smtClean="0"/>
              <a:t>high SNR </a:t>
            </a:r>
            <a:r>
              <a:rPr lang="de-DE" dirty="0" err="1" smtClean="0"/>
              <a:t>at</a:t>
            </a:r>
            <a:r>
              <a:rPr lang="de-DE" dirty="0" smtClean="0"/>
              <a:t> </a:t>
            </a:r>
            <a:r>
              <a:rPr lang="de-DE" dirty="0" err="1" smtClean="0"/>
              <a:t>the</a:t>
            </a:r>
            <a:r>
              <a:rPr lang="de-DE" dirty="0" smtClean="0"/>
              <a:t> </a:t>
            </a:r>
            <a:r>
              <a:rPr lang="de-DE" dirty="0" err="1" smtClean="0"/>
              <a:t>receiver</a:t>
            </a:r>
            <a:r>
              <a:rPr lang="de-DE" dirty="0" smtClean="0"/>
              <a:t> </a:t>
            </a:r>
            <a:r>
              <a:rPr lang="de-DE" dirty="0" smtClean="0">
                <a:sym typeface="Wingdings" pitchFamily="2" charset="2"/>
              </a:rPr>
              <a:t> </a:t>
            </a:r>
            <a:r>
              <a:rPr lang="de-DE" dirty="0" err="1" smtClean="0">
                <a:sym typeface="Wingdings" pitchFamily="2" charset="2"/>
              </a:rPr>
              <a:t>use</a:t>
            </a:r>
            <a:r>
              <a:rPr lang="de-DE" dirty="0" smtClean="0">
                <a:sym typeface="Wingdings" pitchFamily="2" charset="2"/>
              </a:rPr>
              <a:t> high </a:t>
            </a:r>
            <a:r>
              <a:rPr lang="de-DE" dirty="0" err="1" smtClean="0">
                <a:sym typeface="Wingdings" pitchFamily="2" charset="2"/>
              </a:rPr>
              <a:t>spectral</a:t>
            </a:r>
            <a:r>
              <a:rPr lang="de-DE" dirty="0" smtClean="0">
                <a:sym typeface="Wingdings" pitchFamily="2" charset="2"/>
              </a:rPr>
              <a:t> </a:t>
            </a:r>
            <a:r>
              <a:rPr lang="de-DE" dirty="0" err="1" smtClean="0"/>
              <a:t>efficiency</a:t>
            </a:r>
            <a:endParaRPr lang="de-DE" dirty="0" smtClean="0"/>
          </a:p>
          <a:p>
            <a:pPr marL="800100" lvl="1" indent="-342900">
              <a:spcBef>
                <a:spcPts val="600"/>
              </a:spcBef>
              <a:buFont typeface="Arial" pitchFamily="34" charset="0"/>
              <a:buChar char="•"/>
            </a:pPr>
            <a:r>
              <a:rPr lang="de-DE" dirty="0" err="1" smtClean="0"/>
              <a:t>discrete</a:t>
            </a:r>
            <a:r>
              <a:rPr lang="de-DE" dirty="0" smtClean="0"/>
              <a:t> multitone (DMT) </a:t>
            </a:r>
            <a:r>
              <a:rPr lang="de-DE" dirty="0" err="1" smtClean="0"/>
              <a:t>with</a:t>
            </a:r>
            <a:r>
              <a:rPr lang="de-DE" dirty="0" smtClean="0"/>
              <a:t> </a:t>
            </a:r>
            <a:r>
              <a:rPr lang="de-DE" dirty="0" err="1" smtClean="0"/>
              <a:t>constant</a:t>
            </a:r>
            <a:r>
              <a:rPr lang="de-DE" dirty="0" smtClean="0"/>
              <a:t> </a:t>
            </a:r>
            <a:r>
              <a:rPr lang="de-DE" dirty="0" err="1" smtClean="0"/>
              <a:t>bias</a:t>
            </a:r>
            <a:r>
              <a:rPr lang="de-DE" dirty="0" smtClean="0"/>
              <a:t> </a:t>
            </a:r>
            <a:r>
              <a:rPr lang="de-DE" dirty="0" err="1" smtClean="0"/>
              <a:t>as</a:t>
            </a:r>
            <a:r>
              <a:rPr lang="de-DE" dirty="0" smtClean="0"/>
              <a:t> </a:t>
            </a:r>
            <a:r>
              <a:rPr lang="de-DE" dirty="0" err="1" smtClean="0"/>
              <a:t>default</a:t>
            </a:r>
            <a:r>
              <a:rPr lang="de-DE" dirty="0" smtClean="0"/>
              <a:t> </a:t>
            </a:r>
            <a:r>
              <a:rPr lang="de-DE" dirty="0" err="1" smtClean="0"/>
              <a:t>waveform</a:t>
            </a:r>
            <a:endParaRPr lang="de-DE" dirty="0" smtClean="0"/>
          </a:p>
          <a:p>
            <a:pPr marL="800100" lvl="1" indent="-342900">
              <a:spcBef>
                <a:spcPts val="600"/>
              </a:spcBef>
              <a:buFont typeface="Arial" pitchFamily="34" charset="0"/>
              <a:buChar char="•"/>
            </a:pPr>
            <a:r>
              <a:rPr lang="de-DE" dirty="0" err="1" smtClean="0"/>
              <a:t>allows</a:t>
            </a:r>
            <a:r>
              <a:rPr lang="de-DE" dirty="0" smtClean="0"/>
              <a:t> </a:t>
            </a:r>
            <a:r>
              <a:rPr lang="de-DE" dirty="0" err="1" smtClean="0"/>
              <a:t>scalable</a:t>
            </a:r>
            <a:r>
              <a:rPr lang="de-DE" dirty="0" smtClean="0"/>
              <a:t> </a:t>
            </a:r>
            <a:r>
              <a:rPr lang="de-DE" dirty="0" err="1" smtClean="0"/>
              <a:t>bandwidth</a:t>
            </a:r>
            <a:r>
              <a:rPr lang="de-DE" dirty="0" smtClean="0"/>
              <a:t>, TDMA, FDMA and </a:t>
            </a:r>
            <a:r>
              <a:rPr lang="de-DE" dirty="0" err="1" smtClean="0"/>
              <a:t>reduced</a:t>
            </a:r>
            <a:r>
              <a:rPr lang="de-DE" dirty="0" smtClean="0"/>
              <a:t> </a:t>
            </a:r>
            <a:r>
              <a:rPr lang="de-DE" dirty="0" err="1" smtClean="0"/>
              <a:t>complexity</a:t>
            </a:r>
            <a:r>
              <a:rPr lang="de-DE" dirty="0" smtClean="0"/>
              <a:t> of MIMO</a:t>
            </a:r>
          </a:p>
          <a:p>
            <a:pPr>
              <a:spcBef>
                <a:spcPts val="600"/>
              </a:spcBef>
            </a:pPr>
            <a:r>
              <a:rPr lang="de-DE" sz="2000" dirty="0" err="1" smtClean="0"/>
              <a:t>Uplink</a:t>
            </a:r>
            <a:r>
              <a:rPr lang="de-DE" sz="2000" dirty="0" smtClean="0"/>
              <a:t> (B1-B3)</a:t>
            </a:r>
            <a:endParaRPr lang="de-DE" sz="2000" dirty="0"/>
          </a:p>
          <a:p>
            <a:pPr marL="742950" lvl="1" indent="-285750">
              <a:spcBef>
                <a:spcPts val="800"/>
              </a:spcBef>
              <a:buFont typeface="Arial" pitchFamily="34" charset="0"/>
              <a:buChar char="•"/>
            </a:pPr>
            <a:r>
              <a:rPr lang="de-DE" dirty="0" err="1" smtClean="0"/>
              <a:t>battery-powered</a:t>
            </a:r>
            <a:r>
              <a:rPr lang="de-DE" dirty="0" smtClean="0"/>
              <a:t> </a:t>
            </a:r>
            <a:r>
              <a:rPr lang="de-DE" dirty="0" err="1" smtClean="0"/>
              <a:t>devices</a:t>
            </a:r>
            <a:r>
              <a:rPr lang="de-DE" dirty="0" smtClean="0"/>
              <a:t> </a:t>
            </a:r>
            <a:r>
              <a:rPr lang="de-DE" dirty="0" smtClean="0">
                <a:sym typeface="Wingdings" pitchFamily="2" charset="2"/>
              </a:rPr>
              <a:t> </a:t>
            </a:r>
            <a:r>
              <a:rPr lang="de-DE" dirty="0" err="1" smtClean="0">
                <a:sym typeface="Wingdings" pitchFamily="2" charset="2"/>
              </a:rPr>
              <a:t>energy</a:t>
            </a:r>
            <a:r>
              <a:rPr lang="de-DE" dirty="0" smtClean="0">
                <a:sym typeface="Wingdings" pitchFamily="2" charset="2"/>
              </a:rPr>
              <a:t> </a:t>
            </a:r>
            <a:r>
              <a:rPr lang="de-DE" dirty="0" err="1" smtClean="0">
                <a:sym typeface="Wingdings" pitchFamily="2" charset="2"/>
              </a:rPr>
              <a:t>efficiency</a:t>
            </a:r>
            <a:r>
              <a:rPr lang="de-DE" dirty="0" smtClean="0">
                <a:sym typeface="Wingdings" pitchFamily="2" charset="2"/>
              </a:rPr>
              <a:t> </a:t>
            </a:r>
            <a:r>
              <a:rPr lang="de-DE" dirty="0" err="1" smtClean="0">
                <a:sym typeface="Wingdings" pitchFamily="2" charset="2"/>
              </a:rPr>
              <a:t>is</a:t>
            </a:r>
            <a:r>
              <a:rPr lang="de-DE" dirty="0" smtClean="0">
                <a:sym typeface="Wingdings" pitchFamily="2" charset="2"/>
              </a:rPr>
              <a:t> </a:t>
            </a:r>
            <a:r>
              <a:rPr lang="de-DE" dirty="0" err="1" smtClean="0">
                <a:sym typeface="Wingdings" pitchFamily="2" charset="2"/>
              </a:rPr>
              <a:t>important</a:t>
            </a:r>
            <a:endParaRPr lang="de-DE" dirty="0" smtClean="0">
              <a:sym typeface="Wingdings" pitchFamily="2" charset="2"/>
            </a:endParaRPr>
          </a:p>
          <a:p>
            <a:pPr marL="742950" lvl="1" indent="-285750">
              <a:spcBef>
                <a:spcPts val="800"/>
              </a:spcBef>
              <a:buFont typeface="Arial" pitchFamily="34" charset="0"/>
              <a:buChar char="•"/>
            </a:pPr>
            <a:r>
              <a:rPr lang="de-DE" dirty="0"/>
              <a:t>DMT </a:t>
            </a:r>
            <a:r>
              <a:rPr lang="de-DE" dirty="0" err="1"/>
              <a:t>as</a:t>
            </a:r>
            <a:r>
              <a:rPr lang="de-DE" dirty="0"/>
              <a:t> </a:t>
            </a:r>
            <a:r>
              <a:rPr lang="de-DE" dirty="0" err="1" smtClean="0"/>
              <a:t>default</a:t>
            </a:r>
            <a:r>
              <a:rPr lang="de-DE" dirty="0" smtClean="0"/>
              <a:t>, </a:t>
            </a:r>
            <a:r>
              <a:rPr lang="de-DE" dirty="0" err="1" smtClean="0">
                <a:sym typeface="Wingdings" pitchFamily="2" charset="2"/>
              </a:rPr>
              <a:t>improve</a:t>
            </a:r>
            <a:r>
              <a:rPr lang="de-DE" dirty="0" smtClean="0">
                <a:sym typeface="Wingdings" pitchFamily="2" charset="2"/>
              </a:rPr>
              <a:t> power </a:t>
            </a:r>
            <a:r>
              <a:rPr lang="de-DE" dirty="0" err="1" smtClean="0">
                <a:sym typeface="Wingdings" pitchFamily="2" charset="2"/>
              </a:rPr>
              <a:t>efficiency</a:t>
            </a:r>
            <a:r>
              <a:rPr lang="de-DE" dirty="0" smtClean="0">
                <a:sym typeface="Wingdings" pitchFamily="2" charset="2"/>
              </a:rPr>
              <a:t> </a:t>
            </a:r>
            <a:r>
              <a:rPr lang="de-DE" dirty="0" err="1" smtClean="0">
                <a:sym typeface="Wingdings" pitchFamily="2" charset="2"/>
              </a:rPr>
              <a:t>at</a:t>
            </a:r>
            <a:r>
              <a:rPr lang="de-DE" dirty="0" smtClean="0">
                <a:sym typeface="Wingdings" pitchFamily="2" charset="2"/>
              </a:rPr>
              <a:t> </a:t>
            </a:r>
            <a:r>
              <a:rPr lang="de-DE" dirty="0" err="1" smtClean="0">
                <a:sym typeface="Wingdings" pitchFamily="2" charset="2"/>
              </a:rPr>
              <a:t>the</a:t>
            </a:r>
            <a:r>
              <a:rPr lang="de-DE" dirty="0" smtClean="0">
                <a:sym typeface="Wingdings" pitchFamily="2" charset="2"/>
              </a:rPr>
              <a:t> </a:t>
            </a:r>
            <a:r>
              <a:rPr lang="de-DE" dirty="0" err="1" smtClean="0">
                <a:sym typeface="Wingdings" pitchFamily="2" charset="2"/>
              </a:rPr>
              <a:t>cost</a:t>
            </a:r>
            <a:r>
              <a:rPr lang="de-DE" dirty="0" smtClean="0">
                <a:sym typeface="Wingdings" pitchFamily="2" charset="2"/>
              </a:rPr>
              <a:t> of </a:t>
            </a:r>
            <a:r>
              <a:rPr lang="de-DE" dirty="0" err="1" smtClean="0">
                <a:sym typeface="Wingdings" pitchFamily="2" charset="2"/>
              </a:rPr>
              <a:t>spectral</a:t>
            </a:r>
            <a:r>
              <a:rPr lang="de-DE" dirty="0" smtClean="0">
                <a:sym typeface="Wingdings" pitchFamily="2" charset="2"/>
              </a:rPr>
              <a:t> </a:t>
            </a:r>
            <a:r>
              <a:rPr lang="de-DE" dirty="0" err="1" smtClean="0">
                <a:sym typeface="Wingdings" pitchFamily="2" charset="2"/>
              </a:rPr>
              <a:t>efficiency</a:t>
            </a:r>
            <a:endParaRPr lang="de-DE" dirty="0" smtClean="0">
              <a:sym typeface="Wingdings" pitchFamily="2" charset="2"/>
            </a:endParaRPr>
          </a:p>
          <a:p>
            <a:pPr marL="742950" lvl="1" indent="-285750">
              <a:spcBef>
                <a:spcPts val="800"/>
              </a:spcBef>
              <a:buFont typeface="Arial" pitchFamily="34" charset="0"/>
              <a:buChar char="•"/>
            </a:pPr>
            <a:r>
              <a:rPr lang="de-DE" dirty="0" smtClean="0">
                <a:sym typeface="Wingdings" pitchFamily="2" charset="2"/>
              </a:rPr>
              <a:t>SC/FDE</a:t>
            </a:r>
            <a:r>
              <a:rPr lang="de-DE" dirty="0">
                <a:sym typeface="Wingdings" pitchFamily="2" charset="2"/>
              </a:rPr>
              <a:t>, ACO, </a:t>
            </a:r>
            <a:r>
              <a:rPr lang="de-DE" dirty="0" smtClean="0">
                <a:sym typeface="Wingdings" pitchFamily="2" charset="2"/>
              </a:rPr>
              <a:t>… </a:t>
            </a:r>
            <a:r>
              <a:rPr lang="de-DE" dirty="0" err="1" smtClean="0">
                <a:sym typeface="Wingdings" pitchFamily="2" charset="2"/>
              </a:rPr>
              <a:t>as</a:t>
            </a:r>
            <a:r>
              <a:rPr lang="de-DE" dirty="0" smtClean="0">
                <a:sym typeface="Wingdings" pitchFamily="2" charset="2"/>
              </a:rPr>
              <a:t> </a:t>
            </a:r>
            <a:r>
              <a:rPr lang="de-DE" dirty="0" err="1" smtClean="0">
                <a:sym typeface="Wingdings" pitchFamily="2" charset="2"/>
              </a:rPr>
              <a:t>optinal</a:t>
            </a:r>
            <a:r>
              <a:rPr lang="de-DE" dirty="0" smtClean="0">
                <a:sym typeface="Wingdings" pitchFamily="2" charset="2"/>
              </a:rPr>
              <a:t> </a:t>
            </a:r>
            <a:r>
              <a:rPr lang="de-DE" dirty="0" err="1" smtClean="0">
                <a:sym typeface="Wingdings" pitchFamily="2" charset="2"/>
              </a:rPr>
              <a:t>waveforms</a:t>
            </a:r>
            <a:r>
              <a:rPr lang="de-DE" dirty="0" smtClean="0">
                <a:sym typeface="Wingdings" pitchFamily="2" charset="2"/>
              </a:rPr>
              <a:t>, </a:t>
            </a:r>
            <a:r>
              <a:rPr lang="de-DE" dirty="0" err="1" smtClean="0">
                <a:sym typeface="Wingdings" pitchFamily="2" charset="2"/>
              </a:rPr>
              <a:t>should</a:t>
            </a:r>
            <a:r>
              <a:rPr lang="de-DE" dirty="0" smtClean="0">
                <a:sym typeface="Wingdings" pitchFamily="2" charset="2"/>
              </a:rPr>
              <a:t> </a:t>
            </a:r>
            <a:r>
              <a:rPr lang="de-DE" dirty="0" err="1" smtClean="0">
                <a:sym typeface="Wingdings" pitchFamily="2" charset="2"/>
              </a:rPr>
              <a:t>be</a:t>
            </a:r>
            <a:r>
              <a:rPr lang="de-DE" dirty="0" smtClean="0">
                <a:sym typeface="Wingdings" pitchFamily="2" charset="2"/>
              </a:rPr>
              <a:t> </a:t>
            </a:r>
            <a:r>
              <a:rPr lang="de-DE" dirty="0" err="1" smtClean="0">
                <a:sym typeface="Wingdings" pitchFamily="2" charset="2"/>
              </a:rPr>
              <a:t>tested</a:t>
            </a:r>
            <a:r>
              <a:rPr lang="de-DE" dirty="0" smtClean="0">
                <a:sym typeface="Wingdings" pitchFamily="2" charset="2"/>
              </a:rPr>
              <a:t> </a:t>
            </a:r>
            <a:r>
              <a:rPr lang="de-DE" dirty="0" err="1" smtClean="0">
                <a:sym typeface="Wingdings" pitchFamily="2" charset="2"/>
              </a:rPr>
              <a:t>over</a:t>
            </a:r>
            <a:r>
              <a:rPr lang="de-DE" dirty="0" smtClean="0">
                <a:sym typeface="Wingdings" pitchFamily="2" charset="2"/>
              </a:rPr>
              <a:t> </a:t>
            </a:r>
            <a:r>
              <a:rPr lang="de-DE" dirty="0" err="1" smtClean="0">
                <a:sym typeface="Wingdings" pitchFamily="2" charset="2"/>
              </a:rPr>
              <a:t>reference</a:t>
            </a:r>
            <a:r>
              <a:rPr lang="de-DE" dirty="0" smtClean="0">
                <a:sym typeface="Wingdings" pitchFamily="2" charset="2"/>
              </a:rPr>
              <a:t> link</a:t>
            </a:r>
            <a:endParaRPr lang="de-DE" dirty="0" smtClean="0"/>
          </a:p>
          <a:p>
            <a:pPr>
              <a:spcBef>
                <a:spcPts val="800"/>
              </a:spcBef>
            </a:pPr>
            <a:r>
              <a:rPr lang="de-DE" sz="2000" dirty="0" smtClean="0"/>
              <a:t>Fraunhofer </a:t>
            </a:r>
            <a:r>
              <a:rPr lang="de-DE" sz="2000" dirty="0" err="1" smtClean="0"/>
              <a:t>plans</a:t>
            </a:r>
            <a:r>
              <a:rPr lang="de-DE" sz="2000" dirty="0" smtClean="0"/>
              <a:t> </a:t>
            </a:r>
            <a:r>
              <a:rPr lang="de-DE" sz="2000" dirty="0" err="1" smtClean="0"/>
              <a:t>to</a:t>
            </a:r>
            <a:r>
              <a:rPr lang="de-DE" sz="2000" dirty="0" smtClean="0"/>
              <a:t> </a:t>
            </a:r>
            <a:r>
              <a:rPr lang="de-DE" sz="2000" dirty="0" err="1" smtClean="0"/>
              <a:t>evaluate</a:t>
            </a:r>
            <a:r>
              <a:rPr lang="de-DE" sz="2000" dirty="0" smtClean="0"/>
              <a:t> </a:t>
            </a:r>
            <a:r>
              <a:rPr lang="de-DE" sz="2000" dirty="0" err="1" smtClean="0"/>
              <a:t>existing</a:t>
            </a:r>
            <a:r>
              <a:rPr lang="de-DE" sz="2000" dirty="0"/>
              <a:t> </a:t>
            </a:r>
            <a:r>
              <a:rPr lang="de-DE" sz="2000" dirty="0" smtClean="0"/>
              <a:t>PHYs </a:t>
            </a:r>
            <a:r>
              <a:rPr lang="de-DE" sz="2000" dirty="0" err="1"/>
              <a:t>from</a:t>
            </a:r>
            <a:r>
              <a:rPr lang="de-DE" sz="2000" dirty="0"/>
              <a:t> ITU </a:t>
            </a:r>
            <a:r>
              <a:rPr lang="de-DE" sz="2000" dirty="0"/>
              <a:t>G.hn </a:t>
            </a:r>
            <a:r>
              <a:rPr lang="de-DE" sz="2000" dirty="0" err="1"/>
              <a:t>standard</a:t>
            </a:r>
            <a:endParaRPr lang="de-DE" sz="2000" dirty="0"/>
          </a:p>
          <a:p>
            <a:pPr marL="742950" lvl="1" indent="-285750">
              <a:spcBef>
                <a:spcPts val="800"/>
              </a:spcBef>
              <a:buFont typeface="Arial" pitchFamily="34" charset="0"/>
              <a:buChar char="•"/>
            </a:pPr>
            <a:r>
              <a:rPr lang="de-DE" dirty="0"/>
              <a:t>G.hn </a:t>
            </a:r>
            <a:r>
              <a:rPr lang="de-DE" dirty="0" err="1"/>
              <a:t>is</a:t>
            </a:r>
            <a:r>
              <a:rPr lang="de-DE" dirty="0"/>
              <a:t> </a:t>
            </a:r>
            <a:r>
              <a:rPr lang="de-DE" dirty="0" err="1"/>
              <a:t>planned</a:t>
            </a:r>
            <a:r>
              <a:rPr lang="de-DE" dirty="0"/>
              <a:t> </a:t>
            </a:r>
            <a:r>
              <a:rPr lang="de-DE" dirty="0" err="1"/>
              <a:t>to</a:t>
            </a:r>
            <a:r>
              <a:rPr lang="de-DE" dirty="0"/>
              <a:t> </a:t>
            </a:r>
            <a:r>
              <a:rPr lang="de-DE" dirty="0" err="1"/>
              <a:t>be</a:t>
            </a:r>
            <a:r>
              <a:rPr lang="de-DE" dirty="0"/>
              <a:t> </a:t>
            </a:r>
            <a:r>
              <a:rPr lang="de-DE" dirty="0" err="1"/>
              <a:t>further</a:t>
            </a:r>
            <a:r>
              <a:rPr lang="de-DE" dirty="0"/>
              <a:t> </a:t>
            </a:r>
            <a:r>
              <a:rPr lang="de-DE" dirty="0" err="1"/>
              <a:t>developed</a:t>
            </a:r>
            <a:r>
              <a:rPr lang="de-DE" dirty="0"/>
              <a:t> </a:t>
            </a:r>
            <a:r>
              <a:rPr lang="de-DE" dirty="0" err="1"/>
              <a:t>into</a:t>
            </a:r>
            <a:r>
              <a:rPr lang="de-DE" dirty="0"/>
              <a:t> </a:t>
            </a:r>
            <a:r>
              <a:rPr lang="de-DE" dirty="0" err="1"/>
              <a:t>G.vlc</a:t>
            </a:r>
            <a:endParaRPr lang="de-DE" dirty="0"/>
          </a:p>
          <a:p>
            <a:pPr marL="742950" lvl="1" indent="-285750">
              <a:spcBef>
                <a:spcPts val="800"/>
              </a:spcBef>
              <a:buFont typeface="Arial" pitchFamily="34" charset="0"/>
              <a:buChar char="•"/>
            </a:pPr>
            <a:r>
              <a:rPr lang="de-DE" dirty="0" err="1" smtClean="0"/>
              <a:t>new</a:t>
            </a:r>
            <a:r>
              <a:rPr lang="de-DE" dirty="0" smtClean="0"/>
              <a:t> </a:t>
            </a:r>
            <a:r>
              <a:rPr lang="de-DE" dirty="0" smtClean="0"/>
              <a:t>200 MHz </a:t>
            </a:r>
            <a:r>
              <a:rPr lang="de-DE" dirty="0" err="1" smtClean="0"/>
              <a:t>mode</a:t>
            </a:r>
            <a:r>
              <a:rPr lang="de-DE" dirty="0" smtClean="0"/>
              <a:t> </a:t>
            </a:r>
            <a:r>
              <a:rPr lang="de-DE" dirty="0" err="1" smtClean="0"/>
              <a:t>fits</a:t>
            </a:r>
            <a:r>
              <a:rPr lang="de-DE" dirty="0" smtClean="0"/>
              <a:t> </a:t>
            </a:r>
            <a:r>
              <a:rPr lang="de-DE" dirty="0" err="1" smtClean="0"/>
              <a:t>well</a:t>
            </a:r>
            <a:r>
              <a:rPr lang="de-DE" dirty="0" smtClean="0"/>
              <a:t> </a:t>
            </a:r>
            <a:r>
              <a:rPr lang="de-DE" dirty="0" err="1" smtClean="0"/>
              <a:t>to</a:t>
            </a:r>
            <a:r>
              <a:rPr lang="de-DE" dirty="0" smtClean="0"/>
              <a:t> </a:t>
            </a:r>
            <a:r>
              <a:rPr lang="de-DE" dirty="0" err="1" smtClean="0"/>
              <a:t>recent</a:t>
            </a:r>
            <a:r>
              <a:rPr lang="de-DE" dirty="0" smtClean="0"/>
              <a:t> </a:t>
            </a:r>
            <a:r>
              <a:rPr lang="de-DE" dirty="0" err="1" smtClean="0"/>
              <a:t>optical</a:t>
            </a:r>
            <a:r>
              <a:rPr lang="de-DE" dirty="0" smtClean="0"/>
              <a:t> </a:t>
            </a:r>
            <a:r>
              <a:rPr lang="de-DE" dirty="0" err="1" smtClean="0"/>
              <a:t>frontend</a:t>
            </a:r>
            <a:r>
              <a:rPr lang="de-DE" dirty="0" smtClean="0"/>
              <a:t> </a:t>
            </a:r>
            <a:r>
              <a:rPr lang="de-DE" dirty="0" err="1" smtClean="0"/>
              <a:t>designs</a:t>
            </a:r>
            <a:endParaRPr lang="de-DE" dirty="0" smtClean="0"/>
          </a:p>
          <a:p>
            <a:pPr marL="742950" lvl="1" indent="-285750">
              <a:spcBef>
                <a:spcPts val="800"/>
              </a:spcBef>
              <a:buFont typeface="Arial" pitchFamily="34" charset="0"/>
              <a:buChar char="•"/>
            </a:pPr>
            <a:r>
              <a:rPr lang="de-DE" dirty="0" err="1"/>
              <a:t>s</a:t>
            </a:r>
            <a:r>
              <a:rPr lang="de-DE" dirty="0" err="1" smtClean="0"/>
              <a:t>ome</a:t>
            </a:r>
            <a:r>
              <a:rPr lang="de-DE" dirty="0" smtClean="0"/>
              <a:t> </a:t>
            </a:r>
            <a:r>
              <a:rPr lang="de-DE" dirty="0" err="1" smtClean="0"/>
              <a:t>functionality</a:t>
            </a:r>
            <a:r>
              <a:rPr lang="de-DE" dirty="0" smtClean="0"/>
              <a:t> in </a:t>
            </a:r>
            <a:r>
              <a:rPr lang="de-DE" dirty="0" err="1" smtClean="0"/>
              <a:t>the</a:t>
            </a:r>
            <a:r>
              <a:rPr lang="de-DE" dirty="0" smtClean="0"/>
              <a:t> TCD </a:t>
            </a:r>
            <a:r>
              <a:rPr lang="de-DE" dirty="0" err="1" smtClean="0"/>
              <a:t>is</a:t>
            </a:r>
            <a:r>
              <a:rPr lang="de-DE" dirty="0" smtClean="0"/>
              <a:t> </a:t>
            </a:r>
            <a:r>
              <a:rPr lang="de-DE" dirty="0" err="1" smtClean="0"/>
              <a:t>already</a:t>
            </a:r>
            <a:r>
              <a:rPr lang="de-DE" dirty="0" smtClean="0"/>
              <a:t> </a:t>
            </a:r>
            <a:r>
              <a:rPr lang="de-DE" dirty="0" err="1" smtClean="0"/>
              <a:t>supported</a:t>
            </a:r>
            <a:endParaRPr lang="de-DE" dirty="0" smtClean="0"/>
          </a:p>
          <a:p>
            <a:pPr marL="742950" lvl="1" indent="-285750">
              <a:spcBef>
                <a:spcPts val="800"/>
              </a:spcBef>
              <a:buFont typeface="Arial" pitchFamily="34" charset="0"/>
              <a:buChar char="•"/>
            </a:pPr>
            <a:r>
              <a:rPr lang="de-DE" dirty="0" smtClean="0"/>
              <a:t>G.hn </a:t>
            </a:r>
            <a:r>
              <a:rPr lang="de-DE" dirty="0" err="1" smtClean="0"/>
              <a:t>is</a:t>
            </a:r>
            <a:r>
              <a:rPr lang="de-DE" dirty="0" smtClean="0"/>
              <a:t> </a:t>
            </a:r>
            <a:r>
              <a:rPr lang="de-DE" dirty="0" err="1" smtClean="0"/>
              <a:t>fixed</a:t>
            </a:r>
            <a:r>
              <a:rPr lang="de-DE" dirty="0" smtClean="0"/>
              <a:t> </a:t>
            </a:r>
            <a:r>
              <a:rPr lang="de-DE" dirty="0" err="1" smtClean="0"/>
              <a:t>network</a:t>
            </a:r>
            <a:r>
              <a:rPr lang="de-DE" dirty="0" smtClean="0"/>
              <a:t> </a:t>
            </a:r>
            <a:r>
              <a:rPr lang="de-DE" dirty="0" err="1" smtClean="0"/>
              <a:t>technology</a:t>
            </a:r>
            <a:r>
              <a:rPr lang="de-DE" dirty="0" smtClean="0"/>
              <a:t> not </a:t>
            </a:r>
            <a:r>
              <a:rPr lang="de-DE" dirty="0" err="1" smtClean="0"/>
              <a:t>originally</a:t>
            </a:r>
            <a:r>
              <a:rPr lang="de-DE" dirty="0" smtClean="0"/>
              <a:t> </a:t>
            </a:r>
            <a:r>
              <a:rPr lang="de-DE" dirty="0" err="1" smtClean="0"/>
              <a:t>designed</a:t>
            </a:r>
            <a:r>
              <a:rPr lang="de-DE" dirty="0" smtClean="0"/>
              <a:t> </a:t>
            </a:r>
            <a:r>
              <a:rPr lang="de-DE" dirty="0" err="1" smtClean="0"/>
              <a:t>for</a:t>
            </a:r>
            <a:r>
              <a:rPr lang="de-DE" dirty="0" smtClean="0"/>
              <a:t> mobile </a:t>
            </a:r>
            <a:r>
              <a:rPr lang="de-DE" dirty="0" err="1" smtClean="0"/>
              <a:t>use</a:t>
            </a:r>
            <a:r>
              <a:rPr lang="de-DE" dirty="0" smtClean="0"/>
              <a:t> </a:t>
            </a:r>
            <a:r>
              <a:rPr lang="de-DE" dirty="0" err="1" smtClean="0"/>
              <a:t>cases</a:t>
            </a:r>
            <a:endParaRPr lang="de-DE" dirty="0"/>
          </a:p>
          <a:p>
            <a:pPr marL="742950" lvl="1" indent="-285750">
              <a:spcBef>
                <a:spcPts val="800"/>
              </a:spcBef>
              <a:buFont typeface="Arial" pitchFamily="34" charset="0"/>
              <a:buChar char="•"/>
            </a:pPr>
            <a:endParaRPr lang="de-DE" sz="2000" dirty="0" smtClean="0"/>
          </a:p>
          <a:p>
            <a:pPr marL="800100" lvl="1" indent="-342900">
              <a:spcBef>
                <a:spcPts val="600"/>
              </a:spcBef>
              <a:buFont typeface="Arial" pitchFamily="34" charset="0"/>
              <a:buChar char="•"/>
            </a:pPr>
            <a:endParaRPr lang="de-DE" dirty="0" smtClean="0"/>
          </a:p>
        </p:txBody>
      </p:sp>
    </p:spTree>
    <p:extLst>
      <p:ext uri="{BB962C8B-B14F-4D97-AF65-F5344CB8AC3E}">
        <p14:creationId xmlns:p14="http://schemas.microsoft.com/office/powerpoint/2010/main" val="259779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a:t>Metric</a:t>
            </a:r>
            <a:r>
              <a:rPr lang="de-DE" sz="2800" dirty="0"/>
              <a:t> </a:t>
            </a:r>
            <a:r>
              <a:rPr lang="de-DE" sz="2800" dirty="0" err="1" smtClean="0"/>
              <a:t>reporting</a:t>
            </a:r>
            <a:endParaRPr lang="en-GB" sz="2800" kern="0" dirty="0"/>
          </a:p>
        </p:txBody>
      </p:sp>
      <p:sp>
        <p:nvSpPr>
          <p:cNvPr id="3" name="Textfeld 2"/>
          <p:cNvSpPr txBox="1"/>
          <p:nvPr/>
        </p:nvSpPr>
        <p:spPr>
          <a:xfrm>
            <a:off x="179512" y="1268760"/>
            <a:ext cx="8928992" cy="5221942"/>
          </a:xfrm>
          <a:prstGeom prst="rect">
            <a:avLst/>
          </a:prstGeom>
          <a:noFill/>
        </p:spPr>
        <p:txBody>
          <a:bodyPr wrap="square" rtlCol="0">
            <a:spAutoFit/>
          </a:bodyPr>
          <a:lstStyle/>
          <a:p>
            <a:pPr>
              <a:spcBef>
                <a:spcPts val="600"/>
              </a:spcBef>
            </a:pPr>
            <a:r>
              <a:rPr lang="de-DE" sz="2000" dirty="0" err="1" smtClean="0"/>
              <a:t>Three</a:t>
            </a:r>
            <a:r>
              <a:rPr lang="de-DE" sz="2000" dirty="0" smtClean="0"/>
              <a:t> </a:t>
            </a:r>
            <a:r>
              <a:rPr lang="de-DE" sz="2000" dirty="0" err="1" smtClean="0"/>
              <a:t>metrics</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reported</a:t>
            </a:r>
            <a:endParaRPr lang="de-DE" sz="2000" dirty="0" smtClean="0"/>
          </a:p>
          <a:p>
            <a:pPr>
              <a:spcBef>
                <a:spcPts val="600"/>
              </a:spcBef>
            </a:pPr>
            <a:endParaRPr lang="de-DE" sz="800" dirty="0" smtClean="0"/>
          </a:p>
          <a:p>
            <a:pPr>
              <a:spcBef>
                <a:spcPts val="600"/>
              </a:spcBef>
            </a:pPr>
            <a:r>
              <a:rPr lang="de-DE" sz="2000" dirty="0" smtClean="0"/>
              <a:t>Signal </a:t>
            </a:r>
            <a:r>
              <a:rPr lang="de-DE" sz="2000" dirty="0" err="1" smtClean="0"/>
              <a:t>strengths</a:t>
            </a:r>
            <a:r>
              <a:rPr lang="de-DE" sz="2000" dirty="0" smtClean="0"/>
              <a:t> of </a:t>
            </a:r>
            <a:r>
              <a:rPr lang="de-DE" sz="2000" dirty="0" err="1" smtClean="0"/>
              <a:t>strongest</a:t>
            </a:r>
            <a:r>
              <a:rPr lang="de-DE" sz="2000" dirty="0" smtClean="0"/>
              <a:t> </a:t>
            </a:r>
            <a:r>
              <a:rPr lang="de-DE" sz="2000" dirty="0" err="1" smtClean="0"/>
              <a:t>cells</a:t>
            </a:r>
            <a:endParaRPr lang="de-DE" sz="2000" dirty="0"/>
          </a:p>
          <a:p>
            <a:pPr marL="541338" lvl="1" indent="-201613">
              <a:spcBef>
                <a:spcPts val="800"/>
              </a:spcBef>
              <a:buFont typeface="Arial" pitchFamily="34" charset="0"/>
              <a:buChar char="•"/>
            </a:pPr>
            <a:r>
              <a:rPr lang="de-DE" dirty="0" err="1" smtClean="0"/>
              <a:t>for</a:t>
            </a:r>
            <a:r>
              <a:rPr lang="de-DE" dirty="0" smtClean="0"/>
              <a:t> </a:t>
            </a:r>
            <a:r>
              <a:rPr lang="de-DE" dirty="0" err="1" smtClean="0"/>
              <a:t>initial</a:t>
            </a:r>
            <a:r>
              <a:rPr lang="de-DE" dirty="0" smtClean="0"/>
              <a:t> link </a:t>
            </a:r>
            <a:r>
              <a:rPr lang="de-DE" dirty="0" err="1" smtClean="0"/>
              <a:t>setup</a:t>
            </a:r>
            <a:r>
              <a:rPr lang="de-DE" dirty="0" smtClean="0"/>
              <a:t>, best-</a:t>
            </a:r>
            <a:r>
              <a:rPr lang="de-DE" dirty="0" err="1" smtClean="0"/>
              <a:t>cell</a:t>
            </a:r>
            <a:r>
              <a:rPr lang="de-DE" dirty="0" smtClean="0"/>
              <a:t> </a:t>
            </a:r>
            <a:r>
              <a:rPr lang="de-DE" dirty="0" err="1" smtClean="0"/>
              <a:t>selection</a:t>
            </a:r>
            <a:r>
              <a:rPr lang="de-DE" dirty="0" smtClean="0"/>
              <a:t> and </a:t>
            </a:r>
            <a:r>
              <a:rPr lang="de-DE" dirty="0" err="1" smtClean="0"/>
              <a:t>handover</a:t>
            </a:r>
            <a:endParaRPr lang="de-DE" dirty="0" smtClean="0"/>
          </a:p>
          <a:p>
            <a:pPr marL="541338" lvl="1" indent="-201613">
              <a:spcBef>
                <a:spcPts val="800"/>
              </a:spcBef>
              <a:buFont typeface="Arial" pitchFamily="34" charset="0"/>
              <a:buChar char="•"/>
            </a:pPr>
            <a:r>
              <a:rPr lang="de-DE" dirty="0" err="1" smtClean="0">
                <a:sym typeface="Wingdings" pitchFamily="2" charset="2"/>
              </a:rPr>
              <a:t>very</a:t>
            </a:r>
            <a:r>
              <a:rPr lang="de-DE" dirty="0" smtClean="0">
                <a:sym typeface="Wingdings" pitchFamily="2" charset="2"/>
              </a:rPr>
              <a:t> </a:t>
            </a:r>
            <a:r>
              <a:rPr lang="de-DE" dirty="0" err="1" smtClean="0">
                <a:sym typeface="Wingdings" pitchFamily="2" charset="2"/>
              </a:rPr>
              <a:t>primitive+reliable</a:t>
            </a:r>
            <a:r>
              <a:rPr lang="de-DE" dirty="0" smtClean="0">
                <a:sym typeface="Wingdings" pitchFamily="2" charset="2"/>
              </a:rPr>
              <a:t> </a:t>
            </a:r>
            <a:r>
              <a:rPr lang="de-DE" dirty="0" err="1" smtClean="0">
                <a:sym typeface="Wingdings" pitchFamily="2" charset="2"/>
              </a:rPr>
              <a:t>signaling</a:t>
            </a:r>
            <a:r>
              <a:rPr lang="de-DE" dirty="0" smtClean="0">
                <a:sym typeface="Wingdings" pitchFamily="2" charset="2"/>
              </a:rPr>
              <a:t>, </a:t>
            </a:r>
            <a:r>
              <a:rPr lang="de-DE" dirty="0" err="1" smtClean="0">
                <a:sym typeface="Wingdings" pitchFamily="2" charset="2"/>
              </a:rPr>
              <a:t>results</a:t>
            </a:r>
            <a:r>
              <a:rPr lang="de-DE" dirty="0" smtClean="0">
                <a:sym typeface="Wingdings" pitchFamily="2" charset="2"/>
              </a:rPr>
              <a:t> </a:t>
            </a:r>
            <a:r>
              <a:rPr lang="de-DE" dirty="0" err="1" smtClean="0">
                <a:sym typeface="Wingdings" pitchFamily="2" charset="2"/>
              </a:rPr>
              <a:t>are</a:t>
            </a:r>
            <a:r>
              <a:rPr lang="de-DE" dirty="0" smtClean="0">
                <a:sym typeface="Wingdings" pitchFamily="2" charset="2"/>
              </a:rPr>
              <a:t> </a:t>
            </a:r>
            <a:r>
              <a:rPr lang="de-DE" dirty="0" err="1" smtClean="0">
                <a:sym typeface="Wingdings" pitchFamily="2" charset="2"/>
              </a:rPr>
              <a:t>passed</a:t>
            </a:r>
            <a:r>
              <a:rPr lang="de-DE" dirty="0" smtClean="0">
                <a:sym typeface="Wingdings" pitchFamily="2" charset="2"/>
              </a:rPr>
              <a:t> via Ethernet/IP </a:t>
            </a:r>
            <a:r>
              <a:rPr lang="de-DE" dirty="0" err="1" smtClean="0">
                <a:sym typeface="Wingdings" pitchFamily="2" charset="2"/>
              </a:rPr>
              <a:t>to</a:t>
            </a:r>
            <a:r>
              <a:rPr lang="de-DE" dirty="0" smtClean="0">
                <a:sym typeface="Wingdings" pitchFamily="2" charset="2"/>
              </a:rPr>
              <a:t> </a:t>
            </a:r>
            <a:r>
              <a:rPr lang="de-DE" dirty="0" smtClean="0">
                <a:sym typeface="Wingdings" pitchFamily="2" charset="2"/>
              </a:rPr>
              <a:t>NC</a:t>
            </a:r>
            <a:endParaRPr lang="de-DE" dirty="0" smtClean="0">
              <a:sym typeface="Wingdings" pitchFamily="2" charset="2"/>
            </a:endParaRPr>
          </a:p>
          <a:p>
            <a:pPr marL="742950" lvl="1" indent="-285750">
              <a:spcBef>
                <a:spcPts val="800"/>
              </a:spcBef>
              <a:buFont typeface="Arial" pitchFamily="34" charset="0"/>
              <a:buChar char="•"/>
            </a:pPr>
            <a:endParaRPr lang="de-DE" sz="800" dirty="0" smtClean="0">
              <a:sym typeface="Wingdings" pitchFamily="2" charset="2"/>
            </a:endParaRPr>
          </a:p>
          <a:p>
            <a:pPr>
              <a:spcBef>
                <a:spcPts val="800"/>
              </a:spcBef>
            </a:pPr>
            <a:r>
              <a:rPr lang="de-DE" sz="2000" dirty="0" smtClean="0"/>
              <a:t>EVM </a:t>
            </a:r>
            <a:r>
              <a:rPr lang="de-DE" sz="2000" dirty="0"/>
              <a:t>vs. </a:t>
            </a:r>
            <a:r>
              <a:rPr lang="de-DE" sz="2000" dirty="0" err="1" smtClean="0"/>
              <a:t>frequency</a:t>
            </a:r>
            <a:r>
              <a:rPr lang="de-DE" sz="2000" dirty="0" smtClean="0"/>
              <a:t> (</a:t>
            </a:r>
            <a:r>
              <a:rPr lang="de-DE" sz="2000" dirty="0" err="1" smtClean="0"/>
              <a:t>for</a:t>
            </a:r>
            <a:r>
              <a:rPr lang="de-DE" sz="2000" dirty="0" smtClean="0"/>
              <a:t> </a:t>
            </a:r>
            <a:r>
              <a:rPr lang="de-DE" sz="2000" dirty="0" err="1" smtClean="0"/>
              <a:t>each</a:t>
            </a:r>
            <a:r>
              <a:rPr lang="de-DE" sz="2000" dirty="0" smtClean="0"/>
              <a:t> terminal)</a:t>
            </a:r>
          </a:p>
          <a:p>
            <a:pPr marL="542925" lvl="1" indent="-182563">
              <a:spcBef>
                <a:spcPts val="800"/>
              </a:spcBef>
              <a:buFont typeface="Arial" pitchFamily="34" charset="0"/>
              <a:buChar char="•"/>
            </a:pPr>
            <a:r>
              <a:rPr lang="de-DE" dirty="0" err="1"/>
              <a:t>b</a:t>
            </a:r>
            <a:r>
              <a:rPr lang="de-DE" dirty="0" err="1" smtClean="0"/>
              <a:t>ased</a:t>
            </a:r>
            <a:r>
              <a:rPr lang="de-DE" dirty="0" smtClean="0"/>
              <a:t> on URS: </a:t>
            </a:r>
            <a:r>
              <a:rPr lang="de-DE" dirty="0" err="1" smtClean="0"/>
              <a:t>for</a:t>
            </a:r>
            <a:r>
              <a:rPr lang="de-DE" dirty="0" smtClean="0"/>
              <a:t> adaptive </a:t>
            </a:r>
            <a:r>
              <a:rPr lang="de-DE" dirty="0" err="1" smtClean="0"/>
              <a:t>transmission</a:t>
            </a:r>
            <a:endParaRPr lang="de-DE" sz="2000" dirty="0"/>
          </a:p>
          <a:p>
            <a:pPr marL="542925" lvl="1" indent="-182563">
              <a:spcBef>
                <a:spcPts val="800"/>
              </a:spcBef>
              <a:buFont typeface="Arial" pitchFamily="34" charset="0"/>
              <a:buChar char="•"/>
            </a:pPr>
            <a:r>
              <a:rPr lang="de-DE" dirty="0" smtClean="0"/>
              <a:t>URS </a:t>
            </a:r>
            <a:r>
              <a:rPr lang="de-DE" dirty="0" err="1" smtClean="0"/>
              <a:t>feedback</a:t>
            </a:r>
            <a:r>
              <a:rPr lang="de-DE" dirty="0" smtClean="0"/>
              <a:t> </a:t>
            </a:r>
            <a:r>
              <a:rPr lang="de-DE" dirty="0" err="1" smtClean="0"/>
              <a:t>is</a:t>
            </a:r>
            <a:r>
              <a:rPr lang="de-DE" dirty="0" smtClean="0"/>
              <a:t> </a:t>
            </a:r>
            <a:r>
              <a:rPr lang="de-DE" dirty="0" err="1" smtClean="0"/>
              <a:t>directly</a:t>
            </a:r>
            <a:r>
              <a:rPr lang="de-DE" dirty="0" smtClean="0"/>
              <a:t> </a:t>
            </a:r>
            <a:r>
              <a:rPr lang="de-DE" dirty="0" err="1" smtClean="0"/>
              <a:t>used</a:t>
            </a:r>
            <a:r>
              <a:rPr lang="de-DE" dirty="0" smtClean="0"/>
              <a:t> </a:t>
            </a:r>
            <a:r>
              <a:rPr lang="de-DE" dirty="0" err="1" smtClean="0"/>
              <a:t>inside</a:t>
            </a:r>
            <a:r>
              <a:rPr lang="de-DE" dirty="0" smtClean="0"/>
              <a:t> </a:t>
            </a:r>
            <a:r>
              <a:rPr lang="de-DE" dirty="0" err="1" smtClean="0"/>
              <a:t>the</a:t>
            </a:r>
            <a:r>
              <a:rPr lang="de-DE" dirty="0" smtClean="0"/>
              <a:t> MAC (in stand-</a:t>
            </a:r>
            <a:r>
              <a:rPr lang="de-DE" dirty="0" err="1" smtClean="0"/>
              <a:t>alone</a:t>
            </a:r>
            <a:r>
              <a:rPr lang="de-DE" dirty="0" smtClean="0"/>
              <a:t> links) </a:t>
            </a:r>
          </a:p>
          <a:p>
            <a:pPr marL="542925" lvl="1" indent="-182563">
              <a:spcBef>
                <a:spcPts val="800"/>
              </a:spcBef>
              <a:buFont typeface="Arial" pitchFamily="34" charset="0"/>
              <a:buChar char="•"/>
            </a:pPr>
            <a:r>
              <a:rPr lang="de-DE" dirty="0" err="1" smtClean="0"/>
              <a:t>or</a:t>
            </a:r>
            <a:r>
              <a:rPr lang="de-DE" dirty="0" smtClean="0"/>
              <a:t>  </a:t>
            </a:r>
            <a:r>
              <a:rPr lang="de-DE" dirty="0" err="1" smtClean="0"/>
              <a:t>transferred</a:t>
            </a:r>
            <a:r>
              <a:rPr lang="de-DE" dirty="0" smtClean="0"/>
              <a:t> via Ethernet/IP </a:t>
            </a:r>
            <a:r>
              <a:rPr lang="de-DE" dirty="0" err="1"/>
              <a:t>to</a:t>
            </a:r>
            <a:r>
              <a:rPr lang="de-DE" dirty="0"/>
              <a:t> </a:t>
            </a:r>
            <a:r>
              <a:rPr lang="de-DE" dirty="0" err="1"/>
              <a:t>the</a:t>
            </a:r>
            <a:r>
              <a:rPr lang="de-DE" dirty="0"/>
              <a:t> </a:t>
            </a:r>
            <a:r>
              <a:rPr lang="de-DE" dirty="0" smtClean="0"/>
              <a:t>NC </a:t>
            </a:r>
            <a:r>
              <a:rPr lang="de-DE" dirty="0" err="1" smtClean="0"/>
              <a:t>for</a:t>
            </a:r>
            <a:r>
              <a:rPr lang="de-DE" dirty="0" smtClean="0"/>
              <a:t> </a:t>
            </a:r>
            <a:r>
              <a:rPr lang="de-DE" dirty="0" err="1" smtClean="0"/>
              <a:t>coordinated</a:t>
            </a:r>
            <a:r>
              <a:rPr lang="de-DE" dirty="0" smtClean="0"/>
              <a:t> </a:t>
            </a:r>
            <a:r>
              <a:rPr lang="de-DE" dirty="0" err="1" smtClean="0"/>
              <a:t>transmission</a:t>
            </a:r>
            <a:endParaRPr lang="de-DE" dirty="0" smtClean="0"/>
          </a:p>
          <a:p>
            <a:pPr marL="800100" lvl="1" indent="-342900">
              <a:spcBef>
                <a:spcPts val="800"/>
              </a:spcBef>
              <a:buFont typeface="Arial" pitchFamily="34" charset="0"/>
              <a:buChar char="•"/>
            </a:pPr>
            <a:endParaRPr lang="de-DE" sz="800" dirty="0"/>
          </a:p>
          <a:p>
            <a:pPr>
              <a:spcBef>
                <a:spcPts val="600"/>
              </a:spcBef>
            </a:pPr>
            <a:r>
              <a:rPr lang="de-DE" sz="2000" dirty="0"/>
              <a:t>C</a:t>
            </a:r>
            <a:r>
              <a:rPr lang="de-DE" sz="2000" dirty="0" smtClean="0"/>
              <a:t>hannels </a:t>
            </a:r>
            <a:r>
              <a:rPr lang="de-DE" sz="2000" dirty="0" err="1" smtClean="0"/>
              <a:t>state</a:t>
            </a:r>
            <a:r>
              <a:rPr lang="de-DE" sz="2000" dirty="0" smtClean="0"/>
              <a:t> </a:t>
            </a:r>
            <a:r>
              <a:rPr lang="de-DE" sz="2000" dirty="0" err="1" smtClean="0"/>
              <a:t>information</a:t>
            </a:r>
            <a:r>
              <a:rPr lang="de-DE" sz="2000" dirty="0" smtClean="0"/>
              <a:t> </a:t>
            </a:r>
            <a:r>
              <a:rPr lang="de-DE" sz="2000" dirty="0" err="1" smtClean="0"/>
              <a:t>for</a:t>
            </a:r>
            <a:r>
              <a:rPr lang="de-DE" sz="2000" dirty="0" smtClean="0"/>
              <a:t> </a:t>
            </a:r>
            <a:r>
              <a:rPr lang="de-DE" sz="2000" dirty="0" err="1" smtClean="0"/>
              <a:t>the</a:t>
            </a:r>
            <a:r>
              <a:rPr lang="de-DE" sz="2000" dirty="0" smtClean="0"/>
              <a:t> </a:t>
            </a:r>
            <a:r>
              <a:rPr lang="de-DE" sz="2000" dirty="0" err="1" smtClean="0"/>
              <a:t>strongest</a:t>
            </a:r>
            <a:r>
              <a:rPr lang="de-DE" sz="2000" dirty="0" smtClean="0"/>
              <a:t> </a:t>
            </a:r>
            <a:r>
              <a:rPr lang="de-DE" sz="2000" dirty="0" err="1"/>
              <a:t>cells</a:t>
            </a:r>
            <a:r>
              <a:rPr lang="de-DE" sz="2000" dirty="0"/>
              <a:t> </a:t>
            </a:r>
            <a:endParaRPr lang="de-DE" sz="2000" dirty="0" smtClean="0"/>
          </a:p>
          <a:p>
            <a:pPr marL="541338" lvl="1" indent="-180975">
              <a:spcBef>
                <a:spcPts val="600"/>
              </a:spcBef>
              <a:buFont typeface="Arial" pitchFamily="34" charset="0"/>
              <a:buChar char="•"/>
            </a:pPr>
            <a:r>
              <a:rPr lang="de-DE" dirty="0" err="1"/>
              <a:t>b</a:t>
            </a:r>
            <a:r>
              <a:rPr lang="de-DE" dirty="0" err="1" smtClean="0"/>
              <a:t>ased</a:t>
            </a:r>
            <a:r>
              <a:rPr lang="de-DE" dirty="0" smtClean="0"/>
              <a:t> on CRS: </a:t>
            </a:r>
            <a:r>
              <a:rPr lang="de-DE" dirty="0" err="1" smtClean="0"/>
              <a:t>only</a:t>
            </a:r>
            <a:r>
              <a:rPr lang="de-DE" dirty="0" smtClean="0"/>
              <a:t> </a:t>
            </a:r>
            <a:r>
              <a:rPr lang="de-DE" dirty="0" err="1" smtClean="0"/>
              <a:t>used</a:t>
            </a:r>
            <a:r>
              <a:rPr lang="de-DE" dirty="0" smtClean="0"/>
              <a:t> </a:t>
            </a:r>
            <a:r>
              <a:rPr lang="de-DE" dirty="0" err="1" smtClean="0"/>
              <a:t>for</a:t>
            </a:r>
            <a:r>
              <a:rPr lang="de-DE" dirty="0" smtClean="0"/>
              <a:t> </a:t>
            </a:r>
            <a:r>
              <a:rPr lang="de-DE" dirty="0" err="1" smtClean="0"/>
              <a:t>coordinated</a:t>
            </a:r>
            <a:r>
              <a:rPr lang="de-DE" dirty="0" smtClean="0"/>
              <a:t> </a:t>
            </a:r>
            <a:r>
              <a:rPr lang="de-DE" dirty="0" err="1" smtClean="0"/>
              <a:t>transmission</a:t>
            </a:r>
            <a:endParaRPr lang="de-DE" dirty="0" smtClean="0"/>
          </a:p>
          <a:p>
            <a:pPr marL="541338" lvl="1" indent="-180975">
              <a:spcBef>
                <a:spcPts val="600"/>
              </a:spcBef>
              <a:buFont typeface="Arial" pitchFamily="34" charset="0"/>
              <a:buChar char="•"/>
            </a:pPr>
            <a:r>
              <a:rPr lang="de-DE" dirty="0" err="1" smtClean="0"/>
              <a:t>wireless</a:t>
            </a:r>
            <a:r>
              <a:rPr lang="de-DE" dirty="0" smtClean="0"/>
              <a:t> </a:t>
            </a:r>
            <a:r>
              <a:rPr lang="de-DE" dirty="0" err="1" smtClean="0"/>
              <a:t>transmission</a:t>
            </a:r>
            <a:r>
              <a:rPr lang="de-DE" dirty="0" smtClean="0"/>
              <a:t> of </a:t>
            </a:r>
            <a:r>
              <a:rPr lang="de-DE" dirty="0" err="1" smtClean="0"/>
              <a:t>feedback</a:t>
            </a:r>
            <a:r>
              <a:rPr lang="de-DE" dirty="0" smtClean="0"/>
              <a:t> </a:t>
            </a:r>
            <a:r>
              <a:rPr lang="de-DE" dirty="0" err="1" smtClean="0"/>
              <a:t>channel</a:t>
            </a:r>
            <a:r>
              <a:rPr lang="de-DE" dirty="0" smtClean="0"/>
              <a:t> </a:t>
            </a:r>
            <a:r>
              <a:rPr lang="de-DE" dirty="0" err="1" smtClean="0"/>
              <a:t>is</a:t>
            </a:r>
            <a:r>
              <a:rPr lang="de-DE" dirty="0" smtClean="0"/>
              <a:t> </a:t>
            </a:r>
            <a:r>
              <a:rPr lang="de-DE" dirty="0" smtClean="0"/>
              <a:t>orthogonal </a:t>
            </a:r>
            <a:r>
              <a:rPr lang="de-DE" dirty="0" err="1" smtClean="0"/>
              <a:t>to</a:t>
            </a:r>
            <a:r>
              <a:rPr lang="de-DE" dirty="0" smtClean="0"/>
              <a:t> </a:t>
            </a:r>
            <a:r>
              <a:rPr lang="de-DE" dirty="0" err="1" smtClean="0"/>
              <a:t>other</a:t>
            </a:r>
            <a:r>
              <a:rPr lang="de-DE" dirty="0" smtClean="0"/>
              <a:t> </a:t>
            </a:r>
            <a:r>
              <a:rPr lang="de-DE" dirty="0" err="1" smtClean="0"/>
              <a:t>cells</a:t>
            </a:r>
            <a:endParaRPr lang="de-DE" dirty="0" smtClean="0"/>
          </a:p>
          <a:p>
            <a:pPr marL="541338" lvl="1" indent="-180975">
              <a:spcBef>
                <a:spcPts val="600"/>
              </a:spcBef>
              <a:buFont typeface="Arial" pitchFamily="34" charset="0"/>
              <a:buChar char="•"/>
            </a:pPr>
            <a:r>
              <a:rPr lang="de-DE" dirty="0" err="1" smtClean="0"/>
              <a:t>feedback</a:t>
            </a:r>
            <a:r>
              <a:rPr lang="de-DE" dirty="0" smtClean="0"/>
              <a:t> </a:t>
            </a:r>
            <a:r>
              <a:rPr lang="de-DE" dirty="0" err="1" smtClean="0"/>
              <a:t>is</a:t>
            </a:r>
            <a:r>
              <a:rPr lang="de-DE" dirty="0" smtClean="0"/>
              <a:t> </a:t>
            </a:r>
            <a:r>
              <a:rPr lang="de-DE" dirty="0" err="1" smtClean="0"/>
              <a:t>passed</a:t>
            </a:r>
            <a:r>
              <a:rPr lang="de-DE" dirty="0" smtClean="0"/>
              <a:t> via </a:t>
            </a:r>
            <a:r>
              <a:rPr lang="de-DE" dirty="0" err="1" smtClean="0"/>
              <a:t>fixed</a:t>
            </a:r>
            <a:r>
              <a:rPr lang="de-DE" dirty="0" smtClean="0"/>
              <a:t> Ethernet/IP link </a:t>
            </a:r>
            <a:r>
              <a:rPr lang="de-DE" dirty="0" err="1" smtClean="0"/>
              <a:t>to</a:t>
            </a:r>
            <a:r>
              <a:rPr lang="de-DE" dirty="0" smtClean="0"/>
              <a:t> NC</a:t>
            </a:r>
            <a:endParaRPr lang="de-DE" dirty="0" smtClean="0"/>
          </a:p>
        </p:txBody>
      </p:sp>
    </p:spTree>
    <p:extLst>
      <p:ext uri="{BB962C8B-B14F-4D97-AF65-F5344CB8AC3E}">
        <p14:creationId xmlns:p14="http://schemas.microsoft.com/office/powerpoint/2010/main" val="3831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e Vorlagen Fraunhofer HHI_united_2007">
  <a:themeElements>
    <a:clrScheme name="Fraunhofer HHI Farbschema">
      <a:dk1>
        <a:sysClr val="windowText" lastClr="000000"/>
      </a:dk1>
      <a:lt1>
        <a:sysClr val="window" lastClr="FFFFFF"/>
      </a:lt1>
      <a:dk2>
        <a:srgbClr val="323232"/>
      </a:dk2>
      <a:lt2>
        <a:srgbClr val="E3DED1"/>
      </a:lt2>
      <a:accent1>
        <a:srgbClr val="808284"/>
      </a:accent1>
      <a:accent2>
        <a:srgbClr val="009879"/>
      </a:accent2>
      <a:accent3>
        <a:srgbClr val="D8400A"/>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HI Master">
  <a:themeElements>
    <a:clrScheme name="HHI - Wireless Communication and Networks">
      <a:dk1>
        <a:sysClr val="windowText" lastClr="000000"/>
      </a:dk1>
      <a:lt1>
        <a:sysClr val="window" lastClr="FFFFFF"/>
      </a:lt1>
      <a:dk2>
        <a:srgbClr val="323232"/>
      </a:dk2>
      <a:lt2>
        <a:srgbClr val="E3DED1"/>
      </a:lt2>
      <a:accent1>
        <a:srgbClr val="F21515"/>
      </a:accent1>
      <a:accent2>
        <a:srgbClr val="00BCE1"/>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HI Master">
  <a:themeElements>
    <a:clrScheme name="HHI - Fibre Optical Sensor Systems">
      <a:dk1>
        <a:sysClr val="windowText" lastClr="000000"/>
      </a:dk1>
      <a:lt1>
        <a:sysClr val="window" lastClr="FFFFFF"/>
      </a:lt1>
      <a:dk2>
        <a:srgbClr val="323232"/>
      </a:dk2>
      <a:lt2>
        <a:srgbClr val="E3DED1"/>
      </a:lt2>
      <a:accent1>
        <a:srgbClr val="0059BE"/>
      </a:accent1>
      <a:accent2>
        <a:srgbClr val="C2D50B"/>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HI Master">
  <a:themeElements>
    <a:clrScheme name="HHI - High Speed Hardware Architecture">
      <a:dk1>
        <a:sysClr val="windowText" lastClr="000000"/>
      </a:dk1>
      <a:lt1>
        <a:sysClr val="window" lastClr="FFFFFF"/>
      </a:lt1>
      <a:dk2>
        <a:srgbClr val="323232"/>
      </a:dk2>
      <a:lt2>
        <a:srgbClr val="E3DED1"/>
      </a:lt2>
      <a:accent1>
        <a:srgbClr val="00A1A2"/>
      </a:accent1>
      <a:accent2>
        <a:srgbClr val="AD403D"/>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HI Master">
  <a:themeElements>
    <a:clrScheme name="HHI - Interactive Media - Human Factors">
      <a:dk1>
        <a:sysClr val="windowText" lastClr="000000"/>
      </a:dk1>
      <a:lt1>
        <a:sysClr val="window" lastClr="FFFFFF"/>
      </a:lt1>
      <a:dk2>
        <a:srgbClr val="323232"/>
      </a:dk2>
      <a:lt2>
        <a:srgbClr val="E3DED1"/>
      </a:lt2>
      <a:accent1>
        <a:srgbClr val="D8CD00"/>
      </a:accent1>
      <a:accent2>
        <a:srgbClr val="4045A0"/>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HI Master">
  <a:themeElements>
    <a:clrScheme name="HHI - Image processing">
      <a:dk1>
        <a:sysClr val="windowText" lastClr="000000"/>
      </a:dk1>
      <a:lt1>
        <a:sysClr val="window" lastClr="FFFFFF"/>
      </a:lt1>
      <a:dk2>
        <a:srgbClr val="323232"/>
      </a:dk2>
      <a:lt2>
        <a:srgbClr val="E3DED1"/>
      </a:lt2>
      <a:accent1>
        <a:srgbClr val="5ABE00"/>
      </a:accent1>
      <a:accent2>
        <a:srgbClr val="D8400A"/>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HI Master">
  <a:themeElements>
    <a:clrScheme name="HHI - Photonic Components">
      <a:dk1>
        <a:sysClr val="windowText" lastClr="000000"/>
      </a:dk1>
      <a:lt1>
        <a:sysClr val="window" lastClr="FFFFFF"/>
      </a:lt1>
      <a:dk2>
        <a:srgbClr val="323232"/>
      </a:dk2>
      <a:lt2>
        <a:srgbClr val="E3DED1"/>
      </a:lt2>
      <a:accent1>
        <a:srgbClr val="0076B3"/>
      </a:accent1>
      <a:accent2>
        <a:srgbClr val="DECF08"/>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HI Master">
  <a:themeElements>
    <a:clrScheme name="HHI - Photonic Networks and Systems">
      <a:dk1>
        <a:sysClr val="windowText" lastClr="000000"/>
      </a:dk1>
      <a:lt1>
        <a:sysClr val="window" lastClr="FFFFFF"/>
      </a:lt1>
      <a:dk2>
        <a:srgbClr val="323232"/>
      </a:dk2>
      <a:lt2>
        <a:srgbClr val="E3DED1"/>
      </a:lt2>
      <a:accent1>
        <a:srgbClr val="00B3DF"/>
      </a:accent1>
      <a:accent2>
        <a:srgbClr val="F99D16"/>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Alle Vorlagen Fraunhofer HHI_united_2007</Template>
  <TotalTime>0</TotalTime>
  <Words>909</Words>
  <Application>Microsoft Office PowerPoint</Application>
  <PresentationFormat>Bildschirmpräsentation (4:3)</PresentationFormat>
  <Paragraphs>162</Paragraphs>
  <Slides>10</Slides>
  <Notes>1</Notes>
  <HiddenSlides>0</HiddenSlides>
  <MMClips>0</MMClips>
  <ScaleCrop>false</ScaleCrop>
  <HeadingPairs>
    <vt:vector size="4" baseType="variant">
      <vt:variant>
        <vt:lpstr>Design</vt:lpstr>
      </vt:variant>
      <vt:variant>
        <vt:i4>8</vt:i4>
      </vt:variant>
      <vt:variant>
        <vt:lpstr>Folientitel</vt:lpstr>
      </vt:variant>
      <vt:variant>
        <vt:i4>10</vt:i4>
      </vt:variant>
    </vt:vector>
  </HeadingPairs>
  <TitlesOfParts>
    <vt:vector size="18" baseType="lpstr">
      <vt:lpstr>Alle Vorlagen Fraunhofer HHI_united_2007</vt:lpstr>
      <vt:lpstr>1_HHI Master</vt:lpstr>
      <vt:lpstr>2_HHI Master</vt:lpstr>
      <vt:lpstr>3_HHI Master</vt:lpstr>
      <vt:lpstr>4_HHI Master</vt:lpstr>
      <vt:lpstr>5_HHI Master</vt:lpstr>
      <vt:lpstr>6_HHI Master</vt:lpstr>
      <vt:lpstr>7_HHI 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united communications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PowerPoint-Template für PPT2007</dc:title>
  <dc:creator>Fraunhofer HHI</dc:creator>
  <cp:lastModifiedBy>Jungnickel, Volker</cp:lastModifiedBy>
  <cp:revision>753</cp:revision>
  <cp:lastPrinted>2015-09-25T16:56:15Z</cp:lastPrinted>
  <dcterms:created xsi:type="dcterms:W3CDTF">2010-10-12T07:03:46Z</dcterms:created>
  <dcterms:modified xsi:type="dcterms:W3CDTF">2015-11-11T19:00:56Z</dcterms:modified>
</cp:coreProperties>
</file>