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4" r:id="rId2"/>
    <p:sldId id="287" r:id="rId3"/>
    <p:sldId id="289" r:id="rId4"/>
    <p:sldId id="285" r:id="rId5"/>
    <p:sldId id="282" r:id="rId6"/>
    <p:sldId id="277" r:id="rId7"/>
    <p:sldId id="283" r:id="rId8"/>
    <p:sldId id="278" r:id="rId9"/>
    <p:sldId id="280" r:id="rId10"/>
    <p:sldId id="295" r:id="rId11"/>
    <p:sldId id="279" r:id="rId12"/>
    <p:sldId id="288" r:id="rId13"/>
    <p:sldId id="291" r:id="rId14"/>
    <p:sldId id="292" r:id="rId15"/>
    <p:sldId id="293" r:id="rId16"/>
    <p:sldId id="290" r:id="rId17"/>
    <p:sldId id="281" r:id="rId18"/>
    <p:sldId id="294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>
        <p:scale>
          <a:sx n="75" d="100"/>
          <a:sy n="75" d="100"/>
        </p:scale>
        <p:origin x="-139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ja-JP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ja-JP"/>
              <a:t>Page </a:t>
            </a:r>
            <a:fld id="{29697D5C-1E95-4464-A6CD-DCC37984AF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180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0DDA3361-2372-4238-8C47-48CA9E7717F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0584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2015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Kiyoshi Toshimitsu, Toshiba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35AF46B5-ED37-4548-BF8D-3337CC7EAD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61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2015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Kiyoshi Toshimitsu, Toshiba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CF04AC87-8A0A-44A2-B75E-AB04AADC0D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035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2015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Kiyoshi Toshimitsu , Toshiba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4586E280-3EB5-415B-9115-C76CAD3242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34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 dirty="0" smtClean="0"/>
              <a:t>November 2015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 dirty="0" smtClean="0"/>
              <a:t>Kiyoshi  Toshimitsu, Toshiba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Slide </a:t>
            </a:r>
            <a:fld id="{C3EE305F-7F27-4CA9-902F-3DDE05B574C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/>
            <a:r>
              <a:rPr lang="en-US" altLang="ja-JP" sz="1400" b="1">
                <a:ea typeface="ＭＳ Ｐゴシック" charset="-128"/>
              </a:rPr>
              <a:t>doc.: IEEE 802.15-&lt;doc#&gt;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ja-JP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What is the purpose of the randomly </a:t>
            </a:r>
            <a:r>
              <a:rPr lang="en-US" altLang="ja-JP" dirty="0" smtClean="0"/>
              <a:t>changing </a:t>
            </a:r>
            <a:r>
              <a:rPr lang="en-US" altLang="ja-JP" dirty="0" err="1"/>
              <a:t>DevID</a:t>
            </a:r>
            <a:r>
              <a:rPr lang="en-US" altLang="ja-JP" dirty="0"/>
              <a:t>?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&lt;month year&gt;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5AF46B5-ED37-4548-BF8D-3337CC7EADAD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73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Collision Probability of Association Request command (2/2)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4586E280-3EB5-415B-9115-C76CAD3242F9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917" y="1556792"/>
            <a:ext cx="80125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endParaRPr kumimoji="1" lang="en-US" altLang="ja-JP" sz="2400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Relation between K and N to bring collision probability below 10%,</a:t>
            </a:r>
          </a:p>
          <a:p>
            <a:pPr lvl="1"/>
            <a:endParaRPr kumimoji="1" lang="en-US" altLang="ja-JP" sz="2400" dirty="0" smtClean="0"/>
          </a:p>
          <a:p>
            <a:pPr lvl="1"/>
            <a:r>
              <a:rPr kumimoji="1" lang="en-US" altLang="ja-JP" sz="2400" dirty="0" smtClean="0"/>
              <a:t> </a:t>
            </a:r>
          </a:p>
          <a:p>
            <a:pPr lvl="1"/>
            <a:endParaRPr kumimoji="1" lang="en-US" altLang="ja-JP" sz="2400" dirty="0" smtClean="0"/>
          </a:p>
          <a:p>
            <a:pPr lvl="1"/>
            <a:r>
              <a:rPr kumimoji="1" lang="en-US" altLang="ja-JP" sz="2400" dirty="0" smtClean="0"/>
              <a:t>	</a:t>
            </a:r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where N= number of </a:t>
            </a:r>
            <a:r>
              <a:rPr kumimoji="1" lang="en-US" altLang="ja-JP" sz="2400" dirty="0" err="1" smtClean="0"/>
              <a:t>AccessSlot</a:t>
            </a:r>
            <a:endParaRPr kumimoji="1" lang="en-US" altLang="ja-JP" sz="2400" dirty="0" smtClean="0"/>
          </a:p>
          <a:p>
            <a:pPr lvl="1"/>
            <a:r>
              <a:rPr kumimoji="1" lang="en-US" altLang="ja-JP" sz="2400" dirty="0"/>
              <a:t>	</a:t>
            </a:r>
            <a:r>
              <a:rPr kumimoji="1" lang="en-US" altLang="ja-JP" sz="2400" dirty="0" smtClean="0"/>
              <a:t>	K </a:t>
            </a:r>
            <a:r>
              <a:rPr kumimoji="1" lang="en-US" altLang="ja-JP" sz="2400" dirty="0"/>
              <a:t>= minimum number of Beacons necessary to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/>
            </a:r>
            <a:br>
              <a:rPr kumimoji="1" lang="en-US" altLang="ja-JP" sz="2400" dirty="0"/>
            </a:br>
            <a:r>
              <a:rPr kumimoji="1" lang="en-US" altLang="ja-JP" sz="2400" dirty="0"/>
              <a:t>		</a:t>
            </a:r>
            <a:r>
              <a:rPr kumimoji="1" lang="ja-JP" altLang="en-US" sz="2400" dirty="0"/>
              <a:t>　　</a:t>
            </a:r>
            <a:r>
              <a:rPr kumimoji="1" lang="en-US" altLang="ja-JP" sz="2400" dirty="0"/>
              <a:t>bring collision probability below 10</a:t>
            </a:r>
            <a:r>
              <a:rPr kumimoji="1" lang="en-US" altLang="ja-JP" sz="2400" dirty="0" smtClean="0"/>
              <a:t>%.</a:t>
            </a:r>
          </a:p>
          <a:p>
            <a:pPr lvl="1"/>
            <a:endParaRPr kumimoji="1" lang="en-US" altLang="ja-JP" sz="2400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Expected Duration(ED(K,N)) to bring collision probability below 10%,</a:t>
            </a:r>
          </a:p>
          <a:p>
            <a:r>
              <a:rPr kumimoji="1" lang="en-US" altLang="ja-JP" sz="2400" dirty="0"/>
              <a:t>	</a:t>
            </a:r>
            <a:r>
              <a:rPr kumimoji="1" lang="en-US" altLang="ja-JP" sz="2400" dirty="0" smtClean="0"/>
              <a:t>ED(K,N)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= K ×(Beacon + SIFS) +</a:t>
            </a:r>
            <a:r>
              <a:rPr kumimoji="1" lang="en-US" altLang="ja-JP" sz="2400" dirty="0" err="1" smtClean="0"/>
              <a:t>K×N×AccessSlot</a:t>
            </a:r>
            <a:r>
              <a:rPr kumimoji="1" lang="en-US" altLang="ja-JP" sz="2400" dirty="0" smtClean="0"/>
              <a:t>.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1763688" y="2875002"/>
            <a:ext cx="4752528" cy="770022"/>
            <a:chOff x="1691680" y="3224009"/>
            <a:chExt cx="4752528" cy="77002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691680" y="3330570"/>
              <a:ext cx="4752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	</a:t>
              </a:r>
              <a:r>
                <a:rPr kumimoji="1" lang="en-US" altLang="ja-JP" sz="2400" dirty="0" smtClean="0"/>
                <a:t>  </a:t>
              </a:r>
              <a:r>
                <a:rPr kumimoji="1" lang="ja-JP" altLang="en-US" sz="2400" dirty="0" smtClean="0"/>
                <a:t>∑</a:t>
              </a:r>
              <a:r>
                <a:rPr kumimoji="1" lang="en-US" altLang="ja-JP" sz="2400" dirty="0" smtClean="0"/>
                <a:t>(1/N)</a:t>
              </a:r>
              <a:r>
                <a:rPr kumimoji="1" lang="en-US" altLang="ja-JP" sz="2400" baseline="30000" dirty="0" smtClean="0"/>
                <a:t>i-1</a:t>
              </a:r>
              <a:r>
                <a:rPr kumimoji="1" lang="en-US" altLang="ja-JP" sz="2400" dirty="0" smtClean="0"/>
                <a:t>((N-1)/N) &gt;= 90% 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776949" y="371703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i</a:t>
              </a:r>
              <a:r>
                <a:rPr kumimoji="1" lang="en-US" altLang="ja-JP" dirty="0" smtClean="0"/>
                <a:t>=1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843808" y="322400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K</a:t>
              </a:r>
              <a:endParaRPr kumimoji="1" lang="en-US" altLang="ja-JP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85502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807916" y="1196752"/>
            <a:ext cx="83360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Calculation Results</a:t>
            </a:r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/>
          </a:p>
          <a:p>
            <a:endParaRPr kumimoji="1" lang="en-US" altLang="ja-JP" sz="2400" dirty="0"/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Conclusion</a:t>
            </a:r>
          </a:p>
          <a:p>
            <a:r>
              <a:rPr kumimoji="1" lang="en-US" altLang="ja-JP" sz="2400" dirty="0" smtClean="0"/>
              <a:t>N=4 is optimum, where the expected duration becomes shortest. </a:t>
            </a:r>
          </a:p>
          <a:p>
            <a:r>
              <a:rPr kumimoji="1" lang="en-US" altLang="ja-JP" sz="2400" dirty="0" smtClean="0"/>
              <a:t>When the number of </a:t>
            </a:r>
            <a:r>
              <a:rPr kumimoji="1" lang="en-US" altLang="ja-JP" sz="2400" dirty="0" err="1" smtClean="0"/>
              <a:t>AccessSlots</a:t>
            </a:r>
            <a:r>
              <a:rPr kumimoji="1" lang="en-US" altLang="ja-JP" sz="2400" dirty="0" smtClean="0"/>
              <a:t> per Beacon is set 4, then Beacon interval equals about 28.5us.  </a:t>
            </a:r>
            <a:endParaRPr kumimoji="1" lang="en-US" altLang="ja-JP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4586E280-3EB5-415B-9115-C76CAD3242F9}" type="slidenum">
              <a:rPr lang="en-US" altLang="ja-JP" smtClean="0"/>
              <a:pPr/>
              <a:t>11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530990"/>
              </p:ext>
            </p:extLst>
          </p:nvPr>
        </p:nvGraphicFramePr>
        <p:xfrm>
          <a:off x="1264840" y="1700808"/>
          <a:ext cx="7555632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3988"/>
                <a:gridCol w="743988"/>
                <a:gridCol w="4892340"/>
                <a:gridCol w="1175316"/>
              </a:tblGrid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K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Expected</a:t>
                      </a:r>
                      <a:r>
                        <a:rPr kumimoji="1" lang="en-US" altLang="ja-JP" baseline="0" dirty="0" smtClean="0"/>
                        <a:t> duration (CP is less than 10%)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Value[us]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en-US" altLang="ja-JP" baseline="0" dirty="0" smtClean="0"/>
                        <a:t> × (Beacon + SIFS) +10 ×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Access Slot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62.7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 × (Beacon + SIFS) + 18 </a:t>
                      </a:r>
                      <a:r>
                        <a:rPr kumimoji="1" lang="en-US" altLang="ja-JP" baseline="0" dirty="0" smtClean="0"/>
                        <a:t>× </a:t>
                      </a:r>
                      <a:r>
                        <a:rPr kumimoji="1" lang="en-US" altLang="ja-JP" dirty="0" smtClean="0"/>
                        <a:t>Access Slot 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114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2 × (Beacon + SIFS) + (10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16) </a:t>
                      </a:r>
                      <a:r>
                        <a:rPr kumimoji="1" lang="en-US" altLang="ja-JP" baseline="0" dirty="0" smtClean="0"/>
                        <a:t>× </a:t>
                      </a:r>
                      <a:r>
                        <a:rPr kumimoji="1" lang="en-US" altLang="ja-JP" dirty="0" smtClean="0"/>
                        <a:t>Access Slot 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68.4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102.6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2 × (Beacon + SIFS) + 8</a:t>
                      </a:r>
                      <a:r>
                        <a:rPr kumimoji="1" lang="ja-JP" alt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× </a:t>
                      </a:r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Access Slot 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 × (Beacon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+ SIFS)</a:t>
                      </a:r>
                      <a:r>
                        <a:rPr kumimoji="1" lang="en-US" altLang="ja-JP" baseline="0" dirty="0" smtClean="0"/>
                        <a:t> + 9 × Access Slot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68.4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065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 × (Beacon + SIFS) + 8 × Access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Slot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68.4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64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 Define a MAC/PHY interface for the OOK and SC </a:t>
            </a:r>
            <a:r>
              <a:rPr lang="en-US" altLang="ja-JP" dirty="0" err="1"/>
              <a:t>PHYs.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099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PHY SAP service Primitives</a:t>
            </a:r>
            <a:endParaRPr kumimoji="1" lang="ja-JP" altLang="en-US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13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110" y="2348880"/>
            <a:ext cx="6628298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539552" y="1628800"/>
            <a:ext cx="80409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PHY-CCA primitives are  not </a:t>
            </a:r>
            <a:r>
              <a:rPr kumimoji="1" lang="en-US" altLang="ja-JP" sz="2400" dirty="0" smtClean="0"/>
              <a:t>required, since HRCP does not </a:t>
            </a:r>
            <a:r>
              <a:rPr kumimoji="1" lang="en-US" altLang="ja-JP" sz="2400" dirty="0"/>
              <a:t/>
            </a:r>
            <a:br>
              <a:rPr kumimoji="1" lang="en-US" altLang="ja-JP" sz="2400" dirty="0"/>
            </a:br>
            <a:r>
              <a:rPr kumimoji="1" lang="en-US" altLang="ja-JP" sz="2400" dirty="0" smtClean="0"/>
              <a:t>use Carrier Sense mechanism.</a:t>
            </a:r>
            <a:endParaRPr kumimoji="1" lang="en-US" altLang="ja-JP" sz="2400" dirty="0" smtClean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832134" y="4149080"/>
            <a:ext cx="6192688" cy="86409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5990" y="4350295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Remove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ja-JP" sz="3200" dirty="0"/>
              <a:t>PHY SAP service </a:t>
            </a:r>
            <a:r>
              <a:rPr lang="en-US" altLang="ja-JP" sz="3200" dirty="0" smtClean="0"/>
              <a:t>Primitive </a:t>
            </a:r>
            <a:r>
              <a:rPr lang="en-US" altLang="ja-JP" sz="3200" dirty="0" smtClean="0"/>
              <a:t>Parameters</a:t>
            </a:r>
            <a:endParaRPr kumimoji="1" lang="ja-JP" altLang="en-US" sz="32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696916" y="6558806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4586E280-3EB5-415B-9115-C76CAD3242F9}" type="slidenum">
              <a:rPr lang="en-US" altLang="ja-JP" smtClean="0"/>
              <a:pPr/>
              <a:t>14</a:t>
            </a:fld>
            <a:endParaRPr lang="en-US" altLang="ja-JP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5" y="2827278"/>
            <a:ext cx="3641305" cy="377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39552" y="1268760"/>
            <a:ext cx="84000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CCA Status parameter is not required</a:t>
            </a:r>
            <a:r>
              <a:rPr kumimoji="1" lang="en-US" altLang="ja-JP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LQI (Link Quality Indication) is not required, since HRCP does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 not support TCM coded QAM mode using an SNR estimation.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SC, MIMO and OOK parameters may be added after completing</a:t>
            </a:r>
          </a:p>
          <a:p>
            <a:r>
              <a:rPr kumimoji="1" lang="en-US" altLang="ja-JP" sz="2400" dirty="0" smtClean="0"/>
              <a:t>    PHY</a:t>
            </a:r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discussion.   </a:t>
            </a:r>
            <a:endParaRPr kumimoji="1"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240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771624" y="3429000"/>
            <a:ext cx="3577585" cy="14401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 flipV="1">
            <a:off x="3771625" y="5271590"/>
            <a:ext cx="3577585" cy="10162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39753" y="3270175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Remove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39752" y="5040757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Remove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6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is Link Quality indication?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15</a:t>
            </a:fld>
            <a:endParaRPr lang="en-US" altLang="ja-JP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71713"/>
            <a:ext cx="81724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86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 </a:t>
            </a:r>
            <a:r>
              <a:rPr lang="en-US" altLang="ja-JP" dirty="0" smtClean="0"/>
              <a:t>Correcting the use of </a:t>
            </a:r>
            <a:br>
              <a:rPr lang="en-US" altLang="ja-JP" dirty="0" smtClean="0"/>
            </a:br>
            <a:r>
              <a:rPr lang="en-US" altLang="ja-JP" dirty="0" smtClean="0"/>
              <a:t>MLME </a:t>
            </a:r>
            <a:r>
              <a:rPr lang="en-US" altLang="ja-JP" dirty="0" err="1" smtClean="0"/>
              <a:t>Association.indication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36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kumimoji="1" lang="en-US" altLang="ja-JP" dirty="0" smtClean="0"/>
              <a:t>Remove second MLME </a:t>
            </a:r>
            <a:r>
              <a:rPr kumimoji="1" lang="en-US" altLang="ja-JP" dirty="0" err="1" smtClean="0"/>
              <a:t>Associate.ind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324403" y="6611779"/>
            <a:ext cx="577082" cy="246221"/>
          </a:xfrm>
        </p:spPr>
        <p:txBody>
          <a:bodyPr/>
          <a:lstStyle/>
          <a:p>
            <a:r>
              <a:rPr lang="en-US" altLang="ja-JP" sz="1600" dirty="0" smtClean="0"/>
              <a:t>Slide </a:t>
            </a:r>
            <a:fld id="{4586E280-3EB5-415B-9115-C76CAD3242F9}" type="slidenum">
              <a:rPr lang="en-US" altLang="ja-JP" sz="1600" smtClean="0"/>
              <a:pPr/>
              <a:t>17</a:t>
            </a:fld>
            <a:endParaRPr lang="en-US" altLang="ja-JP" sz="1600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477878" y="1268760"/>
            <a:ext cx="1327208" cy="565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DEV-1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DME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2339752" y="1279393"/>
            <a:ext cx="1327633" cy="565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DEV-1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/>
              <a:t>MAC/MLME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365431" y="1279393"/>
            <a:ext cx="1327633" cy="565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/>
              <a:t>PPC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/>
              <a:t>MAC/MLME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6269128" y="1279393"/>
            <a:ext cx="1327208" cy="565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PPC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DME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1115616" y="1844824"/>
            <a:ext cx="0" cy="46085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>
            <a:off x="3013179" y="1856257"/>
            <a:ext cx="0" cy="4485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コネクタ 14"/>
          <p:cNvCxnSpPr/>
          <p:nvPr/>
        </p:nvCxnSpPr>
        <p:spPr bwMode="auto">
          <a:xfrm>
            <a:off x="5029247" y="1834192"/>
            <a:ext cx="0" cy="4619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コネクタ 15"/>
          <p:cNvCxnSpPr/>
          <p:nvPr/>
        </p:nvCxnSpPr>
        <p:spPr bwMode="auto">
          <a:xfrm>
            <a:off x="6915041" y="1844825"/>
            <a:ext cx="0" cy="4619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六角形 16"/>
          <p:cNvSpPr/>
          <p:nvPr/>
        </p:nvSpPr>
        <p:spPr bwMode="auto">
          <a:xfrm>
            <a:off x="827584" y="1988840"/>
            <a:ext cx="2448272" cy="288032"/>
          </a:xfrm>
          <a:prstGeom prst="hexagon">
            <a:avLst>
              <a:gd name="adj" fmla="val 117286"/>
              <a:gd name="vf" fmla="val 11547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Unassociated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1115616" y="2647945"/>
            <a:ext cx="1908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テキスト ボックス 19"/>
          <p:cNvSpPr txBox="1"/>
          <p:nvPr/>
        </p:nvSpPr>
        <p:spPr>
          <a:xfrm>
            <a:off x="1331640" y="2431921"/>
            <a:ext cx="1760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MLME-</a:t>
            </a:r>
            <a:r>
              <a:rPr kumimoji="1" lang="en-US" altLang="ja-JP" dirty="0" err="1" smtClean="0"/>
              <a:t>ASSOCIATE.req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flipH="1">
            <a:off x="3017216" y="2381092"/>
            <a:ext cx="202889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3317046" y="1959223"/>
            <a:ext cx="161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Beacon</a:t>
            </a:r>
          </a:p>
          <a:p>
            <a:r>
              <a:rPr kumimoji="1" lang="en-US" altLang="ja-JP" dirty="0" smtClean="0"/>
              <a:t>NEXT DEVID = 0xZZ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32630" y="2465492"/>
            <a:ext cx="2095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Association Request command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DEVID = 0xZZ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 </a:t>
            </a:r>
            <a:r>
              <a:rPr kumimoji="1" lang="en-US" altLang="ja-JP" dirty="0" err="1" smtClean="0"/>
              <a:t>addr</a:t>
            </a:r>
            <a:r>
              <a:rPr kumimoji="1" lang="en-US" altLang="ja-JP" dirty="0" smtClean="0"/>
              <a:t> =DEV-1 </a:t>
            </a:r>
            <a:r>
              <a:rPr kumimoji="1" lang="en-US" altLang="ja-JP" dirty="0" err="1" smtClean="0"/>
              <a:t>addr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 bwMode="auto">
          <a:xfrm>
            <a:off x="5046113" y="3429000"/>
            <a:ext cx="18600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テキスト ボックス 29"/>
          <p:cNvSpPr txBox="1"/>
          <p:nvPr/>
        </p:nvSpPr>
        <p:spPr>
          <a:xfrm>
            <a:off x="5161811" y="2780928"/>
            <a:ext cx="1850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MLME </a:t>
            </a:r>
            <a:r>
              <a:rPr kumimoji="1" lang="en-US" altLang="ja-JP" dirty="0" err="1" smtClean="0"/>
              <a:t>ASSOCIATE.ind</a:t>
            </a:r>
            <a:endParaRPr kumimoji="1" lang="en-US" altLang="ja-JP" dirty="0" smtClean="0"/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DEVID = 0xZZ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 </a:t>
            </a:r>
            <a:r>
              <a:rPr kumimoji="1" lang="en-US" altLang="ja-JP" dirty="0" err="1" smtClean="0"/>
              <a:t>addr</a:t>
            </a:r>
            <a:r>
              <a:rPr kumimoji="1" lang="en-US" altLang="ja-JP" dirty="0" smtClean="0"/>
              <a:t> =DEV-1 </a:t>
            </a:r>
            <a:r>
              <a:rPr kumimoji="1" lang="en-US" altLang="ja-JP" dirty="0" err="1" smtClean="0"/>
              <a:t>addr</a:t>
            </a:r>
            <a:endParaRPr kumimoji="1" lang="ja-JP" altLang="en-US" dirty="0"/>
          </a:p>
        </p:txBody>
      </p:sp>
      <p:cxnSp>
        <p:nvCxnSpPr>
          <p:cNvPr id="34" name="直線矢印コネクタ 33"/>
          <p:cNvCxnSpPr/>
          <p:nvPr/>
        </p:nvCxnSpPr>
        <p:spPr bwMode="auto">
          <a:xfrm flipH="1">
            <a:off x="5029247" y="4173691"/>
            <a:ext cx="18656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テキスト ボックス 35"/>
          <p:cNvSpPr txBox="1"/>
          <p:nvPr/>
        </p:nvSpPr>
        <p:spPr>
          <a:xfrm>
            <a:off x="5046113" y="3504620"/>
            <a:ext cx="1850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MLME </a:t>
            </a:r>
            <a:r>
              <a:rPr kumimoji="1" lang="en-US" altLang="ja-JP" dirty="0" err="1" smtClean="0"/>
              <a:t>ASSOCIATE.rsp</a:t>
            </a:r>
            <a:endParaRPr kumimoji="1" lang="en-US" altLang="ja-JP" dirty="0" smtClean="0"/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DEVID = 0xZZ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 </a:t>
            </a:r>
            <a:r>
              <a:rPr kumimoji="1" lang="en-US" altLang="ja-JP" dirty="0" err="1" smtClean="0"/>
              <a:t>addr</a:t>
            </a:r>
            <a:r>
              <a:rPr kumimoji="1" lang="en-US" altLang="ja-JP" dirty="0" smtClean="0"/>
              <a:t> =DEV-1 </a:t>
            </a:r>
            <a:r>
              <a:rPr kumimoji="1" lang="en-US" altLang="ja-JP" dirty="0" err="1" smtClean="0"/>
              <a:t>addr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 bwMode="auto">
          <a:xfrm>
            <a:off x="5211529" y="4365104"/>
            <a:ext cx="1520711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Stop Beacon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 flipH="1">
            <a:off x="3017216" y="5085184"/>
            <a:ext cx="20288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テキスト ボックス 39"/>
          <p:cNvSpPr txBox="1"/>
          <p:nvPr/>
        </p:nvSpPr>
        <p:spPr>
          <a:xfrm>
            <a:off x="3046068" y="4413012"/>
            <a:ext cx="2188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Association Response command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DEVID = 0xZZ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/>
              <a:t>DEV </a:t>
            </a:r>
            <a:r>
              <a:rPr kumimoji="1" lang="en-US" altLang="ja-JP" dirty="0" err="1" smtClean="0"/>
              <a:t>addr</a:t>
            </a:r>
            <a:r>
              <a:rPr kumimoji="1" lang="en-US" altLang="ja-JP" dirty="0" smtClean="0"/>
              <a:t> =DEV-1 </a:t>
            </a:r>
            <a:r>
              <a:rPr kumimoji="1" lang="en-US" altLang="ja-JP" dirty="0" err="1" smtClean="0"/>
              <a:t>addr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 bwMode="auto">
          <a:xfrm>
            <a:off x="3013179" y="5949280"/>
            <a:ext cx="20400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テキスト ボックス 41"/>
          <p:cNvSpPr txBox="1"/>
          <p:nvPr/>
        </p:nvSpPr>
        <p:spPr>
          <a:xfrm>
            <a:off x="3419872" y="5492086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Stk-Ack</a:t>
            </a:r>
            <a:endParaRPr kumimoji="1" lang="en-US" altLang="ja-JP" dirty="0" smtClean="0"/>
          </a:p>
          <a:p>
            <a:pPr marL="171450" indent="-171450">
              <a:buFontTx/>
              <a:buChar char="-"/>
            </a:pPr>
            <a:r>
              <a:rPr kumimoji="1" lang="en-US" altLang="ja-JP" dirty="0" err="1" smtClean="0"/>
              <a:t>SrcID</a:t>
            </a:r>
            <a:r>
              <a:rPr kumimoji="1" lang="en-US" altLang="ja-JP" dirty="0" smtClean="0"/>
              <a:t>= 0xZZ</a:t>
            </a:r>
          </a:p>
        </p:txBody>
      </p:sp>
      <p:cxnSp>
        <p:nvCxnSpPr>
          <p:cNvPr id="43" name="直線矢印コネクタ 42"/>
          <p:cNvCxnSpPr/>
          <p:nvPr/>
        </p:nvCxnSpPr>
        <p:spPr bwMode="auto">
          <a:xfrm flipH="1">
            <a:off x="1115616" y="6093296"/>
            <a:ext cx="19305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テキスト ボックス 44"/>
          <p:cNvSpPr txBox="1"/>
          <p:nvPr/>
        </p:nvSpPr>
        <p:spPr>
          <a:xfrm>
            <a:off x="1229136" y="5685811"/>
            <a:ext cx="1804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MLME-</a:t>
            </a:r>
            <a:r>
              <a:rPr kumimoji="1" lang="en-US" altLang="ja-JP" dirty="0" err="1" smtClean="0"/>
              <a:t>ASSOCIATE.cfm</a:t>
            </a:r>
            <a:endParaRPr kumimoji="1" lang="en-US" altLang="ja-JP" dirty="0" smtClean="0"/>
          </a:p>
          <a:p>
            <a:r>
              <a:rPr kumimoji="1" lang="en-US" altLang="ja-JP" dirty="0" smtClean="0"/>
              <a:t>- DEVID= 0xxZZ</a:t>
            </a:r>
            <a:endParaRPr kumimoji="1" lang="ja-JP" altLang="en-US" dirty="0"/>
          </a:p>
        </p:txBody>
      </p:sp>
      <p:sp>
        <p:nvSpPr>
          <p:cNvPr id="47" name="二等辺三角形 46"/>
          <p:cNvSpPr/>
          <p:nvPr/>
        </p:nvSpPr>
        <p:spPr bwMode="auto">
          <a:xfrm>
            <a:off x="5118956" y="4936976"/>
            <a:ext cx="247208" cy="13850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二等辺三角形 47"/>
          <p:cNvSpPr/>
          <p:nvPr/>
        </p:nvSpPr>
        <p:spPr bwMode="auto">
          <a:xfrm flipV="1">
            <a:off x="5118956" y="4797152"/>
            <a:ext cx="247208" cy="145341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0" name="直線コネクタ 49"/>
          <p:cNvCxnSpPr>
            <a:stCxn id="48" idx="0"/>
          </p:cNvCxnSpPr>
          <p:nvPr/>
        </p:nvCxnSpPr>
        <p:spPr bwMode="auto">
          <a:xfrm flipH="1">
            <a:off x="5038464" y="4942493"/>
            <a:ext cx="2040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テキスト ボックス 50"/>
          <p:cNvSpPr txBox="1"/>
          <p:nvPr/>
        </p:nvSpPr>
        <p:spPr>
          <a:xfrm>
            <a:off x="5271904" y="4797737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AssocTimout</a:t>
            </a:r>
            <a:endParaRPr kumimoji="1" lang="en-US" altLang="ja-JP" dirty="0" smtClean="0"/>
          </a:p>
        </p:txBody>
      </p:sp>
      <p:cxnSp>
        <p:nvCxnSpPr>
          <p:cNvPr id="53" name="直線コネクタ 52"/>
          <p:cNvCxnSpPr>
            <a:stCxn id="47" idx="3"/>
          </p:cNvCxnSpPr>
          <p:nvPr/>
        </p:nvCxnSpPr>
        <p:spPr bwMode="auto">
          <a:xfrm>
            <a:off x="5242560" y="5075476"/>
            <a:ext cx="0" cy="9765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線矢印コネクタ 53"/>
          <p:cNvCxnSpPr/>
          <p:nvPr/>
        </p:nvCxnSpPr>
        <p:spPr bwMode="auto">
          <a:xfrm>
            <a:off x="5053210" y="5651543"/>
            <a:ext cx="185298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テキスト ボックス 54"/>
          <p:cNvSpPr txBox="1"/>
          <p:nvPr/>
        </p:nvSpPr>
        <p:spPr>
          <a:xfrm>
            <a:off x="5139520" y="5057236"/>
            <a:ext cx="1850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MLME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ASSOCIATE.ind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171450" indent="-171450">
              <a:buFontTx/>
              <a:buChar char="-"/>
            </a:pPr>
            <a:r>
              <a:rPr kumimoji="1" lang="en-US" altLang="ja-JP" dirty="0" smtClean="0">
                <a:solidFill>
                  <a:srgbClr val="FF0000"/>
                </a:solidFill>
              </a:rPr>
              <a:t>DEVID = 0xZZ</a:t>
            </a:r>
          </a:p>
          <a:p>
            <a:pPr marL="171450" indent="-171450">
              <a:buFontTx/>
              <a:buChar char="-"/>
            </a:pPr>
            <a:r>
              <a:rPr kumimoji="1" lang="en-US" altLang="ja-JP" dirty="0" smtClean="0">
                <a:solidFill>
                  <a:srgbClr val="FF0000"/>
                </a:solidFill>
              </a:rPr>
              <a:t>DEV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addr</a:t>
            </a:r>
            <a:r>
              <a:rPr kumimoji="1" lang="en-US" altLang="ja-JP" dirty="0" smtClean="0">
                <a:solidFill>
                  <a:srgbClr val="FF0000"/>
                </a:solidFill>
              </a:rPr>
              <a:t> =DEV-1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addr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67" name="グループ化 66"/>
          <p:cNvGrpSpPr>
            <a:grpSpLocks noChangeAspect="1"/>
          </p:cNvGrpSpPr>
          <p:nvPr/>
        </p:nvGrpSpPr>
        <p:grpSpPr>
          <a:xfrm>
            <a:off x="5190952" y="6068093"/>
            <a:ext cx="108012" cy="97211"/>
            <a:chOff x="7236296" y="2924944"/>
            <a:chExt cx="720080" cy="648072"/>
          </a:xfrm>
        </p:grpSpPr>
        <p:cxnSp>
          <p:nvCxnSpPr>
            <p:cNvPr id="64" name="直線コネクタ 63"/>
            <p:cNvCxnSpPr/>
            <p:nvPr/>
          </p:nvCxnSpPr>
          <p:spPr bwMode="auto">
            <a:xfrm flipH="1">
              <a:off x="7236296" y="2924944"/>
              <a:ext cx="72008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直線コネクタ 65"/>
            <p:cNvCxnSpPr/>
            <p:nvPr/>
          </p:nvCxnSpPr>
          <p:spPr bwMode="auto">
            <a:xfrm>
              <a:off x="7236296" y="2924944"/>
              <a:ext cx="72008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8" name="二等辺三角形 67"/>
          <p:cNvSpPr/>
          <p:nvPr/>
        </p:nvSpPr>
        <p:spPr bwMode="auto">
          <a:xfrm>
            <a:off x="2668608" y="2920752"/>
            <a:ext cx="247208" cy="13850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二等辺三角形 68"/>
          <p:cNvSpPr/>
          <p:nvPr/>
        </p:nvSpPr>
        <p:spPr bwMode="auto">
          <a:xfrm flipV="1">
            <a:off x="2668608" y="2780928"/>
            <a:ext cx="247208" cy="145341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直線コネクタ 69"/>
          <p:cNvCxnSpPr>
            <a:stCxn id="68" idx="3"/>
          </p:cNvCxnSpPr>
          <p:nvPr/>
        </p:nvCxnSpPr>
        <p:spPr bwMode="auto">
          <a:xfrm>
            <a:off x="2792212" y="3059252"/>
            <a:ext cx="0" cy="22653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グループ化 70"/>
          <p:cNvGrpSpPr>
            <a:grpSpLocks noChangeAspect="1"/>
          </p:cNvGrpSpPr>
          <p:nvPr/>
        </p:nvGrpSpPr>
        <p:grpSpPr>
          <a:xfrm>
            <a:off x="2740604" y="5276005"/>
            <a:ext cx="108012" cy="97211"/>
            <a:chOff x="7236296" y="2924944"/>
            <a:chExt cx="720080" cy="648072"/>
          </a:xfrm>
        </p:grpSpPr>
        <p:cxnSp>
          <p:nvCxnSpPr>
            <p:cNvPr id="72" name="直線コネクタ 71"/>
            <p:cNvCxnSpPr/>
            <p:nvPr/>
          </p:nvCxnSpPr>
          <p:spPr bwMode="auto">
            <a:xfrm flipH="1">
              <a:off x="7236296" y="2924944"/>
              <a:ext cx="72008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線コネクタ 72"/>
            <p:cNvCxnSpPr/>
            <p:nvPr/>
          </p:nvCxnSpPr>
          <p:spPr bwMode="auto">
            <a:xfrm>
              <a:off x="7236296" y="2924944"/>
              <a:ext cx="72008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5" name="テキスト ボックス 74"/>
          <p:cNvSpPr txBox="1"/>
          <p:nvPr/>
        </p:nvSpPr>
        <p:spPr>
          <a:xfrm>
            <a:off x="1782577" y="2770078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AssocTimout</a:t>
            </a:r>
            <a:endParaRPr kumimoji="1" lang="en-US" altLang="ja-JP" dirty="0" smtClean="0"/>
          </a:p>
        </p:txBody>
      </p:sp>
      <p:cxnSp>
        <p:nvCxnSpPr>
          <p:cNvPr id="81" name="直線矢印コネクタ 80"/>
          <p:cNvCxnSpPr/>
          <p:nvPr/>
        </p:nvCxnSpPr>
        <p:spPr bwMode="auto">
          <a:xfrm>
            <a:off x="3017216" y="3140968"/>
            <a:ext cx="20425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直線コネクタ 93"/>
          <p:cNvCxnSpPr/>
          <p:nvPr/>
        </p:nvCxnSpPr>
        <p:spPr bwMode="auto">
          <a:xfrm flipH="1">
            <a:off x="2829316" y="2926269"/>
            <a:ext cx="2040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正方形/長方形 94"/>
          <p:cNvSpPr/>
          <p:nvPr/>
        </p:nvSpPr>
        <p:spPr bwMode="auto">
          <a:xfrm>
            <a:off x="7164288" y="2132856"/>
            <a:ext cx="1584176" cy="153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KEY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err="1" smtClean="0"/>
              <a:t>r</a:t>
            </a: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eq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=request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err="1" smtClean="0"/>
              <a:t>ind</a:t>
            </a:r>
            <a:r>
              <a:rPr lang="en-US" altLang="ja-JP" sz="1600" dirty="0" smtClean="0"/>
              <a:t>=indication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rsp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=response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cfm=confirm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addr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=address</a:t>
            </a:r>
          </a:p>
        </p:txBody>
      </p:sp>
      <p:sp>
        <p:nvSpPr>
          <p:cNvPr id="10" name="円/楕円 9"/>
          <p:cNvSpPr/>
          <p:nvPr/>
        </p:nvSpPr>
        <p:spPr bwMode="auto">
          <a:xfrm>
            <a:off x="4788024" y="5057236"/>
            <a:ext cx="2376264" cy="74802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08304" y="4491591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Remove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3" name="直線矢印コネクタ 22"/>
          <p:cNvCxnSpPr>
            <a:stCxn id="12" idx="1"/>
            <a:endCxn id="10" idx="7"/>
          </p:cNvCxnSpPr>
          <p:nvPr/>
        </p:nvCxnSpPr>
        <p:spPr bwMode="auto">
          <a:xfrm flipH="1">
            <a:off x="6816292" y="4722424"/>
            <a:ext cx="492012" cy="4443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4676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18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4" y="1330532"/>
            <a:ext cx="6228766" cy="535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円/楕円 6"/>
          <p:cNvSpPr/>
          <p:nvPr/>
        </p:nvSpPr>
        <p:spPr bwMode="auto">
          <a:xfrm>
            <a:off x="3563888" y="2844924"/>
            <a:ext cx="1584176" cy="8721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3563888" y="4669592"/>
            <a:ext cx="1646262" cy="8476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39444" y="3335348"/>
            <a:ext cx="2406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DEVID= </a:t>
            </a:r>
            <a:r>
              <a:rPr kumimoji="1" lang="en-US" altLang="ja-JP" sz="2000" b="1" dirty="0" err="1" smtClean="0">
                <a:solidFill>
                  <a:srgbClr val="FF0000"/>
                </a:solidFill>
              </a:rPr>
              <a:t>UnassocID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10150" y="5245656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DEVID= 0xZZ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lang="en-US" altLang="ja-JP" dirty="0" smtClean="0"/>
              <a:t>802.15.3 </a:t>
            </a:r>
            <a:r>
              <a:rPr kumimoji="1" lang="en-US" altLang="ja-JP" dirty="0" smtClean="0"/>
              <a:t>MLME </a:t>
            </a:r>
            <a:r>
              <a:rPr kumimoji="1" lang="en-US" altLang="ja-JP" dirty="0" err="1" smtClean="0"/>
              <a:t>Associate.ind</a:t>
            </a:r>
            <a:r>
              <a:rPr kumimoji="1" lang="en-US" altLang="ja-JP" dirty="0" smtClean="0"/>
              <a:t> process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85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Usage</a:t>
            </a:r>
            <a:r>
              <a:rPr kumimoji="1" lang="en-US" altLang="ja-JP" dirty="0" smtClean="0"/>
              <a:t> of Next DEVID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Next </a:t>
            </a:r>
            <a:r>
              <a:rPr lang="en-US" altLang="ja-JP" sz="2400" dirty="0"/>
              <a:t>DEVID </a:t>
            </a:r>
            <a:r>
              <a:rPr lang="en-US" altLang="ja-JP" sz="2400" dirty="0" smtClean="0"/>
              <a:t>indicates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the DEVID </a:t>
            </a:r>
            <a:r>
              <a:rPr lang="en-US" altLang="ja-JP" sz="2400" dirty="0" smtClean="0"/>
              <a:t>value which </a:t>
            </a:r>
            <a:r>
              <a:rPr lang="en-US" altLang="ja-JP" sz="2400" dirty="0"/>
              <a:t>will be assigned to </a:t>
            </a:r>
            <a:r>
              <a:rPr lang="en-US" altLang="ja-JP" sz="2400" dirty="0" smtClean="0"/>
              <a:t>the next </a:t>
            </a:r>
            <a:r>
              <a:rPr lang="en-US" altLang="ja-JP" sz="2400" dirty="0"/>
              <a:t>associating device</a:t>
            </a:r>
            <a:r>
              <a:rPr lang="en-US" altLang="ja-JP" sz="2400" dirty="0" smtClean="0"/>
              <a:t>.</a:t>
            </a:r>
          </a:p>
          <a:p>
            <a:endParaRPr lang="en-US" altLang="ja-JP" sz="2400" dirty="0"/>
          </a:p>
          <a:p>
            <a:r>
              <a:rPr lang="en-US" altLang="ja-JP" sz="2400" dirty="0"/>
              <a:t>When PPC creates </a:t>
            </a:r>
            <a:r>
              <a:rPr lang="en-US" altLang="ja-JP" sz="2400" dirty="0" smtClean="0"/>
              <a:t>a new </a:t>
            </a:r>
            <a:r>
              <a:rPr lang="en-US" altLang="ja-JP" sz="2400" dirty="0"/>
              <a:t>session, </a:t>
            </a:r>
            <a:r>
              <a:rPr lang="en-US" altLang="ja-JP" sz="2400" dirty="0" smtClean="0"/>
              <a:t>PPC </a:t>
            </a:r>
            <a:r>
              <a:rPr lang="en-US" altLang="ja-JP" sz="2400" dirty="0" smtClean="0"/>
              <a:t>sends a </a:t>
            </a:r>
            <a:r>
              <a:rPr lang="en-US" altLang="ja-JP" sz="2400" dirty="0" smtClean="0"/>
              <a:t>Beacon with </a:t>
            </a:r>
            <a:r>
              <a:rPr lang="en-US" altLang="ja-JP" sz="2400" dirty="0" smtClean="0"/>
              <a:t>the new </a:t>
            </a:r>
            <a:r>
              <a:rPr lang="en-US" altLang="ja-JP" sz="2400" dirty="0" smtClean="0"/>
              <a:t>“Next </a:t>
            </a:r>
            <a:r>
              <a:rPr lang="en-US" altLang="ja-JP" sz="2400" dirty="0" smtClean="0"/>
              <a:t>DEVID. </a:t>
            </a:r>
            <a:r>
              <a:rPr lang="en-US" altLang="ja-JP" sz="2400" dirty="0" smtClean="0"/>
              <a:t>A device </a:t>
            </a:r>
            <a:r>
              <a:rPr lang="en-US" altLang="ja-JP" sz="2400" dirty="0"/>
              <a:t>which </a:t>
            </a:r>
            <a:r>
              <a:rPr lang="en-US" altLang="ja-JP" sz="2400" dirty="0" smtClean="0"/>
              <a:t>wishes to  associate to the </a:t>
            </a:r>
            <a:r>
              <a:rPr lang="en-US" altLang="ja-JP" sz="2400" dirty="0"/>
              <a:t>PPC </a:t>
            </a:r>
            <a:r>
              <a:rPr lang="en-US" altLang="ja-JP" sz="2400" dirty="0" smtClean="0"/>
              <a:t>shall set </a:t>
            </a:r>
            <a:r>
              <a:rPr lang="en-US" altLang="ja-JP" sz="2400" dirty="0"/>
              <a:t>its DEVID </a:t>
            </a:r>
            <a:r>
              <a:rPr lang="en-US" altLang="ja-JP" sz="2400" dirty="0" smtClean="0"/>
              <a:t>with the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“Next DEVID</a:t>
            </a:r>
            <a:r>
              <a:rPr lang="en-US" altLang="ja-JP" sz="2400" dirty="0" smtClean="0"/>
              <a:t>” value.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06220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The purpose of randomly changing </a:t>
            </a:r>
            <a:r>
              <a:rPr kumimoji="1" lang="en-US" altLang="ja-JP" sz="3200" dirty="0" err="1" smtClean="0"/>
              <a:t>DevID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28800"/>
            <a:ext cx="8280920" cy="4752528"/>
          </a:xfrm>
        </p:spPr>
        <p:txBody>
          <a:bodyPr/>
          <a:lstStyle/>
          <a:p>
            <a:r>
              <a:rPr kumimoji="1" lang="en-US" altLang="ja-JP" sz="2400" dirty="0" smtClean="0"/>
              <a:t>If </a:t>
            </a:r>
            <a:r>
              <a:rPr kumimoji="1" lang="en-US" altLang="ja-JP" sz="2400" dirty="0" err="1" smtClean="0"/>
              <a:t>DevID</a:t>
            </a:r>
            <a:r>
              <a:rPr kumimoji="1" lang="en-US" altLang="ja-JP" sz="2400" dirty="0" smtClean="0"/>
              <a:t> is NOT changed, the p</a:t>
            </a:r>
            <a:r>
              <a:rPr lang="en-US" altLang="ja-JP" sz="2400" dirty="0" smtClean="0"/>
              <a:t>revious DEV may continue to send frames to the PPC at any time even after the PPC has started a new P2P structure with new beacons.</a:t>
            </a:r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en-US" altLang="ja-JP" sz="2400" b="1" dirty="0" smtClean="0"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/>
              <a:t>DevID</a:t>
            </a:r>
            <a:r>
              <a:rPr lang="en-US" altLang="ja-JP" sz="2400" b="1" dirty="0" smtClean="0"/>
              <a:t> needs to change per session.</a:t>
            </a:r>
          </a:p>
          <a:p>
            <a:r>
              <a:rPr lang="en-US" altLang="ja-JP" sz="2400" dirty="0" smtClean="0"/>
              <a:t>How to change the </a:t>
            </a:r>
            <a:r>
              <a:rPr lang="en-US" altLang="ja-JP" sz="2400" dirty="0" err="1" smtClean="0"/>
              <a:t>DevID</a:t>
            </a:r>
            <a:endParaRPr lang="en-US" altLang="ja-JP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kumimoji="1" lang="en-US" altLang="ja-JP" sz="2400" dirty="0" smtClean="0"/>
              <a:t>At random, with the value always changing.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ja-JP" sz="2400" dirty="0" smtClean="0"/>
              <a:t>Incremented by 1.  </a:t>
            </a:r>
          </a:p>
          <a:p>
            <a:pPr marL="1314450" lvl="2" indent="-514350">
              <a:buFont typeface="Wingdings" panose="05000000000000000000" pitchFamily="2" charset="2"/>
              <a:buChar char="ü"/>
            </a:pPr>
            <a:r>
              <a:rPr lang="en-US" altLang="ja-JP" sz="2000" dirty="0" smtClean="0"/>
              <a:t>What initial value shall be set?  Only initial value shall be set randomly?</a:t>
            </a:r>
          </a:p>
          <a:p>
            <a:pPr marL="457200" lvl="1" indent="0">
              <a:buNone/>
            </a:pPr>
            <a:r>
              <a:rPr kumimoji="1" lang="en-US" altLang="ja-JP" sz="2400" dirty="0"/>
              <a:t>	</a:t>
            </a:r>
            <a:r>
              <a:rPr kumimoji="1" lang="en-US" altLang="ja-JP" sz="2400" dirty="0" smtClean="0">
                <a:sym typeface="Wingdings" panose="05000000000000000000" pitchFamily="2" charset="2"/>
              </a:rPr>
              <a:t>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Randomly changed </a:t>
            </a:r>
            <a:r>
              <a:rPr kumimoji="1" lang="en-US" altLang="ja-JP" sz="2400" b="1" dirty="0" err="1" smtClean="0"/>
              <a:t>DevID</a:t>
            </a:r>
            <a:r>
              <a:rPr kumimoji="1" lang="en-US" altLang="ja-JP" sz="2400" b="1" dirty="0" smtClean="0"/>
              <a:t> is better.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&lt;month year&gt;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50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 Beacon interval setting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CF04AC87-8A0A-44A2-B75E-AB04AADC0D8E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altLang="ja-JP" dirty="0" err="1" smtClean="0"/>
              <a:t>Superframe</a:t>
            </a:r>
            <a:r>
              <a:rPr lang="en-US" altLang="ja-JP" dirty="0" smtClean="0"/>
              <a:t> Structure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486400" y="6486798"/>
            <a:ext cx="3124200" cy="182562"/>
          </a:xfrm>
        </p:spPr>
        <p:txBody>
          <a:bodyPr/>
          <a:lstStyle/>
          <a:p>
            <a:r>
              <a:rPr lang="en-US" altLang="ja-JP" dirty="0" smtClean="0"/>
              <a:t>&lt;author&gt;, &lt;company&gt;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355193" y="6525344"/>
            <a:ext cx="530225" cy="182562"/>
          </a:xfrm>
        </p:spPr>
        <p:txBody>
          <a:bodyPr/>
          <a:lstStyle/>
          <a:p>
            <a:r>
              <a:rPr lang="en-US" altLang="ja-JP" dirty="0" smtClean="0"/>
              <a:t>Slide </a:t>
            </a:r>
            <a:fld id="{4586E280-3EB5-415B-9115-C76CAD3242F9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136126" y="3745250"/>
            <a:ext cx="8255241" cy="56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82076" y="2455000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直線矢印コネクタ 8"/>
          <p:cNvCxnSpPr>
            <a:stCxn id="8" idx="2"/>
            <a:endCxn id="18" idx="0"/>
          </p:cNvCxnSpPr>
          <p:nvPr/>
        </p:nvCxnSpPr>
        <p:spPr>
          <a:xfrm>
            <a:off x="730088" y="2716610"/>
            <a:ext cx="39413" cy="4517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8" idx="2"/>
          </p:cNvCxnSpPr>
          <p:nvPr/>
        </p:nvCxnSpPr>
        <p:spPr>
          <a:xfrm>
            <a:off x="730088" y="2716610"/>
            <a:ext cx="869888" cy="3813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94044" y="5126130"/>
            <a:ext cx="8856984" cy="128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1432590" y="3752778"/>
            <a:ext cx="114410" cy="11732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861181" y="3468415"/>
            <a:ext cx="171989" cy="2760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823507" y="3456388"/>
            <a:ext cx="734435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PPAP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15495" y="3168356"/>
            <a:ext cx="108012" cy="576064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9" name="正方形/長方形 18"/>
          <p:cNvSpPr/>
          <p:nvPr/>
        </p:nvSpPr>
        <p:spPr>
          <a:xfrm>
            <a:off x="1665954" y="3456388"/>
            <a:ext cx="73569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557941" y="3168356"/>
            <a:ext cx="108012" cy="576064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1" name="正方形/長方形 20"/>
          <p:cNvSpPr/>
          <p:nvPr/>
        </p:nvSpPr>
        <p:spPr>
          <a:xfrm>
            <a:off x="2401652" y="3168356"/>
            <a:ext cx="108012" cy="576064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cxnSp>
        <p:nvCxnSpPr>
          <p:cNvPr id="22" name="直線コネクタ 21"/>
          <p:cNvCxnSpPr/>
          <p:nvPr/>
        </p:nvCxnSpPr>
        <p:spPr>
          <a:xfrm>
            <a:off x="1462196" y="4555628"/>
            <a:ext cx="1984" cy="5792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315372" y="1570519"/>
            <a:ext cx="1003801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endParaRPr kumimoji="1"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89198" y="1484784"/>
            <a:ext cx="122661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Unassociated 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12952" y="4574115"/>
            <a:ext cx="689203" cy="56073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12952" y="5126130"/>
            <a:ext cx="689203" cy="560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1400" dirty="0" smtClean="0"/>
              <a:t>DEV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454084" y="4746020"/>
            <a:ext cx="57206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1432590" y="4483589"/>
            <a:ext cx="276222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 rot="5400000">
            <a:off x="1315001" y="4730289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1665955" y="3752778"/>
            <a:ext cx="42857" cy="11732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1547000" y="2486607"/>
            <a:ext cx="1" cy="6429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581525" y="1533232"/>
            <a:ext cx="0" cy="2233211"/>
          </a:xfrm>
          <a:prstGeom prst="line">
            <a:avLst/>
          </a:prstGeom>
          <a:ln w="1905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1557277" y="2686226"/>
            <a:ext cx="3014723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2168567" y="2348880"/>
            <a:ext cx="14281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Setup Time &lt; 2ms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2401652" y="3752778"/>
            <a:ext cx="1294087" cy="7308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 rot="5400000">
            <a:off x="2414790" y="5319553"/>
            <a:ext cx="588053" cy="247254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261493" y="3168356"/>
            <a:ext cx="108012" cy="576064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4887334" y="4730327"/>
            <a:ext cx="554577" cy="2421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667978" y="4293096"/>
            <a:ext cx="727181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670511" y="2647457"/>
            <a:ext cx="27013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</a:t>
            </a:r>
            <a:r>
              <a:rPr kumimoji="1" lang="en-US" altLang="ja-JP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Beacon </a:t>
            </a:r>
            <a:endParaRPr kumimoji="1" lang="en-US" altLang="ja-JP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-Send Association </a:t>
            </a:r>
            <a:r>
              <a:rPr kumimoji="1" lang="en-US" altLang="ja-JP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esponse instead.</a:t>
            </a:r>
            <a:endParaRPr kumimoji="1" lang="ja-JP" altLang="en-US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4283968" y="4970097"/>
            <a:ext cx="218278" cy="382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393107" y="4970097"/>
            <a:ext cx="218278" cy="382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>
          <a:xfrm>
            <a:off x="2509665" y="3456388"/>
            <a:ext cx="75182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2694810" y="3241998"/>
            <a:ext cx="327417" cy="691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2856735" y="3239963"/>
            <a:ext cx="327417" cy="691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平行四辺形 66"/>
          <p:cNvSpPr/>
          <p:nvPr/>
        </p:nvSpPr>
        <p:spPr>
          <a:xfrm flipH="1">
            <a:off x="2723385" y="3268985"/>
            <a:ext cx="402262" cy="576064"/>
          </a:xfrm>
          <a:prstGeom prst="parallelogram">
            <a:avLst>
              <a:gd name="adj" fmla="val 67622"/>
            </a:avLst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9" name="正方形/長方形 68"/>
          <p:cNvSpPr/>
          <p:nvPr/>
        </p:nvSpPr>
        <p:spPr>
          <a:xfrm>
            <a:off x="3369112" y="3456296"/>
            <a:ext cx="75182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PPAP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>
            <a:off x="3789437" y="4555628"/>
            <a:ext cx="1984" cy="5792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3693046" y="4483589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正方形/長方形 72"/>
          <p:cNvSpPr/>
          <p:nvPr/>
        </p:nvSpPr>
        <p:spPr>
          <a:xfrm rot="5400000">
            <a:off x="3570035" y="4716641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645195" y="5642523"/>
            <a:ext cx="14478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</a:p>
          <a:p>
            <a:pPr algn="ctr"/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 command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直線コネクタ 78"/>
          <p:cNvCxnSpPr/>
          <p:nvPr/>
        </p:nvCxnSpPr>
        <p:spPr>
          <a:xfrm>
            <a:off x="2509664" y="3752778"/>
            <a:ext cx="1454682" cy="7095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 rot="5400000">
            <a:off x="5399619" y="5298853"/>
            <a:ext cx="588053" cy="247254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5899373" y="5499668"/>
            <a:ext cx="525785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Stk-Ack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4400011" y="3468323"/>
            <a:ext cx="171989" cy="2760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cxnSp>
        <p:nvCxnSpPr>
          <p:cNvPr id="96" name="直線コネクタ 95"/>
          <p:cNvCxnSpPr/>
          <p:nvPr/>
        </p:nvCxnSpPr>
        <p:spPr bwMode="auto">
          <a:xfrm>
            <a:off x="1981239" y="4979622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直線コネクタ 101"/>
          <p:cNvCxnSpPr/>
          <p:nvPr/>
        </p:nvCxnSpPr>
        <p:spPr bwMode="auto">
          <a:xfrm>
            <a:off x="2552739" y="4991420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直線コネクタ 105"/>
          <p:cNvCxnSpPr/>
          <p:nvPr/>
        </p:nvCxnSpPr>
        <p:spPr bwMode="auto">
          <a:xfrm>
            <a:off x="3133764" y="5000945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直線コネクタ 109"/>
          <p:cNvCxnSpPr/>
          <p:nvPr/>
        </p:nvCxnSpPr>
        <p:spPr bwMode="auto">
          <a:xfrm>
            <a:off x="3695739" y="4991420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直線矢印コネクタ 113"/>
          <p:cNvCxnSpPr/>
          <p:nvPr/>
        </p:nvCxnSpPr>
        <p:spPr>
          <a:xfrm>
            <a:off x="1981239" y="4957512"/>
            <a:ext cx="5715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1979712" y="4570773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5043546" y="4995612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正方形/長方形 125"/>
          <p:cNvSpPr/>
          <p:nvPr/>
        </p:nvSpPr>
        <p:spPr>
          <a:xfrm>
            <a:off x="5208162" y="5355652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127" name="直線矢印コネクタ 126"/>
          <p:cNvCxnSpPr/>
          <p:nvPr/>
        </p:nvCxnSpPr>
        <p:spPr>
          <a:xfrm>
            <a:off x="5286460" y="5278678"/>
            <a:ext cx="271871" cy="4966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 bwMode="auto">
          <a:xfrm flipH="1">
            <a:off x="5033877" y="5126130"/>
            <a:ext cx="0" cy="18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直線コネクタ 132"/>
          <p:cNvCxnSpPr/>
          <p:nvPr/>
        </p:nvCxnSpPr>
        <p:spPr bwMode="auto">
          <a:xfrm flipH="1">
            <a:off x="5286780" y="5147077"/>
            <a:ext cx="0" cy="18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正方形/長方形 139"/>
          <p:cNvSpPr/>
          <p:nvPr/>
        </p:nvSpPr>
        <p:spPr>
          <a:xfrm rot="5400000">
            <a:off x="7484484" y="5300495"/>
            <a:ext cx="588053" cy="247254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7842905" y="5211636"/>
            <a:ext cx="11801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Disassociation</a:t>
            </a:r>
          </a:p>
          <a:p>
            <a:pPr algn="ctr"/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7236296" y="3460077"/>
            <a:ext cx="171989" cy="2760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cxnSp>
        <p:nvCxnSpPr>
          <p:cNvPr id="153" name="直線コネクタ 152"/>
          <p:cNvCxnSpPr/>
          <p:nvPr/>
        </p:nvCxnSpPr>
        <p:spPr>
          <a:xfrm>
            <a:off x="7402856" y="1484784"/>
            <a:ext cx="9497" cy="2273201"/>
          </a:xfrm>
          <a:prstGeom prst="line">
            <a:avLst/>
          </a:prstGeom>
          <a:ln w="1905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7451940" y="3766443"/>
            <a:ext cx="450198" cy="1305825"/>
          </a:xfrm>
          <a:prstGeom prst="line">
            <a:avLst/>
          </a:prstGeom>
          <a:ln w="1905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V="1">
            <a:off x="7150828" y="5283644"/>
            <a:ext cx="504056" cy="116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正方形/長方形 159"/>
          <p:cNvSpPr/>
          <p:nvPr/>
        </p:nvSpPr>
        <p:spPr>
          <a:xfrm>
            <a:off x="7290838" y="5330391"/>
            <a:ext cx="322204" cy="5078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  <a:p>
            <a:pPr algn="ctr"/>
            <a:r>
              <a:rPr lang="en-US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RIFS</a:t>
            </a:r>
          </a:p>
        </p:txBody>
      </p:sp>
      <p:cxnSp>
        <p:nvCxnSpPr>
          <p:cNvPr id="173" name="直線矢印コネクタ 172"/>
          <p:cNvCxnSpPr/>
          <p:nvPr/>
        </p:nvCxnSpPr>
        <p:spPr>
          <a:xfrm flipH="1">
            <a:off x="5306198" y="4452092"/>
            <a:ext cx="228349" cy="3381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矢印コネクタ 177"/>
          <p:cNvCxnSpPr>
            <a:stCxn id="51" idx="1"/>
          </p:cNvCxnSpPr>
          <p:nvPr/>
        </p:nvCxnSpPr>
        <p:spPr>
          <a:xfrm flipH="1">
            <a:off x="4280989" y="2862901"/>
            <a:ext cx="389522" cy="3650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テキスト ボックス 183"/>
          <p:cNvSpPr txBox="1"/>
          <p:nvPr/>
        </p:nvSpPr>
        <p:spPr>
          <a:xfrm>
            <a:off x="7537113" y="2708920"/>
            <a:ext cx="16049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PPC </a:t>
            </a:r>
            <a:r>
              <a:rPr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send Beacon</a:t>
            </a:r>
          </a:p>
          <a:p>
            <a:r>
              <a:rPr kumimoji="1"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with new Next DEVID</a:t>
            </a:r>
          </a:p>
        </p:txBody>
      </p:sp>
      <p:cxnSp>
        <p:nvCxnSpPr>
          <p:cNvPr id="98" name="直線コネクタ 97"/>
          <p:cNvCxnSpPr/>
          <p:nvPr/>
        </p:nvCxnSpPr>
        <p:spPr>
          <a:xfrm>
            <a:off x="4601321" y="3766443"/>
            <a:ext cx="1215952" cy="1305825"/>
          </a:xfrm>
          <a:prstGeom prst="line">
            <a:avLst/>
          </a:prstGeom>
          <a:ln w="1905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 rot="5400000">
            <a:off x="3919095" y="3399770"/>
            <a:ext cx="554577" cy="13472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7635676" y="1530066"/>
            <a:ext cx="122661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Unassociated 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1629543" y="5306174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101" name="直線矢印コネクタ 100"/>
          <p:cNvCxnSpPr/>
          <p:nvPr/>
        </p:nvCxnSpPr>
        <p:spPr>
          <a:xfrm>
            <a:off x="1707841" y="5229200"/>
            <a:ext cx="271871" cy="4966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>
            <a:off x="2560340" y="4968913"/>
            <a:ext cx="5715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3136404" y="4968913"/>
            <a:ext cx="5715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2564505" y="4570773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3140569" y="4570773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948264" y="3955703"/>
            <a:ext cx="1830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Multiple transmission of </a:t>
            </a: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Disassociation Request </a:t>
            </a: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under Np-</a:t>
            </a:r>
            <a:r>
              <a:rPr lang="en-US" altLang="ja-JP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policy  </a:t>
            </a: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are a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llowed.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8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Beacon Interval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486400" y="6486798"/>
            <a:ext cx="3124200" cy="182562"/>
          </a:xfrm>
        </p:spPr>
        <p:txBody>
          <a:bodyPr/>
          <a:lstStyle/>
          <a:p>
            <a:r>
              <a:rPr lang="en-US" altLang="ja-JP" dirty="0" smtClean="0"/>
              <a:t>&lt;author&gt;, &lt;company&gt;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355193" y="6525344"/>
            <a:ext cx="530225" cy="182562"/>
          </a:xfrm>
        </p:spPr>
        <p:txBody>
          <a:bodyPr/>
          <a:lstStyle/>
          <a:p>
            <a:r>
              <a:rPr lang="en-US" altLang="ja-JP" dirty="0" smtClean="0"/>
              <a:t>Slide </a:t>
            </a:r>
            <a:fld id="{4586E280-3EB5-415B-9115-C76CAD3242F9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07917" y="1700808"/>
            <a:ext cx="80125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Beacon</a:t>
            </a:r>
            <a:r>
              <a:rPr kumimoji="1" lang="ja-JP" altLang="en-US" sz="2400" dirty="0"/>
              <a:t> </a:t>
            </a:r>
            <a:r>
              <a:rPr kumimoji="1" lang="en-US" altLang="ja-JP" sz="2400" dirty="0" smtClean="0"/>
              <a:t>Interval consists of  a SIFS and N </a:t>
            </a:r>
            <a:r>
              <a:rPr kumimoji="1" lang="en-US" altLang="ja-JP" sz="2400" dirty="0" err="1" smtClean="0"/>
              <a:t>AccessSlots</a:t>
            </a:r>
            <a:r>
              <a:rPr kumimoji="1" lang="en-US" altLang="ja-JP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400" dirty="0"/>
              <a:t>T</a:t>
            </a:r>
            <a:r>
              <a:rPr kumimoji="1" lang="en-US" altLang="ja-JP" sz="2400" dirty="0" smtClean="0"/>
              <a:t>ime length of </a:t>
            </a:r>
            <a:r>
              <a:rPr kumimoji="1" lang="en-US" altLang="ja-JP" sz="2400" dirty="0" err="1" smtClean="0"/>
              <a:t>AccessSlot</a:t>
            </a:r>
            <a:r>
              <a:rPr kumimoji="1" lang="en-US" altLang="ja-JP" sz="2400" dirty="0" smtClean="0"/>
              <a:t> is basically defined as time length of an Association Request command plus a SIFS.</a:t>
            </a:r>
          </a:p>
        </p:txBody>
      </p:sp>
      <p:cxnSp>
        <p:nvCxnSpPr>
          <p:cNvPr id="137" name="直線コネクタ 136"/>
          <p:cNvCxnSpPr/>
          <p:nvPr/>
        </p:nvCxnSpPr>
        <p:spPr>
          <a:xfrm>
            <a:off x="1462196" y="3450249"/>
            <a:ext cx="1984" cy="5792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正方形/長方形 137"/>
          <p:cNvSpPr/>
          <p:nvPr/>
        </p:nvSpPr>
        <p:spPr>
          <a:xfrm>
            <a:off x="412952" y="3483250"/>
            <a:ext cx="689203" cy="56073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412952" y="4035265"/>
            <a:ext cx="689203" cy="560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1400" dirty="0" smtClean="0"/>
              <a:t>DEV</a:t>
            </a:r>
            <a:endParaRPr kumimoji="1" lang="ja-JP" altLang="en-US" sz="1400" dirty="0"/>
          </a:p>
        </p:txBody>
      </p:sp>
      <p:sp>
        <p:nvSpPr>
          <p:cNvPr id="142" name="正方形/長方形 141"/>
          <p:cNvSpPr/>
          <p:nvPr/>
        </p:nvSpPr>
        <p:spPr>
          <a:xfrm>
            <a:off x="454084" y="3655155"/>
            <a:ext cx="57206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1432590" y="3363696"/>
            <a:ext cx="276222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正方形/長方形 143"/>
          <p:cNvSpPr/>
          <p:nvPr/>
        </p:nvSpPr>
        <p:spPr>
          <a:xfrm rot="5400000">
            <a:off x="1315001" y="3624910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正方形/長方形 144"/>
          <p:cNvSpPr/>
          <p:nvPr/>
        </p:nvSpPr>
        <p:spPr>
          <a:xfrm rot="5400000">
            <a:off x="2974113" y="4111783"/>
            <a:ext cx="588053" cy="432988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4804756" y="3360851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正方形/長方形 148"/>
          <p:cNvSpPr/>
          <p:nvPr/>
        </p:nvSpPr>
        <p:spPr>
          <a:xfrm rot="5400000">
            <a:off x="4709522" y="3611213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1" name="直線コネクタ 150"/>
          <p:cNvCxnSpPr/>
          <p:nvPr/>
        </p:nvCxnSpPr>
        <p:spPr bwMode="auto">
          <a:xfrm>
            <a:off x="2125255" y="3888757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直線コネクタ 153"/>
          <p:cNvCxnSpPr/>
          <p:nvPr/>
        </p:nvCxnSpPr>
        <p:spPr bwMode="auto">
          <a:xfrm>
            <a:off x="3030804" y="3900555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直線コネクタ 157"/>
          <p:cNvCxnSpPr/>
          <p:nvPr/>
        </p:nvCxnSpPr>
        <p:spPr bwMode="auto">
          <a:xfrm>
            <a:off x="3923928" y="3900555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直線矢印コネクタ 158"/>
          <p:cNvCxnSpPr/>
          <p:nvPr/>
        </p:nvCxnSpPr>
        <p:spPr>
          <a:xfrm>
            <a:off x="2125255" y="3866647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正方形/長方形 160"/>
          <p:cNvSpPr/>
          <p:nvPr/>
        </p:nvSpPr>
        <p:spPr>
          <a:xfrm>
            <a:off x="2276473" y="3479908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1763688" y="4200795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163" name="直線矢印コネクタ 162"/>
          <p:cNvCxnSpPr/>
          <p:nvPr/>
        </p:nvCxnSpPr>
        <p:spPr>
          <a:xfrm>
            <a:off x="1707841" y="4138335"/>
            <a:ext cx="41588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/>
          <p:nvPr/>
        </p:nvCxnSpPr>
        <p:spPr>
          <a:xfrm>
            <a:off x="3016852" y="3863534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/>
          <p:nvPr/>
        </p:nvCxnSpPr>
        <p:spPr>
          <a:xfrm>
            <a:off x="3902538" y="3863534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正方形/長方形 165"/>
          <p:cNvSpPr/>
          <p:nvPr/>
        </p:nvSpPr>
        <p:spPr>
          <a:xfrm>
            <a:off x="3212577" y="3490407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4148681" y="3524930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3537730" y="4298013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170" name="直線コネクタ 169"/>
          <p:cNvCxnSpPr/>
          <p:nvPr/>
        </p:nvCxnSpPr>
        <p:spPr>
          <a:xfrm flipV="1">
            <a:off x="381022" y="4027545"/>
            <a:ext cx="865547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テキスト ボックス 193"/>
          <p:cNvSpPr txBox="1"/>
          <p:nvPr/>
        </p:nvSpPr>
        <p:spPr>
          <a:xfrm>
            <a:off x="2612174" y="4654297"/>
            <a:ext cx="14478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</a:p>
          <a:p>
            <a:pPr algn="ctr"/>
            <a:r>
              <a:rPr kumimoji="1"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 command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5" name="直線矢印コネクタ 194"/>
          <p:cNvCxnSpPr/>
          <p:nvPr/>
        </p:nvCxnSpPr>
        <p:spPr>
          <a:xfrm>
            <a:off x="3484634" y="4164831"/>
            <a:ext cx="41588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 bwMode="auto">
          <a:xfrm>
            <a:off x="5499760" y="3890561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直線コネクタ 197"/>
          <p:cNvCxnSpPr/>
          <p:nvPr/>
        </p:nvCxnSpPr>
        <p:spPr bwMode="auto">
          <a:xfrm>
            <a:off x="6405309" y="390235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直線コネクタ 198"/>
          <p:cNvCxnSpPr/>
          <p:nvPr/>
        </p:nvCxnSpPr>
        <p:spPr bwMode="auto">
          <a:xfrm>
            <a:off x="7298433" y="390235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直線矢印コネクタ 199"/>
          <p:cNvCxnSpPr/>
          <p:nvPr/>
        </p:nvCxnSpPr>
        <p:spPr>
          <a:xfrm>
            <a:off x="5499760" y="3868451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正方形/長方形 200"/>
          <p:cNvSpPr/>
          <p:nvPr/>
        </p:nvSpPr>
        <p:spPr>
          <a:xfrm>
            <a:off x="5660849" y="3481712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正方形/長方形 201"/>
          <p:cNvSpPr/>
          <p:nvPr/>
        </p:nvSpPr>
        <p:spPr>
          <a:xfrm>
            <a:off x="5121906" y="4217113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203" name="直線矢印コネクタ 202"/>
          <p:cNvCxnSpPr/>
          <p:nvPr/>
        </p:nvCxnSpPr>
        <p:spPr>
          <a:xfrm>
            <a:off x="5082346" y="4140139"/>
            <a:ext cx="41588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矢印コネクタ 203"/>
          <p:cNvCxnSpPr/>
          <p:nvPr/>
        </p:nvCxnSpPr>
        <p:spPr>
          <a:xfrm>
            <a:off x="6391357" y="3865338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>
            <a:off x="7277043" y="3865338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正方形/長方形 205"/>
          <p:cNvSpPr/>
          <p:nvPr/>
        </p:nvSpPr>
        <p:spPr>
          <a:xfrm>
            <a:off x="6587082" y="3492211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7523186" y="3526734"/>
            <a:ext cx="495327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</a:p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正方形/長方形 209"/>
          <p:cNvSpPr/>
          <p:nvPr/>
        </p:nvSpPr>
        <p:spPr>
          <a:xfrm>
            <a:off x="8174618" y="3371506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正方形/長方形 210"/>
          <p:cNvSpPr/>
          <p:nvPr/>
        </p:nvSpPr>
        <p:spPr>
          <a:xfrm rot="5400000">
            <a:off x="8064870" y="3607354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870992"/>
          </a:xfrm>
        </p:spPr>
        <p:txBody>
          <a:bodyPr/>
          <a:lstStyle/>
          <a:p>
            <a:r>
              <a:rPr lang="en-US" altLang="ja-JP" dirty="0" smtClean="0"/>
              <a:t>Time duration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4586E280-3EB5-415B-9115-C76CAD3242F9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058122" y="3572672"/>
            <a:ext cx="1584176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ja-JP" sz="1400" dirty="0" smtClean="0"/>
              <a:t>Long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Preamble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7253064" y="3564508"/>
            <a:ext cx="631304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FCS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</a:t>
            </a:r>
            <a:r>
              <a:rPr kumimoji="0" lang="en-US" altLang="ja-JP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oct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4932040" y="3564508"/>
            <a:ext cx="2321024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Beacon payload </a:t>
            </a:r>
            <a:r>
              <a:rPr lang="en-US" altLang="ja-JP" dirty="0" smtClean="0"/>
              <a:t>(</a:t>
            </a:r>
            <a:r>
              <a:rPr lang="en-US" altLang="ja-JP" b="1" dirty="0" smtClean="0"/>
              <a:t>14 </a:t>
            </a:r>
            <a:r>
              <a:rPr lang="en-US" altLang="ja-JP" b="1" dirty="0" err="1" smtClean="0"/>
              <a:t>oct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+ IE)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15 </a:t>
            </a:r>
            <a:r>
              <a:rPr kumimoji="0" lang="en-US" altLang="ja-JP" sz="12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oct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+ IE)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707904" y="3573016"/>
            <a:ext cx="1224136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MAC Header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(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2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oct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1054025" y="3325520"/>
            <a:ext cx="15841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1342057" y="2924944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2.328 us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08104" y="2560209"/>
            <a:ext cx="2495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MCS0, w/PW =2.2587Gbps</a:t>
            </a:r>
          </a:p>
        </p:txBody>
      </p:sp>
      <p:cxnSp>
        <p:nvCxnSpPr>
          <p:cNvPr id="16" name="直線矢印コネクタ 15"/>
          <p:cNvCxnSpPr/>
          <p:nvPr/>
        </p:nvCxnSpPr>
        <p:spPr bwMode="auto">
          <a:xfrm flipV="1">
            <a:off x="3707904" y="3325054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テキスト ボックス 17"/>
          <p:cNvSpPr txBox="1"/>
          <p:nvPr/>
        </p:nvSpPr>
        <p:spPr>
          <a:xfrm>
            <a:off x="4978996" y="2924944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about 0.1 us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1738" y="4437112"/>
            <a:ext cx="27190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SIFS(default) 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 smtClean="0"/>
              <a:t> 2.5 us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kumimoji="1" lang="en-US" altLang="ja-JP" sz="2400" dirty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en-US" altLang="ja-JP" sz="2400" dirty="0" err="1" smtClean="0"/>
              <a:t>AccessSlot</a:t>
            </a:r>
            <a:r>
              <a:rPr kumimoji="1" lang="en-US" altLang="ja-JP" sz="2400" dirty="0" smtClean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 smtClean="0"/>
              <a:t>about 5.7 us   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71600" y="1772816"/>
            <a:ext cx="5560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Beacon, Association Request command: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 smtClean="0"/>
              <a:t>about 3.2 us  </a:t>
            </a:r>
            <a:endParaRPr kumimoji="1" lang="ja-JP" altLang="en-US" sz="2400" dirty="0"/>
          </a:p>
        </p:txBody>
      </p:sp>
      <p:sp>
        <p:nvSpPr>
          <p:cNvPr id="21" name="正方形/長方形 20"/>
          <p:cNvSpPr/>
          <p:nvPr/>
        </p:nvSpPr>
        <p:spPr bwMode="auto">
          <a:xfrm>
            <a:off x="2642481" y="3573016"/>
            <a:ext cx="1065423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PHY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>
            <a:off x="2606389" y="3340774"/>
            <a:ext cx="11119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2699792" y="2924944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0.69 us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421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Collision Probability of Association Request command (1/2)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4586E280-3EB5-415B-9115-C76CAD3242F9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1850048"/>
            <a:ext cx="8336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400" dirty="0" smtClean="0"/>
              <a:t>Assumption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 smtClean="0"/>
              <a:t>2 DEV’s which want to connect to a PPC are near the PPC.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No need to consider case of  more than 2 DEV’s.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 smtClean="0"/>
              <a:t>Collision avoidance probability should be kept above </a:t>
            </a:r>
            <a:r>
              <a:rPr kumimoji="1" lang="en-US" altLang="ja-JP" sz="2400" dirty="0"/>
              <a:t>9</a:t>
            </a:r>
            <a:r>
              <a:rPr kumimoji="1" lang="en-US" altLang="ja-JP" sz="2400" dirty="0" smtClean="0"/>
              <a:t>0%.</a:t>
            </a:r>
          </a:p>
          <a:p>
            <a:pPr lvl="1"/>
            <a:r>
              <a:rPr kumimoji="1" lang="en-US" altLang="ja-JP" sz="2400" dirty="0" smtClean="0"/>
              <a:t>	</a:t>
            </a:r>
          </a:p>
        </p:txBody>
      </p:sp>
      <p:sp>
        <p:nvSpPr>
          <p:cNvPr id="13" name="円/楕円 12"/>
          <p:cNvSpPr/>
          <p:nvPr/>
        </p:nvSpPr>
        <p:spPr bwMode="auto">
          <a:xfrm>
            <a:off x="5474345" y="5330913"/>
            <a:ext cx="871925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6490286" y="5301208"/>
            <a:ext cx="871925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円/楕円 14"/>
          <p:cNvSpPr/>
          <p:nvPr/>
        </p:nvSpPr>
        <p:spPr bwMode="auto">
          <a:xfrm>
            <a:off x="5992692" y="4581128"/>
            <a:ext cx="871925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050" dirty="0" smtClean="0">
                <a:latin typeface="+mn-lt"/>
              </a:rPr>
              <a:t>PPC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31588" y="4844189"/>
            <a:ext cx="170591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l</a:t>
            </a:r>
            <a:r>
              <a:rPr kumimoji="1" lang="en-US" altLang="ja-JP" sz="2000" dirty="0" smtClean="0"/>
              <a:t>ess than 10cm</a:t>
            </a:r>
            <a:endParaRPr kumimoji="1" lang="ja-JP" altLang="en-US" sz="2000" dirty="0"/>
          </a:p>
        </p:txBody>
      </p:sp>
      <p:cxnSp>
        <p:nvCxnSpPr>
          <p:cNvPr id="18" name="直線矢印コネクタ 17"/>
          <p:cNvCxnSpPr>
            <a:stCxn id="15" idx="5"/>
            <a:endCxn id="14" idx="0"/>
          </p:cNvCxnSpPr>
          <p:nvPr/>
        </p:nvCxnSpPr>
        <p:spPr bwMode="auto">
          <a:xfrm>
            <a:off x="6736927" y="4826979"/>
            <a:ext cx="189322" cy="4742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矢印コネクタ 19"/>
          <p:cNvCxnSpPr>
            <a:stCxn id="15" idx="3"/>
            <a:endCxn id="13" idx="0"/>
          </p:cNvCxnSpPr>
          <p:nvPr/>
        </p:nvCxnSpPr>
        <p:spPr bwMode="auto">
          <a:xfrm flipH="1">
            <a:off x="5910308" y="4826979"/>
            <a:ext cx="210074" cy="5039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テキスト ボックス 31"/>
          <p:cNvSpPr txBox="1"/>
          <p:nvPr/>
        </p:nvSpPr>
        <p:spPr>
          <a:xfrm>
            <a:off x="5338158" y="4149080"/>
            <a:ext cx="2602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2) 2DEV’s are near a PPC</a:t>
            </a:r>
            <a:endParaRPr kumimoji="1" lang="ja-JP" altLang="en-US" sz="1800" dirty="0"/>
          </a:p>
        </p:txBody>
      </p:sp>
      <p:sp>
        <p:nvSpPr>
          <p:cNvPr id="33" name="円/楕円 32"/>
          <p:cNvSpPr/>
          <p:nvPr/>
        </p:nvSpPr>
        <p:spPr bwMode="auto">
          <a:xfrm>
            <a:off x="2423473" y="5014642"/>
            <a:ext cx="871925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円/楕円 34"/>
          <p:cNvSpPr/>
          <p:nvPr/>
        </p:nvSpPr>
        <p:spPr bwMode="auto">
          <a:xfrm>
            <a:off x="2418222" y="4610833"/>
            <a:ext cx="871925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050" dirty="0" smtClean="0">
                <a:latin typeface="+mn-lt"/>
              </a:rPr>
              <a:t>PPC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763688" y="4178785"/>
            <a:ext cx="2360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1</a:t>
            </a:r>
            <a:r>
              <a:rPr kumimoji="1" lang="en-US" altLang="ja-JP" sz="1800" dirty="0" smtClean="0"/>
              <a:t>) a DEV is near a PPC</a:t>
            </a:r>
            <a:endParaRPr kumimoji="1" lang="ja-JP" altLang="en-US" sz="1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63688" y="5373216"/>
            <a:ext cx="268054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Collision</a:t>
            </a:r>
            <a:r>
              <a:rPr kumimoji="1" lang="ja-JP" altLang="en-US" sz="2000" dirty="0"/>
              <a:t> </a:t>
            </a:r>
            <a:r>
              <a:rPr kumimoji="1" lang="en-US" altLang="ja-JP" sz="2000" dirty="0" smtClean="0"/>
              <a:t>does not occur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711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kumimoji="1" lang="en-US" altLang="ja-JP" dirty="0" smtClean="0"/>
              <a:t>Example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4586E280-3EB5-415B-9115-C76CAD3242F9}" type="slidenum">
              <a:rPr lang="en-US" altLang="ja-JP" smtClean="0"/>
              <a:pPr/>
              <a:t>9</a:t>
            </a:fld>
            <a:endParaRPr lang="en-US" altLang="ja-JP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382076" y="2683603"/>
            <a:ext cx="822237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750228" y="2114689"/>
            <a:ext cx="1984" cy="5792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700984" y="2299678"/>
            <a:ext cx="689203" cy="394229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42116" y="2359003"/>
            <a:ext cx="57206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20622" y="2028136"/>
            <a:ext cx="276222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 rot="5400000">
            <a:off x="1603033" y="2289350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60359" y="2028136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 rot="5400000">
            <a:off x="3252519" y="2289350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>
            <a:off x="2214679" y="2538683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コネクタ 17"/>
          <p:cNvCxnSpPr/>
          <p:nvPr/>
        </p:nvCxnSpPr>
        <p:spPr bwMode="auto">
          <a:xfrm>
            <a:off x="2495615" y="2546517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/>
          <p:nvPr/>
        </p:nvCxnSpPr>
        <p:spPr bwMode="auto">
          <a:xfrm>
            <a:off x="2786179" y="2550481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3081454" y="2540956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3367204" y="2560006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/>
          <p:cNvCxnSpPr/>
          <p:nvPr/>
        </p:nvCxnSpPr>
        <p:spPr>
          <a:xfrm>
            <a:off x="2214679" y="2516573"/>
            <a:ext cx="28093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063366" y="2220442"/>
            <a:ext cx="799899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1983179" y="2843866"/>
            <a:ext cx="252028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934665" y="2938260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3850492" y="2533281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4131428" y="2541115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4421992" y="254507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コネクタ 28"/>
          <p:cNvCxnSpPr/>
          <p:nvPr/>
        </p:nvCxnSpPr>
        <p:spPr bwMode="auto">
          <a:xfrm>
            <a:off x="4717267" y="2535554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5003017" y="2554604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矢印コネクタ 30"/>
          <p:cNvCxnSpPr/>
          <p:nvPr/>
        </p:nvCxnSpPr>
        <p:spPr>
          <a:xfrm>
            <a:off x="3850492" y="2511171"/>
            <a:ext cx="28093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3699179" y="2215040"/>
            <a:ext cx="799899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4991851" y="2031367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 rot="5400000">
            <a:off x="4885468" y="2283540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5507707" y="2541928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コネクタ 35"/>
          <p:cNvCxnSpPr/>
          <p:nvPr/>
        </p:nvCxnSpPr>
        <p:spPr bwMode="auto">
          <a:xfrm>
            <a:off x="5788643" y="2549762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コネクタ 36"/>
          <p:cNvCxnSpPr/>
          <p:nvPr/>
        </p:nvCxnSpPr>
        <p:spPr bwMode="auto">
          <a:xfrm>
            <a:off x="6079207" y="2553726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コネクタ 37"/>
          <p:cNvCxnSpPr/>
          <p:nvPr/>
        </p:nvCxnSpPr>
        <p:spPr bwMode="auto">
          <a:xfrm>
            <a:off x="6374482" y="2544201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線コネクタ 38"/>
          <p:cNvCxnSpPr/>
          <p:nvPr/>
        </p:nvCxnSpPr>
        <p:spPr bwMode="auto">
          <a:xfrm>
            <a:off x="6646584" y="2563251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矢印コネクタ 39"/>
          <p:cNvCxnSpPr/>
          <p:nvPr/>
        </p:nvCxnSpPr>
        <p:spPr>
          <a:xfrm>
            <a:off x="5507707" y="2519818"/>
            <a:ext cx="28093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5356394" y="2223687"/>
            <a:ext cx="799899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6646584" y="2030530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 rot="5400000">
            <a:off x="6555300" y="2269892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3612402" y="2792212"/>
            <a:ext cx="252028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3563888" y="2886606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 flipV="1">
            <a:off x="5268586" y="2792212"/>
            <a:ext cx="252028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220072" y="2886606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直線矢印コネクタ 47"/>
          <p:cNvCxnSpPr/>
          <p:nvPr/>
        </p:nvCxnSpPr>
        <p:spPr bwMode="auto">
          <a:xfrm flipH="1">
            <a:off x="1720622" y="1784100"/>
            <a:ext cx="16542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直線コネクタ 48"/>
          <p:cNvCxnSpPr/>
          <p:nvPr/>
        </p:nvCxnSpPr>
        <p:spPr bwMode="auto">
          <a:xfrm>
            <a:off x="1720622" y="1723069"/>
            <a:ext cx="0" cy="946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線コネクタ 49"/>
          <p:cNvCxnSpPr/>
          <p:nvPr/>
        </p:nvCxnSpPr>
        <p:spPr bwMode="auto">
          <a:xfrm>
            <a:off x="3366914" y="1719858"/>
            <a:ext cx="0" cy="946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円/楕円 51"/>
          <p:cNvSpPr/>
          <p:nvPr/>
        </p:nvSpPr>
        <p:spPr bwMode="auto">
          <a:xfrm>
            <a:off x="1969150" y="3429000"/>
            <a:ext cx="722813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DEV1</a:t>
            </a:r>
            <a:endParaRPr kumimoji="0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2841075" y="3429000"/>
            <a:ext cx="722813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DEV2</a:t>
            </a:r>
            <a:endParaRPr kumimoji="0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5" name="直線矢印コネクタ 54"/>
          <p:cNvCxnSpPr>
            <a:stCxn id="52" idx="0"/>
          </p:cNvCxnSpPr>
          <p:nvPr/>
        </p:nvCxnSpPr>
        <p:spPr bwMode="auto">
          <a:xfrm flipV="1">
            <a:off x="2330557" y="2705898"/>
            <a:ext cx="297227" cy="7231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直線矢印コネクタ 55"/>
          <p:cNvCxnSpPr>
            <a:stCxn id="53" idx="0"/>
          </p:cNvCxnSpPr>
          <p:nvPr/>
        </p:nvCxnSpPr>
        <p:spPr bwMode="auto">
          <a:xfrm flipH="1" flipV="1">
            <a:off x="2915816" y="2705898"/>
            <a:ext cx="286666" cy="7231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テキスト ボックス 59"/>
          <p:cNvSpPr txBox="1"/>
          <p:nvPr/>
        </p:nvSpPr>
        <p:spPr>
          <a:xfrm>
            <a:off x="455316" y="1516749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latin typeface="+mn-lt"/>
              </a:rPr>
              <a:t>1) K =1</a:t>
            </a:r>
            <a:endParaRPr kumimoji="1" lang="ja-JP" altLang="en-US" sz="1800" b="1" dirty="0">
              <a:latin typeface="+mn-lt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79523" y="3068960"/>
            <a:ext cx="128240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collision</a:t>
            </a:r>
            <a:endParaRPr lang="en-US" altLang="ja-JP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 flipV="1">
            <a:off x="395536" y="5275891"/>
            <a:ext cx="822237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1763688" y="4706977"/>
            <a:ext cx="1984" cy="5792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714444" y="4877452"/>
            <a:ext cx="689203" cy="394229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55576" y="4951291"/>
            <a:ext cx="57206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1734082" y="4620424"/>
            <a:ext cx="276222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1616493" y="4881638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388333" y="4620424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正方形/長方形 69"/>
          <p:cNvSpPr/>
          <p:nvPr/>
        </p:nvSpPr>
        <p:spPr>
          <a:xfrm rot="5400000">
            <a:off x="3265979" y="4881638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コネクタ 70"/>
          <p:cNvCxnSpPr/>
          <p:nvPr/>
        </p:nvCxnSpPr>
        <p:spPr bwMode="auto">
          <a:xfrm>
            <a:off x="2228139" y="5130971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直線コネクタ 71"/>
          <p:cNvCxnSpPr/>
          <p:nvPr/>
        </p:nvCxnSpPr>
        <p:spPr bwMode="auto">
          <a:xfrm>
            <a:off x="2509075" y="5138805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直線コネクタ 72"/>
          <p:cNvCxnSpPr/>
          <p:nvPr/>
        </p:nvCxnSpPr>
        <p:spPr bwMode="auto">
          <a:xfrm>
            <a:off x="2799639" y="514276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線コネクタ 73"/>
          <p:cNvCxnSpPr/>
          <p:nvPr/>
        </p:nvCxnSpPr>
        <p:spPr bwMode="auto">
          <a:xfrm>
            <a:off x="3094914" y="5133244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直線コネクタ 74"/>
          <p:cNvCxnSpPr/>
          <p:nvPr/>
        </p:nvCxnSpPr>
        <p:spPr bwMode="auto">
          <a:xfrm>
            <a:off x="3380664" y="5152294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直線矢印コネクタ 75"/>
          <p:cNvCxnSpPr/>
          <p:nvPr/>
        </p:nvCxnSpPr>
        <p:spPr>
          <a:xfrm>
            <a:off x="2228139" y="5108861"/>
            <a:ext cx="28093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076826" y="4812730"/>
            <a:ext cx="799899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cxnSp>
        <p:nvCxnSpPr>
          <p:cNvPr id="78" name="直線矢印コネクタ 77"/>
          <p:cNvCxnSpPr/>
          <p:nvPr/>
        </p:nvCxnSpPr>
        <p:spPr>
          <a:xfrm flipV="1">
            <a:off x="1996639" y="5436154"/>
            <a:ext cx="252028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1948125" y="5530548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直線コネクタ 79"/>
          <p:cNvCxnSpPr/>
          <p:nvPr/>
        </p:nvCxnSpPr>
        <p:spPr bwMode="auto">
          <a:xfrm>
            <a:off x="3863952" y="512556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直線コネクタ 80"/>
          <p:cNvCxnSpPr/>
          <p:nvPr/>
        </p:nvCxnSpPr>
        <p:spPr bwMode="auto">
          <a:xfrm>
            <a:off x="4144888" y="5133403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直線コネクタ 81"/>
          <p:cNvCxnSpPr/>
          <p:nvPr/>
        </p:nvCxnSpPr>
        <p:spPr bwMode="auto">
          <a:xfrm>
            <a:off x="4435452" y="5137367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直線コネクタ 82"/>
          <p:cNvCxnSpPr/>
          <p:nvPr/>
        </p:nvCxnSpPr>
        <p:spPr bwMode="auto">
          <a:xfrm>
            <a:off x="4730727" y="5127842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直線コネクタ 83"/>
          <p:cNvCxnSpPr/>
          <p:nvPr/>
        </p:nvCxnSpPr>
        <p:spPr bwMode="auto">
          <a:xfrm>
            <a:off x="5016477" y="5146892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直線矢印コネクタ 84"/>
          <p:cNvCxnSpPr/>
          <p:nvPr/>
        </p:nvCxnSpPr>
        <p:spPr>
          <a:xfrm>
            <a:off x="3863952" y="5103459"/>
            <a:ext cx="28093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3712639" y="4807328"/>
            <a:ext cx="799899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sp>
        <p:nvSpPr>
          <p:cNvPr id="87" name="正方形/長方形 86"/>
          <p:cNvSpPr/>
          <p:nvPr/>
        </p:nvSpPr>
        <p:spPr>
          <a:xfrm>
            <a:off x="5005311" y="4609141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正方形/長方形 87"/>
          <p:cNvSpPr/>
          <p:nvPr/>
        </p:nvSpPr>
        <p:spPr>
          <a:xfrm rot="5400000">
            <a:off x="4898928" y="4875828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コネクタ 88"/>
          <p:cNvCxnSpPr/>
          <p:nvPr/>
        </p:nvCxnSpPr>
        <p:spPr bwMode="auto">
          <a:xfrm>
            <a:off x="5521167" y="5134216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直線コネクタ 89"/>
          <p:cNvCxnSpPr/>
          <p:nvPr/>
        </p:nvCxnSpPr>
        <p:spPr bwMode="auto">
          <a:xfrm>
            <a:off x="5802103" y="5142050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直線コネクタ 90"/>
          <p:cNvCxnSpPr/>
          <p:nvPr/>
        </p:nvCxnSpPr>
        <p:spPr bwMode="auto">
          <a:xfrm>
            <a:off x="6092667" y="5146014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直線コネクタ 91"/>
          <p:cNvCxnSpPr/>
          <p:nvPr/>
        </p:nvCxnSpPr>
        <p:spPr bwMode="auto">
          <a:xfrm>
            <a:off x="6387942" y="513648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直線コネクタ 92"/>
          <p:cNvCxnSpPr/>
          <p:nvPr/>
        </p:nvCxnSpPr>
        <p:spPr bwMode="auto">
          <a:xfrm>
            <a:off x="6660044" y="5155539"/>
            <a:ext cx="0" cy="1426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直線矢印コネクタ 93"/>
          <p:cNvCxnSpPr/>
          <p:nvPr/>
        </p:nvCxnSpPr>
        <p:spPr>
          <a:xfrm>
            <a:off x="5521167" y="5112106"/>
            <a:ext cx="28093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5369854" y="4815975"/>
            <a:ext cx="799899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ja-JP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Slot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6660044" y="4608304"/>
            <a:ext cx="271300" cy="65603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正方形/長方形 96"/>
          <p:cNvSpPr/>
          <p:nvPr/>
        </p:nvSpPr>
        <p:spPr>
          <a:xfrm rot="5400000">
            <a:off x="6568760" y="4862180"/>
            <a:ext cx="5193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flipV="1">
            <a:off x="3625862" y="5384500"/>
            <a:ext cx="252028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3577348" y="5478894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 flipV="1">
            <a:off x="5282046" y="5384500"/>
            <a:ext cx="252028" cy="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正方形/長方形 100"/>
          <p:cNvSpPr/>
          <p:nvPr/>
        </p:nvSpPr>
        <p:spPr>
          <a:xfrm>
            <a:off x="5233532" y="5478894"/>
            <a:ext cx="314190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100" b="1" smtClean="0"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  <a:endPara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2" name="直線矢印コネクタ 101"/>
          <p:cNvCxnSpPr/>
          <p:nvPr/>
        </p:nvCxnSpPr>
        <p:spPr bwMode="auto">
          <a:xfrm flipH="1">
            <a:off x="1734083" y="4376388"/>
            <a:ext cx="3257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直線コネクタ 102"/>
          <p:cNvCxnSpPr/>
          <p:nvPr/>
        </p:nvCxnSpPr>
        <p:spPr bwMode="auto">
          <a:xfrm>
            <a:off x="1734082" y="4282590"/>
            <a:ext cx="0" cy="946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直線コネクタ 103"/>
          <p:cNvCxnSpPr/>
          <p:nvPr/>
        </p:nvCxnSpPr>
        <p:spPr bwMode="auto">
          <a:xfrm>
            <a:off x="5004048" y="4282590"/>
            <a:ext cx="0" cy="946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円/楕円 104"/>
          <p:cNvSpPr/>
          <p:nvPr/>
        </p:nvSpPr>
        <p:spPr bwMode="auto">
          <a:xfrm>
            <a:off x="1982610" y="6021288"/>
            <a:ext cx="722813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DEV1</a:t>
            </a:r>
            <a:endParaRPr kumimoji="0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2854535" y="6021288"/>
            <a:ext cx="722813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DEV2</a:t>
            </a:r>
            <a:endParaRPr kumimoji="0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07" name="直線矢印コネクタ 106"/>
          <p:cNvCxnSpPr>
            <a:stCxn id="105" idx="0"/>
          </p:cNvCxnSpPr>
          <p:nvPr/>
        </p:nvCxnSpPr>
        <p:spPr bwMode="auto">
          <a:xfrm flipV="1">
            <a:off x="2344017" y="5294941"/>
            <a:ext cx="585259" cy="726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直線矢印コネクタ 107"/>
          <p:cNvCxnSpPr>
            <a:stCxn id="106" idx="0"/>
          </p:cNvCxnSpPr>
          <p:nvPr/>
        </p:nvCxnSpPr>
        <p:spPr bwMode="auto">
          <a:xfrm flipH="1" flipV="1">
            <a:off x="2929276" y="5298186"/>
            <a:ext cx="286666" cy="7231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テキスト ボックス 108"/>
          <p:cNvSpPr txBox="1"/>
          <p:nvPr/>
        </p:nvSpPr>
        <p:spPr>
          <a:xfrm>
            <a:off x="468776" y="4109037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latin typeface="+mn-lt"/>
              </a:rPr>
              <a:t>2</a:t>
            </a:r>
            <a:r>
              <a:rPr kumimoji="1" lang="en-US" altLang="ja-JP" sz="1800" b="1" dirty="0" smtClean="0">
                <a:latin typeface="+mn-lt"/>
              </a:rPr>
              <a:t>) K =2</a:t>
            </a:r>
            <a:endParaRPr kumimoji="1" lang="ja-JP" altLang="en-US" sz="1800" b="1" dirty="0">
              <a:latin typeface="+mn-lt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2411710" y="5661248"/>
            <a:ext cx="93615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ollision</a:t>
            </a:r>
            <a:endParaRPr lang="en-US" altLang="ja-JP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円/楕円 114"/>
          <p:cNvSpPr/>
          <p:nvPr/>
        </p:nvSpPr>
        <p:spPr bwMode="auto">
          <a:xfrm>
            <a:off x="3677166" y="6010715"/>
            <a:ext cx="722813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DEV1</a:t>
            </a:r>
            <a:endParaRPr kumimoji="0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6" name="円/楕円 115"/>
          <p:cNvSpPr/>
          <p:nvPr/>
        </p:nvSpPr>
        <p:spPr bwMode="auto">
          <a:xfrm>
            <a:off x="4549091" y="6010715"/>
            <a:ext cx="722813" cy="28803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DEV2</a:t>
            </a:r>
            <a:endParaRPr kumimoji="0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17" name="直線矢印コネクタ 116"/>
          <p:cNvCxnSpPr>
            <a:stCxn id="115" idx="0"/>
          </p:cNvCxnSpPr>
          <p:nvPr/>
        </p:nvCxnSpPr>
        <p:spPr bwMode="auto">
          <a:xfrm flipV="1">
            <a:off x="4038573" y="5298186"/>
            <a:ext cx="292629" cy="7125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直線矢印コネクタ 117"/>
          <p:cNvCxnSpPr>
            <a:stCxn id="116" idx="0"/>
          </p:cNvCxnSpPr>
          <p:nvPr/>
        </p:nvCxnSpPr>
        <p:spPr bwMode="auto">
          <a:xfrm flipH="1" flipV="1">
            <a:off x="4623832" y="5287613"/>
            <a:ext cx="286666" cy="7231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正方形/長方形 118"/>
          <p:cNvSpPr/>
          <p:nvPr/>
        </p:nvSpPr>
        <p:spPr>
          <a:xfrm>
            <a:off x="3864744" y="5650675"/>
            <a:ext cx="128240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collision</a:t>
            </a:r>
            <a:endParaRPr lang="en-US" altLang="ja-JP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690038" y="1412776"/>
            <a:ext cx="1657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+mn-lt"/>
              </a:rPr>
              <a:t>Expected Duration</a:t>
            </a:r>
            <a:endParaRPr kumimoji="1" lang="ja-JP" altLang="en-US" sz="1400" dirty="0">
              <a:latin typeface="+mn-lt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2627784" y="4067780"/>
            <a:ext cx="1657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+mn-lt"/>
              </a:rPr>
              <a:t>Expected Duration</a:t>
            </a:r>
            <a:endParaRPr kumimoji="1" lang="ja-JP" altLang="en-US" sz="1400" dirty="0">
              <a:latin typeface="+mn-lt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990960" y="3429000"/>
            <a:ext cx="344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n</a:t>
            </a:r>
            <a:r>
              <a:rPr kumimoji="1" lang="en-US" altLang="ja-JP" sz="1800" dirty="0" smtClean="0"/>
              <a:t>o collision probability = (N-1) / N</a:t>
            </a:r>
            <a:endParaRPr kumimoji="1" lang="ja-JP" altLang="en-US" sz="18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552601" y="5714188"/>
            <a:ext cx="275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collision probability = 1 / N</a:t>
            </a:r>
            <a:endParaRPr kumimoji="1" lang="ja-JP" altLang="en-US" sz="18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5292080" y="6021288"/>
            <a:ext cx="344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n</a:t>
            </a:r>
            <a:r>
              <a:rPr kumimoji="1" lang="en-US" altLang="ja-JP" sz="1800" dirty="0" smtClean="0"/>
              <a:t>o collision probability = (N-1) / N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8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</TotalTime>
  <Words>993</Words>
  <Application>Microsoft Office PowerPoint</Application>
  <PresentationFormat>画面に合わせる (4:3)</PresentationFormat>
  <Paragraphs>321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IEEE-P802_15</vt:lpstr>
      <vt:lpstr>What is the purpose of the randomly changing DevID?</vt:lpstr>
      <vt:lpstr>Usage of Next DEVID</vt:lpstr>
      <vt:lpstr>The purpose of randomly changing DevID</vt:lpstr>
      <vt:lpstr> Beacon interval setting</vt:lpstr>
      <vt:lpstr>Superframe Structure</vt:lpstr>
      <vt:lpstr>Beacon Interval</vt:lpstr>
      <vt:lpstr>Time duration </vt:lpstr>
      <vt:lpstr>Collision Probability of Association Request command (1/2)</vt:lpstr>
      <vt:lpstr>Example</vt:lpstr>
      <vt:lpstr>Collision Probability of Association Request command (2/2)</vt:lpstr>
      <vt:lpstr>Conclusion</vt:lpstr>
      <vt:lpstr> Define a MAC/PHY interface for the OOK and SC PHYs.</vt:lpstr>
      <vt:lpstr>PHY SAP service Primitives</vt:lpstr>
      <vt:lpstr>PHY SAP service Primitive Parameters</vt:lpstr>
      <vt:lpstr>What is Link Quality indication?</vt:lpstr>
      <vt:lpstr> Correcting the use of  MLME Association.indication</vt:lpstr>
      <vt:lpstr>Remove second MLME Associate.ind</vt:lpstr>
      <vt:lpstr>802.15.3 MLME Associate.ind process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>IEEE 802.15 &lt;subject&gt;</dc:subject>
  <dc:creator>0000900007</dc:creator>
  <dc:description>&lt;doc#&gt;</dc:description>
  <cp:lastModifiedBy>semiconadmin</cp:lastModifiedBy>
  <cp:revision>110</cp:revision>
  <cp:lastPrinted>1998-02-10T13:28:06Z</cp:lastPrinted>
  <dcterms:created xsi:type="dcterms:W3CDTF">2015-06-25T09:27:40Z</dcterms:created>
  <dcterms:modified xsi:type="dcterms:W3CDTF">2015-11-11T14:29:50Z</dcterms:modified>
</cp:coreProperties>
</file>