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59" r:id="rId2"/>
    <p:sldId id="281" r:id="rId3"/>
    <p:sldId id="283" r:id="rId4"/>
    <p:sldId id="284" r:id="rId5"/>
    <p:sldId id="285" r:id="rId6"/>
    <p:sldId id="287" r:id="rId7"/>
    <p:sldId id="289"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김준형" initials="jhkim" lastIdx="1" clrIdx="0"/>
  <p:cmAuthor id="1" name="Admin"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밝은 스타일 2 - 강조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286" autoAdjust="0"/>
  </p:normalViewPr>
  <p:slideViewPr>
    <p:cSldViewPr>
      <p:cViewPr varScale="1">
        <p:scale>
          <a:sx n="69" d="100"/>
          <a:sy n="69" d="100"/>
        </p:scale>
        <p:origin x="-1416" y="-102"/>
      </p:cViewPr>
      <p:guideLst>
        <p:guide orient="horz" pos="2160"/>
        <p:guide pos="2880"/>
      </p:guideLst>
    </p:cSldViewPr>
  </p:slideViewPr>
  <p:notesTextViewPr>
    <p:cViewPr>
      <p:scale>
        <a:sx n="1" d="1"/>
        <a:sy n="1" d="1"/>
      </p:scale>
      <p:origin x="0" y="0"/>
    </p:cViewPr>
  </p:notesTextViewPr>
  <p:notesViewPr>
    <p:cSldViewPr>
      <p:cViewPr varScale="1">
        <p:scale>
          <a:sx n="55" d="100"/>
          <a:sy n="55" d="100"/>
        </p:scale>
        <p:origin x="-2892" y="-102"/>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a:t>Page </a:t>
            </a:r>
            <a:fld id="{087AD6B1-6C40-493F-B270-5B817A0DB11E}"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35363681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a:t>Page </a:t>
            </a:r>
            <a:fld id="{1167993F-8497-4889-AB50-110429ED30FD}"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397282669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1167993F-8497-4889-AB50-110429ED30FD}" type="slidenum">
              <a:rPr lang="en-US" altLang="ko-KR" smtClean="0"/>
              <a:pPr/>
              <a:t>1</a:t>
            </a:fld>
            <a:endParaRPr lang="en-US" altLang="ko-KR"/>
          </a:p>
        </p:txBody>
      </p:sp>
    </p:spTree>
    <p:extLst>
      <p:ext uri="{BB962C8B-B14F-4D97-AF65-F5344CB8AC3E}">
        <p14:creationId xmlns:p14="http://schemas.microsoft.com/office/powerpoint/2010/main" val="1530930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November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B88D31AC-600C-49C9-91AD-7A9EFC9C8E48}" type="slidenum">
              <a:rPr lang="en-US" altLang="ko-KR"/>
              <a:pPr/>
              <a:t>‹#›</a:t>
            </a:fld>
            <a:endParaRPr lang="en-US" altLang="ko-KR"/>
          </a:p>
        </p:txBody>
      </p:sp>
    </p:spTree>
    <p:extLst>
      <p:ext uri="{BB962C8B-B14F-4D97-AF65-F5344CB8AC3E}">
        <p14:creationId xmlns:p14="http://schemas.microsoft.com/office/powerpoint/2010/main" val="116375234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November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349003B2-71B0-4C77-A045-A30436F529EF}" type="slidenum">
              <a:rPr lang="en-US" altLang="ko-KR"/>
              <a:pPr/>
              <a:t>‹#›</a:t>
            </a:fld>
            <a:endParaRPr lang="en-US" altLang="ko-KR"/>
          </a:p>
        </p:txBody>
      </p:sp>
    </p:spTree>
    <p:extLst>
      <p:ext uri="{BB962C8B-B14F-4D97-AF65-F5344CB8AC3E}">
        <p14:creationId xmlns:p14="http://schemas.microsoft.com/office/powerpoint/2010/main" val="371984725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November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E65B121E-FC60-40C5-B8F5-FD30D9722FD9}" type="slidenum">
              <a:rPr lang="en-US" altLang="ko-KR"/>
              <a:pPr/>
              <a:t>‹#›</a:t>
            </a:fld>
            <a:endParaRPr lang="en-US" altLang="ko-KR"/>
          </a:p>
        </p:txBody>
      </p:sp>
    </p:spTree>
    <p:extLst>
      <p:ext uri="{BB962C8B-B14F-4D97-AF65-F5344CB8AC3E}">
        <p14:creationId xmlns:p14="http://schemas.microsoft.com/office/powerpoint/2010/main" val="32324300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November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43F14156-D200-4457-B4C4-5D7FCD238904}" type="slidenum">
              <a:rPr lang="en-US" altLang="ko-KR"/>
              <a:pPr/>
              <a:t>‹#›</a:t>
            </a:fld>
            <a:endParaRPr lang="en-US" altLang="ko-KR"/>
          </a:p>
        </p:txBody>
      </p:sp>
    </p:spTree>
    <p:extLst>
      <p:ext uri="{BB962C8B-B14F-4D97-AF65-F5344CB8AC3E}">
        <p14:creationId xmlns:p14="http://schemas.microsoft.com/office/powerpoint/2010/main" val="13590643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lvl1pPr>
              <a:defRPr/>
            </a:lvl1pPr>
          </a:lstStyle>
          <a:p>
            <a:r>
              <a:rPr lang="en-US" altLang="ko-KR" dirty="0" smtClean="0"/>
              <a:t>November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8C7BCF18-A9B7-46E6-B85B-92241CFF1EB5}" type="slidenum">
              <a:rPr lang="en-US" altLang="ko-KR"/>
              <a:pPr/>
              <a:t>‹#›</a:t>
            </a:fld>
            <a:endParaRPr lang="en-US" altLang="ko-KR"/>
          </a:p>
        </p:txBody>
      </p:sp>
    </p:spTree>
    <p:extLst>
      <p:ext uri="{BB962C8B-B14F-4D97-AF65-F5344CB8AC3E}">
        <p14:creationId xmlns:p14="http://schemas.microsoft.com/office/powerpoint/2010/main" val="111217879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612000"/>
          </a:xfrm>
        </p:spPr>
        <p:txBody>
          <a:bodyPr/>
          <a:lstStyle/>
          <a:p>
            <a:r>
              <a:rPr lang="ko-KR" altLang="en-US" dirty="0" smtClean="0"/>
              <a:t>마스터 제목 스타일 편집</a:t>
            </a:r>
            <a:endParaRPr lang="ko-KR" altLang="en-US" dirty="0"/>
          </a:p>
        </p:txBody>
      </p:sp>
      <p:sp>
        <p:nvSpPr>
          <p:cNvPr id="3" name="내용 개체 틀 2"/>
          <p:cNvSpPr>
            <a:spLocks noGrp="1"/>
          </p:cNvSpPr>
          <p:nvPr>
            <p:ph sz="half" idx="1"/>
          </p:nvPr>
        </p:nvSpPr>
        <p:spPr>
          <a:xfrm>
            <a:off x="685800" y="1412776"/>
            <a:ext cx="3810000" cy="468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내용 개체 틀 3"/>
          <p:cNvSpPr>
            <a:spLocks noGrp="1"/>
          </p:cNvSpPr>
          <p:nvPr>
            <p:ph sz="half" idx="2"/>
          </p:nvPr>
        </p:nvSpPr>
        <p:spPr>
          <a:xfrm>
            <a:off x="4648200" y="1412776"/>
            <a:ext cx="3810000" cy="468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5" name="날짜 개체 틀 4"/>
          <p:cNvSpPr>
            <a:spLocks noGrp="1"/>
          </p:cNvSpPr>
          <p:nvPr>
            <p:ph type="dt" sz="half" idx="10"/>
          </p:nvPr>
        </p:nvSpPr>
        <p:spPr/>
        <p:txBody>
          <a:bodyPr/>
          <a:lstStyle>
            <a:lvl1pPr>
              <a:defRPr/>
            </a:lvl1pPr>
          </a:lstStyle>
          <a:p>
            <a:r>
              <a:rPr lang="en-US" altLang="ko-KR" dirty="0" smtClean="0"/>
              <a:t>November 2015</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00584478-7229-46B7-90B7-6F2C0048A995}" type="slidenum">
              <a:rPr lang="en-US" altLang="ko-KR"/>
              <a:pPr/>
              <a:t>‹#›</a:t>
            </a:fld>
            <a:endParaRPr lang="en-US" altLang="ko-KR"/>
          </a:p>
        </p:txBody>
      </p:sp>
    </p:spTree>
    <p:extLst>
      <p:ext uri="{BB962C8B-B14F-4D97-AF65-F5344CB8AC3E}">
        <p14:creationId xmlns:p14="http://schemas.microsoft.com/office/powerpoint/2010/main" val="214369906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lvl1pPr>
              <a:defRPr/>
            </a:lvl1pPr>
          </a:lstStyle>
          <a:p>
            <a:r>
              <a:rPr lang="en-US" altLang="ko-KR" dirty="0" smtClean="0"/>
              <a:t>November 2015</a:t>
            </a:r>
            <a:endParaRPr lang="en-US" altLang="ko-KR" dirty="0"/>
          </a:p>
        </p:txBody>
      </p:sp>
      <p:sp>
        <p:nvSpPr>
          <p:cNvPr id="8" name="바닥글 개체 틀 7"/>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9" name="슬라이드 번호 개체 틀 8"/>
          <p:cNvSpPr>
            <a:spLocks noGrp="1"/>
          </p:cNvSpPr>
          <p:nvPr>
            <p:ph type="sldNum" sz="quarter" idx="12"/>
          </p:nvPr>
        </p:nvSpPr>
        <p:spPr/>
        <p:txBody>
          <a:bodyPr/>
          <a:lstStyle>
            <a:lvl1pPr>
              <a:defRPr/>
            </a:lvl1pPr>
          </a:lstStyle>
          <a:p>
            <a:r>
              <a:rPr lang="en-US" altLang="ko-KR"/>
              <a:t>Slide </a:t>
            </a:r>
            <a:fld id="{A4AEFCD5-9A6A-4B4E-B2E0-90498B877071}" type="slidenum">
              <a:rPr lang="en-US" altLang="ko-KR"/>
              <a:pPr/>
              <a:t>‹#›</a:t>
            </a:fld>
            <a:endParaRPr lang="en-US" altLang="ko-KR"/>
          </a:p>
        </p:txBody>
      </p:sp>
    </p:spTree>
    <p:extLst>
      <p:ext uri="{BB962C8B-B14F-4D97-AF65-F5344CB8AC3E}">
        <p14:creationId xmlns:p14="http://schemas.microsoft.com/office/powerpoint/2010/main" val="221761281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612000"/>
          </a:xfrm>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lvl1pPr>
              <a:defRPr/>
            </a:lvl1pPr>
          </a:lstStyle>
          <a:p>
            <a:r>
              <a:rPr lang="en-US" altLang="ko-KR" dirty="0" smtClean="0"/>
              <a:t>November 2015</a:t>
            </a:r>
            <a:endParaRPr lang="en-US" altLang="ko-KR" dirty="0"/>
          </a:p>
        </p:txBody>
      </p:sp>
      <p:sp>
        <p:nvSpPr>
          <p:cNvPr id="4" name="바닥글 개체 틀 3"/>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D28256C3-2AA4-4145-9783-F043BC288164}" type="slidenum">
              <a:rPr lang="en-US" altLang="ko-KR"/>
              <a:pPr/>
              <a:t>‹#›</a:t>
            </a:fld>
            <a:endParaRPr lang="en-US" altLang="ko-KR"/>
          </a:p>
        </p:txBody>
      </p:sp>
    </p:spTree>
    <p:extLst>
      <p:ext uri="{BB962C8B-B14F-4D97-AF65-F5344CB8AC3E}">
        <p14:creationId xmlns:p14="http://schemas.microsoft.com/office/powerpoint/2010/main" val="41251294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a:lvl1pPr>
          </a:lstStyle>
          <a:p>
            <a:r>
              <a:rPr lang="en-US" altLang="ko-KR" dirty="0" smtClean="0"/>
              <a:t>November 2015</a:t>
            </a:r>
            <a:endParaRPr lang="en-US" altLang="ko-KR" dirty="0"/>
          </a:p>
        </p:txBody>
      </p:sp>
      <p:sp>
        <p:nvSpPr>
          <p:cNvPr id="3" name="바닥글 개체 틀 2"/>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EBCBA1D1-C26B-48B5-BA7F-34FF92B9C553}" type="slidenum">
              <a:rPr lang="en-US" altLang="ko-KR"/>
              <a:pPr/>
              <a:t>‹#›</a:t>
            </a:fld>
            <a:endParaRPr lang="en-US" altLang="ko-KR"/>
          </a:p>
        </p:txBody>
      </p:sp>
    </p:spTree>
    <p:extLst>
      <p:ext uri="{BB962C8B-B14F-4D97-AF65-F5344CB8AC3E}">
        <p14:creationId xmlns:p14="http://schemas.microsoft.com/office/powerpoint/2010/main" val="411195026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lvl1pPr>
              <a:defRPr/>
            </a:lvl1pPr>
          </a:lstStyle>
          <a:p>
            <a:r>
              <a:rPr lang="en-US" altLang="ko-KR" dirty="0" smtClean="0"/>
              <a:t>November 2015</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CA4D08DF-8693-425F-BC4B-5CDA24BA09A8}" type="slidenum">
              <a:rPr lang="en-US" altLang="ko-KR"/>
              <a:pPr/>
              <a:t>‹#›</a:t>
            </a:fld>
            <a:endParaRPr lang="en-US" altLang="ko-KR"/>
          </a:p>
        </p:txBody>
      </p:sp>
    </p:spTree>
    <p:extLst>
      <p:ext uri="{BB962C8B-B14F-4D97-AF65-F5344CB8AC3E}">
        <p14:creationId xmlns:p14="http://schemas.microsoft.com/office/powerpoint/2010/main" val="330607849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smtClean="0"/>
              <a:t>그림을 추가하려면 아이콘을 클릭하십시오</a:t>
            </a:r>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lvl1pPr>
              <a:defRPr/>
            </a:lvl1pPr>
          </a:lstStyle>
          <a:p>
            <a:r>
              <a:rPr lang="en-US" altLang="ko-KR" dirty="0" smtClean="0"/>
              <a:t>November 2015</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F42F19F6-7776-49AB-844D-669DB8048BE7}" type="slidenum">
              <a:rPr lang="en-US" altLang="ko-KR"/>
              <a:pPr/>
              <a:t>‹#›</a:t>
            </a:fld>
            <a:endParaRPr lang="en-US" altLang="ko-KR"/>
          </a:p>
        </p:txBody>
      </p:sp>
    </p:spTree>
    <p:extLst>
      <p:ext uri="{BB962C8B-B14F-4D97-AF65-F5344CB8AC3E}">
        <p14:creationId xmlns:p14="http://schemas.microsoft.com/office/powerpoint/2010/main" val="265568481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61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dirty="0" smtClean="0"/>
              <a:t>마스터 제목 스타일 편집</a:t>
            </a:r>
            <a:endParaRPr lang="en-US" altLang="ko-KR" dirty="0" smtClean="0"/>
          </a:p>
        </p:txBody>
      </p:sp>
      <p:sp>
        <p:nvSpPr>
          <p:cNvPr id="1027" name="Rectangle 3"/>
          <p:cNvSpPr>
            <a:spLocks noGrp="1" noChangeArrowheads="1"/>
          </p:cNvSpPr>
          <p:nvPr>
            <p:ph type="body" idx="1"/>
          </p:nvPr>
        </p:nvSpPr>
        <p:spPr bwMode="auto">
          <a:xfrm>
            <a:off x="685800" y="1412776"/>
            <a:ext cx="7772400" cy="468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en-US" altLang="ko-KR"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dirty="0" smtClean="0"/>
              <a:t>November 2015</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err="1" smtClean="0"/>
              <a:t>Junhyeong</a:t>
            </a:r>
            <a:r>
              <a:rPr lang="en-US" altLang="ko-KR" dirty="0" smtClean="0"/>
              <a:t> Kim, ETRI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E15B7E4A-8B12-48C1-9A66-EC22279A1A51}" type="slidenum">
              <a:rPr lang="en-US" altLang="ko-KR"/>
              <a:pPr/>
              <a:t>‹#›</a:t>
            </a:fld>
            <a:endParaRPr lang="en-US" altLang="ko-KR"/>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charset="-127"/>
              </a:rPr>
              <a:t>doc.: IEEE </a:t>
            </a:r>
            <a:r>
              <a:rPr lang="en-US" altLang="ko-KR" sz="1400" b="1" dirty="0" smtClean="0">
                <a:ea typeface="굴림" charset="-127"/>
              </a:rPr>
              <a:t>802.15-15</a:t>
            </a:r>
            <a:r>
              <a:rPr lang="en-US" altLang="ko-KR" sz="1400" b="1" dirty="0" smtClean="0">
                <a:solidFill>
                  <a:schemeClr val="tx1"/>
                </a:solidFill>
                <a:ea typeface="굴림" charset="-127"/>
              </a:rPr>
              <a:t>-0916-0</a:t>
            </a:r>
            <a:r>
              <a:rPr lang="en-US" altLang="ko-KR" sz="1400" b="1" dirty="0" smtClean="0">
                <a:ea typeface="굴림" charset="-127"/>
              </a:rPr>
              <a:t>0-hrrc</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5/dcn/15/15-15-0839-00-hrrc-handover-strategy-for-high-speed-rail-communications.pdf" TargetMode="External"/><Relationship Id="rId2" Type="http://schemas.openxmlformats.org/officeDocument/2006/relationships/hyperlink" Target="https://mentor.ieee.org/802.15/dcn/15/15-15-0837-00-hrrc-ray-tracing-based-study-on-mobile-channel-in-typical-urban-environment-with-various-beamforming-strategies-at-32-ghz.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5/15-15-0837-00-hrrc-ray-tracing-based-study-on-mobile-channel-in-typical-urban-environment-with-various-beamforming-strategies-at-32-ghz.pdf" TargetMode="External"/><Relationship Id="rId2" Type="http://schemas.openxmlformats.org/officeDocument/2006/relationships/hyperlink" Target="https://mentor.ieee.org/802.15/dcn/15/15-15-0847-00-hrrc-ig-hrrc-november-2015-agenda.xlsx" TargetMode="External"/><Relationship Id="rId1" Type="http://schemas.openxmlformats.org/officeDocument/2006/relationships/slideLayout" Target="../slideLayouts/slideLayout2.xml"/><Relationship Id="rId5" Type="http://schemas.openxmlformats.org/officeDocument/2006/relationships/hyperlink" Target="https://mentor.ieee.org/802.15/dcn/15/15-15-0915-00-hrrc-minutes-interest-group-hrrc-2015-11-11.docx" TargetMode="External"/><Relationship Id="rId4" Type="http://schemas.openxmlformats.org/officeDocument/2006/relationships/hyperlink" Target="https://mentor.ieee.org/802.15/dcn/15/15-15-0839-00-hrrc-handover-strategy-for-high-speed-rail-communication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1"/>
          <p:cNvSpPr>
            <a:spLocks noGrp="1"/>
          </p:cNvSpPr>
          <p:nvPr>
            <p:ph type="dt" sz="half" idx="10"/>
          </p:nvPr>
        </p:nvSpPr>
        <p:spPr>
          <a:xfrm>
            <a:off x="685800" y="378281"/>
            <a:ext cx="1600200" cy="215444"/>
          </a:xfrm>
        </p:spPr>
        <p:txBody>
          <a:bodyPr/>
          <a:lstStyle/>
          <a:p>
            <a:r>
              <a:rPr lang="en-US" altLang="ko-KR" dirty="0"/>
              <a:t>November </a:t>
            </a:r>
            <a:r>
              <a:rPr lang="en-US" altLang="ko-KR" dirty="0" smtClean="0"/>
              <a:t>2015</a:t>
            </a:r>
            <a:endParaRPr lang="en-US" altLang="ko-KR" dirty="0"/>
          </a:p>
        </p:txBody>
      </p:sp>
      <p:sp>
        <p:nvSpPr>
          <p:cNvPr id="5" name="바닥글 개체 틀 2"/>
          <p:cNvSpPr>
            <a:spLocks noGrp="1"/>
          </p:cNvSpPr>
          <p:nvPr>
            <p:ph type="ftr" sz="quarter" idx="11"/>
          </p:nvPr>
        </p:nvSpPr>
        <p:spPr/>
        <p:txBody>
          <a:bodyPr/>
          <a:lstStyle/>
          <a:p>
            <a:r>
              <a:rPr lang="en-US" altLang="ko-KR" dirty="0" err="1" smtClean="0"/>
              <a:t>Junhyeong</a:t>
            </a:r>
            <a:r>
              <a:rPr lang="en-US" altLang="ko-KR" dirty="0" smtClean="0"/>
              <a:t> Kim, ETRI</a:t>
            </a:r>
            <a:endParaRPr lang="en-US" altLang="ko-KR" dirty="0"/>
          </a:p>
        </p:txBody>
      </p:sp>
      <p:sp>
        <p:nvSpPr>
          <p:cNvPr id="6" name="슬라이드 번호 개체 틀 3"/>
          <p:cNvSpPr>
            <a:spLocks noGrp="1"/>
          </p:cNvSpPr>
          <p:nvPr>
            <p:ph type="sldNum" sz="quarter" idx="12"/>
          </p:nvPr>
        </p:nvSpPr>
        <p:spPr/>
        <p:txBody>
          <a:bodyPr/>
          <a:lstStyle/>
          <a:p>
            <a:r>
              <a:rPr lang="en-US" altLang="ko-KR"/>
              <a:t>Slide </a:t>
            </a:r>
            <a:fld id="{20DD148E-E40C-48E7-AA6E-777C35E9267D}" type="slidenum">
              <a:rPr lang="en-US" altLang="ko-KR"/>
              <a:pPr/>
              <a:t>1</a:t>
            </a:fld>
            <a:endParaRPr lang="en-US" altLang="ko-KR"/>
          </a:p>
        </p:txBody>
      </p:sp>
      <p:sp>
        <p:nvSpPr>
          <p:cNvPr id="27651" name="Rectangle 3"/>
          <p:cNvSpPr>
            <a:spLocks noChangeArrowheads="1"/>
          </p:cNvSpPr>
          <p:nvPr/>
        </p:nvSpPr>
        <p:spPr bwMode="auto">
          <a:xfrm>
            <a:off x="152400" y="609600"/>
            <a:ext cx="8991600" cy="4124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a:solidFill>
                <a:schemeClr val="tx2"/>
              </a:solidFill>
              <a:ea typeface="굴림" charset="-127"/>
            </a:endParaRPr>
          </a:p>
          <a:p>
            <a:endParaRPr lang="en-US" altLang="ko-KR" sz="1600" dirty="0">
              <a:solidFill>
                <a:schemeClr val="tx2"/>
              </a:solidFill>
              <a:ea typeface="굴림" charset="-127"/>
            </a:endParaRPr>
          </a:p>
          <a:p>
            <a:r>
              <a:rPr lang="en-US" altLang="ko-KR" sz="1600" b="1" dirty="0">
                <a:solidFill>
                  <a:schemeClr val="tx2"/>
                </a:solidFill>
                <a:ea typeface="굴림" charset="-127"/>
              </a:rPr>
              <a:t>Submission Title:</a:t>
            </a:r>
            <a:r>
              <a:rPr lang="en-US" altLang="ko-KR" sz="1600" dirty="0">
                <a:solidFill>
                  <a:schemeClr val="tx2"/>
                </a:solidFill>
                <a:ea typeface="굴림" charset="-127"/>
              </a:rPr>
              <a:t> </a:t>
            </a:r>
            <a:r>
              <a:rPr lang="en-US" altLang="ko-KR" sz="1600" dirty="0" smtClean="0">
                <a:solidFill>
                  <a:schemeClr val="tx2"/>
                </a:solidFill>
                <a:ea typeface="굴림" charset="-127"/>
              </a:rPr>
              <a:t>[IG HRRC Closing Report for November 2015]</a:t>
            </a:r>
            <a:r>
              <a:rPr lang="en-US" altLang="ko-KR" sz="1600" dirty="0">
                <a:solidFill>
                  <a:schemeClr val="tx2"/>
                </a:solidFill>
                <a:ea typeface="굴림" charset="-127"/>
              </a:rPr>
              <a:t>	</a:t>
            </a:r>
          </a:p>
          <a:p>
            <a:r>
              <a:rPr lang="en-US" altLang="ko-KR" sz="1600" b="1" dirty="0">
                <a:solidFill>
                  <a:schemeClr val="tx2"/>
                </a:solidFill>
                <a:ea typeface="굴림" charset="-127"/>
              </a:rPr>
              <a:t>Date Submitted: </a:t>
            </a:r>
            <a:r>
              <a:rPr lang="en-US" altLang="ko-KR" sz="1600" dirty="0" smtClean="0">
                <a:solidFill>
                  <a:schemeClr val="tx2"/>
                </a:solidFill>
                <a:ea typeface="굴림" charset="-127"/>
              </a:rPr>
              <a:t>[</a:t>
            </a:r>
            <a:r>
              <a:rPr lang="en-US" altLang="ko-KR" sz="1600" dirty="0" smtClean="0">
                <a:ea typeface="굴림" charset="-127"/>
              </a:rPr>
              <a:t>11 </a:t>
            </a:r>
            <a:r>
              <a:rPr lang="en-US" altLang="ko-KR" sz="1600" dirty="0" smtClean="0">
                <a:ea typeface="굴림" charset="-127"/>
              </a:rPr>
              <a:t>November, 2015</a:t>
            </a:r>
            <a:r>
              <a:rPr lang="en-US" altLang="ko-KR" sz="1600" dirty="0" smtClean="0">
                <a:solidFill>
                  <a:schemeClr val="tx2"/>
                </a:solidFill>
                <a:ea typeface="굴림" charset="-127"/>
              </a:rPr>
              <a:t>]</a:t>
            </a:r>
            <a:r>
              <a:rPr lang="en-US" altLang="ko-KR" sz="1600" dirty="0">
                <a:solidFill>
                  <a:schemeClr val="tx2"/>
                </a:solidFill>
                <a:ea typeface="굴림" charset="-127"/>
              </a:rPr>
              <a:t>	</a:t>
            </a:r>
          </a:p>
          <a:p>
            <a:r>
              <a:rPr lang="en-US" altLang="ko-KR" sz="1600" b="1" dirty="0">
                <a:solidFill>
                  <a:schemeClr val="tx2"/>
                </a:solidFill>
                <a:ea typeface="굴림" charset="-127"/>
              </a:rPr>
              <a:t>Source:</a:t>
            </a:r>
            <a:r>
              <a:rPr lang="en-US" altLang="ko-KR" sz="1600" dirty="0">
                <a:solidFill>
                  <a:schemeClr val="tx2"/>
                </a:solidFill>
                <a:ea typeface="굴림" charset="-127"/>
              </a:rPr>
              <a:t> </a:t>
            </a:r>
            <a:r>
              <a:rPr lang="en-US" altLang="ko-KR" sz="1600" dirty="0" smtClean="0">
                <a:solidFill>
                  <a:schemeClr val="tx2"/>
                </a:solidFill>
                <a:ea typeface="굴림" charset="-127"/>
              </a:rPr>
              <a:t>[</a:t>
            </a:r>
            <a:r>
              <a:rPr lang="en-US" altLang="ko-KR" sz="1600" dirty="0" err="1">
                <a:ea typeface="굴림" charset="-127"/>
              </a:rPr>
              <a:t>Junhyeong</a:t>
            </a:r>
            <a:r>
              <a:rPr lang="en-US" altLang="ko-KR" sz="1600" dirty="0">
                <a:ea typeface="굴림" charset="-127"/>
              </a:rPr>
              <a:t> </a:t>
            </a:r>
            <a:r>
              <a:rPr lang="en-US" altLang="ko-KR" sz="1600" dirty="0" smtClean="0">
                <a:ea typeface="굴림" charset="-127"/>
              </a:rPr>
              <a:t>Kim, Bing Hui</a:t>
            </a:r>
            <a:r>
              <a:rPr lang="en-US" altLang="ko-KR" sz="1600" dirty="0" smtClean="0">
                <a:solidFill>
                  <a:schemeClr val="tx2"/>
                </a:solidFill>
                <a:ea typeface="굴림" charset="-127"/>
              </a:rPr>
              <a:t>] </a:t>
            </a:r>
            <a:r>
              <a:rPr lang="en-US" altLang="ko-KR" sz="1600" dirty="0">
                <a:solidFill>
                  <a:schemeClr val="tx2"/>
                </a:solidFill>
                <a:ea typeface="굴림" charset="-127"/>
              </a:rPr>
              <a:t>Company </a:t>
            </a:r>
            <a:r>
              <a:rPr lang="en-US" altLang="ko-KR" sz="1600" dirty="0" smtClean="0">
                <a:solidFill>
                  <a:schemeClr val="tx2"/>
                </a:solidFill>
                <a:ea typeface="굴림" charset="-127"/>
              </a:rPr>
              <a:t>[</a:t>
            </a:r>
            <a:r>
              <a:rPr lang="en-US" altLang="ko-KR" sz="1600" dirty="0">
                <a:ea typeface="굴림" charset="-127"/>
              </a:rPr>
              <a:t>ETRI</a:t>
            </a:r>
            <a:r>
              <a:rPr lang="en-US" altLang="ko-KR" sz="1600" dirty="0" smtClean="0">
                <a:solidFill>
                  <a:schemeClr val="tx2"/>
                </a:solidFill>
                <a:ea typeface="굴림" charset="-127"/>
              </a:rPr>
              <a:t>]</a:t>
            </a:r>
            <a:endParaRPr lang="en-US" altLang="ko-KR" sz="1600" dirty="0">
              <a:solidFill>
                <a:schemeClr val="tx2"/>
              </a:solidFill>
              <a:ea typeface="굴림" charset="-127"/>
            </a:endParaRPr>
          </a:p>
          <a:p>
            <a:r>
              <a:rPr lang="en-US" altLang="ko-KR" sz="1600" dirty="0">
                <a:solidFill>
                  <a:schemeClr val="tx2"/>
                </a:solidFill>
                <a:ea typeface="굴림" charset="-127"/>
              </a:rPr>
              <a:t>Address </a:t>
            </a:r>
            <a:r>
              <a:rPr lang="en-US" altLang="ko-KR" sz="1600" dirty="0" smtClean="0">
                <a:solidFill>
                  <a:schemeClr val="tx2"/>
                </a:solidFill>
                <a:ea typeface="굴림" charset="-127"/>
              </a:rPr>
              <a:t>[</a:t>
            </a:r>
            <a:r>
              <a:rPr lang="en-US" altLang="ko-KR" sz="1600" dirty="0">
                <a:ea typeface="굴림" charset="-127"/>
              </a:rPr>
              <a:t>218 </a:t>
            </a:r>
            <a:r>
              <a:rPr lang="en-US" altLang="ko-KR" sz="1600" dirty="0" err="1">
                <a:ea typeface="굴림" charset="-127"/>
              </a:rPr>
              <a:t>Gajeong-ro</a:t>
            </a:r>
            <a:r>
              <a:rPr lang="en-US" altLang="ko-KR" sz="1600" dirty="0">
                <a:ea typeface="굴림" charset="-127"/>
              </a:rPr>
              <a:t>, </a:t>
            </a:r>
            <a:r>
              <a:rPr lang="en-US" altLang="ko-KR" sz="1600" dirty="0" err="1">
                <a:ea typeface="굴림" charset="-127"/>
              </a:rPr>
              <a:t>Yuseong-gu</a:t>
            </a:r>
            <a:r>
              <a:rPr lang="en-US" altLang="ko-KR" sz="1600" dirty="0">
                <a:ea typeface="굴림" charset="-127"/>
              </a:rPr>
              <a:t>, Daejeon, 305-700, KOREA</a:t>
            </a:r>
            <a:r>
              <a:rPr lang="en-US" altLang="ko-KR" sz="1600" dirty="0" smtClean="0">
                <a:solidFill>
                  <a:schemeClr val="tx2"/>
                </a:solidFill>
                <a:ea typeface="굴림" charset="-127"/>
              </a:rPr>
              <a:t>]</a:t>
            </a:r>
            <a:endParaRPr lang="en-US" altLang="ko-KR" sz="1600" dirty="0">
              <a:solidFill>
                <a:schemeClr val="tx2"/>
              </a:solidFill>
              <a:ea typeface="굴림" charset="-127"/>
            </a:endParaRPr>
          </a:p>
          <a:p>
            <a:r>
              <a:rPr lang="en-US" altLang="ko-KR" sz="1600" dirty="0">
                <a:solidFill>
                  <a:schemeClr val="tx2"/>
                </a:solidFill>
                <a:ea typeface="굴림" charset="-127"/>
              </a:rPr>
              <a:t>Voice:[+</a:t>
            </a:r>
            <a:r>
              <a:rPr lang="en-US" altLang="ko-KR" sz="1600" dirty="0" smtClean="0">
                <a:ea typeface="굴림" charset="-127"/>
              </a:rPr>
              <a:t>82-42-860-6239</a:t>
            </a:r>
            <a:r>
              <a:rPr lang="en-US" altLang="ko-KR" sz="1600" dirty="0" smtClean="0">
                <a:solidFill>
                  <a:schemeClr val="tx2"/>
                </a:solidFill>
                <a:ea typeface="굴림" charset="-127"/>
              </a:rPr>
              <a:t>], </a:t>
            </a:r>
            <a:r>
              <a:rPr lang="en-US" altLang="ko-KR" sz="1600" dirty="0">
                <a:solidFill>
                  <a:schemeClr val="tx2"/>
                </a:solidFill>
                <a:ea typeface="굴림" charset="-127"/>
              </a:rPr>
              <a:t>FAX: </a:t>
            </a:r>
            <a:r>
              <a:rPr lang="en-US" altLang="ko-KR" sz="1600" dirty="0" smtClean="0">
                <a:solidFill>
                  <a:schemeClr val="tx2"/>
                </a:solidFill>
                <a:ea typeface="굴림" charset="-127"/>
              </a:rPr>
              <a:t>[</a:t>
            </a:r>
            <a:r>
              <a:rPr lang="en-US" altLang="ko-KR" sz="1600" dirty="0">
                <a:ea typeface="굴림" charset="-127"/>
              </a:rPr>
              <a:t>+82-42-860-6732</a:t>
            </a:r>
            <a:r>
              <a:rPr lang="en-US" altLang="ko-KR" sz="1600" dirty="0" smtClean="0">
                <a:solidFill>
                  <a:schemeClr val="tx2"/>
                </a:solidFill>
                <a:ea typeface="굴림" charset="-127"/>
              </a:rPr>
              <a:t>], </a:t>
            </a:r>
            <a:r>
              <a:rPr lang="en-US" altLang="ko-KR" sz="1600" dirty="0">
                <a:solidFill>
                  <a:schemeClr val="tx2"/>
                </a:solidFill>
                <a:ea typeface="굴림" charset="-127"/>
              </a:rPr>
              <a:t>E-Mail:[jhkim41jf@etri.re.kr]	</a:t>
            </a:r>
          </a:p>
          <a:p>
            <a:pPr>
              <a:spcBef>
                <a:spcPts val="600"/>
              </a:spcBef>
              <a:spcAft>
                <a:spcPts val="600"/>
              </a:spcAft>
            </a:pPr>
            <a:r>
              <a:rPr lang="en-US" altLang="ko-KR" sz="1600" b="1" dirty="0" smtClean="0">
                <a:solidFill>
                  <a:schemeClr val="tx2"/>
                </a:solidFill>
                <a:ea typeface="굴림" charset="-127"/>
              </a:rPr>
              <a:t>Abstract</a:t>
            </a:r>
            <a:r>
              <a:rPr lang="en-US" altLang="ko-KR" sz="1600" b="1" dirty="0">
                <a:solidFill>
                  <a:schemeClr val="tx2"/>
                </a:solidFill>
                <a:ea typeface="굴림" charset="-127"/>
              </a:rPr>
              <a:t>:</a:t>
            </a:r>
            <a:r>
              <a:rPr lang="en-US" altLang="ko-KR" sz="1600" dirty="0">
                <a:solidFill>
                  <a:schemeClr val="tx2"/>
                </a:solidFill>
                <a:ea typeface="굴림" charset="-127"/>
              </a:rPr>
              <a:t>	</a:t>
            </a:r>
            <a:r>
              <a:rPr lang="en-US" altLang="ko-KR" sz="1600" dirty="0" smtClean="0">
                <a:solidFill>
                  <a:schemeClr val="tx2"/>
                </a:solidFill>
                <a:ea typeface="굴림" charset="-127"/>
              </a:rPr>
              <a:t>[IG HRRC closing report for November 2015]</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Purpose:</a:t>
            </a:r>
            <a:r>
              <a:rPr lang="en-US" altLang="ko-KR" sz="1600" dirty="0">
                <a:solidFill>
                  <a:schemeClr val="tx2"/>
                </a:solidFill>
                <a:ea typeface="굴림" charset="-127"/>
              </a:rPr>
              <a:t>	[IG HRRC closing report for </a:t>
            </a:r>
            <a:r>
              <a:rPr lang="en-US" altLang="ko-KR" sz="1600" dirty="0" smtClean="0">
                <a:solidFill>
                  <a:schemeClr val="tx2"/>
                </a:solidFill>
                <a:ea typeface="굴림" charset="-127"/>
              </a:rPr>
              <a:t>November </a:t>
            </a:r>
            <a:r>
              <a:rPr lang="en-US" altLang="ko-KR" sz="1600" dirty="0">
                <a:solidFill>
                  <a:schemeClr val="tx2"/>
                </a:solidFill>
                <a:ea typeface="굴림" charset="-127"/>
              </a:rPr>
              <a:t>2015]</a:t>
            </a:r>
          </a:p>
          <a:p>
            <a:r>
              <a:rPr lang="en-US" altLang="ko-KR" sz="1600" b="1" dirty="0">
                <a:solidFill>
                  <a:schemeClr val="tx2"/>
                </a:solidFill>
                <a:ea typeface="굴림" charset="-127"/>
              </a:rPr>
              <a:t>Notice:</a:t>
            </a:r>
            <a:r>
              <a:rPr lang="en-US"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charset="-127"/>
              </a:rPr>
              <a:t>Release:</a:t>
            </a:r>
            <a:r>
              <a:rPr lang="en-US" altLang="ko-KR" sz="1600" dirty="0">
                <a:solidFill>
                  <a:schemeClr val="tx2"/>
                </a:solidFill>
                <a:ea typeface="굴림"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제목 6"/>
          <p:cNvSpPr>
            <a:spLocks noGrp="1"/>
          </p:cNvSpPr>
          <p:nvPr>
            <p:ph type="ctrTitle"/>
          </p:nvPr>
        </p:nvSpPr>
        <p:spPr/>
        <p:txBody>
          <a:bodyPr/>
          <a:lstStyle/>
          <a:p>
            <a:r>
              <a:rPr lang="en-US" altLang="ko-KR" b="1" dirty="0" smtClean="0"/>
              <a:t>IEEE 802.15 IG HRRC</a:t>
            </a:r>
            <a:br>
              <a:rPr lang="en-US" altLang="ko-KR" b="1" dirty="0" smtClean="0"/>
            </a:br>
            <a:r>
              <a:rPr lang="en-US" altLang="ko-KR" sz="2800" dirty="0" smtClean="0"/>
              <a:t>(High Rate Rail Communications Interest Group)</a:t>
            </a:r>
            <a:br>
              <a:rPr lang="en-US" altLang="ko-KR" sz="2800" dirty="0" smtClean="0"/>
            </a:br>
            <a:r>
              <a:rPr lang="en-US" altLang="ko-KR" dirty="0" smtClean="0"/>
              <a:t/>
            </a:r>
            <a:br>
              <a:rPr lang="en-US" altLang="ko-KR" dirty="0" smtClean="0"/>
            </a:br>
            <a:r>
              <a:rPr lang="en-US" altLang="ko-KR" b="1" dirty="0" smtClean="0"/>
              <a:t>Closing Report</a:t>
            </a:r>
            <a:endParaRPr lang="ko-KR" altLang="en-US" b="1" dirty="0"/>
          </a:p>
        </p:txBody>
      </p:sp>
      <p:sp>
        <p:nvSpPr>
          <p:cNvPr id="8" name="부제목 7"/>
          <p:cNvSpPr>
            <a:spLocks noGrp="1"/>
          </p:cNvSpPr>
          <p:nvPr>
            <p:ph type="subTitle" idx="1"/>
          </p:nvPr>
        </p:nvSpPr>
        <p:spPr/>
        <p:txBody>
          <a:bodyPr/>
          <a:lstStyle/>
          <a:p>
            <a:endParaRPr lang="en-US" altLang="ko-KR" dirty="0" smtClean="0"/>
          </a:p>
          <a:p>
            <a:r>
              <a:rPr lang="en-US" altLang="ko-KR" sz="2400" dirty="0" smtClean="0"/>
              <a:t>Dallas, TX USA</a:t>
            </a:r>
          </a:p>
          <a:p>
            <a:r>
              <a:rPr lang="en-US" altLang="ko-KR" sz="2400" dirty="0" smtClean="0"/>
              <a:t>Wednesday AM2, November </a:t>
            </a:r>
            <a:r>
              <a:rPr lang="en-US" altLang="ko-KR" sz="2400" dirty="0" smtClean="0"/>
              <a:t>11, </a:t>
            </a:r>
            <a:r>
              <a:rPr lang="en-US" altLang="ko-KR" sz="2400" dirty="0" smtClean="0"/>
              <a:t>2015</a:t>
            </a:r>
            <a:endParaRPr lang="ko-KR" altLang="en-US" sz="2400" dirty="0"/>
          </a:p>
        </p:txBody>
      </p:sp>
      <p:sp>
        <p:nvSpPr>
          <p:cNvPr id="3" name="바닥글 개체 틀 2"/>
          <p:cNvSpPr>
            <a:spLocks noGrp="1"/>
          </p:cNvSpPr>
          <p:nvPr>
            <p:ph type="ftr" sz="quarter" idx="11"/>
          </p:nvPr>
        </p:nvSpPr>
        <p:spPr/>
        <p:txBody>
          <a:bodyPr/>
          <a:lstStyle/>
          <a:p>
            <a:r>
              <a:rPr lang="en-US" altLang="ko-KR" smtClean="0"/>
              <a:t>Junhyeong Kim, ETRI</a:t>
            </a:r>
            <a:endParaRPr lang="en-US" altLang="ko-KR" dirty="0"/>
          </a:p>
        </p:txBody>
      </p:sp>
      <p:sp>
        <p:nvSpPr>
          <p:cNvPr id="4" name="슬라이드 번호 개체 틀 3"/>
          <p:cNvSpPr>
            <a:spLocks noGrp="1"/>
          </p:cNvSpPr>
          <p:nvPr>
            <p:ph type="sldNum" sz="quarter" idx="12"/>
          </p:nvPr>
        </p:nvSpPr>
        <p:spPr/>
        <p:txBody>
          <a:bodyPr/>
          <a:lstStyle/>
          <a:p>
            <a:r>
              <a:rPr lang="en-US" altLang="ko-KR" smtClean="0"/>
              <a:t>Slide </a:t>
            </a:r>
            <a:fld id="{EBCBA1D1-C26B-48B5-BA7F-34FF92B9C553}" type="slidenum">
              <a:rPr lang="en-US" altLang="ko-KR" smtClean="0"/>
              <a:pPr/>
              <a:t>2</a:t>
            </a:fld>
            <a:endParaRPr lang="en-US" altLang="ko-KR"/>
          </a:p>
        </p:txBody>
      </p:sp>
      <p:sp>
        <p:nvSpPr>
          <p:cNvPr id="9" name="날짜 개체 틀 1"/>
          <p:cNvSpPr>
            <a:spLocks noGrp="1"/>
          </p:cNvSpPr>
          <p:nvPr>
            <p:ph type="dt" sz="half" idx="10"/>
          </p:nvPr>
        </p:nvSpPr>
        <p:spPr>
          <a:xfrm>
            <a:off x="685800" y="378281"/>
            <a:ext cx="1600200" cy="215444"/>
          </a:xfrm>
        </p:spPr>
        <p:txBody>
          <a:bodyPr/>
          <a:lstStyle/>
          <a:p>
            <a:r>
              <a:rPr lang="en-US" altLang="ko-KR" dirty="0"/>
              <a:t>November </a:t>
            </a:r>
            <a:r>
              <a:rPr lang="en-US" altLang="ko-KR" dirty="0" smtClean="0"/>
              <a:t>2015</a:t>
            </a:r>
            <a:endParaRPr lang="en-US" altLang="ko-KR" dirty="0"/>
          </a:p>
        </p:txBody>
      </p:sp>
    </p:spTree>
    <p:extLst>
      <p:ext uri="{BB962C8B-B14F-4D97-AF65-F5344CB8AC3E}">
        <p14:creationId xmlns:p14="http://schemas.microsoft.com/office/powerpoint/2010/main" val="11084315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IG Group Leadership</a:t>
            </a:r>
            <a:endParaRPr lang="ko-KR" altLang="en-US" dirty="0"/>
          </a:p>
        </p:txBody>
      </p:sp>
      <p:sp>
        <p:nvSpPr>
          <p:cNvPr id="3" name="내용 개체 틀 2"/>
          <p:cNvSpPr>
            <a:spLocks noGrp="1"/>
          </p:cNvSpPr>
          <p:nvPr>
            <p:ph idx="1"/>
          </p:nvPr>
        </p:nvSpPr>
        <p:spPr/>
        <p:txBody>
          <a:bodyPr/>
          <a:lstStyle/>
          <a:p>
            <a:r>
              <a:rPr lang="en-US" altLang="ko-KR" dirty="0" smtClean="0"/>
              <a:t>Chair : Junhyeong Kim (ETRI, South Korea)</a:t>
            </a:r>
          </a:p>
          <a:p>
            <a:r>
              <a:rPr lang="en-US" altLang="ko-KR" dirty="0" smtClean="0"/>
              <a:t>Secretary : Bing Hui (ETRI, South Korea)</a:t>
            </a:r>
            <a:endParaRPr lang="ko-KR" altLang="en-US" dirty="0"/>
          </a:p>
        </p:txBody>
      </p:sp>
      <p:sp>
        <p:nvSpPr>
          <p:cNvPr id="5" name="바닥글 개체 틀 4"/>
          <p:cNvSpPr>
            <a:spLocks noGrp="1"/>
          </p:cNvSpPr>
          <p:nvPr>
            <p:ph type="ftr" sz="quarter" idx="11"/>
          </p:nvPr>
        </p:nvSpPr>
        <p:spPr/>
        <p:txBody>
          <a:bodyPr/>
          <a:lstStyle/>
          <a:p>
            <a:r>
              <a:rPr lang="en-US" altLang="ko-KR" smtClean="0"/>
              <a:t>Junhyeong Kim,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43F14156-D200-4457-B4C4-5D7FCD238904}" type="slidenum">
              <a:rPr lang="en-US" altLang="ko-KR" smtClean="0"/>
              <a:pPr/>
              <a:t>3</a:t>
            </a:fld>
            <a:endParaRPr lang="en-US" altLang="ko-KR"/>
          </a:p>
        </p:txBody>
      </p:sp>
      <p:sp>
        <p:nvSpPr>
          <p:cNvPr id="7" name="날짜 개체 틀 1"/>
          <p:cNvSpPr>
            <a:spLocks noGrp="1"/>
          </p:cNvSpPr>
          <p:nvPr>
            <p:ph type="dt" sz="half" idx="10"/>
          </p:nvPr>
        </p:nvSpPr>
        <p:spPr>
          <a:xfrm>
            <a:off x="685800" y="378281"/>
            <a:ext cx="1600200" cy="215444"/>
          </a:xfrm>
        </p:spPr>
        <p:txBody>
          <a:bodyPr/>
          <a:lstStyle/>
          <a:p>
            <a:r>
              <a:rPr lang="en-US" altLang="ko-KR" dirty="0"/>
              <a:t>November </a:t>
            </a:r>
            <a:r>
              <a:rPr lang="en-US" altLang="ko-KR" dirty="0" smtClean="0"/>
              <a:t>2015</a:t>
            </a:r>
            <a:endParaRPr lang="en-US" altLang="ko-KR" dirty="0"/>
          </a:p>
        </p:txBody>
      </p:sp>
    </p:spTree>
    <p:extLst>
      <p:ext uri="{BB962C8B-B14F-4D97-AF65-F5344CB8AC3E}">
        <p14:creationId xmlns:p14="http://schemas.microsoft.com/office/powerpoint/2010/main" val="38359618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Sessions</a:t>
            </a:r>
            <a:endParaRPr lang="ko-KR" altLang="en-US" dirty="0"/>
          </a:p>
        </p:txBody>
      </p:sp>
      <p:sp>
        <p:nvSpPr>
          <p:cNvPr id="3" name="내용 개체 틀 2"/>
          <p:cNvSpPr>
            <a:spLocks noGrp="1"/>
          </p:cNvSpPr>
          <p:nvPr>
            <p:ph idx="1"/>
          </p:nvPr>
        </p:nvSpPr>
        <p:spPr/>
        <p:txBody>
          <a:bodyPr/>
          <a:lstStyle/>
          <a:p>
            <a:r>
              <a:rPr lang="en-US" altLang="ko-KR" dirty="0" smtClean="0"/>
              <a:t>6</a:t>
            </a:r>
            <a:r>
              <a:rPr lang="en-US" altLang="ko-KR" baseline="30000" dirty="0" smtClean="0"/>
              <a:t>th</a:t>
            </a:r>
            <a:r>
              <a:rPr lang="en-US" altLang="ko-KR" dirty="0" smtClean="0"/>
              <a:t> meeting for IG HRRC</a:t>
            </a:r>
          </a:p>
          <a:p>
            <a:pPr lvl="1"/>
            <a:r>
              <a:rPr lang="en-US" altLang="ko-KR" dirty="0" smtClean="0"/>
              <a:t>Joint 15/16 meeting</a:t>
            </a:r>
          </a:p>
          <a:p>
            <a:r>
              <a:rPr lang="en-US" altLang="ko-KR" dirty="0"/>
              <a:t>1</a:t>
            </a:r>
            <a:r>
              <a:rPr lang="en-US" altLang="ko-KR" dirty="0" smtClean="0"/>
              <a:t> </a:t>
            </a:r>
            <a:r>
              <a:rPr lang="en-US" altLang="ko-KR" dirty="0" smtClean="0"/>
              <a:t>session</a:t>
            </a:r>
          </a:p>
          <a:p>
            <a:pPr lvl="1"/>
            <a:r>
              <a:rPr lang="en-US" altLang="ko-KR" dirty="0" smtClean="0"/>
              <a:t>Tue</a:t>
            </a:r>
            <a:r>
              <a:rPr lang="en-US" altLang="ko-KR" dirty="0"/>
              <a:t>s</a:t>
            </a:r>
            <a:r>
              <a:rPr lang="en-US" altLang="ko-KR" dirty="0" smtClean="0"/>
              <a:t>day PM1 (13:30 </a:t>
            </a:r>
            <a:r>
              <a:rPr lang="en-US" altLang="ko-KR" dirty="0" smtClean="0"/>
              <a:t>~ </a:t>
            </a:r>
            <a:r>
              <a:rPr lang="en-US" altLang="ko-KR" dirty="0" smtClean="0"/>
              <a:t>15:30</a:t>
            </a:r>
            <a:r>
              <a:rPr lang="en-US" altLang="ko-KR" dirty="0" smtClean="0"/>
              <a:t>), </a:t>
            </a:r>
            <a:r>
              <a:rPr lang="en-US" altLang="ko-KR" dirty="0" smtClean="0"/>
              <a:t>November 10, </a:t>
            </a:r>
            <a:r>
              <a:rPr lang="en-US" altLang="ko-KR" dirty="0" smtClean="0"/>
              <a:t>2015</a:t>
            </a:r>
          </a:p>
          <a:p>
            <a:r>
              <a:rPr lang="en-US" altLang="ko-KR" dirty="0"/>
              <a:t>9</a:t>
            </a:r>
            <a:r>
              <a:rPr lang="en-US" altLang="ko-KR" dirty="0" smtClean="0"/>
              <a:t> </a:t>
            </a:r>
            <a:r>
              <a:rPr lang="en-US" altLang="ko-KR" dirty="0" smtClean="0"/>
              <a:t>participants</a:t>
            </a:r>
          </a:p>
          <a:p>
            <a:pPr lvl="1"/>
            <a:endParaRPr lang="en-US" altLang="ko-KR" dirty="0" smtClean="0"/>
          </a:p>
          <a:p>
            <a:pPr lvl="1"/>
            <a:endParaRPr lang="en-US" altLang="ko-KR" dirty="0" smtClean="0"/>
          </a:p>
          <a:p>
            <a:endParaRPr lang="ko-KR" altLang="en-US" dirty="0"/>
          </a:p>
        </p:txBody>
      </p:sp>
      <p:sp>
        <p:nvSpPr>
          <p:cNvPr id="5" name="바닥글 개체 틀 4"/>
          <p:cNvSpPr>
            <a:spLocks noGrp="1"/>
          </p:cNvSpPr>
          <p:nvPr>
            <p:ph type="ftr" sz="quarter" idx="11"/>
          </p:nvPr>
        </p:nvSpPr>
        <p:spPr/>
        <p:txBody>
          <a:bodyPr/>
          <a:lstStyle/>
          <a:p>
            <a:r>
              <a:rPr lang="en-US" altLang="ko-KR" smtClean="0"/>
              <a:t>Junhyeong Kim,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43F14156-D200-4457-B4C4-5D7FCD238904}" type="slidenum">
              <a:rPr lang="en-US" altLang="ko-KR" smtClean="0"/>
              <a:pPr/>
              <a:t>4</a:t>
            </a:fld>
            <a:endParaRPr lang="en-US" altLang="ko-KR"/>
          </a:p>
        </p:txBody>
      </p:sp>
      <p:sp>
        <p:nvSpPr>
          <p:cNvPr id="7" name="날짜 개체 틀 1"/>
          <p:cNvSpPr>
            <a:spLocks noGrp="1"/>
          </p:cNvSpPr>
          <p:nvPr>
            <p:ph type="dt" sz="half" idx="10"/>
          </p:nvPr>
        </p:nvSpPr>
        <p:spPr>
          <a:xfrm>
            <a:off x="685800" y="378281"/>
            <a:ext cx="1600200" cy="215444"/>
          </a:xfrm>
        </p:spPr>
        <p:txBody>
          <a:bodyPr/>
          <a:lstStyle/>
          <a:p>
            <a:r>
              <a:rPr lang="en-US" altLang="ko-KR" dirty="0"/>
              <a:t>November </a:t>
            </a:r>
            <a:r>
              <a:rPr lang="en-US" altLang="ko-KR" dirty="0" smtClean="0"/>
              <a:t>2015</a:t>
            </a:r>
            <a:endParaRPr lang="en-US" altLang="ko-KR" dirty="0"/>
          </a:p>
        </p:txBody>
      </p:sp>
    </p:spTree>
    <p:extLst>
      <p:ext uri="{BB962C8B-B14F-4D97-AF65-F5344CB8AC3E}">
        <p14:creationId xmlns:p14="http://schemas.microsoft.com/office/powerpoint/2010/main" val="20791180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Meeting Accomplishments</a:t>
            </a:r>
            <a:endParaRPr lang="ko-KR" altLang="en-US" dirty="0">
              <a:solidFill>
                <a:schemeClr val="tx1"/>
              </a:solidFill>
            </a:endParaRPr>
          </a:p>
        </p:txBody>
      </p:sp>
      <p:sp>
        <p:nvSpPr>
          <p:cNvPr id="3" name="내용 개체 틀 2"/>
          <p:cNvSpPr>
            <a:spLocks noGrp="1"/>
          </p:cNvSpPr>
          <p:nvPr>
            <p:ph idx="1"/>
          </p:nvPr>
        </p:nvSpPr>
        <p:spPr/>
        <p:txBody>
          <a:bodyPr/>
          <a:lstStyle/>
          <a:p>
            <a:r>
              <a:rPr lang="en-US" altLang="ko-KR" sz="2400" dirty="0" smtClean="0"/>
              <a:t>Technical discussions</a:t>
            </a:r>
          </a:p>
          <a:p>
            <a:pPr lvl="1"/>
            <a:r>
              <a:rPr lang="en-US" altLang="ko-KR" sz="2000" dirty="0"/>
              <a:t>Ray-tracing based Study on Mobile Channel in Typical Urban Environment with Various Beamforming Strategies at 32 GHz </a:t>
            </a:r>
            <a:r>
              <a:rPr lang="en-US" altLang="ko-KR" sz="2000" dirty="0" smtClean="0"/>
              <a:t>: </a:t>
            </a:r>
            <a:r>
              <a:rPr lang="en-US" altLang="ko-KR" sz="2000" dirty="0" smtClean="0">
                <a:hlinkClick r:id="rId2"/>
              </a:rPr>
              <a:t>15-15-0837-00-hrrc</a:t>
            </a:r>
            <a:endParaRPr lang="en-US" altLang="ko-KR" sz="2000" dirty="0" smtClean="0"/>
          </a:p>
          <a:p>
            <a:pPr lvl="2"/>
            <a:r>
              <a:rPr lang="en-US" altLang="ko-KR" sz="1600" dirty="0"/>
              <a:t>Small RMS delay </a:t>
            </a:r>
            <a:r>
              <a:rPr lang="en-US" altLang="ko-KR" sz="1600" dirty="0" smtClean="0"/>
              <a:t>spread and RMS Doppler spread in urban environment</a:t>
            </a:r>
          </a:p>
          <a:p>
            <a:pPr lvl="2"/>
            <a:r>
              <a:rPr lang="en-US" altLang="ko-KR" sz="1600" dirty="0" smtClean="0"/>
              <a:t>In case the train moves along a straight track, fixed </a:t>
            </a:r>
            <a:r>
              <a:rPr lang="en-US" altLang="ko-KR" sz="1600" dirty="0"/>
              <a:t>beamforming used on both </a:t>
            </a:r>
            <a:r>
              <a:rPr lang="en-US" altLang="ko-KR" sz="1600" dirty="0" err="1"/>
              <a:t>Tx</a:t>
            </a:r>
            <a:r>
              <a:rPr lang="en-US" altLang="ko-KR" sz="1600" dirty="0"/>
              <a:t> and Rx is enough for stable communication link with advanced handover strategies</a:t>
            </a:r>
            <a:endParaRPr lang="en-US" altLang="ko-KR" sz="1600" dirty="0" smtClean="0"/>
          </a:p>
          <a:p>
            <a:pPr lvl="1"/>
            <a:endParaRPr lang="en-US" altLang="ko-KR" sz="2000" dirty="0" smtClean="0"/>
          </a:p>
          <a:p>
            <a:pPr lvl="1"/>
            <a:r>
              <a:rPr lang="en-US" altLang="ko-KR" sz="2000" dirty="0" smtClean="0"/>
              <a:t>Handover </a:t>
            </a:r>
            <a:r>
              <a:rPr lang="en-US" altLang="ko-KR" sz="2000" dirty="0"/>
              <a:t>Strategy for High-speed Rail Communications </a:t>
            </a:r>
            <a:r>
              <a:rPr lang="en-US" altLang="ko-KR" sz="2000" dirty="0" smtClean="0"/>
              <a:t>: </a:t>
            </a:r>
            <a:r>
              <a:rPr lang="en-US" altLang="ko-KR" sz="2000" dirty="0" smtClean="0">
                <a:hlinkClick r:id="rId3"/>
              </a:rPr>
              <a:t>15-15-0839-00-hrrc</a:t>
            </a:r>
            <a:endParaRPr lang="en-US" altLang="ko-KR" sz="2000" dirty="0" smtClean="0"/>
          </a:p>
          <a:p>
            <a:pPr lvl="2"/>
            <a:r>
              <a:rPr lang="en-US" altLang="ko-KR" sz="1600" dirty="0"/>
              <a:t>Different </a:t>
            </a:r>
            <a:r>
              <a:rPr lang="en-US" altLang="ko-KR" sz="1600" dirty="0" smtClean="0"/>
              <a:t>handover </a:t>
            </a:r>
            <a:r>
              <a:rPr lang="en-US" altLang="ko-KR" sz="1600" dirty="0"/>
              <a:t>procedures for head antenna </a:t>
            </a:r>
            <a:r>
              <a:rPr lang="en-US" altLang="ko-KR" sz="1600" dirty="0" smtClean="0"/>
              <a:t>and </a:t>
            </a:r>
            <a:r>
              <a:rPr lang="en-US" altLang="ko-KR" sz="1600" dirty="0"/>
              <a:t>tail </a:t>
            </a:r>
            <a:r>
              <a:rPr lang="en-US" altLang="ko-KR" sz="1600" dirty="0" smtClean="0"/>
              <a:t>antenna of high-speed rail</a:t>
            </a:r>
            <a:endParaRPr lang="en-US" altLang="ko-KR" sz="1600" dirty="0"/>
          </a:p>
          <a:p>
            <a:pPr lvl="2"/>
            <a:r>
              <a:rPr lang="en-US" altLang="ko-KR" sz="1600" dirty="0" smtClean="0"/>
              <a:t>Difficulty in defining the Handover trigger condition</a:t>
            </a:r>
            <a:endParaRPr lang="en-US" altLang="ko-KR" sz="1600" dirty="0" smtClean="0"/>
          </a:p>
          <a:p>
            <a:pPr lvl="1"/>
            <a:endParaRPr lang="en-US" altLang="ko-KR" sz="2000" dirty="0" smtClean="0"/>
          </a:p>
        </p:txBody>
      </p:sp>
      <p:sp>
        <p:nvSpPr>
          <p:cNvPr id="5" name="바닥글 개체 틀 4"/>
          <p:cNvSpPr>
            <a:spLocks noGrp="1"/>
          </p:cNvSpPr>
          <p:nvPr>
            <p:ph type="ftr" sz="quarter" idx="11"/>
          </p:nvPr>
        </p:nvSpPr>
        <p:spPr/>
        <p:txBody>
          <a:bodyPr/>
          <a:lstStyle/>
          <a:p>
            <a:r>
              <a:rPr lang="en-US" altLang="ko-KR" dirty="0" err="1" smtClean="0"/>
              <a:t>Junhyeong</a:t>
            </a:r>
            <a:r>
              <a:rPr lang="en-US" altLang="ko-KR" dirty="0" smtClean="0"/>
              <a:t> Kim,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43F14156-D200-4457-B4C4-5D7FCD238904}" type="slidenum">
              <a:rPr lang="en-US" altLang="ko-KR" smtClean="0"/>
              <a:pPr/>
              <a:t>5</a:t>
            </a:fld>
            <a:endParaRPr lang="en-US" altLang="ko-KR"/>
          </a:p>
        </p:txBody>
      </p:sp>
      <p:sp>
        <p:nvSpPr>
          <p:cNvPr id="7" name="날짜 개체 틀 1"/>
          <p:cNvSpPr>
            <a:spLocks noGrp="1"/>
          </p:cNvSpPr>
          <p:nvPr>
            <p:ph type="dt" sz="half" idx="10"/>
          </p:nvPr>
        </p:nvSpPr>
        <p:spPr>
          <a:xfrm>
            <a:off x="685800" y="378281"/>
            <a:ext cx="1600200" cy="215444"/>
          </a:xfrm>
        </p:spPr>
        <p:txBody>
          <a:bodyPr/>
          <a:lstStyle/>
          <a:p>
            <a:r>
              <a:rPr lang="en-US" altLang="ko-KR" dirty="0"/>
              <a:t>November </a:t>
            </a:r>
            <a:r>
              <a:rPr lang="en-US" altLang="ko-KR" dirty="0" smtClean="0"/>
              <a:t>2015</a:t>
            </a:r>
            <a:endParaRPr lang="en-US" altLang="ko-KR" dirty="0"/>
          </a:p>
        </p:txBody>
      </p:sp>
    </p:spTree>
    <p:extLst>
      <p:ext uri="{BB962C8B-B14F-4D97-AF65-F5344CB8AC3E}">
        <p14:creationId xmlns:p14="http://schemas.microsoft.com/office/powerpoint/2010/main" val="1928870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Contributions</a:t>
            </a:r>
            <a:endParaRPr lang="ko-KR" altLang="en-US" dirty="0">
              <a:solidFill>
                <a:schemeClr val="tx1"/>
              </a:solidFill>
            </a:endParaRPr>
          </a:p>
        </p:txBody>
      </p:sp>
      <p:sp>
        <p:nvSpPr>
          <p:cNvPr id="3" name="내용 개체 틀 2"/>
          <p:cNvSpPr>
            <a:spLocks noGrp="1"/>
          </p:cNvSpPr>
          <p:nvPr>
            <p:ph idx="1"/>
          </p:nvPr>
        </p:nvSpPr>
        <p:spPr/>
        <p:txBody>
          <a:bodyPr/>
          <a:lstStyle/>
          <a:p>
            <a:r>
              <a:rPr lang="en-US" altLang="ko-KR" dirty="0" smtClean="0"/>
              <a:t>5 contributions</a:t>
            </a:r>
            <a:endParaRPr lang="en-US" altLang="ko-KR" dirty="0"/>
          </a:p>
          <a:p>
            <a:pPr lvl="1"/>
            <a:r>
              <a:rPr lang="en-US" altLang="ko-KR" sz="2000" dirty="0"/>
              <a:t>Contribution #1 </a:t>
            </a:r>
            <a:r>
              <a:rPr lang="en-US" altLang="ko-KR" sz="2000" dirty="0" smtClean="0"/>
              <a:t>(</a:t>
            </a:r>
            <a:r>
              <a:rPr lang="en-US" altLang="ko-KR" sz="2000" dirty="0" smtClean="0">
                <a:hlinkClick r:id="rId2"/>
              </a:rPr>
              <a:t>15-15-0847-00-hrrc</a:t>
            </a:r>
            <a:r>
              <a:rPr lang="en-US" altLang="ko-KR" sz="2000" dirty="0" smtClean="0"/>
              <a:t>) </a:t>
            </a:r>
            <a:r>
              <a:rPr lang="en-US" altLang="ko-KR" sz="2000" dirty="0"/>
              <a:t>: </a:t>
            </a:r>
            <a:r>
              <a:rPr lang="de-DE" altLang="ko-KR" sz="2000" dirty="0"/>
              <a:t>IG HRRC November 2015 Agenda</a:t>
            </a:r>
            <a:endParaRPr lang="en-US" altLang="ko-KR" sz="2000" dirty="0" smtClean="0"/>
          </a:p>
          <a:p>
            <a:pPr lvl="1"/>
            <a:r>
              <a:rPr lang="en-US" altLang="ko-KR" sz="2000" dirty="0" smtClean="0"/>
              <a:t>Contribution #2 </a:t>
            </a:r>
            <a:r>
              <a:rPr lang="en-US" altLang="ko-KR" sz="2000" dirty="0" smtClean="0"/>
              <a:t>(</a:t>
            </a:r>
            <a:r>
              <a:rPr lang="en-US" altLang="ko-KR" sz="2000" dirty="0">
                <a:hlinkClick r:id="rId3"/>
              </a:rPr>
              <a:t>15-15-0837-00-hrrc</a:t>
            </a:r>
            <a:r>
              <a:rPr lang="en-US" altLang="ko-KR" sz="2000" dirty="0" smtClean="0"/>
              <a:t>) </a:t>
            </a:r>
            <a:r>
              <a:rPr lang="en-US" altLang="ko-KR" sz="2000" dirty="0"/>
              <a:t>: </a:t>
            </a:r>
            <a:r>
              <a:rPr lang="en-US" altLang="ko-KR" sz="2000" dirty="0"/>
              <a:t>Ray-tracing based Study on Mobile Channel in Typical Urban Environment with Various Beamforming Strategies at 32 GHz</a:t>
            </a:r>
            <a:endParaRPr lang="en-US" altLang="ko-KR" sz="2000" dirty="0" smtClean="0"/>
          </a:p>
          <a:p>
            <a:pPr lvl="1"/>
            <a:r>
              <a:rPr lang="en-US" altLang="ko-KR" sz="2000" dirty="0"/>
              <a:t>Contribution </a:t>
            </a:r>
            <a:r>
              <a:rPr lang="en-US" altLang="ko-KR" sz="2000" dirty="0" smtClean="0"/>
              <a:t>#3 </a:t>
            </a:r>
            <a:r>
              <a:rPr lang="en-US" altLang="ko-KR" sz="2000" dirty="0" smtClean="0"/>
              <a:t>(</a:t>
            </a:r>
            <a:r>
              <a:rPr lang="en-US" altLang="ko-KR" sz="2000" dirty="0">
                <a:hlinkClick r:id="rId4"/>
              </a:rPr>
              <a:t>15-15-0839-00-hrrc</a:t>
            </a:r>
            <a:r>
              <a:rPr lang="en-US" altLang="ko-KR" sz="2000" dirty="0" smtClean="0"/>
              <a:t>) </a:t>
            </a:r>
            <a:r>
              <a:rPr lang="en-US" altLang="ko-KR" sz="2000" dirty="0" smtClean="0"/>
              <a:t>: </a:t>
            </a:r>
            <a:r>
              <a:rPr lang="en-US" altLang="ko-KR" sz="2000" dirty="0"/>
              <a:t>Handover Strategy for High-speed Rail Communications</a:t>
            </a:r>
            <a:endParaRPr lang="en-US" altLang="ko-KR" sz="2000" dirty="0"/>
          </a:p>
          <a:p>
            <a:pPr lvl="1"/>
            <a:r>
              <a:rPr lang="en-US" altLang="ko-KR" sz="2000" dirty="0" smtClean="0"/>
              <a:t>Contribution #4 </a:t>
            </a:r>
            <a:r>
              <a:rPr lang="en-US" altLang="ko-KR" sz="2000" dirty="0" smtClean="0"/>
              <a:t>(</a:t>
            </a:r>
            <a:r>
              <a:rPr lang="en-US" altLang="ko-KR" sz="2000" dirty="0" smtClean="0">
                <a:hlinkClick r:id="rId5"/>
              </a:rPr>
              <a:t>15-15-0915-00-hrrc</a:t>
            </a:r>
            <a:r>
              <a:rPr lang="en-US" altLang="ko-KR" sz="2000" dirty="0" smtClean="0"/>
              <a:t>) </a:t>
            </a:r>
            <a:r>
              <a:rPr lang="en-US" altLang="ko-KR" sz="2000" dirty="0"/>
              <a:t>: </a:t>
            </a:r>
            <a:r>
              <a:rPr lang="en-US" altLang="ko-KR" sz="2000" dirty="0" smtClean="0"/>
              <a:t>Meeting Minutes of </a:t>
            </a:r>
            <a:r>
              <a:rPr lang="en-US" altLang="ko-KR" sz="2000" dirty="0" smtClean="0"/>
              <a:t>November </a:t>
            </a:r>
            <a:r>
              <a:rPr lang="en-US" altLang="ko-KR" sz="2000" dirty="0" smtClean="0"/>
              <a:t>2015</a:t>
            </a:r>
          </a:p>
          <a:p>
            <a:pPr lvl="1"/>
            <a:r>
              <a:rPr lang="en-US" altLang="ko-KR" sz="2000" dirty="0"/>
              <a:t>Contribution </a:t>
            </a:r>
            <a:r>
              <a:rPr lang="en-US" altLang="ko-KR" sz="2000" dirty="0" smtClean="0"/>
              <a:t>#5 (</a:t>
            </a:r>
            <a:r>
              <a:rPr lang="en-US" altLang="ko-KR" sz="2000" dirty="0" smtClean="0"/>
              <a:t>15-15-0916-00-hrrc</a:t>
            </a:r>
            <a:r>
              <a:rPr lang="en-US" altLang="ko-KR" sz="2000" dirty="0" smtClean="0"/>
              <a:t>) : Closing Report for </a:t>
            </a:r>
            <a:r>
              <a:rPr lang="en-US" altLang="ko-KR" sz="2000" dirty="0" smtClean="0"/>
              <a:t>November </a:t>
            </a:r>
            <a:r>
              <a:rPr lang="en-US" altLang="ko-KR" sz="2000" dirty="0" smtClean="0"/>
              <a:t>2015</a:t>
            </a:r>
          </a:p>
          <a:p>
            <a:pPr lvl="1"/>
            <a:endParaRPr lang="en-US" altLang="ko-KR" dirty="0" smtClean="0"/>
          </a:p>
          <a:p>
            <a:pPr lvl="1"/>
            <a:endParaRPr lang="en-US" altLang="ko-KR" dirty="0"/>
          </a:p>
          <a:p>
            <a:endParaRPr lang="ko-KR" altLang="en-US" dirty="0"/>
          </a:p>
        </p:txBody>
      </p:sp>
      <p:sp>
        <p:nvSpPr>
          <p:cNvPr id="5" name="바닥글 개체 틀 4"/>
          <p:cNvSpPr>
            <a:spLocks noGrp="1"/>
          </p:cNvSpPr>
          <p:nvPr>
            <p:ph type="ftr" sz="quarter" idx="11"/>
          </p:nvPr>
        </p:nvSpPr>
        <p:spPr/>
        <p:txBody>
          <a:bodyPr/>
          <a:lstStyle/>
          <a:p>
            <a:r>
              <a:rPr lang="en-US" altLang="ko-KR" smtClean="0"/>
              <a:t>Junhyeong Kim,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43F14156-D200-4457-B4C4-5D7FCD238904}" type="slidenum">
              <a:rPr lang="en-US" altLang="ko-KR" smtClean="0"/>
              <a:pPr/>
              <a:t>6</a:t>
            </a:fld>
            <a:endParaRPr lang="en-US" altLang="ko-KR"/>
          </a:p>
        </p:txBody>
      </p:sp>
      <p:sp>
        <p:nvSpPr>
          <p:cNvPr id="7" name="날짜 개체 틀 1"/>
          <p:cNvSpPr>
            <a:spLocks noGrp="1"/>
          </p:cNvSpPr>
          <p:nvPr>
            <p:ph type="dt" sz="half" idx="10"/>
          </p:nvPr>
        </p:nvSpPr>
        <p:spPr>
          <a:xfrm>
            <a:off x="685800" y="378281"/>
            <a:ext cx="1600200" cy="215444"/>
          </a:xfrm>
        </p:spPr>
        <p:txBody>
          <a:bodyPr/>
          <a:lstStyle/>
          <a:p>
            <a:r>
              <a:rPr lang="en-US" altLang="ko-KR" dirty="0"/>
              <a:t>November </a:t>
            </a:r>
            <a:r>
              <a:rPr lang="en-US" altLang="ko-KR" dirty="0" smtClean="0"/>
              <a:t>2015</a:t>
            </a:r>
            <a:endParaRPr lang="en-US" altLang="ko-KR" dirty="0"/>
          </a:p>
        </p:txBody>
      </p:sp>
    </p:spTree>
    <p:extLst>
      <p:ext uri="{BB962C8B-B14F-4D97-AF65-F5344CB8AC3E}">
        <p14:creationId xmlns:p14="http://schemas.microsoft.com/office/powerpoint/2010/main" val="39638041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smtClean="0"/>
              <a:t>Junhyeong Kim,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43F14156-D200-4457-B4C4-5D7FCD238904}" type="slidenum">
              <a:rPr lang="en-US" altLang="ko-KR" smtClean="0"/>
              <a:pPr/>
              <a:t>7</a:t>
            </a:fld>
            <a:endParaRPr lang="en-US" altLang="ko-KR"/>
          </a:p>
        </p:txBody>
      </p:sp>
      <p:sp>
        <p:nvSpPr>
          <p:cNvPr id="7" name="TextBox 6"/>
          <p:cNvSpPr txBox="1"/>
          <p:nvPr/>
        </p:nvSpPr>
        <p:spPr>
          <a:xfrm>
            <a:off x="2843808" y="2852936"/>
            <a:ext cx="3397084" cy="923330"/>
          </a:xfrm>
          <a:prstGeom prst="rect">
            <a:avLst/>
          </a:prstGeom>
          <a:noFill/>
        </p:spPr>
        <p:txBody>
          <a:bodyPr wrap="none" rtlCol="0">
            <a:spAutoFit/>
          </a:bodyPr>
          <a:lstStyle/>
          <a:p>
            <a:r>
              <a:rPr lang="en-US" altLang="ko-KR" sz="5400" b="1" dirty="0" smtClean="0"/>
              <a:t>Thank you</a:t>
            </a:r>
            <a:endParaRPr lang="ko-KR" altLang="en-US" sz="5400" b="1" dirty="0"/>
          </a:p>
        </p:txBody>
      </p:sp>
      <p:sp>
        <p:nvSpPr>
          <p:cNvPr id="8" name="날짜 개체 틀 1"/>
          <p:cNvSpPr>
            <a:spLocks noGrp="1"/>
          </p:cNvSpPr>
          <p:nvPr>
            <p:ph type="dt" sz="half" idx="10"/>
          </p:nvPr>
        </p:nvSpPr>
        <p:spPr>
          <a:xfrm>
            <a:off x="685800" y="378281"/>
            <a:ext cx="1600200" cy="215444"/>
          </a:xfrm>
        </p:spPr>
        <p:txBody>
          <a:bodyPr/>
          <a:lstStyle/>
          <a:p>
            <a:r>
              <a:rPr lang="en-US" altLang="ko-KR" dirty="0"/>
              <a:t>November </a:t>
            </a:r>
            <a:r>
              <a:rPr lang="en-US" altLang="ko-KR" dirty="0" smtClean="0"/>
              <a:t>2015</a:t>
            </a:r>
            <a:endParaRPr lang="en-US" altLang="ko-KR" dirty="0"/>
          </a:p>
        </p:txBody>
      </p:sp>
    </p:spTree>
    <p:extLst>
      <p:ext uri="{BB962C8B-B14F-4D97-AF65-F5344CB8AC3E}">
        <p14:creationId xmlns:p14="http://schemas.microsoft.com/office/powerpoint/2010/main" val="2373597305"/>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사용자 지정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4009</TotalTime>
  <Words>330</Words>
  <Application>Microsoft Office PowerPoint</Application>
  <PresentationFormat>화면 슬라이드 쇼(4:3)</PresentationFormat>
  <Paragraphs>68</Paragraphs>
  <Slides>7</Slides>
  <Notes>1</Notes>
  <HiddenSlides>0</HiddenSlides>
  <MMClips>0</MMClips>
  <ScaleCrop>false</ScaleCrop>
  <HeadingPairs>
    <vt:vector size="4" baseType="variant">
      <vt:variant>
        <vt:lpstr>테마</vt:lpstr>
      </vt:variant>
      <vt:variant>
        <vt:i4>1</vt:i4>
      </vt:variant>
      <vt:variant>
        <vt:lpstr>슬라이드 제목</vt:lpstr>
      </vt:variant>
      <vt:variant>
        <vt:i4>7</vt:i4>
      </vt:variant>
    </vt:vector>
  </HeadingPairs>
  <TitlesOfParts>
    <vt:vector size="8" baseType="lpstr">
      <vt:lpstr>IEEE-P802_15</vt:lpstr>
      <vt:lpstr>PowerPoint 프레젠테이션</vt:lpstr>
      <vt:lpstr>IEEE 802.15 IG HRRC (High Rate Rail Communications Interest Group)  Closing Report</vt:lpstr>
      <vt:lpstr>IG Group Leadership</vt:lpstr>
      <vt:lpstr>Sessions</vt:lpstr>
      <vt:lpstr>Meeting Accomplishments</vt:lpstr>
      <vt:lpstr>Contributions</vt:lpstr>
      <vt:lpstr>PowerPoint 프레젠테이션</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김준형</dc:creator>
  <dc:description>&lt;doc#&gt;</dc:description>
  <cp:lastModifiedBy>김준형</cp:lastModifiedBy>
  <cp:revision>673</cp:revision>
  <cp:lastPrinted>1998-02-10T13:28:06Z</cp:lastPrinted>
  <dcterms:created xsi:type="dcterms:W3CDTF">2014-12-23T02:01:48Z</dcterms:created>
  <dcterms:modified xsi:type="dcterms:W3CDTF">2015-11-11T15:05:04Z</dcterms:modified>
</cp:coreProperties>
</file>