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18"/>
  </p:notesMasterIdLst>
  <p:handoutMasterIdLst>
    <p:handoutMasterId r:id="rId19"/>
  </p:handoutMasterIdLst>
  <p:sldIdLst>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00" autoAdjust="0"/>
  </p:normalViewPr>
  <p:slideViewPr>
    <p:cSldViewPr showGuides="1">
      <p:cViewPr>
        <p:scale>
          <a:sx n="74" d="100"/>
          <a:sy n="74" d="100"/>
        </p:scale>
        <p:origin x="-185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5" d="100"/>
          <a:sy n="125" d="100"/>
        </p:scale>
        <p:origin x="-2022" y="3138"/>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5081"/>
            <a:ext cx="2693987"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a:t>
            </a:r>
            <a:r>
              <a:rPr lang="en-US" altLang="ja-JP" dirty="0" smtClean="0"/>
              <a:t>&lt;15-0265-007a&gt;</a:t>
            </a:r>
            <a:endParaRPr lang="en-US" altLang="ja-JP" dirty="0"/>
          </a:p>
        </p:txBody>
      </p:sp>
      <p:sp>
        <p:nvSpPr>
          <p:cNvPr id="3075" name="Rectangle 3"/>
          <p:cNvSpPr>
            <a:spLocks noGrp="1" noChangeArrowheads="1"/>
          </p:cNvSpPr>
          <p:nvPr>
            <p:ph type="dt" sz="quarter" idx="1"/>
          </p:nvPr>
        </p:nvSpPr>
        <p:spPr bwMode="auto">
          <a:xfrm>
            <a:off x="695325" y="175081"/>
            <a:ext cx="2309813"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&lt;March 2015&gt;</a:t>
            </a:r>
            <a:endParaRPr lang="en-US" altLang="ja-JP" dirty="0"/>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C69A029B-24AC-4ADC-BC5A-0FCDC966BFCC}" type="slidenum">
              <a:rPr lang="en-US" altLang="ja-JP"/>
              <a:pPr/>
              <a:t>‹#›</a:t>
            </a:fld>
            <a:endParaRPr lang="en-US" altLang="ja-JP"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ltLang="ja-JP"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Tree>
    <p:extLst>
      <p:ext uri="{BB962C8B-B14F-4D97-AF65-F5344CB8AC3E}">
        <p14:creationId xmlns="" xmlns:p14="http://schemas.microsoft.com/office/powerpoint/2010/main" val="255550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5706"/>
            <a:ext cx="2814638"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smtClean="0"/>
              <a:t>doc.: IEEE 802.15-&lt;15-0265-007a&gt;</a:t>
            </a:r>
            <a:endParaRPr lang="en-US" altLang="ja-JP" dirty="0"/>
          </a:p>
        </p:txBody>
      </p:sp>
      <p:sp>
        <p:nvSpPr>
          <p:cNvPr id="2051" name="Rectangle 3"/>
          <p:cNvSpPr>
            <a:spLocks noGrp="1" noChangeArrowheads="1"/>
          </p:cNvSpPr>
          <p:nvPr>
            <p:ph type="dt" idx="1"/>
          </p:nvPr>
        </p:nvSpPr>
        <p:spPr bwMode="auto">
          <a:xfrm>
            <a:off x="654050" y="95706"/>
            <a:ext cx="273685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&lt;March 2015 &gt;</a:t>
            </a:r>
            <a:endParaRPr lang="en-US" altLang="ja-JP" dirty="0"/>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ja-JP" dirty="0"/>
              <a:t>Page </a:t>
            </a:r>
            <a:fld id="{AE58050A-21AB-46B7-904C-34A3071FC9BC}" type="slidenum">
              <a:rPr lang="en-US" altLang="ja-JP"/>
              <a:pPr/>
              <a:t>‹#›</a:t>
            </a:fld>
            <a:endParaRPr lang="en-US" altLang="ja-JP"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ltLang="ja-JP"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Tree>
    <p:extLst>
      <p:ext uri="{BB962C8B-B14F-4D97-AF65-F5344CB8AC3E}">
        <p14:creationId xmlns="" xmlns:p14="http://schemas.microsoft.com/office/powerpoint/2010/main" val="7452479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ja-JP" smtClean="0"/>
              <a:t>doc.: IEEE 802.15-&lt;doc#&gt;</a:t>
            </a:r>
            <a:endParaRPr lang="en-US" altLang="ja-JP" dirty="0"/>
          </a:p>
        </p:txBody>
      </p:sp>
      <p:sp>
        <p:nvSpPr>
          <p:cNvPr id="5" name="날짜 개체 틀 4"/>
          <p:cNvSpPr>
            <a:spLocks noGrp="1"/>
          </p:cNvSpPr>
          <p:nvPr>
            <p:ph type="dt" idx="11"/>
          </p:nvPr>
        </p:nvSpPr>
        <p:spPr/>
        <p:txBody>
          <a:bodyPr/>
          <a:lstStyle/>
          <a:p>
            <a:r>
              <a:rPr lang="en-US" altLang="ja-JP" smtClean="0"/>
              <a:t>&lt;month year&gt;</a:t>
            </a:r>
            <a:endParaRPr lang="en-US" altLang="ja-JP" dirty="0"/>
          </a:p>
        </p:txBody>
      </p:sp>
      <p:sp>
        <p:nvSpPr>
          <p:cNvPr id="6" name="바닥글 개체 틀 5"/>
          <p:cNvSpPr>
            <a:spLocks noGrp="1"/>
          </p:cNvSpPr>
          <p:nvPr>
            <p:ph type="ftr" sz="quarter" idx="12"/>
          </p:nvPr>
        </p:nvSpPr>
        <p:spPr/>
        <p:txBody>
          <a:bodyPr/>
          <a:lstStyle/>
          <a:p>
            <a:pPr lvl="4"/>
            <a:r>
              <a:rPr lang="en-US" altLang="ja-JP" smtClean="0"/>
              <a:t>&lt;author&gt;, &lt;company&gt;</a:t>
            </a:r>
            <a:endParaRPr lang="en-US" altLang="ja-JP" dirty="0"/>
          </a:p>
        </p:txBody>
      </p:sp>
      <p:sp>
        <p:nvSpPr>
          <p:cNvPr id="7" name="슬라이드 번호 개체 틀 6"/>
          <p:cNvSpPr>
            <a:spLocks noGrp="1"/>
          </p:cNvSpPr>
          <p:nvPr>
            <p:ph type="sldNum" sz="quarter" idx="13"/>
          </p:nvPr>
        </p:nvSpPr>
        <p:spPr/>
        <p:txBody>
          <a:bodyPr/>
          <a:lstStyle/>
          <a:p>
            <a:r>
              <a:rPr lang="en-US" altLang="ja-JP" smtClean="0"/>
              <a:t>Page </a:t>
            </a:r>
            <a:fld id="{AE58050A-21AB-46B7-904C-34A3071FC9BC}" type="slidenum">
              <a:rPr lang="en-US" altLang="ja-JP" smtClean="0"/>
              <a:pPr/>
              <a:t>1</a:t>
            </a:fld>
            <a:endParaRPr lang="en-US" altLang="ja-JP" dirty="0"/>
          </a:p>
        </p:txBody>
      </p:sp>
    </p:spTree>
    <p:extLst>
      <p:ext uri="{BB962C8B-B14F-4D97-AF65-F5344CB8AC3E}">
        <p14:creationId xmlns="" xmlns:p14="http://schemas.microsoft.com/office/powerpoint/2010/main" val="118309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dirty="0" smtClean="0"/>
              <a:t>Jan 2015</a:t>
            </a:r>
            <a:endParaRPr lang="en-US" altLang="ja-JP" dirty="0"/>
          </a:p>
        </p:txBody>
      </p:sp>
      <p:sp>
        <p:nvSpPr>
          <p:cNvPr id="5" name="フッター プレースホルダ 4"/>
          <p:cNvSpPr>
            <a:spLocks noGrp="1"/>
          </p:cNvSpPr>
          <p:nvPr>
            <p:ph type="ftr" sz="quarter" idx="11"/>
          </p:nvPr>
        </p:nvSpPr>
        <p:spPr>
          <a:xfrm>
            <a:off x="5486400" y="6475413"/>
            <a:ext cx="3124200" cy="184666"/>
          </a:xfrm>
        </p:spPr>
        <p:txBody>
          <a:bodyPr/>
          <a:lstStyle>
            <a:lvl1pPr>
              <a:defRPr/>
            </a:lvl1pPr>
          </a:lstStyle>
          <a:p>
            <a:r>
              <a:rPr lang="en-US" altLang="ja-JP" dirty="0" err="1" smtClean="0"/>
              <a:t>Yeong</a:t>
            </a:r>
            <a:r>
              <a:rPr lang="en-US" altLang="ja-JP" dirty="0" smtClean="0"/>
              <a:t> Min Jang (</a:t>
            </a:r>
            <a:r>
              <a:rPr lang="en-US" altLang="ja-JP" dirty="0" err="1" smtClean="0"/>
              <a:t>Kookmin</a:t>
            </a:r>
            <a:r>
              <a:rPr lang="en-US" altLang="ja-JP" dirty="0" smtClean="0"/>
              <a:t> University)</a:t>
            </a:r>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r>
              <a:rPr lang="en-US" altLang="ja-JP" dirty="0"/>
              <a:t>Slide </a:t>
            </a:r>
            <a:fld id="{2A174D14-62F5-4D75-B1B0-108CFC6EE100}" type="slidenum">
              <a:rPr lang="en-US" altLang="ja-JP"/>
              <a:pPr/>
              <a:t>‹#›</a:t>
            </a:fld>
            <a:endParaRPr lang="en-US" altLang="ja-JP"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168909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2446533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3889756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2055166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1270103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1636161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34822014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r>
              <a:rPr lang="en-US" altLang="ja-JP" smtClean="0"/>
              <a:t>Jan 2015</a:t>
            </a:r>
            <a:endParaRPr lang="en-US" altLang="ja-JP" dirty="0"/>
          </a:p>
        </p:txBody>
      </p:sp>
      <p:sp>
        <p:nvSpPr>
          <p:cNvPr id="4" name="바닥글 개체 틀 3"/>
          <p:cNvSpPr>
            <a:spLocks noGrp="1"/>
          </p:cNvSpPr>
          <p:nvPr>
            <p:ph type="ftr" sz="quarter" idx="11"/>
          </p:nvPr>
        </p:nvSpPr>
        <p:spPr/>
        <p:txBody>
          <a:bodyPr/>
          <a:lstStyle/>
          <a:p>
            <a:r>
              <a:rPr lang="en-US" altLang="ja-JP" smtClean="0"/>
              <a:t>Shoichi Kitazawa(ATR)</a:t>
            </a:r>
            <a:endParaRPr lang="en-US" altLang="ja-JP" dirty="0"/>
          </a:p>
        </p:txBody>
      </p:sp>
      <p:sp>
        <p:nvSpPr>
          <p:cNvPr id="5" name="슬라이드 번호 개체 틀 4"/>
          <p:cNvSpPr>
            <a:spLocks noGrp="1"/>
          </p:cNvSpPr>
          <p:nvPr>
            <p:ph type="sldNum" sz="quarter" idx="12"/>
          </p:nvPr>
        </p:nvSpPr>
        <p:spPr/>
        <p:txBody>
          <a:bodyPr/>
          <a:lstStyle/>
          <a:p>
            <a:r>
              <a:rPr lang="en-US" altLang="ja-JP" smtClean="0"/>
              <a:t>Slide </a:t>
            </a:r>
            <a:fld id="{E8D8FCEF-815D-46A3-BED4-14D99570ADD6}" type="slidenum">
              <a:rPr lang="en-US" altLang="ja-JP" smtClean="0"/>
              <a:pPr/>
              <a:t>‹#›</a:t>
            </a:fld>
            <a:endParaRPr lang="en-US" altLang="ja-JP" dirty="0"/>
          </a:p>
        </p:txBody>
      </p:sp>
    </p:spTree>
    <p:extLst>
      <p:ext uri="{BB962C8B-B14F-4D97-AF65-F5344CB8AC3E}">
        <p14:creationId xmlns="" xmlns:p14="http://schemas.microsoft.com/office/powerpoint/2010/main" val="354908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r>
              <a:rPr lang="en-US" altLang="ja-JP" dirty="0" smtClean="0"/>
              <a:t>Jan 2015</a:t>
            </a:r>
            <a:endParaRPr lang="en-US" altLang="ja-JP" dirty="0"/>
          </a:p>
        </p:txBody>
      </p:sp>
      <p:sp>
        <p:nvSpPr>
          <p:cNvPr id="5" name="フッター プレースホルダ 4"/>
          <p:cNvSpPr>
            <a:spLocks noGrp="1"/>
          </p:cNvSpPr>
          <p:nvPr>
            <p:ph type="ftr" sz="quarter" idx="11"/>
          </p:nvPr>
        </p:nvSpPr>
        <p:spPr>
          <a:xfrm>
            <a:off x="5486400" y="6475413"/>
            <a:ext cx="3124200" cy="184666"/>
          </a:xfrm>
        </p:spPr>
        <p:txBody>
          <a:bodyPr/>
          <a:lstStyle>
            <a:lvl1pPr>
              <a:defRPr/>
            </a:lvl1pPr>
          </a:lstStyle>
          <a:p>
            <a:r>
              <a:rPr lang="en-US" altLang="ja-JP" dirty="0" err="1" smtClean="0"/>
              <a:t>Yeong</a:t>
            </a:r>
            <a:r>
              <a:rPr lang="en-US" altLang="ja-JP" dirty="0" smtClean="0"/>
              <a:t> Min Jang (</a:t>
            </a:r>
            <a:r>
              <a:rPr lang="en-US" altLang="ja-JP" dirty="0" err="1" smtClean="0"/>
              <a:t>Kookmin</a:t>
            </a:r>
            <a:r>
              <a:rPr lang="en-US" altLang="ja-JP" dirty="0" smtClean="0"/>
              <a:t> University)</a:t>
            </a:r>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r>
              <a:rPr lang="en-US" altLang="ja-JP" dirty="0"/>
              <a:t>Slide </a:t>
            </a:r>
            <a:fld id="{0A0F941D-B0CE-4B7F-9454-CA6AC8E76CA0}" type="slidenum">
              <a:rPr lang="en-US" altLang="ja-JP"/>
              <a:pPr/>
              <a:t>‹#›</a:t>
            </a:fld>
            <a:endParaRPr lang="en-US" altLang="ja-JP"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dirty="0" smtClean="0"/>
              <a:t>March 2015</a:t>
            </a:r>
            <a:endParaRPr lang="en-US" altLang="ja-JP" dirty="0"/>
          </a:p>
        </p:txBody>
      </p:sp>
      <p:sp>
        <p:nvSpPr>
          <p:cNvPr id="3" name="フッター プレースホルダ 2"/>
          <p:cNvSpPr>
            <a:spLocks noGrp="1"/>
          </p:cNvSpPr>
          <p:nvPr>
            <p:ph type="ftr" sz="quarter" idx="11"/>
          </p:nvPr>
        </p:nvSpPr>
        <p:spPr>
          <a:xfrm>
            <a:off x="5486400" y="6475413"/>
            <a:ext cx="3124200" cy="184666"/>
          </a:xfrm>
        </p:spPr>
        <p:txBody>
          <a:bodyPr/>
          <a:lstStyle>
            <a:lvl1pPr>
              <a:defRPr/>
            </a:lvl1pPr>
          </a:lstStyle>
          <a:p>
            <a:r>
              <a:rPr lang="en-US" altLang="ja-JP" dirty="0" err="1" smtClean="0"/>
              <a:t>Yeong</a:t>
            </a:r>
            <a:r>
              <a:rPr lang="en-US" altLang="ja-JP" dirty="0" smtClean="0"/>
              <a:t> Min Jang (</a:t>
            </a:r>
            <a:r>
              <a:rPr lang="en-US" altLang="ja-JP" dirty="0" err="1" smtClean="0"/>
              <a:t>Kookmin</a:t>
            </a:r>
            <a:r>
              <a:rPr lang="en-US" altLang="ja-JP" dirty="0" smtClean="0"/>
              <a:t> University)</a:t>
            </a:r>
            <a:endParaRPr lang="en-US" altLang="ja-JP" dirty="0"/>
          </a:p>
        </p:txBody>
      </p:sp>
      <p:sp>
        <p:nvSpPr>
          <p:cNvPr id="4" name="スライド番号プレースホルダ 3"/>
          <p:cNvSpPr>
            <a:spLocks noGrp="1"/>
          </p:cNvSpPr>
          <p:nvPr>
            <p:ph type="sldNum" sz="quarter" idx="12"/>
          </p:nvPr>
        </p:nvSpPr>
        <p:spPr/>
        <p:txBody>
          <a:bodyPr/>
          <a:lstStyle>
            <a:lvl1pPr>
              <a:defRPr/>
            </a:lvl1pPr>
          </a:lstStyle>
          <a:p>
            <a:r>
              <a:rPr lang="en-US" altLang="ja-JP" dirty="0"/>
              <a:t>Slide </a:t>
            </a:r>
            <a:fld id="{03EAECF6-03B2-4BB0-9630-EC8C404B9C85}" type="slidenum">
              <a:rPr lang="en-US" altLang="ja-JP"/>
              <a:pPr/>
              <a:t>‹#›</a:t>
            </a:fld>
            <a:endParaRPr lang="en-US" altLang="ja-JP"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218516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190965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68696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313066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94AB3E6-88ED-48EF-AB60-99B4A2D8B12B}" type="datetimeFigureOut">
              <a:rPr lang="ko-KR" altLang="en-US" smtClean="0"/>
              <a:pPr/>
              <a:t>2015-11-10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624497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altLang="ja-JP"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smtClean="0"/>
              <a:t>Jan 2015</a:t>
            </a:r>
            <a:endParaRPr lang="en-US" altLang="ja-JP"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dirty="0" smtClean="0"/>
              <a:t>Shoichi Kitazawa(ATR)</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E8D8FCEF-815D-46A3-BED4-14D99570ADD6}" type="slidenum">
              <a:rPr lang="en-US" altLang="ja-JP"/>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w="9525">
            <a:noFill/>
            <a:miter lim="800000"/>
            <a:headEnd/>
            <a:tailEnd/>
          </a:ln>
          <a:effectLst/>
        </p:spPr>
        <p:txBody>
          <a:bodyPr lIns="0" tIns="0" rIns="0" bIns="0" anchor="b">
            <a:spAutoFit/>
          </a:bodyPr>
          <a:lstStyle/>
          <a:p>
            <a:pPr marL="712788"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charset="-128"/>
              </a:rPr>
              <a:t>doc.: IEEE </a:t>
            </a:r>
            <a:r>
              <a:rPr lang="en-US" altLang="ja-JP" sz="1400" b="1" dirty="0" smtClean="0">
                <a:ea typeface="ＭＳ Ｐゴシック" charset="-128"/>
              </a:rPr>
              <a:t>802. 15-15-0087-00-0007</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11" name="모서리가 둥근 직사각형 1"/>
          <p:cNvSpPr/>
          <p:nvPr userDrawn="1"/>
        </p:nvSpPr>
        <p:spPr bwMode="auto">
          <a:xfrm>
            <a:off x="5436096" y="260648"/>
            <a:ext cx="3096344" cy="305931"/>
          </a:xfrm>
          <a:prstGeom prst="round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0" lang="en-US" altLang="ko-KR" sz="1400" b="1" i="0" u="none" strike="noStrike" cap="none" normalizeH="0" baseline="0" dirty="0" smtClean="0">
                <a:ln>
                  <a:noFill/>
                </a:ln>
                <a:solidFill>
                  <a:schemeClr val="tx1"/>
                </a:solidFill>
                <a:effectLst/>
                <a:latin typeface="Times New Roman" pitchFamily="18" charset="0"/>
              </a:rPr>
              <a:t>Doc.: IEEE 802</a:t>
            </a:r>
            <a:r>
              <a:rPr lang="en-US" altLang="ko-KR" sz="1400" b="1" dirty="0" smtClean="0"/>
              <a:t>. 15-15-0906-00-007a</a:t>
            </a:r>
            <a:endParaRPr kumimoji="0" lang="ko-KR" altLang="en-US" sz="1400" b="1" i="0" u="none" strike="noStrike" cap="none" normalizeH="0" baseline="0" dirty="0" smtClean="0">
              <a:ln>
                <a:noFill/>
              </a:ln>
              <a:solidFill>
                <a:schemeClr val="tx1"/>
              </a:solidFill>
              <a:effectLst/>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5" r:id="rId4"/>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AB3E6-88ED-48EF-AB60-99B4A2D8B12B}" type="datetimeFigureOut">
              <a:rPr lang="ko-KR" altLang="en-US" smtClean="0"/>
              <a:pPr/>
              <a:t>2015-11-10</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D4505-FB16-4A82-BEA6-46A3A6A8740E}" type="slidenum">
              <a:rPr lang="ko-KR" altLang="en-US" smtClean="0"/>
              <a:pPr/>
              <a:t>‹#›</a:t>
            </a:fld>
            <a:endParaRPr lang="ko-KR" altLang="en-US"/>
          </a:p>
        </p:txBody>
      </p:sp>
    </p:spTree>
    <p:extLst>
      <p:ext uri="{BB962C8B-B14F-4D97-AF65-F5344CB8AC3E}">
        <p14:creationId xmlns="" xmlns:p14="http://schemas.microsoft.com/office/powerpoint/2010/main" val="42900680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5"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6" name="スライド番号プレースホルダ 3"/>
          <p:cNvSpPr>
            <a:spLocks noGrp="1"/>
          </p:cNvSpPr>
          <p:nvPr>
            <p:ph type="sldNum" sz="quarter" idx="12"/>
          </p:nvPr>
        </p:nvSpPr>
        <p:spPr/>
        <p:txBody>
          <a:bodyPr/>
          <a:lstStyle/>
          <a:p>
            <a:r>
              <a:rPr lang="en-US" altLang="ja-JP" dirty="0"/>
              <a:t>Slide </a:t>
            </a:r>
            <a:fld id="{8447DFC6-53E1-497A-AACF-DCAA15DC4A13}" type="slidenum">
              <a:rPr lang="en-US" altLang="ja-JP"/>
              <a:pPr/>
              <a:t>1</a:t>
            </a:fld>
            <a:endParaRPr lang="en-US" altLang="ja-JP" dirty="0"/>
          </a:p>
        </p:txBody>
      </p:sp>
      <p:sp>
        <p:nvSpPr>
          <p:cNvPr id="27651" name="Rectangle 3"/>
          <p:cNvSpPr>
            <a:spLocks noChangeArrowheads="1"/>
          </p:cNvSpPr>
          <p:nvPr/>
        </p:nvSpPr>
        <p:spPr bwMode="auto">
          <a:xfrm>
            <a:off x="116904" y="638587"/>
            <a:ext cx="8991600" cy="4734629"/>
          </a:xfrm>
          <a:prstGeom prst="rect">
            <a:avLst/>
          </a:prstGeom>
          <a:noFill/>
          <a:ln w="12700">
            <a:noFill/>
            <a:miter lim="800000"/>
            <a:headEnd type="none" w="sm" len="sm"/>
            <a:tailEnd type="none" w="sm" len="sm"/>
          </a:ln>
          <a:effec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a:t>
            </a:r>
            <a:r>
              <a:rPr lang="en-US" altLang="ja-JP" sz="1600" dirty="0" smtClean="0">
                <a:solidFill>
                  <a:schemeClr val="tx2"/>
                </a:solidFill>
                <a:ea typeface="ＭＳ Ｐゴシック" charset="-128"/>
              </a:rPr>
              <a:t>Proposal for OCC application using mobile devices</a:t>
            </a:r>
            <a:r>
              <a:rPr lang="en-US" altLang="ja-JP" sz="1600" dirty="0" smtClean="0">
                <a:ea typeface="ＭＳ Ｐゴシック" charset="-128"/>
              </a:rPr>
              <a:t>]</a:t>
            </a:r>
            <a:r>
              <a:rPr lang="en-US" altLang="ja-JP" sz="1600" dirty="0">
                <a:ea typeface="ＭＳ Ｐゴシック" charset="-128"/>
              </a:rPr>
              <a:t>	</a:t>
            </a:r>
          </a:p>
          <a:p>
            <a:r>
              <a:rPr lang="en-US" altLang="ja-JP" sz="1600" b="1" dirty="0">
                <a:ea typeface="ＭＳ Ｐゴシック" charset="-128"/>
              </a:rPr>
              <a:t>Date Submitted: </a:t>
            </a:r>
            <a:r>
              <a:rPr lang="en-US" altLang="ja-JP" sz="1600" dirty="0" smtClean="0">
                <a:ea typeface="ＭＳ Ｐゴシック" charset="-128"/>
              </a:rPr>
              <a:t>[10 November 2015]</a:t>
            </a:r>
            <a:r>
              <a:rPr lang="en-US" altLang="ja-JP" sz="1600" dirty="0">
                <a:ea typeface="ＭＳ Ｐゴシック" charset="-128"/>
              </a:rPr>
              <a:t>	</a:t>
            </a:r>
          </a:p>
          <a:p>
            <a:r>
              <a:rPr lang="en-US" altLang="ja-JP" sz="1600" b="1" dirty="0">
                <a:ea typeface="ＭＳ Ｐゴシック" charset="-128"/>
              </a:rPr>
              <a:t>Source:</a:t>
            </a:r>
            <a:r>
              <a:rPr lang="en-US" altLang="ja-JP" sz="1600" dirty="0">
                <a:ea typeface="ＭＳ Ｐゴシック" charset="-128"/>
              </a:rPr>
              <a:t> </a:t>
            </a:r>
            <a:r>
              <a:rPr lang="en-US" altLang="ja-JP" sz="1600" dirty="0" smtClean="0">
                <a:ea typeface="ＭＳ Ｐゴシック" charset="-128"/>
              </a:rPr>
              <a:t>[</a:t>
            </a:r>
            <a:r>
              <a:rPr lang="en-US" altLang="zh-CN" sz="1600" dirty="0" smtClean="0"/>
              <a:t>Yu </a:t>
            </a:r>
            <a:r>
              <a:rPr lang="en-US" altLang="zh-CN" sz="1600" dirty="0" err="1" smtClean="0"/>
              <a:t>Zeng</a:t>
            </a:r>
            <a:r>
              <a:rPr lang="en-US" altLang="ja-JP" sz="1600" dirty="0" smtClean="0">
                <a:ea typeface="ＭＳ Ｐゴシック" charset="-128"/>
              </a:rPr>
              <a:t>] </a:t>
            </a:r>
            <a:r>
              <a:rPr lang="en-US" altLang="ja-JP" sz="1600" dirty="0">
                <a:ea typeface="ＭＳ Ｐゴシック" charset="-128"/>
              </a:rPr>
              <a:t>Company </a:t>
            </a:r>
            <a:r>
              <a:rPr lang="en-US" altLang="ja-JP" sz="1600" dirty="0" smtClean="0">
                <a:ea typeface="ＭＳ Ｐゴシック" charset="-128"/>
              </a:rPr>
              <a:t>[</a:t>
            </a:r>
            <a:r>
              <a:rPr lang="en-US" altLang="ko-KR" sz="1600" dirty="0" smtClean="0">
                <a:ea typeface="굴림" charset="-127"/>
              </a:rPr>
              <a:t>China Telecom</a:t>
            </a:r>
            <a:r>
              <a:rPr lang="en-US" altLang="ja-JP" sz="1600" dirty="0" smtClean="0">
                <a:ea typeface="ＭＳ Ｐゴシック" charset="-128"/>
              </a:rPr>
              <a:t>]</a:t>
            </a:r>
            <a:endParaRPr lang="en-US" altLang="ja-JP" sz="1600" dirty="0">
              <a:ea typeface="ＭＳ Ｐゴシック" charset="-128"/>
            </a:endParaRPr>
          </a:p>
          <a:p>
            <a:r>
              <a:rPr lang="en-US" altLang="ja-JP" sz="1600" dirty="0">
                <a:ea typeface="ＭＳ Ｐゴシック" charset="-128"/>
              </a:rPr>
              <a:t>Address </a:t>
            </a:r>
            <a:r>
              <a:rPr lang="en-US" altLang="ja-JP" sz="1600" dirty="0" smtClean="0">
                <a:ea typeface="ＭＳ Ｐゴシック" charset="-128"/>
              </a:rPr>
              <a:t>[]</a:t>
            </a:r>
            <a:endParaRPr lang="en-US" altLang="ja-JP" sz="1600" dirty="0">
              <a:ea typeface="ＭＳ Ｐゴシック" charset="-128"/>
            </a:endParaRPr>
          </a:p>
          <a:p>
            <a:r>
              <a:rPr lang="en-US" altLang="ja-JP" sz="1600" dirty="0">
                <a:ea typeface="ＭＳ Ｐゴシック" charset="-128"/>
              </a:rPr>
              <a:t>Voice</a:t>
            </a:r>
            <a:r>
              <a:rPr lang="en-US" altLang="ja-JP" sz="1600" dirty="0" smtClean="0">
                <a:ea typeface="ＭＳ Ｐゴシック" charset="-128"/>
              </a:rPr>
              <a:t>:[</a:t>
            </a:r>
            <a:r>
              <a:rPr lang="en-US" altLang="ja-JP" sz="1600" dirty="0" smtClean="0">
                <a:ea typeface="ＭＳ Ｐゴシック" charset="-128"/>
              </a:rPr>
              <a:t>0086-10-58552080</a:t>
            </a:r>
            <a:r>
              <a:rPr lang="en-US" altLang="ja-JP" sz="1600" dirty="0" smtClean="0">
                <a:ea typeface="ＭＳ Ｐゴシック" charset="-128"/>
              </a:rPr>
              <a:t>], </a:t>
            </a:r>
            <a:r>
              <a:rPr lang="en-US" altLang="ja-JP" sz="1600" dirty="0">
                <a:ea typeface="ＭＳ Ｐゴシック" charset="-128"/>
              </a:rPr>
              <a:t>FAX</a:t>
            </a:r>
            <a:r>
              <a:rPr lang="en-US" altLang="ja-JP" sz="1600" dirty="0" smtClean="0">
                <a:ea typeface="ＭＳ Ｐゴシック" charset="-128"/>
              </a:rPr>
              <a:t>: [], </a:t>
            </a:r>
            <a:r>
              <a:rPr lang="en-US" altLang="ja-JP" sz="1600" dirty="0">
                <a:ea typeface="ＭＳ Ｐゴシック" charset="-128"/>
              </a:rPr>
              <a:t>E-Mail</a:t>
            </a:r>
            <a:r>
              <a:rPr lang="en-US" altLang="ja-JP" sz="1600" dirty="0" smtClean="0">
                <a:ea typeface="ＭＳ Ｐゴシック" charset="-128"/>
              </a:rPr>
              <a:t>:[:[zengyu@ctbri.com.cn]</a:t>
            </a:r>
            <a:r>
              <a:rPr lang="en-US" altLang="ja-JP" sz="1600" dirty="0">
                <a:ea typeface="ＭＳ Ｐゴシック" charset="-128"/>
              </a:rPr>
              <a:t>	</a:t>
            </a:r>
          </a:p>
          <a:p>
            <a:pPr>
              <a:spcBef>
                <a:spcPts val="600"/>
              </a:spcBef>
              <a:spcAft>
                <a:spcPts val="600"/>
              </a:spcAft>
            </a:pPr>
            <a:r>
              <a:rPr lang="en-US" altLang="ja-JP" sz="1600" b="1" dirty="0">
                <a:ea typeface="ＭＳ Ｐゴシック" charset="-128"/>
              </a:rPr>
              <a:t>Re:</a:t>
            </a:r>
            <a:r>
              <a:rPr lang="en-US" altLang="ja-JP" sz="1600" dirty="0">
                <a:ea typeface="ＭＳ Ｐゴシック" charset="-128"/>
              </a:rPr>
              <a:t> </a:t>
            </a:r>
            <a:r>
              <a:rPr lang="en-US" altLang="ja-JP" sz="1600" dirty="0" smtClean="0">
                <a:ea typeface="ＭＳ Ｐゴシック" charset="-128"/>
              </a:rPr>
              <a:t>[]</a:t>
            </a:r>
            <a:endParaRPr lang="en-US" altLang="ja-JP" sz="1600" dirty="0">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[Proposal for OCC application using mobile devices]</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2" name="모서리가 둥근 직사각형 1"/>
          <p:cNvSpPr/>
          <p:nvPr/>
        </p:nvSpPr>
        <p:spPr bwMode="auto">
          <a:xfrm>
            <a:off x="5436096" y="260648"/>
            <a:ext cx="3096344" cy="305931"/>
          </a:xfrm>
          <a:prstGeom prst="round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0" lang="en-US" altLang="ko-KR" sz="1400" b="1" i="0" u="none" strike="noStrike" cap="none" normalizeH="0" baseline="0" dirty="0" smtClean="0">
                <a:ln>
                  <a:noFill/>
                </a:ln>
                <a:solidFill>
                  <a:schemeClr val="tx1"/>
                </a:solidFill>
                <a:effectLst/>
                <a:latin typeface="Times New Roman" pitchFamily="18" charset="0"/>
              </a:rPr>
              <a:t>Doc.: IEEE 802</a:t>
            </a:r>
            <a:r>
              <a:rPr lang="en-US" altLang="ko-KR" sz="1400" b="1" dirty="0" smtClean="0"/>
              <a:t>. 15-15-0906-00-007a</a:t>
            </a:r>
            <a:endParaRPr kumimoji="0" lang="ko-KR" altLang="en-US" sz="1400" b="1"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10</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pic>
        <p:nvPicPr>
          <p:cNvPr id="34" name="Picture 2"/>
          <p:cNvPicPr>
            <a:picLocks noChangeAspect="1" noChangeArrowheads="1"/>
          </p:cNvPicPr>
          <p:nvPr/>
        </p:nvPicPr>
        <p:blipFill>
          <a:blip r:embed="rId2" cstate="print"/>
          <a:srcRect/>
          <a:stretch>
            <a:fillRect/>
          </a:stretch>
        </p:blipFill>
        <p:spPr bwMode="auto">
          <a:xfrm>
            <a:off x="6172200" y="1825932"/>
            <a:ext cx="2590800" cy="1243584"/>
          </a:xfrm>
          <a:prstGeom prst="rect">
            <a:avLst/>
          </a:prstGeom>
          <a:noFill/>
          <a:ln w="9525">
            <a:noFill/>
            <a:miter lim="800000"/>
            <a:headEnd/>
            <a:tailEnd/>
          </a:ln>
        </p:spPr>
      </p:pic>
      <p:pic>
        <p:nvPicPr>
          <p:cNvPr id="35" name="Picture 3"/>
          <p:cNvPicPr>
            <a:picLocks noChangeAspect="1" noChangeArrowheads="1"/>
          </p:cNvPicPr>
          <p:nvPr/>
        </p:nvPicPr>
        <p:blipFill>
          <a:blip r:embed="rId3" cstate="print"/>
          <a:srcRect/>
          <a:stretch>
            <a:fillRect/>
          </a:stretch>
        </p:blipFill>
        <p:spPr bwMode="auto">
          <a:xfrm>
            <a:off x="6172200" y="4873932"/>
            <a:ext cx="2590800" cy="1579404"/>
          </a:xfrm>
          <a:prstGeom prst="rect">
            <a:avLst/>
          </a:prstGeom>
          <a:noFill/>
          <a:ln w="9525">
            <a:noFill/>
            <a:miter lim="800000"/>
            <a:headEnd/>
            <a:tailEnd/>
          </a:ln>
        </p:spPr>
      </p:pic>
      <p:pic>
        <p:nvPicPr>
          <p:cNvPr id="36" name="Picture 4"/>
          <p:cNvPicPr>
            <a:picLocks noChangeAspect="1" noChangeArrowheads="1"/>
          </p:cNvPicPr>
          <p:nvPr/>
        </p:nvPicPr>
        <p:blipFill>
          <a:blip r:embed="rId4" cstate="print"/>
          <a:srcRect/>
          <a:stretch>
            <a:fillRect/>
          </a:stretch>
        </p:blipFill>
        <p:spPr bwMode="auto">
          <a:xfrm>
            <a:off x="6172200" y="3197532"/>
            <a:ext cx="2590800" cy="1506937"/>
          </a:xfrm>
          <a:prstGeom prst="rect">
            <a:avLst/>
          </a:prstGeom>
          <a:noFill/>
          <a:ln w="9525">
            <a:noFill/>
            <a:miter lim="800000"/>
            <a:headEnd/>
            <a:tailEnd/>
          </a:ln>
        </p:spPr>
      </p:pic>
      <p:sp>
        <p:nvSpPr>
          <p:cNvPr id="37" name="TextBox 36"/>
          <p:cNvSpPr txBox="1"/>
          <p:nvPr/>
        </p:nvSpPr>
        <p:spPr>
          <a:xfrm>
            <a:off x="208674" y="1597332"/>
            <a:ext cx="1996889" cy="369332"/>
          </a:xfrm>
          <a:prstGeom prst="rect">
            <a:avLst/>
          </a:prstGeom>
          <a:solidFill>
            <a:srgbClr val="00B0F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Lift</a:t>
            </a:r>
            <a:r>
              <a:rPr kumimoji="0" lang="en-US" altLang="zh-CN" sz="1800" b="0" i="0" u="none" strike="noStrike" kern="0" cap="none" spc="0" normalizeH="0" noProof="0" dirty="0" smtClean="0">
                <a:ln>
                  <a:noFill/>
                </a:ln>
                <a:solidFill>
                  <a:srgbClr val="FFFFFF"/>
                </a:solidFill>
                <a:effectLst/>
                <a:uLnTx/>
                <a:uFillTx/>
                <a:latin typeface="微软雅黑"/>
                <a:ea typeface="微软雅黑"/>
                <a:cs typeface="+mn-cs"/>
              </a:rPr>
              <a:t> Monitoring</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pic>
        <p:nvPicPr>
          <p:cNvPr id="38" name="Picture 5"/>
          <p:cNvPicPr>
            <a:picLocks noChangeAspect="1" noChangeArrowheads="1"/>
          </p:cNvPicPr>
          <p:nvPr/>
        </p:nvPicPr>
        <p:blipFill>
          <a:blip r:embed="rId5" cstate="print"/>
          <a:srcRect/>
          <a:stretch>
            <a:fillRect/>
          </a:stretch>
        </p:blipFill>
        <p:spPr bwMode="auto">
          <a:xfrm>
            <a:off x="1676400" y="3045132"/>
            <a:ext cx="2590800" cy="1573243"/>
          </a:xfrm>
          <a:prstGeom prst="rect">
            <a:avLst/>
          </a:prstGeom>
          <a:noFill/>
          <a:ln w="9525">
            <a:noFill/>
            <a:miter lim="800000"/>
            <a:headEnd/>
            <a:tailEnd/>
          </a:ln>
        </p:spPr>
      </p:pic>
      <p:sp>
        <p:nvSpPr>
          <p:cNvPr id="39" name="右箭头 38"/>
          <p:cNvSpPr/>
          <p:nvPr/>
        </p:nvSpPr>
        <p:spPr>
          <a:xfrm>
            <a:off x="4953000" y="4035732"/>
            <a:ext cx="609600" cy="38100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0" name="矩形 3"/>
          <p:cNvSpPr>
            <a:spLocks noChangeArrowheads="1"/>
          </p:cNvSpPr>
          <p:nvPr/>
        </p:nvSpPr>
        <p:spPr bwMode="auto">
          <a:xfrm>
            <a:off x="304800" y="5254932"/>
            <a:ext cx="5638800" cy="1077218"/>
          </a:xfrm>
          <a:prstGeom prst="rect">
            <a:avLst/>
          </a:prstGeom>
          <a:noFill/>
          <a:ln w="3175">
            <a:solidFill>
              <a:srgbClr val="000000"/>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p>
            <a:r>
              <a:rPr lang="en-US" altLang="zh-CN" sz="1600" dirty="0" smtClean="0">
                <a:solidFill>
                  <a:srgbClr val="0070C0"/>
                </a:solidFill>
                <a:latin typeface="Arial" pitchFamily="34" charset="0"/>
                <a:ea typeface="+mj-ea"/>
                <a:cs typeface="Arial" pitchFamily="34" charset="0"/>
              </a:rPr>
              <a:t>Currently, China Telecom operates lift monitoring service in Nanjing, Taizhou, Yancheng, Changzhou, Xuzhou, Wuxi, Suzhou. More 10000 lift monitoring system to be installed in Taicang and connect with M2M platform for service payment</a:t>
            </a:r>
            <a:endParaRPr lang="en-US" altLang="zh-CN" sz="2000" b="0" dirty="0">
              <a:solidFill>
                <a:srgbClr val="0070C0"/>
              </a:solidFill>
              <a:latin typeface="Arial" pitchFamily="34" charset="0"/>
              <a:ea typeface="+mj-ea"/>
              <a:cs typeface="Arial" pitchFamily="34" charset="0"/>
            </a:endParaRPr>
          </a:p>
        </p:txBody>
      </p:sp>
      <p:sp>
        <p:nvSpPr>
          <p:cNvPr id="41" name="TextBox 40"/>
          <p:cNvSpPr txBox="1"/>
          <p:nvPr/>
        </p:nvSpPr>
        <p:spPr>
          <a:xfrm>
            <a:off x="304800" y="4721532"/>
            <a:ext cx="2286000" cy="369332"/>
          </a:xfrm>
          <a:prstGeom prst="rect">
            <a:avLst/>
          </a:prstGeom>
          <a:solidFill>
            <a:srgbClr val="92D05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Current Coverage</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42" name="矩形 41"/>
          <p:cNvSpPr/>
          <p:nvPr/>
        </p:nvSpPr>
        <p:spPr>
          <a:xfrm>
            <a:off x="228600" y="2054532"/>
            <a:ext cx="5715000" cy="923330"/>
          </a:xfrm>
          <a:prstGeom prst="rect">
            <a:avLst/>
          </a:prstGeom>
          <a:ln>
            <a:solidFill>
              <a:srgbClr val="4F81BD"/>
            </a:solidFill>
            <a:prstDash val="dashDot"/>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latin typeface="Arial" pitchFamily="34" charset="0"/>
                <a:cs typeface="Arial" pitchFamily="34" charset="0"/>
              </a:rPr>
              <a:t>OCC can be deployed on existing lift monitoring platform. Early signs of operation warning can be read using OCC D2D mobile device for further maintenance.</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44" name="object 7"/>
          <p:cNvSpPr txBox="1">
            <a:spLocks/>
          </p:cNvSpPr>
          <p:nvPr/>
        </p:nvSpPr>
        <p:spPr>
          <a:xfrm>
            <a:off x="251520" y="908720"/>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Future D2D Services - Safety</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11</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16" name="矩形 3"/>
          <p:cNvSpPr>
            <a:spLocks noChangeArrowheads="1"/>
          </p:cNvSpPr>
          <p:nvPr/>
        </p:nvSpPr>
        <p:spPr bwMode="auto">
          <a:xfrm>
            <a:off x="208674" y="3550657"/>
            <a:ext cx="5734926" cy="830997"/>
          </a:xfrm>
          <a:prstGeom prst="rect">
            <a:avLst/>
          </a:prstGeom>
          <a:noFill/>
          <a:ln w="3175">
            <a:solidFill>
              <a:srgbClr val="000000"/>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p>
            <a:r>
              <a:rPr lang="zh-CN" altLang="en-US" sz="1600" b="0" dirty="0">
                <a:solidFill>
                  <a:srgbClr val="0070C0"/>
                </a:solidFill>
                <a:latin typeface="微软雅黑" pitchFamily="34" charset="-122"/>
                <a:ea typeface="微软雅黑" pitchFamily="34" charset="-122"/>
              </a:rPr>
              <a:t>      </a:t>
            </a:r>
            <a:r>
              <a:rPr lang="en-US" altLang="zh-CN" sz="1600" b="0" dirty="0" smtClean="0">
                <a:solidFill>
                  <a:srgbClr val="0070C0"/>
                </a:solidFill>
                <a:latin typeface="微软雅黑" pitchFamily="34" charset="-122"/>
                <a:ea typeface="微软雅黑" pitchFamily="34" charset="-122"/>
              </a:rPr>
              <a:t>Information of operation can be delivered through OCC D2D device, and further relayed to CDMA network. Thus shorten the respond time.</a:t>
            </a:r>
            <a:endParaRPr lang="en-US" altLang="zh-CN" sz="1600" b="0" dirty="0">
              <a:solidFill>
                <a:srgbClr val="0070C0"/>
              </a:solidFill>
              <a:latin typeface="微软雅黑" pitchFamily="34" charset="-122"/>
              <a:ea typeface="微软雅黑" pitchFamily="34" charset="-122"/>
            </a:endParaRPr>
          </a:p>
        </p:txBody>
      </p:sp>
      <p:sp>
        <p:nvSpPr>
          <p:cNvPr id="17" name="TextBox 16"/>
          <p:cNvSpPr txBox="1"/>
          <p:nvPr/>
        </p:nvSpPr>
        <p:spPr>
          <a:xfrm>
            <a:off x="208674" y="3109317"/>
            <a:ext cx="3218696" cy="369332"/>
          </a:xfrm>
          <a:prstGeom prst="rect">
            <a:avLst/>
          </a:prstGeom>
          <a:solidFill>
            <a:srgbClr val="92D05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Possible Solution</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18" name="TextBox 17"/>
          <p:cNvSpPr txBox="1"/>
          <p:nvPr/>
        </p:nvSpPr>
        <p:spPr>
          <a:xfrm>
            <a:off x="208674" y="1246401"/>
            <a:ext cx="3218696" cy="369332"/>
          </a:xfrm>
          <a:prstGeom prst="rect">
            <a:avLst/>
          </a:prstGeom>
          <a:solidFill>
            <a:srgbClr val="00B0F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Background</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pic>
        <p:nvPicPr>
          <p:cNvPr id="19" name="Picture 2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4672698"/>
            <a:ext cx="3810000" cy="1646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矩形 3"/>
          <p:cNvSpPr>
            <a:spLocks noChangeArrowheads="1"/>
          </p:cNvSpPr>
          <p:nvPr/>
        </p:nvSpPr>
        <p:spPr bwMode="auto">
          <a:xfrm>
            <a:off x="5410200" y="5129897"/>
            <a:ext cx="3505200" cy="1323439"/>
          </a:xfrm>
          <a:prstGeom prst="rect">
            <a:avLst/>
          </a:prstGeom>
          <a:solidFill>
            <a:srgbClr val="FFC000"/>
          </a:solidFill>
          <a:ln w="3175">
            <a:solidFill>
              <a:srgbClr val="000000"/>
            </a:solidFill>
            <a:prstDash val="dashDot"/>
            <a:miter lim="800000"/>
            <a:headEnd/>
            <a:tailEnd/>
          </a:ln>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srgbClr val="1F497D"/>
                </a:solidFill>
                <a:effectLst/>
                <a:uLnTx/>
                <a:uFillTx/>
                <a:latin typeface="微软雅黑"/>
                <a:ea typeface="微软雅黑"/>
              </a:rPr>
              <a:t>City with lighting management</a:t>
            </a:r>
            <a:r>
              <a:rPr kumimoji="0" lang="zh-CN" altLang="en-US" sz="1600" b="0" i="0" u="none" strike="noStrike" kern="0" cap="none" spc="0" normalizeH="0" baseline="0" noProof="0" dirty="0" smtClean="0">
                <a:ln>
                  <a:noFill/>
                </a:ln>
                <a:solidFill>
                  <a:srgbClr val="1F497D"/>
                </a:solidFill>
                <a:effectLst/>
                <a:uLnTx/>
                <a:uFillTx/>
                <a:latin typeface="微软雅黑"/>
                <a:ea typeface="微软雅黑"/>
              </a:rPr>
              <a:t>：</a:t>
            </a:r>
            <a:r>
              <a:rPr kumimoji="0" lang="en-US" altLang="zh-CN" sz="1600" b="0" i="0" u="none" strike="noStrike" kern="0" cap="none" spc="0" normalizeH="0" baseline="0" noProof="0" dirty="0" smtClean="0">
                <a:ln>
                  <a:noFill/>
                </a:ln>
                <a:solidFill>
                  <a:srgbClr val="1F497D"/>
                </a:solidFill>
                <a:effectLst/>
                <a:uLnTx/>
                <a:uFillTx/>
                <a:latin typeface="微软雅黑"/>
                <a:ea typeface="微软雅黑"/>
              </a:rPr>
              <a:t>Nanjing,</a:t>
            </a:r>
            <a:r>
              <a:rPr kumimoji="0" lang="en-US" altLang="zh-CN" sz="1600" b="0" i="0" u="none" strike="noStrike" kern="0" cap="none" spc="0" normalizeH="0" noProof="0" dirty="0" smtClean="0">
                <a:ln>
                  <a:noFill/>
                </a:ln>
                <a:solidFill>
                  <a:srgbClr val="1F497D"/>
                </a:solidFill>
                <a:effectLst/>
                <a:uLnTx/>
                <a:uFillTx/>
                <a:latin typeface="微软雅黑"/>
                <a:ea typeface="微软雅黑"/>
              </a:rPr>
              <a:t> Yangzhou</a:t>
            </a:r>
            <a:r>
              <a:rPr kumimoji="0" lang="zh-CN" altLang="en-US" sz="1600" b="0" i="0" u="none" strike="noStrike" kern="0" cap="none" spc="0" normalizeH="0" baseline="0" noProof="0" dirty="0" smtClean="0">
                <a:ln>
                  <a:noFill/>
                </a:ln>
                <a:solidFill>
                  <a:srgbClr val="1F497D"/>
                </a:solidFill>
                <a:effectLst/>
                <a:uLnTx/>
                <a:uFillTx/>
                <a:latin typeface="微软雅黑"/>
                <a:ea typeface="微软雅黑"/>
              </a:rPr>
              <a:t>、</a:t>
            </a:r>
            <a:r>
              <a:rPr kumimoji="0" lang="en-US" altLang="zh-CN" sz="1600" b="0" i="0" u="none" strike="noStrike" kern="0" cap="none" spc="0" normalizeH="0" baseline="0" noProof="0" dirty="0" smtClean="0">
                <a:ln>
                  <a:noFill/>
                </a:ln>
                <a:solidFill>
                  <a:srgbClr val="1F497D"/>
                </a:solidFill>
                <a:effectLst/>
                <a:uLnTx/>
                <a:uFillTx/>
                <a:latin typeface="微软雅黑"/>
                <a:ea typeface="微软雅黑"/>
              </a:rPr>
              <a:t>Zhenjiang, Taizhou, Wuxi, Suzhou, the connection is through 10649 model M2M</a:t>
            </a:r>
            <a:endParaRPr kumimoji="0" lang="en-US" altLang="zh-CN" sz="1400" b="0" i="0" u="none" strike="noStrike" kern="0" cap="none" spc="0" normalizeH="0" baseline="0" noProof="0" dirty="0">
              <a:ln>
                <a:noFill/>
              </a:ln>
              <a:solidFill>
                <a:srgbClr val="1F497D"/>
              </a:solidFill>
              <a:effectLst/>
              <a:uLnTx/>
              <a:uFillTx/>
              <a:latin typeface="微软雅黑"/>
              <a:ea typeface="微软雅黑"/>
            </a:endParaRPr>
          </a:p>
        </p:txBody>
      </p:sp>
      <p:pic>
        <p:nvPicPr>
          <p:cNvPr id="2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84558" y="2974593"/>
            <a:ext cx="2607922" cy="2173964"/>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矩形 3"/>
          <p:cNvSpPr>
            <a:spLocks noChangeArrowheads="1"/>
          </p:cNvSpPr>
          <p:nvPr/>
        </p:nvSpPr>
        <p:spPr bwMode="auto">
          <a:xfrm>
            <a:off x="218178" y="1678449"/>
            <a:ext cx="8602294" cy="1077218"/>
          </a:xfrm>
          <a:prstGeom prst="rect">
            <a:avLst/>
          </a:prstGeom>
          <a:noFill/>
          <a:ln w="3175">
            <a:solidFill>
              <a:srgbClr val="000000"/>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p>
            <a:r>
              <a:rPr lang="zh-CN" altLang="en-US" sz="1600" b="0" dirty="0">
                <a:solidFill>
                  <a:srgbClr val="0070C0"/>
                </a:solidFill>
                <a:latin typeface="微软雅黑" pitchFamily="34" charset="-122"/>
                <a:ea typeface="微软雅黑" pitchFamily="34" charset="-122"/>
              </a:rPr>
              <a:t> </a:t>
            </a:r>
            <a:r>
              <a:rPr lang="zh-CN" altLang="en-US" sz="1600" b="0" dirty="0" smtClean="0">
                <a:solidFill>
                  <a:srgbClr val="0070C0"/>
                </a:solidFill>
                <a:latin typeface="微软雅黑" pitchFamily="34" charset="-122"/>
                <a:ea typeface="微软雅黑" pitchFamily="34" charset="-122"/>
              </a:rPr>
              <a:t>     </a:t>
            </a:r>
            <a:r>
              <a:rPr lang="en-US" altLang="zh-CN" sz="1600" b="0" dirty="0" smtClean="0">
                <a:solidFill>
                  <a:srgbClr val="0070C0"/>
                </a:solidFill>
                <a:latin typeface="微软雅黑" pitchFamily="34" charset="-122"/>
                <a:ea typeface="微软雅黑" pitchFamily="34" charset="-122"/>
              </a:rPr>
              <a:t>Lighting take 10</a:t>
            </a:r>
            <a:r>
              <a:rPr lang="zh-CN" altLang="en-US" sz="1600" b="0" dirty="0">
                <a:solidFill>
                  <a:srgbClr val="0070C0"/>
                </a:solidFill>
                <a:latin typeface="微软雅黑" pitchFamily="34" charset="-122"/>
                <a:ea typeface="微软雅黑" pitchFamily="34" charset="-122"/>
              </a:rPr>
              <a:t>％～</a:t>
            </a:r>
            <a:r>
              <a:rPr lang="en-US" altLang="zh-CN" sz="1600" b="0" dirty="0">
                <a:solidFill>
                  <a:srgbClr val="0070C0"/>
                </a:solidFill>
                <a:latin typeface="微软雅黑" pitchFamily="34" charset="-122"/>
                <a:ea typeface="微软雅黑" pitchFamily="34" charset="-122"/>
              </a:rPr>
              <a:t>20</a:t>
            </a:r>
            <a:r>
              <a:rPr lang="zh-CN" altLang="en-US" sz="1600" b="0" dirty="0" smtClean="0">
                <a:solidFill>
                  <a:srgbClr val="0070C0"/>
                </a:solidFill>
                <a:latin typeface="微软雅黑" pitchFamily="34" charset="-122"/>
                <a:ea typeface="微软雅黑" pitchFamily="34" charset="-122"/>
              </a:rPr>
              <a:t>％ </a:t>
            </a:r>
            <a:r>
              <a:rPr lang="en-US" altLang="zh-CN" sz="1600" b="0" dirty="0" smtClean="0">
                <a:solidFill>
                  <a:srgbClr val="0070C0"/>
                </a:solidFill>
                <a:latin typeface="微软雅黑" pitchFamily="34" charset="-122"/>
                <a:ea typeface="微软雅黑" pitchFamily="34" charset="-122"/>
              </a:rPr>
              <a:t>of total energy supply</a:t>
            </a:r>
            <a:r>
              <a:rPr lang="en-US" altLang="zh-CN" sz="1600" dirty="0" smtClean="0">
                <a:solidFill>
                  <a:srgbClr val="0070C0"/>
                </a:solidFill>
                <a:latin typeface="微软雅黑" pitchFamily="34" charset="-122"/>
                <a:ea typeface="微软雅黑" pitchFamily="34" charset="-122"/>
              </a:rPr>
              <a:t>. Street lighting consists of </a:t>
            </a:r>
            <a:r>
              <a:rPr lang="en-US" altLang="zh-CN" sz="1600" b="0" dirty="0" smtClean="0">
                <a:solidFill>
                  <a:srgbClr val="0070C0"/>
                </a:solidFill>
                <a:latin typeface="微软雅黑" pitchFamily="34" charset="-122"/>
                <a:ea typeface="微软雅黑" pitchFamily="34" charset="-122"/>
              </a:rPr>
              <a:t>30</a:t>
            </a:r>
            <a:r>
              <a:rPr lang="zh-CN" altLang="en-US" sz="1600" b="0" dirty="0" smtClean="0">
                <a:solidFill>
                  <a:srgbClr val="0070C0"/>
                </a:solidFill>
                <a:latin typeface="微软雅黑" pitchFamily="34" charset="-122"/>
                <a:ea typeface="微软雅黑" pitchFamily="34" charset="-122"/>
              </a:rPr>
              <a:t>％ </a:t>
            </a:r>
            <a:r>
              <a:rPr lang="en-US" altLang="zh-CN" sz="1600" b="0" dirty="0" smtClean="0">
                <a:solidFill>
                  <a:srgbClr val="0070C0"/>
                </a:solidFill>
                <a:latin typeface="微软雅黑" pitchFamily="34" charset="-122"/>
                <a:ea typeface="微软雅黑" pitchFamily="34" charset="-122"/>
              </a:rPr>
              <a:t>lighting</a:t>
            </a:r>
            <a:r>
              <a:rPr lang="zh-CN" altLang="en-US" sz="1600" b="0" dirty="0" smtClean="0">
                <a:solidFill>
                  <a:srgbClr val="0070C0"/>
                </a:solidFill>
                <a:latin typeface="微软雅黑" pitchFamily="34" charset="-122"/>
                <a:ea typeface="微软雅黑" pitchFamily="34" charset="-122"/>
              </a:rPr>
              <a:t>。</a:t>
            </a:r>
            <a:r>
              <a:rPr lang="en-US" altLang="zh-CN" sz="1600" b="0" dirty="0" smtClean="0">
                <a:solidFill>
                  <a:srgbClr val="0070C0"/>
                </a:solidFill>
                <a:latin typeface="微软雅黑" pitchFamily="34" charset="-122"/>
                <a:ea typeface="微软雅黑" pitchFamily="34" charset="-122"/>
              </a:rPr>
              <a:t>Most area use manual control management, </a:t>
            </a:r>
            <a:r>
              <a:rPr lang="en-US" altLang="zh-CN" sz="1600" dirty="0" smtClean="0">
                <a:solidFill>
                  <a:srgbClr val="0070C0"/>
                </a:solidFill>
                <a:latin typeface="微软雅黑" pitchFamily="34" charset="-122"/>
                <a:ea typeface="微软雅黑" pitchFamily="34" charset="-122"/>
              </a:rPr>
              <a:t>more maintenance staffs were needed </a:t>
            </a:r>
            <a:r>
              <a:rPr lang="en-US" altLang="zh-CN" sz="1600" b="0" dirty="0" smtClean="0">
                <a:solidFill>
                  <a:srgbClr val="0070C0"/>
                </a:solidFill>
                <a:latin typeface="微软雅黑" pitchFamily="34" charset="-122"/>
                <a:ea typeface="微软雅黑" pitchFamily="34" charset="-122"/>
              </a:rPr>
              <a:t>in severe weather condition. The condition and operating status can not be collected.</a:t>
            </a:r>
            <a:endParaRPr lang="en-US" altLang="zh-CN" sz="1600" b="0" dirty="0">
              <a:solidFill>
                <a:srgbClr val="0070C0"/>
              </a:solidFill>
              <a:latin typeface="微软雅黑" pitchFamily="34" charset="-122"/>
              <a:ea typeface="微软雅黑" pitchFamily="34" charset="-122"/>
            </a:endParaRPr>
          </a:p>
        </p:txBody>
      </p:sp>
      <p:sp>
        <p:nvSpPr>
          <p:cNvPr id="24" name="object 7"/>
          <p:cNvSpPr txBox="1">
            <a:spLocks/>
          </p:cNvSpPr>
          <p:nvPr/>
        </p:nvSpPr>
        <p:spPr>
          <a:xfrm>
            <a:off x="251520" y="764704"/>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Future D2D Services – Street L</a:t>
            </a:r>
            <a:r>
              <a:rPr lang="en-US" altLang="zh-CN" sz="2600" b="1" kern="0" dirty="0" err="1" smtClean="0">
                <a:solidFill>
                  <a:srgbClr val="00469D"/>
                </a:solidFill>
                <a:latin typeface="Calibri"/>
                <a:cs typeface="Calibri"/>
              </a:rPr>
              <a:t>ighting</a:t>
            </a:r>
            <a:r>
              <a:rPr lang="en-US" altLang="zh-CN" sz="2600" b="1" kern="0" dirty="0" smtClean="0">
                <a:solidFill>
                  <a:srgbClr val="00469D"/>
                </a:solidFill>
                <a:latin typeface="Calibri"/>
                <a:cs typeface="Calibri"/>
              </a:rPr>
              <a:t> </a:t>
            </a:r>
            <a:r>
              <a:rPr lang="en-US" altLang="zh-CN" sz="2600" b="1" kern="0" dirty="0" smtClean="0">
                <a:solidFill>
                  <a:srgbClr val="00469D"/>
                </a:solidFill>
                <a:latin typeface="Calibri"/>
                <a:cs typeface="Calibri"/>
              </a:rPr>
              <a:t>M</a:t>
            </a:r>
            <a:r>
              <a:rPr lang="en-US" altLang="zh-CN" sz="2600" b="1" kern="0" dirty="0" smtClean="0">
                <a:solidFill>
                  <a:srgbClr val="00469D"/>
                </a:solidFill>
                <a:latin typeface="Calibri"/>
                <a:cs typeface="Calibri"/>
              </a:rPr>
              <a:t>anagement</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12</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24" name="object 7"/>
          <p:cNvSpPr txBox="1">
            <a:spLocks/>
          </p:cNvSpPr>
          <p:nvPr/>
        </p:nvSpPr>
        <p:spPr>
          <a:xfrm>
            <a:off x="251520" y="764704"/>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Future D2D Services – Energy</a:t>
            </a:r>
            <a:r>
              <a:rPr lang="en-US" altLang="zh-CN" sz="2600" b="1" kern="0" dirty="0" smtClean="0">
                <a:solidFill>
                  <a:srgbClr val="00469D"/>
                </a:solidFill>
                <a:latin typeface="Calibri"/>
                <a:cs typeface="Calibri"/>
              </a:rPr>
              <a:t> </a:t>
            </a:r>
            <a:r>
              <a:rPr lang="en-US" altLang="zh-CN" sz="2600" b="1" kern="0" dirty="0" smtClean="0">
                <a:solidFill>
                  <a:srgbClr val="00469D"/>
                </a:solidFill>
                <a:latin typeface="Calibri"/>
                <a:cs typeface="Calibri"/>
              </a:rPr>
              <a:t>M</a:t>
            </a:r>
            <a:r>
              <a:rPr lang="en-US" altLang="zh-CN" sz="2600" b="1" kern="0" dirty="0" smtClean="0">
                <a:solidFill>
                  <a:srgbClr val="00469D"/>
                </a:solidFill>
                <a:latin typeface="Calibri"/>
                <a:cs typeface="Calibri"/>
              </a:rPr>
              <a:t>anagement</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pic>
        <p:nvPicPr>
          <p:cNvPr id="29" name="Picture 2"/>
          <p:cNvPicPr>
            <a:picLocks noChangeAspect="1" noChangeArrowheads="1"/>
          </p:cNvPicPr>
          <p:nvPr/>
        </p:nvPicPr>
        <p:blipFill>
          <a:blip r:embed="rId2" cstate="print"/>
          <a:srcRect/>
          <a:stretch>
            <a:fillRect/>
          </a:stretch>
        </p:blipFill>
        <p:spPr bwMode="auto">
          <a:xfrm>
            <a:off x="6731363" y="1435118"/>
            <a:ext cx="2311467" cy="4371975"/>
          </a:xfrm>
          <a:prstGeom prst="rect">
            <a:avLst/>
          </a:prstGeom>
          <a:noFill/>
          <a:ln w="9525">
            <a:noFill/>
            <a:miter lim="800000"/>
            <a:headEnd/>
            <a:tailEnd/>
          </a:ln>
        </p:spPr>
      </p:pic>
      <p:sp>
        <p:nvSpPr>
          <p:cNvPr id="30" name="TextBox 29"/>
          <p:cNvSpPr txBox="1"/>
          <p:nvPr/>
        </p:nvSpPr>
        <p:spPr>
          <a:xfrm>
            <a:off x="107504" y="1348138"/>
            <a:ext cx="3218696" cy="369332"/>
          </a:xfrm>
          <a:prstGeom prst="rect">
            <a:avLst/>
          </a:prstGeom>
          <a:solidFill>
            <a:srgbClr val="00B0F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Platform</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31" name="矩形 3"/>
          <p:cNvSpPr>
            <a:spLocks noChangeArrowheads="1"/>
          </p:cNvSpPr>
          <p:nvPr/>
        </p:nvSpPr>
        <p:spPr bwMode="auto">
          <a:xfrm>
            <a:off x="123230" y="1861486"/>
            <a:ext cx="6104954" cy="1754326"/>
          </a:xfrm>
          <a:prstGeom prst="rect">
            <a:avLst/>
          </a:prstGeom>
          <a:noFill/>
          <a:ln w="3175">
            <a:solidFill>
              <a:srgbClr val="000000"/>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p>
            <a:pPr algn="just" eaLnBrk="1" hangingPunct="1">
              <a:lnSpc>
                <a:spcPct val="120000"/>
              </a:lnSpc>
            </a:pPr>
            <a:r>
              <a:rPr lang="zh-CN" altLang="en-US" b="0" dirty="0" smtClean="0">
                <a:solidFill>
                  <a:srgbClr val="0070C0"/>
                </a:solidFill>
                <a:latin typeface="Arial" pitchFamily="34" charset="0"/>
                <a:ea typeface="+mj-ea"/>
                <a:cs typeface="Arial" pitchFamily="34" charset="0"/>
              </a:rPr>
              <a:t>      </a:t>
            </a:r>
            <a:r>
              <a:rPr lang="en-US" altLang="zh-CN" sz="1800" b="0" dirty="0" smtClean="0">
                <a:solidFill>
                  <a:srgbClr val="0070C0"/>
                </a:solidFill>
                <a:latin typeface="Arial" pitchFamily="34" charset="0"/>
                <a:ea typeface="+mj-ea"/>
                <a:cs typeface="Arial" pitchFamily="34" charset="0"/>
              </a:rPr>
              <a:t>Energy management, including meter reading etc. By using OCC D2D devices, system complexity and cost can be lowered. Payment breakdown, real-time analysis and policy can be provided through existing M2M Platform. Currently there are 100 Universities installed.</a:t>
            </a:r>
            <a:endParaRPr lang="zh-CN" altLang="en-US" sz="1800" b="0" dirty="0">
              <a:solidFill>
                <a:srgbClr val="0070C0"/>
              </a:solidFill>
              <a:latin typeface="Arial" pitchFamily="34" charset="0"/>
              <a:ea typeface="+mj-ea"/>
              <a:cs typeface="Arial" pitchFamily="34" charset="0"/>
            </a:endParaRPr>
          </a:p>
        </p:txBody>
      </p:sp>
      <p:pic>
        <p:nvPicPr>
          <p:cNvPr id="32" name="Picture 3"/>
          <p:cNvPicPr>
            <a:picLocks noChangeAspect="1" noChangeArrowheads="1"/>
          </p:cNvPicPr>
          <p:nvPr/>
        </p:nvPicPr>
        <p:blipFill>
          <a:blip r:embed="rId3" cstate="print"/>
          <a:srcRect/>
          <a:stretch>
            <a:fillRect/>
          </a:stretch>
        </p:blipFill>
        <p:spPr bwMode="auto">
          <a:xfrm>
            <a:off x="1194230" y="4102118"/>
            <a:ext cx="4038600" cy="2279210"/>
          </a:xfrm>
          <a:prstGeom prst="rect">
            <a:avLst/>
          </a:prstGeom>
          <a:noFill/>
          <a:ln w="9525">
            <a:noFill/>
            <a:miter lim="800000"/>
            <a:headEnd/>
            <a:tailEnd/>
          </a:ln>
        </p:spPr>
      </p:pic>
      <p:cxnSp>
        <p:nvCxnSpPr>
          <p:cNvPr id="33" name="直接箭头连接符 32"/>
          <p:cNvCxnSpPr>
            <a:stCxn id="32" idx="3"/>
          </p:cNvCxnSpPr>
          <p:nvPr/>
        </p:nvCxnSpPr>
        <p:spPr>
          <a:xfrm flipV="1">
            <a:off x="5232830" y="2349518"/>
            <a:ext cx="1524000" cy="2892205"/>
          </a:xfrm>
          <a:prstGeom prst="straightConnector1">
            <a:avLst/>
          </a:prstGeom>
          <a:noFill/>
          <a:ln w="9525" cap="flat" cmpd="sng" algn="ctr">
            <a:solidFill>
              <a:srgbClr val="4F81BD">
                <a:shade val="95000"/>
                <a:satMod val="105000"/>
              </a:srgbClr>
            </a:solidFill>
            <a:prstDash val="solid"/>
            <a:tailEnd type="arrow"/>
          </a:ln>
          <a:effectLst/>
        </p:spPr>
      </p:cxnSp>
      <p:cxnSp>
        <p:nvCxnSpPr>
          <p:cNvPr id="34" name="直接箭头连接符 33"/>
          <p:cNvCxnSpPr>
            <a:endCxn id="29" idx="1"/>
          </p:cNvCxnSpPr>
          <p:nvPr/>
        </p:nvCxnSpPr>
        <p:spPr>
          <a:xfrm flipV="1">
            <a:off x="5232830" y="3621106"/>
            <a:ext cx="1498533" cy="1624012"/>
          </a:xfrm>
          <a:prstGeom prst="straightConnector1">
            <a:avLst/>
          </a:prstGeom>
          <a:noFill/>
          <a:ln w="9525" cap="flat" cmpd="sng" algn="ctr">
            <a:solidFill>
              <a:srgbClr val="4F81BD">
                <a:shade val="95000"/>
                <a:satMod val="105000"/>
              </a:srgbClr>
            </a:solidFill>
            <a:prstDash val="solid"/>
            <a:tailEnd type="arrow"/>
          </a:ln>
          <a:effectLst/>
        </p:spPr>
      </p:cxnSp>
      <p:cxnSp>
        <p:nvCxnSpPr>
          <p:cNvPr id="35" name="直接箭头连接符 34"/>
          <p:cNvCxnSpPr>
            <a:stCxn id="32" idx="3"/>
          </p:cNvCxnSpPr>
          <p:nvPr/>
        </p:nvCxnSpPr>
        <p:spPr>
          <a:xfrm>
            <a:off x="5232830" y="5241723"/>
            <a:ext cx="1524000" cy="3395"/>
          </a:xfrm>
          <a:prstGeom prst="straightConnector1">
            <a:avLst/>
          </a:prstGeom>
          <a:noFill/>
          <a:ln w="9525" cap="flat" cmpd="sng" algn="ctr">
            <a:solidFill>
              <a:srgbClr val="4F81BD">
                <a:shade val="95000"/>
                <a:satMod val="105000"/>
              </a:srgbClr>
            </a:solidFill>
            <a:prstDash val="solid"/>
            <a:tailEnd type="arrow"/>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13</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24" name="object 7"/>
          <p:cNvSpPr txBox="1">
            <a:spLocks/>
          </p:cNvSpPr>
          <p:nvPr/>
        </p:nvSpPr>
        <p:spPr>
          <a:xfrm>
            <a:off x="251520" y="764704"/>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Future D2D Services – </a:t>
            </a:r>
            <a:r>
              <a:rPr lang="en-US" altLang="zh-CN" sz="2600" b="1" dirty="0" smtClean="0">
                <a:solidFill>
                  <a:srgbClr val="00469D"/>
                </a:solidFill>
                <a:latin typeface="Calibri"/>
                <a:cs typeface="Calibri"/>
              </a:rPr>
              <a:t>Smart Agriculture</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14" name="Group 52"/>
          <p:cNvGrpSpPr>
            <a:grpSpLocks/>
          </p:cNvGrpSpPr>
          <p:nvPr/>
        </p:nvGrpSpPr>
        <p:grpSpPr bwMode="auto">
          <a:xfrm>
            <a:off x="223941" y="2708920"/>
            <a:ext cx="8640959" cy="3870780"/>
            <a:chOff x="113" y="572"/>
            <a:chExt cx="5534" cy="3493"/>
          </a:xfrm>
        </p:grpSpPr>
        <p:pic>
          <p:nvPicPr>
            <p:cNvPr id="15" name="Picture 2"/>
            <p:cNvPicPr>
              <a:picLocks noChangeArrowheads="1"/>
            </p:cNvPicPr>
            <p:nvPr/>
          </p:nvPicPr>
          <p:blipFill>
            <a:blip r:embed="rId2" cstate="print">
              <a:extLst>
                <a:ext uri="{28A0092B-C50C-407E-A947-70E740481C1C}">
                  <a14:useLocalDpi xmlns="" xmlns:a14="http://schemas.microsoft.com/office/drawing/2010/main" val="0"/>
                </a:ext>
              </a:extLst>
            </a:blip>
            <a:srcRect t="7184"/>
            <a:stretch>
              <a:fillRect/>
            </a:stretch>
          </p:blipFill>
          <p:spPr bwMode="auto">
            <a:xfrm>
              <a:off x="1301" y="1359"/>
              <a:ext cx="2627" cy="1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16" name="Rectangle 8"/>
            <p:cNvSpPr>
              <a:spLocks/>
            </p:cNvSpPr>
            <p:nvPr/>
          </p:nvSpPr>
          <p:spPr bwMode="auto">
            <a:xfrm>
              <a:off x="1301" y="672"/>
              <a:ext cx="2627" cy="499"/>
            </a:xfrm>
            <a:prstGeom prst="rect">
              <a:avLst/>
            </a:prstGeom>
            <a:noFill/>
            <a:ln w="12700" cap="rnd">
              <a:noFill/>
              <a:round/>
              <a:headEnd/>
              <a:tailEnd/>
            </a:ln>
          </p:spPr>
          <p:txBody>
            <a:bodyPr lIns="26788" tIns="26788" rIns="26788" bIns="26788"/>
            <a:lstStyle/>
            <a:p>
              <a:pPr marL="0" marR="0" lvl="0" indent="0" algn="ctr" defTabSz="642938" eaLnBrk="1" fontAlgn="auto" latinLnBrk="0" hangingPunct="1">
                <a:lnSpc>
                  <a:spcPct val="120000"/>
                </a:lnSpc>
                <a:spcBef>
                  <a:spcPts val="0"/>
                </a:spcBef>
                <a:spcAft>
                  <a:spcPts val="0"/>
                </a:spcAft>
                <a:buClrTx/>
                <a:buSzTx/>
                <a:buFontTx/>
                <a:buNone/>
                <a:tabLst/>
                <a:defRPr/>
              </a:pPr>
              <a:r>
                <a:rPr kumimoji="0" lang="en-US" altLang="zh-CN" sz="17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rPr>
                <a:t>Temperature,</a:t>
              </a:r>
              <a:r>
                <a:rPr kumimoji="0" lang="en-US" altLang="zh-CN" sz="1700" b="0" i="0" u="none" strike="noStrike" kern="0" cap="none" spc="0" normalizeH="0" noProof="0" dirty="0" smtClean="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rPr>
                <a:t> humidity, lighting monitoring</a:t>
              </a:r>
              <a:endParaRPr kumimoji="0" lang="zh-CN" altLang="en-US" sz="17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endParaRPr>
            </a:p>
          </p:txBody>
        </p:sp>
        <p:grpSp>
          <p:nvGrpSpPr>
            <p:cNvPr id="17" name="Group 9"/>
            <p:cNvGrpSpPr>
              <a:grpSpLocks/>
            </p:cNvGrpSpPr>
            <p:nvPr/>
          </p:nvGrpSpPr>
          <p:grpSpPr bwMode="auto">
            <a:xfrm>
              <a:off x="4133" y="1251"/>
              <a:ext cx="1514" cy="998"/>
              <a:chOff x="0" y="0"/>
              <a:chExt cx="1775" cy="976"/>
            </a:xfrm>
          </p:grpSpPr>
          <p:grpSp>
            <p:nvGrpSpPr>
              <p:cNvPr id="58" name="Group 10"/>
              <p:cNvGrpSpPr>
                <a:grpSpLocks/>
              </p:cNvGrpSpPr>
              <p:nvPr/>
            </p:nvGrpSpPr>
            <p:grpSpPr bwMode="auto">
              <a:xfrm>
                <a:off x="0" y="392"/>
                <a:ext cx="1775" cy="584"/>
                <a:chOff x="0" y="0"/>
                <a:chExt cx="1775" cy="584"/>
              </a:xfrm>
            </p:grpSpPr>
            <p:pic>
              <p:nvPicPr>
                <p:cNvPr id="60" name="Picture 11"/>
                <p:cNvPicPr>
                  <a:picLocks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775" cy="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61" name="Rectangle 12"/>
                <p:cNvSpPr>
                  <a:spLocks/>
                </p:cNvSpPr>
                <p:nvPr/>
              </p:nvSpPr>
              <p:spPr bwMode="auto">
                <a:xfrm>
                  <a:off x="386" y="187"/>
                  <a:ext cx="995" cy="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lIns="26788" tIns="26788" rIns="26788" bIns="26788"/>
                <a:lstStyle/>
                <a:p>
                  <a:pPr marL="0" marR="0" lvl="0" indent="0" algn="ctr" defTabSz="642938"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ysClr val="windowText" lastClr="000000"/>
                      </a:solidFill>
                      <a:effectLst/>
                      <a:uLnTx/>
                      <a:uFillTx/>
                      <a:latin typeface="微软雅黑"/>
                      <a:ea typeface="微软雅黑"/>
                      <a:sym typeface="华文细黑" pitchFamily="2" charset="-122"/>
                    </a:rPr>
                    <a:t>IPv6/v4</a:t>
                  </a:r>
                  <a:endParaRPr kumimoji="0" lang="zh-CN" altLang="en-US" sz="1400" b="0" i="0" u="none" strike="noStrike" kern="0" cap="none" spc="0" normalizeH="0" baseline="0" noProof="0" dirty="0">
                    <a:ln>
                      <a:noFill/>
                    </a:ln>
                    <a:solidFill>
                      <a:sysClr val="windowText" lastClr="000000"/>
                    </a:solidFill>
                    <a:effectLst/>
                    <a:uLnTx/>
                    <a:uFillTx/>
                    <a:latin typeface="微软雅黑"/>
                    <a:ea typeface="微软雅黑"/>
                    <a:sym typeface="华文细黑" pitchFamily="2" charset="-122"/>
                  </a:endParaRPr>
                </a:p>
              </p:txBody>
            </p:sp>
          </p:grpSp>
          <p:pic>
            <p:nvPicPr>
              <p:cNvPr id="59" name="Picture 13"/>
              <p:cNvPicPr>
                <a:picLocks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8" y="0"/>
                <a:ext cx="388" cy="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grpSp>
          <p:nvGrpSpPr>
            <p:cNvPr id="18" name="Group 14"/>
            <p:cNvGrpSpPr>
              <a:grpSpLocks/>
            </p:cNvGrpSpPr>
            <p:nvPr/>
          </p:nvGrpSpPr>
          <p:grpSpPr bwMode="auto">
            <a:xfrm>
              <a:off x="4127" y="572"/>
              <a:ext cx="1365" cy="540"/>
              <a:chOff x="0" y="0"/>
              <a:chExt cx="1600" cy="528"/>
            </a:xfrm>
          </p:grpSpPr>
          <p:pic>
            <p:nvPicPr>
              <p:cNvPr id="55" name="Picture 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72" y="80"/>
                <a:ext cx="345" cy="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pic>
            <p:nvPicPr>
              <p:cNvPr id="56" name="Picture 1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60" y="144"/>
                <a:ext cx="44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pic>
            <p:nvPicPr>
              <p:cNvPr id="57" name="Picture 1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0"/>
                <a:ext cx="528" cy="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grpSp>
        <p:sp>
          <p:nvSpPr>
            <p:cNvPr id="19" name="AutoShape 20"/>
            <p:cNvSpPr>
              <a:spLocks/>
            </p:cNvSpPr>
            <p:nvPr/>
          </p:nvSpPr>
          <p:spPr bwMode="auto">
            <a:xfrm>
              <a:off x="134" y="703"/>
              <a:ext cx="832" cy="785"/>
            </a:xfrm>
            <a:custGeom>
              <a:avLst/>
              <a:gdLst>
                <a:gd name="T0" fmla="*/ 0 w 5292"/>
                <a:gd name="T1" fmla="*/ 0 h 13119"/>
                <a:gd name="T2" fmla="*/ 5292 w 5292"/>
                <a:gd name="T3" fmla="*/ 13119 h 13119"/>
              </a:gdLst>
              <a:ahLst/>
              <a:cxnLst/>
              <a:rect l="T0" t="T1" r="T2" b="T3"/>
              <a:pathLst>
                <a:path w="5292" h="13119">
                  <a:moveTo>
                    <a:pt x="868" y="0"/>
                  </a:moveTo>
                  <a:cubicBezTo>
                    <a:pt x="388" y="0"/>
                    <a:pt x="0" y="1224"/>
                    <a:pt x="0" y="2733"/>
                  </a:cubicBezTo>
                  <a:lnTo>
                    <a:pt x="0" y="10386"/>
                  </a:lnTo>
                  <a:cubicBezTo>
                    <a:pt x="0" y="11895"/>
                    <a:pt x="388" y="13119"/>
                    <a:pt x="868" y="13119"/>
                  </a:cubicBezTo>
                  <a:lnTo>
                    <a:pt x="4425" y="13119"/>
                  </a:lnTo>
                  <a:cubicBezTo>
                    <a:pt x="4681" y="13119"/>
                    <a:pt x="4908" y="12764"/>
                    <a:pt x="5067" y="12209"/>
                  </a:cubicBezTo>
                  <a:lnTo>
                    <a:pt x="21600" y="21600"/>
                  </a:lnTo>
                  <a:lnTo>
                    <a:pt x="5292" y="9549"/>
                  </a:lnTo>
                  <a:lnTo>
                    <a:pt x="5292" y="2733"/>
                  </a:lnTo>
                  <a:cubicBezTo>
                    <a:pt x="5292" y="1224"/>
                    <a:pt x="4904" y="0"/>
                    <a:pt x="4425" y="0"/>
                  </a:cubicBezTo>
                  <a:lnTo>
                    <a:pt x="868" y="0"/>
                  </a:lnTo>
                  <a:close/>
                  <a:moveTo>
                    <a:pt x="868" y="0"/>
                  </a:moveTo>
                </a:path>
              </a:pathLst>
            </a:custGeom>
            <a:solidFill>
              <a:srgbClr val="4F81BD"/>
            </a:solidFill>
            <a:ln>
              <a:noFill/>
            </a:ln>
            <a:extLst>
              <a:ext uri="{91240B29-F687-4F45-9708-019B960494DF}">
                <a14:hiddenLine xmlns="" xmlns:a14="http://schemas.microsoft.com/office/drawing/2010/main" w="4127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pic>
          <p:nvPicPr>
            <p:cNvPr id="20" name="Picture 21"/>
            <p:cNvPicPr>
              <a:picLocks noChangeArrowheads="1"/>
            </p:cNvPicPr>
            <p:nvPr/>
          </p:nvPicPr>
          <p:blipFill>
            <a:blip r:embed="rId8" cstate="print">
              <a:extLst>
                <a:ext uri="{28A0092B-C50C-407E-A947-70E740481C1C}">
                  <a14:useLocalDpi xmlns="" xmlns:a14="http://schemas.microsoft.com/office/drawing/2010/main" val="0"/>
                </a:ext>
              </a:extLst>
            </a:blip>
            <a:srcRect l="13338" t="10471" r="47380" b="42470"/>
            <a:stretch>
              <a:fillRect/>
            </a:stretch>
          </p:blipFill>
          <p:spPr bwMode="auto">
            <a:xfrm>
              <a:off x="209" y="752"/>
              <a:ext cx="675" cy="6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21" name="Rectangle 22"/>
            <p:cNvSpPr>
              <a:spLocks/>
            </p:cNvSpPr>
            <p:nvPr/>
          </p:nvSpPr>
          <p:spPr bwMode="auto">
            <a:xfrm>
              <a:off x="269" y="786"/>
              <a:ext cx="530" cy="153"/>
            </a:xfrm>
            <a:prstGeom prst="rect">
              <a:avLst/>
            </a:prstGeom>
            <a:solidFill>
              <a:srgbClr val="4D4D4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0" tIns="0" rIns="40638" bIns="0" anchor="ctr">
              <a:spAutoFit/>
            </a:bodyPr>
            <a:lstStyle/>
            <a:p>
              <a:pPr marL="39688" marR="0" lvl="0" indent="0" algn="ctr" defTabSz="642938" eaLnBrk="1" fontAlgn="auto" latinLnBrk="0" hangingPunct="1">
                <a:lnSpc>
                  <a:spcPct val="12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IPv6</a:t>
              </a:r>
              <a:r>
                <a:rPr kumimoji="0" lang="zh-CN" altLang="en-US"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 </a:t>
              </a:r>
              <a:r>
                <a:rPr kumimoji="0" lang="en-US" altLang="zh-CN"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camera</a:t>
              </a:r>
              <a:endParaRPr kumimoji="0" lang="zh-CN" altLang="en-US" sz="1000" b="0" i="0" u="none" strike="noStrike" kern="0" cap="none" spc="0" normalizeH="0" baseline="0" noProof="0" dirty="0">
                <a:ln>
                  <a:noFill/>
                </a:ln>
                <a:solidFill>
                  <a:srgbClr val="FFFFFF"/>
                </a:solidFill>
                <a:effectLst/>
                <a:uLnTx/>
                <a:uFillTx/>
                <a:latin typeface="微软雅黑"/>
                <a:ea typeface="微软雅黑"/>
                <a:sym typeface="华文细黑" pitchFamily="2" charset="-122"/>
              </a:endParaRPr>
            </a:p>
          </p:txBody>
        </p:sp>
        <p:grpSp>
          <p:nvGrpSpPr>
            <p:cNvPr id="22" name="Group 23"/>
            <p:cNvGrpSpPr>
              <a:grpSpLocks/>
            </p:cNvGrpSpPr>
            <p:nvPr/>
          </p:nvGrpSpPr>
          <p:grpSpPr bwMode="auto">
            <a:xfrm>
              <a:off x="134" y="1594"/>
              <a:ext cx="839" cy="736"/>
              <a:chOff x="0" y="0"/>
              <a:chExt cx="984" cy="720"/>
            </a:xfrm>
          </p:grpSpPr>
          <p:grpSp>
            <p:nvGrpSpPr>
              <p:cNvPr id="51" name="Group 24"/>
              <p:cNvGrpSpPr>
                <a:grpSpLocks/>
              </p:cNvGrpSpPr>
              <p:nvPr/>
            </p:nvGrpSpPr>
            <p:grpSpPr bwMode="auto">
              <a:xfrm>
                <a:off x="0" y="0"/>
                <a:ext cx="984" cy="720"/>
                <a:chOff x="0" y="0"/>
                <a:chExt cx="984" cy="720"/>
              </a:xfrm>
            </p:grpSpPr>
            <p:sp>
              <p:nvSpPr>
                <p:cNvPr id="53" name="AutoShape 25"/>
                <p:cNvSpPr>
                  <a:spLocks/>
                </p:cNvSpPr>
                <p:nvPr/>
              </p:nvSpPr>
              <p:spPr bwMode="auto">
                <a:xfrm>
                  <a:off x="0" y="0"/>
                  <a:ext cx="984" cy="720"/>
                </a:xfrm>
                <a:custGeom>
                  <a:avLst/>
                  <a:gdLst>
                    <a:gd name="T0" fmla="*/ 0 w 9302"/>
                    <a:gd name="T1" fmla="*/ 0 h 21533"/>
                    <a:gd name="T2" fmla="*/ 9302 w 9302"/>
                    <a:gd name="T3" fmla="*/ 21533 h 21533"/>
                  </a:gdLst>
                  <a:ahLst/>
                  <a:cxnLst/>
                  <a:rect l="T0" t="T1" r="T2" b="T3"/>
                  <a:pathLst>
                    <a:path w="9302" h="21533">
                      <a:moveTo>
                        <a:pt x="1512" y="0"/>
                      </a:moveTo>
                      <a:cubicBezTo>
                        <a:pt x="677" y="0"/>
                        <a:pt x="0" y="2142"/>
                        <a:pt x="0" y="4785"/>
                      </a:cubicBezTo>
                      <a:lnTo>
                        <a:pt x="0" y="16748"/>
                      </a:lnTo>
                      <a:cubicBezTo>
                        <a:pt x="0" y="19390"/>
                        <a:pt x="677" y="21533"/>
                        <a:pt x="1512" y="21533"/>
                      </a:cubicBezTo>
                      <a:lnTo>
                        <a:pt x="7789" y="21533"/>
                      </a:lnTo>
                      <a:cubicBezTo>
                        <a:pt x="8282" y="21533"/>
                        <a:pt x="8716" y="20774"/>
                        <a:pt x="8992" y="19619"/>
                      </a:cubicBezTo>
                      <a:lnTo>
                        <a:pt x="21600" y="21600"/>
                      </a:lnTo>
                      <a:lnTo>
                        <a:pt x="9302" y="14864"/>
                      </a:lnTo>
                      <a:lnTo>
                        <a:pt x="9302" y="4785"/>
                      </a:lnTo>
                      <a:cubicBezTo>
                        <a:pt x="9302" y="2142"/>
                        <a:pt x="8625" y="0"/>
                        <a:pt x="7789" y="0"/>
                      </a:cubicBezTo>
                      <a:lnTo>
                        <a:pt x="1512" y="0"/>
                      </a:lnTo>
                      <a:close/>
                      <a:moveTo>
                        <a:pt x="1512" y="0"/>
                      </a:moveTo>
                    </a:path>
                  </a:pathLst>
                </a:custGeom>
                <a:solidFill>
                  <a:srgbClr val="4F81BD"/>
                </a:solidFill>
                <a:ln>
                  <a:noFill/>
                </a:ln>
                <a:extLst>
                  <a:ext uri="{91240B29-F687-4F45-9708-019B960494DF}">
                    <a14:hiddenLine xmlns="" xmlns:a14="http://schemas.microsoft.com/office/drawing/2010/main" w="25400">
                      <a:solidFill>
                        <a:srgbClr val="000000"/>
                      </a:solidFill>
                      <a:miter lim="800000"/>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pic>
              <p:nvPicPr>
                <p:cNvPr id="54" name="Picture 26"/>
                <p:cNvPicPr>
                  <a:picLocks noChangeArrowheads="1"/>
                </p:cNvPicPr>
                <p:nvPr/>
              </p:nvPicPr>
              <p:blipFill>
                <a:blip r:embed="rId9" cstate="print">
                  <a:extLst>
                    <a:ext uri="{28A0092B-C50C-407E-A947-70E740481C1C}">
                      <a14:useLocalDpi xmlns="" xmlns:a14="http://schemas.microsoft.com/office/drawing/2010/main" val="0"/>
                    </a:ext>
                  </a:extLst>
                </a:blip>
                <a:srcRect l="16071" t="19643" r="53928" b="46428"/>
                <a:stretch>
                  <a:fillRect/>
                </a:stretch>
              </p:blipFill>
              <p:spPr bwMode="auto">
                <a:xfrm>
                  <a:off x="93" y="48"/>
                  <a:ext cx="792" cy="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grpSp>
          <p:sp>
            <p:nvSpPr>
              <p:cNvPr id="52" name="Rectangle 27"/>
              <p:cNvSpPr>
                <a:spLocks/>
              </p:cNvSpPr>
              <p:nvPr/>
            </p:nvSpPr>
            <p:spPr bwMode="auto">
              <a:xfrm>
                <a:off x="157" y="473"/>
                <a:ext cx="622" cy="149"/>
              </a:xfrm>
              <a:prstGeom prst="rect">
                <a:avLst/>
              </a:prstGeom>
              <a:solidFill>
                <a:srgbClr val="4D4D4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0" tIns="0" rIns="40638" bIns="0" anchor="ctr">
                <a:spAutoFit/>
              </a:bodyPr>
              <a:lstStyle/>
              <a:p>
                <a:pPr marL="39688" marR="0" lvl="0" indent="0" algn="ctr" defTabSz="642938" eaLnBrk="1" fontAlgn="auto" latinLnBrk="0" hangingPunct="1">
                  <a:lnSpc>
                    <a:spcPct val="12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Light sensor</a:t>
                </a:r>
                <a:endParaRPr kumimoji="0" lang="zh-CN" altLang="en-US" sz="1000" b="0" i="0" u="none" strike="noStrike" kern="0" cap="none" spc="0" normalizeH="0" baseline="0" noProof="0" dirty="0">
                  <a:ln>
                    <a:noFill/>
                  </a:ln>
                  <a:solidFill>
                    <a:srgbClr val="FFFFFF"/>
                  </a:solidFill>
                  <a:effectLst/>
                  <a:uLnTx/>
                  <a:uFillTx/>
                  <a:latin typeface="微软雅黑"/>
                  <a:ea typeface="微软雅黑"/>
                  <a:sym typeface="华文细黑" pitchFamily="2" charset="-122"/>
                </a:endParaRPr>
              </a:p>
            </p:txBody>
          </p:sp>
        </p:grpSp>
        <p:grpSp>
          <p:nvGrpSpPr>
            <p:cNvPr id="23" name="Group 28"/>
            <p:cNvGrpSpPr>
              <a:grpSpLocks/>
            </p:cNvGrpSpPr>
            <p:nvPr/>
          </p:nvGrpSpPr>
          <p:grpSpPr bwMode="auto">
            <a:xfrm>
              <a:off x="113" y="2452"/>
              <a:ext cx="874" cy="720"/>
              <a:chOff x="0" y="0"/>
              <a:chExt cx="1024" cy="704"/>
            </a:xfrm>
          </p:grpSpPr>
          <p:grpSp>
            <p:nvGrpSpPr>
              <p:cNvPr id="47" name="Group 29"/>
              <p:cNvGrpSpPr>
                <a:grpSpLocks/>
              </p:cNvGrpSpPr>
              <p:nvPr/>
            </p:nvGrpSpPr>
            <p:grpSpPr bwMode="auto">
              <a:xfrm>
                <a:off x="0" y="0"/>
                <a:ext cx="1024" cy="704"/>
                <a:chOff x="0" y="0"/>
                <a:chExt cx="1024" cy="704"/>
              </a:xfrm>
            </p:grpSpPr>
            <p:sp>
              <p:nvSpPr>
                <p:cNvPr id="49" name="AutoShape 30"/>
                <p:cNvSpPr>
                  <a:spLocks/>
                </p:cNvSpPr>
                <p:nvPr/>
              </p:nvSpPr>
              <p:spPr bwMode="auto">
                <a:xfrm>
                  <a:off x="0" y="0"/>
                  <a:ext cx="1024" cy="704"/>
                </a:xfrm>
                <a:custGeom>
                  <a:avLst/>
                  <a:gdLst>
                    <a:gd name="T0" fmla="*/ 0 w 11644"/>
                    <a:gd name="T1" fmla="*/ 0 h 21600"/>
                    <a:gd name="T2" fmla="*/ 11644 w 11644"/>
                    <a:gd name="T3" fmla="*/ 21600 h 21600"/>
                  </a:gdLst>
                  <a:ahLst/>
                  <a:cxnLst/>
                  <a:rect l="T0" t="T1" r="T2" b="T3"/>
                  <a:pathLst>
                    <a:path w="11644" h="21600">
                      <a:moveTo>
                        <a:pt x="1819" y="0"/>
                      </a:moveTo>
                      <a:cubicBezTo>
                        <a:pt x="815" y="0"/>
                        <a:pt x="0" y="2198"/>
                        <a:pt x="0" y="4909"/>
                      </a:cubicBezTo>
                      <a:lnTo>
                        <a:pt x="0" y="16691"/>
                      </a:lnTo>
                      <a:cubicBezTo>
                        <a:pt x="0" y="19402"/>
                        <a:pt x="815" y="21600"/>
                        <a:pt x="1819" y="21600"/>
                      </a:cubicBezTo>
                      <a:lnTo>
                        <a:pt x="9825" y="21600"/>
                      </a:lnTo>
                      <a:cubicBezTo>
                        <a:pt x="10453" y="21600"/>
                        <a:pt x="11007" y="20743"/>
                        <a:pt x="11334" y="19437"/>
                      </a:cubicBezTo>
                      <a:lnTo>
                        <a:pt x="21600" y="18455"/>
                      </a:lnTo>
                      <a:lnTo>
                        <a:pt x="11644" y="14497"/>
                      </a:lnTo>
                      <a:lnTo>
                        <a:pt x="11644" y="4909"/>
                      </a:lnTo>
                      <a:cubicBezTo>
                        <a:pt x="11644" y="2198"/>
                        <a:pt x="10830" y="0"/>
                        <a:pt x="9825" y="0"/>
                      </a:cubicBezTo>
                      <a:lnTo>
                        <a:pt x="1819" y="0"/>
                      </a:lnTo>
                      <a:close/>
                      <a:moveTo>
                        <a:pt x="1819" y="0"/>
                      </a:moveTo>
                    </a:path>
                  </a:pathLst>
                </a:custGeom>
                <a:solidFill>
                  <a:srgbClr val="4F81BD"/>
                </a:solidFill>
                <a:ln>
                  <a:noFill/>
                </a:ln>
                <a:extLst>
                  <a:ext uri="{91240B29-F687-4F45-9708-019B960494DF}">
                    <a14:hiddenLine xmlns="" xmlns:a14="http://schemas.microsoft.com/office/drawing/2010/main" w="4127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pic>
              <p:nvPicPr>
                <p:cNvPr id="50" name="Picture 31"/>
                <p:cNvPicPr>
                  <a:picLocks noChangeArrowheads="1"/>
                </p:cNvPicPr>
                <p:nvPr/>
              </p:nvPicPr>
              <p:blipFill>
                <a:blip r:embed="rId10" cstate="print">
                  <a:extLst>
                    <a:ext uri="{28A0092B-C50C-407E-A947-70E740481C1C}">
                      <a14:useLocalDpi xmlns="" xmlns:a14="http://schemas.microsoft.com/office/drawing/2010/main" val="0"/>
                    </a:ext>
                  </a:extLst>
                </a:blip>
                <a:srcRect l="45999" t="19600" r="24666" b="50000"/>
                <a:stretch>
                  <a:fillRect/>
                </a:stretch>
              </p:blipFill>
              <p:spPr bwMode="auto">
                <a:xfrm>
                  <a:off x="90" y="56"/>
                  <a:ext cx="832" cy="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grpSp>
          <p:sp>
            <p:nvSpPr>
              <p:cNvPr id="48" name="Rectangle 32"/>
              <p:cNvSpPr>
                <a:spLocks/>
              </p:cNvSpPr>
              <p:nvPr/>
            </p:nvSpPr>
            <p:spPr bwMode="auto">
              <a:xfrm>
                <a:off x="251" y="504"/>
                <a:ext cx="483" cy="149"/>
              </a:xfrm>
              <a:prstGeom prst="rect">
                <a:avLst/>
              </a:prstGeom>
              <a:solidFill>
                <a:srgbClr val="4D4D4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0" tIns="0" rIns="40638" bIns="0" anchor="ctr">
                <a:spAutoFit/>
              </a:bodyPr>
              <a:lstStyle/>
              <a:p>
                <a:pPr marL="39688" marR="0" lvl="0" indent="0" algn="ctr" defTabSz="642938" eaLnBrk="1" fontAlgn="auto" latinLnBrk="0" hangingPunct="1">
                  <a:lnSpc>
                    <a:spcPct val="12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Humidity</a:t>
                </a:r>
                <a:endParaRPr kumimoji="0" lang="zh-CN" altLang="en-US" sz="1000" b="0" i="0" u="none" strike="noStrike" kern="0" cap="none" spc="0" normalizeH="0" baseline="0" noProof="0" dirty="0">
                  <a:ln>
                    <a:noFill/>
                  </a:ln>
                  <a:solidFill>
                    <a:srgbClr val="FFFFFF"/>
                  </a:solidFill>
                  <a:effectLst/>
                  <a:uLnTx/>
                  <a:uFillTx/>
                  <a:latin typeface="微软雅黑"/>
                  <a:ea typeface="微软雅黑"/>
                  <a:sym typeface="华文细黑" pitchFamily="2" charset="-122"/>
                </a:endParaRPr>
              </a:p>
            </p:txBody>
          </p:sp>
        </p:grpSp>
        <p:grpSp>
          <p:nvGrpSpPr>
            <p:cNvPr id="25" name="Group 33"/>
            <p:cNvGrpSpPr>
              <a:grpSpLocks/>
            </p:cNvGrpSpPr>
            <p:nvPr/>
          </p:nvGrpSpPr>
          <p:grpSpPr bwMode="auto">
            <a:xfrm>
              <a:off x="134" y="3312"/>
              <a:ext cx="819" cy="753"/>
              <a:chOff x="0" y="0"/>
              <a:chExt cx="960" cy="736"/>
            </a:xfrm>
          </p:grpSpPr>
          <p:grpSp>
            <p:nvGrpSpPr>
              <p:cNvPr id="43" name="Group 34"/>
              <p:cNvGrpSpPr>
                <a:grpSpLocks/>
              </p:cNvGrpSpPr>
              <p:nvPr/>
            </p:nvGrpSpPr>
            <p:grpSpPr bwMode="auto">
              <a:xfrm>
                <a:off x="0" y="0"/>
                <a:ext cx="960" cy="736"/>
                <a:chOff x="0" y="0"/>
                <a:chExt cx="960" cy="736"/>
              </a:xfrm>
            </p:grpSpPr>
            <p:sp>
              <p:nvSpPr>
                <p:cNvPr id="45" name="AutoShape 35"/>
                <p:cNvSpPr>
                  <a:spLocks/>
                </p:cNvSpPr>
                <p:nvPr/>
              </p:nvSpPr>
              <p:spPr bwMode="auto">
                <a:xfrm>
                  <a:off x="0" y="0"/>
                  <a:ext cx="960" cy="736"/>
                </a:xfrm>
                <a:custGeom>
                  <a:avLst/>
                  <a:gdLst>
                    <a:gd name="T0" fmla="*/ 0 w 9711"/>
                    <a:gd name="T1" fmla="*/ 0 h 19136"/>
                    <a:gd name="T2" fmla="*/ 9711 w 9711"/>
                    <a:gd name="T3" fmla="*/ 19136 h 19136"/>
                  </a:gdLst>
                  <a:ahLst/>
                  <a:cxnLst/>
                  <a:rect l="T0" t="T1" r="T2" b="T3"/>
                  <a:pathLst>
                    <a:path w="9711" h="19136">
                      <a:moveTo>
                        <a:pt x="21600" y="-2464"/>
                      </a:moveTo>
                      <a:lnTo>
                        <a:pt x="9302" y="1410"/>
                      </a:lnTo>
                      <a:cubicBezTo>
                        <a:pt x="9005" y="549"/>
                        <a:pt x="8575" y="0"/>
                        <a:pt x="8093" y="0"/>
                      </a:cubicBezTo>
                      <a:lnTo>
                        <a:pt x="1619" y="0"/>
                      </a:lnTo>
                      <a:cubicBezTo>
                        <a:pt x="725" y="0"/>
                        <a:pt x="0" y="1862"/>
                        <a:pt x="0" y="4160"/>
                      </a:cubicBezTo>
                      <a:lnTo>
                        <a:pt x="0" y="14976"/>
                      </a:lnTo>
                      <a:cubicBezTo>
                        <a:pt x="0" y="17273"/>
                        <a:pt x="725" y="19136"/>
                        <a:pt x="1619" y="19136"/>
                      </a:cubicBezTo>
                      <a:lnTo>
                        <a:pt x="8093" y="19136"/>
                      </a:lnTo>
                      <a:cubicBezTo>
                        <a:pt x="8987" y="19136"/>
                        <a:pt x="9711" y="17273"/>
                        <a:pt x="9711" y="14976"/>
                      </a:cubicBezTo>
                      <a:lnTo>
                        <a:pt x="9711" y="5505"/>
                      </a:lnTo>
                      <a:lnTo>
                        <a:pt x="21600" y="-2464"/>
                      </a:lnTo>
                      <a:close/>
                      <a:moveTo>
                        <a:pt x="21600" y="-2464"/>
                      </a:moveTo>
                    </a:path>
                  </a:pathLst>
                </a:custGeom>
                <a:solidFill>
                  <a:srgbClr val="4F81BD"/>
                </a:solidFill>
                <a:ln>
                  <a:noFill/>
                </a:ln>
                <a:extLst>
                  <a:ext uri="{91240B29-F687-4F45-9708-019B960494DF}">
                    <a14:hiddenLine xmlns="" xmlns:a14="http://schemas.microsoft.com/office/drawing/2010/main" w="4127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pic>
              <p:nvPicPr>
                <p:cNvPr id="46" name="Picture 36"/>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5" y="57"/>
                  <a:ext cx="798" cy="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grpSp>
          <p:sp>
            <p:nvSpPr>
              <p:cNvPr id="44" name="Rectangle 37"/>
              <p:cNvSpPr>
                <a:spLocks/>
              </p:cNvSpPr>
              <p:nvPr/>
            </p:nvSpPr>
            <p:spPr bwMode="auto">
              <a:xfrm>
                <a:off x="143" y="489"/>
                <a:ext cx="653" cy="149"/>
              </a:xfrm>
              <a:prstGeom prst="rect">
                <a:avLst/>
              </a:prstGeom>
              <a:solidFill>
                <a:srgbClr val="4D4D4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0" tIns="0" rIns="40638" bIns="0" anchor="ctr">
                <a:spAutoFit/>
              </a:bodyPr>
              <a:lstStyle/>
              <a:p>
                <a:pPr marL="39688" marR="0" lvl="0" indent="0" algn="ctr" defTabSz="642938" eaLnBrk="1" fontAlgn="auto" latinLnBrk="0" hangingPunct="1">
                  <a:lnSpc>
                    <a:spcPct val="12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Temperature</a:t>
                </a:r>
                <a:endParaRPr kumimoji="0" lang="zh-CN" altLang="en-US" sz="1000" b="0" i="0" u="none" strike="noStrike" kern="0" cap="none" spc="0" normalizeH="0" baseline="0" noProof="0" dirty="0">
                  <a:ln>
                    <a:noFill/>
                  </a:ln>
                  <a:solidFill>
                    <a:srgbClr val="FFFFFF"/>
                  </a:solidFill>
                  <a:effectLst/>
                  <a:uLnTx/>
                  <a:uFillTx/>
                  <a:latin typeface="微软雅黑"/>
                  <a:ea typeface="微软雅黑"/>
                  <a:sym typeface="华文细黑" pitchFamily="2" charset="-122"/>
                </a:endParaRPr>
              </a:p>
            </p:txBody>
          </p:sp>
        </p:grpSp>
        <p:grpSp>
          <p:nvGrpSpPr>
            <p:cNvPr id="26" name="Group 38"/>
            <p:cNvGrpSpPr>
              <a:grpSpLocks/>
            </p:cNvGrpSpPr>
            <p:nvPr/>
          </p:nvGrpSpPr>
          <p:grpSpPr bwMode="auto">
            <a:xfrm>
              <a:off x="4435" y="1034"/>
              <a:ext cx="878" cy="1392"/>
              <a:chOff x="0" y="0"/>
              <a:chExt cx="1028" cy="1361"/>
            </a:xfrm>
          </p:grpSpPr>
          <p:sp>
            <p:nvSpPr>
              <p:cNvPr id="38" name="Line 39"/>
              <p:cNvSpPr>
                <a:spLocks noChangeShapeType="1"/>
              </p:cNvSpPr>
              <p:nvPr/>
            </p:nvSpPr>
            <p:spPr bwMode="auto">
              <a:xfrm flipH="1">
                <a:off x="531" y="415"/>
                <a:ext cx="0" cy="186"/>
              </a:xfrm>
              <a:prstGeom prst="line">
                <a:avLst/>
              </a:prstGeom>
              <a:noFill/>
              <a:ln w="38100">
                <a:solidFill>
                  <a:srgbClr val="2F2F97"/>
                </a:solidFill>
                <a:round/>
                <a:headEnd/>
                <a:tailEnd type="arrow" w="sm" len="sm"/>
              </a:ln>
              <a:extLst>
                <a:ext uri="{909E8E84-426E-40DD-AFC4-6F175D3DCCD1}">
                  <a14:hiddenFill xmlns="" xmlns:a14="http://schemas.microsoft.com/office/drawing/2010/main">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sp>
            <p:nvSpPr>
              <p:cNvPr id="39" name="Line 40"/>
              <p:cNvSpPr>
                <a:spLocks noChangeShapeType="1"/>
              </p:cNvSpPr>
              <p:nvPr/>
            </p:nvSpPr>
            <p:spPr bwMode="auto">
              <a:xfrm flipH="1">
                <a:off x="531" y="23"/>
                <a:ext cx="0" cy="186"/>
              </a:xfrm>
              <a:prstGeom prst="line">
                <a:avLst/>
              </a:prstGeom>
              <a:noFill/>
              <a:ln w="38100">
                <a:solidFill>
                  <a:srgbClr val="2F2F97"/>
                </a:solidFill>
                <a:round/>
                <a:headEnd/>
                <a:tailEnd type="arrow" w="sm" len="sm"/>
              </a:ln>
              <a:extLst>
                <a:ext uri="{909E8E84-426E-40DD-AFC4-6F175D3DCCD1}">
                  <a14:hiddenFill xmlns="" xmlns:a14="http://schemas.microsoft.com/office/drawing/2010/main">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sp>
            <p:nvSpPr>
              <p:cNvPr id="40" name="Line 41"/>
              <p:cNvSpPr>
                <a:spLocks noChangeShapeType="1"/>
              </p:cNvSpPr>
              <p:nvPr/>
            </p:nvSpPr>
            <p:spPr bwMode="auto">
              <a:xfrm>
                <a:off x="0" y="9"/>
                <a:ext cx="339" cy="240"/>
              </a:xfrm>
              <a:prstGeom prst="line">
                <a:avLst/>
              </a:prstGeom>
              <a:noFill/>
              <a:ln w="38100">
                <a:solidFill>
                  <a:srgbClr val="2F2F97"/>
                </a:solidFill>
                <a:round/>
                <a:headEnd/>
                <a:tailEnd type="arrow" w="sm" len="sm"/>
              </a:ln>
              <a:extLst>
                <a:ext uri="{909E8E84-426E-40DD-AFC4-6F175D3DCCD1}">
                  <a14:hiddenFill xmlns="" xmlns:a14="http://schemas.microsoft.com/office/drawing/2010/main">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sp>
            <p:nvSpPr>
              <p:cNvPr id="41" name="Line 42"/>
              <p:cNvSpPr>
                <a:spLocks noChangeShapeType="1"/>
              </p:cNvSpPr>
              <p:nvPr/>
            </p:nvSpPr>
            <p:spPr bwMode="auto">
              <a:xfrm flipH="1">
                <a:off x="689" y="0"/>
                <a:ext cx="339" cy="249"/>
              </a:xfrm>
              <a:prstGeom prst="line">
                <a:avLst/>
              </a:prstGeom>
              <a:noFill/>
              <a:ln w="38100">
                <a:solidFill>
                  <a:srgbClr val="2F2F97"/>
                </a:solidFill>
                <a:round/>
                <a:headEnd/>
                <a:tailEnd type="arrow" w="sm" len="sm"/>
              </a:ln>
              <a:extLst>
                <a:ext uri="{909E8E84-426E-40DD-AFC4-6F175D3DCCD1}">
                  <a14:hiddenFill xmlns="" xmlns:a14="http://schemas.microsoft.com/office/drawing/2010/main">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sp>
            <p:nvSpPr>
              <p:cNvPr id="42" name="Line 43"/>
              <p:cNvSpPr>
                <a:spLocks noChangeShapeType="1"/>
              </p:cNvSpPr>
              <p:nvPr/>
            </p:nvSpPr>
            <p:spPr bwMode="auto">
              <a:xfrm flipH="1">
                <a:off x="531" y="1175"/>
                <a:ext cx="0" cy="186"/>
              </a:xfrm>
              <a:prstGeom prst="line">
                <a:avLst/>
              </a:prstGeom>
              <a:noFill/>
              <a:ln w="38100">
                <a:solidFill>
                  <a:srgbClr val="2F2F97"/>
                </a:solidFill>
                <a:round/>
                <a:headEnd/>
                <a:tailEnd type="arrow" w="sm" len="sm"/>
              </a:ln>
              <a:extLst>
                <a:ext uri="{909E8E84-426E-40DD-AFC4-6F175D3DCCD1}">
                  <a14:hiddenFill xmlns="" xmlns:a14="http://schemas.microsoft.com/office/drawing/2010/main">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grpSp>
        <p:grpSp>
          <p:nvGrpSpPr>
            <p:cNvPr id="27" name="Group 44"/>
            <p:cNvGrpSpPr>
              <a:grpSpLocks/>
            </p:cNvGrpSpPr>
            <p:nvPr/>
          </p:nvGrpSpPr>
          <p:grpSpPr bwMode="auto">
            <a:xfrm>
              <a:off x="4182" y="2410"/>
              <a:ext cx="1384" cy="1622"/>
              <a:chOff x="0" y="0"/>
              <a:chExt cx="1623" cy="1585"/>
            </a:xfrm>
          </p:grpSpPr>
          <p:pic>
            <p:nvPicPr>
              <p:cNvPr id="28" name="Picture 45"/>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0" y="0"/>
                <a:ext cx="1593" cy="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pic>
          <p:sp>
            <p:nvSpPr>
              <p:cNvPr id="36" name="AutoShape 46"/>
              <p:cNvSpPr>
                <a:spLocks/>
              </p:cNvSpPr>
              <p:nvPr/>
            </p:nvSpPr>
            <p:spPr bwMode="auto">
              <a:xfrm>
                <a:off x="0" y="1001"/>
                <a:ext cx="1600" cy="584"/>
              </a:xfrm>
              <a:prstGeom prst="wedgeEllipseCallout">
                <a:avLst>
                  <a:gd name="adj1" fmla="val -162477"/>
                  <a:gd name="adj2" fmla="val -209884"/>
                </a:avLst>
              </a:prstGeom>
              <a:solidFill>
                <a:srgbClr val="4F81BD"/>
              </a:solidFill>
              <a:ln>
                <a:noFill/>
              </a:ln>
              <a:extLst>
                <a:ext uri="{91240B29-F687-4F45-9708-019B960494DF}">
                  <a14:hiddenLine xmlns="" xmlns:a14="http://schemas.microsoft.com/office/drawing/2010/main" w="4127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sp>
            <p:nvSpPr>
              <p:cNvPr id="37" name="Rectangle 47"/>
              <p:cNvSpPr>
                <a:spLocks/>
              </p:cNvSpPr>
              <p:nvPr/>
            </p:nvSpPr>
            <p:spPr bwMode="auto">
              <a:xfrm>
                <a:off x="20" y="1093"/>
                <a:ext cx="1520" cy="383"/>
              </a:xfrm>
              <a:prstGeom prst="rect">
                <a:avLst/>
              </a:prstGeom>
              <a:noFill/>
              <a:ln w="12700">
                <a:noFill/>
                <a:miter lim="800000"/>
                <a:headEnd/>
                <a:tailEnd/>
              </a:ln>
            </p:spPr>
            <p:txBody>
              <a:bodyPr lIns="0" tIns="0" rIns="40638" bIns="0" anchor="ctr"/>
              <a:lstStyle/>
              <a:p>
                <a:pPr marL="39688" marR="0" lvl="0" indent="0" algn="ctr" defTabSz="642938" eaLnBrk="1" fontAlgn="auto" latinLnBrk="0" hangingPunct="1">
                  <a:lnSpc>
                    <a:spcPct val="120000"/>
                  </a:lnSpc>
                  <a:spcBef>
                    <a:spcPts val="0"/>
                  </a:spcBef>
                  <a:spcAft>
                    <a:spcPts val="0"/>
                  </a:spcAft>
                  <a:buClrTx/>
                  <a:buSzTx/>
                  <a:buFontTx/>
                  <a:buNone/>
                  <a:tabLst/>
                  <a:defRPr/>
                </a:pPr>
                <a:r>
                  <a:rPr kumimoji="0" lang="en-US" altLang="zh-CN" sz="13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rPr>
                  <a:t>Web</a:t>
                </a:r>
                <a:r>
                  <a:rPr kumimoji="0" lang="zh-CN" altLang="en-US" sz="13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rPr>
                  <a:t> </a:t>
                </a:r>
                <a:r>
                  <a:rPr lang="en-US" altLang="zh-CN" sz="1300" kern="0" dirty="0" smtClean="0">
                    <a:solidFill>
                      <a:sysClr val="windowText" lastClr="000000"/>
                    </a:solidFill>
                    <a:effectLst>
                      <a:outerShdw blurRad="38100" dist="38100" dir="2700000" algn="tl">
                        <a:srgbClr val="C0C0C0"/>
                      </a:outerShdw>
                    </a:effectLst>
                    <a:latin typeface="微软雅黑"/>
                    <a:ea typeface="微软雅黑"/>
                    <a:sym typeface="华文楷体" pitchFamily="2" charset="-122"/>
                  </a:rPr>
                  <a:t>Remote Control</a:t>
                </a:r>
                <a:endParaRPr kumimoji="0" lang="zh-CN" altLang="en-US" sz="13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endParaRPr>
              </a:p>
            </p:txBody>
          </p:sp>
        </p:grpSp>
      </p:grpSp>
      <p:sp>
        <p:nvSpPr>
          <p:cNvPr id="62" name="矩形 3"/>
          <p:cNvSpPr>
            <a:spLocks noChangeArrowheads="1"/>
          </p:cNvSpPr>
          <p:nvPr/>
        </p:nvSpPr>
        <p:spPr bwMode="auto">
          <a:xfrm>
            <a:off x="238019" y="1559694"/>
            <a:ext cx="8592214" cy="1077218"/>
          </a:xfrm>
          <a:prstGeom prst="rect">
            <a:avLst/>
          </a:prstGeom>
          <a:noFill/>
          <a:ln w="3175">
            <a:solidFill>
              <a:srgbClr val="000000"/>
            </a:solidFill>
            <a:prstDash val="dashDot"/>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p>
            <a:r>
              <a:rPr lang="zh-CN" altLang="en-US" sz="1600" b="0" dirty="0" smtClean="0">
                <a:latin typeface="Arial" pitchFamily="34" charset="0"/>
                <a:ea typeface="+mj-ea"/>
                <a:cs typeface="Arial" pitchFamily="34" charset="0"/>
              </a:rPr>
              <a:t>      </a:t>
            </a:r>
            <a:r>
              <a:rPr lang="en-US" altLang="zh-CN" sz="1600" b="0" dirty="0" smtClean="0">
                <a:solidFill>
                  <a:srgbClr val="0070C0"/>
                </a:solidFill>
                <a:latin typeface="Arial" pitchFamily="34" charset="0"/>
                <a:ea typeface="+mj-ea"/>
                <a:cs typeface="Arial" pitchFamily="34" charset="0"/>
              </a:rPr>
              <a:t>Sensors are used to collect temperature</a:t>
            </a:r>
            <a:r>
              <a:rPr lang="en-US" altLang="zh-CN" sz="1600" dirty="0" smtClean="0">
                <a:solidFill>
                  <a:srgbClr val="0070C0"/>
                </a:solidFill>
                <a:latin typeface="Arial" pitchFamily="34" charset="0"/>
                <a:ea typeface="+mj-ea"/>
                <a:cs typeface="Arial" pitchFamily="34" charset="0"/>
              </a:rPr>
              <a:t>, humidity, lighting, plant growth data</a:t>
            </a:r>
            <a:r>
              <a:rPr lang="zh-CN" altLang="en-US" sz="1600" b="0" dirty="0" smtClean="0">
                <a:solidFill>
                  <a:srgbClr val="0070C0"/>
                </a:solidFill>
                <a:latin typeface="Arial" pitchFamily="34" charset="0"/>
                <a:ea typeface="+mj-ea"/>
                <a:cs typeface="Arial" pitchFamily="34" charset="0"/>
              </a:rPr>
              <a:t>，</a:t>
            </a:r>
            <a:r>
              <a:rPr lang="en-US" altLang="zh-CN" sz="1600" b="0" dirty="0" smtClean="0">
                <a:solidFill>
                  <a:srgbClr val="0070C0"/>
                </a:solidFill>
                <a:latin typeface="Arial" pitchFamily="34" charset="0"/>
                <a:ea typeface="+mj-ea"/>
                <a:cs typeface="Arial" pitchFamily="34" charset="0"/>
              </a:rPr>
              <a:t>OCC D2D enabled device can read these data and transmit via CDMA network to the smart agriculture platform (SAP). The SAP can then provide remote monitoring, control and warning functions. Currently, Suzhou and Zhenjiang deployed these system.</a:t>
            </a:r>
            <a:endParaRPr lang="zh-CN" altLang="en-US" sz="1600" b="0" dirty="0">
              <a:solidFill>
                <a:srgbClr val="0070C0"/>
              </a:solidFill>
              <a:latin typeface="Arial" pitchFamily="34" charset="0"/>
              <a:ea typeface="+mj-ea"/>
              <a:cs typeface="Arial" pitchFamily="34" charset="0"/>
            </a:endParaRPr>
          </a:p>
        </p:txBody>
      </p:sp>
      <p:sp>
        <p:nvSpPr>
          <p:cNvPr id="63" name="TextBox 62"/>
          <p:cNvSpPr txBox="1"/>
          <p:nvPr/>
        </p:nvSpPr>
        <p:spPr>
          <a:xfrm>
            <a:off x="228600" y="1187460"/>
            <a:ext cx="3218696" cy="369332"/>
          </a:xfrm>
          <a:prstGeom prst="rect">
            <a:avLst/>
          </a:prstGeom>
          <a:solidFill>
            <a:srgbClr val="00B0F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Platform</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14</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24" name="object 7"/>
          <p:cNvSpPr txBox="1">
            <a:spLocks/>
          </p:cNvSpPr>
          <p:nvPr/>
        </p:nvSpPr>
        <p:spPr>
          <a:xfrm>
            <a:off x="36512" y="764704"/>
            <a:ext cx="9144000"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Future Services – VLC combined Base Station Network Forwarding</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6" name="矩形 15"/>
          <p:cNvSpPr/>
          <p:nvPr/>
        </p:nvSpPr>
        <p:spPr>
          <a:xfrm>
            <a:off x="4499992" y="1340768"/>
            <a:ext cx="3096344" cy="2062103"/>
          </a:xfrm>
          <a:prstGeom prst="rect">
            <a:avLst/>
          </a:prstGeom>
        </p:spPr>
        <p:txBody>
          <a:bodyPr wrap="square">
            <a:spAutoFit/>
          </a:bodyPr>
          <a:lstStyle/>
          <a:p>
            <a:r>
              <a:rPr lang="en-US" altLang="zh-CN" sz="1600" dirty="0" smtClean="0">
                <a:solidFill>
                  <a:srgbClr val="0070C0"/>
                </a:solidFill>
              </a:rPr>
              <a:t>CPRI specification V6.0</a:t>
            </a:r>
          </a:p>
          <a:p>
            <a:pPr lvl="0" indent="304800" eaLnBrk="1" hangingPunct="1"/>
            <a:r>
              <a:rPr lang="en-US" altLang="zh-CN" sz="1400" dirty="0" smtClean="0">
                <a:solidFill>
                  <a:srgbClr val="0070C0"/>
                </a:solidFill>
                <a:latin typeface="宋体" pitchFamily="2" charset="-122"/>
                <a:ea typeface="宋体" pitchFamily="2" charset="-122"/>
                <a:cs typeface="Times New Roman" pitchFamily="18" charset="0"/>
              </a:rPr>
              <a:t>--Option 1: 614.4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2: 1228.8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3: 2457.6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4: 3072.0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5: 4915.2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6: 6144.0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7: 9830.4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8: 10137.6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a:t>
            </a:r>
            <a:endParaRPr lang="zh-CN" altLang="en-US" sz="1400" dirty="0">
              <a:solidFill>
                <a:srgbClr val="0070C0"/>
              </a:solidFill>
            </a:endParaRPr>
          </a:p>
        </p:txBody>
      </p:sp>
      <p:sp>
        <p:nvSpPr>
          <p:cNvPr id="18" name="矩形 17"/>
          <p:cNvSpPr/>
          <p:nvPr/>
        </p:nvSpPr>
        <p:spPr>
          <a:xfrm>
            <a:off x="539552" y="6165304"/>
            <a:ext cx="2755883" cy="276999"/>
          </a:xfrm>
          <a:prstGeom prst="rect">
            <a:avLst/>
          </a:prstGeom>
        </p:spPr>
        <p:txBody>
          <a:bodyPr wrap="none">
            <a:spAutoFit/>
          </a:bodyPr>
          <a:lstStyle/>
          <a:p>
            <a:r>
              <a:rPr lang="en-US" altLang="zh-CN" dirty="0" smtClean="0"/>
              <a:t>CPRI= </a:t>
            </a:r>
            <a:r>
              <a:rPr lang="en-US" altLang="zh-CN" dirty="0" smtClean="0"/>
              <a:t>(Common Public Radio Interface)</a:t>
            </a:r>
            <a:endParaRPr lang="zh-CN" altLang="en-US" dirty="0"/>
          </a:p>
        </p:txBody>
      </p:sp>
      <p:pic>
        <p:nvPicPr>
          <p:cNvPr id="19" name="图片 18"/>
          <p:cNvPicPr/>
          <p:nvPr/>
        </p:nvPicPr>
        <p:blipFill>
          <a:blip r:embed="rId2" cstate="print"/>
          <a:srcRect/>
          <a:stretch>
            <a:fillRect/>
          </a:stretch>
        </p:blipFill>
        <p:spPr bwMode="auto">
          <a:xfrm>
            <a:off x="179512" y="1268760"/>
            <a:ext cx="3960440" cy="2952328"/>
          </a:xfrm>
          <a:prstGeom prst="rect">
            <a:avLst/>
          </a:prstGeom>
          <a:noFill/>
          <a:ln w="9525">
            <a:noFill/>
            <a:miter lim="800000"/>
            <a:headEnd/>
            <a:tailEnd/>
          </a:ln>
        </p:spPr>
      </p:pic>
      <p:sp>
        <p:nvSpPr>
          <p:cNvPr id="1026" name="Rectangle 2"/>
          <p:cNvSpPr>
            <a:spLocks noChangeArrowheads="1"/>
          </p:cNvSpPr>
          <p:nvPr/>
        </p:nvSpPr>
        <p:spPr bwMode="auto">
          <a:xfrm>
            <a:off x="107504" y="4077072"/>
            <a:ext cx="435597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04800" algn="ctr" eaLnBrk="1" hangingPunct="1"/>
            <a:r>
              <a:rPr kumimoji="0" lang="en-US" altLang="zh-CN" sz="1400" b="1" i="0" u="none" strike="noStrike" cap="none" normalizeH="0" baseline="0" dirty="0" smtClean="0">
                <a:ln>
                  <a:noFill/>
                </a:ln>
                <a:solidFill>
                  <a:srgbClr val="0070C0"/>
                </a:solidFill>
                <a:effectLst/>
                <a:latin typeface="宋体" pitchFamily="2" charset="-122"/>
                <a:ea typeface="宋体" pitchFamily="2" charset="-122"/>
                <a:cs typeface="Times New Roman" pitchFamily="18" charset="0"/>
              </a:rPr>
              <a:t>Optical Fiber and Wireless CPRI</a:t>
            </a:r>
            <a:endParaRPr kumimoji="0" lang="en-US" altLang="zh-CN" sz="1600" b="1" i="0" u="none" strike="noStrike" cap="none" normalizeH="0" baseline="0" dirty="0" smtClean="0">
              <a:ln>
                <a:noFill/>
              </a:ln>
              <a:solidFill>
                <a:srgbClr val="0070C0"/>
              </a:solidFill>
              <a:effectLst/>
              <a:latin typeface="宋体" pitchFamily="2" charset="-122"/>
              <a:ea typeface="宋体" pitchFamily="2" charset="-122"/>
              <a:cs typeface="Times New Roman" pitchFamily="18" charset="0"/>
            </a:endParaRPr>
          </a:p>
          <a:p>
            <a:pPr lvl="0" indent="304800" eaLnBrk="1" hangingPunct="1"/>
            <a:endParaRPr lang="en-US" altLang="zh-CN" sz="1600" b="1" dirty="0" smtClean="0">
              <a:solidFill>
                <a:srgbClr val="0070C0"/>
              </a:solidFill>
              <a:latin typeface="宋体" pitchFamily="2" charset="-122"/>
              <a:ea typeface="宋体" pitchFamily="2" charset="-122"/>
              <a:cs typeface="Times New Roman" pitchFamily="18" charset="0"/>
            </a:endParaRPr>
          </a:p>
          <a:p>
            <a:pPr lvl="0" indent="304800" eaLnBrk="1" hangingPunct="1"/>
            <a:r>
              <a:rPr kumimoji="0" lang="en-US" altLang="zh-CN" sz="1600" b="1" i="0" u="none" strike="noStrike" cap="none" normalizeH="0" baseline="0" dirty="0" smtClean="0">
                <a:ln>
                  <a:noFill/>
                </a:ln>
                <a:solidFill>
                  <a:srgbClr val="0070C0"/>
                </a:solidFill>
                <a:effectLst/>
                <a:latin typeface="宋体" pitchFamily="2" charset="-122"/>
                <a:ea typeface="宋体" pitchFamily="2" charset="-122"/>
                <a:cs typeface="Times New Roman" pitchFamily="18" charset="0"/>
              </a:rPr>
              <a:t>Wireless CPRI transmission scenario exist </a:t>
            </a:r>
            <a:r>
              <a:rPr lang="en-US" altLang="zh-CN" sz="1600" b="1" dirty="0" smtClean="0">
                <a:solidFill>
                  <a:srgbClr val="0070C0"/>
                </a:solidFill>
                <a:latin typeface="宋体" pitchFamily="2" charset="-122"/>
                <a:ea typeface="宋体" pitchFamily="2" charset="-122"/>
                <a:cs typeface="Times New Roman" pitchFamily="18" charset="0"/>
              </a:rPr>
              <a:t>when </a:t>
            </a:r>
            <a:r>
              <a:rPr lang="en-US" altLang="zh-CN" sz="1600" b="1" dirty="0" smtClean="0">
                <a:solidFill>
                  <a:srgbClr val="0070C0"/>
                </a:solidFill>
                <a:latin typeface="宋体" pitchFamily="2" charset="-122"/>
                <a:ea typeface="宋体" pitchFamily="2" charset="-122"/>
                <a:cs typeface="Times New Roman" pitchFamily="18" charset="0"/>
              </a:rPr>
              <a:t>optical fiber cannot meet CPRI</a:t>
            </a:r>
            <a:r>
              <a:rPr lang="zh-CN" altLang="en-US" sz="1600" b="1" dirty="0" smtClean="0">
                <a:solidFill>
                  <a:srgbClr val="0070C0"/>
                </a:solidFill>
                <a:latin typeface="宋体" pitchFamily="2" charset="-122"/>
                <a:ea typeface="宋体" pitchFamily="2" charset="-122"/>
                <a:cs typeface="Times New Roman" pitchFamily="18" charset="0"/>
              </a:rPr>
              <a:t> </a:t>
            </a:r>
            <a:r>
              <a:rPr lang="en-US" altLang="zh-CN" sz="1600" b="1" dirty="0" smtClean="0">
                <a:solidFill>
                  <a:srgbClr val="0070C0"/>
                </a:solidFill>
                <a:latin typeface="宋体" pitchFamily="2" charset="-122"/>
                <a:ea typeface="宋体" pitchFamily="2" charset="-122"/>
                <a:cs typeface="Times New Roman" pitchFamily="18" charset="0"/>
              </a:rPr>
              <a:t>transmitting </a:t>
            </a:r>
            <a:r>
              <a:rPr lang="en-US" altLang="zh-CN" sz="1600" b="1" dirty="0" smtClean="0">
                <a:solidFill>
                  <a:srgbClr val="0070C0"/>
                </a:solidFill>
                <a:latin typeface="宋体" pitchFamily="2" charset="-122"/>
                <a:ea typeface="宋体" pitchFamily="2" charset="-122"/>
                <a:cs typeface="Times New Roman" pitchFamily="18" charset="0"/>
              </a:rPr>
              <a:t>requirements. With</a:t>
            </a:r>
            <a:r>
              <a:rPr kumimoji="0" lang="en-US" altLang="zh-CN" sz="1600" b="1" i="0" u="none" strike="noStrike" cap="none" normalizeH="0" dirty="0" smtClean="0">
                <a:ln>
                  <a:noFill/>
                </a:ln>
                <a:solidFill>
                  <a:srgbClr val="0070C0"/>
                </a:solidFill>
                <a:effectLst/>
                <a:latin typeface="宋体" pitchFamily="2" charset="-122"/>
                <a:ea typeface="宋体" pitchFamily="2" charset="-122"/>
                <a:cs typeface="Times New Roman" pitchFamily="18" charset="0"/>
              </a:rPr>
              <a:t> the fast growth of mobile bandwidth demand, VLC can be a candidate for future base station network forwarding.</a:t>
            </a:r>
            <a:endParaRPr kumimoji="0" lang="zh-CN" altLang="en-US" sz="1600" b="1" i="0" u="none" strike="noStrike" cap="none" normalizeH="0" baseline="0" dirty="0" smtClean="0">
              <a:ln>
                <a:noFill/>
              </a:ln>
              <a:solidFill>
                <a:srgbClr val="0070C0"/>
              </a:solidFill>
              <a:effectLst/>
              <a:latin typeface="Arial" pitchFamily="34" charset="0"/>
              <a:ea typeface="宋体" pitchFamily="2" charset="-122"/>
              <a:cs typeface="宋体" pitchFamily="2" charset="-122"/>
            </a:endParaRPr>
          </a:p>
        </p:txBody>
      </p:sp>
      <p:pic>
        <p:nvPicPr>
          <p:cNvPr id="21" name="图片 20"/>
          <p:cNvPicPr/>
          <p:nvPr/>
        </p:nvPicPr>
        <p:blipFill>
          <a:blip r:embed="rId3" cstate="print"/>
          <a:srcRect/>
          <a:stretch>
            <a:fillRect/>
          </a:stretch>
        </p:blipFill>
        <p:spPr bwMode="auto">
          <a:xfrm>
            <a:off x="4499992" y="3573017"/>
            <a:ext cx="4482343"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15</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125" name="object 2"/>
          <p:cNvSpPr/>
          <p:nvPr/>
        </p:nvSpPr>
        <p:spPr>
          <a:xfrm>
            <a:off x="755904" y="3380740"/>
            <a:ext cx="147180" cy="1238250"/>
          </a:xfrm>
          <a:custGeom>
            <a:avLst/>
            <a:gdLst/>
            <a:ahLst/>
            <a:cxnLst/>
            <a:rect l="l" t="t" r="r" b="b"/>
            <a:pathLst>
              <a:path w="147180" h="1238250">
                <a:moveTo>
                  <a:pt x="0" y="1238250"/>
                </a:moveTo>
                <a:lnTo>
                  <a:pt x="147180" y="1238250"/>
                </a:lnTo>
                <a:lnTo>
                  <a:pt x="147180" y="0"/>
                </a:lnTo>
                <a:lnTo>
                  <a:pt x="0" y="0"/>
                </a:lnTo>
                <a:lnTo>
                  <a:pt x="0" y="1238250"/>
                </a:lnTo>
                <a:close/>
              </a:path>
            </a:pathLst>
          </a:custGeom>
          <a:solidFill>
            <a:srgbClr val="8EB4E2"/>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object 3"/>
          <p:cNvSpPr/>
          <p:nvPr/>
        </p:nvSpPr>
        <p:spPr>
          <a:xfrm>
            <a:off x="755904" y="3233420"/>
            <a:ext cx="2307335" cy="147320"/>
          </a:xfrm>
          <a:custGeom>
            <a:avLst/>
            <a:gdLst/>
            <a:ahLst/>
            <a:cxnLst/>
            <a:rect l="l" t="t" r="r" b="b"/>
            <a:pathLst>
              <a:path w="2307335" h="147320">
                <a:moveTo>
                  <a:pt x="0" y="147320"/>
                </a:moveTo>
                <a:lnTo>
                  <a:pt x="2307335" y="147320"/>
                </a:lnTo>
                <a:lnTo>
                  <a:pt x="2307335" y="0"/>
                </a:lnTo>
                <a:lnTo>
                  <a:pt x="0" y="0"/>
                </a:lnTo>
                <a:lnTo>
                  <a:pt x="0" y="147320"/>
                </a:lnTo>
                <a:close/>
              </a:path>
            </a:pathLst>
          </a:custGeom>
          <a:solidFill>
            <a:srgbClr val="8EB4E2"/>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object 4"/>
          <p:cNvSpPr txBox="1"/>
          <p:nvPr/>
        </p:nvSpPr>
        <p:spPr>
          <a:xfrm>
            <a:off x="1032763" y="3511189"/>
            <a:ext cx="2015489" cy="511809"/>
          </a:xfrm>
          <a:prstGeom prst="rect">
            <a:avLst/>
          </a:prstGeom>
        </p:spPr>
        <p:txBody>
          <a:bodyPr vert="horz" wrap="square" lIns="0" tIns="0" rIns="0" bIns="0" rtlCol="0">
            <a:noAutofit/>
          </a:bodyPr>
          <a:lstStyle/>
          <a:p>
            <a:pPr marL="12700" marR="12700">
              <a:lnSpc>
                <a:spcPct val="100200"/>
              </a:lnSpc>
            </a:pPr>
            <a:r>
              <a:rPr lang="en-US" sz="1600" b="1" spc="-35" dirty="0" smtClean="0">
                <a:latin typeface="Calibri"/>
                <a:cs typeface="Calibri"/>
              </a:rPr>
              <a:t>OCC Frame Code</a:t>
            </a:r>
            <a:r>
              <a:rPr sz="1600" b="1" spc="-5" dirty="0" smtClean="0">
                <a:latin typeface="Calibri"/>
                <a:cs typeface="Calibri"/>
              </a:rPr>
              <a:t>:</a:t>
            </a:r>
            <a:r>
              <a:rPr sz="1600" b="1" spc="10" dirty="0" smtClean="0">
                <a:latin typeface="Calibri"/>
                <a:cs typeface="Calibri"/>
              </a:rPr>
              <a:t> </a:t>
            </a:r>
            <a:r>
              <a:rPr lang="en-US" sz="1600" spc="10" dirty="0" smtClean="0">
                <a:latin typeface="Calibri"/>
                <a:cs typeface="Calibri"/>
              </a:rPr>
              <a:t>coding and modulation algorism</a:t>
            </a:r>
            <a:endParaRPr sz="1600" dirty="0">
              <a:latin typeface="Calibri"/>
              <a:cs typeface="Calibri"/>
            </a:endParaRPr>
          </a:p>
        </p:txBody>
      </p:sp>
      <p:sp>
        <p:nvSpPr>
          <p:cNvPr id="128" name="object 5"/>
          <p:cNvSpPr txBox="1"/>
          <p:nvPr/>
        </p:nvSpPr>
        <p:spPr>
          <a:xfrm>
            <a:off x="1032763" y="4267200"/>
            <a:ext cx="1958975" cy="510540"/>
          </a:xfrm>
          <a:prstGeom prst="rect">
            <a:avLst/>
          </a:prstGeom>
        </p:spPr>
        <p:txBody>
          <a:bodyPr vert="horz" wrap="square" lIns="0" tIns="0" rIns="0" bIns="0" rtlCol="0">
            <a:noAutofit/>
          </a:bodyPr>
          <a:lstStyle/>
          <a:p>
            <a:pPr marL="12700">
              <a:lnSpc>
                <a:spcPct val="100000"/>
              </a:lnSpc>
            </a:pPr>
            <a:r>
              <a:rPr lang="en-US" sz="1600" b="1" spc="-10" dirty="0" smtClean="0">
                <a:latin typeface="Calibri"/>
                <a:cs typeface="Calibri"/>
              </a:rPr>
              <a:t>Transmission Speed</a:t>
            </a:r>
            <a:r>
              <a:rPr sz="1600" b="1" spc="-10" dirty="0" smtClean="0">
                <a:latin typeface="Calibri"/>
                <a:cs typeface="Calibri"/>
              </a:rPr>
              <a:t>: </a:t>
            </a:r>
            <a:r>
              <a:rPr lang="en-US" sz="1600" spc="-10" dirty="0" smtClean="0">
                <a:latin typeface="Calibri"/>
                <a:cs typeface="Calibri"/>
              </a:rPr>
              <a:t>purpose designed device can provide higher speed</a:t>
            </a:r>
            <a:endParaRPr sz="1600" dirty="0">
              <a:latin typeface="Calibri"/>
              <a:cs typeface="Calibri"/>
            </a:endParaRPr>
          </a:p>
        </p:txBody>
      </p:sp>
      <p:sp>
        <p:nvSpPr>
          <p:cNvPr id="129" name="object 6"/>
          <p:cNvSpPr txBox="1"/>
          <p:nvPr/>
        </p:nvSpPr>
        <p:spPr>
          <a:xfrm>
            <a:off x="1032762" y="5295900"/>
            <a:ext cx="1939037" cy="266700"/>
          </a:xfrm>
          <a:prstGeom prst="rect">
            <a:avLst/>
          </a:prstGeom>
        </p:spPr>
        <p:txBody>
          <a:bodyPr vert="horz" wrap="square" lIns="0" tIns="0" rIns="0" bIns="0" rtlCol="0">
            <a:noAutofit/>
          </a:bodyPr>
          <a:lstStyle/>
          <a:p>
            <a:pPr marL="12700"/>
            <a:r>
              <a:rPr lang="en-US" sz="1600" b="1" spc="-15" dirty="0" smtClean="0">
                <a:cs typeface="Calibri"/>
              </a:rPr>
              <a:t>Device Compatibility</a:t>
            </a:r>
          </a:p>
          <a:p>
            <a:pPr marL="12700"/>
            <a:r>
              <a:rPr sz="1600" b="1" spc="-5" dirty="0" smtClean="0">
                <a:latin typeface="Calibri"/>
                <a:cs typeface="Calibri"/>
              </a:rPr>
              <a:t>:</a:t>
            </a:r>
            <a:r>
              <a:rPr lang="en-US" sz="1600" b="1" spc="-5" dirty="0" smtClean="0">
                <a:latin typeface="Calibri"/>
                <a:cs typeface="Calibri"/>
              </a:rPr>
              <a:t> </a:t>
            </a:r>
            <a:r>
              <a:rPr lang="en-US" sz="1600" spc="-5" dirty="0" smtClean="0">
                <a:latin typeface="Calibri"/>
                <a:cs typeface="Calibri"/>
              </a:rPr>
              <a:t>more device can be supported </a:t>
            </a:r>
            <a:r>
              <a:rPr sz="1600" b="1" spc="-5" dirty="0" smtClean="0">
                <a:latin typeface="Calibri"/>
                <a:cs typeface="Calibri"/>
              </a:rPr>
              <a:t> </a:t>
            </a:r>
            <a:endParaRPr sz="1600" dirty="0">
              <a:latin typeface="Calibri"/>
              <a:cs typeface="Calibri"/>
            </a:endParaRPr>
          </a:p>
        </p:txBody>
      </p:sp>
      <p:sp>
        <p:nvSpPr>
          <p:cNvPr id="130" name="object 7"/>
          <p:cNvSpPr/>
          <p:nvPr/>
        </p:nvSpPr>
        <p:spPr>
          <a:xfrm>
            <a:off x="2674620" y="2602992"/>
            <a:ext cx="393192" cy="393192"/>
          </a:xfrm>
          <a:custGeom>
            <a:avLst/>
            <a:gdLst/>
            <a:ahLst/>
            <a:cxnLst/>
            <a:rect l="l" t="t" r="r" b="b"/>
            <a:pathLst>
              <a:path w="393192" h="393192">
                <a:moveTo>
                  <a:pt x="393192" y="0"/>
                </a:moveTo>
                <a:lnTo>
                  <a:pt x="0" y="393192"/>
                </a:lnTo>
                <a:lnTo>
                  <a:pt x="393192" y="393192"/>
                </a:lnTo>
                <a:lnTo>
                  <a:pt x="393192" y="0"/>
                </a:lnTo>
                <a:close/>
              </a:path>
            </a:pathLst>
          </a:custGeom>
          <a:solidFill>
            <a:srgbClr val="8EB4E2"/>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object 8"/>
          <p:cNvSpPr txBox="1"/>
          <p:nvPr/>
        </p:nvSpPr>
        <p:spPr>
          <a:xfrm>
            <a:off x="3583051" y="2880740"/>
            <a:ext cx="1888489" cy="998219"/>
          </a:xfrm>
          <a:prstGeom prst="rect">
            <a:avLst/>
          </a:prstGeom>
        </p:spPr>
        <p:txBody>
          <a:bodyPr vert="horz" wrap="square" lIns="0" tIns="0" rIns="0" bIns="0" rtlCol="0">
            <a:noAutofit/>
          </a:bodyPr>
          <a:lstStyle/>
          <a:p>
            <a:pPr marL="12700" marR="12700">
              <a:lnSpc>
                <a:spcPct val="100000"/>
              </a:lnSpc>
            </a:pPr>
            <a:r>
              <a:rPr lang="en-US" sz="1600" b="1" spc="-10" dirty="0" smtClean="0">
                <a:latin typeface="Calibri"/>
                <a:cs typeface="Calibri"/>
              </a:rPr>
              <a:t>Account Management</a:t>
            </a:r>
            <a:r>
              <a:rPr sz="1600" b="1" spc="-10" dirty="0" smtClean="0">
                <a:latin typeface="Calibri"/>
                <a:cs typeface="Calibri"/>
              </a:rPr>
              <a:t>:</a:t>
            </a:r>
            <a:r>
              <a:rPr sz="1600" b="1" spc="-5" dirty="0" smtClean="0">
                <a:latin typeface="Calibri"/>
                <a:cs typeface="Calibri"/>
              </a:rPr>
              <a:t> </a:t>
            </a:r>
            <a:r>
              <a:rPr lang="en-US" sz="1600" spc="-5" dirty="0" smtClean="0">
                <a:latin typeface="Calibri"/>
                <a:cs typeface="Calibri"/>
              </a:rPr>
              <a:t>manage and analysis user behavior</a:t>
            </a:r>
            <a:endParaRPr sz="1600" dirty="0">
              <a:latin typeface="Calibri"/>
              <a:cs typeface="Calibri"/>
            </a:endParaRPr>
          </a:p>
        </p:txBody>
      </p:sp>
      <p:sp>
        <p:nvSpPr>
          <p:cNvPr id="132" name="object 9"/>
          <p:cNvSpPr txBox="1"/>
          <p:nvPr/>
        </p:nvSpPr>
        <p:spPr>
          <a:xfrm>
            <a:off x="3583051" y="3924300"/>
            <a:ext cx="1894205" cy="266700"/>
          </a:xfrm>
          <a:prstGeom prst="rect">
            <a:avLst/>
          </a:prstGeom>
        </p:spPr>
        <p:txBody>
          <a:bodyPr vert="horz" wrap="square" lIns="0" tIns="0" rIns="0" bIns="0" rtlCol="0">
            <a:noAutofit/>
          </a:bodyPr>
          <a:lstStyle/>
          <a:p>
            <a:pPr marL="12700">
              <a:lnSpc>
                <a:spcPct val="100000"/>
              </a:lnSpc>
            </a:pPr>
            <a:r>
              <a:rPr lang="en-US" sz="1600" b="1" spc="-85" dirty="0" smtClean="0">
                <a:latin typeface="Calibri"/>
                <a:cs typeface="Calibri"/>
              </a:rPr>
              <a:t>LBS: </a:t>
            </a:r>
            <a:r>
              <a:rPr lang="en-US" sz="1600" spc="-10" dirty="0" smtClean="0">
                <a:latin typeface="Calibri"/>
                <a:cs typeface="Calibri"/>
              </a:rPr>
              <a:t>expend LBS functionality</a:t>
            </a:r>
            <a:endParaRPr sz="1600" dirty="0">
              <a:latin typeface="Calibri"/>
              <a:cs typeface="Calibri"/>
            </a:endParaRPr>
          </a:p>
        </p:txBody>
      </p:sp>
      <p:sp>
        <p:nvSpPr>
          <p:cNvPr id="133" name="object 10"/>
          <p:cNvSpPr txBox="1"/>
          <p:nvPr/>
        </p:nvSpPr>
        <p:spPr>
          <a:xfrm>
            <a:off x="3583051" y="4557521"/>
            <a:ext cx="1916430" cy="510540"/>
          </a:xfrm>
          <a:prstGeom prst="rect">
            <a:avLst/>
          </a:prstGeom>
        </p:spPr>
        <p:txBody>
          <a:bodyPr vert="horz" wrap="square" lIns="0" tIns="0" rIns="0" bIns="0" rtlCol="0">
            <a:noAutofit/>
          </a:bodyPr>
          <a:lstStyle/>
          <a:p>
            <a:pPr marL="12700">
              <a:lnSpc>
                <a:spcPct val="100000"/>
              </a:lnSpc>
            </a:pPr>
            <a:r>
              <a:rPr lang="en-US" sz="1600" b="1" spc="-10" dirty="0" smtClean="0">
                <a:latin typeface="Calibri"/>
                <a:cs typeface="Calibri"/>
              </a:rPr>
              <a:t>Payment Support</a:t>
            </a:r>
            <a:r>
              <a:rPr sz="1600" b="1" spc="-10" dirty="0" smtClean="0">
                <a:latin typeface="Calibri"/>
                <a:cs typeface="Calibri"/>
              </a:rPr>
              <a:t>: </a:t>
            </a:r>
            <a:r>
              <a:rPr lang="en-US" sz="1600" spc="-15" dirty="0" smtClean="0">
                <a:latin typeface="Calibri"/>
                <a:cs typeface="Calibri"/>
              </a:rPr>
              <a:t>compatible with payment system</a:t>
            </a:r>
            <a:endParaRPr sz="1600" dirty="0">
              <a:latin typeface="Calibri"/>
              <a:cs typeface="Calibri"/>
            </a:endParaRPr>
          </a:p>
        </p:txBody>
      </p:sp>
      <p:sp>
        <p:nvSpPr>
          <p:cNvPr id="134" name="object 11"/>
          <p:cNvSpPr/>
          <p:nvPr/>
        </p:nvSpPr>
        <p:spPr>
          <a:xfrm>
            <a:off x="5224271" y="1972055"/>
            <a:ext cx="393191" cy="393192"/>
          </a:xfrm>
          <a:custGeom>
            <a:avLst/>
            <a:gdLst/>
            <a:ahLst/>
            <a:cxnLst/>
            <a:rect l="l" t="t" r="r" b="b"/>
            <a:pathLst>
              <a:path w="393191" h="393192">
                <a:moveTo>
                  <a:pt x="393191" y="0"/>
                </a:moveTo>
                <a:lnTo>
                  <a:pt x="0" y="393192"/>
                </a:lnTo>
                <a:lnTo>
                  <a:pt x="393191" y="393192"/>
                </a:lnTo>
                <a:lnTo>
                  <a:pt x="393191" y="0"/>
                </a:lnTo>
                <a:close/>
              </a:path>
            </a:pathLst>
          </a:custGeom>
          <a:solidFill>
            <a:srgbClr val="006FC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object 12"/>
          <p:cNvSpPr txBox="1"/>
          <p:nvPr/>
        </p:nvSpPr>
        <p:spPr>
          <a:xfrm>
            <a:off x="6132957" y="2249551"/>
            <a:ext cx="1976755" cy="1242695"/>
          </a:xfrm>
          <a:prstGeom prst="rect">
            <a:avLst/>
          </a:prstGeom>
        </p:spPr>
        <p:txBody>
          <a:bodyPr vert="horz" wrap="square" lIns="0" tIns="0" rIns="0" bIns="0" rtlCol="0">
            <a:noAutofit/>
          </a:bodyPr>
          <a:lstStyle/>
          <a:p>
            <a:pPr marL="12700" marR="12700">
              <a:lnSpc>
                <a:spcPct val="100000"/>
              </a:lnSpc>
            </a:pPr>
            <a:r>
              <a:rPr sz="1600" b="1" spc="-10" dirty="0" smtClean="0">
                <a:latin typeface="Calibri"/>
                <a:cs typeface="Calibri"/>
              </a:rPr>
              <a:t>“</a:t>
            </a:r>
            <a:r>
              <a:rPr sz="1600" b="1" spc="-15" dirty="0" smtClean="0">
                <a:latin typeface="Calibri"/>
                <a:cs typeface="Calibri"/>
              </a:rPr>
              <a:t>I</a:t>
            </a:r>
            <a:r>
              <a:rPr sz="1600" b="1" spc="-30" dirty="0" smtClean="0">
                <a:latin typeface="Calibri"/>
                <a:cs typeface="Calibri"/>
              </a:rPr>
              <a:t>n</a:t>
            </a:r>
            <a:r>
              <a:rPr sz="1600" b="1" spc="-40" dirty="0" smtClean="0">
                <a:latin typeface="Calibri"/>
                <a:cs typeface="Calibri"/>
              </a:rPr>
              <a:t>t</a:t>
            </a:r>
            <a:r>
              <a:rPr sz="1600" b="1" spc="-10" dirty="0" smtClean="0">
                <a:latin typeface="Calibri"/>
                <a:cs typeface="Calibri"/>
              </a:rPr>
              <a:t>er</a:t>
            </a:r>
            <a:r>
              <a:rPr sz="1600" b="1" spc="-20" dirty="0" smtClean="0">
                <a:latin typeface="Calibri"/>
                <a:cs typeface="Calibri"/>
              </a:rPr>
              <a:t>n</a:t>
            </a:r>
            <a:r>
              <a:rPr sz="1600" b="1" spc="-25" dirty="0" smtClean="0">
                <a:latin typeface="Calibri"/>
                <a:cs typeface="Calibri"/>
              </a:rPr>
              <a:t>e</a:t>
            </a:r>
            <a:r>
              <a:rPr sz="1600" b="1" spc="-10" dirty="0" smtClean="0">
                <a:latin typeface="Calibri"/>
                <a:cs typeface="Calibri"/>
              </a:rPr>
              <a:t>t</a:t>
            </a:r>
            <a:r>
              <a:rPr sz="1600" b="1" spc="-20" dirty="0" smtClean="0">
                <a:latin typeface="Calibri"/>
                <a:cs typeface="Calibri"/>
              </a:rPr>
              <a:t>+</a:t>
            </a:r>
            <a:r>
              <a:rPr sz="1600" b="1" spc="-10" dirty="0" smtClean="0">
                <a:latin typeface="Calibri"/>
                <a:cs typeface="Calibri"/>
              </a:rPr>
              <a:t>”:</a:t>
            </a:r>
            <a:r>
              <a:rPr sz="1600" b="1" spc="40" dirty="0" smtClean="0">
                <a:latin typeface="Calibri"/>
                <a:cs typeface="Calibri"/>
              </a:rPr>
              <a:t> </a:t>
            </a:r>
            <a:r>
              <a:rPr sz="1600" spc="-130" dirty="0" smtClean="0">
                <a:latin typeface="Calibri"/>
                <a:cs typeface="Calibri"/>
              </a:rPr>
              <a:t>T</a:t>
            </a:r>
            <a:r>
              <a:rPr sz="1600" spc="-10" dirty="0" smtClean="0">
                <a:latin typeface="Calibri"/>
                <a:cs typeface="Calibri"/>
              </a:rPr>
              <a:t>a</a:t>
            </a:r>
            <a:r>
              <a:rPr sz="1600" spc="-40" dirty="0" smtClean="0">
                <a:latin typeface="Calibri"/>
                <a:cs typeface="Calibri"/>
              </a:rPr>
              <a:t>r</a:t>
            </a:r>
            <a:r>
              <a:rPr sz="1600" spc="-20" dirty="0" smtClean="0">
                <a:latin typeface="Calibri"/>
                <a:cs typeface="Calibri"/>
              </a:rPr>
              <a:t>g</a:t>
            </a:r>
            <a:r>
              <a:rPr sz="1600" spc="-30" dirty="0" smtClean="0">
                <a:latin typeface="Calibri"/>
                <a:cs typeface="Calibri"/>
              </a:rPr>
              <a:t>e</a:t>
            </a:r>
            <a:r>
              <a:rPr sz="1600" spc="-10" dirty="0" smtClean="0">
                <a:latin typeface="Calibri"/>
                <a:cs typeface="Calibri"/>
              </a:rPr>
              <a:t>t</a:t>
            </a:r>
            <a:r>
              <a:rPr sz="1600" spc="-5" dirty="0" smtClean="0">
                <a:latin typeface="Calibri"/>
                <a:cs typeface="Calibri"/>
              </a:rPr>
              <a:t> </a:t>
            </a:r>
            <a:r>
              <a:rPr sz="1600" spc="-10" dirty="0" smtClean="0">
                <a:latin typeface="Calibri"/>
                <a:cs typeface="Calibri"/>
              </a:rPr>
              <a:t>4</a:t>
            </a:r>
            <a:r>
              <a:rPr sz="1600" spc="-5" dirty="0" smtClean="0">
                <a:latin typeface="Calibri"/>
                <a:cs typeface="Calibri"/>
              </a:rPr>
              <a:t> </a:t>
            </a:r>
            <a:r>
              <a:rPr sz="1600" spc="-65" dirty="0" smtClean="0">
                <a:latin typeface="Calibri"/>
                <a:cs typeface="Calibri"/>
              </a:rPr>
              <a:t>k</a:t>
            </a:r>
            <a:r>
              <a:rPr sz="1600" spc="-25" dirty="0" smtClean="0">
                <a:latin typeface="Calibri"/>
                <a:cs typeface="Calibri"/>
              </a:rPr>
              <a:t>e</a:t>
            </a:r>
            <a:r>
              <a:rPr sz="1600" spc="-10" dirty="0" smtClean="0">
                <a:latin typeface="Calibri"/>
                <a:cs typeface="Calibri"/>
              </a:rPr>
              <a:t>y</a:t>
            </a:r>
            <a:r>
              <a:rPr sz="1600" spc="15" dirty="0" smtClean="0">
                <a:latin typeface="Calibri"/>
                <a:cs typeface="Calibri"/>
              </a:rPr>
              <a:t> </a:t>
            </a:r>
            <a:r>
              <a:rPr sz="1600" spc="-25" dirty="0" smtClean="0">
                <a:latin typeface="Calibri"/>
                <a:cs typeface="Calibri"/>
              </a:rPr>
              <a:t>s</a:t>
            </a:r>
            <a:r>
              <a:rPr sz="1600" spc="-10" dirty="0" smtClean="0">
                <a:latin typeface="Calibri"/>
                <a:cs typeface="Calibri"/>
              </a:rPr>
              <a:t>t</a:t>
            </a:r>
            <a:r>
              <a:rPr sz="1600" spc="-55" dirty="0" smtClean="0">
                <a:latin typeface="Calibri"/>
                <a:cs typeface="Calibri"/>
              </a:rPr>
              <a:t>r</a:t>
            </a:r>
            <a:r>
              <a:rPr sz="1600" spc="-20" dirty="0" smtClean="0">
                <a:latin typeface="Calibri"/>
                <a:cs typeface="Calibri"/>
              </a:rPr>
              <a:t>at</a:t>
            </a:r>
            <a:r>
              <a:rPr sz="1600" spc="-10" dirty="0" smtClean="0">
                <a:latin typeface="Calibri"/>
                <a:cs typeface="Calibri"/>
              </a:rPr>
              <a:t>eg</a:t>
            </a:r>
            <a:r>
              <a:rPr sz="1600" spc="0" dirty="0" smtClean="0">
                <a:latin typeface="Calibri"/>
                <a:cs typeface="Calibri"/>
              </a:rPr>
              <a:t>i</a:t>
            </a:r>
            <a:r>
              <a:rPr sz="1600" spc="-10" dirty="0" smtClean="0">
                <a:latin typeface="Calibri"/>
                <a:cs typeface="Calibri"/>
              </a:rPr>
              <a:t>c</a:t>
            </a:r>
            <a:r>
              <a:rPr sz="1600" spc="-20" dirty="0" smtClean="0">
                <a:latin typeface="Calibri"/>
                <a:cs typeface="Calibri"/>
              </a:rPr>
              <a:t> </a:t>
            </a:r>
            <a:r>
              <a:rPr sz="1600" spc="-10" dirty="0" smtClean="0">
                <a:latin typeface="Calibri"/>
                <a:cs typeface="Calibri"/>
              </a:rPr>
              <a:t>a</a:t>
            </a:r>
            <a:r>
              <a:rPr sz="1600" spc="-35" dirty="0" smtClean="0">
                <a:latin typeface="Calibri"/>
                <a:cs typeface="Calibri"/>
              </a:rPr>
              <a:t>r</a:t>
            </a:r>
            <a:r>
              <a:rPr sz="1600" spc="-10" dirty="0" smtClean="0">
                <a:latin typeface="Calibri"/>
                <a:cs typeface="Calibri"/>
              </a:rPr>
              <a:t>eas</a:t>
            </a:r>
            <a:r>
              <a:rPr sz="1600" spc="10" dirty="0" smtClean="0">
                <a:latin typeface="Calibri"/>
                <a:cs typeface="Calibri"/>
              </a:rPr>
              <a:t> </a:t>
            </a:r>
            <a:r>
              <a:rPr sz="1600" spc="-15" dirty="0" smtClean="0">
                <a:latin typeface="Calibri"/>
                <a:cs typeface="Calibri"/>
              </a:rPr>
              <a:t>&amp;</a:t>
            </a:r>
            <a:r>
              <a:rPr sz="1600" spc="-5" dirty="0" smtClean="0">
                <a:latin typeface="Calibri"/>
                <a:cs typeface="Calibri"/>
              </a:rPr>
              <a:t> </a:t>
            </a:r>
            <a:r>
              <a:rPr sz="1600" spc="-10" dirty="0" smtClean="0">
                <a:latin typeface="Calibri"/>
                <a:cs typeface="Calibri"/>
              </a:rPr>
              <a:t>10 major</a:t>
            </a:r>
            <a:r>
              <a:rPr sz="1600" spc="15" dirty="0" smtClean="0">
                <a:latin typeface="Calibri"/>
                <a:cs typeface="Calibri"/>
              </a:rPr>
              <a:t> </a:t>
            </a:r>
            <a:r>
              <a:rPr sz="1600" spc="-10" dirty="0" smtClean="0">
                <a:latin typeface="Calibri"/>
                <a:cs typeface="Calibri"/>
              </a:rPr>
              <a:t>p</a:t>
            </a:r>
            <a:r>
              <a:rPr sz="1600" spc="-40" dirty="0" smtClean="0">
                <a:latin typeface="Calibri"/>
                <a:cs typeface="Calibri"/>
              </a:rPr>
              <a:t>r</a:t>
            </a:r>
            <a:r>
              <a:rPr sz="1600" spc="-10" dirty="0" smtClean="0">
                <a:latin typeface="Calibri"/>
                <a:cs typeface="Calibri"/>
              </a:rPr>
              <a:t>ojects</a:t>
            </a:r>
            <a:r>
              <a:rPr sz="1600" spc="30" dirty="0" smtClean="0">
                <a:latin typeface="Calibri"/>
                <a:cs typeface="Calibri"/>
              </a:rPr>
              <a:t> </a:t>
            </a:r>
            <a:r>
              <a:rPr sz="1600" spc="-20" dirty="0" smtClean="0">
                <a:latin typeface="Calibri"/>
                <a:cs typeface="Calibri"/>
              </a:rPr>
              <a:t>t</a:t>
            </a:r>
            <a:r>
              <a:rPr sz="1600" spc="-10" dirty="0" smtClean="0">
                <a:latin typeface="Calibri"/>
                <a:cs typeface="Calibri"/>
              </a:rPr>
              <a:t>o p</a:t>
            </a:r>
            <a:r>
              <a:rPr sz="1600" spc="-40" dirty="0" smtClean="0">
                <a:latin typeface="Calibri"/>
                <a:cs typeface="Calibri"/>
              </a:rPr>
              <a:t>r</a:t>
            </a:r>
            <a:r>
              <a:rPr sz="1600" spc="-15" dirty="0" smtClean="0">
                <a:latin typeface="Calibri"/>
                <a:cs typeface="Calibri"/>
              </a:rPr>
              <a:t>om</a:t>
            </a:r>
            <a:r>
              <a:rPr sz="1600" spc="-20" dirty="0" smtClean="0">
                <a:latin typeface="Calibri"/>
                <a:cs typeface="Calibri"/>
              </a:rPr>
              <a:t>ot</a:t>
            </a:r>
            <a:r>
              <a:rPr sz="1600" spc="-10" dirty="0" smtClean="0">
                <a:latin typeface="Calibri"/>
                <a:cs typeface="Calibri"/>
              </a:rPr>
              <a:t>e</a:t>
            </a:r>
            <a:r>
              <a:rPr sz="1600" spc="30" dirty="0" smtClean="0">
                <a:latin typeface="Calibri"/>
                <a:cs typeface="Calibri"/>
              </a:rPr>
              <a:t> </a:t>
            </a:r>
            <a:r>
              <a:rPr sz="1600" spc="-10" dirty="0" smtClean="0">
                <a:latin typeface="Calibri"/>
                <a:cs typeface="Calibri"/>
              </a:rPr>
              <a:t>up</a:t>
            </a:r>
            <a:r>
              <a:rPr sz="1600" spc="-5" dirty="0" smtClean="0">
                <a:latin typeface="Calibri"/>
                <a:cs typeface="Calibri"/>
              </a:rPr>
              <a:t>g</a:t>
            </a:r>
            <a:r>
              <a:rPr sz="1600" spc="-55" dirty="0" smtClean="0">
                <a:latin typeface="Calibri"/>
                <a:cs typeface="Calibri"/>
              </a:rPr>
              <a:t>r</a:t>
            </a:r>
            <a:r>
              <a:rPr sz="1600" spc="-10" dirty="0" smtClean="0">
                <a:latin typeface="Calibri"/>
                <a:cs typeface="Calibri"/>
              </a:rPr>
              <a:t>ade</a:t>
            </a:r>
            <a:r>
              <a:rPr sz="1600" spc="-5" dirty="0" smtClean="0">
                <a:latin typeface="Calibri"/>
                <a:cs typeface="Calibri"/>
              </a:rPr>
              <a:t> </a:t>
            </a:r>
            <a:r>
              <a:rPr sz="1600" spc="-10" dirty="0" smtClean="0">
                <a:latin typeface="Calibri"/>
                <a:cs typeface="Calibri"/>
              </a:rPr>
              <a:t>of</a:t>
            </a:r>
            <a:r>
              <a:rPr sz="1600" spc="-5" dirty="0" smtClean="0">
                <a:latin typeface="Calibri"/>
                <a:cs typeface="Calibri"/>
              </a:rPr>
              <a:t> t</a:t>
            </a:r>
            <a:r>
              <a:rPr sz="1600" spc="-55" dirty="0" smtClean="0">
                <a:latin typeface="Calibri"/>
                <a:cs typeface="Calibri"/>
              </a:rPr>
              <a:t>r</a:t>
            </a:r>
            <a:r>
              <a:rPr sz="1600" spc="-10" dirty="0" smtClean="0">
                <a:latin typeface="Calibri"/>
                <a:cs typeface="Calibri"/>
              </a:rPr>
              <a:t>aditional</a:t>
            </a:r>
            <a:r>
              <a:rPr sz="1600" spc="-20" dirty="0" smtClean="0">
                <a:latin typeface="Calibri"/>
                <a:cs typeface="Calibri"/>
              </a:rPr>
              <a:t> </a:t>
            </a:r>
            <a:r>
              <a:rPr sz="1600" spc="-10" dirty="0" smtClean="0">
                <a:latin typeface="Calibri"/>
                <a:cs typeface="Calibri"/>
              </a:rPr>
              <a:t>indu</a:t>
            </a:r>
            <a:r>
              <a:rPr sz="1600" spc="-25" dirty="0" smtClean="0">
                <a:latin typeface="Calibri"/>
                <a:cs typeface="Calibri"/>
              </a:rPr>
              <a:t>s</a:t>
            </a:r>
            <a:r>
              <a:rPr sz="1600" spc="-10" dirty="0" smtClean="0">
                <a:latin typeface="Calibri"/>
                <a:cs typeface="Calibri"/>
              </a:rPr>
              <a:t>t</a:t>
            </a:r>
            <a:r>
              <a:rPr sz="1600" spc="-15" dirty="0" smtClean="0">
                <a:latin typeface="Calibri"/>
                <a:cs typeface="Calibri"/>
              </a:rPr>
              <a:t>r</a:t>
            </a:r>
            <a:r>
              <a:rPr sz="1600" spc="-10" dirty="0" smtClean="0">
                <a:latin typeface="Calibri"/>
                <a:cs typeface="Calibri"/>
              </a:rPr>
              <a:t>ies</a:t>
            </a:r>
            <a:endParaRPr sz="1600">
              <a:latin typeface="Calibri"/>
              <a:cs typeface="Calibri"/>
            </a:endParaRPr>
          </a:p>
        </p:txBody>
      </p:sp>
      <p:sp>
        <p:nvSpPr>
          <p:cNvPr id="136" name="object 13"/>
          <p:cNvSpPr txBox="1"/>
          <p:nvPr/>
        </p:nvSpPr>
        <p:spPr>
          <a:xfrm>
            <a:off x="6132957" y="3697985"/>
            <a:ext cx="2016125" cy="1486535"/>
          </a:xfrm>
          <a:prstGeom prst="rect">
            <a:avLst/>
          </a:prstGeom>
        </p:spPr>
        <p:txBody>
          <a:bodyPr vert="horz" wrap="square" lIns="0" tIns="0" rIns="0" bIns="0" rtlCol="0">
            <a:noAutofit/>
          </a:bodyPr>
          <a:lstStyle/>
          <a:p>
            <a:pPr marL="12700" marR="12700">
              <a:lnSpc>
                <a:spcPct val="100000"/>
              </a:lnSpc>
            </a:pPr>
            <a:r>
              <a:rPr lang="en-US" sz="1600" b="1" dirty="0" smtClean="0">
                <a:latin typeface="Calibri"/>
                <a:cs typeface="Calibri"/>
              </a:rPr>
              <a:t>Combine OCC with existing interface</a:t>
            </a:r>
            <a:r>
              <a:rPr sz="1600" b="1" dirty="0" smtClean="0">
                <a:latin typeface="Calibri"/>
                <a:cs typeface="Calibri"/>
              </a:rPr>
              <a:t>: </a:t>
            </a:r>
            <a:r>
              <a:rPr sz="1600" dirty="0" smtClean="0">
                <a:latin typeface="Calibri"/>
                <a:cs typeface="Calibri"/>
              </a:rPr>
              <a:t>To </a:t>
            </a:r>
            <a:r>
              <a:rPr sz="1600" spc="-25" dirty="0" smtClean="0">
                <a:latin typeface="Calibri"/>
                <a:cs typeface="Calibri"/>
              </a:rPr>
              <a:t>s</a:t>
            </a:r>
            <a:r>
              <a:rPr sz="1600" spc="-10" dirty="0" smtClean="0">
                <a:latin typeface="Calibri"/>
                <a:cs typeface="Calibri"/>
              </a:rPr>
              <a:t>t</a:t>
            </a:r>
            <a:r>
              <a:rPr sz="1600" spc="-40" dirty="0" smtClean="0">
                <a:latin typeface="Calibri"/>
                <a:cs typeface="Calibri"/>
              </a:rPr>
              <a:t>r</a:t>
            </a:r>
            <a:r>
              <a:rPr sz="1600" spc="-10" dirty="0" smtClean="0">
                <a:latin typeface="Calibri"/>
                <a:cs typeface="Calibri"/>
              </a:rPr>
              <a:t>en</a:t>
            </a:r>
            <a:r>
              <a:rPr sz="1600" spc="-35" dirty="0" smtClean="0">
                <a:latin typeface="Calibri"/>
                <a:cs typeface="Calibri"/>
              </a:rPr>
              <a:t>g</a:t>
            </a:r>
            <a:r>
              <a:rPr sz="1600" spc="-10" dirty="0" smtClean="0">
                <a:latin typeface="Calibri"/>
                <a:cs typeface="Calibri"/>
              </a:rPr>
              <a:t>then</a:t>
            </a:r>
            <a:r>
              <a:rPr sz="1600" spc="5" dirty="0" smtClean="0">
                <a:latin typeface="Calibri"/>
                <a:cs typeface="Calibri"/>
              </a:rPr>
              <a:t> </a:t>
            </a:r>
            <a:r>
              <a:rPr sz="1600" spc="-25" dirty="0" smtClean="0">
                <a:latin typeface="Calibri"/>
                <a:cs typeface="Calibri"/>
              </a:rPr>
              <a:t>c</a:t>
            </a:r>
            <a:r>
              <a:rPr sz="1600" spc="-10" dirty="0" smtClean="0">
                <a:latin typeface="Calibri"/>
                <a:cs typeface="Calibri"/>
              </a:rPr>
              <a:t>apabil</a:t>
            </a:r>
            <a:r>
              <a:rPr sz="1600" spc="-15" dirty="0" smtClean="0">
                <a:latin typeface="Calibri"/>
                <a:cs typeface="Calibri"/>
              </a:rPr>
              <a:t>i</a:t>
            </a:r>
            <a:r>
              <a:rPr sz="1600" spc="-10" dirty="0" smtClean="0">
                <a:latin typeface="Calibri"/>
                <a:cs typeface="Calibri"/>
              </a:rPr>
              <a:t>ty</a:t>
            </a:r>
            <a:r>
              <a:rPr sz="1600" spc="-30" dirty="0" smtClean="0">
                <a:latin typeface="Calibri"/>
                <a:cs typeface="Calibri"/>
              </a:rPr>
              <a:t> </a:t>
            </a:r>
            <a:r>
              <a:rPr sz="1600" spc="-10" dirty="0" smtClean="0">
                <a:latin typeface="Calibri"/>
                <a:cs typeface="Calibri"/>
              </a:rPr>
              <a:t>on p</a:t>
            </a:r>
            <a:r>
              <a:rPr sz="1600" spc="-40" dirty="0" smtClean="0">
                <a:latin typeface="Calibri"/>
                <a:cs typeface="Calibri"/>
              </a:rPr>
              <a:t>r</a:t>
            </a:r>
            <a:r>
              <a:rPr sz="1600" spc="-10" dirty="0" smtClean="0">
                <a:latin typeface="Calibri"/>
                <a:cs typeface="Calibri"/>
              </a:rPr>
              <a:t>oduct</a:t>
            </a:r>
            <a:r>
              <a:rPr sz="1600" spc="10" dirty="0" smtClean="0">
                <a:latin typeface="Calibri"/>
                <a:cs typeface="Calibri"/>
              </a:rPr>
              <a:t> </a:t>
            </a:r>
            <a:r>
              <a:rPr sz="1600" spc="-10" dirty="0" smtClean="0">
                <a:latin typeface="Calibri"/>
                <a:cs typeface="Calibri"/>
              </a:rPr>
              <a:t>d</a:t>
            </a:r>
            <a:r>
              <a:rPr sz="1600" spc="-25" dirty="0" smtClean="0">
                <a:latin typeface="Calibri"/>
                <a:cs typeface="Calibri"/>
              </a:rPr>
              <a:t>ev</a:t>
            </a:r>
            <a:r>
              <a:rPr sz="1600" spc="-10" dirty="0" smtClean="0">
                <a:latin typeface="Calibri"/>
                <a:cs typeface="Calibri"/>
              </a:rPr>
              <a:t>elopme</a:t>
            </a:r>
            <a:r>
              <a:rPr sz="1600" spc="-25" dirty="0" smtClean="0">
                <a:latin typeface="Calibri"/>
                <a:cs typeface="Calibri"/>
              </a:rPr>
              <a:t>n</a:t>
            </a:r>
            <a:r>
              <a:rPr sz="1600" spc="-10" dirty="0" smtClean="0">
                <a:latin typeface="Calibri"/>
                <a:cs typeface="Calibri"/>
              </a:rPr>
              <a:t>t</a:t>
            </a:r>
            <a:r>
              <a:rPr sz="1600" spc="-5" dirty="0" smtClean="0">
                <a:latin typeface="Calibri"/>
                <a:cs typeface="Calibri"/>
              </a:rPr>
              <a:t> </a:t>
            </a:r>
            <a:r>
              <a:rPr sz="1600" spc="-40" dirty="0" smtClean="0">
                <a:latin typeface="Calibri"/>
                <a:cs typeface="Calibri"/>
              </a:rPr>
              <a:t>f</a:t>
            </a:r>
            <a:r>
              <a:rPr sz="1600" spc="-10" dirty="0" smtClean="0">
                <a:latin typeface="Calibri"/>
                <a:cs typeface="Calibri"/>
              </a:rPr>
              <a:t>or</a:t>
            </a:r>
            <a:r>
              <a:rPr sz="1600" spc="10" dirty="0" smtClean="0">
                <a:latin typeface="Calibri"/>
                <a:cs typeface="Calibri"/>
              </a:rPr>
              <a:t> </a:t>
            </a:r>
            <a:r>
              <a:rPr sz="1600" spc="-10" dirty="0" smtClean="0">
                <a:latin typeface="Calibri"/>
                <a:cs typeface="Calibri"/>
              </a:rPr>
              <a:t>Cloud,</a:t>
            </a:r>
            <a:r>
              <a:rPr sz="1600" spc="-5" dirty="0" smtClean="0">
                <a:latin typeface="Calibri"/>
                <a:cs typeface="Calibri"/>
              </a:rPr>
              <a:t> </a:t>
            </a:r>
            <a:r>
              <a:rPr sz="1600" spc="-20" dirty="0" smtClean="0">
                <a:latin typeface="Calibri"/>
                <a:cs typeface="Calibri"/>
              </a:rPr>
              <a:t>B</a:t>
            </a:r>
            <a:r>
              <a:rPr sz="1600" spc="-10" dirty="0" smtClean="0">
                <a:latin typeface="Calibri"/>
                <a:cs typeface="Calibri"/>
              </a:rPr>
              <a:t>ig</a:t>
            </a:r>
            <a:r>
              <a:rPr sz="1600" spc="5" dirty="0" smtClean="0">
                <a:latin typeface="Calibri"/>
                <a:cs typeface="Calibri"/>
              </a:rPr>
              <a:t> </a:t>
            </a:r>
            <a:r>
              <a:rPr sz="1600" spc="-10" dirty="0" smtClean="0">
                <a:latin typeface="Calibri"/>
                <a:cs typeface="Calibri"/>
              </a:rPr>
              <a:t>D</a:t>
            </a:r>
            <a:r>
              <a:rPr sz="1600" spc="-20" dirty="0" smtClean="0">
                <a:latin typeface="Calibri"/>
                <a:cs typeface="Calibri"/>
              </a:rPr>
              <a:t>a</a:t>
            </a:r>
            <a:r>
              <a:rPr sz="1600" spc="-30" dirty="0" smtClean="0">
                <a:latin typeface="Calibri"/>
                <a:cs typeface="Calibri"/>
              </a:rPr>
              <a:t>t</a:t>
            </a:r>
            <a:r>
              <a:rPr sz="1600" spc="-10" dirty="0" smtClean="0">
                <a:latin typeface="Calibri"/>
                <a:cs typeface="Calibri"/>
              </a:rPr>
              <a:t>a,</a:t>
            </a:r>
            <a:r>
              <a:rPr sz="1600" spc="-5" dirty="0" smtClean="0">
                <a:latin typeface="Calibri"/>
                <a:cs typeface="Calibri"/>
              </a:rPr>
              <a:t> I</a:t>
            </a:r>
            <a:r>
              <a:rPr sz="1600" spc="-25" dirty="0" smtClean="0">
                <a:latin typeface="Calibri"/>
                <a:cs typeface="Calibri"/>
              </a:rPr>
              <a:t>n</a:t>
            </a:r>
            <a:r>
              <a:rPr sz="1600" spc="-20" dirty="0" smtClean="0">
                <a:latin typeface="Calibri"/>
                <a:cs typeface="Calibri"/>
              </a:rPr>
              <a:t>t</a:t>
            </a:r>
            <a:r>
              <a:rPr sz="1600" spc="-10" dirty="0" smtClean="0">
                <a:latin typeface="Calibri"/>
                <a:cs typeface="Calibri"/>
              </a:rPr>
              <a:t>e</a:t>
            </a:r>
            <a:r>
              <a:rPr sz="1600" spc="-20" dirty="0" smtClean="0">
                <a:latin typeface="Calibri"/>
                <a:cs typeface="Calibri"/>
              </a:rPr>
              <a:t>r</a:t>
            </a:r>
            <a:r>
              <a:rPr sz="1600" spc="-10" dirty="0" smtClean="0">
                <a:latin typeface="Calibri"/>
                <a:cs typeface="Calibri"/>
              </a:rPr>
              <a:t>n</a:t>
            </a:r>
            <a:r>
              <a:rPr sz="1600" spc="-25" dirty="0" smtClean="0">
                <a:latin typeface="Calibri"/>
                <a:cs typeface="Calibri"/>
              </a:rPr>
              <a:t>e</a:t>
            </a:r>
            <a:r>
              <a:rPr sz="1600" spc="-10" dirty="0" smtClean="0">
                <a:latin typeface="Calibri"/>
                <a:cs typeface="Calibri"/>
              </a:rPr>
              <a:t>t</a:t>
            </a:r>
            <a:r>
              <a:rPr sz="1600" spc="10" dirty="0" smtClean="0">
                <a:latin typeface="Calibri"/>
                <a:cs typeface="Calibri"/>
              </a:rPr>
              <a:t> </a:t>
            </a:r>
            <a:r>
              <a:rPr sz="1600" spc="-10" dirty="0" smtClean="0">
                <a:latin typeface="Calibri"/>
                <a:cs typeface="Calibri"/>
              </a:rPr>
              <a:t>of</a:t>
            </a:r>
            <a:r>
              <a:rPr sz="1600" spc="-5" dirty="0" smtClean="0">
                <a:latin typeface="Calibri"/>
                <a:cs typeface="Calibri"/>
              </a:rPr>
              <a:t> </a:t>
            </a:r>
            <a:r>
              <a:rPr sz="1600" spc="-10" dirty="0" smtClean="0">
                <a:latin typeface="Calibri"/>
                <a:cs typeface="Calibri"/>
              </a:rPr>
              <a:t>Th</a:t>
            </a:r>
            <a:r>
              <a:rPr sz="1600" spc="0" dirty="0" smtClean="0">
                <a:latin typeface="Calibri"/>
                <a:cs typeface="Calibri"/>
              </a:rPr>
              <a:t>i</a:t>
            </a:r>
            <a:r>
              <a:rPr sz="1600" spc="-10" dirty="0" smtClean="0">
                <a:latin typeface="Calibri"/>
                <a:cs typeface="Calibri"/>
              </a:rPr>
              <a:t>ngs</a:t>
            </a:r>
            <a:endParaRPr sz="1600" dirty="0">
              <a:latin typeface="Calibri"/>
              <a:cs typeface="Calibri"/>
            </a:endParaRPr>
          </a:p>
        </p:txBody>
      </p:sp>
      <p:sp>
        <p:nvSpPr>
          <p:cNvPr id="137" name="object 14"/>
          <p:cNvSpPr txBox="1">
            <a:spLocks/>
          </p:cNvSpPr>
          <p:nvPr/>
        </p:nvSpPr>
        <p:spPr>
          <a:xfrm>
            <a:off x="304901" y="742342"/>
            <a:ext cx="8534196" cy="742442"/>
          </a:xfrm>
          <a:prstGeom prst="rect">
            <a:avLst/>
          </a:prstGeom>
        </p:spPr>
        <p:txBody>
          <a:bodyPr vert="horz" wrap="square" lIns="0" tIns="0" rIns="0" bIns="0" rtlCol="0">
            <a:noAutofit/>
          </a:bodyPr>
          <a:lstStyle/>
          <a:p>
            <a:pPr marL="37465"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srgbClr val="00469D"/>
                </a:solidFill>
                <a:effectLst/>
                <a:uLnTx/>
                <a:uFillTx/>
                <a:latin typeface="Calibri"/>
                <a:cs typeface="Calibri"/>
              </a:rPr>
              <a:t>Future Direction</a:t>
            </a:r>
            <a:endParaRPr kumimoji="0" lang="en-US" sz="2600" b="0" i="0" u="none" strike="noStrike" kern="0" cap="none" spc="0" normalizeH="0" baseline="0" noProof="0" dirty="0" smtClean="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125"/>
              </a:spcBef>
              <a:spcAft>
                <a:spcPts val="0"/>
              </a:spcAft>
              <a:buClrTx/>
              <a:buSzTx/>
              <a:buFontTx/>
              <a:buNone/>
              <a:tabLst/>
              <a:defRPr/>
            </a:pPr>
            <a:r>
              <a:rPr kumimoji="0" lang="en-US" sz="2000" b="1" i="0" u="none" strike="noStrike" kern="0" cap="none" spc="0" normalizeH="0" baseline="0" noProof="0" dirty="0" smtClean="0">
                <a:ln>
                  <a:noFill/>
                </a:ln>
                <a:solidFill>
                  <a:srgbClr val="FF5E00"/>
                </a:solidFill>
                <a:effectLst/>
                <a:uLnTx/>
                <a:uFillTx/>
                <a:latin typeface="Calibri"/>
                <a:cs typeface="Calibri"/>
              </a:rPr>
              <a:t>… </a:t>
            </a:r>
            <a:r>
              <a:rPr kumimoji="0" lang="en-US" sz="2000" b="1" i="0" u="none" strike="noStrike" kern="0" cap="none" spc="-30" normalizeH="0" baseline="0" noProof="0" dirty="0" smtClean="0">
                <a:ln>
                  <a:noFill/>
                </a:ln>
                <a:solidFill>
                  <a:srgbClr val="FF5E00"/>
                </a:solidFill>
                <a:effectLst/>
                <a:uLnTx/>
                <a:uFillTx/>
                <a:latin typeface="Calibri"/>
                <a:cs typeface="Calibri"/>
              </a:rPr>
              <a:t>combine OCC with existing platform and interface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38" name="object 15"/>
          <p:cNvSpPr txBox="1"/>
          <p:nvPr/>
        </p:nvSpPr>
        <p:spPr>
          <a:xfrm>
            <a:off x="762001" y="2766314"/>
            <a:ext cx="1735150" cy="298450"/>
          </a:xfrm>
          <a:prstGeom prst="rect">
            <a:avLst/>
          </a:prstGeom>
        </p:spPr>
        <p:txBody>
          <a:bodyPr vert="horz" wrap="square" lIns="0" tIns="0" rIns="0" bIns="0" rtlCol="0">
            <a:noAutofit/>
          </a:bodyPr>
          <a:lstStyle/>
          <a:p>
            <a:pPr marL="12700">
              <a:lnSpc>
                <a:spcPct val="100000"/>
              </a:lnSpc>
            </a:pPr>
            <a:r>
              <a:rPr lang="en-US" sz="1800" b="1" spc="-10" dirty="0" smtClean="0">
                <a:solidFill>
                  <a:srgbClr val="8EB4E2"/>
                </a:solidFill>
                <a:latin typeface="Calibri"/>
                <a:cs typeface="Calibri"/>
              </a:rPr>
              <a:t>Core Functionality</a:t>
            </a:r>
            <a:endParaRPr sz="1800" dirty="0">
              <a:latin typeface="Calibri"/>
              <a:cs typeface="Calibri"/>
            </a:endParaRPr>
          </a:p>
        </p:txBody>
      </p:sp>
      <p:sp>
        <p:nvSpPr>
          <p:cNvPr id="139" name="object 16"/>
          <p:cNvSpPr txBox="1"/>
          <p:nvPr/>
        </p:nvSpPr>
        <p:spPr>
          <a:xfrm>
            <a:off x="3973829" y="2139060"/>
            <a:ext cx="941069" cy="298450"/>
          </a:xfrm>
          <a:prstGeom prst="rect">
            <a:avLst/>
          </a:prstGeom>
        </p:spPr>
        <p:txBody>
          <a:bodyPr vert="horz" wrap="square" lIns="0" tIns="0" rIns="0" bIns="0" rtlCol="0">
            <a:noAutofit/>
          </a:bodyPr>
          <a:lstStyle/>
          <a:p>
            <a:pPr marL="12700">
              <a:lnSpc>
                <a:spcPct val="100000"/>
              </a:lnSpc>
            </a:pPr>
            <a:r>
              <a:rPr lang="en-US" sz="1800" b="1" spc="-10" dirty="0" smtClean="0">
                <a:solidFill>
                  <a:srgbClr val="006FC0"/>
                </a:solidFill>
                <a:latin typeface="Calibri"/>
                <a:cs typeface="Calibri"/>
              </a:rPr>
              <a:t>Platform</a:t>
            </a:r>
            <a:endParaRPr sz="1800" dirty="0">
              <a:latin typeface="Calibri"/>
              <a:cs typeface="Calibri"/>
            </a:endParaRPr>
          </a:p>
        </p:txBody>
      </p:sp>
      <p:sp>
        <p:nvSpPr>
          <p:cNvPr id="140" name="object 17"/>
          <p:cNvSpPr txBox="1"/>
          <p:nvPr/>
        </p:nvSpPr>
        <p:spPr>
          <a:xfrm>
            <a:off x="6118605" y="1498091"/>
            <a:ext cx="1542415" cy="298450"/>
          </a:xfrm>
          <a:prstGeom prst="rect">
            <a:avLst/>
          </a:prstGeom>
        </p:spPr>
        <p:txBody>
          <a:bodyPr vert="horz" wrap="square" lIns="0" tIns="0" rIns="0" bIns="0" rtlCol="0">
            <a:noAutofit/>
          </a:bodyPr>
          <a:lstStyle/>
          <a:p>
            <a:pPr marL="12700">
              <a:lnSpc>
                <a:spcPct val="100000"/>
              </a:lnSpc>
            </a:pPr>
            <a:r>
              <a:rPr lang="en-US" sz="1800" b="1" spc="-10" dirty="0" smtClean="0">
                <a:solidFill>
                  <a:srgbClr val="00469D"/>
                </a:solidFill>
                <a:latin typeface="Calibri"/>
                <a:cs typeface="Calibri"/>
              </a:rPr>
              <a:t>IOT </a:t>
            </a:r>
            <a:r>
              <a:rPr lang="en-US" b="1" spc="-10" dirty="0" smtClean="0">
                <a:solidFill>
                  <a:srgbClr val="00469D"/>
                </a:solidFill>
                <a:latin typeface="Calibri"/>
                <a:cs typeface="Calibri"/>
              </a:rPr>
              <a:t>Interface</a:t>
            </a:r>
            <a:endParaRPr sz="1800" dirty="0">
              <a:latin typeface="Calibri"/>
              <a:cs typeface="Calibri"/>
            </a:endParaRPr>
          </a:p>
        </p:txBody>
      </p:sp>
      <p:sp>
        <p:nvSpPr>
          <p:cNvPr id="141" name="object 18"/>
          <p:cNvSpPr/>
          <p:nvPr/>
        </p:nvSpPr>
        <p:spPr>
          <a:xfrm>
            <a:off x="7769352" y="1341119"/>
            <a:ext cx="393192" cy="393191"/>
          </a:xfrm>
          <a:custGeom>
            <a:avLst/>
            <a:gdLst/>
            <a:ahLst/>
            <a:cxnLst/>
            <a:rect l="l" t="t" r="r" b="b"/>
            <a:pathLst>
              <a:path w="393192" h="393191">
                <a:moveTo>
                  <a:pt x="393192" y="0"/>
                </a:moveTo>
                <a:lnTo>
                  <a:pt x="0" y="393191"/>
                </a:lnTo>
                <a:lnTo>
                  <a:pt x="393192" y="393191"/>
                </a:lnTo>
                <a:lnTo>
                  <a:pt x="393192" y="0"/>
                </a:lnTo>
                <a:close/>
              </a:path>
            </a:pathLst>
          </a:custGeom>
          <a:solidFill>
            <a:srgbClr val="00469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object 19"/>
          <p:cNvSpPr/>
          <p:nvPr/>
        </p:nvSpPr>
        <p:spPr>
          <a:xfrm>
            <a:off x="3300984" y="2752089"/>
            <a:ext cx="147192" cy="1238250"/>
          </a:xfrm>
          <a:custGeom>
            <a:avLst/>
            <a:gdLst/>
            <a:ahLst/>
            <a:cxnLst/>
            <a:rect l="l" t="t" r="r" b="b"/>
            <a:pathLst>
              <a:path w="147192" h="1238250">
                <a:moveTo>
                  <a:pt x="0" y="1238250"/>
                </a:moveTo>
                <a:lnTo>
                  <a:pt x="147192" y="1238250"/>
                </a:lnTo>
                <a:lnTo>
                  <a:pt x="147192" y="0"/>
                </a:lnTo>
                <a:lnTo>
                  <a:pt x="0" y="0"/>
                </a:lnTo>
                <a:lnTo>
                  <a:pt x="0" y="1238250"/>
                </a:lnTo>
                <a:close/>
              </a:path>
            </a:pathLst>
          </a:custGeom>
          <a:solidFill>
            <a:srgbClr val="006FC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object 20"/>
          <p:cNvSpPr/>
          <p:nvPr/>
        </p:nvSpPr>
        <p:spPr>
          <a:xfrm>
            <a:off x="3300984" y="2604770"/>
            <a:ext cx="2305812" cy="147320"/>
          </a:xfrm>
          <a:custGeom>
            <a:avLst/>
            <a:gdLst/>
            <a:ahLst/>
            <a:cxnLst/>
            <a:rect l="l" t="t" r="r" b="b"/>
            <a:pathLst>
              <a:path w="2305812" h="147320">
                <a:moveTo>
                  <a:pt x="0" y="147320"/>
                </a:moveTo>
                <a:lnTo>
                  <a:pt x="2305812" y="147320"/>
                </a:lnTo>
                <a:lnTo>
                  <a:pt x="2305812" y="0"/>
                </a:lnTo>
                <a:lnTo>
                  <a:pt x="0" y="0"/>
                </a:lnTo>
                <a:lnTo>
                  <a:pt x="0" y="147320"/>
                </a:lnTo>
                <a:close/>
              </a:path>
            </a:pathLst>
          </a:custGeom>
          <a:solidFill>
            <a:srgbClr val="006FC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object 21"/>
          <p:cNvSpPr/>
          <p:nvPr/>
        </p:nvSpPr>
        <p:spPr>
          <a:xfrm>
            <a:off x="5855208" y="2110739"/>
            <a:ext cx="147319" cy="1239520"/>
          </a:xfrm>
          <a:custGeom>
            <a:avLst/>
            <a:gdLst/>
            <a:ahLst/>
            <a:cxnLst/>
            <a:rect l="l" t="t" r="r" b="b"/>
            <a:pathLst>
              <a:path w="147319" h="1239520">
                <a:moveTo>
                  <a:pt x="0" y="1239520"/>
                </a:moveTo>
                <a:lnTo>
                  <a:pt x="147319" y="1239520"/>
                </a:lnTo>
                <a:lnTo>
                  <a:pt x="147319" y="0"/>
                </a:lnTo>
                <a:lnTo>
                  <a:pt x="0" y="0"/>
                </a:lnTo>
                <a:lnTo>
                  <a:pt x="0" y="1239520"/>
                </a:lnTo>
                <a:close/>
              </a:path>
            </a:pathLst>
          </a:custGeom>
          <a:solidFill>
            <a:srgbClr val="00469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object 22"/>
          <p:cNvSpPr/>
          <p:nvPr/>
        </p:nvSpPr>
        <p:spPr>
          <a:xfrm>
            <a:off x="5855208" y="1963420"/>
            <a:ext cx="2307336" cy="147320"/>
          </a:xfrm>
          <a:custGeom>
            <a:avLst/>
            <a:gdLst/>
            <a:ahLst/>
            <a:cxnLst/>
            <a:rect l="l" t="t" r="r" b="b"/>
            <a:pathLst>
              <a:path w="2307336" h="147320">
                <a:moveTo>
                  <a:pt x="0" y="147320"/>
                </a:moveTo>
                <a:lnTo>
                  <a:pt x="2307336" y="147320"/>
                </a:lnTo>
                <a:lnTo>
                  <a:pt x="2307336" y="0"/>
                </a:lnTo>
                <a:lnTo>
                  <a:pt x="0" y="0"/>
                </a:lnTo>
                <a:lnTo>
                  <a:pt x="0" y="147320"/>
                </a:lnTo>
                <a:close/>
              </a:path>
            </a:pathLst>
          </a:custGeom>
          <a:solidFill>
            <a:srgbClr val="00469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55576" y="1412776"/>
            <a:ext cx="7632848" cy="3456384"/>
          </a:xfrm>
        </p:spPr>
        <p:txBody>
          <a:bodyPr/>
          <a:lstStyle/>
          <a:p>
            <a:r>
              <a:rPr lang="en-US" altLang="ja-JP" dirty="0" smtClean="0">
                <a:ea typeface="ＭＳ Ｐゴシック" charset="-128"/>
              </a:rPr>
              <a:t> </a:t>
            </a:r>
            <a:r>
              <a:rPr lang="en-US" altLang="ja-JP" dirty="0" smtClean="0">
                <a:ea typeface="ＭＳ Ｐゴシック" charset="-128"/>
              </a:rPr>
              <a:t>Proposal for OCC application using mobile devices </a:t>
            </a:r>
            <a:r>
              <a:rPr lang="en-US" altLang="ja-JP" dirty="0">
                <a:ea typeface="ＭＳ Ｐゴシック" pitchFamily="50" charset="-128"/>
              </a:rPr>
              <a:t/>
            </a:r>
            <a:br>
              <a:rPr lang="en-US" altLang="ja-JP" dirty="0">
                <a:ea typeface="ＭＳ Ｐゴシック" pitchFamily="50" charset="-128"/>
              </a:rPr>
            </a:br>
            <a:endParaRPr lang="ja-JP"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3</a:t>
            </a:fld>
            <a:endParaRPr lang="en-US" altLang="ja-JP" dirty="0"/>
          </a:p>
        </p:txBody>
      </p:sp>
      <p:sp>
        <p:nvSpPr>
          <p:cNvPr id="7" name="모서리가 둥근 직사각형 6"/>
          <p:cNvSpPr/>
          <p:nvPr/>
        </p:nvSpPr>
        <p:spPr bwMode="auto">
          <a:xfrm>
            <a:off x="5436096" y="260648"/>
            <a:ext cx="3096344" cy="305931"/>
          </a:xfrm>
          <a:prstGeom prst="round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altLang="ko-KR" sz="1400" b="1" dirty="0"/>
              <a:t>Doc.: IEEE </a:t>
            </a:r>
            <a:r>
              <a:rPr lang="en-US" altLang="ko-KR" sz="1400" b="1" dirty="0" smtClean="0"/>
              <a:t>802</a:t>
            </a:r>
            <a:r>
              <a:rPr lang="en-US" altLang="ko-KR" sz="1400" b="1" dirty="0" smtClean="0"/>
              <a:t>. </a:t>
            </a:r>
            <a:r>
              <a:rPr lang="en-US" altLang="ko-KR" sz="1400" b="1" dirty="0" smtClean="0"/>
              <a:t>15-15-0906-00-007a</a:t>
            </a:r>
            <a:endParaRPr lang="ko-KR" altLang="en-US" sz="1400" b="1" dirty="0" smtClean="0"/>
          </a:p>
          <a:p>
            <a:endParaRPr lang="ko-KR" altLang="en-US" sz="1400" b="1"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137" name="object 2"/>
          <p:cNvSpPr/>
          <p:nvPr/>
        </p:nvSpPr>
        <p:spPr>
          <a:xfrm>
            <a:off x="467544" y="1772816"/>
            <a:ext cx="8257032" cy="2688336"/>
          </a:xfrm>
          <a:custGeom>
            <a:avLst/>
            <a:gdLst/>
            <a:ahLst/>
            <a:cxnLst/>
            <a:rect l="l" t="t" r="r" b="b"/>
            <a:pathLst>
              <a:path w="8257032" h="2688336">
                <a:moveTo>
                  <a:pt x="8056880" y="0"/>
                </a:moveTo>
                <a:lnTo>
                  <a:pt x="200202" y="0"/>
                </a:lnTo>
                <a:lnTo>
                  <a:pt x="183783" y="663"/>
                </a:lnTo>
                <a:lnTo>
                  <a:pt x="136924" y="10208"/>
                </a:lnTo>
                <a:lnTo>
                  <a:pt x="94745" y="29999"/>
                </a:lnTo>
                <a:lnTo>
                  <a:pt x="58639" y="58642"/>
                </a:lnTo>
                <a:lnTo>
                  <a:pt x="29995" y="94743"/>
                </a:lnTo>
                <a:lnTo>
                  <a:pt x="10206" y="136908"/>
                </a:lnTo>
                <a:lnTo>
                  <a:pt x="663" y="183743"/>
                </a:lnTo>
                <a:lnTo>
                  <a:pt x="0" y="200151"/>
                </a:lnTo>
                <a:lnTo>
                  <a:pt x="0" y="2488184"/>
                </a:lnTo>
                <a:lnTo>
                  <a:pt x="5818" y="2536266"/>
                </a:lnTo>
                <a:lnTo>
                  <a:pt x="22346" y="2580142"/>
                </a:lnTo>
                <a:lnTo>
                  <a:pt x="48193" y="2618419"/>
                </a:lnTo>
                <a:lnTo>
                  <a:pt x="81966" y="2649703"/>
                </a:lnTo>
                <a:lnTo>
                  <a:pt x="122275" y="2672599"/>
                </a:lnTo>
                <a:lnTo>
                  <a:pt x="167729" y="2685714"/>
                </a:lnTo>
                <a:lnTo>
                  <a:pt x="200202" y="2688336"/>
                </a:lnTo>
                <a:lnTo>
                  <a:pt x="8056880" y="2688336"/>
                </a:lnTo>
                <a:lnTo>
                  <a:pt x="8104962" y="2682516"/>
                </a:lnTo>
                <a:lnTo>
                  <a:pt x="8148838" y="2665985"/>
                </a:lnTo>
                <a:lnTo>
                  <a:pt x="8187115" y="2640138"/>
                </a:lnTo>
                <a:lnTo>
                  <a:pt x="8218399" y="2606369"/>
                </a:lnTo>
                <a:lnTo>
                  <a:pt x="8241295" y="2566070"/>
                </a:lnTo>
                <a:lnTo>
                  <a:pt x="8254410" y="2520637"/>
                </a:lnTo>
                <a:lnTo>
                  <a:pt x="8257032" y="2488184"/>
                </a:lnTo>
                <a:lnTo>
                  <a:pt x="8257032" y="200151"/>
                </a:lnTo>
                <a:lnTo>
                  <a:pt x="8251212" y="152069"/>
                </a:lnTo>
                <a:lnTo>
                  <a:pt x="8234681" y="108193"/>
                </a:lnTo>
                <a:lnTo>
                  <a:pt x="8208834" y="69916"/>
                </a:lnTo>
                <a:lnTo>
                  <a:pt x="8175065" y="38632"/>
                </a:lnTo>
                <a:lnTo>
                  <a:pt x="8134766" y="15736"/>
                </a:lnTo>
                <a:lnTo>
                  <a:pt x="8089333" y="2621"/>
                </a:lnTo>
                <a:lnTo>
                  <a:pt x="8056880" y="0"/>
                </a:lnTo>
                <a:close/>
              </a:path>
            </a:pathLst>
          </a:custGeom>
          <a:solidFill>
            <a:srgbClr val="EEEEEE"/>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object 3"/>
          <p:cNvSpPr txBox="1">
            <a:spLocks/>
          </p:cNvSpPr>
          <p:nvPr/>
        </p:nvSpPr>
        <p:spPr>
          <a:xfrm>
            <a:off x="304577" y="876576"/>
            <a:ext cx="8534196" cy="742442"/>
          </a:xfrm>
          <a:prstGeom prst="rect">
            <a:avLst/>
          </a:prstGeom>
        </p:spPr>
        <p:txBody>
          <a:bodyPr vert="horz" wrap="square" lIns="0" tIns="0" rIns="0" bIns="0" rtlCol="0">
            <a:noAutofit/>
          </a:bodyPr>
          <a:lstStyle/>
          <a:p>
            <a:pPr marL="9525"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smtClean="0">
                <a:ln>
                  <a:noFill/>
                </a:ln>
                <a:solidFill>
                  <a:srgbClr val="00469D"/>
                </a:solidFill>
                <a:effectLst/>
                <a:uLnTx/>
                <a:uFillTx/>
                <a:latin typeface="Calibri"/>
                <a:cs typeface="Calibri"/>
              </a:rPr>
              <a:t>Firmly</a:t>
            </a:r>
            <a:r>
              <a:rPr kumimoji="0" lang="en-US" sz="2600" b="1" i="0" u="none" strike="noStrike" kern="0" cap="none" spc="-30" normalizeH="0" baseline="0" noProof="0" smtClean="0">
                <a:ln>
                  <a:noFill/>
                </a:ln>
                <a:solidFill>
                  <a:srgbClr val="00469D"/>
                </a:solidFill>
                <a:effectLst/>
                <a:uLnTx/>
                <a:uFillTx/>
                <a:latin typeface="Calibri"/>
                <a:cs typeface="Calibri"/>
              </a:rPr>
              <a:t> </a:t>
            </a:r>
            <a:r>
              <a:rPr kumimoji="0" lang="en-US" sz="2600" b="1" i="0" u="none" strike="noStrike" kern="0" cap="none" spc="0" normalizeH="0" baseline="0" noProof="0" smtClean="0">
                <a:ln>
                  <a:noFill/>
                </a:ln>
                <a:solidFill>
                  <a:srgbClr val="00469D"/>
                </a:solidFill>
                <a:effectLst/>
                <a:uLnTx/>
                <a:uFillTx/>
                <a:latin typeface="Calibri"/>
                <a:cs typeface="Calibri"/>
              </a:rPr>
              <a:t>l</a:t>
            </a:r>
            <a:r>
              <a:rPr kumimoji="0" lang="en-US" sz="2600" b="1" i="0" u="none" strike="noStrike" kern="0" cap="none" spc="-25" normalizeH="0" baseline="0" noProof="0" smtClean="0">
                <a:ln>
                  <a:noFill/>
                </a:ln>
                <a:solidFill>
                  <a:srgbClr val="00469D"/>
                </a:solidFill>
                <a:effectLst/>
                <a:uLnTx/>
                <a:uFillTx/>
                <a:latin typeface="Calibri"/>
                <a:cs typeface="Calibri"/>
              </a:rPr>
              <a:t>ev</a:t>
            </a:r>
            <a:r>
              <a:rPr kumimoji="0" lang="en-US" sz="2600" b="1" i="0" u="none" strike="noStrike" kern="0" cap="none" spc="0" normalizeH="0" baseline="0" noProof="0" smtClean="0">
                <a:ln>
                  <a:noFill/>
                </a:ln>
                <a:solidFill>
                  <a:srgbClr val="00469D"/>
                </a:solidFill>
                <a:effectLst/>
                <a:uLnTx/>
                <a:uFillTx/>
                <a:latin typeface="Calibri"/>
                <a:cs typeface="Calibri"/>
              </a:rPr>
              <a:t>e</a:t>
            </a:r>
            <a:r>
              <a:rPr kumimoji="0" lang="en-US" sz="2600" b="1" i="0" u="none" strike="noStrike" kern="0" cap="none" spc="-70" normalizeH="0" baseline="0" noProof="0" smtClean="0">
                <a:ln>
                  <a:noFill/>
                </a:ln>
                <a:solidFill>
                  <a:srgbClr val="00469D"/>
                </a:solidFill>
                <a:effectLst/>
                <a:uLnTx/>
                <a:uFillTx/>
                <a:latin typeface="Calibri"/>
                <a:cs typeface="Calibri"/>
              </a:rPr>
              <a:t>r</a:t>
            </a:r>
            <a:r>
              <a:rPr kumimoji="0" lang="en-US" sz="2600" b="1" i="0" u="none" strike="noStrike" kern="0" cap="none" spc="0" normalizeH="0" baseline="0" noProof="0" smtClean="0">
                <a:ln>
                  <a:noFill/>
                </a:ln>
                <a:solidFill>
                  <a:srgbClr val="00469D"/>
                </a:solidFill>
                <a:effectLst/>
                <a:uLnTx/>
                <a:uFillTx/>
                <a:latin typeface="Calibri"/>
                <a:cs typeface="Calibri"/>
              </a:rPr>
              <a:t>a</a:t>
            </a:r>
            <a:r>
              <a:rPr kumimoji="0" lang="en-US" sz="2600" b="1" i="0" u="none" strike="noStrike" kern="0" cap="none" spc="-30" normalizeH="0" baseline="0" noProof="0" smtClean="0">
                <a:ln>
                  <a:noFill/>
                </a:ln>
                <a:solidFill>
                  <a:srgbClr val="00469D"/>
                </a:solidFill>
                <a:effectLst/>
                <a:uLnTx/>
                <a:uFillTx/>
                <a:latin typeface="Calibri"/>
                <a:cs typeface="Calibri"/>
              </a:rPr>
              <a:t>g</a:t>
            </a:r>
            <a:r>
              <a:rPr kumimoji="0" lang="en-US" sz="2600" b="1" i="0" u="none" strike="noStrike" kern="0" cap="none" spc="0" normalizeH="0" baseline="0" noProof="0" smtClean="0">
                <a:ln>
                  <a:noFill/>
                </a:ln>
                <a:solidFill>
                  <a:srgbClr val="00469D"/>
                </a:solidFill>
                <a:effectLst/>
                <a:uLnTx/>
                <a:uFillTx/>
                <a:latin typeface="Calibri"/>
                <a:cs typeface="Calibri"/>
              </a:rPr>
              <a:t>e</a:t>
            </a:r>
            <a:r>
              <a:rPr kumimoji="0" lang="en-US" sz="2600" b="1" i="0" u="none" strike="noStrike" kern="0" cap="none" spc="5" normalizeH="0" baseline="0" noProof="0" smtClean="0">
                <a:ln>
                  <a:noFill/>
                </a:ln>
                <a:solidFill>
                  <a:srgbClr val="00469D"/>
                </a:solidFill>
                <a:effectLst/>
                <a:uLnTx/>
                <a:uFillTx/>
                <a:latin typeface="Calibri"/>
                <a:cs typeface="Calibri"/>
              </a:rPr>
              <a:t> </a:t>
            </a:r>
            <a:r>
              <a:rPr kumimoji="0" lang="en-US" sz="2600" b="1" i="0" u="none" strike="noStrike" kern="0" cap="none" spc="0" normalizeH="0" baseline="0" noProof="0" smtClean="0">
                <a:ln>
                  <a:noFill/>
                </a:ln>
                <a:solidFill>
                  <a:srgbClr val="00469D"/>
                </a:solidFill>
                <a:effectLst/>
                <a:uLnTx/>
                <a:uFillTx/>
                <a:latin typeface="Calibri"/>
                <a:cs typeface="Calibri"/>
              </a:rPr>
              <a:t>t</a:t>
            </a:r>
            <a:r>
              <a:rPr kumimoji="0" lang="en-US" sz="2600" b="1" i="0" u="none" strike="noStrike" kern="0" cap="none" spc="-15" normalizeH="0" baseline="0" noProof="0" smtClean="0">
                <a:ln>
                  <a:noFill/>
                </a:ln>
                <a:solidFill>
                  <a:srgbClr val="00469D"/>
                </a:solidFill>
                <a:effectLst/>
                <a:uLnTx/>
                <a:uFillTx/>
                <a:latin typeface="Calibri"/>
                <a:cs typeface="Calibri"/>
              </a:rPr>
              <a:t>h</a:t>
            </a:r>
            <a:r>
              <a:rPr kumimoji="0" lang="en-US" sz="2600" b="1" i="0" u="none" strike="noStrike" kern="0" cap="none" spc="0" normalizeH="0" baseline="0" noProof="0" smtClean="0">
                <a:ln>
                  <a:noFill/>
                </a:ln>
                <a:solidFill>
                  <a:srgbClr val="00469D"/>
                </a:solidFill>
                <a:effectLst/>
                <a:uLnTx/>
                <a:uFillTx/>
                <a:latin typeface="Calibri"/>
                <a:cs typeface="Calibri"/>
              </a:rPr>
              <a:t>e</a:t>
            </a:r>
            <a:r>
              <a:rPr kumimoji="0" lang="en-US" sz="2600" b="1" i="0" u="none" strike="noStrike" kern="0" cap="none" spc="5" normalizeH="0" baseline="0" noProof="0" smtClean="0">
                <a:ln>
                  <a:noFill/>
                </a:ln>
                <a:solidFill>
                  <a:srgbClr val="00469D"/>
                </a:solidFill>
                <a:effectLst/>
                <a:uLnTx/>
                <a:uFillTx/>
                <a:latin typeface="Calibri"/>
                <a:cs typeface="Calibri"/>
              </a:rPr>
              <a:t> </a:t>
            </a:r>
            <a:r>
              <a:rPr kumimoji="0" lang="en-US" sz="2600" b="1" i="0" u="none" strike="noStrike" kern="0" cap="none" spc="0" normalizeH="0" baseline="0" noProof="0" smtClean="0">
                <a:ln>
                  <a:noFill/>
                </a:ln>
                <a:solidFill>
                  <a:srgbClr val="00469D"/>
                </a:solidFill>
                <a:effectLst/>
                <a:uLnTx/>
                <a:uFillTx/>
                <a:latin typeface="Calibri"/>
                <a:cs typeface="Calibri"/>
              </a:rPr>
              <a:t>Op</a:t>
            </a:r>
            <a:r>
              <a:rPr kumimoji="0" lang="en-US" sz="2600" b="1" i="0" u="none" strike="noStrike" kern="0" cap="none" spc="-15" normalizeH="0" baseline="0" noProof="0" smtClean="0">
                <a:ln>
                  <a:noFill/>
                </a:ln>
                <a:solidFill>
                  <a:srgbClr val="00469D"/>
                </a:solidFill>
                <a:effectLst/>
                <a:uLnTx/>
                <a:uFillTx/>
                <a:latin typeface="Calibri"/>
                <a:cs typeface="Calibri"/>
              </a:rPr>
              <a:t>p</a:t>
            </a:r>
            <a:r>
              <a:rPr kumimoji="0" lang="en-US" sz="2600" b="1" i="0" u="none" strike="noStrike" kern="0" cap="none" spc="0" normalizeH="0" baseline="0" noProof="0" smtClean="0">
                <a:ln>
                  <a:noFill/>
                </a:ln>
                <a:solidFill>
                  <a:srgbClr val="00469D"/>
                </a:solidFill>
                <a:effectLst/>
                <a:uLnTx/>
                <a:uFillTx/>
                <a:latin typeface="Calibri"/>
                <a:cs typeface="Calibri"/>
              </a:rPr>
              <a:t>ort</a:t>
            </a:r>
            <a:r>
              <a:rPr kumimoji="0" lang="en-US" sz="2600" b="1" i="0" u="none" strike="noStrike" kern="0" cap="none" spc="-15" normalizeH="0" baseline="0" noProof="0" smtClean="0">
                <a:ln>
                  <a:noFill/>
                </a:ln>
                <a:solidFill>
                  <a:srgbClr val="00469D"/>
                </a:solidFill>
                <a:effectLst/>
                <a:uLnTx/>
                <a:uFillTx/>
                <a:latin typeface="Calibri"/>
                <a:cs typeface="Calibri"/>
              </a:rPr>
              <a:t>u</a:t>
            </a:r>
            <a:r>
              <a:rPr kumimoji="0" lang="en-US" sz="2600" b="1" i="0" u="none" strike="noStrike" kern="0" cap="none" spc="0" normalizeH="0" baseline="0" noProof="0" smtClean="0">
                <a:ln>
                  <a:noFill/>
                </a:ln>
                <a:solidFill>
                  <a:srgbClr val="00469D"/>
                </a:solidFill>
                <a:effectLst/>
                <a:uLnTx/>
                <a:uFillTx/>
                <a:latin typeface="Calibri"/>
                <a:cs typeface="Calibri"/>
              </a:rPr>
              <a:t>n</a:t>
            </a:r>
            <a:r>
              <a:rPr kumimoji="0" lang="en-US" sz="2600" b="1" i="0" u="none" strike="noStrike" kern="0" cap="none" spc="-15" normalizeH="0" baseline="0" noProof="0" smtClean="0">
                <a:ln>
                  <a:noFill/>
                </a:ln>
                <a:solidFill>
                  <a:srgbClr val="00469D"/>
                </a:solidFill>
                <a:effectLst/>
                <a:uLnTx/>
                <a:uFillTx/>
                <a:latin typeface="Calibri"/>
                <a:cs typeface="Calibri"/>
              </a:rPr>
              <a:t>i</a:t>
            </a:r>
            <a:r>
              <a:rPr kumimoji="0" lang="en-US" sz="2600" b="1" i="0" u="none" strike="noStrike" kern="0" cap="none" spc="0" normalizeH="0" baseline="0" noProof="0" smtClean="0">
                <a:ln>
                  <a:noFill/>
                </a:ln>
                <a:solidFill>
                  <a:srgbClr val="00469D"/>
                </a:solidFill>
                <a:effectLst/>
                <a:uLnTx/>
                <a:uFillTx/>
                <a:latin typeface="Calibri"/>
                <a:cs typeface="Calibri"/>
              </a:rPr>
              <a:t>t</a:t>
            </a:r>
            <a:r>
              <a:rPr kumimoji="0" lang="en-US" sz="2600" b="1" i="0" u="none" strike="noStrike" kern="0" cap="none" spc="-15" normalizeH="0" baseline="0" noProof="0" smtClean="0">
                <a:ln>
                  <a:noFill/>
                </a:ln>
                <a:solidFill>
                  <a:srgbClr val="00469D"/>
                </a:solidFill>
                <a:effectLst/>
                <a:uLnTx/>
                <a:uFillTx/>
                <a:latin typeface="Calibri"/>
                <a:cs typeface="Calibri"/>
              </a:rPr>
              <a:t>i</a:t>
            </a:r>
            <a:r>
              <a:rPr kumimoji="0" lang="en-US" sz="2600" b="1" i="0" u="none" strike="noStrike" kern="0" cap="none" spc="0" normalizeH="0" baseline="0" noProof="0" smtClean="0">
                <a:ln>
                  <a:noFill/>
                </a:ln>
                <a:solidFill>
                  <a:srgbClr val="00469D"/>
                </a:solidFill>
                <a:effectLst/>
                <a:uLnTx/>
                <a:uFillTx/>
                <a:latin typeface="Calibri"/>
                <a:cs typeface="Calibri"/>
              </a:rPr>
              <a:t>es</a:t>
            </a:r>
            <a:r>
              <a:rPr kumimoji="0" lang="en-US" sz="2600" b="1" i="0" u="none" strike="noStrike" kern="0" cap="none" spc="20" normalizeH="0" baseline="0" noProof="0" smtClean="0">
                <a:ln>
                  <a:noFill/>
                </a:ln>
                <a:solidFill>
                  <a:srgbClr val="00469D"/>
                </a:solidFill>
                <a:effectLst/>
                <a:uLnTx/>
                <a:uFillTx/>
                <a:latin typeface="Calibri"/>
                <a:cs typeface="Calibri"/>
              </a:rPr>
              <a:t> </a:t>
            </a:r>
            <a:r>
              <a:rPr kumimoji="0" lang="en-US" sz="2600" b="1" i="0" u="none" strike="noStrike" kern="0" cap="none" spc="0" normalizeH="0" baseline="0" noProof="0" smtClean="0">
                <a:ln>
                  <a:noFill/>
                </a:ln>
                <a:solidFill>
                  <a:srgbClr val="00469D"/>
                </a:solidFill>
                <a:effectLst/>
                <a:uLnTx/>
                <a:uFillTx/>
                <a:latin typeface="Calibri"/>
                <a:cs typeface="Calibri"/>
              </a:rPr>
              <a:t>of </a:t>
            </a:r>
            <a:r>
              <a:rPr kumimoji="0" lang="en-US" sz="2600" b="1" i="0" u="none" strike="noStrike" kern="0" cap="none" spc="15" normalizeH="0" baseline="0" noProof="0" smtClean="0">
                <a:ln>
                  <a:noFill/>
                </a:ln>
                <a:solidFill>
                  <a:srgbClr val="00469D"/>
                </a:solidFill>
                <a:effectLst/>
                <a:uLnTx/>
                <a:uFillTx/>
                <a:latin typeface="Calibri"/>
                <a:cs typeface="Calibri"/>
              </a:rPr>
              <a:t>“</a:t>
            </a:r>
            <a:r>
              <a:rPr kumimoji="0" lang="en-US" sz="2600" b="1" i="0" u="none" strike="noStrike" kern="0" cap="none" spc="0" normalizeH="0" baseline="0" noProof="0" smtClean="0">
                <a:ln>
                  <a:noFill/>
                </a:ln>
                <a:solidFill>
                  <a:srgbClr val="00469D"/>
                </a:solidFill>
                <a:effectLst/>
                <a:uLnTx/>
                <a:uFillTx/>
                <a:latin typeface="Calibri"/>
                <a:cs typeface="Calibri"/>
              </a:rPr>
              <a:t>I</a:t>
            </a:r>
            <a:r>
              <a:rPr kumimoji="0" lang="en-US" sz="2600" b="1" i="0" u="none" strike="noStrike" kern="0" cap="none" spc="-35" normalizeH="0" baseline="0" noProof="0" smtClean="0">
                <a:ln>
                  <a:noFill/>
                </a:ln>
                <a:solidFill>
                  <a:srgbClr val="00469D"/>
                </a:solidFill>
                <a:effectLst/>
                <a:uLnTx/>
                <a:uFillTx/>
                <a:latin typeface="Calibri"/>
                <a:cs typeface="Calibri"/>
              </a:rPr>
              <a:t>n</a:t>
            </a:r>
            <a:r>
              <a:rPr kumimoji="0" lang="en-US" sz="2600" b="1" i="0" u="none" strike="noStrike" kern="0" cap="none" spc="-45" normalizeH="0" baseline="0" noProof="0" smtClean="0">
                <a:ln>
                  <a:noFill/>
                </a:ln>
                <a:solidFill>
                  <a:srgbClr val="00469D"/>
                </a:solidFill>
                <a:effectLst/>
                <a:uLnTx/>
                <a:uFillTx/>
                <a:latin typeface="Calibri"/>
                <a:cs typeface="Calibri"/>
              </a:rPr>
              <a:t>t</a:t>
            </a:r>
            <a:r>
              <a:rPr kumimoji="0" lang="en-US" sz="2600" b="1" i="0" u="none" strike="noStrike" kern="0" cap="none" spc="0" normalizeH="0" baseline="0" noProof="0" smtClean="0">
                <a:ln>
                  <a:noFill/>
                </a:ln>
                <a:solidFill>
                  <a:srgbClr val="00469D"/>
                </a:solidFill>
                <a:effectLst/>
                <a:uLnTx/>
                <a:uFillTx/>
                <a:latin typeface="Calibri"/>
                <a:cs typeface="Calibri"/>
              </a:rPr>
              <a:t>er</a:t>
            </a:r>
            <a:r>
              <a:rPr kumimoji="0" lang="en-US" sz="2600" b="1" i="0" u="none" strike="noStrike" kern="0" cap="none" spc="-15" normalizeH="0" baseline="0" noProof="0" smtClean="0">
                <a:ln>
                  <a:noFill/>
                </a:ln>
                <a:solidFill>
                  <a:srgbClr val="00469D"/>
                </a:solidFill>
                <a:effectLst/>
                <a:uLnTx/>
                <a:uFillTx/>
                <a:latin typeface="Calibri"/>
                <a:cs typeface="Calibri"/>
              </a:rPr>
              <a:t>n</a:t>
            </a:r>
            <a:r>
              <a:rPr kumimoji="0" lang="en-US" sz="2600" b="1" i="0" u="none" strike="noStrike" kern="0" cap="none" spc="-20" normalizeH="0" baseline="0" noProof="0" smtClean="0">
                <a:ln>
                  <a:noFill/>
                </a:ln>
                <a:solidFill>
                  <a:srgbClr val="00469D"/>
                </a:solidFill>
                <a:effectLst/>
                <a:uLnTx/>
                <a:uFillTx/>
                <a:latin typeface="Calibri"/>
                <a:cs typeface="Calibri"/>
              </a:rPr>
              <a:t>e</a:t>
            </a:r>
            <a:r>
              <a:rPr kumimoji="0" lang="en-US" sz="2600" b="1" i="0" u="none" strike="noStrike" kern="0" cap="none" spc="0" normalizeH="0" baseline="0" noProof="0" smtClean="0">
                <a:ln>
                  <a:noFill/>
                </a:ln>
                <a:solidFill>
                  <a:srgbClr val="00469D"/>
                </a:solidFill>
                <a:effectLst/>
                <a:uLnTx/>
                <a:uFillTx/>
                <a:latin typeface="Calibri"/>
                <a:cs typeface="Calibri"/>
              </a:rPr>
              <a:t>t+”</a:t>
            </a:r>
            <a:endParaRPr kumimoji="0" lang="en-US" sz="2600" b="0" i="0" u="none" strike="noStrike" kern="0" cap="none" spc="0" normalizeH="0" baseline="0" noProof="0">
              <a:ln>
                <a:noFill/>
              </a:ln>
              <a:solidFill>
                <a:sysClr val="windowText" lastClr="000000"/>
              </a:solidFill>
              <a:effectLst/>
              <a:uLnTx/>
              <a:uFillTx/>
              <a:latin typeface="Calibri"/>
              <a:cs typeface="Calibri"/>
            </a:endParaRPr>
          </a:p>
        </p:txBody>
      </p:sp>
      <p:sp>
        <p:nvSpPr>
          <p:cNvPr id="139" name="object 4"/>
          <p:cNvSpPr/>
          <p:nvPr/>
        </p:nvSpPr>
        <p:spPr>
          <a:xfrm>
            <a:off x="2736018" y="2893718"/>
            <a:ext cx="1097280" cy="926591"/>
          </a:xfrm>
          <a:custGeom>
            <a:avLst/>
            <a:gdLst/>
            <a:ahLst/>
            <a:cxnLst/>
            <a:rect l="l" t="t" r="r" b="b"/>
            <a:pathLst>
              <a:path w="1097279" h="926591">
                <a:moveTo>
                  <a:pt x="861821" y="0"/>
                </a:moveTo>
                <a:lnTo>
                  <a:pt x="235457" y="0"/>
                </a:lnTo>
                <a:lnTo>
                  <a:pt x="0" y="463296"/>
                </a:lnTo>
                <a:lnTo>
                  <a:pt x="235457" y="926591"/>
                </a:lnTo>
                <a:lnTo>
                  <a:pt x="861821" y="926591"/>
                </a:lnTo>
                <a:lnTo>
                  <a:pt x="1097280" y="463296"/>
                </a:lnTo>
                <a:lnTo>
                  <a:pt x="861821" y="0"/>
                </a:lnTo>
                <a:close/>
              </a:path>
            </a:pathLst>
          </a:custGeom>
          <a:solidFill>
            <a:srgbClr val="4F81B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object 5"/>
          <p:cNvSpPr/>
          <p:nvPr/>
        </p:nvSpPr>
        <p:spPr>
          <a:xfrm>
            <a:off x="2736018" y="2893718"/>
            <a:ext cx="1097280" cy="926591"/>
          </a:xfrm>
          <a:custGeom>
            <a:avLst/>
            <a:gdLst/>
            <a:ahLst/>
            <a:cxnLst/>
            <a:rect l="l" t="t" r="r" b="b"/>
            <a:pathLst>
              <a:path w="1097279" h="926591">
                <a:moveTo>
                  <a:pt x="0" y="463296"/>
                </a:moveTo>
                <a:lnTo>
                  <a:pt x="235457" y="0"/>
                </a:lnTo>
                <a:lnTo>
                  <a:pt x="861821" y="0"/>
                </a:lnTo>
                <a:lnTo>
                  <a:pt x="1097280" y="463296"/>
                </a:lnTo>
                <a:lnTo>
                  <a:pt x="861821" y="926591"/>
                </a:lnTo>
                <a:lnTo>
                  <a:pt x="235457" y="926591"/>
                </a:lnTo>
                <a:lnTo>
                  <a:pt x="0" y="463296"/>
                </a:lnTo>
                <a:close/>
              </a:path>
            </a:pathLst>
          </a:custGeom>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object 6"/>
          <p:cNvSpPr txBox="1"/>
          <p:nvPr/>
        </p:nvSpPr>
        <p:spPr>
          <a:xfrm>
            <a:off x="2967665" y="3186071"/>
            <a:ext cx="630555" cy="347980"/>
          </a:xfrm>
          <a:prstGeom prst="rect">
            <a:avLst/>
          </a:prstGeom>
        </p:spPr>
        <p:txBody>
          <a:bodyPr vert="horz" wrap="square" lIns="0" tIns="0" rIns="0" bIns="0" rtlCol="0">
            <a:noAutofit/>
          </a:bodyPr>
          <a:lstStyle/>
          <a:p>
            <a:pPr marL="58419" marR="12700" lvl="0" indent="-45720" defTabSz="914400" eaLnBrk="1" fontAlgn="auto" latinLnBrk="0" hangingPunct="1">
              <a:lnSpc>
                <a:spcPts val="1300"/>
              </a:lnSpc>
              <a:spcBef>
                <a:spcPts val="0"/>
              </a:spcBef>
              <a:spcAft>
                <a:spcPts val="0"/>
              </a:spcAft>
              <a:buClrTx/>
              <a:buSzTx/>
              <a:buFontTx/>
              <a:buNone/>
              <a:tabLst/>
              <a:defRPr/>
            </a:pPr>
            <a:r>
              <a:rPr kumimoji="0" sz="1200" b="1" i="0" u="none" strike="noStrike" kern="0" cap="none" spc="-10" normalizeH="0" baseline="0" noProof="0" dirty="0" smtClean="0">
                <a:ln>
                  <a:noFill/>
                </a:ln>
                <a:solidFill>
                  <a:sysClr val="window" lastClr="FFFFFF"/>
                </a:solidFill>
                <a:effectLst/>
                <a:uLnTx/>
                <a:uFillTx/>
                <a:latin typeface="Calibri"/>
                <a:cs typeface="Calibri"/>
              </a:rPr>
              <a:t>Indu</a:t>
            </a:r>
            <a:r>
              <a:rPr kumimoji="0" sz="1200" b="1" i="0" u="none" strike="noStrike" kern="0" cap="none" spc="-20" normalizeH="0" baseline="0" noProof="0" dirty="0" smtClean="0">
                <a:ln>
                  <a:noFill/>
                </a:ln>
                <a:solidFill>
                  <a:sysClr val="window" lastClr="FFFFFF"/>
                </a:solidFill>
                <a:effectLst/>
                <a:uLnTx/>
                <a:uFillTx/>
                <a:latin typeface="Calibri"/>
                <a:cs typeface="Calibri"/>
              </a:rPr>
              <a:t>s</a:t>
            </a:r>
            <a:r>
              <a:rPr kumimoji="0" sz="1200" b="1" i="0" u="none" strike="noStrike" kern="0" cap="none" spc="0" normalizeH="0" baseline="0" noProof="0" dirty="0" smtClean="0">
                <a:ln>
                  <a:noFill/>
                </a:ln>
                <a:solidFill>
                  <a:sysClr val="window" lastClr="FFFFFF"/>
                </a:solidFill>
                <a:effectLst/>
                <a:uLnTx/>
                <a:uFillTx/>
                <a:latin typeface="Calibri"/>
                <a:cs typeface="Calibri"/>
              </a:rPr>
              <a:t>t</a:t>
            </a:r>
            <a:r>
              <a:rPr kumimoji="0" sz="1200" b="1" i="0" u="none" strike="noStrike" kern="0" cap="none" spc="5" normalizeH="0" baseline="0" noProof="0" dirty="0" smtClean="0">
                <a:ln>
                  <a:noFill/>
                </a:ln>
                <a:solidFill>
                  <a:sysClr val="window" lastClr="FFFFFF"/>
                </a:solidFill>
                <a:effectLst/>
                <a:uLnTx/>
                <a:uFillTx/>
                <a:latin typeface="Calibri"/>
                <a:cs typeface="Calibri"/>
              </a:rPr>
              <a:t>r</a:t>
            </a:r>
            <a:r>
              <a:rPr kumimoji="0" sz="1200" b="1" i="0" u="none" strike="noStrike" kern="0" cap="none" spc="-5" normalizeH="0" baseline="0" noProof="0" dirty="0" smtClean="0">
                <a:ln>
                  <a:noFill/>
                </a:ln>
                <a:solidFill>
                  <a:sysClr val="window" lastClr="FFFFFF"/>
                </a:solidFill>
                <a:effectLst/>
                <a:uLnTx/>
                <a:uFillTx/>
                <a:latin typeface="Calibri"/>
                <a:cs typeface="Calibri"/>
              </a:rPr>
              <a:t>i</a:t>
            </a:r>
            <a:r>
              <a:rPr kumimoji="0" sz="1200" b="1" i="0" u="none" strike="noStrike" kern="0" cap="none" spc="-15" normalizeH="0" baseline="0" noProof="0" dirty="0" smtClean="0">
                <a:ln>
                  <a:noFill/>
                </a:ln>
                <a:solidFill>
                  <a:sysClr val="window" lastClr="FFFFFF"/>
                </a:solidFill>
                <a:effectLst/>
                <a:uLnTx/>
                <a:uFillTx/>
                <a:latin typeface="Calibri"/>
                <a:cs typeface="Calibri"/>
              </a:rPr>
              <a:t>a</a:t>
            </a:r>
            <a:r>
              <a:rPr kumimoji="0" sz="1200" b="1" i="0" u="none" strike="noStrike" kern="0" cap="none" spc="-5" normalizeH="0" baseline="0" noProof="0" dirty="0" smtClean="0">
                <a:ln>
                  <a:noFill/>
                </a:ln>
                <a:solidFill>
                  <a:sysClr val="window" lastClr="FFFFFF"/>
                </a:solidFill>
                <a:effectLst/>
                <a:uLnTx/>
                <a:uFillTx/>
                <a:latin typeface="Calibri"/>
                <a:cs typeface="Calibri"/>
              </a:rPr>
              <a:t>l I</a:t>
            </a:r>
            <a:r>
              <a:rPr kumimoji="0" sz="1200" b="1" i="0" u="none" strike="noStrike" kern="0" cap="none" spc="-20" normalizeH="0" baseline="0" noProof="0" dirty="0" smtClean="0">
                <a:ln>
                  <a:noFill/>
                </a:ln>
                <a:solidFill>
                  <a:sysClr val="window" lastClr="FFFFFF"/>
                </a:solidFill>
                <a:effectLst/>
                <a:uLnTx/>
                <a:uFillTx/>
                <a:latin typeface="Calibri"/>
                <a:cs typeface="Calibri"/>
              </a:rPr>
              <a:t>n</a:t>
            </a:r>
            <a:r>
              <a:rPr kumimoji="0" sz="1200" b="1" i="0" u="none" strike="noStrike" kern="0" cap="none" spc="-15" normalizeH="0" baseline="0" noProof="0" dirty="0" smtClean="0">
                <a:ln>
                  <a:noFill/>
                </a:ln>
                <a:solidFill>
                  <a:sysClr val="window" lastClr="FFFFFF"/>
                </a:solidFill>
                <a:effectLst/>
                <a:uLnTx/>
                <a:uFillTx/>
                <a:latin typeface="Calibri"/>
                <a:cs typeface="Calibri"/>
              </a:rPr>
              <a:t>t</a:t>
            </a:r>
            <a:r>
              <a:rPr kumimoji="0" sz="1200" b="1" i="0" u="none" strike="noStrike" kern="0" cap="none" spc="-5" normalizeH="0" baseline="0" noProof="0" dirty="0" smtClean="0">
                <a:ln>
                  <a:noFill/>
                </a:ln>
                <a:solidFill>
                  <a:sysClr val="window" lastClr="FFFFFF"/>
                </a:solidFill>
                <a:effectLst/>
                <a:uLnTx/>
                <a:uFillTx/>
                <a:latin typeface="Calibri"/>
                <a:cs typeface="Calibri"/>
              </a:rPr>
              <a:t>e</a:t>
            </a:r>
            <a:r>
              <a:rPr kumimoji="0" sz="1200" b="1" i="0" u="none" strike="noStrike" kern="0" cap="none" spc="0" normalizeH="0" baseline="0" noProof="0" dirty="0" smtClean="0">
                <a:ln>
                  <a:noFill/>
                </a:ln>
                <a:solidFill>
                  <a:sysClr val="window" lastClr="FFFFFF"/>
                </a:solidFill>
                <a:effectLst/>
                <a:uLnTx/>
                <a:uFillTx/>
                <a:latin typeface="Calibri"/>
                <a:cs typeface="Calibri"/>
              </a:rPr>
              <a:t>r</a:t>
            </a:r>
            <a:r>
              <a:rPr kumimoji="0" sz="1200" b="1" i="0" u="none" strike="noStrike" kern="0" cap="none" spc="-10" normalizeH="0" baseline="0" noProof="0" dirty="0" smtClean="0">
                <a:ln>
                  <a:noFill/>
                </a:ln>
                <a:solidFill>
                  <a:sysClr val="window" lastClr="FFFFFF"/>
                </a:solidFill>
                <a:effectLst/>
                <a:uLnTx/>
                <a:uFillTx/>
                <a:latin typeface="Calibri"/>
                <a:cs typeface="Calibri"/>
              </a:rPr>
              <a:t>n</a:t>
            </a:r>
            <a:r>
              <a:rPr kumimoji="0" sz="1200" b="1" i="0" u="none" strike="noStrike" kern="0" cap="none" spc="-20" normalizeH="0" baseline="0" noProof="0" dirty="0" smtClean="0">
                <a:ln>
                  <a:noFill/>
                </a:ln>
                <a:solidFill>
                  <a:sysClr val="window" lastClr="FFFFFF"/>
                </a:solidFill>
                <a:effectLst/>
                <a:uLnTx/>
                <a:uFillTx/>
                <a:latin typeface="Calibri"/>
                <a:cs typeface="Calibri"/>
              </a:rPr>
              <a:t>e</a:t>
            </a:r>
            <a:r>
              <a:rPr kumimoji="0" sz="1200" b="1" i="0" u="none" strike="noStrike" kern="0" cap="none" spc="-5" normalizeH="0" baseline="0" noProof="0" dirty="0" smtClean="0">
                <a:ln>
                  <a:noFill/>
                </a:ln>
                <a:solidFill>
                  <a:sysClr val="window" lastClr="FFFFFF"/>
                </a:solidFill>
                <a:effectLst/>
                <a:uLnTx/>
                <a:uFillTx/>
                <a:latin typeface="Calibri"/>
                <a:cs typeface="Calibri"/>
              </a:rPr>
              <a:t>t</a:t>
            </a:r>
            <a:endParaRPr kumimoji="0" sz="1200" b="0" i="0" u="none" strike="noStrike" kern="0" cap="none" spc="0" normalizeH="0" baseline="0" noProof="0" dirty="0">
              <a:ln>
                <a:noFill/>
              </a:ln>
              <a:solidFill>
                <a:sysClr val="window" lastClr="FFFFFF"/>
              </a:solidFill>
              <a:effectLst/>
              <a:uLnTx/>
              <a:uFillTx/>
              <a:latin typeface="Calibri"/>
              <a:cs typeface="Calibri"/>
            </a:endParaRPr>
          </a:p>
        </p:txBody>
      </p:sp>
      <p:sp>
        <p:nvSpPr>
          <p:cNvPr id="142" name="object 7"/>
          <p:cNvSpPr/>
          <p:nvPr/>
        </p:nvSpPr>
        <p:spPr>
          <a:xfrm>
            <a:off x="3679373" y="2380130"/>
            <a:ext cx="1097279" cy="926591"/>
          </a:xfrm>
          <a:custGeom>
            <a:avLst/>
            <a:gdLst/>
            <a:ahLst/>
            <a:cxnLst/>
            <a:rect l="l" t="t" r="r" b="b"/>
            <a:pathLst>
              <a:path w="1097279" h="926591">
                <a:moveTo>
                  <a:pt x="861822" y="0"/>
                </a:moveTo>
                <a:lnTo>
                  <a:pt x="235457" y="0"/>
                </a:lnTo>
                <a:lnTo>
                  <a:pt x="0" y="463296"/>
                </a:lnTo>
                <a:lnTo>
                  <a:pt x="235457" y="926591"/>
                </a:lnTo>
                <a:lnTo>
                  <a:pt x="861822" y="926591"/>
                </a:lnTo>
                <a:lnTo>
                  <a:pt x="1097279" y="463296"/>
                </a:lnTo>
                <a:lnTo>
                  <a:pt x="861822" y="0"/>
                </a:lnTo>
                <a:close/>
              </a:path>
            </a:pathLst>
          </a:custGeom>
          <a:solidFill>
            <a:srgbClr val="FFFF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object 8"/>
          <p:cNvSpPr/>
          <p:nvPr/>
        </p:nvSpPr>
        <p:spPr>
          <a:xfrm>
            <a:off x="3679373" y="2380130"/>
            <a:ext cx="1097279" cy="926591"/>
          </a:xfrm>
          <a:custGeom>
            <a:avLst/>
            <a:gdLst/>
            <a:ahLst/>
            <a:cxnLst/>
            <a:rect l="l" t="t" r="r" b="b"/>
            <a:pathLst>
              <a:path w="1097279" h="926591">
                <a:moveTo>
                  <a:pt x="0" y="463296"/>
                </a:moveTo>
                <a:lnTo>
                  <a:pt x="235457" y="0"/>
                </a:lnTo>
                <a:lnTo>
                  <a:pt x="861822" y="0"/>
                </a:lnTo>
                <a:lnTo>
                  <a:pt x="1097279" y="463296"/>
                </a:lnTo>
                <a:lnTo>
                  <a:pt x="861822" y="926591"/>
                </a:lnTo>
                <a:lnTo>
                  <a:pt x="235457" y="926591"/>
                </a:lnTo>
                <a:lnTo>
                  <a:pt x="0" y="463296"/>
                </a:lnTo>
                <a:close/>
              </a:path>
            </a:pathLst>
          </a:custGeom>
          <a:solidFill>
            <a:srgbClr val="8064A2"/>
          </a:solidFill>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object 9"/>
          <p:cNvSpPr txBox="1"/>
          <p:nvPr/>
        </p:nvSpPr>
        <p:spPr>
          <a:xfrm>
            <a:off x="3957249" y="2670959"/>
            <a:ext cx="539750" cy="347980"/>
          </a:xfrm>
          <a:prstGeom prst="rect">
            <a:avLst/>
          </a:prstGeom>
        </p:spPr>
        <p:txBody>
          <a:bodyPr vert="horz" wrap="square" lIns="0" tIns="0" rIns="0" bIns="0" rtlCol="0">
            <a:noAutofit/>
          </a:bodyPr>
          <a:lstStyle/>
          <a:p>
            <a:pPr marL="12700" marR="12700" lvl="0" indent="51435" defTabSz="914400" eaLnBrk="1" fontAlgn="auto" latinLnBrk="0" hangingPunct="1">
              <a:lnSpc>
                <a:spcPts val="1300"/>
              </a:lnSpc>
              <a:spcBef>
                <a:spcPts val="0"/>
              </a:spcBef>
              <a:spcAft>
                <a:spcPts val="0"/>
              </a:spcAft>
              <a:buClrTx/>
              <a:buSzTx/>
              <a:buFontTx/>
              <a:buNone/>
              <a:tabLst/>
              <a:defRPr/>
            </a:pPr>
            <a:r>
              <a:rPr kumimoji="0" sz="1200" b="1" i="0" u="none" strike="noStrike" kern="0" cap="none" spc="-45" normalizeH="0" baseline="0" noProof="0" dirty="0" smtClean="0">
                <a:ln>
                  <a:noFill/>
                </a:ln>
                <a:solidFill>
                  <a:sysClr val="window" lastClr="FFFFFF"/>
                </a:solidFill>
                <a:effectLst/>
                <a:uLnTx/>
                <a:uFillTx/>
                <a:latin typeface="Calibri"/>
                <a:cs typeface="Calibri"/>
              </a:rPr>
              <a:t>F</a:t>
            </a:r>
            <a:r>
              <a:rPr kumimoji="0" sz="1200" b="1" i="0" u="none" strike="noStrike" kern="0" cap="none" spc="-15" normalizeH="0" baseline="0" noProof="0" dirty="0" smtClean="0">
                <a:ln>
                  <a:noFill/>
                </a:ln>
                <a:solidFill>
                  <a:sysClr val="window" lastClr="FFFFFF"/>
                </a:solidFill>
                <a:effectLst/>
                <a:uLnTx/>
                <a:uFillTx/>
                <a:latin typeface="Calibri"/>
                <a:cs typeface="Calibri"/>
              </a:rPr>
              <a:t>a</a:t>
            </a:r>
            <a:r>
              <a:rPr kumimoji="0" sz="1200" b="1" i="0" u="none" strike="noStrike" kern="0" cap="none" spc="-5" normalizeH="0" baseline="0" noProof="0" dirty="0" smtClean="0">
                <a:ln>
                  <a:noFill/>
                </a:ln>
                <a:solidFill>
                  <a:sysClr val="window" lastClr="FFFFFF"/>
                </a:solidFill>
                <a:effectLst/>
                <a:uLnTx/>
                <a:uFillTx/>
                <a:latin typeface="Calibri"/>
                <a:cs typeface="Calibri"/>
              </a:rPr>
              <a:t>mily I</a:t>
            </a:r>
            <a:r>
              <a:rPr kumimoji="0" sz="1200" b="1" i="0" u="none" strike="noStrike" kern="0" cap="none" spc="-20" normalizeH="0" baseline="0" noProof="0" dirty="0" smtClean="0">
                <a:ln>
                  <a:noFill/>
                </a:ln>
                <a:solidFill>
                  <a:sysClr val="window" lastClr="FFFFFF"/>
                </a:solidFill>
                <a:effectLst/>
                <a:uLnTx/>
                <a:uFillTx/>
                <a:latin typeface="Calibri"/>
                <a:cs typeface="Calibri"/>
              </a:rPr>
              <a:t>n</a:t>
            </a:r>
            <a:r>
              <a:rPr kumimoji="0" sz="1200" b="1" i="0" u="none" strike="noStrike" kern="0" cap="none" spc="-15" normalizeH="0" baseline="0" noProof="0" dirty="0" smtClean="0">
                <a:ln>
                  <a:noFill/>
                </a:ln>
                <a:solidFill>
                  <a:sysClr val="window" lastClr="FFFFFF"/>
                </a:solidFill>
                <a:effectLst/>
                <a:uLnTx/>
                <a:uFillTx/>
                <a:latin typeface="Calibri"/>
                <a:cs typeface="Calibri"/>
              </a:rPr>
              <a:t>t</a:t>
            </a:r>
            <a:r>
              <a:rPr kumimoji="0" sz="1200" b="1" i="0" u="none" strike="noStrike" kern="0" cap="none" spc="-5" normalizeH="0" baseline="0" noProof="0" dirty="0" smtClean="0">
                <a:ln>
                  <a:noFill/>
                </a:ln>
                <a:solidFill>
                  <a:sysClr val="window" lastClr="FFFFFF"/>
                </a:solidFill>
                <a:effectLst/>
                <a:uLnTx/>
                <a:uFillTx/>
                <a:latin typeface="Calibri"/>
                <a:cs typeface="Calibri"/>
              </a:rPr>
              <a:t>e</a:t>
            </a:r>
            <a:r>
              <a:rPr kumimoji="0" sz="1200" b="1" i="0" u="none" strike="noStrike" kern="0" cap="none" spc="0" normalizeH="0" baseline="0" noProof="0" dirty="0" smtClean="0">
                <a:ln>
                  <a:noFill/>
                </a:ln>
                <a:solidFill>
                  <a:sysClr val="window" lastClr="FFFFFF"/>
                </a:solidFill>
                <a:effectLst/>
                <a:uLnTx/>
                <a:uFillTx/>
                <a:latin typeface="Calibri"/>
                <a:cs typeface="Calibri"/>
              </a:rPr>
              <a:t>r</a:t>
            </a:r>
            <a:r>
              <a:rPr kumimoji="0" sz="1200" b="1" i="0" u="none" strike="noStrike" kern="0" cap="none" spc="-10" normalizeH="0" baseline="0" noProof="0" dirty="0" smtClean="0">
                <a:ln>
                  <a:noFill/>
                </a:ln>
                <a:solidFill>
                  <a:sysClr val="window" lastClr="FFFFFF"/>
                </a:solidFill>
                <a:effectLst/>
                <a:uLnTx/>
                <a:uFillTx/>
                <a:latin typeface="Calibri"/>
                <a:cs typeface="Calibri"/>
              </a:rPr>
              <a:t>n</a:t>
            </a:r>
            <a:r>
              <a:rPr kumimoji="0" sz="1200" b="1" i="0" u="none" strike="noStrike" kern="0" cap="none" spc="-20" normalizeH="0" baseline="0" noProof="0" dirty="0" smtClean="0">
                <a:ln>
                  <a:noFill/>
                </a:ln>
                <a:solidFill>
                  <a:sysClr val="window" lastClr="FFFFFF"/>
                </a:solidFill>
                <a:effectLst/>
                <a:uLnTx/>
                <a:uFillTx/>
                <a:latin typeface="Calibri"/>
                <a:cs typeface="Calibri"/>
              </a:rPr>
              <a:t>e</a:t>
            </a:r>
            <a:r>
              <a:rPr kumimoji="0" sz="1200" b="1" i="0" u="none" strike="noStrike" kern="0" cap="none" spc="-5" normalizeH="0" baseline="0" noProof="0" dirty="0" smtClean="0">
                <a:ln>
                  <a:noFill/>
                </a:ln>
                <a:solidFill>
                  <a:sysClr val="window" lastClr="FFFFFF"/>
                </a:solidFill>
                <a:effectLst/>
                <a:uLnTx/>
                <a:uFillTx/>
                <a:latin typeface="Calibri"/>
                <a:cs typeface="Calibri"/>
              </a:rPr>
              <a:t>t</a:t>
            </a:r>
            <a:endParaRPr kumimoji="0" sz="1200" b="0" i="0" u="none" strike="noStrike" kern="0" cap="none" spc="0" normalizeH="0" baseline="0" noProof="0" dirty="0">
              <a:ln>
                <a:noFill/>
              </a:ln>
              <a:solidFill>
                <a:sysClr val="window" lastClr="FFFFFF"/>
              </a:solidFill>
              <a:effectLst/>
              <a:uLnTx/>
              <a:uFillTx/>
              <a:latin typeface="Calibri"/>
              <a:cs typeface="Calibri"/>
            </a:endParaRPr>
          </a:p>
        </p:txBody>
      </p:sp>
      <p:sp>
        <p:nvSpPr>
          <p:cNvPr id="145" name="object 10"/>
          <p:cNvSpPr/>
          <p:nvPr/>
        </p:nvSpPr>
        <p:spPr>
          <a:xfrm>
            <a:off x="5579802" y="3421022"/>
            <a:ext cx="1097279" cy="926592"/>
          </a:xfrm>
          <a:custGeom>
            <a:avLst/>
            <a:gdLst/>
            <a:ahLst/>
            <a:cxnLst/>
            <a:rect l="l" t="t" r="r" b="b"/>
            <a:pathLst>
              <a:path w="1097279" h="926592">
                <a:moveTo>
                  <a:pt x="861822" y="0"/>
                </a:moveTo>
                <a:lnTo>
                  <a:pt x="235458" y="0"/>
                </a:lnTo>
                <a:lnTo>
                  <a:pt x="0" y="463296"/>
                </a:lnTo>
                <a:lnTo>
                  <a:pt x="235458" y="926592"/>
                </a:lnTo>
                <a:lnTo>
                  <a:pt x="861822" y="926592"/>
                </a:lnTo>
                <a:lnTo>
                  <a:pt x="1097279" y="463296"/>
                </a:lnTo>
                <a:lnTo>
                  <a:pt x="861822" y="0"/>
                </a:lnTo>
                <a:close/>
              </a:path>
            </a:pathLst>
          </a:custGeom>
          <a:solidFill>
            <a:srgbClr val="FF0000"/>
          </a:solidFill>
          <a:ln>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object 11"/>
          <p:cNvSpPr/>
          <p:nvPr/>
        </p:nvSpPr>
        <p:spPr>
          <a:xfrm>
            <a:off x="5579802" y="3421022"/>
            <a:ext cx="1097279" cy="926592"/>
          </a:xfrm>
          <a:custGeom>
            <a:avLst/>
            <a:gdLst/>
            <a:ahLst/>
            <a:cxnLst/>
            <a:rect l="l" t="t" r="r" b="b"/>
            <a:pathLst>
              <a:path w="1097279" h="926592">
                <a:moveTo>
                  <a:pt x="0" y="463296"/>
                </a:moveTo>
                <a:lnTo>
                  <a:pt x="235458" y="0"/>
                </a:lnTo>
                <a:lnTo>
                  <a:pt x="861822" y="0"/>
                </a:lnTo>
                <a:lnTo>
                  <a:pt x="1097279" y="463296"/>
                </a:lnTo>
                <a:lnTo>
                  <a:pt x="861822" y="926592"/>
                </a:lnTo>
                <a:lnTo>
                  <a:pt x="235458" y="926592"/>
                </a:lnTo>
                <a:lnTo>
                  <a:pt x="0" y="463296"/>
                </a:lnTo>
                <a:close/>
              </a:path>
            </a:pathLst>
          </a:custGeom>
          <a:solidFill>
            <a:srgbClr val="C00000"/>
          </a:solidFill>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object 12"/>
          <p:cNvSpPr txBox="1"/>
          <p:nvPr/>
        </p:nvSpPr>
        <p:spPr>
          <a:xfrm>
            <a:off x="5775381" y="3692801"/>
            <a:ext cx="704215" cy="386080"/>
          </a:xfrm>
          <a:prstGeom prst="rect">
            <a:avLst/>
          </a:prstGeom>
        </p:spPr>
        <p:txBody>
          <a:bodyPr vert="horz" wrap="square" lIns="0" tIns="0" rIns="0" bIns="0" rtlCol="0">
            <a:noAutofit/>
          </a:bodyPr>
          <a:lstStyle/>
          <a:p>
            <a:pPr marL="146685" marR="12700" lvl="0" indent="-13462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5" normalizeH="0" baseline="0" noProof="0" dirty="0" smtClean="0">
                <a:ln>
                  <a:noFill/>
                </a:ln>
                <a:solidFill>
                  <a:sysClr val="window" lastClr="FFFFFF"/>
                </a:solidFill>
                <a:effectLst/>
                <a:uLnTx/>
                <a:uFillTx/>
                <a:latin typeface="Calibri"/>
                <a:cs typeface="Calibri"/>
              </a:rPr>
              <a:t>I</a:t>
            </a:r>
            <a:r>
              <a:rPr kumimoji="0" sz="1200" b="1" i="0" u="none" strike="noStrike" kern="0" cap="none" spc="-20" normalizeH="0" baseline="0" noProof="0" dirty="0" smtClean="0">
                <a:ln>
                  <a:noFill/>
                </a:ln>
                <a:solidFill>
                  <a:sysClr val="window" lastClr="FFFFFF"/>
                </a:solidFill>
                <a:effectLst/>
                <a:uLnTx/>
                <a:uFillTx/>
                <a:latin typeface="Calibri"/>
                <a:cs typeface="Calibri"/>
              </a:rPr>
              <a:t>n</a:t>
            </a:r>
            <a:r>
              <a:rPr kumimoji="0" sz="1200" b="1" i="0" u="none" strike="noStrike" kern="0" cap="none" spc="-15" normalizeH="0" baseline="0" noProof="0" dirty="0" smtClean="0">
                <a:ln>
                  <a:noFill/>
                </a:ln>
                <a:solidFill>
                  <a:sysClr val="window" lastClr="FFFFFF"/>
                </a:solidFill>
                <a:effectLst/>
                <a:uLnTx/>
                <a:uFillTx/>
                <a:latin typeface="Calibri"/>
                <a:cs typeface="Calibri"/>
              </a:rPr>
              <a:t>t</a:t>
            </a:r>
            <a:r>
              <a:rPr kumimoji="0" sz="1200" b="1" i="0" u="none" strike="noStrike" kern="0" cap="none" spc="-5" normalizeH="0" baseline="0" noProof="0" dirty="0" smtClean="0">
                <a:ln>
                  <a:noFill/>
                </a:ln>
                <a:solidFill>
                  <a:sysClr val="window" lastClr="FFFFFF"/>
                </a:solidFill>
                <a:effectLst/>
                <a:uLnTx/>
                <a:uFillTx/>
                <a:latin typeface="Calibri"/>
                <a:cs typeface="Calibri"/>
              </a:rPr>
              <a:t>e</a:t>
            </a:r>
            <a:r>
              <a:rPr kumimoji="0" sz="1200" b="1" i="0" u="none" strike="noStrike" kern="0" cap="none" spc="0" normalizeH="0" baseline="0" noProof="0" dirty="0" smtClean="0">
                <a:ln>
                  <a:noFill/>
                </a:ln>
                <a:solidFill>
                  <a:sysClr val="window" lastClr="FFFFFF"/>
                </a:solidFill>
                <a:effectLst/>
                <a:uLnTx/>
                <a:uFillTx/>
                <a:latin typeface="Calibri"/>
                <a:cs typeface="Calibri"/>
              </a:rPr>
              <a:t>r</a:t>
            </a:r>
            <a:r>
              <a:rPr kumimoji="0" sz="1200" b="1" i="0" u="none" strike="noStrike" kern="0" cap="none" spc="-10" normalizeH="0" baseline="0" noProof="0" dirty="0" smtClean="0">
                <a:ln>
                  <a:noFill/>
                </a:ln>
                <a:solidFill>
                  <a:sysClr val="window" lastClr="FFFFFF"/>
                </a:solidFill>
                <a:effectLst/>
                <a:uLnTx/>
                <a:uFillTx/>
                <a:latin typeface="Calibri"/>
                <a:cs typeface="Calibri"/>
              </a:rPr>
              <a:t>n</a:t>
            </a:r>
            <a:r>
              <a:rPr kumimoji="0" sz="1200" b="1" i="0" u="none" strike="noStrike" kern="0" cap="none" spc="-20" normalizeH="0" baseline="0" noProof="0" dirty="0" smtClean="0">
                <a:ln>
                  <a:noFill/>
                </a:ln>
                <a:solidFill>
                  <a:sysClr val="window" lastClr="FFFFFF"/>
                </a:solidFill>
                <a:effectLst/>
                <a:uLnTx/>
                <a:uFillTx/>
                <a:latin typeface="Calibri"/>
                <a:cs typeface="Calibri"/>
              </a:rPr>
              <a:t>e</a:t>
            </a:r>
            <a:r>
              <a:rPr kumimoji="0" sz="1200" b="1" i="0" u="none" strike="noStrike" kern="0" cap="none" spc="-5" normalizeH="0" baseline="0" noProof="0" dirty="0" smtClean="0">
                <a:ln>
                  <a:noFill/>
                </a:ln>
                <a:solidFill>
                  <a:sysClr val="window" lastClr="FFFFFF"/>
                </a:solidFill>
                <a:effectLst/>
                <a:uLnTx/>
                <a:uFillTx/>
                <a:latin typeface="Calibri"/>
                <a:cs typeface="Calibri"/>
              </a:rPr>
              <a:t>t </a:t>
            </a:r>
            <a:r>
              <a:rPr kumimoji="0" sz="1200" b="1" i="0" u="none" strike="noStrike" kern="0" cap="none" spc="0" normalizeH="0" baseline="0" noProof="0" dirty="0" smtClean="0">
                <a:ln>
                  <a:noFill/>
                </a:ln>
                <a:solidFill>
                  <a:sysClr val="window" lastClr="FFFFFF"/>
                </a:solidFill>
                <a:effectLst/>
                <a:uLnTx/>
                <a:uFillTx/>
                <a:latin typeface="Calibri"/>
                <a:cs typeface="Calibri"/>
              </a:rPr>
              <a:t>of T</a:t>
            </a:r>
            <a:r>
              <a:rPr kumimoji="0" sz="1200" b="1" i="0" u="none" strike="noStrike" kern="0" cap="none" spc="-10" normalizeH="0" baseline="0" noProof="0" dirty="0" smtClean="0">
                <a:ln>
                  <a:noFill/>
                </a:ln>
                <a:solidFill>
                  <a:sysClr val="window" lastClr="FFFFFF"/>
                </a:solidFill>
                <a:effectLst/>
                <a:uLnTx/>
                <a:uFillTx/>
                <a:latin typeface="Calibri"/>
                <a:cs typeface="Calibri"/>
              </a:rPr>
              <a:t>hin</a:t>
            </a:r>
            <a:r>
              <a:rPr kumimoji="0" sz="1200" b="1" i="0" u="none" strike="noStrike" kern="0" cap="none" spc="-5" normalizeH="0" baseline="0" noProof="0" dirty="0" smtClean="0">
                <a:ln>
                  <a:noFill/>
                </a:ln>
                <a:solidFill>
                  <a:sysClr val="window" lastClr="FFFFFF"/>
                </a:solidFill>
                <a:effectLst/>
                <a:uLnTx/>
                <a:uFillTx/>
                <a:latin typeface="Calibri"/>
                <a:cs typeface="Calibri"/>
              </a:rPr>
              <a:t>gs</a:t>
            </a:r>
            <a:endParaRPr kumimoji="0" sz="1200" b="0" i="0" u="none" strike="noStrike" kern="0" cap="none" spc="0" normalizeH="0" baseline="0" noProof="0" dirty="0">
              <a:ln>
                <a:noFill/>
              </a:ln>
              <a:solidFill>
                <a:sysClr val="window" lastClr="FFFFFF"/>
              </a:solidFill>
              <a:effectLst/>
              <a:uLnTx/>
              <a:uFillTx/>
              <a:latin typeface="Calibri"/>
              <a:cs typeface="Calibri"/>
            </a:endParaRPr>
          </a:p>
        </p:txBody>
      </p:sp>
      <p:sp>
        <p:nvSpPr>
          <p:cNvPr id="148" name="object 13"/>
          <p:cNvSpPr/>
          <p:nvPr/>
        </p:nvSpPr>
        <p:spPr>
          <a:xfrm>
            <a:off x="7455845" y="2404513"/>
            <a:ext cx="1097279" cy="926591"/>
          </a:xfrm>
          <a:custGeom>
            <a:avLst/>
            <a:gdLst/>
            <a:ahLst/>
            <a:cxnLst/>
            <a:rect l="l" t="t" r="r" b="b"/>
            <a:pathLst>
              <a:path w="1097279" h="926591">
                <a:moveTo>
                  <a:pt x="861822" y="0"/>
                </a:moveTo>
                <a:lnTo>
                  <a:pt x="235457" y="0"/>
                </a:lnTo>
                <a:lnTo>
                  <a:pt x="0" y="463295"/>
                </a:lnTo>
                <a:lnTo>
                  <a:pt x="235457" y="926591"/>
                </a:lnTo>
                <a:lnTo>
                  <a:pt x="861822" y="926591"/>
                </a:lnTo>
                <a:lnTo>
                  <a:pt x="1097279" y="463295"/>
                </a:lnTo>
                <a:lnTo>
                  <a:pt x="861822" y="0"/>
                </a:lnTo>
                <a:close/>
              </a:path>
            </a:pathLst>
          </a:custGeom>
          <a:solidFill>
            <a:srgbClr val="FFFF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object 14"/>
          <p:cNvSpPr/>
          <p:nvPr/>
        </p:nvSpPr>
        <p:spPr>
          <a:xfrm>
            <a:off x="7455845" y="2404513"/>
            <a:ext cx="1097279" cy="926591"/>
          </a:xfrm>
          <a:custGeom>
            <a:avLst/>
            <a:gdLst/>
            <a:ahLst/>
            <a:cxnLst/>
            <a:rect l="l" t="t" r="r" b="b"/>
            <a:pathLst>
              <a:path w="1097279" h="926591">
                <a:moveTo>
                  <a:pt x="0" y="463295"/>
                </a:moveTo>
                <a:lnTo>
                  <a:pt x="235457" y="0"/>
                </a:lnTo>
                <a:lnTo>
                  <a:pt x="861822" y="0"/>
                </a:lnTo>
                <a:lnTo>
                  <a:pt x="1097279" y="463295"/>
                </a:lnTo>
                <a:lnTo>
                  <a:pt x="861822" y="926591"/>
                </a:lnTo>
                <a:lnTo>
                  <a:pt x="235457" y="926591"/>
                </a:lnTo>
                <a:lnTo>
                  <a:pt x="0" y="463295"/>
                </a:lnTo>
                <a:close/>
              </a:path>
            </a:pathLst>
          </a:custGeom>
          <a:solidFill>
            <a:srgbClr val="C0504D">
              <a:lumMod val="60000"/>
              <a:lumOff val="40000"/>
            </a:srgbClr>
          </a:solidFill>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object 15"/>
          <p:cNvSpPr txBox="1"/>
          <p:nvPr/>
        </p:nvSpPr>
        <p:spPr>
          <a:xfrm>
            <a:off x="7599102" y="2696614"/>
            <a:ext cx="810895" cy="347980"/>
          </a:xfrm>
          <a:prstGeom prst="rect">
            <a:avLst/>
          </a:prstGeom>
        </p:spPr>
        <p:txBody>
          <a:bodyPr vert="horz" wrap="square" lIns="0" tIns="0" rIns="0" bIns="0" rtlCol="0">
            <a:noAutofit/>
          </a:bodyPr>
          <a:lstStyle/>
          <a:p>
            <a:pPr marL="12700" marR="12700" indent="30480">
              <a:lnSpc>
                <a:spcPts val="1300"/>
              </a:lnSpc>
            </a:pPr>
            <a:r>
              <a:rPr sz="1200" b="1" dirty="0" smtClean="0">
                <a:latin typeface="Calibri"/>
                <a:cs typeface="Calibri"/>
              </a:rPr>
              <a:t>“I</a:t>
            </a:r>
            <a:r>
              <a:rPr sz="1200" b="1" spc="-10" dirty="0" smtClean="0">
                <a:latin typeface="Calibri"/>
                <a:cs typeface="Calibri"/>
              </a:rPr>
              <a:t>nt</a:t>
            </a:r>
            <a:r>
              <a:rPr sz="1200" b="1" spc="-5" dirty="0" smtClean="0">
                <a:latin typeface="Calibri"/>
                <a:cs typeface="Calibri"/>
              </a:rPr>
              <a:t>e</a:t>
            </a:r>
            <a:r>
              <a:rPr sz="1200" b="1" spc="0" dirty="0" smtClean="0">
                <a:latin typeface="Calibri"/>
                <a:cs typeface="Calibri"/>
              </a:rPr>
              <a:t>rn</a:t>
            </a:r>
            <a:r>
              <a:rPr sz="1200" b="1" spc="-20" dirty="0" smtClean="0">
                <a:latin typeface="Calibri"/>
                <a:cs typeface="Calibri"/>
              </a:rPr>
              <a:t>e</a:t>
            </a:r>
            <a:r>
              <a:rPr sz="1200" b="1" spc="0" dirty="0" smtClean="0">
                <a:latin typeface="Calibri"/>
                <a:cs typeface="Calibri"/>
              </a:rPr>
              <a:t>t+” </a:t>
            </a:r>
            <a:r>
              <a:rPr sz="1200" b="1" spc="-10" dirty="0" smtClean="0">
                <a:latin typeface="Calibri"/>
                <a:cs typeface="Calibri"/>
              </a:rPr>
              <a:t>Appli</a:t>
            </a:r>
            <a:r>
              <a:rPr sz="1200" b="1" spc="-15" dirty="0" smtClean="0">
                <a:latin typeface="Calibri"/>
                <a:cs typeface="Calibri"/>
              </a:rPr>
              <a:t>c</a:t>
            </a:r>
            <a:r>
              <a:rPr sz="1200" b="1" spc="-30" dirty="0" smtClean="0">
                <a:latin typeface="Calibri"/>
                <a:cs typeface="Calibri"/>
              </a:rPr>
              <a:t>a</a:t>
            </a:r>
            <a:r>
              <a:rPr sz="1200" b="1" spc="-5" dirty="0" smtClean="0">
                <a:latin typeface="Calibri"/>
                <a:cs typeface="Calibri"/>
              </a:rPr>
              <a:t>t</a:t>
            </a:r>
            <a:r>
              <a:rPr sz="1200" b="1" spc="0" dirty="0" smtClean="0">
                <a:latin typeface="Calibri"/>
                <a:cs typeface="Calibri"/>
              </a:rPr>
              <a:t>i</a:t>
            </a:r>
            <a:r>
              <a:rPr sz="1200" b="1" spc="-10" dirty="0" smtClean="0">
                <a:latin typeface="Calibri"/>
                <a:cs typeface="Calibri"/>
              </a:rPr>
              <a:t>o</a:t>
            </a:r>
            <a:r>
              <a:rPr sz="1200" b="1" spc="-5" dirty="0" smtClean="0">
                <a:latin typeface="Calibri"/>
                <a:cs typeface="Calibri"/>
              </a:rPr>
              <a:t>ns</a:t>
            </a:r>
            <a:endParaRPr sz="1200" dirty="0">
              <a:latin typeface="Calibri"/>
              <a:cs typeface="Calibri"/>
            </a:endParaRPr>
          </a:p>
        </p:txBody>
      </p:sp>
      <p:sp>
        <p:nvSpPr>
          <p:cNvPr id="151" name="object 16"/>
          <p:cNvSpPr/>
          <p:nvPr/>
        </p:nvSpPr>
        <p:spPr>
          <a:xfrm>
            <a:off x="6517061" y="2916578"/>
            <a:ext cx="1097280" cy="926591"/>
          </a:xfrm>
          <a:custGeom>
            <a:avLst/>
            <a:gdLst/>
            <a:ahLst/>
            <a:cxnLst/>
            <a:rect l="l" t="t" r="r" b="b"/>
            <a:pathLst>
              <a:path w="1097280" h="926591">
                <a:moveTo>
                  <a:pt x="861822" y="0"/>
                </a:moveTo>
                <a:lnTo>
                  <a:pt x="235458" y="0"/>
                </a:lnTo>
                <a:lnTo>
                  <a:pt x="0" y="463296"/>
                </a:lnTo>
                <a:lnTo>
                  <a:pt x="235458" y="926591"/>
                </a:lnTo>
                <a:lnTo>
                  <a:pt x="861822" y="926591"/>
                </a:lnTo>
                <a:lnTo>
                  <a:pt x="1097280" y="463296"/>
                </a:lnTo>
                <a:lnTo>
                  <a:pt x="861822" y="0"/>
                </a:lnTo>
                <a:close/>
              </a:path>
            </a:pathLst>
          </a:custGeom>
          <a:solidFill>
            <a:srgbClr val="FFFF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object 18"/>
          <p:cNvSpPr txBox="1"/>
          <p:nvPr/>
        </p:nvSpPr>
        <p:spPr>
          <a:xfrm>
            <a:off x="6794683" y="3187976"/>
            <a:ext cx="539750" cy="386080"/>
          </a:xfrm>
          <a:prstGeom prst="rect">
            <a:avLst/>
          </a:prstGeom>
        </p:spPr>
        <p:txBody>
          <a:bodyPr vert="horz" wrap="square" lIns="0" tIns="0" rIns="0" bIns="0" rtlCol="0">
            <a:noAutofit/>
          </a:bodyPr>
          <a:lstStyle/>
          <a:p>
            <a:pPr marL="26034" marR="12700" indent="-13970">
              <a:lnSpc>
                <a:spcPct val="100000"/>
              </a:lnSpc>
            </a:pPr>
            <a:r>
              <a:rPr sz="1200" b="1" spc="-5" dirty="0" smtClean="0">
                <a:latin typeface="Calibri"/>
                <a:cs typeface="Calibri"/>
              </a:rPr>
              <a:t>I</a:t>
            </a:r>
            <a:r>
              <a:rPr sz="1200" b="1" spc="-20" dirty="0" smtClean="0">
                <a:latin typeface="Calibri"/>
                <a:cs typeface="Calibri"/>
              </a:rPr>
              <a:t>n</a:t>
            </a:r>
            <a:r>
              <a:rPr sz="1200" b="1" spc="-15" dirty="0" smtClean="0">
                <a:latin typeface="Calibri"/>
                <a:cs typeface="Calibri"/>
              </a:rPr>
              <a:t>t</a:t>
            </a:r>
            <a:r>
              <a:rPr sz="1200" b="1" spc="-5" dirty="0" smtClean="0">
                <a:latin typeface="Calibri"/>
                <a:cs typeface="Calibri"/>
              </a:rPr>
              <a:t>e</a:t>
            </a:r>
            <a:r>
              <a:rPr sz="1200" b="1" spc="0" dirty="0" smtClean="0">
                <a:latin typeface="Calibri"/>
                <a:cs typeface="Calibri"/>
              </a:rPr>
              <a:t>r</a:t>
            </a:r>
            <a:r>
              <a:rPr sz="1200" b="1" spc="-10" dirty="0" smtClean="0">
                <a:latin typeface="Calibri"/>
                <a:cs typeface="Calibri"/>
              </a:rPr>
              <a:t>n</a:t>
            </a:r>
            <a:r>
              <a:rPr sz="1200" b="1" spc="-20" dirty="0" smtClean="0">
                <a:latin typeface="Calibri"/>
                <a:cs typeface="Calibri"/>
              </a:rPr>
              <a:t>e</a:t>
            </a:r>
            <a:r>
              <a:rPr sz="1200" b="1" spc="-5" dirty="0" smtClean="0">
                <a:latin typeface="Calibri"/>
                <a:cs typeface="Calibri"/>
              </a:rPr>
              <a:t>t F</a:t>
            </a:r>
            <a:r>
              <a:rPr sz="1200" b="1" spc="0" dirty="0" smtClean="0">
                <a:latin typeface="Calibri"/>
                <a:cs typeface="Calibri"/>
              </a:rPr>
              <a:t>i</a:t>
            </a:r>
            <a:r>
              <a:rPr sz="1200" b="1" spc="-10" dirty="0" smtClean="0">
                <a:latin typeface="Calibri"/>
                <a:cs typeface="Calibri"/>
              </a:rPr>
              <a:t>n</a:t>
            </a:r>
            <a:r>
              <a:rPr sz="1200" b="1" spc="-15" dirty="0" smtClean="0">
                <a:latin typeface="Calibri"/>
                <a:cs typeface="Calibri"/>
              </a:rPr>
              <a:t>a</a:t>
            </a:r>
            <a:r>
              <a:rPr sz="1200" b="1" spc="-10" dirty="0" smtClean="0">
                <a:latin typeface="Calibri"/>
                <a:cs typeface="Calibri"/>
              </a:rPr>
              <a:t>nce</a:t>
            </a:r>
            <a:endParaRPr sz="1200" dirty="0">
              <a:latin typeface="Calibri"/>
              <a:cs typeface="Calibri"/>
            </a:endParaRPr>
          </a:p>
        </p:txBody>
      </p:sp>
      <p:sp>
        <p:nvSpPr>
          <p:cNvPr id="153" name="object 19"/>
          <p:cNvSpPr/>
          <p:nvPr/>
        </p:nvSpPr>
        <p:spPr>
          <a:xfrm>
            <a:off x="4622729" y="2916578"/>
            <a:ext cx="1097280" cy="926591"/>
          </a:xfrm>
          <a:custGeom>
            <a:avLst/>
            <a:gdLst/>
            <a:ahLst/>
            <a:cxnLst/>
            <a:rect l="l" t="t" r="r" b="b"/>
            <a:pathLst>
              <a:path w="1097280" h="926591">
                <a:moveTo>
                  <a:pt x="861822" y="0"/>
                </a:moveTo>
                <a:lnTo>
                  <a:pt x="235458" y="0"/>
                </a:lnTo>
                <a:lnTo>
                  <a:pt x="0" y="463296"/>
                </a:lnTo>
                <a:lnTo>
                  <a:pt x="235458" y="926591"/>
                </a:lnTo>
                <a:lnTo>
                  <a:pt x="861822" y="926591"/>
                </a:lnTo>
                <a:lnTo>
                  <a:pt x="1097280" y="463296"/>
                </a:lnTo>
                <a:lnTo>
                  <a:pt x="861822" y="0"/>
                </a:lnTo>
                <a:close/>
              </a:path>
            </a:pathLst>
          </a:custGeom>
          <a:solidFill>
            <a:srgbClr val="9BBB59"/>
          </a:solidFill>
          <a:ln>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object 21"/>
          <p:cNvSpPr txBox="1"/>
          <p:nvPr/>
        </p:nvSpPr>
        <p:spPr>
          <a:xfrm>
            <a:off x="4809801" y="3208296"/>
            <a:ext cx="722630" cy="347980"/>
          </a:xfrm>
          <a:prstGeom prst="rect">
            <a:avLst/>
          </a:prstGeom>
        </p:spPr>
        <p:txBody>
          <a:bodyPr vert="horz" wrap="square" lIns="0" tIns="0" rIns="0" bIns="0" rtlCol="0">
            <a:noAutofit/>
          </a:bodyPr>
          <a:lstStyle/>
          <a:p>
            <a:pPr marL="12700" marR="12700" indent="164465">
              <a:lnSpc>
                <a:spcPts val="1300"/>
              </a:lnSpc>
            </a:pPr>
            <a:r>
              <a:rPr sz="1200" b="1" spc="-10" dirty="0" smtClean="0">
                <a:latin typeface="Calibri"/>
                <a:cs typeface="Calibri"/>
              </a:rPr>
              <a:t>C</a:t>
            </a:r>
            <a:r>
              <a:rPr sz="1200" b="1" spc="0" dirty="0" smtClean="0">
                <a:latin typeface="Calibri"/>
                <a:cs typeface="Calibri"/>
              </a:rPr>
              <a:t>l</a:t>
            </a:r>
            <a:r>
              <a:rPr sz="1200" b="1" spc="-10" dirty="0" smtClean="0">
                <a:latin typeface="Calibri"/>
                <a:cs typeface="Calibri"/>
              </a:rPr>
              <a:t>o</a:t>
            </a:r>
            <a:r>
              <a:rPr sz="1200" b="1" spc="-5" dirty="0" smtClean="0">
                <a:latin typeface="Calibri"/>
                <a:cs typeface="Calibri"/>
              </a:rPr>
              <a:t>u</a:t>
            </a:r>
            <a:r>
              <a:rPr sz="1200" b="1" spc="-10" dirty="0" smtClean="0">
                <a:latin typeface="Calibri"/>
                <a:cs typeface="Calibri"/>
              </a:rPr>
              <a:t>d Comp</a:t>
            </a:r>
            <a:r>
              <a:rPr sz="1200" b="1" spc="-5" dirty="0" smtClean="0">
                <a:latin typeface="Calibri"/>
                <a:cs typeface="Calibri"/>
              </a:rPr>
              <a:t>ut</a:t>
            </a:r>
            <a:r>
              <a:rPr sz="1200" b="1" spc="0" dirty="0" smtClean="0">
                <a:latin typeface="Calibri"/>
                <a:cs typeface="Calibri"/>
              </a:rPr>
              <a:t>i</a:t>
            </a:r>
            <a:r>
              <a:rPr sz="1200" b="1" spc="-10" dirty="0" smtClean="0">
                <a:latin typeface="Calibri"/>
                <a:cs typeface="Calibri"/>
              </a:rPr>
              <a:t>ng</a:t>
            </a:r>
            <a:endParaRPr sz="1200">
              <a:latin typeface="Calibri"/>
              <a:cs typeface="Calibri"/>
            </a:endParaRPr>
          </a:p>
        </p:txBody>
      </p:sp>
      <p:sp>
        <p:nvSpPr>
          <p:cNvPr id="155" name="object 22"/>
          <p:cNvSpPr/>
          <p:nvPr/>
        </p:nvSpPr>
        <p:spPr>
          <a:xfrm>
            <a:off x="3679373" y="3405781"/>
            <a:ext cx="1097279" cy="926592"/>
          </a:xfrm>
          <a:custGeom>
            <a:avLst/>
            <a:gdLst/>
            <a:ahLst/>
            <a:cxnLst/>
            <a:rect l="l" t="t" r="r" b="b"/>
            <a:pathLst>
              <a:path w="1097279" h="926592">
                <a:moveTo>
                  <a:pt x="861822" y="0"/>
                </a:moveTo>
                <a:lnTo>
                  <a:pt x="235457" y="0"/>
                </a:lnTo>
                <a:lnTo>
                  <a:pt x="0" y="463296"/>
                </a:lnTo>
                <a:lnTo>
                  <a:pt x="235457" y="926592"/>
                </a:lnTo>
                <a:lnTo>
                  <a:pt x="861822" y="926592"/>
                </a:lnTo>
                <a:lnTo>
                  <a:pt x="1097279" y="463296"/>
                </a:lnTo>
                <a:lnTo>
                  <a:pt x="861822" y="0"/>
                </a:lnTo>
                <a:close/>
              </a:path>
            </a:pathLst>
          </a:custGeom>
          <a:solidFill>
            <a:srgbClr val="FFFF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object 23"/>
          <p:cNvSpPr/>
          <p:nvPr/>
        </p:nvSpPr>
        <p:spPr>
          <a:xfrm>
            <a:off x="3679373" y="3405781"/>
            <a:ext cx="1097279" cy="926592"/>
          </a:xfrm>
          <a:custGeom>
            <a:avLst/>
            <a:gdLst/>
            <a:ahLst/>
            <a:cxnLst/>
            <a:rect l="l" t="t" r="r" b="b"/>
            <a:pathLst>
              <a:path w="1097279" h="926592">
                <a:moveTo>
                  <a:pt x="0" y="463296"/>
                </a:moveTo>
                <a:lnTo>
                  <a:pt x="235457" y="0"/>
                </a:lnTo>
                <a:lnTo>
                  <a:pt x="861822" y="0"/>
                </a:lnTo>
                <a:lnTo>
                  <a:pt x="1097279" y="463296"/>
                </a:lnTo>
                <a:lnTo>
                  <a:pt x="861822" y="926592"/>
                </a:lnTo>
                <a:lnTo>
                  <a:pt x="235457" y="926592"/>
                </a:lnTo>
                <a:lnTo>
                  <a:pt x="0" y="463296"/>
                </a:lnTo>
                <a:close/>
              </a:path>
            </a:pathLst>
          </a:custGeom>
          <a:solidFill>
            <a:srgbClr val="4F81BD">
              <a:lumMod val="60000"/>
              <a:lumOff val="40000"/>
            </a:srgbClr>
          </a:solidFill>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object 24"/>
          <p:cNvSpPr txBox="1"/>
          <p:nvPr/>
        </p:nvSpPr>
        <p:spPr>
          <a:xfrm>
            <a:off x="3956741" y="3697882"/>
            <a:ext cx="539750" cy="347980"/>
          </a:xfrm>
          <a:prstGeom prst="rect">
            <a:avLst/>
          </a:prstGeom>
        </p:spPr>
        <p:txBody>
          <a:bodyPr vert="horz" wrap="square" lIns="0" tIns="0" rIns="0" bIns="0" rtlCol="0">
            <a:noAutofit/>
          </a:bodyPr>
          <a:lstStyle/>
          <a:p>
            <a:pPr marL="12700" marR="12700" indent="33020">
              <a:lnSpc>
                <a:spcPts val="1300"/>
              </a:lnSpc>
            </a:pPr>
            <a:r>
              <a:rPr sz="1200" b="1" spc="-5" dirty="0" smtClean="0">
                <a:latin typeface="Calibri"/>
                <a:cs typeface="Calibri"/>
              </a:rPr>
              <a:t>M</a:t>
            </a:r>
            <a:r>
              <a:rPr sz="1200" b="1" spc="-10" dirty="0" smtClean="0">
                <a:latin typeface="Calibri"/>
                <a:cs typeface="Calibri"/>
              </a:rPr>
              <a:t>o</a:t>
            </a:r>
            <a:r>
              <a:rPr sz="1200" b="1" spc="-5" dirty="0" smtClean="0">
                <a:latin typeface="Calibri"/>
                <a:cs typeface="Calibri"/>
              </a:rPr>
              <a:t>bile I</a:t>
            </a:r>
            <a:r>
              <a:rPr sz="1200" b="1" spc="-20" dirty="0" smtClean="0">
                <a:latin typeface="Calibri"/>
                <a:cs typeface="Calibri"/>
              </a:rPr>
              <a:t>n</a:t>
            </a:r>
            <a:r>
              <a:rPr sz="1200" b="1" spc="-15" dirty="0" smtClean="0">
                <a:latin typeface="Calibri"/>
                <a:cs typeface="Calibri"/>
              </a:rPr>
              <a:t>t</a:t>
            </a:r>
            <a:r>
              <a:rPr sz="1200" b="1" spc="-5" dirty="0" smtClean="0">
                <a:latin typeface="Calibri"/>
                <a:cs typeface="Calibri"/>
              </a:rPr>
              <a:t>e</a:t>
            </a:r>
            <a:r>
              <a:rPr sz="1200" b="1" spc="0" dirty="0" smtClean="0">
                <a:latin typeface="Calibri"/>
                <a:cs typeface="Calibri"/>
              </a:rPr>
              <a:t>r</a:t>
            </a:r>
            <a:r>
              <a:rPr sz="1200" b="1" spc="-10" dirty="0" smtClean="0">
                <a:latin typeface="Calibri"/>
                <a:cs typeface="Calibri"/>
              </a:rPr>
              <a:t>n</a:t>
            </a:r>
            <a:r>
              <a:rPr sz="1200" b="1" spc="-20" dirty="0" smtClean="0">
                <a:latin typeface="Calibri"/>
                <a:cs typeface="Calibri"/>
              </a:rPr>
              <a:t>e</a:t>
            </a:r>
            <a:r>
              <a:rPr sz="1200" b="1" spc="-5" dirty="0" smtClean="0">
                <a:latin typeface="Calibri"/>
                <a:cs typeface="Calibri"/>
              </a:rPr>
              <a:t>t</a:t>
            </a:r>
            <a:endParaRPr sz="1200">
              <a:latin typeface="Calibri"/>
              <a:cs typeface="Calibri"/>
            </a:endParaRPr>
          </a:p>
        </p:txBody>
      </p:sp>
      <p:sp>
        <p:nvSpPr>
          <p:cNvPr id="158" name="object 25"/>
          <p:cNvSpPr/>
          <p:nvPr/>
        </p:nvSpPr>
        <p:spPr>
          <a:xfrm>
            <a:off x="5567610" y="2404513"/>
            <a:ext cx="1097280" cy="926591"/>
          </a:xfrm>
          <a:custGeom>
            <a:avLst/>
            <a:gdLst/>
            <a:ahLst/>
            <a:cxnLst/>
            <a:rect l="l" t="t" r="r" b="b"/>
            <a:pathLst>
              <a:path w="1097280" h="926591">
                <a:moveTo>
                  <a:pt x="861821" y="0"/>
                </a:moveTo>
                <a:lnTo>
                  <a:pt x="235457" y="0"/>
                </a:lnTo>
                <a:lnTo>
                  <a:pt x="0" y="463295"/>
                </a:lnTo>
                <a:lnTo>
                  <a:pt x="235457" y="926591"/>
                </a:lnTo>
                <a:lnTo>
                  <a:pt x="861821" y="926591"/>
                </a:lnTo>
                <a:lnTo>
                  <a:pt x="1097280" y="463295"/>
                </a:lnTo>
                <a:lnTo>
                  <a:pt x="861821" y="0"/>
                </a:lnTo>
                <a:close/>
              </a:path>
            </a:pathLst>
          </a:custGeom>
          <a:solidFill>
            <a:srgbClr val="FFFF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object 26"/>
          <p:cNvSpPr/>
          <p:nvPr/>
        </p:nvSpPr>
        <p:spPr>
          <a:xfrm>
            <a:off x="5567610" y="2404513"/>
            <a:ext cx="1097280" cy="926591"/>
          </a:xfrm>
          <a:custGeom>
            <a:avLst/>
            <a:gdLst/>
            <a:ahLst/>
            <a:cxnLst/>
            <a:rect l="l" t="t" r="r" b="b"/>
            <a:pathLst>
              <a:path w="1097280" h="926591">
                <a:moveTo>
                  <a:pt x="0" y="463295"/>
                </a:moveTo>
                <a:lnTo>
                  <a:pt x="235457" y="0"/>
                </a:lnTo>
                <a:lnTo>
                  <a:pt x="861821" y="0"/>
                </a:lnTo>
                <a:lnTo>
                  <a:pt x="1097280" y="463295"/>
                </a:lnTo>
                <a:lnTo>
                  <a:pt x="861821" y="926591"/>
                </a:lnTo>
                <a:lnTo>
                  <a:pt x="235457" y="926591"/>
                </a:lnTo>
                <a:lnTo>
                  <a:pt x="0" y="463295"/>
                </a:lnTo>
                <a:close/>
              </a:path>
            </a:pathLst>
          </a:custGeom>
          <a:solidFill>
            <a:srgbClr val="F79646"/>
          </a:solidFill>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object 27"/>
          <p:cNvSpPr txBox="1"/>
          <p:nvPr/>
        </p:nvSpPr>
        <p:spPr>
          <a:xfrm>
            <a:off x="5839771" y="2767733"/>
            <a:ext cx="553085" cy="203200"/>
          </a:xfrm>
          <a:prstGeom prst="rect">
            <a:avLst/>
          </a:prstGeom>
        </p:spPr>
        <p:txBody>
          <a:bodyPr vert="horz" wrap="square" lIns="0" tIns="0" rIns="0" bIns="0" rtlCol="0">
            <a:noAutofit/>
          </a:bodyPr>
          <a:lstStyle/>
          <a:p>
            <a:pPr marL="12700">
              <a:lnSpc>
                <a:spcPct val="100000"/>
              </a:lnSpc>
            </a:pPr>
            <a:r>
              <a:rPr sz="1200" b="1" spc="-5" dirty="0" smtClean="0">
                <a:latin typeface="Calibri"/>
                <a:cs typeface="Calibri"/>
              </a:rPr>
              <a:t>Big</a:t>
            </a:r>
            <a:r>
              <a:rPr sz="1200" b="1" spc="10" dirty="0" smtClean="0">
                <a:latin typeface="Calibri"/>
                <a:cs typeface="Calibri"/>
              </a:rPr>
              <a:t> </a:t>
            </a:r>
            <a:r>
              <a:rPr sz="1200" b="1" spc="0" dirty="0" smtClean="0">
                <a:latin typeface="Calibri"/>
                <a:cs typeface="Calibri"/>
              </a:rPr>
              <a:t>D</a:t>
            </a:r>
            <a:r>
              <a:rPr sz="1200" b="1" spc="-20" dirty="0" smtClean="0">
                <a:latin typeface="Calibri"/>
                <a:cs typeface="Calibri"/>
              </a:rPr>
              <a:t>a</a:t>
            </a:r>
            <a:r>
              <a:rPr sz="1200" b="1" spc="-15" dirty="0" smtClean="0">
                <a:latin typeface="Calibri"/>
                <a:cs typeface="Calibri"/>
              </a:rPr>
              <a:t>t</a:t>
            </a:r>
            <a:r>
              <a:rPr sz="1200" b="1" spc="-10" dirty="0" smtClean="0">
                <a:latin typeface="Calibri"/>
                <a:cs typeface="Calibri"/>
              </a:rPr>
              <a:t>a</a:t>
            </a:r>
            <a:endParaRPr sz="1200" dirty="0">
              <a:latin typeface="Calibri"/>
              <a:cs typeface="Calibri"/>
            </a:endParaRPr>
          </a:p>
        </p:txBody>
      </p:sp>
      <p:sp>
        <p:nvSpPr>
          <p:cNvPr id="161" name="object 28"/>
          <p:cNvSpPr/>
          <p:nvPr/>
        </p:nvSpPr>
        <p:spPr>
          <a:xfrm>
            <a:off x="3357047" y="1868827"/>
            <a:ext cx="2487167" cy="310896"/>
          </a:xfrm>
          <a:custGeom>
            <a:avLst/>
            <a:gdLst/>
            <a:ahLst/>
            <a:cxnLst/>
            <a:rect l="l" t="t" r="r" b="b"/>
            <a:pathLst>
              <a:path w="2487167" h="310896">
                <a:moveTo>
                  <a:pt x="2435352" y="0"/>
                </a:moveTo>
                <a:lnTo>
                  <a:pt x="40703" y="1199"/>
                </a:lnTo>
                <a:lnTo>
                  <a:pt x="7631" y="24770"/>
                </a:lnTo>
                <a:lnTo>
                  <a:pt x="0" y="51815"/>
                </a:lnTo>
                <a:lnTo>
                  <a:pt x="1199" y="270192"/>
                </a:lnTo>
                <a:lnTo>
                  <a:pt x="24770" y="303264"/>
                </a:lnTo>
                <a:lnTo>
                  <a:pt x="51815" y="310896"/>
                </a:lnTo>
                <a:lnTo>
                  <a:pt x="2446464" y="309696"/>
                </a:lnTo>
                <a:lnTo>
                  <a:pt x="2479536" y="286125"/>
                </a:lnTo>
                <a:lnTo>
                  <a:pt x="2487167" y="259079"/>
                </a:lnTo>
                <a:lnTo>
                  <a:pt x="2485968" y="40703"/>
                </a:lnTo>
                <a:lnTo>
                  <a:pt x="2462397" y="7631"/>
                </a:lnTo>
                <a:lnTo>
                  <a:pt x="2435352" y="0"/>
                </a:lnTo>
                <a:close/>
              </a:path>
            </a:pathLst>
          </a:custGeom>
          <a:solidFill>
            <a:srgbClr val="00469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object 29"/>
          <p:cNvSpPr/>
          <p:nvPr/>
        </p:nvSpPr>
        <p:spPr>
          <a:xfrm>
            <a:off x="6324276" y="1868827"/>
            <a:ext cx="1470659" cy="310896"/>
          </a:xfrm>
          <a:custGeom>
            <a:avLst/>
            <a:gdLst/>
            <a:ahLst/>
            <a:cxnLst/>
            <a:rect l="l" t="t" r="r" b="b"/>
            <a:pathLst>
              <a:path w="1470659" h="310896">
                <a:moveTo>
                  <a:pt x="1418844" y="0"/>
                </a:moveTo>
                <a:lnTo>
                  <a:pt x="40703" y="1199"/>
                </a:lnTo>
                <a:lnTo>
                  <a:pt x="7631" y="24770"/>
                </a:lnTo>
                <a:lnTo>
                  <a:pt x="0" y="51815"/>
                </a:lnTo>
                <a:lnTo>
                  <a:pt x="1199" y="270192"/>
                </a:lnTo>
                <a:lnTo>
                  <a:pt x="24770" y="303264"/>
                </a:lnTo>
                <a:lnTo>
                  <a:pt x="51815" y="310896"/>
                </a:lnTo>
                <a:lnTo>
                  <a:pt x="1429956" y="309696"/>
                </a:lnTo>
                <a:lnTo>
                  <a:pt x="1463028" y="286125"/>
                </a:lnTo>
                <a:lnTo>
                  <a:pt x="1470659" y="259079"/>
                </a:lnTo>
                <a:lnTo>
                  <a:pt x="1469460" y="40703"/>
                </a:lnTo>
                <a:lnTo>
                  <a:pt x="1445889" y="7631"/>
                </a:lnTo>
                <a:lnTo>
                  <a:pt x="1418844" y="0"/>
                </a:lnTo>
                <a:close/>
              </a:path>
            </a:pathLst>
          </a:custGeom>
          <a:solidFill>
            <a:srgbClr val="00469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object 30"/>
          <p:cNvSpPr txBox="1"/>
          <p:nvPr/>
        </p:nvSpPr>
        <p:spPr>
          <a:xfrm>
            <a:off x="3530910" y="1871621"/>
            <a:ext cx="4084954" cy="298450"/>
          </a:xfrm>
          <a:prstGeom prst="rect">
            <a:avLst/>
          </a:prstGeom>
        </p:spPr>
        <p:txBody>
          <a:bodyPr vert="horz" wrap="square" lIns="0" tIns="0" rIns="0" bIns="0" rtlCol="0">
            <a:noAutofit/>
          </a:bodyPr>
          <a:lstStyle/>
          <a:p>
            <a:pPr marL="12700">
              <a:lnSpc>
                <a:spcPct val="100000"/>
              </a:lnSpc>
              <a:tabLst>
                <a:tab pos="2986405" algn="l"/>
              </a:tabLst>
            </a:pPr>
            <a:r>
              <a:rPr sz="1800" b="1" dirty="0" smtClean="0">
                <a:solidFill>
                  <a:srgbClr val="FFFFFF"/>
                </a:solidFill>
                <a:latin typeface="Calibri"/>
                <a:cs typeface="Calibri"/>
              </a:rPr>
              <a:t>“M</a:t>
            </a:r>
            <a:r>
              <a:rPr sz="1800" b="1" spc="-10" dirty="0" smtClean="0">
                <a:solidFill>
                  <a:srgbClr val="FFFFFF"/>
                </a:solidFill>
                <a:latin typeface="Calibri"/>
                <a:cs typeface="Calibri"/>
              </a:rPr>
              <a:t>a</a:t>
            </a:r>
            <a:r>
              <a:rPr sz="1800" b="1" spc="0" dirty="0" smtClean="0">
                <a:solidFill>
                  <a:srgbClr val="FFFFFF"/>
                </a:solidFill>
                <a:latin typeface="Calibri"/>
                <a:cs typeface="Calibri"/>
              </a:rPr>
              <a:t>d</a:t>
            </a:r>
            <a:r>
              <a:rPr sz="1800" b="1" spc="5" dirty="0" smtClean="0">
                <a:solidFill>
                  <a:srgbClr val="FFFFFF"/>
                </a:solidFill>
                <a:latin typeface="Calibri"/>
                <a:cs typeface="Calibri"/>
              </a:rPr>
              <a:t>e</a:t>
            </a:r>
            <a:r>
              <a:rPr sz="1800" b="1" spc="0" dirty="0" smtClean="0">
                <a:solidFill>
                  <a:srgbClr val="FFFFFF"/>
                </a:solidFill>
                <a:latin typeface="Calibri"/>
                <a:cs typeface="Calibri"/>
              </a:rPr>
              <a:t>-</a:t>
            </a:r>
            <a:r>
              <a:rPr sz="1800" b="1" spc="-5" dirty="0" smtClean="0">
                <a:solidFill>
                  <a:srgbClr val="FFFFFF"/>
                </a:solidFill>
                <a:latin typeface="Calibri"/>
                <a:cs typeface="Calibri"/>
              </a:rPr>
              <a:t>in</a:t>
            </a:r>
            <a:r>
              <a:rPr sz="1800" b="1" spc="0" dirty="0" smtClean="0">
                <a:solidFill>
                  <a:srgbClr val="FFFFFF"/>
                </a:solidFill>
                <a:latin typeface="Calibri"/>
                <a:cs typeface="Calibri"/>
              </a:rPr>
              <a:t>-Ch</a:t>
            </a:r>
            <a:r>
              <a:rPr sz="1800" b="1" spc="-10" dirty="0" smtClean="0">
                <a:solidFill>
                  <a:srgbClr val="FFFFFF"/>
                </a:solidFill>
                <a:latin typeface="Calibri"/>
                <a:cs typeface="Calibri"/>
              </a:rPr>
              <a:t>in</a:t>
            </a:r>
            <a:r>
              <a:rPr sz="1800" b="1" spc="0" dirty="0" smtClean="0">
                <a:solidFill>
                  <a:srgbClr val="FFFFFF"/>
                </a:solidFill>
                <a:latin typeface="Calibri"/>
                <a:cs typeface="Calibri"/>
              </a:rPr>
              <a:t>a</a:t>
            </a:r>
            <a:r>
              <a:rPr sz="1800" b="1" spc="-25" dirty="0" smtClean="0">
                <a:solidFill>
                  <a:srgbClr val="FFFFFF"/>
                </a:solidFill>
                <a:latin typeface="Calibri"/>
                <a:cs typeface="Calibri"/>
              </a:rPr>
              <a:t> </a:t>
            </a:r>
            <a:r>
              <a:rPr sz="1800" b="1" spc="0" dirty="0" smtClean="0">
                <a:solidFill>
                  <a:srgbClr val="FFFFFF"/>
                </a:solidFill>
                <a:latin typeface="Calibri"/>
                <a:cs typeface="Calibri"/>
              </a:rPr>
              <a:t>2025”	</a:t>
            </a:r>
            <a:r>
              <a:rPr sz="1800" b="1" spc="-5" dirty="0" smtClean="0">
                <a:solidFill>
                  <a:srgbClr val="FFFFFF"/>
                </a:solidFill>
                <a:latin typeface="Calibri"/>
                <a:cs typeface="Calibri"/>
              </a:rPr>
              <a:t>“</a:t>
            </a:r>
            <a:r>
              <a:rPr sz="1800" b="1" spc="0" dirty="0" smtClean="0">
                <a:solidFill>
                  <a:srgbClr val="FFFFFF"/>
                </a:solidFill>
                <a:latin typeface="Calibri"/>
                <a:cs typeface="Calibri"/>
              </a:rPr>
              <a:t>I</a:t>
            </a:r>
            <a:r>
              <a:rPr sz="1800" b="1" spc="-10" dirty="0" smtClean="0">
                <a:solidFill>
                  <a:srgbClr val="FFFFFF"/>
                </a:solidFill>
                <a:latin typeface="Calibri"/>
                <a:cs typeface="Calibri"/>
              </a:rPr>
              <a:t>n</a:t>
            </a:r>
            <a:r>
              <a:rPr sz="1800" b="1" spc="-30" dirty="0" smtClean="0">
                <a:solidFill>
                  <a:srgbClr val="FFFFFF"/>
                </a:solidFill>
                <a:latin typeface="Calibri"/>
                <a:cs typeface="Calibri"/>
              </a:rPr>
              <a:t>t</a:t>
            </a:r>
            <a:r>
              <a:rPr sz="1800" b="1" spc="5" dirty="0" smtClean="0">
                <a:solidFill>
                  <a:srgbClr val="FFFFFF"/>
                </a:solidFill>
                <a:latin typeface="Calibri"/>
                <a:cs typeface="Calibri"/>
              </a:rPr>
              <a:t>e</a:t>
            </a:r>
            <a:r>
              <a:rPr sz="1800" b="1" spc="0" dirty="0" smtClean="0">
                <a:solidFill>
                  <a:srgbClr val="FFFFFF"/>
                </a:solidFill>
                <a:latin typeface="Calibri"/>
                <a:cs typeface="Calibri"/>
              </a:rPr>
              <a:t>rnet+”</a:t>
            </a:r>
            <a:endParaRPr sz="1800">
              <a:latin typeface="Calibri"/>
              <a:cs typeface="Calibri"/>
            </a:endParaRPr>
          </a:p>
        </p:txBody>
      </p:sp>
      <p:sp>
        <p:nvSpPr>
          <p:cNvPr id="164" name="object 31"/>
          <p:cNvSpPr txBox="1"/>
          <p:nvPr/>
        </p:nvSpPr>
        <p:spPr>
          <a:xfrm>
            <a:off x="578592" y="1805327"/>
            <a:ext cx="1736089" cy="330835"/>
          </a:xfrm>
          <a:prstGeom prst="rect">
            <a:avLst/>
          </a:prstGeom>
        </p:spPr>
        <p:txBody>
          <a:bodyPr vert="horz" wrap="square" lIns="0" tIns="0" rIns="0" bIns="0" rtlCol="0">
            <a:noAutofit/>
          </a:bodyPr>
          <a:lstStyle/>
          <a:p>
            <a:pPr marL="12700">
              <a:lnSpc>
                <a:spcPct val="100000"/>
              </a:lnSpc>
            </a:pPr>
            <a:r>
              <a:rPr lang="en-US" sz="2000" b="1" dirty="0" smtClean="0">
                <a:solidFill>
                  <a:srgbClr val="FF5E00"/>
                </a:solidFill>
                <a:latin typeface="Calibri"/>
                <a:cs typeface="Calibri"/>
              </a:rPr>
              <a:t>Future </a:t>
            </a:r>
            <a:r>
              <a:rPr sz="2000" b="1" dirty="0" smtClean="0">
                <a:solidFill>
                  <a:srgbClr val="FF5E00"/>
                </a:solidFill>
                <a:latin typeface="Calibri"/>
                <a:cs typeface="Calibri"/>
              </a:rPr>
              <a:t>Op</a:t>
            </a:r>
            <a:r>
              <a:rPr sz="2000" b="1" spc="5" dirty="0" smtClean="0">
                <a:solidFill>
                  <a:srgbClr val="FF5E00"/>
                </a:solidFill>
                <a:latin typeface="Calibri"/>
                <a:cs typeface="Calibri"/>
              </a:rPr>
              <a:t>p</a:t>
            </a:r>
            <a:r>
              <a:rPr sz="2000" b="1" spc="0" dirty="0" smtClean="0">
                <a:solidFill>
                  <a:srgbClr val="FF5E00"/>
                </a:solidFill>
                <a:latin typeface="Calibri"/>
                <a:cs typeface="Calibri"/>
              </a:rPr>
              <a:t>ortuni</a:t>
            </a:r>
            <a:r>
              <a:rPr sz="2000" b="1" spc="-15" dirty="0" smtClean="0">
                <a:solidFill>
                  <a:srgbClr val="FF5E00"/>
                </a:solidFill>
                <a:latin typeface="Calibri"/>
                <a:cs typeface="Calibri"/>
              </a:rPr>
              <a:t>t</a:t>
            </a:r>
            <a:r>
              <a:rPr sz="2000" b="1" spc="0" dirty="0" smtClean="0">
                <a:solidFill>
                  <a:srgbClr val="FF5E00"/>
                </a:solidFill>
                <a:latin typeface="Calibri"/>
                <a:cs typeface="Calibri"/>
              </a:rPr>
              <a:t>ies</a:t>
            </a:r>
            <a:r>
              <a:rPr sz="2000" b="1" spc="-45" dirty="0" smtClean="0">
                <a:solidFill>
                  <a:srgbClr val="FF5E00"/>
                </a:solidFill>
                <a:latin typeface="Calibri"/>
                <a:cs typeface="Calibri"/>
              </a:rPr>
              <a:t> </a:t>
            </a:r>
            <a:r>
              <a:rPr sz="2000" b="1" spc="0" dirty="0" smtClean="0">
                <a:solidFill>
                  <a:srgbClr val="FF5E00"/>
                </a:solidFill>
                <a:latin typeface="Calibri"/>
                <a:cs typeface="Calibri"/>
              </a:rPr>
              <a:t>…</a:t>
            </a:r>
            <a:endParaRPr sz="2000" dirty="0">
              <a:latin typeface="Calibri"/>
              <a:cs typeface="Calibri"/>
            </a:endParaRPr>
          </a:p>
        </p:txBody>
      </p:sp>
      <p:sp>
        <p:nvSpPr>
          <p:cNvPr id="165" name="object 32"/>
          <p:cNvSpPr/>
          <p:nvPr/>
        </p:nvSpPr>
        <p:spPr>
          <a:xfrm>
            <a:off x="2808408" y="4932068"/>
            <a:ext cx="271271" cy="851915"/>
          </a:xfrm>
          <a:custGeom>
            <a:avLst/>
            <a:gdLst/>
            <a:ahLst/>
            <a:cxnLst/>
            <a:rect l="l" t="t" r="r" b="b"/>
            <a:pathLst>
              <a:path w="271271" h="851915">
                <a:moveTo>
                  <a:pt x="0" y="851915"/>
                </a:moveTo>
                <a:lnTo>
                  <a:pt x="271271" y="851915"/>
                </a:lnTo>
                <a:lnTo>
                  <a:pt x="271271" y="0"/>
                </a:lnTo>
                <a:lnTo>
                  <a:pt x="0" y="0"/>
                </a:lnTo>
                <a:lnTo>
                  <a:pt x="0" y="851915"/>
                </a:lnTo>
                <a:close/>
              </a:path>
            </a:pathLst>
          </a:custGeom>
          <a:solidFill>
            <a:srgbClr val="FFE7D9"/>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object 33"/>
          <p:cNvSpPr/>
          <p:nvPr/>
        </p:nvSpPr>
        <p:spPr>
          <a:xfrm>
            <a:off x="2342064" y="4932068"/>
            <a:ext cx="413004" cy="851916"/>
          </a:xfrm>
          <a:custGeom>
            <a:avLst/>
            <a:gdLst/>
            <a:ahLst/>
            <a:cxnLst/>
            <a:rect l="l" t="t" r="r" b="b"/>
            <a:pathLst>
              <a:path w="413004" h="851916">
                <a:moveTo>
                  <a:pt x="413004" y="0"/>
                </a:moveTo>
                <a:lnTo>
                  <a:pt x="0" y="0"/>
                </a:lnTo>
                <a:lnTo>
                  <a:pt x="14860" y="17318"/>
                </a:lnTo>
                <a:lnTo>
                  <a:pt x="29102" y="35163"/>
                </a:lnTo>
                <a:lnTo>
                  <a:pt x="55672" y="72368"/>
                </a:lnTo>
                <a:lnTo>
                  <a:pt x="79584" y="111484"/>
                </a:lnTo>
                <a:lnTo>
                  <a:pt x="100714" y="152381"/>
                </a:lnTo>
                <a:lnTo>
                  <a:pt x="118935" y="194929"/>
                </a:lnTo>
                <a:lnTo>
                  <a:pt x="134124" y="238996"/>
                </a:lnTo>
                <a:lnTo>
                  <a:pt x="146155" y="284454"/>
                </a:lnTo>
                <a:lnTo>
                  <a:pt x="154903" y="331171"/>
                </a:lnTo>
                <a:lnTo>
                  <a:pt x="160244" y="379017"/>
                </a:lnTo>
                <a:lnTo>
                  <a:pt x="162051" y="427862"/>
                </a:lnTo>
                <a:lnTo>
                  <a:pt x="161606" y="452119"/>
                </a:lnTo>
                <a:lnTo>
                  <a:pt x="158091" y="499938"/>
                </a:lnTo>
                <a:lnTo>
                  <a:pt x="151177" y="546724"/>
                </a:lnTo>
                <a:lnTo>
                  <a:pt x="140987" y="592350"/>
                </a:lnTo>
                <a:lnTo>
                  <a:pt x="127641" y="636691"/>
                </a:lnTo>
                <a:lnTo>
                  <a:pt x="111264" y="679618"/>
                </a:lnTo>
                <a:lnTo>
                  <a:pt x="91975" y="721007"/>
                </a:lnTo>
                <a:lnTo>
                  <a:pt x="69897" y="760729"/>
                </a:lnTo>
                <a:lnTo>
                  <a:pt x="45152" y="798659"/>
                </a:lnTo>
                <a:lnTo>
                  <a:pt x="17863" y="834670"/>
                </a:lnTo>
                <a:lnTo>
                  <a:pt x="3301" y="851915"/>
                </a:lnTo>
                <a:lnTo>
                  <a:pt x="413004" y="851915"/>
                </a:lnTo>
                <a:lnTo>
                  <a:pt x="413004" y="0"/>
                </a:lnTo>
                <a:close/>
              </a:path>
            </a:pathLst>
          </a:custGeom>
          <a:solidFill>
            <a:srgbClr val="FFF1EB"/>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object 34"/>
          <p:cNvSpPr/>
          <p:nvPr/>
        </p:nvSpPr>
        <p:spPr>
          <a:xfrm>
            <a:off x="3129971" y="4933592"/>
            <a:ext cx="1133856" cy="851916"/>
          </a:xfrm>
          <a:custGeom>
            <a:avLst/>
            <a:gdLst/>
            <a:ahLst/>
            <a:cxnLst/>
            <a:rect l="l" t="t" r="r" b="b"/>
            <a:pathLst>
              <a:path w="1133855" h="851915">
                <a:moveTo>
                  <a:pt x="0" y="851915"/>
                </a:moveTo>
                <a:lnTo>
                  <a:pt x="1133856" y="851915"/>
                </a:lnTo>
                <a:lnTo>
                  <a:pt x="1133856" y="0"/>
                </a:lnTo>
                <a:lnTo>
                  <a:pt x="0" y="0"/>
                </a:lnTo>
                <a:lnTo>
                  <a:pt x="0" y="851915"/>
                </a:lnTo>
                <a:close/>
              </a:path>
            </a:pathLst>
          </a:custGeom>
          <a:solidFill>
            <a:srgbClr val="FFC5A7"/>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object 35"/>
          <p:cNvSpPr/>
          <p:nvPr/>
        </p:nvSpPr>
        <p:spPr>
          <a:xfrm>
            <a:off x="4308023" y="4941212"/>
            <a:ext cx="1135379" cy="850392"/>
          </a:xfrm>
          <a:custGeom>
            <a:avLst/>
            <a:gdLst/>
            <a:ahLst/>
            <a:cxnLst/>
            <a:rect l="l" t="t" r="r" b="b"/>
            <a:pathLst>
              <a:path w="1135379" h="850392">
                <a:moveTo>
                  <a:pt x="0" y="850392"/>
                </a:moveTo>
                <a:lnTo>
                  <a:pt x="1135379" y="850392"/>
                </a:lnTo>
                <a:lnTo>
                  <a:pt x="1135379" y="0"/>
                </a:lnTo>
                <a:lnTo>
                  <a:pt x="0" y="0"/>
                </a:lnTo>
                <a:lnTo>
                  <a:pt x="0" y="850392"/>
                </a:lnTo>
                <a:close/>
              </a:path>
            </a:pathLst>
          </a:custGeom>
          <a:solidFill>
            <a:srgbClr val="FFA67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object 36"/>
          <p:cNvSpPr/>
          <p:nvPr/>
        </p:nvSpPr>
        <p:spPr>
          <a:xfrm>
            <a:off x="5493696" y="4941212"/>
            <a:ext cx="1133855" cy="850392"/>
          </a:xfrm>
          <a:custGeom>
            <a:avLst/>
            <a:gdLst/>
            <a:ahLst/>
            <a:cxnLst/>
            <a:rect l="l" t="t" r="r" b="b"/>
            <a:pathLst>
              <a:path w="1133855" h="850392">
                <a:moveTo>
                  <a:pt x="0" y="850392"/>
                </a:moveTo>
                <a:lnTo>
                  <a:pt x="1133855" y="850392"/>
                </a:lnTo>
                <a:lnTo>
                  <a:pt x="1133855" y="0"/>
                </a:lnTo>
                <a:lnTo>
                  <a:pt x="0" y="0"/>
                </a:lnTo>
                <a:lnTo>
                  <a:pt x="0" y="850392"/>
                </a:lnTo>
                <a:close/>
              </a:path>
            </a:pathLst>
          </a:custGeom>
          <a:solidFill>
            <a:srgbClr val="FF8E4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object 37"/>
          <p:cNvSpPr/>
          <p:nvPr/>
        </p:nvSpPr>
        <p:spPr>
          <a:xfrm>
            <a:off x="6671747" y="4945783"/>
            <a:ext cx="1133855" cy="850391"/>
          </a:xfrm>
          <a:custGeom>
            <a:avLst/>
            <a:gdLst/>
            <a:ahLst/>
            <a:cxnLst/>
            <a:rect l="l" t="t" r="r" b="b"/>
            <a:pathLst>
              <a:path w="1133855" h="850391">
                <a:moveTo>
                  <a:pt x="0" y="850391"/>
                </a:moveTo>
                <a:lnTo>
                  <a:pt x="1133855" y="850391"/>
                </a:lnTo>
                <a:lnTo>
                  <a:pt x="1133855" y="0"/>
                </a:lnTo>
                <a:lnTo>
                  <a:pt x="0" y="0"/>
                </a:lnTo>
                <a:lnTo>
                  <a:pt x="0" y="850391"/>
                </a:lnTo>
                <a:close/>
              </a:path>
            </a:pathLst>
          </a:custGeom>
          <a:solidFill>
            <a:srgbClr val="FF691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object 38"/>
          <p:cNvSpPr txBox="1"/>
          <p:nvPr/>
        </p:nvSpPr>
        <p:spPr>
          <a:xfrm>
            <a:off x="3179121" y="5084087"/>
            <a:ext cx="1037590" cy="553720"/>
          </a:xfrm>
          <a:prstGeom prst="rect">
            <a:avLst/>
          </a:prstGeom>
        </p:spPr>
        <p:txBody>
          <a:bodyPr vert="horz" wrap="square" lIns="0" tIns="0" rIns="0" bIns="0" rtlCol="0">
            <a:noAutofit/>
          </a:bodyPr>
          <a:lstStyle/>
          <a:p>
            <a:pPr marL="226060" marR="227329" indent="0" algn="ctr">
              <a:lnSpc>
                <a:spcPts val="1390"/>
              </a:lnSpc>
            </a:pPr>
            <a:r>
              <a:rPr sz="1400" b="1" dirty="0" smtClean="0">
                <a:latin typeface="Calibri"/>
                <a:cs typeface="Calibri"/>
              </a:rPr>
              <a:t>Achi</a:t>
            </a:r>
            <a:r>
              <a:rPr sz="1400" b="1" spc="-10" dirty="0" smtClean="0">
                <a:latin typeface="Calibri"/>
                <a:cs typeface="Calibri"/>
              </a:rPr>
              <a:t>e</a:t>
            </a:r>
            <a:r>
              <a:rPr sz="1400" b="1" spc="-20" dirty="0" smtClean="0">
                <a:latin typeface="Calibri"/>
                <a:cs typeface="Calibri"/>
              </a:rPr>
              <a:t>v</a:t>
            </a:r>
            <a:r>
              <a:rPr sz="1400" b="1" spc="0" dirty="0" smtClean="0">
                <a:latin typeface="Calibri"/>
                <a:cs typeface="Calibri"/>
              </a:rPr>
              <a:t>e s</a:t>
            </a:r>
            <a:r>
              <a:rPr sz="1400" b="1" spc="-10" dirty="0" smtClean="0">
                <a:latin typeface="Calibri"/>
                <a:cs typeface="Calibri"/>
              </a:rPr>
              <a:t>c</a:t>
            </a:r>
            <a:r>
              <a:rPr sz="1400" b="1" spc="0" dirty="0" smtClean="0">
                <a:latin typeface="Calibri"/>
                <a:cs typeface="Calibri"/>
              </a:rPr>
              <a:t>a</a:t>
            </a:r>
            <a:r>
              <a:rPr sz="1400" b="1" spc="5" dirty="0" smtClean="0">
                <a:latin typeface="Calibri"/>
                <a:cs typeface="Calibri"/>
              </a:rPr>
              <a:t>l</a:t>
            </a:r>
            <a:r>
              <a:rPr sz="1400" b="1" spc="0" dirty="0" smtClean="0">
                <a:latin typeface="Calibri"/>
                <a:cs typeface="Calibri"/>
              </a:rPr>
              <a:t>e</a:t>
            </a:r>
            <a:endParaRPr sz="1400">
              <a:latin typeface="Calibri"/>
              <a:cs typeface="Calibri"/>
            </a:endParaRPr>
          </a:p>
          <a:p>
            <a:pPr algn="ctr">
              <a:lnSpc>
                <a:spcPts val="1405"/>
              </a:lnSpc>
            </a:pPr>
            <a:r>
              <a:rPr sz="1400" b="1" dirty="0" smtClean="0">
                <a:latin typeface="Calibri"/>
                <a:cs typeface="Calibri"/>
              </a:rPr>
              <a:t>b</a:t>
            </a:r>
            <a:r>
              <a:rPr sz="1400" b="1" spc="-5" dirty="0" smtClean="0">
                <a:latin typeface="Calibri"/>
                <a:cs typeface="Calibri"/>
              </a:rPr>
              <a:t>r</a:t>
            </a:r>
            <a:r>
              <a:rPr sz="1400" b="1" spc="0" dirty="0" smtClean="0">
                <a:latin typeface="Calibri"/>
                <a:cs typeface="Calibri"/>
              </a:rPr>
              <a:t>ea</a:t>
            </a:r>
            <a:r>
              <a:rPr sz="1400" b="1" spc="-15" dirty="0" smtClean="0">
                <a:latin typeface="Calibri"/>
                <a:cs typeface="Calibri"/>
              </a:rPr>
              <a:t>k</a:t>
            </a:r>
            <a:r>
              <a:rPr sz="1400" b="1" spc="0" dirty="0" smtClean="0">
                <a:latin typeface="Calibri"/>
                <a:cs typeface="Calibri"/>
              </a:rPr>
              <a:t>th</a:t>
            </a:r>
            <a:r>
              <a:rPr sz="1400" b="1" spc="-5" dirty="0" smtClean="0">
                <a:latin typeface="Calibri"/>
                <a:cs typeface="Calibri"/>
              </a:rPr>
              <a:t>r</a:t>
            </a:r>
            <a:r>
              <a:rPr sz="1400" b="1" spc="-15" dirty="0" smtClean="0">
                <a:latin typeface="Calibri"/>
                <a:cs typeface="Calibri"/>
              </a:rPr>
              <a:t>o</a:t>
            </a:r>
            <a:r>
              <a:rPr sz="1400" b="1" spc="0" dirty="0" smtClean="0">
                <a:latin typeface="Calibri"/>
                <a:cs typeface="Calibri"/>
              </a:rPr>
              <a:t>ugh</a:t>
            </a:r>
            <a:endParaRPr sz="1400">
              <a:latin typeface="Calibri"/>
              <a:cs typeface="Calibri"/>
            </a:endParaRPr>
          </a:p>
        </p:txBody>
      </p:sp>
      <p:sp>
        <p:nvSpPr>
          <p:cNvPr id="172" name="object 39"/>
          <p:cNvSpPr txBox="1"/>
          <p:nvPr/>
        </p:nvSpPr>
        <p:spPr>
          <a:xfrm>
            <a:off x="4503222" y="5095801"/>
            <a:ext cx="747395" cy="554355"/>
          </a:xfrm>
          <a:prstGeom prst="rect">
            <a:avLst/>
          </a:prstGeom>
        </p:spPr>
        <p:txBody>
          <a:bodyPr vert="horz" wrap="square" lIns="0" tIns="0" rIns="0" bIns="0" rtlCol="0">
            <a:noAutofit/>
          </a:bodyPr>
          <a:lstStyle/>
          <a:p>
            <a:pPr marL="12700" marR="12700" indent="-3810" algn="ctr">
              <a:lnSpc>
                <a:spcPct val="83200"/>
              </a:lnSpc>
            </a:pPr>
            <a:r>
              <a:rPr sz="1400" b="1" spc="-10" dirty="0" smtClean="0">
                <a:latin typeface="Calibri"/>
                <a:cs typeface="Calibri"/>
              </a:rPr>
              <a:t>L</a:t>
            </a:r>
            <a:r>
              <a:rPr sz="1400" b="1" spc="0" dirty="0" smtClean="0">
                <a:latin typeface="Calibri"/>
                <a:cs typeface="Calibri"/>
              </a:rPr>
              <a:t>ift </a:t>
            </a:r>
            <a:r>
              <a:rPr sz="1400" b="1" spc="-15" dirty="0" smtClean="0">
                <a:latin typeface="Calibri"/>
                <a:cs typeface="Calibri"/>
              </a:rPr>
              <a:t>c</a:t>
            </a:r>
            <a:r>
              <a:rPr sz="1400" b="1" spc="0" dirty="0" smtClean="0">
                <a:latin typeface="Calibri"/>
                <a:cs typeface="Calibri"/>
              </a:rPr>
              <a:t>orpo</a:t>
            </a:r>
            <a:r>
              <a:rPr sz="1400" b="1" spc="-30" dirty="0" smtClean="0">
                <a:latin typeface="Calibri"/>
                <a:cs typeface="Calibri"/>
              </a:rPr>
              <a:t>r</a:t>
            </a:r>
            <a:r>
              <a:rPr sz="1400" b="1" spc="-10" dirty="0" smtClean="0">
                <a:latin typeface="Calibri"/>
                <a:cs typeface="Calibri"/>
              </a:rPr>
              <a:t>at</a:t>
            </a:r>
            <a:r>
              <a:rPr sz="1400" b="1" spc="0" dirty="0" smtClean="0">
                <a:latin typeface="Calibri"/>
                <a:cs typeface="Calibri"/>
              </a:rPr>
              <a:t>e vib</a:t>
            </a:r>
            <a:r>
              <a:rPr sz="1400" b="1" spc="-30" dirty="0" smtClean="0">
                <a:latin typeface="Calibri"/>
                <a:cs typeface="Calibri"/>
              </a:rPr>
              <a:t>r</a:t>
            </a:r>
            <a:r>
              <a:rPr sz="1400" b="1" spc="0" dirty="0" smtClean="0">
                <a:latin typeface="Calibri"/>
                <a:cs typeface="Calibri"/>
              </a:rPr>
              <a:t>ancy</a:t>
            </a:r>
            <a:endParaRPr sz="1400" dirty="0">
              <a:latin typeface="Calibri"/>
              <a:cs typeface="Calibri"/>
            </a:endParaRPr>
          </a:p>
        </p:txBody>
      </p:sp>
      <p:sp>
        <p:nvSpPr>
          <p:cNvPr id="173" name="object 40"/>
          <p:cNvSpPr txBox="1"/>
          <p:nvPr/>
        </p:nvSpPr>
        <p:spPr>
          <a:xfrm>
            <a:off x="5691054" y="5100119"/>
            <a:ext cx="740410" cy="554355"/>
          </a:xfrm>
          <a:prstGeom prst="rect">
            <a:avLst/>
          </a:prstGeom>
        </p:spPr>
        <p:txBody>
          <a:bodyPr vert="horz" wrap="square" lIns="0" tIns="0" rIns="0" bIns="0" rtlCol="0">
            <a:noAutofit/>
          </a:bodyPr>
          <a:lstStyle/>
          <a:p>
            <a:pPr marL="12700" marR="12700" indent="46990" algn="just">
              <a:lnSpc>
                <a:spcPct val="83200"/>
              </a:lnSpc>
            </a:pPr>
            <a:r>
              <a:rPr sz="1400" b="1" dirty="0" smtClean="0">
                <a:latin typeface="Calibri"/>
                <a:cs typeface="Calibri"/>
              </a:rPr>
              <a:t>I</a:t>
            </a:r>
            <a:r>
              <a:rPr sz="1400" b="1" spc="-5" dirty="0" smtClean="0">
                <a:latin typeface="Calibri"/>
                <a:cs typeface="Calibri"/>
              </a:rPr>
              <a:t>m</a:t>
            </a:r>
            <a:r>
              <a:rPr sz="1400" b="1" spc="0" dirty="0" smtClean="0">
                <a:latin typeface="Calibri"/>
                <a:cs typeface="Calibri"/>
              </a:rPr>
              <a:t>p</a:t>
            </a:r>
            <a:r>
              <a:rPr sz="1400" b="1" spc="-5" dirty="0" smtClean="0">
                <a:latin typeface="Calibri"/>
                <a:cs typeface="Calibri"/>
              </a:rPr>
              <a:t>r</a:t>
            </a:r>
            <a:r>
              <a:rPr sz="1400" b="1" spc="0" dirty="0" smtClean="0">
                <a:latin typeface="Calibri"/>
                <a:cs typeface="Calibri"/>
              </a:rPr>
              <a:t>o</a:t>
            </a:r>
            <a:r>
              <a:rPr sz="1400" b="1" spc="-15" dirty="0" smtClean="0">
                <a:latin typeface="Calibri"/>
                <a:cs typeface="Calibri"/>
              </a:rPr>
              <a:t>v</a:t>
            </a:r>
            <a:r>
              <a:rPr sz="1400" b="1" spc="0" dirty="0" smtClean="0">
                <a:latin typeface="Calibri"/>
                <a:cs typeface="Calibri"/>
              </a:rPr>
              <a:t>e ope</a:t>
            </a:r>
            <a:r>
              <a:rPr sz="1400" b="1" spc="-35" dirty="0" smtClean="0">
                <a:latin typeface="Calibri"/>
                <a:cs typeface="Calibri"/>
              </a:rPr>
              <a:t>r</a:t>
            </a:r>
            <a:r>
              <a:rPr sz="1400" b="1" spc="-10" dirty="0" smtClean="0">
                <a:latin typeface="Calibri"/>
                <a:cs typeface="Calibri"/>
              </a:rPr>
              <a:t>a</a:t>
            </a:r>
            <a:r>
              <a:rPr sz="1400" b="1" spc="0" dirty="0" smtClean="0">
                <a:latin typeface="Calibri"/>
                <a:cs typeface="Calibri"/>
              </a:rPr>
              <a:t>ting </a:t>
            </a:r>
            <a:r>
              <a:rPr sz="1400" b="1" spc="-15" dirty="0" smtClean="0">
                <a:latin typeface="Calibri"/>
                <a:cs typeface="Calibri"/>
              </a:rPr>
              <a:t>e</a:t>
            </a:r>
            <a:r>
              <a:rPr sz="1400" b="1" spc="0" dirty="0" smtClean="0">
                <a:latin typeface="Calibri"/>
                <a:cs typeface="Calibri"/>
              </a:rPr>
              <a:t>fficiency</a:t>
            </a:r>
            <a:endParaRPr sz="1400">
              <a:latin typeface="Calibri"/>
              <a:cs typeface="Calibri"/>
            </a:endParaRPr>
          </a:p>
        </p:txBody>
      </p:sp>
      <p:sp>
        <p:nvSpPr>
          <p:cNvPr id="174" name="object 41"/>
          <p:cNvSpPr txBox="1"/>
          <p:nvPr/>
        </p:nvSpPr>
        <p:spPr>
          <a:xfrm>
            <a:off x="6781603" y="5094658"/>
            <a:ext cx="916305" cy="554355"/>
          </a:xfrm>
          <a:prstGeom prst="rect">
            <a:avLst/>
          </a:prstGeom>
        </p:spPr>
        <p:txBody>
          <a:bodyPr vert="horz" wrap="square" lIns="0" tIns="0" rIns="0" bIns="0" rtlCol="0">
            <a:noAutofit/>
          </a:bodyPr>
          <a:lstStyle/>
          <a:p>
            <a:pPr marL="12700" marR="12700" indent="1905" algn="ctr">
              <a:lnSpc>
                <a:spcPct val="83200"/>
              </a:lnSpc>
            </a:pPr>
            <a:r>
              <a:rPr sz="1400" b="1" dirty="0" smtClean="0">
                <a:latin typeface="Calibri"/>
                <a:cs typeface="Calibri"/>
              </a:rPr>
              <a:t>C</a:t>
            </a:r>
            <a:r>
              <a:rPr sz="1400" b="1" spc="-10" dirty="0" smtClean="0">
                <a:latin typeface="Calibri"/>
                <a:cs typeface="Calibri"/>
              </a:rPr>
              <a:t>r</a:t>
            </a:r>
            <a:r>
              <a:rPr sz="1400" b="1" spc="0" dirty="0" smtClean="0">
                <a:latin typeface="Calibri"/>
                <a:cs typeface="Calibri"/>
              </a:rPr>
              <a:t>e</a:t>
            </a:r>
            <a:r>
              <a:rPr sz="1400" b="1" spc="-10" dirty="0" smtClean="0">
                <a:latin typeface="Calibri"/>
                <a:cs typeface="Calibri"/>
              </a:rPr>
              <a:t>at</a:t>
            </a:r>
            <a:r>
              <a:rPr sz="1400" b="1" spc="0" dirty="0" smtClean="0">
                <a:latin typeface="Calibri"/>
                <a:cs typeface="Calibri"/>
              </a:rPr>
              <a:t>e </a:t>
            </a:r>
            <a:r>
              <a:rPr sz="1400" b="1" spc="-30" dirty="0" smtClean="0">
                <a:latin typeface="Calibri"/>
                <a:cs typeface="Calibri"/>
              </a:rPr>
              <a:t>v</a:t>
            </a:r>
            <a:r>
              <a:rPr sz="1400" b="1" spc="0" dirty="0" smtClean="0">
                <a:latin typeface="Calibri"/>
                <a:cs typeface="Calibri"/>
              </a:rPr>
              <a:t>alue</a:t>
            </a:r>
            <a:r>
              <a:rPr lang="en-US" sz="1400" b="1" spc="0" dirty="0" smtClean="0">
                <a:latin typeface="Calibri"/>
                <a:cs typeface="Calibri"/>
              </a:rPr>
              <a:t> chains</a:t>
            </a:r>
            <a:endParaRPr sz="1400" dirty="0">
              <a:latin typeface="Calibri"/>
              <a:cs typeface="Calibri"/>
            </a:endParaRPr>
          </a:p>
        </p:txBody>
      </p:sp>
      <p:sp>
        <p:nvSpPr>
          <p:cNvPr id="175" name="object 50"/>
          <p:cNvSpPr/>
          <p:nvPr/>
        </p:nvSpPr>
        <p:spPr>
          <a:xfrm>
            <a:off x="1204398" y="4774333"/>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06"/>
                </a:lnTo>
                <a:lnTo>
                  <a:pt x="7778" y="690768"/>
                </a:lnTo>
                <a:lnTo>
                  <a:pt x="17271" y="737191"/>
                </a:lnTo>
                <a:lnTo>
                  <a:pt x="30297" y="782224"/>
                </a:lnTo>
                <a:lnTo>
                  <a:pt x="46702" y="825712"/>
                </a:lnTo>
                <a:lnTo>
                  <a:pt x="66334" y="867503"/>
                </a:lnTo>
                <a:lnTo>
                  <a:pt x="89039" y="907443"/>
                </a:lnTo>
                <a:lnTo>
                  <a:pt x="114665" y="945381"/>
                </a:lnTo>
                <a:lnTo>
                  <a:pt x="143060" y="981163"/>
                </a:lnTo>
                <a:lnTo>
                  <a:pt x="174069" y="1014636"/>
                </a:lnTo>
                <a:lnTo>
                  <a:pt x="207540" y="1045647"/>
                </a:lnTo>
                <a:lnTo>
                  <a:pt x="243321" y="1074043"/>
                </a:lnTo>
                <a:lnTo>
                  <a:pt x="281259" y="1099671"/>
                </a:lnTo>
                <a:lnTo>
                  <a:pt x="321200" y="1122378"/>
                </a:lnTo>
                <a:lnTo>
                  <a:pt x="362991" y="1142012"/>
                </a:lnTo>
                <a:lnTo>
                  <a:pt x="406481" y="1158419"/>
                </a:lnTo>
                <a:lnTo>
                  <a:pt x="451515" y="1171446"/>
                </a:lnTo>
                <a:lnTo>
                  <a:pt x="497942" y="1180940"/>
                </a:lnTo>
                <a:lnTo>
                  <a:pt x="545607" y="1186749"/>
                </a:lnTo>
                <a:lnTo>
                  <a:pt x="594360" y="1188720"/>
                </a:lnTo>
                <a:lnTo>
                  <a:pt x="643112" y="1186749"/>
                </a:lnTo>
                <a:lnTo>
                  <a:pt x="690777" y="1180940"/>
                </a:lnTo>
                <a:lnTo>
                  <a:pt x="737204" y="1171446"/>
                </a:lnTo>
                <a:lnTo>
                  <a:pt x="782238" y="1158419"/>
                </a:lnTo>
                <a:lnTo>
                  <a:pt x="825728" y="1142012"/>
                </a:lnTo>
                <a:lnTo>
                  <a:pt x="867519" y="1122378"/>
                </a:lnTo>
                <a:lnTo>
                  <a:pt x="907460" y="1099671"/>
                </a:lnTo>
                <a:lnTo>
                  <a:pt x="945398" y="1074043"/>
                </a:lnTo>
                <a:lnTo>
                  <a:pt x="981179" y="1045647"/>
                </a:lnTo>
                <a:lnTo>
                  <a:pt x="1014650" y="1014636"/>
                </a:lnTo>
                <a:lnTo>
                  <a:pt x="1045659" y="981163"/>
                </a:lnTo>
                <a:lnTo>
                  <a:pt x="1074054" y="945381"/>
                </a:lnTo>
                <a:lnTo>
                  <a:pt x="1099680" y="907443"/>
                </a:lnTo>
                <a:lnTo>
                  <a:pt x="1122385" y="867503"/>
                </a:lnTo>
                <a:lnTo>
                  <a:pt x="1142017" y="825712"/>
                </a:lnTo>
                <a:lnTo>
                  <a:pt x="1158422" y="782224"/>
                </a:lnTo>
                <a:lnTo>
                  <a:pt x="1171448" y="737191"/>
                </a:lnTo>
                <a:lnTo>
                  <a:pt x="1180941" y="690768"/>
                </a:lnTo>
                <a:lnTo>
                  <a:pt x="1186749" y="643106"/>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FFFF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object 51"/>
          <p:cNvSpPr/>
          <p:nvPr/>
        </p:nvSpPr>
        <p:spPr>
          <a:xfrm>
            <a:off x="1191443" y="4761380"/>
            <a:ext cx="1214628" cy="1214628"/>
          </a:xfrm>
          <a:prstGeom prst="rect">
            <a:avLst/>
          </a:prstGeom>
          <a:blipFill>
            <a:blip r:embed="rId2"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object 52"/>
          <p:cNvSpPr/>
          <p:nvPr/>
        </p:nvSpPr>
        <p:spPr>
          <a:xfrm>
            <a:off x="1165536" y="4897015"/>
            <a:ext cx="432816" cy="403859"/>
          </a:xfrm>
          <a:prstGeom prst="rect">
            <a:avLst/>
          </a:prstGeom>
          <a:blipFill>
            <a:blip r:embed="rId3"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object 53"/>
          <p:cNvSpPr/>
          <p:nvPr/>
        </p:nvSpPr>
        <p:spPr>
          <a:xfrm>
            <a:off x="1283518" y="4922895"/>
            <a:ext cx="287700" cy="263853"/>
          </a:xfrm>
          <a:custGeom>
            <a:avLst/>
            <a:gdLst/>
            <a:ahLst/>
            <a:cxnLst/>
            <a:rect l="l" t="t" r="r" b="b"/>
            <a:pathLst>
              <a:path w="287700" h="263853">
                <a:moveTo>
                  <a:pt x="19546" y="74647"/>
                </a:moveTo>
                <a:lnTo>
                  <a:pt x="10323" y="76244"/>
                </a:lnTo>
                <a:lnTo>
                  <a:pt x="3475" y="81085"/>
                </a:lnTo>
                <a:lnTo>
                  <a:pt x="0" y="90452"/>
                </a:lnTo>
                <a:lnTo>
                  <a:pt x="574" y="96350"/>
                </a:lnTo>
                <a:lnTo>
                  <a:pt x="27104" y="135079"/>
                </a:lnTo>
                <a:lnTo>
                  <a:pt x="66946" y="173079"/>
                </a:lnTo>
                <a:lnTo>
                  <a:pt x="100060" y="198958"/>
                </a:lnTo>
                <a:lnTo>
                  <a:pt x="136583" y="222958"/>
                </a:lnTo>
                <a:lnTo>
                  <a:pt x="174947" y="243096"/>
                </a:lnTo>
                <a:lnTo>
                  <a:pt x="213579" y="257389"/>
                </a:lnTo>
                <a:lnTo>
                  <a:pt x="250910" y="263853"/>
                </a:lnTo>
                <a:lnTo>
                  <a:pt x="268596" y="263530"/>
                </a:lnTo>
                <a:lnTo>
                  <a:pt x="285369" y="260505"/>
                </a:lnTo>
                <a:lnTo>
                  <a:pt x="287314" y="254194"/>
                </a:lnTo>
                <a:lnTo>
                  <a:pt x="287700" y="246155"/>
                </a:lnTo>
                <a:lnTo>
                  <a:pt x="286578" y="236559"/>
                </a:lnTo>
                <a:lnTo>
                  <a:pt x="274674" y="200129"/>
                </a:lnTo>
                <a:lnTo>
                  <a:pt x="251048" y="155807"/>
                </a:lnTo>
                <a:lnTo>
                  <a:pt x="229472" y="124144"/>
                </a:lnTo>
                <a:lnTo>
                  <a:pt x="203718" y="92375"/>
                </a:lnTo>
                <a:lnTo>
                  <a:pt x="51510" y="76520"/>
                </a:lnTo>
                <a:lnTo>
                  <a:pt x="41135" y="76066"/>
                </a:lnTo>
                <a:lnTo>
                  <a:pt x="30148" y="75015"/>
                </a:lnTo>
                <a:lnTo>
                  <a:pt x="19546" y="74647"/>
                </a:lnTo>
                <a:close/>
              </a:path>
              <a:path w="287700" h="263853">
                <a:moveTo>
                  <a:pt x="86620" y="0"/>
                </a:moveTo>
                <a:lnTo>
                  <a:pt x="64501" y="32950"/>
                </a:lnTo>
                <a:lnTo>
                  <a:pt x="64428" y="47500"/>
                </a:lnTo>
                <a:lnTo>
                  <a:pt x="64263" y="55764"/>
                </a:lnTo>
                <a:lnTo>
                  <a:pt x="63100" y="66240"/>
                </a:lnTo>
                <a:lnTo>
                  <a:pt x="60278" y="75096"/>
                </a:lnTo>
                <a:lnTo>
                  <a:pt x="51510" y="76520"/>
                </a:lnTo>
                <a:lnTo>
                  <a:pt x="189042" y="76520"/>
                </a:lnTo>
                <a:lnTo>
                  <a:pt x="158152" y="47500"/>
                </a:lnTo>
                <a:lnTo>
                  <a:pt x="123754" y="21421"/>
                </a:lnTo>
                <a:lnTo>
                  <a:pt x="105503" y="10043"/>
                </a:lnTo>
                <a:lnTo>
                  <a:pt x="86620" y="0"/>
                </a:lnTo>
                <a:close/>
              </a:path>
            </a:pathLst>
          </a:custGeom>
          <a:solidFill>
            <a:srgbClr val="FF5E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4</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87" name="object 2"/>
          <p:cNvSpPr txBox="1"/>
          <p:nvPr/>
        </p:nvSpPr>
        <p:spPr>
          <a:xfrm>
            <a:off x="323528" y="836712"/>
            <a:ext cx="8084719" cy="669290"/>
          </a:xfrm>
          <a:prstGeom prst="rect">
            <a:avLst/>
          </a:prstGeom>
        </p:spPr>
        <p:txBody>
          <a:bodyPr vert="horz" wrap="square" lIns="0" tIns="0" rIns="0" bIns="0" rtlCol="0">
            <a:noAutofit/>
          </a:bodyPr>
          <a:lstStyle/>
          <a:p>
            <a:pPr marL="12700" marR="12700">
              <a:lnSpc>
                <a:spcPts val="2510"/>
              </a:lnSpc>
            </a:pPr>
            <a:r>
              <a:rPr lang="en-US" sz="2600" b="1" dirty="0" smtClean="0">
                <a:solidFill>
                  <a:srgbClr val="00469D"/>
                </a:solidFill>
                <a:cs typeface="Calibri"/>
              </a:rPr>
              <a:t>Optical Camera Communication</a:t>
            </a:r>
          </a:p>
        </p:txBody>
      </p:sp>
      <p:sp>
        <p:nvSpPr>
          <p:cNvPr id="88" name="矩形 87"/>
          <p:cNvSpPr/>
          <p:nvPr/>
        </p:nvSpPr>
        <p:spPr>
          <a:xfrm>
            <a:off x="228600" y="1229851"/>
            <a:ext cx="8686800" cy="830997"/>
          </a:xfrm>
          <a:prstGeom prst="rect">
            <a:avLst/>
          </a:prstGeom>
        </p:spPr>
        <p:txBody>
          <a:bodyPr wrap="square">
            <a:spAutoFit/>
          </a:bodyPr>
          <a:lstStyle/>
          <a:p>
            <a:r>
              <a:rPr lang="en-US" altLang="zh-CN" sz="1600" dirty="0" smtClean="0">
                <a:latin typeface="微软雅黑" pitchFamily="34" charset="-122"/>
                <a:ea typeface="微软雅黑" pitchFamily="34" charset="-122"/>
              </a:rPr>
              <a:t>Optical Camera Communication (OCC) is part of Visible Light Communication(VLC) application. OCC employ screen/display of mobile device as transmitter and optical camera as receiver to establish data link. </a:t>
            </a:r>
            <a:endParaRPr lang="zh-CN" altLang="en-US" sz="1600" dirty="0">
              <a:latin typeface="微软雅黑" pitchFamily="34" charset="-122"/>
              <a:ea typeface="微软雅黑" pitchFamily="34" charset="-122"/>
            </a:endParaRPr>
          </a:p>
        </p:txBody>
      </p:sp>
      <p:sp>
        <p:nvSpPr>
          <p:cNvPr id="89" name="矩形 88"/>
          <p:cNvSpPr/>
          <p:nvPr/>
        </p:nvSpPr>
        <p:spPr>
          <a:xfrm>
            <a:off x="381000" y="2501280"/>
            <a:ext cx="3124200" cy="1946687"/>
          </a:xfrm>
          <a:prstGeom prst="rect">
            <a:avLst/>
          </a:prstGeom>
        </p:spPr>
        <p:txBody>
          <a:bodyPr wrap="square">
            <a:spAutoFit/>
          </a:bodyPr>
          <a:lstStyle/>
          <a:p>
            <a:pPr>
              <a:spcBef>
                <a:spcPct val="25000"/>
              </a:spcBef>
              <a:buClr>
                <a:srgbClr val="C00000"/>
              </a:buClr>
            </a:pPr>
            <a:r>
              <a:rPr lang="en-US" altLang="zh-CN" b="1" dirty="0" smtClean="0">
                <a:solidFill>
                  <a:srgbClr val="FF0000"/>
                </a:solidFill>
                <a:latin typeface="微软雅黑" pitchFamily="34" charset="-122"/>
                <a:ea typeface="微软雅黑" pitchFamily="34" charset="-122"/>
              </a:rPr>
              <a:t>Advantages</a:t>
            </a:r>
          </a:p>
          <a:p>
            <a:pPr>
              <a:spcBef>
                <a:spcPct val="25000"/>
              </a:spcBef>
              <a:buClr>
                <a:srgbClr val="C00000"/>
              </a:buClr>
              <a:buFont typeface="Wingdings" pitchFamily="2" charset="2"/>
              <a:buChar char="ü"/>
            </a:pPr>
            <a:r>
              <a:rPr lang="en-US" altLang="zh-CN" sz="1600" b="1" dirty="0" smtClean="0">
                <a:solidFill>
                  <a:srgbClr val="0E1571"/>
                </a:solidFill>
                <a:latin typeface="微软雅黑" pitchFamily="34" charset="-122"/>
                <a:ea typeface="微软雅黑" pitchFamily="34" charset="-122"/>
              </a:rPr>
              <a:t>Low cost, low power</a:t>
            </a:r>
          </a:p>
          <a:p>
            <a:pPr>
              <a:spcBef>
                <a:spcPct val="25000"/>
              </a:spcBef>
              <a:buClr>
                <a:srgbClr val="C00000"/>
              </a:buClr>
              <a:buFont typeface="Wingdings" pitchFamily="2" charset="2"/>
              <a:buChar char="ü"/>
            </a:pPr>
            <a:r>
              <a:rPr lang="en-US" altLang="zh-CN" sz="1600" b="1" dirty="0" smtClean="0">
                <a:solidFill>
                  <a:srgbClr val="0E1571"/>
                </a:solidFill>
                <a:latin typeface="微软雅黑" pitchFamily="34" charset="-122"/>
                <a:ea typeface="微软雅黑" pitchFamily="34" charset="-122"/>
              </a:rPr>
              <a:t>License free</a:t>
            </a:r>
          </a:p>
          <a:p>
            <a:pPr>
              <a:spcBef>
                <a:spcPct val="25000"/>
              </a:spcBef>
              <a:buClr>
                <a:srgbClr val="C00000"/>
              </a:buClr>
              <a:buFont typeface="Wingdings" pitchFamily="2" charset="2"/>
              <a:buChar char="ü"/>
            </a:pPr>
            <a:r>
              <a:rPr lang="en-US" altLang="zh-CN" sz="1600" b="1" dirty="0" smtClean="0">
                <a:solidFill>
                  <a:srgbClr val="0E1571"/>
                </a:solidFill>
                <a:latin typeface="微软雅黑" pitchFamily="34" charset="-122"/>
                <a:ea typeface="微软雅黑" pitchFamily="34" charset="-122"/>
              </a:rPr>
              <a:t>No RF interference</a:t>
            </a:r>
          </a:p>
          <a:p>
            <a:pPr>
              <a:spcBef>
                <a:spcPct val="25000"/>
              </a:spcBef>
              <a:buClr>
                <a:srgbClr val="C00000"/>
              </a:buClr>
              <a:buFont typeface="Wingdings" pitchFamily="2" charset="2"/>
              <a:buChar char="ü"/>
            </a:pPr>
            <a:r>
              <a:rPr lang="en-US" altLang="zh-CN" sz="1600" b="1" dirty="0" smtClean="0">
                <a:solidFill>
                  <a:srgbClr val="0E1571"/>
                </a:solidFill>
                <a:latin typeface="微软雅黑" pitchFamily="34" charset="-122"/>
                <a:ea typeface="微软雅黑" pitchFamily="34" charset="-122"/>
              </a:rPr>
              <a:t>Secure link</a:t>
            </a:r>
          </a:p>
          <a:p>
            <a:pPr>
              <a:spcBef>
                <a:spcPct val="25000"/>
              </a:spcBef>
              <a:buClr>
                <a:srgbClr val="C00000"/>
              </a:buClr>
              <a:buFont typeface="Wingdings" pitchFamily="2" charset="2"/>
              <a:buChar char="ü"/>
            </a:pPr>
            <a:r>
              <a:rPr lang="en-US" altLang="zh-CN" sz="1600" b="1" dirty="0" smtClean="0">
                <a:solidFill>
                  <a:srgbClr val="0E1571"/>
                </a:solidFill>
                <a:latin typeface="微软雅黑" pitchFamily="34" charset="-122"/>
                <a:ea typeface="微软雅黑" pitchFamily="34" charset="-122"/>
              </a:rPr>
              <a:t>Unified link interface</a:t>
            </a:r>
          </a:p>
        </p:txBody>
      </p:sp>
      <p:pic>
        <p:nvPicPr>
          <p:cNvPr id="90" name="Picture 4"/>
          <p:cNvPicPr>
            <a:picLocks noChangeAspect="1" noChangeArrowheads="1"/>
          </p:cNvPicPr>
          <p:nvPr/>
        </p:nvPicPr>
        <p:blipFill>
          <a:blip r:embed="rId2" cstate="print"/>
          <a:srcRect/>
          <a:stretch>
            <a:fillRect/>
          </a:stretch>
        </p:blipFill>
        <p:spPr bwMode="auto">
          <a:xfrm>
            <a:off x="7162800" y="2425080"/>
            <a:ext cx="1125024" cy="1981200"/>
          </a:xfrm>
          <a:prstGeom prst="rect">
            <a:avLst/>
          </a:prstGeom>
          <a:ln>
            <a:noFill/>
          </a:ln>
          <a:effectLst>
            <a:outerShdw blurRad="292100" dist="139700" dir="2700000" algn="tl" rotWithShape="0">
              <a:srgbClr val="333333">
                <a:alpha val="65000"/>
              </a:srgbClr>
            </a:outerShdw>
          </a:effectLst>
        </p:spPr>
      </p:pic>
      <p:pic>
        <p:nvPicPr>
          <p:cNvPr id="91" name="Picture 2"/>
          <p:cNvPicPr>
            <a:picLocks noChangeAspect="1" noChangeArrowheads="1"/>
          </p:cNvPicPr>
          <p:nvPr/>
        </p:nvPicPr>
        <p:blipFill>
          <a:blip r:embed="rId3" cstate="print"/>
          <a:srcRect/>
          <a:stretch>
            <a:fillRect/>
          </a:stretch>
        </p:blipFill>
        <p:spPr bwMode="auto">
          <a:xfrm>
            <a:off x="8382000" y="2348880"/>
            <a:ext cx="457200" cy="458799"/>
          </a:xfrm>
          <a:prstGeom prst="rect">
            <a:avLst/>
          </a:prstGeom>
          <a:ln>
            <a:noFill/>
          </a:ln>
          <a:effectLst>
            <a:outerShdw blurRad="292100" dist="139700" dir="2700000" algn="tl" rotWithShape="0">
              <a:srgbClr val="333333">
                <a:alpha val="65000"/>
              </a:srgbClr>
            </a:outerShdw>
          </a:effectLst>
        </p:spPr>
      </p:pic>
      <p:sp>
        <p:nvSpPr>
          <p:cNvPr id="92" name="右箭头 91"/>
          <p:cNvSpPr/>
          <p:nvPr/>
        </p:nvSpPr>
        <p:spPr>
          <a:xfrm>
            <a:off x="6324600" y="3076367"/>
            <a:ext cx="609600" cy="60960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93" name="Picture 3"/>
          <p:cNvPicPr>
            <a:picLocks noChangeAspect="1" noChangeArrowheads="1"/>
          </p:cNvPicPr>
          <p:nvPr/>
        </p:nvPicPr>
        <p:blipFill>
          <a:blip r:embed="rId4" cstate="print"/>
          <a:srcRect/>
          <a:stretch>
            <a:fillRect/>
          </a:stretch>
        </p:blipFill>
        <p:spPr bwMode="auto">
          <a:xfrm>
            <a:off x="4114800" y="2542967"/>
            <a:ext cx="1913323" cy="1718087"/>
          </a:xfrm>
          <a:prstGeom prst="rect">
            <a:avLst/>
          </a:prstGeom>
          <a:ln>
            <a:noFill/>
          </a:ln>
          <a:effectLst>
            <a:outerShdw blurRad="292100" dist="139700" dir="2700000" algn="tl" rotWithShape="0">
              <a:srgbClr val="333333">
                <a:alpha val="65000"/>
              </a:srgbClr>
            </a:outerShdw>
          </a:effectLst>
        </p:spPr>
      </p:pic>
      <p:cxnSp>
        <p:nvCxnSpPr>
          <p:cNvPr id="94" name="直接箭头连接符 93"/>
          <p:cNvCxnSpPr/>
          <p:nvPr/>
        </p:nvCxnSpPr>
        <p:spPr>
          <a:xfrm flipV="1">
            <a:off x="3243263" y="5343792"/>
            <a:ext cx="2514600" cy="313661"/>
          </a:xfrm>
          <a:prstGeom prst="straightConnector1">
            <a:avLst/>
          </a:prstGeom>
          <a:noFill/>
          <a:ln w="9525" cap="flat" cmpd="sng" algn="ctr">
            <a:solidFill>
              <a:srgbClr val="4F81BD">
                <a:shade val="95000"/>
                <a:satMod val="105000"/>
              </a:srgbClr>
            </a:solidFill>
            <a:prstDash val="solid"/>
            <a:tailEnd type="arrow"/>
          </a:ln>
          <a:effectLst/>
        </p:spPr>
      </p:cxnSp>
      <p:cxnSp>
        <p:nvCxnSpPr>
          <p:cNvPr id="95" name="直接箭头连接符 94"/>
          <p:cNvCxnSpPr>
            <a:endCxn id="98" idx="1"/>
          </p:cNvCxnSpPr>
          <p:nvPr/>
        </p:nvCxnSpPr>
        <p:spPr>
          <a:xfrm flipV="1">
            <a:off x="3243263" y="5648729"/>
            <a:ext cx="2514600" cy="37963"/>
          </a:xfrm>
          <a:prstGeom prst="straightConnector1">
            <a:avLst/>
          </a:prstGeom>
          <a:noFill/>
          <a:ln w="9525" cap="flat" cmpd="sng" algn="ctr">
            <a:solidFill>
              <a:srgbClr val="4F81BD">
                <a:shade val="95000"/>
                <a:satMod val="105000"/>
              </a:srgbClr>
            </a:solidFill>
            <a:prstDash val="solid"/>
            <a:tailEnd type="arrow"/>
          </a:ln>
          <a:effectLst/>
        </p:spPr>
      </p:cxnSp>
      <p:cxnSp>
        <p:nvCxnSpPr>
          <p:cNvPr id="96" name="直接箭头连接符 95"/>
          <p:cNvCxnSpPr/>
          <p:nvPr/>
        </p:nvCxnSpPr>
        <p:spPr>
          <a:xfrm>
            <a:off x="3243263" y="5724792"/>
            <a:ext cx="2514600" cy="228600"/>
          </a:xfrm>
          <a:prstGeom prst="straightConnector1">
            <a:avLst/>
          </a:prstGeom>
          <a:noFill/>
          <a:ln w="9525" cap="flat" cmpd="sng" algn="ctr">
            <a:solidFill>
              <a:srgbClr val="4F81BD">
                <a:shade val="95000"/>
                <a:satMod val="105000"/>
              </a:srgbClr>
            </a:solidFill>
            <a:prstDash val="solid"/>
            <a:tailEnd type="arrow"/>
          </a:ln>
          <a:effectLst/>
        </p:spPr>
      </p:cxnSp>
      <p:pic>
        <p:nvPicPr>
          <p:cNvPr id="97" name="Picture 2"/>
          <p:cNvPicPr>
            <a:picLocks noChangeAspect="1" noChangeArrowheads="1"/>
          </p:cNvPicPr>
          <p:nvPr/>
        </p:nvPicPr>
        <p:blipFill>
          <a:blip r:embed="rId5" cstate="print"/>
          <a:srcRect/>
          <a:stretch>
            <a:fillRect/>
          </a:stretch>
        </p:blipFill>
        <p:spPr bwMode="auto">
          <a:xfrm>
            <a:off x="1490663" y="4962792"/>
            <a:ext cx="1728787" cy="1490544"/>
          </a:xfrm>
          <a:prstGeom prst="rect">
            <a:avLst/>
          </a:prstGeom>
          <a:noFill/>
          <a:ln w="9525">
            <a:noFill/>
            <a:miter lim="800000"/>
            <a:headEnd/>
            <a:tailEnd/>
          </a:ln>
        </p:spPr>
      </p:pic>
      <p:pic>
        <p:nvPicPr>
          <p:cNvPr id="98" name="Picture 3"/>
          <p:cNvPicPr>
            <a:picLocks noChangeAspect="1" noChangeArrowheads="1"/>
          </p:cNvPicPr>
          <p:nvPr/>
        </p:nvPicPr>
        <p:blipFill>
          <a:blip r:embed="rId6" cstate="print"/>
          <a:srcRect/>
          <a:stretch>
            <a:fillRect/>
          </a:stretch>
        </p:blipFill>
        <p:spPr bwMode="auto">
          <a:xfrm>
            <a:off x="5757863" y="4886592"/>
            <a:ext cx="1709737" cy="1524274"/>
          </a:xfrm>
          <a:prstGeom prst="rect">
            <a:avLst/>
          </a:prstGeom>
          <a:noFill/>
          <a:ln w="9525">
            <a:noFill/>
            <a:miter lim="800000"/>
            <a:headEnd/>
            <a:tailEnd/>
          </a:ln>
        </p:spPr>
      </p:pic>
      <p:pic>
        <p:nvPicPr>
          <p:cNvPr id="99" name="Picture 4"/>
          <p:cNvPicPr>
            <a:picLocks noChangeAspect="1" noChangeArrowheads="1"/>
          </p:cNvPicPr>
          <p:nvPr/>
        </p:nvPicPr>
        <p:blipFill>
          <a:blip r:embed="rId7" cstate="print"/>
          <a:srcRect/>
          <a:stretch>
            <a:fillRect/>
          </a:stretch>
        </p:blipFill>
        <p:spPr bwMode="auto">
          <a:xfrm>
            <a:off x="3707904" y="4586469"/>
            <a:ext cx="1447800" cy="786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5</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56" name="椭圆 32"/>
          <p:cNvSpPr>
            <a:spLocks noChangeArrowheads="1"/>
          </p:cNvSpPr>
          <p:nvPr/>
        </p:nvSpPr>
        <p:spPr bwMode="auto">
          <a:xfrm>
            <a:off x="4191000" y="2286000"/>
            <a:ext cx="1560513" cy="1198586"/>
          </a:xfrm>
          <a:prstGeom prst="ellipse">
            <a:avLst/>
          </a:prstGeom>
          <a:noFill/>
          <a:ln w="9525">
            <a:solidFill>
              <a:srgbClr val="C00000"/>
            </a:solidFill>
            <a:round/>
            <a:headEnd/>
            <a:tailEnd/>
          </a:ln>
        </p:spPr>
        <p:txBody>
          <a:bodyPr wrap="square">
            <a:spAutoFit/>
          </a:bodyPr>
          <a:lstStyle/>
          <a:p>
            <a:pPr algn="ctr">
              <a:lnSpc>
                <a:spcPct val="150000"/>
              </a:lnSpc>
            </a:pPr>
            <a:r>
              <a:rPr lang="en-US" altLang="zh-CN" sz="3200" b="1" dirty="0" smtClean="0">
                <a:solidFill>
                  <a:srgbClr val="000000"/>
                </a:solidFill>
                <a:latin typeface="微软雅黑" pitchFamily="34" charset="-122"/>
                <a:ea typeface="微软雅黑" pitchFamily="34" charset="-122"/>
              </a:rPr>
              <a:t>LiFi</a:t>
            </a:r>
            <a:endParaRPr lang="en-US" altLang="zh-CN" sz="3200" b="1" dirty="0">
              <a:solidFill>
                <a:srgbClr val="000000"/>
              </a:solidFill>
              <a:latin typeface="微软雅黑" pitchFamily="34" charset="-122"/>
              <a:ea typeface="微软雅黑" pitchFamily="34" charset="-122"/>
            </a:endParaRPr>
          </a:p>
        </p:txBody>
      </p:sp>
      <p:sp>
        <p:nvSpPr>
          <p:cNvPr id="57" name="椭圆 56"/>
          <p:cNvSpPr>
            <a:spLocks noChangeArrowheads="1"/>
          </p:cNvSpPr>
          <p:nvPr/>
        </p:nvSpPr>
        <p:spPr bwMode="auto">
          <a:xfrm>
            <a:off x="4191000" y="3276600"/>
            <a:ext cx="1676400" cy="1168539"/>
          </a:xfrm>
          <a:prstGeom prst="ellipse">
            <a:avLst/>
          </a:prstGeom>
          <a:noFill/>
          <a:ln w="9525">
            <a:solidFill>
              <a:srgbClr val="0070C0"/>
            </a:solidFill>
            <a:round/>
            <a:headEnd/>
            <a:tailEnd/>
          </a:ln>
        </p:spPr>
        <p:txBody>
          <a:bodyPr wrap="square">
            <a:spAutoFit/>
          </a:bodyPr>
          <a:lstStyle/>
          <a:p>
            <a:pPr algn="ctr">
              <a:lnSpc>
                <a:spcPct val="150000"/>
              </a:lnSpc>
            </a:pPr>
            <a:r>
              <a:rPr lang="en-US" altLang="zh-CN" sz="3200" b="1" dirty="0" smtClean="0">
                <a:solidFill>
                  <a:srgbClr val="000000"/>
                </a:solidFill>
                <a:latin typeface="微软雅黑" pitchFamily="34" charset="-122"/>
                <a:ea typeface="微软雅黑" pitchFamily="34" charset="-122"/>
              </a:rPr>
              <a:t>LBS</a:t>
            </a:r>
            <a:endParaRPr lang="en-US" altLang="zh-CN" sz="3200" b="1" dirty="0">
              <a:solidFill>
                <a:srgbClr val="000000"/>
              </a:solidFill>
              <a:latin typeface="微软雅黑" pitchFamily="34" charset="-122"/>
              <a:ea typeface="微软雅黑" pitchFamily="34" charset="-122"/>
            </a:endParaRPr>
          </a:p>
        </p:txBody>
      </p:sp>
      <p:cxnSp>
        <p:nvCxnSpPr>
          <p:cNvPr id="58" name="直接箭头连接符 57"/>
          <p:cNvCxnSpPr>
            <a:stCxn id="60" idx="3"/>
            <a:endCxn id="59" idx="2"/>
          </p:cNvCxnSpPr>
          <p:nvPr/>
        </p:nvCxnSpPr>
        <p:spPr>
          <a:xfrm flipV="1">
            <a:off x="2095500" y="3454727"/>
            <a:ext cx="495300" cy="17464"/>
          </a:xfrm>
          <a:prstGeom prst="straightConnector1">
            <a:avLst/>
          </a:prstGeom>
          <a:noFill/>
          <a:ln w="9525" cap="flat" cmpd="sng" algn="ctr">
            <a:solidFill>
              <a:srgbClr val="4F81BD">
                <a:shade val="95000"/>
                <a:satMod val="105000"/>
              </a:srgbClr>
            </a:solidFill>
            <a:prstDash val="solid"/>
            <a:tailEnd type="arrow"/>
          </a:ln>
          <a:effectLst/>
        </p:spPr>
      </p:cxnSp>
      <p:sp>
        <p:nvSpPr>
          <p:cNvPr id="59" name="椭圆 106"/>
          <p:cNvSpPr>
            <a:spLocks noChangeArrowheads="1"/>
          </p:cNvSpPr>
          <p:nvPr/>
        </p:nvSpPr>
        <p:spPr bwMode="auto">
          <a:xfrm>
            <a:off x="2590800" y="2667000"/>
            <a:ext cx="2057400" cy="1575454"/>
          </a:xfrm>
          <a:prstGeom prst="ellipse">
            <a:avLst/>
          </a:prstGeom>
          <a:noFill/>
          <a:ln w="9525">
            <a:solidFill>
              <a:srgbClr val="00B050"/>
            </a:solidFill>
            <a:round/>
            <a:headEnd/>
            <a:tailEnd/>
          </a:ln>
        </p:spPr>
        <p:txBody>
          <a:bodyPr wrap="square">
            <a:spAutoFit/>
          </a:bodyPr>
          <a:lstStyle/>
          <a:p>
            <a:pPr algn="ctr">
              <a:lnSpc>
                <a:spcPts val="4200"/>
              </a:lnSpc>
            </a:pPr>
            <a:r>
              <a:rPr lang="en-US" altLang="zh-CN" sz="2800" b="1" dirty="0" smtClean="0">
                <a:solidFill>
                  <a:srgbClr val="000000"/>
                </a:solidFill>
                <a:latin typeface="微软雅黑" pitchFamily="34" charset="-122"/>
                <a:ea typeface="微软雅黑" pitchFamily="34" charset="-122"/>
              </a:rPr>
              <a:t>Mobile</a:t>
            </a:r>
          </a:p>
          <a:p>
            <a:pPr algn="ctr">
              <a:lnSpc>
                <a:spcPts val="4200"/>
              </a:lnSpc>
            </a:pPr>
            <a:r>
              <a:rPr lang="en-US" altLang="zh-CN" sz="2800" b="1" dirty="0" smtClean="0">
                <a:solidFill>
                  <a:srgbClr val="000000"/>
                </a:solidFill>
                <a:latin typeface="微软雅黑" pitchFamily="34" charset="-122"/>
                <a:ea typeface="微软雅黑" pitchFamily="34" charset="-122"/>
              </a:rPr>
              <a:t>D2D</a:t>
            </a:r>
            <a:endParaRPr lang="en-US" altLang="zh-CN" sz="2800" b="1" dirty="0">
              <a:solidFill>
                <a:srgbClr val="000000"/>
              </a:solidFill>
              <a:latin typeface="微软雅黑" pitchFamily="34" charset="-122"/>
              <a:ea typeface="微软雅黑" pitchFamily="34" charset="-122"/>
            </a:endParaRPr>
          </a:p>
        </p:txBody>
      </p:sp>
      <p:sp>
        <p:nvSpPr>
          <p:cNvPr id="60" name="矩形 107"/>
          <p:cNvSpPr>
            <a:spLocks noChangeArrowheads="1"/>
          </p:cNvSpPr>
          <p:nvPr/>
        </p:nvSpPr>
        <p:spPr bwMode="auto">
          <a:xfrm>
            <a:off x="152400" y="3149025"/>
            <a:ext cx="1943100" cy="646331"/>
          </a:xfrm>
          <a:prstGeom prst="rect">
            <a:avLst/>
          </a:prstGeom>
          <a:noFill/>
          <a:ln w="9525">
            <a:solidFill>
              <a:srgbClr val="0070C0"/>
            </a:solidFill>
            <a:prstDash val="dash"/>
            <a:miter lim="800000"/>
            <a:headEnd/>
            <a:tailEnd/>
          </a:ln>
        </p:spPr>
        <p:txBody>
          <a:bodyPr wrap="square">
            <a:spAutoFit/>
          </a:bodyPr>
          <a:lstStyle/>
          <a:p>
            <a:pPr algn="ctr"/>
            <a:r>
              <a:rPr lang="en-US" altLang="zh-CN" sz="1800" b="1" dirty="0" smtClean="0">
                <a:solidFill>
                  <a:srgbClr val="000000"/>
                </a:solidFill>
                <a:latin typeface="微软雅黑" pitchFamily="34" charset="-122"/>
                <a:ea typeface="微软雅黑" pitchFamily="34" charset="-122"/>
              </a:rPr>
              <a:t>China Telecom OCC interests</a:t>
            </a:r>
            <a:endParaRPr lang="en-US" altLang="zh-CN" sz="1800" b="1" dirty="0">
              <a:solidFill>
                <a:srgbClr val="000000"/>
              </a:solidFill>
              <a:latin typeface="微软雅黑" pitchFamily="34" charset="-122"/>
              <a:ea typeface="微软雅黑" pitchFamily="34" charset="-122"/>
            </a:endParaRPr>
          </a:p>
        </p:txBody>
      </p:sp>
      <p:sp>
        <p:nvSpPr>
          <p:cNvPr id="61" name="TextBox 60"/>
          <p:cNvSpPr txBox="1"/>
          <p:nvPr/>
        </p:nvSpPr>
        <p:spPr>
          <a:xfrm>
            <a:off x="3124200" y="1295400"/>
            <a:ext cx="2133600" cy="461665"/>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ysClr val="window" lastClr="FFFFFF"/>
                </a:solidFill>
                <a:effectLst/>
                <a:uLnTx/>
                <a:uFillTx/>
                <a:latin typeface="Calibri"/>
                <a:ea typeface="宋体"/>
                <a:cs typeface="+mn-cs"/>
              </a:rPr>
              <a:t>3 Major Areas</a:t>
            </a:r>
            <a:endParaRPr kumimoji="0" lang="zh-CN" altLang="en-US" sz="2400" b="1"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62" name="右箭头 61"/>
          <p:cNvSpPr/>
          <p:nvPr/>
        </p:nvSpPr>
        <p:spPr>
          <a:xfrm>
            <a:off x="5943600" y="3048000"/>
            <a:ext cx="457200" cy="45720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3" name="椭圆 62"/>
          <p:cNvSpPr/>
          <p:nvPr/>
        </p:nvSpPr>
        <p:spPr>
          <a:xfrm>
            <a:off x="6553200" y="2514600"/>
            <a:ext cx="2438400" cy="14478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sysClr val="window" lastClr="FFFFFF"/>
                </a:solidFill>
                <a:effectLst/>
                <a:uLnTx/>
                <a:uFillTx/>
                <a:latin typeface="Arial" pitchFamily="34" charset="0"/>
                <a:ea typeface="宋体"/>
                <a:cs typeface="Arial" pitchFamily="34" charset="0"/>
              </a:rPr>
              <a:t>IOT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sysClr val="window" lastClr="FFFFFF"/>
                </a:solidFill>
                <a:effectLst/>
                <a:uLnTx/>
                <a:uFillTx/>
                <a:latin typeface="Arial" pitchFamily="34" charset="0"/>
                <a:ea typeface="宋体"/>
                <a:cs typeface="Arial" pitchFamily="34" charset="0"/>
              </a:rPr>
              <a:t>Applications</a:t>
            </a:r>
            <a:endParaRPr kumimoji="0" lang="zh-CN" altLang="en-US" sz="2000" b="1" i="0" u="none" strike="noStrike" kern="0" cap="none" spc="0" normalizeH="0" baseline="0" noProof="0" dirty="0">
              <a:ln>
                <a:noFill/>
              </a:ln>
              <a:solidFill>
                <a:sysClr val="window" lastClr="FFFFFF"/>
              </a:solidFill>
              <a:effectLst/>
              <a:uLnTx/>
              <a:uFillTx/>
              <a:latin typeface="Arial" pitchFamily="34" charset="0"/>
              <a:ea typeface="宋体"/>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6</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47" name="左右箭头 46"/>
          <p:cNvSpPr/>
          <p:nvPr/>
        </p:nvSpPr>
        <p:spPr>
          <a:xfrm>
            <a:off x="1371600" y="5391150"/>
            <a:ext cx="6324600" cy="152400"/>
          </a:xfrm>
          <a:prstGeom prst="lef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48" name="椭圆 47"/>
          <p:cNvSpPr/>
          <p:nvPr/>
        </p:nvSpPr>
        <p:spPr>
          <a:xfrm>
            <a:off x="381000" y="2089150"/>
            <a:ext cx="1143000" cy="990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D2D</a:t>
            </a: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sp>
        <p:nvSpPr>
          <p:cNvPr id="49" name="椭圆 48"/>
          <p:cNvSpPr/>
          <p:nvPr/>
        </p:nvSpPr>
        <p:spPr>
          <a:xfrm>
            <a:off x="7543800" y="2089150"/>
            <a:ext cx="1132656" cy="990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333333"/>
                </a:solidFill>
                <a:effectLst/>
                <a:uLnTx/>
                <a:uFillTx/>
                <a:latin typeface="微软雅黑"/>
                <a:ea typeface="微软雅黑"/>
                <a:cs typeface="+mn-cs"/>
              </a:rPr>
              <a:t>IoT</a:t>
            </a:r>
          </a:p>
        </p:txBody>
      </p:sp>
      <p:sp>
        <p:nvSpPr>
          <p:cNvPr id="50" name="圆角矩形 49"/>
          <p:cNvSpPr/>
          <p:nvPr/>
        </p:nvSpPr>
        <p:spPr>
          <a:xfrm>
            <a:off x="2438400" y="1225550"/>
            <a:ext cx="3810000" cy="4572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Daily Query Interface</a:t>
            </a: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sp>
        <p:nvSpPr>
          <p:cNvPr id="51" name="圆角矩形 50"/>
          <p:cNvSpPr/>
          <p:nvPr/>
        </p:nvSpPr>
        <p:spPr>
          <a:xfrm>
            <a:off x="2438400" y="1784350"/>
            <a:ext cx="3810000" cy="4572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Monthly Query Interface</a:t>
            </a:r>
          </a:p>
        </p:txBody>
      </p:sp>
      <p:sp>
        <p:nvSpPr>
          <p:cNvPr id="52" name="圆角矩形 51"/>
          <p:cNvSpPr/>
          <p:nvPr/>
        </p:nvSpPr>
        <p:spPr>
          <a:xfrm>
            <a:off x="2438400" y="3486150"/>
            <a:ext cx="3810000" cy="4572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Warning Interface</a:t>
            </a: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sp>
        <p:nvSpPr>
          <p:cNvPr id="53" name="圆角矩形 52"/>
          <p:cNvSpPr/>
          <p:nvPr/>
        </p:nvSpPr>
        <p:spPr>
          <a:xfrm>
            <a:off x="2438400" y="2927350"/>
            <a:ext cx="3810000" cy="4572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Node Query Interface</a:t>
            </a: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cxnSp>
        <p:nvCxnSpPr>
          <p:cNvPr id="54" name="直接箭头连接符 53"/>
          <p:cNvCxnSpPr>
            <a:stCxn id="49" idx="1"/>
            <a:endCxn id="50" idx="3"/>
          </p:cNvCxnSpPr>
          <p:nvPr/>
        </p:nvCxnSpPr>
        <p:spPr>
          <a:xfrm flipH="1" flipV="1">
            <a:off x="6248400" y="1454150"/>
            <a:ext cx="1461274" cy="78007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55" name="直接箭头连接符 54"/>
          <p:cNvCxnSpPr>
            <a:stCxn id="49" idx="2"/>
            <a:endCxn id="51" idx="3"/>
          </p:cNvCxnSpPr>
          <p:nvPr/>
        </p:nvCxnSpPr>
        <p:spPr>
          <a:xfrm flipH="1" flipV="1">
            <a:off x="6248400" y="2012950"/>
            <a:ext cx="1295400" cy="57150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64" name="直接箭头连接符 63"/>
          <p:cNvCxnSpPr>
            <a:stCxn id="52" idx="3"/>
            <a:endCxn id="49" idx="3"/>
          </p:cNvCxnSpPr>
          <p:nvPr/>
        </p:nvCxnSpPr>
        <p:spPr>
          <a:xfrm flipV="1">
            <a:off x="6248400" y="2934680"/>
            <a:ext cx="1461274" cy="780070"/>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65" name="直接箭头连接符 64"/>
          <p:cNvCxnSpPr>
            <a:stCxn id="49" idx="2"/>
            <a:endCxn id="53" idx="3"/>
          </p:cNvCxnSpPr>
          <p:nvPr/>
        </p:nvCxnSpPr>
        <p:spPr>
          <a:xfrm flipH="1">
            <a:off x="6248400" y="2584450"/>
            <a:ext cx="1295400" cy="57150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66" name="直接箭头连接符 65"/>
          <p:cNvCxnSpPr>
            <a:stCxn id="48" idx="5"/>
            <a:endCxn id="52" idx="1"/>
          </p:cNvCxnSpPr>
          <p:nvPr/>
        </p:nvCxnSpPr>
        <p:spPr>
          <a:xfrm>
            <a:off x="1356612" y="2934680"/>
            <a:ext cx="1081788" cy="780070"/>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67" name="直接箭头连接符 66"/>
          <p:cNvCxnSpPr>
            <a:stCxn id="51" idx="1"/>
            <a:endCxn id="48" idx="6"/>
          </p:cNvCxnSpPr>
          <p:nvPr/>
        </p:nvCxnSpPr>
        <p:spPr>
          <a:xfrm flipH="1">
            <a:off x="1524000" y="2012950"/>
            <a:ext cx="914400" cy="57150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68" name="直接箭头连接符 67"/>
          <p:cNvCxnSpPr>
            <a:stCxn id="50" idx="1"/>
            <a:endCxn id="48" idx="7"/>
          </p:cNvCxnSpPr>
          <p:nvPr/>
        </p:nvCxnSpPr>
        <p:spPr>
          <a:xfrm flipH="1">
            <a:off x="1356612" y="1454150"/>
            <a:ext cx="1081788" cy="78007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69" name="直接箭头连接符 68"/>
          <p:cNvCxnSpPr>
            <a:stCxn id="53" idx="1"/>
            <a:endCxn id="48" idx="6"/>
          </p:cNvCxnSpPr>
          <p:nvPr/>
        </p:nvCxnSpPr>
        <p:spPr>
          <a:xfrm flipH="1" flipV="1">
            <a:off x="1524000" y="2584450"/>
            <a:ext cx="914400" cy="57150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pic>
        <p:nvPicPr>
          <p:cNvPr id="70" name="Picture 2" descr="C:\Users\Richard Liu\AppData\Local\Microsoft\Windows\Temporary Internet Files\Content.IE5\5C3PSW3S\MCj0434845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4933950"/>
            <a:ext cx="1009650" cy="100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 name="Picture 3" descr="C:\Users\Richard Liu\AppData\Local\Microsoft\Windows\Temporary Internet Files\Content.IE5\WMJ040HX\MCj0428971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72400" y="4857750"/>
            <a:ext cx="655638" cy="958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 name="Cloud"/>
          <p:cNvSpPr>
            <a:spLocks noChangeAspect="1" noEditPoints="1" noChangeArrowheads="1"/>
          </p:cNvSpPr>
          <p:nvPr/>
        </p:nvSpPr>
        <p:spPr bwMode="auto">
          <a:xfrm>
            <a:off x="4114800" y="4933950"/>
            <a:ext cx="1752600" cy="868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r>
              <a:rPr lang="en-US" altLang="zh-CN" dirty="0">
                <a:latin typeface="+mj-ea"/>
                <a:ea typeface="+mj-ea"/>
              </a:rPr>
              <a:t>ChinaNet</a:t>
            </a:r>
          </a:p>
        </p:txBody>
      </p:sp>
      <p:sp>
        <p:nvSpPr>
          <p:cNvPr id="73" name="TextBox 46"/>
          <p:cNvSpPr txBox="1">
            <a:spLocks noChangeArrowheads="1"/>
          </p:cNvSpPr>
          <p:nvPr/>
        </p:nvSpPr>
        <p:spPr bwMode="auto">
          <a:xfrm>
            <a:off x="533400" y="5848350"/>
            <a:ext cx="14478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dirty="0" smtClean="0">
                <a:latin typeface="+mj-ea"/>
                <a:ea typeface="+mj-ea"/>
              </a:rPr>
              <a:t>Interface</a:t>
            </a:r>
            <a:endParaRPr lang="zh-CN" altLang="en-US" dirty="0">
              <a:latin typeface="+mj-ea"/>
              <a:ea typeface="+mj-ea"/>
            </a:endParaRPr>
          </a:p>
        </p:txBody>
      </p:sp>
      <p:sp>
        <p:nvSpPr>
          <p:cNvPr id="74" name="TextBox 47"/>
          <p:cNvSpPr txBox="1">
            <a:spLocks noChangeArrowheads="1"/>
          </p:cNvSpPr>
          <p:nvPr/>
        </p:nvSpPr>
        <p:spPr bwMode="auto">
          <a:xfrm>
            <a:off x="6705600" y="4343400"/>
            <a:ext cx="2209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Arial" pitchFamily="34" charset="0"/>
                <a:ea typeface="宋体" pitchFamily="2" charset="-122"/>
              </a:rPr>
              <a:t>IOT Query system</a:t>
            </a:r>
            <a:endParaRPr kumimoji="0" lang="en-US" altLang="zh-CN" sz="1800" b="0" i="0" u="none" strike="noStrike" kern="0" cap="none" spc="0" normalizeH="0" baseline="0" noProof="0" dirty="0">
              <a:ln>
                <a:noFill/>
              </a:ln>
              <a:solidFill>
                <a:srgbClr val="000000"/>
              </a:solidFill>
              <a:effectLst/>
              <a:uLnTx/>
              <a:uFillTx/>
              <a:latin typeface="Arial" pitchFamily="34" charset="0"/>
              <a:ea typeface="宋体" pitchFamily="2" charset="-122"/>
            </a:endParaRPr>
          </a:p>
        </p:txBody>
      </p:sp>
      <p:pic>
        <p:nvPicPr>
          <p:cNvPr id="75" name="Picture 5" descr="C:\Users\Richard Liu\AppData\Local\Microsoft\Windows\Temporary Internet Files\Content.IE5\TLEOGPEC\MCj042475600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0" y="4933950"/>
            <a:ext cx="488950" cy="7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 name="Picture 5" descr="C:\Users\Richard Liu\AppData\Local\Microsoft\Windows\Temporary Internet Files\Content.IE5\TLEOGPEC\MCj042475600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4933950"/>
            <a:ext cx="488950" cy="7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7" name="直接连接符 76"/>
          <p:cNvCxnSpPr/>
          <p:nvPr/>
        </p:nvCxnSpPr>
        <p:spPr>
          <a:xfrm rot="5400000">
            <a:off x="2895600" y="5314950"/>
            <a:ext cx="1981200" cy="0"/>
          </a:xfrm>
          <a:prstGeom prst="line">
            <a:avLst/>
          </a:prstGeom>
          <a:noFill/>
          <a:ln w="25400" cap="flat" cmpd="sng" algn="ctr">
            <a:solidFill>
              <a:srgbClr val="C0504D"/>
            </a:solidFill>
            <a:prstDash val="dash"/>
          </a:ln>
          <a:effectLst>
            <a:outerShdw blurRad="40000" dist="20000" dir="5400000" rotWithShape="0">
              <a:srgbClr val="000000">
                <a:alpha val="38000"/>
              </a:srgbClr>
            </a:outerShdw>
          </a:effectLst>
        </p:spPr>
      </p:cxnSp>
      <p:cxnSp>
        <p:nvCxnSpPr>
          <p:cNvPr id="78" name="直接连接符 77"/>
          <p:cNvCxnSpPr/>
          <p:nvPr/>
        </p:nvCxnSpPr>
        <p:spPr>
          <a:xfrm rot="5400000">
            <a:off x="5181600" y="5314950"/>
            <a:ext cx="1981200" cy="0"/>
          </a:xfrm>
          <a:prstGeom prst="line">
            <a:avLst/>
          </a:prstGeom>
          <a:noFill/>
          <a:ln w="25400" cap="flat" cmpd="sng" algn="ctr">
            <a:solidFill>
              <a:srgbClr val="C0504D"/>
            </a:solidFill>
            <a:prstDash val="dash"/>
          </a:ln>
          <a:effectLst>
            <a:outerShdw blurRad="40000" dist="20000" dir="5400000" rotWithShape="0">
              <a:srgbClr val="000000">
                <a:alpha val="38000"/>
              </a:srgbClr>
            </a:outerShdw>
          </a:effectLst>
        </p:spPr>
      </p:cxnSp>
      <p:sp>
        <p:nvSpPr>
          <p:cNvPr id="79" name="右箭头 78"/>
          <p:cNvSpPr/>
          <p:nvPr/>
        </p:nvSpPr>
        <p:spPr>
          <a:xfrm>
            <a:off x="6626696" y="5791200"/>
            <a:ext cx="609600" cy="228600"/>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FFFF"/>
                </a:solidFill>
                <a:effectLst/>
                <a:uLnTx/>
                <a:uFillTx/>
                <a:latin typeface="微软雅黑"/>
                <a:ea typeface="微软雅黑"/>
                <a:cs typeface="+mn-cs"/>
              </a:rPr>
              <a:t> </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80" name="右箭头 79"/>
          <p:cNvSpPr/>
          <p:nvPr/>
        </p:nvSpPr>
        <p:spPr>
          <a:xfrm rot="10800000">
            <a:off x="2286000" y="5791200"/>
            <a:ext cx="609600" cy="228600"/>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81" name="TextBox 56"/>
          <p:cNvSpPr txBox="1">
            <a:spLocks noChangeArrowheads="1"/>
          </p:cNvSpPr>
          <p:nvPr/>
        </p:nvSpPr>
        <p:spPr bwMode="auto">
          <a:xfrm>
            <a:off x="4191000" y="5943600"/>
            <a:ext cx="1752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Arial" pitchFamily="34" charset="0"/>
                <a:ea typeface="宋体" pitchFamily="2" charset="-122"/>
              </a:rPr>
              <a:t>Carrier network</a:t>
            </a:r>
            <a:endParaRPr kumimoji="0" lang="en-US" altLang="zh-CN" sz="1800" b="0" i="0" u="none" strike="noStrike" kern="0" cap="none" spc="0" normalizeH="0" baseline="0" noProof="0" dirty="0">
              <a:ln>
                <a:noFill/>
              </a:ln>
              <a:solidFill>
                <a:srgbClr val="000000"/>
              </a:solidFill>
              <a:effectLst/>
              <a:uLnTx/>
              <a:uFillTx/>
              <a:latin typeface="Arial" pitchFamily="34" charset="0"/>
              <a:ea typeface="宋体" pitchFamily="2" charset="-122"/>
            </a:endParaRPr>
          </a:p>
        </p:txBody>
      </p:sp>
      <p:sp>
        <p:nvSpPr>
          <p:cNvPr id="82" name="TextBox 57"/>
          <p:cNvSpPr txBox="1">
            <a:spLocks noChangeArrowheads="1"/>
          </p:cNvSpPr>
          <p:nvPr/>
        </p:nvSpPr>
        <p:spPr bwMode="auto">
          <a:xfrm>
            <a:off x="6172200" y="6000750"/>
            <a:ext cx="9144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dirty="0" smtClean="0">
                <a:latin typeface="+mj-ea"/>
                <a:ea typeface="+mj-ea"/>
              </a:rPr>
              <a:t>IOT</a:t>
            </a:r>
            <a:endParaRPr lang="zh-CN" altLang="en-US" dirty="0">
              <a:latin typeface="+mj-ea"/>
              <a:ea typeface="+mj-ea"/>
            </a:endParaRPr>
          </a:p>
        </p:txBody>
      </p:sp>
      <p:sp>
        <p:nvSpPr>
          <p:cNvPr id="83" name="TextBox 58"/>
          <p:cNvSpPr txBox="1">
            <a:spLocks noChangeArrowheads="1"/>
          </p:cNvSpPr>
          <p:nvPr/>
        </p:nvSpPr>
        <p:spPr bwMode="auto">
          <a:xfrm>
            <a:off x="2895600" y="5638800"/>
            <a:ext cx="10843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dirty="0" smtClean="0">
                <a:latin typeface="+mj-ea"/>
                <a:ea typeface="+mj-ea"/>
              </a:rPr>
              <a:t>Telecom</a:t>
            </a:r>
            <a:endParaRPr lang="zh-CN" altLang="en-US" dirty="0">
              <a:latin typeface="+mj-ea"/>
              <a:ea typeface="+mj-ea"/>
            </a:endParaRPr>
          </a:p>
        </p:txBody>
      </p:sp>
      <p:sp>
        <p:nvSpPr>
          <p:cNvPr id="84" name="TextBox 48"/>
          <p:cNvSpPr txBox="1">
            <a:spLocks noChangeArrowheads="1"/>
          </p:cNvSpPr>
          <p:nvPr/>
        </p:nvSpPr>
        <p:spPr bwMode="auto">
          <a:xfrm>
            <a:off x="2286000" y="4876800"/>
            <a:ext cx="1371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b="1" i="1" dirty="0" err="1">
                <a:solidFill>
                  <a:srgbClr val="FF0000"/>
                </a:solidFill>
                <a:latin typeface="+mj-ea"/>
                <a:ea typeface="+mj-ea"/>
              </a:rPr>
              <a:t>WebService</a:t>
            </a:r>
            <a:r>
              <a:rPr lang="zh-CN" altLang="en-US" sz="1400" b="1" i="1" dirty="0">
                <a:solidFill>
                  <a:srgbClr val="FF0000"/>
                </a:solidFill>
                <a:latin typeface="+mj-ea"/>
                <a:ea typeface="+mj-ea"/>
              </a:rPr>
              <a:t>（</a:t>
            </a:r>
            <a:r>
              <a:rPr lang="en-US" altLang="zh-CN" sz="1400" b="1" i="1" dirty="0">
                <a:solidFill>
                  <a:srgbClr val="FF0000"/>
                </a:solidFill>
                <a:latin typeface="+mj-ea"/>
                <a:ea typeface="+mj-ea"/>
              </a:rPr>
              <a:t>SOAP)</a:t>
            </a:r>
            <a:endParaRPr lang="zh-CN" altLang="en-US" sz="1400" b="1" i="1" dirty="0">
              <a:solidFill>
                <a:srgbClr val="FF0000"/>
              </a:solidFill>
              <a:latin typeface="+mj-ea"/>
              <a:ea typeface="+mj-ea"/>
            </a:endParaRPr>
          </a:p>
        </p:txBody>
      </p:sp>
      <p:sp>
        <p:nvSpPr>
          <p:cNvPr id="85" name="圆角矩形 84"/>
          <p:cNvSpPr/>
          <p:nvPr/>
        </p:nvSpPr>
        <p:spPr>
          <a:xfrm>
            <a:off x="2438400" y="2355850"/>
            <a:ext cx="3810000" cy="4572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Threshold Interface</a:t>
            </a: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cxnSp>
        <p:nvCxnSpPr>
          <p:cNvPr id="86" name="直接箭头连接符 85"/>
          <p:cNvCxnSpPr>
            <a:stCxn id="49" idx="2"/>
            <a:endCxn id="85" idx="3"/>
          </p:cNvCxnSpPr>
          <p:nvPr/>
        </p:nvCxnSpPr>
        <p:spPr>
          <a:xfrm flipH="1">
            <a:off x="6248400" y="2584450"/>
            <a:ext cx="1295400" cy="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87" name="直接箭头连接符 86"/>
          <p:cNvCxnSpPr>
            <a:stCxn id="85" idx="1"/>
            <a:endCxn id="48" idx="6"/>
          </p:cNvCxnSpPr>
          <p:nvPr/>
        </p:nvCxnSpPr>
        <p:spPr>
          <a:xfrm flipH="1">
            <a:off x="1524000" y="2584450"/>
            <a:ext cx="914400" cy="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7</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33" name="object 7"/>
          <p:cNvSpPr txBox="1">
            <a:spLocks/>
          </p:cNvSpPr>
          <p:nvPr/>
        </p:nvSpPr>
        <p:spPr>
          <a:xfrm>
            <a:off x="251520" y="692696"/>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srgbClr val="00469D"/>
                </a:solidFill>
                <a:effectLst/>
                <a:uLnTx/>
                <a:uFillTx/>
                <a:latin typeface="Calibri"/>
                <a:cs typeface="Calibri"/>
              </a:rPr>
              <a:t>Potential OCC Services Applications</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
        <p:nvSpPr>
          <p:cNvPr id="34" name="圆角矩形 33"/>
          <p:cNvSpPr/>
          <p:nvPr/>
        </p:nvSpPr>
        <p:spPr bwMode="auto">
          <a:xfrm>
            <a:off x="539552" y="1124744"/>
            <a:ext cx="2450430" cy="2379240"/>
          </a:xfrm>
          <a:prstGeom prst="roundRect">
            <a:avLst/>
          </a:prstGeom>
          <a:solidFill>
            <a:srgbClr val="4F81BD"/>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5" name="圆角矩形 34"/>
          <p:cNvSpPr/>
          <p:nvPr/>
        </p:nvSpPr>
        <p:spPr bwMode="auto">
          <a:xfrm>
            <a:off x="3348211" y="1124744"/>
            <a:ext cx="2452305" cy="2379240"/>
          </a:xfrm>
          <a:prstGeom prst="roundRect">
            <a:avLst/>
          </a:prstGeom>
          <a:solidFill>
            <a:srgbClr val="92D05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6" name="圆角矩形 35"/>
          <p:cNvSpPr/>
          <p:nvPr/>
        </p:nvSpPr>
        <p:spPr bwMode="auto">
          <a:xfrm>
            <a:off x="3348211" y="3795846"/>
            <a:ext cx="2450430" cy="2379240"/>
          </a:xfrm>
          <a:prstGeom prst="roundRect">
            <a:avLst/>
          </a:prstGeom>
          <a:solidFill>
            <a:srgbClr val="4F81BD"/>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7" name="圆角矩形 36"/>
          <p:cNvSpPr/>
          <p:nvPr/>
        </p:nvSpPr>
        <p:spPr bwMode="auto">
          <a:xfrm>
            <a:off x="539552" y="3786064"/>
            <a:ext cx="2450430" cy="2379240"/>
          </a:xfrm>
          <a:prstGeom prst="roundRect">
            <a:avLst/>
          </a:prstGeom>
          <a:solidFill>
            <a:srgbClr val="92D05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8" name="圆角矩形 37"/>
          <p:cNvSpPr/>
          <p:nvPr/>
        </p:nvSpPr>
        <p:spPr bwMode="auto">
          <a:xfrm>
            <a:off x="6180017" y="1124744"/>
            <a:ext cx="2452305" cy="2379240"/>
          </a:xfrm>
          <a:prstGeom prst="roundRect">
            <a:avLst/>
          </a:prstGeom>
          <a:solidFill>
            <a:srgbClr val="4F81BD"/>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9" name="圆角矩形 38"/>
          <p:cNvSpPr/>
          <p:nvPr/>
        </p:nvSpPr>
        <p:spPr bwMode="auto">
          <a:xfrm>
            <a:off x="6153696" y="3786064"/>
            <a:ext cx="2450430" cy="2379240"/>
          </a:xfrm>
          <a:prstGeom prst="roundRect">
            <a:avLst/>
          </a:prstGeom>
          <a:solidFill>
            <a:srgbClr val="92D05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40" name="TextBox 55"/>
          <p:cNvSpPr txBox="1">
            <a:spLocks noChangeArrowheads="1"/>
          </p:cNvSpPr>
          <p:nvPr/>
        </p:nvSpPr>
        <p:spPr bwMode="auto">
          <a:xfrm>
            <a:off x="690910" y="1268760"/>
            <a:ext cx="204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kern="0" dirty="0" smtClean="0">
                <a:solidFill>
                  <a:srgbClr val="FFFFFF"/>
                </a:solidFill>
                <a:latin typeface="微软雅黑"/>
                <a:ea typeface="微软雅黑"/>
              </a:rPr>
              <a:t>Safety</a:t>
            </a:r>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41" name="TextBox 56"/>
          <p:cNvSpPr txBox="1">
            <a:spLocks noChangeArrowheads="1"/>
          </p:cNvSpPr>
          <p:nvPr/>
        </p:nvSpPr>
        <p:spPr bwMode="auto">
          <a:xfrm>
            <a:off x="3572976" y="1268759"/>
            <a:ext cx="20432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微软雅黑"/>
                <a:ea typeface="微软雅黑"/>
              </a:rPr>
              <a:t>Tourist</a:t>
            </a:r>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42" name="TextBox 63"/>
          <p:cNvSpPr txBox="1">
            <a:spLocks noChangeArrowheads="1"/>
          </p:cNvSpPr>
          <p:nvPr/>
        </p:nvSpPr>
        <p:spPr bwMode="auto">
          <a:xfrm>
            <a:off x="6326733" y="3995614"/>
            <a:ext cx="204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微软雅黑"/>
                <a:ea typeface="微软雅黑"/>
              </a:rPr>
              <a:t>Others</a:t>
            </a:r>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43" name="TextBox 65"/>
          <p:cNvSpPr txBox="1">
            <a:spLocks noChangeArrowheads="1"/>
          </p:cNvSpPr>
          <p:nvPr/>
        </p:nvSpPr>
        <p:spPr bwMode="auto">
          <a:xfrm>
            <a:off x="609600" y="1802432"/>
            <a:ext cx="2590800" cy="1380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Lift safety</a:t>
            </a:r>
            <a:endParaRPr kumimoji="0" lang="en-US" altLang="zh-CN" sz="1800" b="0" i="0" u="none" strike="noStrike" kern="0" cap="none" spc="0" normalizeH="0" baseline="0" noProof="0" dirty="0">
              <a:ln>
                <a:noFill/>
              </a:ln>
              <a:solidFill>
                <a:srgbClr val="FFFFFF"/>
              </a:solidFill>
              <a:effectLst/>
              <a:uLnTx/>
              <a:uFillTx/>
              <a:latin typeface="微软雅黑"/>
              <a:ea typeface="微软雅黑"/>
            </a:endParaRPr>
          </a:p>
          <a:p>
            <a:pPr lvl="0" eaLnBrk="1" hangingPunct="1">
              <a:lnSpc>
                <a:spcPct val="105000"/>
              </a:lnSpc>
              <a:spcBef>
                <a:spcPct val="15000"/>
              </a:spcBef>
              <a:buFontTx/>
              <a:buChar char="•"/>
            </a:pPr>
            <a:r>
              <a:rPr lang="en-US" altLang="zh-CN" sz="1800" kern="0" dirty="0" smtClean="0">
                <a:solidFill>
                  <a:srgbClr val="FFFFFF"/>
                </a:solidFill>
                <a:latin typeface="微软雅黑"/>
                <a:ea typeface="微软雅黑"/>
              </a:rPr>
              <a:t>Asset management</a:t>
            </a:r>
          </a:p>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Fire monitoring</a:t>
            </a:r>
            <a:endParaRPr kumimoji="0" lang="en-US" altLang="zh-CN" sz="1800" b="0" i="0" u="none" strike="noStrike" kern="0" cap="none" spc="0" normalizeH="0" baseline="0" noProof="0" dirty="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tabLst/>
              <a:defRPr/>
            </a:pPr>
            <a:endParaRPr kumimoji="0" lang="zh-CN" altLang="en-US" sz="1800" b="0" i="0" u="none" strike="noStrike" kern="0" cap="none" spc="0" normalizeH="0" baseline="0" noProof="0" dirty="0">
              <a:ln>
                <a:noFill/>
              </a:ln>
              <a:solidFill>
                <a:srgbClr val="FFFFFF"/>
              </a:solidFill>
              <a:effectLst/>
              <a:uLnTx/>
              <a:uFillTx/>
              <a:latin typeface="微软雅黑"/>
              <a:ea typeface="微软雅黑"/>
            </a:endParaRPr>
          </a:p>
        </p:txBody>
      </p:sp>
      <p:sp>
        <p:nvSpPr>
          <p:cNvPr id="44" name="TextBox 66"/>
          <p:cNvSpPr txBox="1">
            <a:spLocks noChangeArrowheads="1"/>
          </p:cNvSpPr>
          <p:nvPr/>
        </p:nvSpPr>
        <p:spPr bwMode="auto">
          <a:xfrm>
            <a:off x="3578250" y="1802432"/>
            <a:ext cx="2222266" cy="1047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LBS</a:t>
            </a:r>
            <a:endParaRPr kumimoji="0" lang="zh-CN" altLang="en-US" sz="18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Tour guide </a:t>
            </a:r>
          </a:p>
          <a:p>
            <a:pPr marL="0" marR="0" lvl="0" indent="0" defTabSz="914400" eaLnBrk="1" fontAlgn="auto" latinLnBrk="0" hangingPunct="1">
              <a:lnSpc>
                <a:spcPct val="105000"/>
              </a:lnSpc>
              <a:spcBef>
                <a:spcPct val="15000"/>
              </a:spcBef>
              <a:spcAft>
                <a:spcPts val="0"/>
              </a:spcAft>
              <a:buClrTx/>
              <a:buSzTx/>
              <a:buFontTx/>
              <a:buChar char="•"/>
              <a:tabLst/>
              <a:defRPr/>
            </a:pPr>
            <a:endParaRPr kumimoji="0" lang="zh-CN" altLang="en-US" sz="1800" b="0" i="0" u="none" strike="noStrike" kern="0" cap="none" spc="0" normalizeH="0" baseline="0" noProof="0" dirty="0" smtClean="0">
              <a:ln>
                <a:noFill/>
              </a:ln>
              <a:solidFill>
                <a:srgbClr val="FFFFFF"/>
              </a:solidFill>
              <a:effectLst/>
              <a:uLnTx/>
              <a:uFillTx/>
              <a:latin typeface="微软雅黑"/>
              <a:ea typeface="微软雅黑"/>
            </a:endParaRPr>
          </a:p>
        </p:txBody>
      </p:sp>
      <p:sp>
        <p:nvSpPr>
          <p:cNvPr id="45" name="TextBox 71"/>
          <p:cNvSpPr txBox="1">
            <a:spLocks noChangeArrowheads="1"/>
          </p:cNvSpPr>
          <p:nvPr/>
        </p:nvSpPr>
        <p:spPr bwMode="auto">
          <a:xfrm>
            <a:off x="6444208" y="4518285"/>
            <a:ext cx="1923925"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Smart Agriculture</a:t>
            </a:r>
          </a:p>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Smart Energy</a:t>
            </a:r>
            <a:endParaRPr kumimoji="0" lang="en-US" altLang="zh-CN" sz="18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buFontTx/>
              <a:buChar char="•"/>
              <a:tabLst/>
              <a:defRPr/>
            </a:pPr>
            <a:endParaRPr kumimoji="0" lang="zh-CN" altLang="en-US" sz="1800" b="0" i="0" u="none" strike="noStrike" kern="0" cap="none" spc="0" normalizeH="0" baseline="0" noProof="0" dirty="0">
              <a:ln>
                <a:noFill/>
              </a:ln>
              <a:solidFill>
                <a:srgbClr val="FFFFFF"/>
              </a:solidFill>
              <a:effectLst/>
              <a:uLnTx/>
              <a:uFillTx/>
              <a:latin typeface="微软雅黑"/>
              <a:ea typeface="微软雅黑"/>
            </a:endParaRPr>
          </a:p>
        </p:txBody>
      </p:sp>
      <p:sp>
        <p:nvSpPr>
          <p:cNvPr id="46" name="TextBox 61"/>
          <p:cNvSpPr txBox="1">
            <a:spLocks noChangeArrowheads="1"/>
          </p:cNvSpPr>
          <p:nvPr/>
        </p:nvSpPr>
        <p:spPr bwMode="auto">
          <a:xfrm>
            <a:off x="6323686" y="1314127"/>
            <a:ext cx="228691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400" kern="0" dirty="0" smtClean="0">
                <a:solidFill>
                  <a:srgbClr val="FFFFFF"/>
                </a:solidFill>
                <a:latin typeface="微软雅黑"/>
                <a:ea typeface="微软雅黑"/>
              </a:rPr>
              <a:t>Public Service</a:t>
            </a:r>
          </a:p>
          <a:p>
            <a:pPr algn="ctr" eaLnBrk="1" hangingPunct="1"/>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47" name="TextBox 69"/>
          <p:cNvSpPr txBox="1">
            <a:spLocks noChangeArrowheads="1"/>
          </p:cNvSpPr>
          <p:nvPr/>
        </p:nvSpPr>
        <p:spPr bwMode="auto">
          <a:xfrm>
            <a:off x="6410056" y="1847800"/>
            <a:ext cx="2038003" cy="1338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Streetlight monitoring</a:t>
            </a:r>
            <a:endParaRPr kumimoji="0" lang="en-US" altLang="zh-CN" sz="18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Meter reading</a:t>
            </a:r>
            <a:endParaRPr kumimoji="0" lang="en-US" altLang="zh-CN" sz="18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EMC</a:t>
            </a:r>
            <a:endParaRPr kumimoji="0" lang="zh-CN" altLang="en-US" sz="1800" b="0" i="0" u="none" strike="noStrike" kern="0" cap="none" spc="0" normalizeH="0" baseline="0" noProof="0" dirty="0">
              <a:ln>
                <a:noFill/>
              </a:ln>
              <a:solidFill>
                <a:srgbClr val="FFFFFF"/>
              </a:solidFill>
              <a:effectLst/>
              <a:uLnTx/>
              <a:uFillTx/>
              <a:latin typeface="微软雅黑"/>
              <a:ea typeface="微软雅黑"/>
            </a:endParaRPr>
          </a:p>
        </p:txBody>
      </p:sp>
      <p:sp>
        <p:nvSpPr>
          <p:cNvPr id="48" name="TextBox 57"/>
          <p:cNvSpPr txBox="1">
            <a:spLocks noChangeArrowheads="1"/>
          </p:cNvSpPr>
          <p:nvPr/>
        </p:nvSpPr>
        <p:spPr bwMode="auto">
          <a:xfrm>
            <a:off x="695698" y="3996712"/>
            <a:ext cx="2041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微软雅黑"/>
                <a:ea typeface="微软雅黑"/>
              </a:rPr>
              <a:t>Information</a:t>
            </a:r>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49" name="TextBox 67"/>
          <p:cNvSpPr txBox="1">
            <a:spLocks noChangeArrowheads="1"/>
          </p:cNvSpPr>
          <p:nvPr/>
        </p:nvSpPr>
        <p:spPr bwMode="auto">
          <a:xfrm>
            <a:off x="827584" y="4518285"/>
            <a:ext cx="1904726" cy="1006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LED</a:t>
            </a:r>
            <a:r>
              <a:rPr lang="zh-CN" altLang="en-US" sz="1800" kern="0" dirty="0" smtClean="0">
                <a:solidFill>
                  <a:srgbClr val="FFFFFF"/>
                </a:solidFill>
                <a:latin typeface="微软雅黑"/>
                <a:ea typeface="微软雅黑"/>
              </a:rPr>
              <a:t> </a:t>
            </a:r>
            <a:r>
              <a:rPr lang="en-US" altLang="zh-CN" sz="1800" kern="0" dirty="0" smtClean="0">
                <a:solidFill>
                  <a:srgbClr val="FFFFFF"/>
                </a:solidFill>
                <a:latin typeface="微软雅黑"/>
                <a:ea typeface="微软雅黑"/>
              </a:rPr>
              <a:t>ID</a:t>
            </a:r>
            <a:endParaRPr kumimoji="0" lang="en-US" altLang="zh-CN" sz="18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Contents delivery</a:t>
            </a:r>
            <a:endParaRPr kumimoji="0" lang="zh-CN" altLang="en-US" sz="1800" b="0" i="0" u="none" strike="noStrike" kern="0" cap="none" spc="0" normalizeH="0" baseline="0" noProof="0" dirty="0">
              <a:ln>
                <a:noFill/>
              </a:ln>
              <a:solidFill>
                <a:srgbClr val="FFFFFF"/>
              </a:solidFill>
              <a:effectLst/>
              <a:uLnTx/>
              <a:uFillTx/>
              <a:latin typeface="微软雅黑"/>
              <a:ea typeface="微软雅黑"/>
            </a:endParaRPr>
          </a:p>
        </p:txBody>
      </p:sp>
      <p:sp>
        <p:nvSpPr>
          <p:cNvPr id="50" name="TextBox 56"/>
          <p:cNvSpPr txBox="1">
            <a:spLocks noChangeArrowheads="1"/>
          </p:cNvSpPr>
          <p:nvPr/>
        </p:nvSpPr>
        <p:spPr bwMode="auto">
          <a:xfrm>
            <a:off x="3519371" y="3939862"/>
            <a:ext cx="20432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微软雅黑"/>
                <a:ea typeface="微软雅黑"/>
              </a:rPr>
              <a:t>Finance</a:t>
            </a:r>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51" name="TextBox 66"/>
          <p:cNvSpPr txBox="1">
            <a:spLocks noChangeArrowheads="1"/>
          </p:cNvSpPr>
          <p:nvPr/>
        </p:nvSpPr>
        <p:spPr bwMode="auto">
          <a:xfrm>
            <a:off x="3524645" y="4473535"/>
            <a:ext cx="2222266" cy="1047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Payment</a:t>
            </a:r>
          </a:p>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Tax refund</a:t>
            </a:r>
          </a:p>
          <a:p>
            <a:pPr marL="0" marR="0" lvl="0" indent="0" defTabSz="914400" eaLnBrk="1" fontAlgn="auto" latinLnBrk="0" hangingPunct="1">
              <a:lnSpc>
                <a:spcPct val="105000"/>
              </a:lnSpc>
              <a:spcBef>
                <a:spcPct val="15000"/>
              </a:spcBef>
              <a:spcAft>
                <a:spcPts val="0"/>
              </a:spcAft>
              <a:buClrTx/>
              <a:buSzTx/>
              <a:buFontTx/>
              <a:buChar char="•"/>
              <a:tabLst/>
              <a:defRPr/>
            </a:pPr>
            <a:endParaRPr kumimoji="0" lang="zh-CN" altLang="en-US" sz="1800" b="0" i="0" u="none" strike="noStrike" kern="0" cap="none" spc="0" normalizeH="0" baseline="0" noProof="0" dirty="0" smtClean="0">
              <a:ln>
                <a:noFill/>
              </a:ln>
              <a:solidFill>
                <a:srgbClr val="FFFFFF"/>
              </a:solidFill>
              <a:effectLst/>
              <a:uLnTx/>
              <a:uFillTx/>
              <a:latin typeface="微软雅黑"/>
              <a:ea typeface="微软雅黑"/>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8</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78" name="圆角矩形 77"/>
          <p:cNvSpPr/>
          <p:nvPr/>
        </p:nvSpPr>
        <p:spPr>
          <a:xfrm>
            <a:off x="457200" y="4027512"/>
            <a:ext cx="8229600" cy="2209800"/>
          </a:xfrm>
          <a:prstGeom prst="roundRect">
            <a:avLst/>
          </a:prstGeom>
          <a:solidFill>
            <a:srgbClr val="00B050">
              <a:alpha val="1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9" name="圆角矩形 78"/>
          <p:cNvSpPr/>
          <p:nvPr/>
        </p:nvSpPr>
        <p:spPr>
          <a:xfrm>
            <a:off x="533400" y="1893912"/>
            <a:ext cx="8077200" cy="2133600"/>
          </a:xfrm>
          <a:prstGeom prst="roundRect">
            <a:avLst/>
          </a:prstGeom>
          <a:solidFill>
            <a:srgbClr val="4F81BD">
              <a:alpha val="1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80" name="Picture 6"/>
          <p:cNvPicPr>
            <a:picLocks noChangeAspect="1" noChangeArrowheads="1"/>
          </p:cNvPicPr>
          <p:nvPr/>
        </p:nvPicPr>
        <p:blipFill>
          <a:blip r:embed="rId2" cstate="print"/>
          <a:srcRect/>
          <a:stretch>
            <a:fillRect/>
          </a:stretch>
        </p:blipFill>
        <p:spPr bwMode="auto">
          <a:xfrm>
            <a:off x="952500" y="2046312"/>
            <a:ext cx="1028700" cy="1752600"/>
          </a:xfrm>
          <a:prstGeom prst="rect">
            <a:avLst/>
          </a:prstGeom>
          <a:noFill/>
          <a:ln w="9525">
            <a:noFill/>
            <a:miter lim="800000"/>
            <a:headEnd/>
            <a:tailEnd/>
          </a:ln>
        </p:spPr>
      </p:pic>
      <p:sp>
        <p:nvSpPr>
          <p:cNvPr id="81" name="TextBox 80"/>
          <p:cNvSpPr txBox="1"/>
          <p:nvPr/>
        </p:nvSpPr>
        <p:spPr>
          <a:xfrm>
            <a:off x="3810000" y="1589112"/>
            <a:ext cx="1676400" cy="369332"/>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ysClr val="window" lastClr="FFFFFF"/>
                </a:solidFill>
                <a:effectLst/>
                <a:uLnTx/>
                <a:uFillTx/>
                <a:latin typeface="Calibri"/>
                <a:ea typeface="宋体"/>
                <a:cs typeface="+mn-cs"/>
              </a:rPr>
              <a:t>Tourist</a:t>
            </a:r>
            <a:endParaRPr kumimoji="0" lang="zh-CN" altLang="en-US" sz="1800" b="1" i="0" u="none" strike="noStrike" kern="0" cap="none" spc="0" normalizeH="0" baseline="0" noProof="0" dirty="0">
              <a:ln>
                <a:noFill/>
              </a:ln>
              <a:solidFill>
                <a:sysClr val="window" lastClr="FFFFFF"/>
              </a:solidFill>
              <a:effectLst/>
              <a:uLnTx/>
              <a:uFillTx/>
              <a:latin typeface="Calibri"/>
              <a:ea typeface="宋体"/>
              <a:cs typeface="+mn-cs"/>
            </a:endParaRPr>
          </a:p>
        </p:txBody>
      </p:sp>
      <p:cxnSp>
        <p:nvCxnSpPr>
          <p:cNvPr id="82" name="直接箭头连接符 81"/>
          <p:cNvCxnSpPr>
            <a:endCxn id="91" idx="1"/>
          </p:cNvCxnSpPr>
          <p:nvPr/>
        </p:nvCxnSpPr>
        <p:spPr>
          <a:xfrm>
            <a:off x="1981200" y="2198712"/>
            <a:ext cx="1524000" cy="723900"/>
          </a:xfrm>
          <a:prstGeom prst="straightConnector1">
            <a:avLst/>
          </a:prstGeom>
          <a:noFill/>
          <a:ln w="9525" cap="flat" cmpd="sng" algn="ctr">
            <a:solidFill>
              <a:srgbClr val="4F81BD">
                <a:shade val="95000"/>
                <a:satMod val="105000"/>
              </a:srgbClr>
            </a:solidFill>
            <a:prstDash val="solid"/>
            <a:tailEnd type="arrow"/>
          </a:ln>
          <a:effectLst/>
        </p:spPr>
      </p:cxnSp>
      <p:cxnSp>
        <p:nvCxnSpPr>
          <p:cNvPr id="83" name="直接箭头连接符 82"/>
          <p:cNvCxnSpPr>
            <a:endCxn id="91" idx="1"/>
          </p:cNvCxnSpPr>
          <p:nvPr/>
        </p:nvCxnSpPr>
        <p:spPr>
          <a:xfrm>
            <a:off x="1981200" y="2655912"/>
            <a:ext cx="1524000" cy="266700"/>
          </a:xfrm>
          <a:prstGeom prst="straightConnector1">
            <a:avLst/>
          </a:prstGeom>
          <a:noFill/>
          <a:ln w="9525" cap="flat" cmpd="sng" algn="ctr">
            <a:solidFill>
              <a:srgbClr val="4F81BD">
                <a:shade val="95000"/>
                <a:satMod val="105000"/>
              </a:srgbClr>
            </a:solidFill>
            <a:prstDash val="solid"/>
            <a:tailEnd type="arrow"/>
          </a:ln>
          <a:effectLst/>
        </p:spPr>
      </p:cxnSp>
      <p:cxnSp>
        <p:nvCxnSpPr>
          <p:cNvPr id="84" name="直接箭头连接符 83"/>
          <p:cNvCxnSpPr>
            <a:endCxn id="91" idx="1"/>
          </p:cNvCxnSpPr>
          <p:nvPr/>
        </p:nvCxnSpPr>
        <p:spPr>
          <a:xfrm flipV="1">
            <a:off x="1981200" y="2922612"/>
            <a:ext cx="1524000" cy="190500"/>
          </a:xfrm>
          <a:prstGeom prst="straightConnector1">
            <a:avLst/>
          </a:prstGeom>
          <a:noFill/>
          <a:ln w="9525" cap="flat" cmpd="sng" algn="ctr">
            <a:solidFill>
              <a:srgbClr val="4F81BD">
                <a:shade val="95000"/>
                <a:satMod val="105000"/>
              </a:srgbClr>
            </a:solidFill>
            <a:prstDash val="solid"/>
            <a:tailEnd type="arrow"/>
          </a:ln>
          <a:effectLst/>
        </p:spPr>
      </p:cxnSp>
      <p:cxnSp>
        <p:nvCxnSpPr>
          <p:cNvPr id="85" name="直接箭头连接符 84"/>
          <p:cNvCxnSpPr>
            <a:endCxn id="91" idx="1"/>
          </p:cNvCxnSpPr>
          <p:nvPr/>
        </p:nvCxnSpPr>
        <p:spPr>
          <a:xfrm flipV="1">
            <a:off x="1981200" y="2922612"/>
            <a:ext cx="1524000" cy="647700"/>
          </a:xfrm>
          <a:prstGeom prst="straightConnector1">
            <a:avLst/>
          </a:prstGeom>
          <a:noFill/>
          <a:ln w="9525" cap="flat" cmpd="sng" algn="ctr">
            <a:solidFill>
              <a:srgbClr val="4F81BD">
                <a:shade val="95000"/>
                <a:satMod val="105000"/>
              </a:srgbClr>
            </a:solidFill>
            <a:prstDash val="solid"/>
            <a:tailEnd type="arrow"/>
          </a:ln>
          <a:effectLst/>
        </p:spPr>
      </p:cxnSp>
      <p:sp>
        <p:nvSpPr>
          <p:cNvPr id="86" name="矩形 85"/>
          <p:cNvSpPr/>
          <p:nvPr/>
        </p:nvSpPr>
        <p:spPr>
          <a:xfrm>
            <a:off x="2362200" y="2210380"/>
            <a:ext cx="56534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Text</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87" name="矩形 86"/>
          <p:cNvSpPr/>
          <p:nvPr/>
        </p:nvSpPr>
        <p:spPr>
          <a:xfrm>
            <a:off x="2362200" y="2503512"/>
            <a:ext cx="75982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Image</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88" name="矩形 87"/>
          <p:cNvSpPr/>
          <p:nvPr/>
        </p:nvSpPr>
        <p:spPr>
          <a:xfrm>
            <a:off x="2362200" y="2808312"/>
            <a:ext cx="73609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Audio</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89" name="矩形 88"/>
          <p:cNvSpPr/>
          <p:nvPr/>
        </p:nvSpPr>
        <p:spPr>
          <a:xfrm>
            <a:off x="2362200" y="3113112"/>
            <a:ext cx="72808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Video</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0" name="矩形 89"/>
          <p:cNvSpPr/>
          <p:nvPr/>
        </p:nvSpPr>
        <p:spPr>
          <a:xfrm>
            <a:off x="4495800" y="2503512"/>
            <a:ext cx="58381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OCC</a:t>
            </a:r>
            <a:endParaRPr kumimoji="0" lang="zh-CN" altLang="en-US" sz="1800" b="0" i="0" u="none" strike="noStrike" kern="0" cap="none" spc="0" normalizeH="0" baseline="0" noProof="0" dirty="0">
              <a:ln>
                <a:noFill/>
              </a:ln>
              <a:solidFill>
                <a:sysClr val="windowText" lastClr="000000"/>
              </a:solidFill>
              <a:effectLst/>
              <a:uLnTx/>
              <a:uFillTx/>
            </a:endParaRPr>
          </a:p>
        </p:txBody>
      </p:sp>
      <p:pic>
        <p:nvPicPr>
          <p:cNvPr id="91" name="Picture 3"/>
          <p:cNvPicPr>
            <a:picLocks noChangeAspect="1" noChangeArrowheads="1"/>
          </p:cNvPicPr>
          <p:nvPr/>
        </p:nvPicPr>
        <p:blipFill>
          <a:blip r:embed="rId3" cstate="print"/>
          <a:srcRect/>
          <a:stretch>
            <a:fillRect/>
          </a:stretch>
        </p:blipFill>
        <p:spPr bwMode="auto">
          <a:xfrm>
            <a:off x="3505200" y="2198712"/>
            <a:ext cx="914400" cy="1447800"/>
          </a:xfrm>
          <a:prstGeom prst="rect">
            <a:avLst/>
          </a:prstGeom>
          <a:noFill/>
          <a:ln w="9525">
            <a:noFill/>
            <a:miter lim="800000"/>
            <a:headEnd/>
            <a:tailEnd/>
          </a:ln>
        </p:spPr>
      </p:pic>
      <p:pic>
        <p:nvPicPr>
          <p:cNvPr id="92" name="Picture 2"/>
          <p:cNvPicPr>
            <a:picLocks noChangeAspect="1" noChangeArrowheads="1"/>
          </p:cNvPicPr>
          <p:nvPr/>
        </p:nvPicPr>
        <p:blipFill>
          <a:blip r:embed="rId4" cstate="print"/>
          <a:srcRect/>
          <a:stretch>
            <a:fillRect/>
          </a:stretch>
        </p:blipFill>
        <p:spPr bwMode="auto">
          <a:xfrm>
            <a:off x="3657600" y="2347286"/>
            <a:ext cx="609600" cy="918226"/>
          </a:xfrm>
          <a:prstGeom prst="rect">
            <a:avLst/>
          </a:prstGeom>
          <a:noFill/>
          <a:ln w="9525">
            <a:noFill/>
            <a:miter lim="800000"/>
            <a:headEnd/>
            <a:tailEnd/>
          </a:ln>
        </p:spPr>
      </p:pic>
      <p:pic>
        <p:nvPicPr>
          <p:cNvPr id="93" name="Picture 5"/>
          <p:cNvPicPr>
            <a:picLocks noChangeAspect="1" noChangeArrowheads="1"/>
          </p:cNvPicPr>
          <p:nvPr/>
        </p:nvPicPr>
        <p:blipFill>
          <a:blip r:embed="rId5" cstate="print"/>
          <a:srcRect/>
          <a:stretch>
            <a:fillRect/>
          </a:stretch>
        </p:blipFill>
        <p:spPr bwMode="auto">
          <a:xfrm>
            <a:off x="5181601" y="2336125"/>
            <a:ext cx="609599" cy="1157987"/>
          </a:xfrm>
          <a:prstGeom prst="rect">
            <a:avLst/>
          </a:prstGeom>
          <a:noFill/>
          <a:ln w="9525">
            <a:noFill/>
            <a:miter lim="800000"/>
            <a:headEnd/>
            <a:tailEnd/>
          </a:ln>
        </p:spPr>
      </p:pic>
      <p:cxnSp>
        <p:nvCxnSpPr>
          <p:cNvPr id="94" name="直接箭头连接符 93"/>
          <p:cNvCxnSpPr>
            <a:stCxn id="91" idx="3"/>
            <a:endCxn id="93" idx="1"/>
          </p:cNvCxnSpPr>
          <p:nvPr/>
        </p:nvCxnSpPr>
        <p:spPr>
          <a:xfrm flipV="1">
            <a:off x="4419600" y="2915119"/>
            <a:ext cx="762001" cy="7493"/>
          </a:xfrm>
          <a:prstGeom prst="straightConnector1">
            <a:avLst/>
          </a:prstGeom>
          <a:noFill/>
          <a:ln w="9525" cap="flat" cmpd="sng" algn="ctr">
            <a:solidFill>
              <a:srgbClr val="4F81BD">
                <a:shade val="95000"/>
                <a:satMod val="105000"/>
              </a:srgbClr>
            </a:solidFill>
            <a:prstDash val="solid"/>
            <a:tailEnd type="arrow"/>
          </a:ln>
          <a:effectLst/>
        </p:spPr>
      </p:cxnSp>
      <p:pic>
        <p:nvPicPr>
          <p:cNvPr id="95" name="Picture 2"/>
          <p:cNvPicPr>
            <a:picLocks noChangeAspect="1" noChangeArrowheads="1"/>
          </p:cNvPicPr>
          <p:nvPr/>
        </p:nvPicPr>
        <p:blipFill>
          <a:blip r:embed="rId6" cstate="print"/>
          <a:srcRect/>
          <a:stretch>
            <a:fillRect/>
          </a:stretch>
        </p:blipFill>
        <p:spPr bwMode="auto">
          <a:xfrm>
            <a:off x="5257800" y="2579712"/>
            <a:ext cx="404707" cy="609600"/>
          </a:xfrm>
          <a:prstGeom prst="rect">
            <a:avLst/>
          </a:prstGeom>
          <a:noFill/>
          <a:ln w="9525">
            <a:noFill/>
            <a:miter lim="800000"/>
            <a:headEnd/>
            <a:tailEnd/>
          </a:ln>
        </p:spPr>
      </p:pic>
      <p:sp>
        <p:nvSpPr>
          <p:cNvPr id="96" name="矩形 95"/>
          <p:cNvSpPr/>
          <p:nvPr/>
        </p:nvSpPr>
        <p:spPr>
          <a:xfrm>
            <a:off x="7696200" y="1893912"/>
            <a:ext cx="56534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Text</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7" name="矩形 96"/>
          <p:cNvSpPr/>
          <p:nvPr/>
        </p:nvSpPr>
        <p:spPr>
          <a:xfrm>
            <a:off x="7696200" y="2351112"/>
            <a:ext cx="75982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Image</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8" name="矩形 97"/>
          <p:cNvSpPr/>
          <p:nvPr/>
        </p:nvSpPr>
        <p:spPr>
          <a:xfrm>
            <a:off x="7696200" y="2884512"/>
            <a:ext cx="73609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Audio</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9" name="矩形 98"/>
          <p:cNvSpPr/>
          <p:nvPr/>
        </p:nvSpPr>
        <p:spPr>
          <a:xfrm>
            <a:off x="7696200" y="3417912"/>
            <a:ext cx="72808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Video</a:t>
            </a:r>
            <a:endParaRPr kumimoji="0" lang="zh-CN" altLang="en-US" sz="1800" b="0" i="0" u="none" strike="noStrike" kern="0" cap="none" spc="0" normalizeH="0" baseline="0" noProof="0" dirty="0">
              <a:ln>
                <a:noFill/>
              </a:ln>
              <a:solidFill>
                <a:sysClr val="windowText" lastClr="000000"/>
              </a:solidFill>
              <a:effectLst/>
              <a:uLnTx/>
              <a:uFillTx/>
            </a:endParaRPr>
          </a:p>
        </p:txBody>
      </p:sp>
      <p:cxnSp>
        <p:nvCxnSpPr>
          <p:cNvPr id="100" name="直接箭头连接符 99"/>
          <p:cNvCxnSpPr>
            <a:stCxn id="93" idx="3"/>
            <a:endCxn id="96" idx="1"/>
          </p:cNvCxnSpPr>
          <p:nvPr/>
        </p:nvCxnSpPr>
        <p:spPr>
          <a:xfrm flipV="1">
            <a:off x="5791200" y="2078578"/>
            <a:ext cx="1905000" cy="836541"/>
          </a:xfrm>
          <a:prstGeom prst="straightConnector1">
            <a:avLst/>
          </a:prstGeom>
          <a:noFill/>
          <a:ln w="9525" cap="flat" cmpd="sng" algn="ctr">
            <a:solidFill>
              <a:srgbClr val="4F81BD">
                <a:shade val="95000"/>
                <a:satMod val="105000"/>
              </a:srgbClr>
            </a:solidFill>
            <a:prstDash val="solid"/>
            <a:tailEnd type="arrow"/>
          </a:ln>
          <a:effectLst/>
        </p:spPr>
      </p:cxnSp>
      <p:cxnSp>
        <p:nvCxnSpPr>
          <p:cNvPr id="101" name="直接箭头连接符 100"/>
          <p:cNvCxnSpPr>
            <a:stCxn id="93" idx="3"/>
            <a:endCxn id="97" idx="1"/>
          </p:cNvCxnSpPr>
          <p:nvPr/>
        </p:nvCxnSpPr>
        <p:spPr>
          <a:xfrm flipV="1">
            <a:off x="5791200" y="2535778"/>
            <a:ext cx="1905000" cy="379341"/>
          </a:xfrm>
          <a:prstGeom prst="straightConnector1">
            <a:avLst/>
          </a:prstGeom>
          <a:noFill/>
          <a:ln w="9525" cap="flat" cmpd="sng" algn="ctr">
            <a:solidFill>
              <a:srgbClr val="4F81BD">
                <a:shade val="95000"/>
                <a:satMod val="105000"/>
              </a:srgbClr>
            </a:solidFill>
            <a:prstDash val="solid"/>
            <a:tailEnd type="arrow"/>
          </a:ln>
          <a:effectLst/>
        </p:spPr>
      </p:cxnSp>
      <p:cxnSp>
        <p:nvCxnSpPr>
          <p:cNvPr id="102" name="直接箭头连接符 101"/>
          <p:cNvCxnSpPr>
            <a:stCxn id="93" idx="3"/>
            <a:endCxn id="98" idx="1"/>
          </p:cNvCxnSpPr>
          <p:nvPr/>
        </p:nvCxnSpPr>
        <p:spPr>
          <a:xfrm>
            <a:off x="5791200" y="2915119"/>
            <a:ext cx="1905000" cy="154059"/>
          </a:xfrm>
          <a:prstGeom prst="straightConnector1">
            <a:avLst/>
          </a:prstGeom>
          <a:noFill/>
          <a:ln w="9525" cap="flat" cmpd="sng" algn="ctr">
            <a:solidFill>
              <a:srgbClr val="4F81BD">
                <a:shade val="95000"/>
                <a:satMod val="105000"/>
              </a:srgbClr>
            </a:solidFill>
            <a:prstDash val="solid"/>
            <a:tailEnd type="arrow"/>
          </a:ln>
          <a:effectLst/>
        </p:spPr>
      </p:cxnSp>
      <p:cxnSp>
        <p:nvCxnSpPr>
          <p:cNvPr id="103" name="直接箭头连接符 102"/>
          <p:cNvCxnSpPr>
            <a:stCxn id="93" idx="3"/>
            <a:endCxn id="99" idx="1"/>
          </p:cNvCxnSpPr>
          <p:nvPr/>
        </p:nvCxnSpPr>
        <p:spPr>
          <a:xfrm>
            <a:off x="5791200" y="2915119"/>
            <a:ext cx="1905000" cy="687459"/>
          </a:xfrm>
          <a:prstGeom prst="straightConnector1">
            <a:avLst/>
          </a:prstGeom>
          <a:noFill/>
          <a:ln w="9525" cap="flat" cmpd="sng" algn="ctr">
            <a:solidFill>
              <a:srgbClr val="4F81BD">
                <a:shade val="95000"/>
                <a:satMod val="105000"/>
              </a:srgbClr>
            </a:solidFill>
            <a:prstDash val="solid"/>
            <a:tailEnd type="arrow"/>
          </a:ln>
          <a:effectLst/>
        </p:spPr>
      </p:cxnSp>
      <p:cxnSp>
        <p:nvCxnSpPr>
          <p:cNvPr id="104" name="直接连接符 103"/>
          <p:cNvCxnSpPr/>
          <p:nvPr/>
        </p:nvCxnSpPr>
        <p:spPr>
          <a:xfrm>
            <a:off x="0" y="4027512"/>
            <a:ext cx="9144000" cy="0"/>
          </a:xfrm>
          <a:prstGeom prst="line">
            <a:avLst/>
          </a:prstGeom>
          <a:noFill/>
          <a:ln w="19050" cap="flat" cmpd="sng" algn="ctr">
            <a:solidFill>
              <a:srgbClr val="4F81BD">
                <a:shade val="95000"/>
                <a:satMod val="105000"/>
              </a:srgbClr>
            </a:solidFill>
            <a:prstDash val="dash"/>
          </a:ln>
          <a:effectLst/>
        </p:spPr>
      </p:cxnSp>
      <p:cxnSp>
        <p:nvCxnSpPr>
          <p:cNvPr id="105" name="直接连接符 104"/>
          <p:cNvCxnSpPr/>
          <p:nvPr/>
        </p:nvCxnSpPr>
        <p:spPr>
          <a:xfrm>
            <a:off x="3352800" y="4103712"/>
            <a:ext cx="0" cy="2057400"/>
          </a:xfrm>
          <a:prstGeom prst="line">
            <a:avLst/>
          </a:prstGeom>
          <a:noFill/>
          <a:ln w="19050" cap="flat" cmpd="sng" algn="ctr">
            <a:solidFill>
              <a:srgbClr val="4F81BD">
                <a:shade val="95000"/>
                <a:satMod val="105000"/>
              </a:srgbClr>
            </a:solidFill>
            <a:prstDash val="dash"/>
          </a:ln>
          <a:effectLst/>
        </p:spPr>
      </p:cxnSp>
      <p:sp>
        <p:nvSpPr>
          <p:cNvPr id="106" name="TextBox 105"/>
          <p:cNvSpPr txBox="1"/>
          <p:nvPr/>
        </p:nvSpPr>
        <p:spPr>
          <a:xfrm>
            <a:off x="685800" y="4302784"/>
            <a:ext cx="2514600" cy="1754326"/>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The Great Wall park and museum (Beijing)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(8 million visits yearly)</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E-ticket system</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OCC tourist guide</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Visitor analysis</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pic>
        <p:nvPicPr>
          <p:cNvPr id="107" name="Picture 6"/>
          <p:cNvPicPr>
            <a:picLocks noChangeAspect="1" noChangeArrowheads="1"/>
          </p:cNvPicPr>
          <p:nvPr/>
        </p:nvPicPr>
        <p:blipFill>
          <a:blip r:embed="rId7" cstate="print"/>
          <a:srcRect/>
          <a:stretch>
            <a:fillRect/>
          </a:stretch>
        </p:blipFill>
        <p:spPr bwMode="auto">
          <a:xfrm>
            <a:off x="6934200" y="4103712"/>
            <a:ext cx="1485900" cy="904875"/>
          </a:xfrm>
          <a:prstGeom prst="rect">
            <a:avLst/>
          </a:prstGeom>
          <a:noFill/>
          <a:ln w="9525">
            <a:noFill/>
            <a:miter lim="800000"/>
            <a:headEnd/>
            <a:tailEnd/>
          </a:ln>
        </p:spPr>
      </p:pic>
      <p:pic>
        <p:nvPicPr>
          <p:cNvPr id="108" name="Picture 7"/>
          <p:cNvPicPr>
            <a:picLocks noChangeAspect="1" noChangeArrowheads="1"/>
          </p:cNvPicPr>
          <p:nvPr/>
        </p:nvPicPr>
        <p:blipFill>
          <a:blip r:embed="rId8" cstate="print"/>
          <a:srcRect/>
          <a:stretch>
            <a:fillRect/>
          </a:stretch>
        </p:blipFill>
        <p:spPr bwMode="auto">
          <a:xfrm>
            <a:off x="6934200" y="5170512"/>
            <a:ext cx="1485900" cy="819150"/>
          </a:xfrm>
          <a:prstGeom prst="rect">
            <a:avLst/>
          </a:prstGeom>
          <a:noFill/>
          <a:ln w="9525">
            <a:noFill/>
            <a:miter lim="800000"/>
            <a:headEnd/>
            <a:tailEnd/>
          </a:ln>
        </p:spPr>
      </p:pic>
      <p:pic>
        <p:nvPicPr>
          <p:cNvPr id="109" name="Picture 8"/>
          <p:cNvPicPr>
            <a:picLocks noChangeAspect="1" noChangeArrowheads="1"/>
          </p:cNvPicPr>
          <p:nvPr/>
        </p:nvPicPr>
        <p:blipFill>
          <a:blip r:embed="rId9" cstate="print"/>
          <a:srcRect/>
          <a:stretch>
            <a:fillRect/>
          </a:stretch>
        </p:blipFill>
        <p:spPr bwMode="auto">
          <a:xfrm>
            <a:off x="3554730" y="4332312"/>
            <a:ext cx="1550670" cy="1447800"/>
          </a:xfrm>
          <a:prstGeom prst="rect">
            <a:avLst/>
          </a:prstGeom>
          <a:noFill/>
          <a:ln w="9525">
            <a:noFill/>
            <a:miter lim="800000"/>
            <a:headEnd/>
            <a:tailEnd/>
          </a:ln>
        </p:spPr>
      </p:pic>
      <p:pic>
        <p:nvPicPr>
          <p:cNvPr id="110" name="Picture 9"/>
          <p:cNvPicPr>
            <a:picLocks noChangeAspect="1" noChangeArrowheads="1"/>
          </p:cNvPicPr>
          <p:nvPr/>
        </p:nvPicPr>
        <p:blipFill>
          <a:blip r:embed="rId10" cstate="print"/>
          <a:srcRect/>
          <a:stretch>
            <a:fillRect/>
          </a:stretch>
        </p:blipFill>
        <p:spPr bwMode="auto">
          <a:xfrm>
            <a:off x="5244770" y="4103712"/>
            <a:ext cx="1613230" cy="914400"/>
          </a:xfrm>
          <a:prstGeom prst="rect">
            <a:avLst/>
          </a:prstGeom>
          <a:noFill/>
          <a:ln w="9525">
            <a:noFill/>
            <a:miter lim="800000"/>
            <a:headEnd/>
            <a:tailEnd/>
          </a:ln>
        </p:spPr>
      </p:pic>
      <p:pic>
        <p:nvPicPr>
          <p:cNvPr id="111" name="Picture 10"/>
          <p:cNvPicPr>
            <a:picLocks noChangeAspect="1" noChangeArrowheads="1"/>
          </p:cNvPicPr>
          <p:nvPr/>
        </p:nvPicPr>
        <p:blipFill>
          <a:blip r:embed="rId11" cstate="print"/>
          <a:srcRect/>
          <a:stretch>
            <a:fillRect/>
          </a:stretch>
        </p:blipFill>
        <p:spPr bwMode="auto">
          <a:xfrm>
            <a:off x="5257800" y="5170512"/>
            <a:ext cx="1600200" cy="845688"/>
          </a:xfrm>
          <a:prstGeom prst="rect">
            <a:avLst/>
          </a:prstGeom>
          <a:noFill/>
          <a:ln w="9525">
            <a:noFill/>
            <a:miter lim="800000"/>
            <a:headEnd/>
            <a:tailEnd/>
          </a:ln>
        </p:spPr>
      </p:pic>
      <p:sp>
        <p:nvSpPr>
          <p:cNvPr id="112" name="object 7"/>
          <p:cNvSpPr txBox="1">
            <a:spLocks/>
          </p:cNvSpPr>
          <p:nvPr/>
        </p:nvSpPr>
        <p:spPr>
          <a:xfrm>
            <a:off x="251520" y="908720"/>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Deployed Services - LBS</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9</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a:t>
            </a:r>
            <a:r>
              <a:rPr lang="en-US" altLang="ja-JP" dirty="0" smtClean="0"/>
              <a:t>2015</a:t>
            </a:r>
            <a:endParaRPr lang="en-US" altLang="ja-JP" dirty="0"/>
          </a:p>
        </p:txBody>
      </p:sp>
      <p:sp>
        <p:nvSpPr>
          <p:cNvPr id="59" name="TextBox 58"/>
          <p:cNvSpPr txBox="1"/>
          <p:nvPr/>
        </p:nvSpPr>
        <p:spPr>
          <a:xfrm>
            <a:off x="838200" y="2011684"/>
            <a:ext cx="1676400" cy="369332"/>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ysClr val="window" lastClr="FFFFFF"/>
                </a:solidFill>
                <a:effectLst/>
                <a:uLnTx/>
                <a:uFillTx/>
                <a:latin typeface="Calibri"/>
                <a:ea typeface="宋体"/>
                <a:cs typeface="+mn-cs"/>
              </a:rPr>
              <a:t>LBS</a:t>
            </a:r>
            <a:endParaRPr kumimoji="0" lang="zh-CN" altLang="en-US" sz="1800" b="1" i="0" u="none" strike="noStrike" kern="0" cap="none" spc="0" normalizeH="0" baseline="0" noProof="0" dirty="0">
              <a:ln>
                <a:noFill/>
              </a:ln>
              <a:solidFill>
                <a:sysClr val="window" lastClr="FFFFFF"/>
              </a:solidFill>
              <a:effectLst/>
              <a:uLnTx/>
              <a:uFillTx/>
              <a:latin typeface="Calibri"/>
              <a:ea typeface="宋体"/>
              <a:cs typeface="+mn-cs"/>
            </a:endParaRPr>
          </a:p>
        </p:txBody>
      </p:sp>
      <p:pic>
        <p:nvPicPr>
          <p:cNvPr id="60" name="Picture 2"/>
          <p:cNvPicPr>
            <a:picLocks noChangeAspect="1" noChangeArrowheads="1"/>
          </p:cNvPicPr>
          <p:nvPr/>
        </p:nvPicPr>
        <p:blipFill>
          <a:blip r:embed="rId2" cstate="print"/>
          <a:srcRect/>
          <a:stretch>
            <a:fillRect/>
          </a:stretch>
        </p:blipFill>
        <p:spPr bwMode="auto">
          <a:xfrm>
            <a:off x="6324600" y="4507413"/>
            <a:ext cx="1479475" cy="1000125"/>
          </a:xfrm>
          <a:prstGeom prst="rect">
            <a:avLst/>
          </a:prstGeom>
          <a:noFill/>
          <a:ln w="9525">
            <a:noFill/>
            <a:miter lim="800000"/>
            <a:headEnd/>
            <a:tailEnd/>
          </a:ln>
        </p:spPr>
      </p:pic>
      <p:pic>
        <p:nvPicPr>
          <p:cNvPr id="61" name="Picture 3"/>
          <p:cNvPicPr>
            <a:picLocks noChangeAspect="1" noChangeArrowheads="1"/>
          </p:cNvPicPr>
          <p:nvPr/>
        </p:nvPicPr>
        <p:blipFill>
          <a:blip r:embed="rId3" cstate="print"/>
          <a:srcRect/>
          <a:stretch>
            <a:fillRect/>
          </a:stretch>
        </p:blipFill>
        <p:spPr bwMode="auto">
          <a:xfrm>
            <a:off x="4495800" y="4964613"/>
            <a:ext cx="990600" cy="828616"/>
          </a:xfrm>
          <a:prstGeom prst="rect">
            <a:avLst/>
          </a:prstGeom>
          <a:noFill/>
          <a:ln w="9525">
            <a:noFill/>
            <a:miter lim="800000"/>
            <a:headEnd/>
            <a:tailEnd/>
          </a:ln>
        </p:spPr>
      </p:pic>
      <p:pic>
        <p:nvPicPr>
          <p:cNvPr id="62" name="Picture 4"/>
          <p:cNvPicPr>
            <a:picLocks noChangeAspect="1" noChangeArrowheads="1"/>
          </p:cNvPicPr>
          <p:nvPr/>
        </p:nvPicPr>
        <p:blipFill>
          <a:blip r:embed="rId4" cstate="print"/>
          <a:srcRect/>
          <a:stretch>
            <a:fillRect/>
          </a:stretch>
        </p:blipFill>
        <p:spPr bwMode="auto">
          <a:xfrm>
            <a:off x="6324600" y="5574213"/>
            <a:ext cx="1447800" cy="877539"/>
          </a:xfrm>
          <a:prstGeom prst="rect">
            <a:avLst/>
          </a:prstGeom>
          <a:noFill/>
          <a:ln w="9525">
            <a:noFill/>
            <a:miter lim="800000"/>
            <a:headEnd/>
            <a:tailEnd/>
          </a:ln>
        </p:spPr>
      </p:pic>
      <p:pic>
        <p:nvPicPr>
          <p:cNvPr id="63" name="Picture 4"/>
          <p:cNvPicPr>
            <a:picLocks noChangeAspect="1" noChangeArrowheads="1"/>
          </p:cNvPicPr>
          <p:nvPr/>
        </p:nvPicPr>
        <p:blipFill>
          <a:blip r:embed="rId5" cstate="print"/>
          <a:srcRect/>
          <a:stretch>
            <a:fillRect/>
          </a:stretch>
        </p:blipFill>
        <p:spPr bwMode="auto">
          <a:xfrm>
            <a:off x="4267200" y="2831013"/>
            <a:ext cx="655151" cy="1185672"/>
          </a:xfrm>
          <a:prstGeom prst="rect">
            <a:avLst/>
          </a:prstGeom>
          <a:noFill/>
          <a:ln w="9525">
            <a:noFill/>
            <a:miter lim="800000"/>
            <a:headEnd/>
            <a:tailEnd/>
          </a:ln>
        </p:spPr>
      </p:pic>
      <p:sp>
        <p:nvSpPr>
          <p:cNvPr id="64" name="TextBox 63"/>
          <p:cNvSpPr txBox="1"/>
          <p:nvPr/>
        </p:nvSpPr>
        <p:spPr>
          <a:xfrm>
            <a:off x="4953000" y="3364413"/>
            <a:ext cx="6949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APP</a:t>
            </a:r>
            <a:endParaRPr kumimoji="0" lang="zh-CN" altLang="en-US" sz="1800" b="0" i="0" u="none" strike="noStrike" kern="0" cap="none" spc="0" normalizeH="0" baseline="0" noProof="0" dirty="0">
              <a:ln>
                <a:noFill/>
              </a:ln>
              <a:solidFill>
                <a:sysClr val="windowText" lastClr="000000"/>
              </a:solidFill>
              <a:effectLst/>
              <a:uLnTx/>
              <a:uFillTx/>
            </a:endParaRPr>
          </a:p>
        </p:txBody>
      </p:sp>
      <p:pic>
        <p:nvPicPr>
          <p:cNvPr id="65" name="Picture 1"/>
          <p:cNvPicPr>
            <a:picLocks noChangeAspect="1" noChangeArrowheads="1"/>
          </p:cNvPicPr>
          <p:nvPr/>
        </p:nvPicPr>
        <p:blipFill>
          <a:blip r:embed="rId6" cstate="print"/>
          <a:srcRect r="17826"/>
          <a:stretch>
            <a:fillRect/>
          </a:stretch>
        </p:blipFill>
        <p:spPr bwMode="auto">
          <a:xfrm>
            <a:off x="7081942" y="2754813"/>
            <a:ext cx="1855744" cy="1066800"/>
          </a:xfrm>
          <a:prstGeom prst="rect">
            <a:avLst/>
          </a:prstGeom>
          <a:noFill/>
          <a:ln w="9525">
            <a:noFill/>
            <a:miter lim="800000"/>
            <a:headEnd/>
            <a:tailEnd/>
          </a:ln>
        </p:spPr>
      </p:pic>
      <p:cxnSp>
        <p:nvCxnSpPr>
          <p:cNvPr id="66" name="直接箭头连接符 65"/>
          <p:cNvCxnSpPr/>
          <p:nvPr/>
        </p:nvCxnSpPr>
        <p:spPr>
          <a:xfrm>
            <a:off x="7543800" y="2069013"/>
            <a:ext cx="457194" cy="536320"/>
          </a:xfrm>
          <a:prstGeom prst="straightConnector1">
            <a:avLst/>
          </a:prstGeom>
          <a:noFill/>
          <a:ln w="9525" cap="flat" cmpd="sng" algn="ctr">
            <a:solidFill>
              <a:srgbClr val="4F81BD">
                <a:shade val="95000"/>
                <a:satMod val="105000"/>
              </a:srgbClr>
            </a:solidFill>
            <a:prstDash val="solid"/>
            <a:tailEnd type="arrow"/>
          </a:ln>
          <a:effectLst/>
        </p:spPr>
      </p:cxnSp>
      <p:sp>
        <p:nvSpPr>
          <p:cNvPr id="67" name="TextBox 66"/>
          <p:cNvSpPr txBox="1"/>
          <p:nvPr/>
        </p:nvSpPr>
        <p:spPr>
          <a:xfrm>
            <a:off x="7315200" y="3821613"/>
            <a:ext cx="15198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Map database</a:t>
            </a:r>
            <a:endParaRPr kumimoji="0" lang="zh-CN" altLang="en-US" sz="1800" b="0" i="0" u="none" strike="noStrike" kern="0" cap="none" spc="0" normalizeH="0" baseline="0" noProof="0" dirty="0">
              <a:ln>
                <a:noFill/>
              </a:ln>
              <a:solidFill>
                <a:sysClr val="windowText" lastClr="000000"/>
              </a:solidFill>
              <a:effectLst/>
              <a:uLnTx/>
              <a:uFillTx/>
            </a:endParaRPr>
          </a:p>
        </p:txBody>
      </p:sp>
      <p:cxnSp>
        <p:nvCxnSpPr>
          <p:cNvPr id="68" name="直接箭头连接符 67"/>
          <p:cNvCxnSpPr/>
          <p:nvPr/>
        </p:nvCxnSpPr>
        <p:spPr>
          <a:xfrm flipV="1">
            <a:off x="4953000" y="2145213"/>
            <a:ext cx="738554" cy="609600"/>
          </a:xfrm>
          <a:prstGeom prst="straightConnector1">
            <a:avLst/>
          </a:prstGeom>
          <a:noFill/>
          <a:ln w="9525" cap="flat" cmpd="sng" algn="ctr">
            <a:solidFill>
              <a:srgbClr val="4F81BD">
                <a:shade val="95000"/>
                <a:satMod val="105000"/>
              </a:srgbClr>
            </a:solidFill>
            <a:prstDash val="solid"/>
            <a:tailEnd type="arrow"/>
          </a:ln>
          <a:effectLst/>
        </p:spPr>
      </p:cxnSp>
      <p:cxnSp>
        <p:nvCxnSpPr>
          <p:cNvPr id="69" name="直接箭头连接符 68"/>
          <p:cNvCxnSpPr/>
          <p:nvPr/>
        </p:nvCxnSpPr>
        <p:spPr>
          <a:xfrm flipH="1">
            <a:off x="5029200" y="2145213"/>
            <a:ext cx="805962" cy="685800"/>
          </a:xfrm>
          <a:prstGeom prst="straightConnector1">
            <a:avLst/>
          </a:prstGeom>
          <a:noFill/>
          <a:ln w="9525" cap="flat" cmpd="sng" algn="ctr">
            <a:solidFill>
              <a:srgbClr val="4F81BD">
                <a:shade val="95000"/>
                <a:satMod val="105000"/>
              </a:srgbClr>
            </a:solidFill>
            <a:prstDash val="solid"/>
            <a:tailEnd type="arrow"/>
          </a:ln>
          <a:effectLst/>
        </p:spPr>
      </p:cxnSp>
      <p:sp>
        <p:nvSpPr>
          <p:cNvPr id="70" name="TextBox 69"/>
          <p:cNvSpPr txBox="1"/>
          <p:nvPr/>
        </p:nvSpPr>
        <p:spPr>
          <a:xfrm rot="19281622">
            <a:off x="4377079" y="2076481"/>
            <a:ext cx="160733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Request</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71" name="TextBox 70"/>
          <p:cNvSpPr txBox="1"/>
          <p:nvPr/>
        </p:nvSpPr>
        <p:spPr>
          <a:xfrm rot="19057829">
            <a:off x="4867543" y="2486179"/>
            <a:ext cx="160733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OCC Data</a:t>
            </a:r>
            <a:endParaRPr kumimoji="0" lang="zh-CN" altLang="en-US" sz="1800" b="0" i="0" u="none" strike="noStrike" kern="0" cap="none" spc="0" normalizeH="0" baseline="0" noProof="0" dirty="0">
              <a:ln>
                <a:noFill/>
              </a:ln>
              <a:solidFill>
                <a:sysClr val="windowText" lastClr="000000"/>
              </a:solidFill>
              <a:effectLst/>
              <a:uLnTx/>
              <a:uFillTx/>
            </a:endParaRPr>
          </a:p>
        </p:txBody>
      </p:sp>
      <p:cxnSp>
        <p:nvCxnSpPr>
          <p:cNvPr id="72" name="直接箭头连接符 71"/>
          <p:cNvCxnSpPr/>
          <p:nvPr/>
        </p:nvCxnSpPr>
        <p:spPr>
          <a:xfrm flipH="1" flipV="1">
            <a:off x="7620000" y="1992813"/>
            <a:ext cx="533400" cy="609599"/>
          </a:xfrm>
          <a:prstGeom prst="straightConnector1">
            <a:avLst/>
          </a:prstGeom>
          <a:noFill/>
          <a:ln w="9525" cap="flat" cmpd="sng" algn="ctr">
            <a:solidFill>
              <a:srgbClr val="4F81BD">
                <a:shade val="95000"/>
                <a:satMod val="105000"/>
              </a:srgbClr>
            </a:solidFill>
            <a:prstDash val="solid"/>
            <a:tailEnd type="arrow"/>
          </a:ln>
          <a:effectLst/>
        </p:spPr>
      </p:cxnSp>
      <p:sp>
        <p:nvSpPr>
          <p:cNvPr id="73" name="TextBox 72"/>
          <p:cNvSpPr txBox="1"/>
          <p:nvPr/>
        </p:nvSpPr>
        <p:spPr>
          <a:xfrm>
            <a:off x="7924800" y="1840413"/>
            <a:ext cx="84850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update</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74" name="TextBox 73"/>
          <p:cNvSpPr txBox="1"/>
          <p:nvPr/>
        </p:nvSpPr>
        <p:spPr>
          <a:xfrm>
            <a:off x="6248400" y="2069013"/>
            <a:ext cx="100700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mapping</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75" name="TextBox 74"/>
          <p:cNvSpPr txBox="1"/>
          <p:nvPr/>
        </p:nvSpPr>
        <p:spPr>
          <a:xfrm>
            <a:off x="457200" y="2697484"/>
            <a:ext cx="3276600" cy="1477328"/>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Liaoning Exhibition Center (Shenyang)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(2 main halls + 2000 retail shops)</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LBS ad system</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OCC data push</a:t>
            </a:r>
          </a:p>
        </p:txBody>
      </p:sp>
      <p:pic>
        <p:nvPicPr>
          <p:cNvPr id="76" name="Picture 5"/>
          <p:cNvPicPr>
            <a:picLocks noChangeAspect="1" noChangeArrowheads="1"/>
          </p:cNvPicPr>
          <p:nvPr/>
        </p:nvPicPr>
        <p:blipFill>
          <a:blip r:embed="rId7" cstate="print"/>
          <a:srcRect/>
          <a:stretch>
            <a:fillRect/>
          </a:stretch>
        </p:blipFill>
        <p:spPr bwMode="auto">
          <a:xfrm>
            <a:off x="5791200" y="1078413"/>
            <a:ext cx="1676400" cy="1012682"/>
          </a:xfrm>
          <a:prstGeom prst="rect">
            <a:avLst/>
          </a:prstGeom>
          <a:noFill/>
          <a:ln w="9525">
            <a:noFill/>
            <a:miter lim="800000"/>
            <a:headEnd/>
            <a:tailEnd/>
          </a:ln>
        </p:spPr>
      </p:pic>
      <p:sp>
        <p:nvSpPr>
          <p:cNvPr id="77" name="TextBox 76"/>
          <p:cNvSpPr txBox="1"/>
          <p:nvPr/>
        </p:nvSpPr>
        <p:spPr>
          <a:xfrm>
            <a:off x="4419600" y="5879013"/>
            <a:ext cx="115214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OCC Display</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12" name="object 7"/>
          <p:cNvSpPr txBox="1">
            <a:spLocks/>
          </p:cNvSpPr>
          <p:nvPr/>
        </p:nvSpPr>
        <p:spPr>
          <a:xfrm>
            <a:off x="251520" y="908720"/>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Deployed Services - LBS</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1092</TotalTime>
  <Words>943</Words>
  <Application>Microsoft Office PowerPoint</Application>
  <PresentationFormat>全屏显示(4:3)</PresentationFormat>
  <Paragraphs>214</Paragraphs>
  <Slides>15</Slides>
  <Notes>1</Notes>
  <HiddenSlides>0</HiddenSlides>
  <MMClips>0</MMClips>
  <ScaleCrop>false</ScaleCrop>
  <HeadingPairs>
    <vt:vector size="4" baseType="variant">
      <vt:variant>
        <vt:lpstr>主题</vt:lpstr>
      </vt:variant>
      <vt:variant>
        <vt:i4>2</vt:i4>
      </vt:variant>
      <vt:variant>
        <vt:lpstr>幻灯片标题</vt:lpstr>
      </vt:variant>
      <vt:variant>
        <vt:i4>15</vt:i4>
      </vt:variant>
    </vt:vector>
  </HeadingPairs>
  <TitlesOfParts>
    <vt:vector size="17" baseType="lpstr">
      <vt:lpstr>IEEE-P802_15</vt:lpstr>
      <vt:lpstr>디자인 사용자 지정</vt:lpstr>
      <vt:lpstr>幻灯片 1</vt:lpstr>
      <vt:lpstr> Proposal for OCC application using mobile devices  </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 SRU Closing report for May 2014</dc:title>
  <dc:subject>IEEE 802.15 &lt;subject&gt;</dc:subject>
  <dc:creator>kitazawa</dc:creator>
  <dc:description>15-14-0316-00-0sru</dc:description>
  <cp:lastModifiedBy>win</cp:lastModifiedBy>
  <cp:revision>112</cp:revision>
  <cp:lastPrinted>1998-02-10T13:28:06Z</cp:lastPrinted>
  <dcterms:created xsi:type="dcterms:W3CDTF">2013-09-18T06:18:22Z</dcterms:created>
  <dcterms:modified xsi:type="dcterms:W3CDTF">2015-11-10T20:52:08Z</dcterms:modified>
</cp:coreProperties>
</file>