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301" r:id="rId3"/>
    <p:sldId id="302" r:id="rId4"/>
    <p:sldId id="363" r:id="rId5"/>
    <p:sldId id="367" r:id="rId6"/>
    <p:sldId id="366" r:id="rId7"/>
    <p:sldId id="362" r:id="rId8"/>
    <p:sldId id="368" r:id="rId9"/>
    <p:sldId id="364" r:id="rId10"/>
    <p:sldId id="365" r:id="rId11"/>
  </p:sldIdLst>
  <p:sldSz cx="9144000" cy="6858000" type="screen4x3"/>
  <p:notesSz cx="6797675" cy="99282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1" hangingPunct="1">
      <a:defRPr sz="1200" kern="1200">
        <a:solidFill>
          <a:schemeClr val="tx1"/>
        </a:solidFill>
        <a:latin typeface="Times New Roman" panose="02020603050405020304" pitchFamily="18" charset="0"/>
        <a:ea typeface="+mn-ea"/>
        <a:cs typeface="+mn-cs"/>
      </a:defRPr>
    </a:lvl6pPr>
    <a:lvl7pPr marL="2743200" algn="l" defTabSz="914400" rtl="0" eaLnBrk="1" latinLnBrk="1" hangingPunct="1">
      <a:defRPr sz="1200" kern="1200">
        <a:solidFill>
          <a:schemeClr val="tx1"/>
        </a:solidFill>
        <a:latin typeface="Times New Roman" panose="02020603050405020304" pitchFamily="18" charset="0"/>
        <a:ea typeface="+mn-ea"/>
        <a:cs typeface="+mn-cs"/>
      </a:defRPr>
    </a:lvl7pPr>
    <a:lvl8pPr marL="3200400" algn="l" defTabSz="914400" rtl="0" eaLnBrk="1" latinLnBrk="1" hangingPunct="1">
      <a:defRPr sz="1200" kern="1200">
        <a:solidFill>
          <a:schemeClr val="tx1"/>
        </a:solidFill>
        <a:latin typeface="Times New Roman" panose="02020603050405020304" pitchFamily="18" charset="0"/>
        <a:ea typeface="+mn-ea"/>
        <a:cs typeface="+mn-cs"/>
      </a:defRPr>
    </a:lvl8pPr>
    <a:lvl9pPr marL="3657600" algn="l" defTabSz="914400" rtl="0" eaLnBrk="1" latinLnBrk="1"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15" userDrawn="1">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4848"/>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205" autoAdjust="0"/>
    <p:restoredTop sz="94613"/>
  </p:normalViewPr>
  <p:slideViewPr>
    <p:cSldViewPr>
      <p:cViewPr varScale="1">
        <p:scale>
          <a:sx n="69" d="100"/>
          <a:sy n="69" d="100"/>
        </p:scale>
        <p:origin x="-1098" y="-102"/>
      </p:cViewPr>
      <p:guideLst>
        <p:guide orient="horz" pos="2115"/>
        <p:guide pos="2880"/>
      </p:guideLst>
    </p:cSldViewPr>
  </p:slideViewPr>
  <p:notesTextViewPr>
    <p:cViewPr>
      <p:scale>
        <a:sx n="3" d="2"/>
        <a:sy n="3" d="2"/>
      </p:scale>
      <p:origin x="0" y="0"/>
    </p:cViewPr>
  </p:notesTextViewPr>
  <p:notesViewPr>
    <p:cSldViewPr>
      <p:cViewPr varScale="1">
        <p:scale>
          <a:sx n="88" d="100"/>
          <a:sy n="88" d="100"/>
        </p:scale>
        <p:origin x="379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2337"/>
            <a:ext cx="264094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panose="020B0600000101010101" pitchFamily="50"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81635" y="202337"/>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panose="020B0600000101010101" pitchFamily="50"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078917" y="9608946"/>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panose="020B0600000101010101" pitchFamily="50"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44060" y="9608946"/>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panose="020B0600000101010101" pitchFamily="50" charset="-127"/>
              </a:defRPr>
            </a:lvl1pPr>
          </a:lstStyle>
          <a:p>
            <a:r>
              <a:rPr lang="en-US" altLang="ko-KR"/>
              <a:t>Page </a:t>
            </a:r>
            <a:fld id="{B02C1AF3-8C1B-46BC-BDA2-473D5AB0D7F7}" type="slidenum">
              <a:rPr lang="en-US" altLang="ko-KR"/>
              <a:pPr/>
              <a:t>‹#›</a:t>
            </a:fld>
            <a:endParaRPr lang="en-US" altLang="ko-KR"/>
          </a:p>
        </p:txBody>
      </p:sp>
      <p:sp>
        <p:nvSpPr>
          <p:cNvPr id="3078" name="Line 6"/>
          <p:cNvSpPr>
            <a:spLocks noChangeShapeType="1"/>
          </p:cNvSpPr>
          <p:nvPr/>
        </p:nvSpPr>
        <p:spPr bwMode="auto">
          <a:xfrm>
            <a:off x="680079" y="414384"/>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80079" y="960894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ko-KR" sz="1200">
                <a:ea typeface="굴림" panose="020B0600000101010101" pitchFamily="50" charset="-127"/>
              </a:rPr>
              <a:t>Submission</a:t>
            </a:r>
          </a:p>
        </p:txBody>
      </p:sp>
      <p:sp>
        <p:nvSpPr>
          <p:cNvPr id="3080" name="Line 8"/>
          <p:cNvSpPr>
            <a:spLocks noChangeShapeType="1"/>
          </p:cNvSpPr>
          <p:nvPr/>
        </p:nvSpPr>
        <p:spPr bwMode="auto">
          <a:xfrm>
            <a:off x="680079" y="9597058"/>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634093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422"/>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panose="020B0600000101010101" pitchFamily="50" charset="-127"/>
              </a:defRPr>
            </a:lvl1pPr>
          </a:lstStyle>
          <a:p>
            <a:r>
              <a:rPr lang="en-US" altLang="ko-KR"/>
              <a:t>doc.: IEEE 802.15-&lt;doc#&gt;</a:t>
            </a:r>
          </a:p>
        </p:txBody>
      </p:sp>
      <p:sp>
        <p:nvSpPr>
          <p:cNvPr id="2051" name="Rectangle 3"/>
          <p:cNvSpPr>
            <a:spLocks noGrp="1" noChangeArrowheads="1"/>
          </p:cNvSpPr>
          <p:nvPr>
            <p:ph type="dt" idx="1"/>
          </p:nvPr>
        </p:nvSpPr>
        <p:spPr bwMode="auto">
          <a:xfrm>
            <a:off x="641173" y="117422"/>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panose="020B0600000101010101" pitchFamily="50" charset="-127"/>
              </a:defRPr>
            </a:lvl1pPr>
          </a:lstStyle>
          <a:p>
            <a:r>
              <a:rPr lang="en-US" altLang="ko-KR" dirty="0" smtClean="0"/>
              <a:t>&lt;July 2014&gt;</a:t>
            </a:r>
            <a:endParaRPr lang="en-US" altLang="ko-KR" dirty="0"/>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6162"/>
            <a:ext cx="4986207" cy="4468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697636" y="9612343"/>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panose="020B0600000101010101" pitchFamily="50"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875939" y="9612343"/>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panose="020B0600000101010101" pitchFamily="50" charset="-127"/>
              </a:defRPr>
            </a:lvl1pPr>
          </a:lstStyle>
          <a:p>
            <a:r>
              <a:rPr lang="en-US" altLang="ko-KR"/>
              <a:t>Page </a:t>
            </a:r>
            <a:fld id="{276B8D11-90D3-471A-8BA6-09796FEB0620}" type="slidenum">
              <a:rPr lang="en-US" altLang="ko-KR"/>
              <a:pPr/>
              <a:t>‹#›</a:t>
            </a:fld>
            <a:endParaRPr lang="en-US" altLang="ko-KR"/>
          </a:p>
        </p:txBody>
      </p:sp>
      <p:sp>
        <p:nvSpPr>
          <p:cNvPr id="2056" name="Rectangle 8"/>
          <p:cNvSpPr>
            <a:spLocks noChangeArrowheads="1"/>
          </p:cNvSpPr>
          <p:nvPr/>
        </p:nvSpPr>
        <p:spPr bwMode="auto">
          <a:xfrm>
            <a:off x="709648" y="9612343"/>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panose="020B0600000101010101" pitchFamily="50" charset="-127"/>
              </a:rPr>
              <a:t>Submission</a:t>
            </a:r>
          </a:p>
        </p:txBody>
      </p:sp>
      <p:sp>
        <p:nvSpPr>
          <p:cNvPr id="2057" name="Line 9"/>
          <p:cNvSpPr>
            <a:spLocks noChangeShapeType="1"/>
          </p:cNvSpPr>
          <p:nvPr/>
        </p:nvSpPr>
        <p:spPr bwMode="auto">
          <a:xfrm>
            <a:off x="709648" y="9610645"/>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34948" y="31758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29751778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&lt;July 2014&gt;</a:t>
            </a:r>
            <a:endParaRPr lang="en-US" altLang="ko-KR" dirty="0"/>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276B8D11-90D3-471A-8BA6-09796FEB0620}" type="slidenum">
              <a:rPr lang="en-US" altLang="ko-KR" smtClean="0"/>
              <a:pPr/>
              <a:t>1</a:t>
            </a:fld>
            <a:endParaRPr lang="en-US" altLang="ko-KR"/>
          </a:p>
        </p:txBody>
      </p:sp>
    </p:spTree>
    <p:extLst>
      <p:ext uri="{BB962C8B-B14F-4D97-AF65-F5344CB8AC3E}">
        <p14:creationId xmlns:p14="http://schemas.microsoft.com/office/powerpoint/2010/main" val="3779555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 2015</a:t>
            </a:r>
            <a:endParaRPr lang="en-US" altLang="ko-KR"/>
          </a:p>
        </p:txBody>
      </p:sp>
      <p:sp>
        <p:nvSpPr>
          <p:cNvPr id="5" name="바닥글 개체 틀 4"/>
          <p:cNvSpPr>
            <a:spLocks noGrp="1"/>
          </p:cNvSpPr>
          <p:nvPr>
            <p:ph type="ftr" sz="quarter" idx="11"/>
          </p:nvPr>
        </p:nvSpPr>
        <p:spPr/>
        <p:txBody>
          <a:bodyPr/>
          <a:lstStyle>
            <a:lvl1pPr>
              <a:defRPr/>
            </a:lvl1pPr>
          </a:lstStyle>
          <a:p>
            <a:r>
              <a:rPr lang="en-US" altLang="ko-KR" smtClean="0"/>
              <a:t>Byung-Jae Kwak et al., ETRI</a:t>
            </a:r>
            <a:endParaRPr lang="en-US" altLang="ko-K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8D30027-384D-4803-84C0-A1A944A99BF7}" type="slidenum">
              <a:rPr lang="en-US" altLang="ko-KR"/>
              <a:pPr/>
              <a:t>‹#›</a:t>
            </a:fld>
            <a:endParaRPr lang="en-US" altLang="ko-KR"/>
          </a:p>
        </p:txBody>
      </p:sp>
    </p:spTree>
    <p:extLst>
      <p:ext uri="{BB962C8B-B14F-4D97-AF65-F5344CB8AC3E}">
        <p14:creationId xmlns:p14="http://schemas.microsoft.com/office/powerpoint/2010/main" val="2402294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 2015</a:t>
            </a:r>
            <a:endParaRPr lang="en-US" altLang="ko-KR"/>
          </a:p>
        </p:txBody>
      </p:sp>
      <p:sp>
        <p:nvSpPr>
          <p:cNvPr id="5" name="바닥글 개체 틀 4"/>
          <p:cNvSpPr>
            <a:spLocks noGrp="1"/>
          </p:cNvSpPr>
          <p:nvPr>
            <p:ph type="ftr" sz="quarter" idx="11"/>
          </p:nvPr>
        </p:nvSpPr>
        <p:spPr/>
        <p:txBody>
          <a:bodyPr/>
          <a:lstStyle>
            <a:lvl1pPr>
              <a:defRPr/>
            </a:lvl1pPr>
          </a:lstStyle>
          <a:p>
            <a:r>
              <a:rPr lang="en-US" altLang="ko-KR" smtClean="0"/>
              <a:t>Byung-Jae Kwak et al., ETRI</a:t>
            </a:r>
            <a:endParaRPr lang="en-US" altLang="ko-K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03BB23F7-C4DA-4A2D-845E-9E9A4DA1CE3D}" type="slidenum">
              <a:rPr lang="en-US" altLang="ko-KR"/>
              <a:pPr/>
              <a:t>‹#›</a:t>
            </a:fld>
            <a:endParaRPr lang="en-US" altLang="ko-KR"/>
          </a:p>
        </p:txBody>
      </p:sp>
    </p:spTree>
    <p:extLst>
      <p:ext uri="{BB962C8B-B14F-4D97-AF65-F5344CB8AC3E}">
        <p14:creationId xmlns:p14="http://schemas.microsoft.com/office/powerpoint/2010/main" val="3668653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 2015</a:t>
            </a:r>
            <a:endParaRPr lang="en-US" altLang="ko-KR"/>
          </a:p>
        </p:txBody>
      </p:sp>
      <p:sp>
        <p:nvSpPr>
          <p:cNvPr id="5" name="바닥글 개체 틀 4"/>
          <p:cNvSpPr>
            <a:spLocks noGrp="1"/>
          </p:cNvSpPr>
          <p:nvPr>
            <p:ph type="ftr" sz="quarter" idx="11"/>
          </p:nvPr>
        </p:nvSpPr>
        <p:spPr/>
        <p:txBody>
          <a:bodyPr/>
          <a:lstStyle>
            <a:lvl1pPr>
              <a:defRPr/>
            </a:lvl1pPr>
          </a:lstStyle>
          <a:p>
            <a:r>
              <a:rPr lang="en-US" altLang="ko-KR" smtClean="0"/>
              <a:t>Byung-Jae Kwak et al., ETRI</a:t>
            </a:r>
            <a:endParaRPr lang="en-US" altLang="ko-K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772C53B2-473D-45C3-A3AC-4199E5C5417A}" type="slidenum">
              <a:rPr lang="en-US" altLang="ko-KR"/>
              <a:pPr/>
              <a:t>‹#›</a:t>
            </a:fld>
            <a:endParaRPr lang="en-US" altLang="ko-KR"/>
          </a:p>
        </p:txBody>
      </p:sp>
    </p:spTree>
    <p:extLst>
      <p:ext uri="{BB962C8B-B14F-4D97-AF65-F5344CB8AC3E}">
        <p14:creationId xmlns:p14="http://schemas.microsoft.com/office/powerpoint/2010/main" val="1318345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Nov. 2015</a:t>
            </a:r>
            <a:endParaRPr lang="en-US" altLang="ko-KR"/>
          </a:p>
        </p:txBody>
      </p:sp>
      <p:sp>
        <p:nvSpPr>
          <p:cNvPr id="5" name="바닥글 개체 틀 4"/>
          <p:cNvSpPr>
            <a:spLocks noGrp="1"/>
          </p:cNvSpPr>
          <p:nvPr>
            <p:ph type="ftr" sz="quarter" idx="11"/>
          </p:nvPr>
        </p:nvSpPr>
        <p:spPr/>
        <p:txBody>
          <a:bodyPr/>
          <a:lstStyle>
            <a:lvl1pPr>
              <a:defRPr/>
            </a:lvl1pPr>
          </a:lstStyle>
          <a:p>
            <a:r>
              <a:rPr lang="en-US" altLang="ko-KR" smtClean="0"/>
              <a:t>Byung-Jae Kwak et al., ETRI</a:t>
            </a:r>
            <a:endParaRPr lang="en-US" altLang="ko-K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EAA70843-7CE7-4AC8-AE08-BF17C6F76979}" type="slidenum">
              <a:rPr lang="en-US" altLang="ko-KR"/>
              <a:pPr/>
              <a:t>‹#›</a:t>
            </a:fld>
            <a:endParaRPr lang="en-US" altLang="ko-KR"/>
          </a:p>
        </p:txBody>
      </p:sp>
    </p:spTree>
    <p:extLst>
      <p:ext uri="{BB962C8B-B14F-4D97-AF65-F5344CB8AC3E}">
        <p14:creationId xmlns:p14="http://schemas.microsoft.com/office/powerpoint/2010/main" val="79859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smtClean="0"/>
              <a:t>Nov. 2015</a:t>
            </a:r>
            <a:endParaRPr lang="en-US" altLang="ko-KR"/>
          </a:p>
        </p:txBody>
      </p:sp>
      <p:sp>
        <p:nvSpPr>
          <p:cNvPr id="5" name="바닥글 개체 틀 4"/>
          <p:cNvSpPr>
            <a:spLocks noGrp="1"/>
          </p:cNvSpPr>
          <p:nvPr>
            <p:ph type="ftr" sz="quarter" idx="11"/>
          </p:nvPr>
        </p:nvSpPr>
        <p:spPr/>
        <p:txBody>
          <a:bodyPr/>
          <a:lstStyle>
            <a:lvl1pPr>
              <a:defRPr/>
            </a:lvl1pPr>
          </a:lstStyle>
          <a:p>
            <a:r>
              <a:rPr lang="en-US" altLang="ko-KR" smtClean="0"/>
              <a:t>Byung-Jae Kwak et al., ETRI</a:t>
            </a:r>
            <a:endParaRPr lang="en-US" altLang="ko-KR"/>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7745E619-3B3D-48A6-920B-61C97E1F5C9E}" type="slidenum">
              <a:rPr lang="en-US" altLang="ko-KR"/>
              <a:pPr/>
              <a:t>‹#›</a:t>
            </a:fld>
            <a:endParaRPr lang="en-US" altLang="ko-KR"/>
          </a:p>
        </p:txBody>
      </p:sp>
    </p:spTree>
    <p:extLst>
      <p:ext uri="{BB962C8B-B14F-4D97-AF65-F5344CB8AC3E}">
        <p14:creationId xmlns:p14="http://schemas.microsoft.com/office/powerpoint/2010/main" val="3878222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lvl1pPr>
              <a:defRPr/>
            </a:lvl1pPr>
          </a:lstStyle>
          <a:p>
            <a:r>
              <a:rPr lang="en-US" altLang="ko-KR" smtClean="0"/>
              <a:t>Nov. 2015</a:t>
            </a:r>
            <a:endParaRPr lang="en-US" altLang="ko-KR"/>
          </a:p>
        </p:txBody>
      </p:sp>
      <p:sp>
        <p:nvSpPr>
          <p:cNvPr id="6" name="바닥글 개체 틀 5"/>
          <p:cNvSpPr>
            <a:spLocks noGrp="1"/>
          </p:cNvSpPr>
          <p:nvPr>
            <p:ph type="ftr" sz="quarter" idx="11"/>
          </p:nvPr>
        </p:nvSpPr>
        <p:spPr/>
        <p:txBody>
          <a:bodyPr/>
          <a:lstStyle>
            <a:lvl1pPr>
              <a:defRPr/>
            </a:lvl1pPr>
          </a:lstStyle>
          <a:p>
            <a:r>
              <a:rPr lang="en-US" altLang="ko-KR" smtClean="0"/>
              <a:t>Byung-Jae Kwak et al., ETRI</a:t>
            </a:r>
            <a:endParaRPr lang="en-US" altLang="ko-KR"/>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EC9DB68D-2A1C-4745-94AD-F229901E82EB}" type="slidenum">
              <a:rPr lang="en-US" altLang="ko-KR"/>
              <a:pPr/>
              <a:t>‹#›</a:t>
            </a:fld>
            <a:endParaRPr lang="en-US" altLang="ko-KR"/>
          </a:p>
        </p:txBody>
      </p:sp>
    </p:spTree>
    <p:extLst>
      <p:ext uri="{BB962C8B-B14F-4D97-AF65-F5344CB8AC3E}">
        <p14:creationId xmlns:p14="http://schemas.microsoft.com/office/powerpoint/2010/main" val="2434282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smtClean="0"/>
              <a:t>Nov. 2015</a:t>
            </a:r>
            <a:endParaRPr lang="en-US" altLang="ko-KR"/>
          </a:p>
        </p:txBody>
      </p:sp>
      <p:sp>
        <p:nvSpPr>
          <p:cNvPr id="8" name="바닥글 개체 틀 7"/>
          <p:cNvSpPr>
            <a:spLocks noGrp="1"/>
          </p:cNvSpPr>
          <p:nvPr>
            <p:ph type="ftr" sz="quarter" idx="11"/>
          </p:nvPr>
        </p:nvSpPr>
        <p:spPr/>
        <p:txBody>
          <a:bodyPr/>
          <a:lstStyle>
            <a:lvl1pPr>
              <a:defRPr/>
            </a:lvl1pPr>
          </a:lstStyle>
          <a:p>
            <a:r>
              <a:rPr lang="en-US" altLang="ko-KR" smtClean="0"/>
              <a:t>Byung-Jae Kwak et al., ETRI</a:t>
            </a:r>
            <a:endParaRPr lang="en-US" altLang="ko-KR"/>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65F092C9-26A0-41B4-BB02-309DFC997FF4}" type="slidenum">
              <a:rPr lang="en-US" altLang="ko-KR"/>
              <a:pPr/>
              <a:t>‹#›</a:t>
            </a:fld>
            <a:endParaRPr lang="en-US" altLang="ko-KR"/>
          </a:p>
        </p:txBody>
      </p:sp>
    </p:spTree>
    <p:extLst>
      <p:ext uri="{BB962C8B-B14F-4D97-AF65-F5344CB8AC3E}">
        <p14:creationId xmlns:p14="http://schemas.microsoft.com/office/powerpoint/2010/main" val="477522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smtClean="0"/>
              <a:t>Nov. 2015</a:t>
            </a:r>
            <a:endParaRPr lang="en-US" altLang="ko-KR"/>
          </a:p>
        </p:txBody>
      </p:sp>
      <p:sp>
        <p:nvSpPr>
          <p:cNvPr id="4" name="바닥글 개체 틀 3"/>
          <p:cNvSpPr>
            <a:spLocks noGrp="1"/>
          </p:cNvSpPr>
          <p:nvPr>
            <p:ph type="ftr" sz="quarter" idx="11"/>
          </p:nvPr>
        </p:nvSpPr>
        <p:spPr/>
        <p:txBody>
          <a:bodyPr/>
          <a:lstStyle>
            <a:lvl1pPr>
              <a:defRPr/>
            </a:lvl1pPr>
          </a:lstStyle>
          <a:p>
            <a:r>
              <a:rPr lang="en-US" altLang="ko-KR" smtClean="0"/>
              <a:t>Byung-Jae Kwak et al., ETRI</a:t>
            </a:r>
            <a:endParaRPr lang="en-US" altLang="ko-KR"/>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EDD56E08-5369-46AE-A8AC-C385499601AC}" type="slidenum">
              <a:rPr lang="en-US" altLang="ko-KR"/>
              <a:pPr/>
              <a:t>‹#›</a:t>
            </a:fld>
            <a:endParaRPr lang="en-US" altLang="ko-KR"/>
          </a:p>
        </p:txBody>
      </p:sp>
    </p:spTree>
    <p:extLst>
      <p:ext uri="{BB962C8B-B14F-4D97-AF65-F5344CB8AC3E}">
        <p14:creationId xmlns:p14="http://schemas.microsoft.com/office/powerpoint/2010/main" val="3380804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smtClean="0"/>
              <a:t>Nov. 2015</a:t>
            </a:r>
            <a:endParaRPr lang="en-US" altLang="ko-KR"/>
          </a:p>
        </p:txBody>
      </p:sp>
      <p:sp>
        <p:nvSpPr>
          <p:cNvPr id="3" name="바닥글 개체 틀 2"/>
          <p:cNvSpPr>
            <a:spLocks noGrp="1"/>
          </p:cNvSpPr>
          <p:nvPr>
            <p:ph type="ftr" sz="quarter" idx="11"/>
          </p:nvPr>
        </p:nvSpPr>
        <p:spPr/>
        <p:txBody>
          <a:bodyPr/>
          <a:lstStyle>
            <a:lvl1pPr>
              <a:defRPr/>
            </a:lvl1pPr>
          </a:lstStyle>
          <a:p>
            <a:r>
              <a:rPr lang="en-US" altLang="ko-KR" smtClean="0"/>
              <a:t>Byung-Jae Kwak et al., ETRI</a:t>
            </a:r>
            <a:endParaRPr lang="en-US" altLang="ko-KR"/>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824D378B-5511-4351-8419-ABCE3D0D633E}" type="slidenum">
              <a:rPr lang="en-US" altLang="ko-KR"/>
              <a:pPr/>
              <a:t>‹#›</a:t>
            </a:fld>
            <a:endParaRPr lang="en-US" altLang="ko-KR"/>
          </a:p>
        </p:txBody>
      </p:sp>
    </p:spTree>
    <p:extLst>
      <p:ext uri="{BB962C8B-B14F-4D97-AF65-F5344CB8AC3E}">
        <p14:creationId xmlns:p14="http://schemas.microsoft.com/office/powerpoint/2010/main" val="3889646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smtClean="0"/>
              <a:t>Nov. 2015</a:t>
            </a:r>
            <a:endParaRPr lang="en-US" altLang="ko-KR"/>
          </a:p>
        </p:txBody>
      </p:sp>
      <p:sp>
        <p:nvSpPr>
          <p:cNvPr id="6" name="바닥글 개체 틀 5"/>
          <p:cNvSpPr>
            <a:spLocks noGrp="1"/>
          </p:cNvSpPr>
          <p:nvPr>
            <p:ph type="ftr" sz="quarter" idx="11"/>
          </p:nvPr>
        </p:nvSpPr>
        <p:spPr/>
        <p:txBody>
          <a:bodyPr/>
          <a:lstStyle>
            <a:lvl1pPr>
              <a:defRPr/>
            </a:lvl1pPr>
          </a:lstStyle>
          <a:p>
            <a:r>
              <a:rPr lang="en-US" altLang="ko-KR" smtClean="0"/>
              <a:t>Byung-Jae Kwak et al., ETRI</a:t>
            </a:r>
            <a:endParaRPr lang="en-US" altLang="ko-KR"/>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015B5C57-5D71-4B8F-9467-25A4EFA4F101}" type="slidenum">
              <a:rPr lang="en-US" altLang="ko-KR"/>
              <a:pPr/>
              <a:t>‹#›</a:t>
            </a:fld>
            <a:endParaRPr lang="en-US" altLang="ko-KR"/>
          </a:p>
        </p:txBody>
      </p:sp>
    </p:spTree>
    <p:extLst>
      <p:ext uri="{BB962C8B-B14F-4D97-AF65-F5344CB8AC3E}">
        <p14:creationId xmlns:p14="http://schemas.microsoft.com/office/powerpoint/2010/main" val="2114702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smtClean="0"/>
              <a:t>Nov. 2015</a:t>
            </a:r>
            <a:endParaRPr lang="en-US" altLang="ko-KR"/>
          </a:p>
        </p:txBody>
      </p:sp>
      <p:sp>
        <p:nvSpPr>
          <p:cNvPr id="6" name="바닥글 개체 틀 5"/>
          <p:cNvSpPr>
            <a:spLocks noGrp="1"/>
          </p:cNvSpPr>
          <p:nvPr>
            <p:ph type="ftr" sz="quarter" idx="11"/>
          </p:nvPr>
        </p:nvSpPr>
        <p:spPr/>
        <p:txBody>
          <a:bodyPr/>
          <a:lstStyle>
            <a:lvl1pPr>
              <a:defRPr/>
            </a:lvl1pPr>
          </a:lstStyle>
          <a:p>
            <a:r>
              <a:rPr lang="en-US" altLang="ko-KR" smtClean="0"/>
              <a:t>Byung-Jae Kwak et al., ETRI</a:t>
            </a:r>
            <a:endParaRPr lang="en-US" altLang="ko-KR"/>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1E444081-1BB0-4E37-9153-1C90BFB5393A}" type="slidenum">
              <a:rPr lang="en-US" altLang="ko-KR"/>
              <a:pPr/>
              <a:t>‹#›</a:t>
            </a:fld>
            <a:endParaRPr lang="en-US" altLang="ko-KR"/>
          </a:p>
        </p:txBody>
      </p:sp>
    </p:spTree>
    <p:extLst>
      <p:ext uri="{BB962C8B-B14F-4D97-AF65-F5344CB8AC3E}">
        <p14:creationId xmlns:p14="http://schemas.microsoft.com/office/powerpoint/2010/main" val="769553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panose="020B0600000101010101" pitchFamily="50" charset="-127"/>
              </a:defRPr>
            </a:lvl1pPr>
          </a:lstStyle>
          <a:p>
            <a:r>
              <a:rPr lang="en-US" altLang="ko-KR" smtClean="0"/>
              <a:t>Nov. 2015</a:t>
            </a:r>
            <a:endParaRPr lang="en-US" altLang="ko-K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panose="020B0600000101010101" pitchFamily="50" charset="-127"/>
              </a:defRPr>
            </a:lvl1pPr>
          </a:lstStyle>
          <a:p>
            <a:r>
              <a:rPr lang="en-US" altLang="ko-KR" smtClean="0"/>
              <a:t>Byung-Jae Kwak et al., ETRI</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panose="020B0600000101010101" pitchFamily="50" charset="-127"/>
              </a:defRPr>
            </a:lvl1pPr>
          </a:lstStyle>
          <a:p>
            <a:r>
              <a:rPr lang="en-US" altLang="ko-KR"/>
              <a:t>Slide </a:t>
            </a:r>
            <a:fld id="{D59B013A-0C5F-4B8F-9BBD-82EA96099D33}" type="slidenum">
              <a:rPr lang="en-US" altLang="ko-KR"/>
              <a:pPr/>
              <a:t>‹#›</a:t>
            </a:fld>
            <a:endParaRPr lang="en-US" altLang="ko-KR"/>
          </a:p>
        </p:txBody>
      </p:sp>
      <p:sp>
        <p:nvSpPr>
          <p:cNvPr id="1031" name="Rectangle 7"/>
          <p:cNvSpPr>
            <a:spLocks noChangeArrowheads="1"/>
          </p:cNvSpPr>
          <p:nvPr/>
        </p:nvSpPr>
        <p:spPr bwMode="auto">
          <a:xfrm>
            <a:off x="3491880" y="394156"/>
            <a:ext cx="49663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panose="020B0600000101010101" pitchFamily="50" charset="-127"/>
              </a:rPr>
              <a:t>doc.: IEEE </a:t>
            </a:r>
            <a:r>
              <a:rPr lang="en-US" altLang="ko-KR" sz="1400" b="1" dirty="0" smtClean="0">
                <a:ea typeface="굴림" panose="020B0600000101010101" pitchFamily="50" charset="-127"/>
              </a:rPr>
              <a:t>802.15-15-0902-00-0008</a:t>
            </a:r>
            <a:endParaRPr lang="en-US" altLang="ko-KR" sz="1400" b="1" dirty="0">
              <a:ea typeface="굴림" panose="020B0600000101010101"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panose="020B0600000101010101"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latinLnBrk="1" hangingPunct="1">
        <a:spcBef>
          <a:spcPct val="0"/>
        </a:spcBef>
        <a:spcAft>
          <a:spcPct val="0"/>
        </a:spcAft>
        <a:defRPr sz="3600" kern="12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anose="02020603050405020304" pitchFamily="18" charset="0"/>
        </a:defRPr>
      </a:lvl2pPr>
      <a:lvl3pPr algn="ctr" rtl="0" eaLnBrk="1" fontAlgn="base" latinLnBrk="1" hangingPunct="1">
        <a:spcBef>
          <a:spcPct val="0"/>
        </a:spcBef>
        <a:spcAft>
          <a:spcPct val="0"/>
        </a:spcAft>
        <a:defRPr sz="3600">
          <a:solidFill>
            <a:schemeClr val="tx2"/>
          </a:solidFill>
          <a:latin typeface="Times New Roman" panose="02020603050405020304" pitchFamily="18" charset="0"/>
        </a:defRPr>
      </a:lvl3pPr>
      <a:lvl4pPr algn="ctr" rtl="0" eaLnBrk="1" fontAlgn="base" latinLnBrk="1" hangingPunct="1">
        <a:spcBef>
          <a:spcPct val="0"/>
        </a:spcBef>
        <a:spcAft>
          <a:spcPct val="0"/>
        </a:spcAft>
        <a:defRPr sz="3600">
          <a:solidFill>
            <a:schemeClr val="tx2"/>
          </a:solidFill>
          <a:latin typeface="Times New Roman" panose="02020603050405020304" pitchFamily="18" charset="0"/>
        </a:defRPr>
      </a:lvl4pPr>
      <a:lvl5pPr algn="ctr" rtl="0" eaLnBrk="1" fontAlgn="base" latinLnBrk="1"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latinLnBrk="1"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latinLnBrk="1"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latinLnBrk="1"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latinLnBrk="1"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latinLnBrk="1"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latinLnBrk="1"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latinLnBrk="1"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latinLnBrk="1"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65.png"/><Relationship Id="rId3" Type="http://schemas.openxmlformats.org/officeDocument/2006/relationships/image" Target="../media/image401.png"/><Relationship Id="rId7" Type="http://schemas.openxmlformats.org/officeDocument/2006/relationships/image" Target="../media/image64.png"/><Relationship Id="rId2" Type="http://schemas.openxmlformats.org/officeDocument/2006/relationships/image" Target="../media/image58.png"/><Relationship Id="rId1" Type="http://schemas.openxmlformats.org/officeDocument/2006/relationships/slideLayout" Target="../slideLayouts/slideLayout2.xml"/><Relationship Id="rId6" Type="http://schemas.openxmlformats.org/officeDocument/2006/relationships/image" Target="../media/image63.png"/><Relationship Id="rId5" Type="http://schemas.openxmlformats.org/officeDocument/2006/relationships/image" Target="../media/image60.png"/><Relationship Id="rId10" Type="http://schemas.openxmlformats.org/officeDocument/2006/relationships/image" Target="../media/image67.png"/><Relationship Id="rId4" Type="http://schemas.openxmlformats.org/officeDocument/2006/relationships/image" Target="../media/image59.png"/><Relationship Id="rId9" Type="http://schemas.openxmlformats.org/officeDocument/2006/relationships/image" Target="../media/image6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7.png"/><Relationship Id="rId2" Type="http://schemas.openxmlformats.org/officeDocument/2006/relationships/image" Target="../media/image401.png"/><Relationship Id="rId1" Type="http://schemas.openxmlformats.org/officeDocument/2006/relationships/slideLayout" Target="../slideLayouts/slideLayout2.xml"/><Relationship Id="rId6" Type="http://schemas.openxmlformats.org/officeDocument/2006/relationships/image" Target="../media/image441.png"/><Relationship Id="rId5" Type="http://schemas.openxmlformats.org/officeDocument/2006/relationships/image" Target="../media/image431.png"/><Relationship Id="rId4" Type="http://schemas.openxmlformats.org/officeDocument/2006/relationships/image" Target="../media/image5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a:xfrm>
            <a:off x="685800" y="378281"/>
            <a:ext cx="1600200" cy="215444"/>
          </a:xfrm>
        </p:spPr>
        <p:txBody>
          <a:bodyPr/>
          <a:lstStyle/>
          <a:p>
            <a:r>
              <a:rPr lang="en-US" altLang="ko-KR" smtClean="0"/>
              <a:t>Nov. 2015</a:t>
            </a:r>
            <a:endParaRPr lang="en-US" altLang="ko-KR" dirty="0"/>
          </a:p>
        </p:txBody>
      </p:sp>
      <p:sp>
        <p:nvSpPr>
          <p:cNvPr id="5" name="바닥글 개체 틀 2"/>
          <p:cNvSpPr>
            <a:spLocks noGrp="1"/>
          </p:cNvSpPr>
          <p:nvPr>
            <p:ph type="ftr" sz="quarter" idx="11"/>
          </p:nvPr>
        </p:nvSpPr>
        <p:spPr/>
        <p:txBody>
          <a:bodyPr/>
          <a:lstStyle/>
          <a:p>
            <a:r>
              <a:rPr lang="en-US" altLang="ko-KR" smtClean="0"/>
              <a:t>Byung-Jae Kwak et al.,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988D32A1-88C9-4CF1-B724-DD2537D88B45}" type="slidenum">
              <a:rPr lang="en-US" altLang="ko-KR"/>
              <a:pPr/>
              <a:t>1</a:t>
            </a:fld>
            <a:endParaRPr lang="en-US" altLang="ko-KR"/>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panose="020B0600000101010101" pitchFamily="50" charset="-127"/>
              </a:rPr>
              <a:t>Project: IEEE P802.15 Working Group for Wireless Personal Area Networks (WPANs)</a:t>
            </a:r>
            <a:endParaRPr lang="en-US" altLang="ko-KR" sz="1600" b="1" dirty="0">
              <a:solidFill>
                <a:schemeClr val="tx2"/>
              </a:solidFill>
              <a:ea typeface="굴림" panose="020B0600000101010101" pitchFamily="50" charset="-127"/>
            </a:endParaRPr>
          </a:p>
          <a:p>
            <a:endParaRPr lang="en-US" altLang="ko-KR" sz="1600" dirty="0">
              <a:solidFill>
                <a:schemeClr val="tx2"/>
              </a:solidFill>
              <a:ea typeface="굴림" panose="020B0600000101010101" pitchFamily="50" charset="-127"/>
            </a:endParaRPr>
          </a:p>
          <a:p>
            <a:r>
              <a:rPr lang="en-US" altLang="ko-KR" sz="1600" b="1" dirty="0">
                <a:solidFill>
                  <a:schemeClr val="tx2"/>
                </a:solidFill>
                <a:ea typeface="굴림" panose="020B0600000101010101" pitchFamily="50" charset="-127"/>
              </a:rPr>
              <a:t>Submission Title:</a:t>
            </a:r>
            <a:r>
              <a:rPr lang="en-US" altLang="ko-KR" sz="1600" dirty="0">
                <a:solidFill>
                  <a:schemeClr val="tx2"/>
                </a:solidFill>
                <a:ea typeface="굴림" panose="020B0600000101010101" pitchFamily="50" charset="-127"/>
              </a:rPr>
              <a:t> </a:t>
            </a:r>
            <a:r>
              <a:rPr lang="en-US" altLang="ko-KR" sz="1600" dirty="0" smtClean="0">
                <a:solidFill>
                  <a:schemeClr val="tx2"/>
                </a:solidFill>
                <a:ea typeface="굴림" panose="020B0600000101010101" pitchFamily="50" charset="-127"/>
              </a:rPr>
              <a:t>Additional Information for </a:t>
            </a:r>
            <a:r>
              <a:rPr lang="en-US" altLang="ko-KR" sz="1600" dirty="0" smtClean="0">
                <a:ea typeface="굴림" panose="020B0600000101010101" pitchFamily="50" charset="-127"/>
              </a:rPr>
              <a:t>Secret </a:t>
            </a:r>
            <a:r>
              <a:rPr lang="en-US" altLang="ko-KR" sz="1600" dirty="0">
                <a:ea typeface="굴림" panose="020B0600000101010101" pitchFamily="50" charset="-127"/>
              </a:rPr>
              <a:t>key agreement </a:t>
            </a:r>
            <a:r>
              <a:rPr lang="en-US" altLang="ko-KR" sz="1600" dirty="0" smtClean="0">
                <a:ea typeface="굴림" panose="020B0600000101010101" pitchFamily="50" charset="-127"/>
              </a:rPr>
              <a:t>protocol for </a:t>
            </a:r>
            <a:r>
              <a:rPr lang="en-US" altLang="ko-KR" sz="1600" dirty="0">
                <a:ea typeface="굴림" panose="020B0600000101010101" pitchFamily="50" charset="-127"/>
              </a:rPr>
              <a:t>IEEE 802.15.8 </a:t>
            </a:r>
            <a:r>
              <a:rPr lang="en-US" altLang="ko-KR" sz="1600" dirty="0" smtClean="0">
                <a:ea typeface="굴림" panose="020B0600000101010101" pitchFamily="50" charset="-127"/>
              </a:rPr>
              <a:t>PAC</a:t>
            </a:r>
            <a:endParaRPr lang="en-US" altLang="ko-KR" sz="1600" dirty="0">
              <a:ea typeface="굴림" panose="020B0600000101010101" pitchFamily="50" charset="-127"/>
            </a:endParaRPr>
          </a:p>
          <a:p>
            <a:r>
              <a:rPr lang="en-US" altLang="ko-KR" sz="1600" b="1" dirty="0">
                <a:ea typeface="굴림" panose="020B0600000101010101" pitchFamily="50" charset="-127"/>
              </a:rPr>
              <a:t>Date Submitted: </a:t>
            </a:r>
            <a:r>
              <a:rPr lang="en-US" altLang="ko-KR" sz="1600" dirty="0" smtClean="0">
                <a:ea typeface="굴림" panose="020B0600000101010101" pitchFamily="50" charset="-127"/>
              </a:rPr>
              <a:t>November 2015</a:t>
            </a:r>
            <a:endParaRPr lang="en-US" altLang="ko-KR" sz="1600" dirty="0">
              <a:ea typeface="굴림" panose="020B0600000101010101" pitchFamily="50" charset="-127"/>
            </a:endParaRPr>
          </a:p>
          <a:p>
            <a:r>
              <a:rPr lang="en-US" altLang="ko-KR" sz="1600" b="1" dirty="0">
                <a:solidFill>
                  <a:schemeClr val="tx2"/>
                </a:solidFill>
                <a:ea typeface="굴림" panose="020B0600000101010101" pitchFamily="50" charset="-127"/>
              </a:rPr>
              <a:t>Source:</a:t>
            </a:r>
            <a:r>
              <a:rPr lang="en-US" altLang="ko-KR" sz="1600" dirty="0">
                <a:solidFill>
                  <a:schemeClr val="tx2"/>
                </a:solidFill>
                <a:ea typeface="굴림" panose="020B0600000101010101" pitchFamily="50" charset="-127"/>
              </a:rPr>
              <a:t> </a:t>
            </a:r>
            <a:r>
              <a:rPr lang="en-US" altLang="ko-KR" sz="1600" dirty="0" smtClean="0">
                <a:solidFill>
                  <a:schemeClr val="tx2"/>
                </a:solidFill>
                <a:ea typeface="굴림" panose="020B0600000101010101" pitchFamily="50" charset="-127"/>
              </a:rPr>
              <a:t>[</a:t>
            </a:r>
            <a:r>
              <a:rPr lang="en-US" altLang="ko-KR" sz="1600" dirty="0" err="1">
                <a:ea typeface="굴림" panose="020B0600000101010101" pitchFamily="50" charset="-127"/>
              </a:rPr>
              <a:t>Byung</a:t>
            </a:r>
            <a:r>
              <a:rPr lang="en-US" altLang="ko-KR" sz="1600" dirty="0">
                <a:ea typeface="굴림" panose="020B0600000101010101" pitchFamily="50" charset="-127"/>
              </a:rPr>
              <a:t>-Jae </a:t>
            </a:r>
            <a:r>
              <a:rPr lang="en-US" altLang="ko-KR" sz="1600" dirty="0" err="1" smtClean="0">
                <a:ea typeface="굴림" panose="020B0600000101010101" pitchFamily="50" charset="-127"/>
              </a:rPr>
              <a:t>Kwak</a:t>
            </a:r>
            <a:r>
              <a:rPr lang="en-US" altLang="ko-KR" sz="1600" dirty="0" smtClean="0">
                <a:solidFill>
                  <a:schemeClr val="tx2"/>
                </a:solidFill>
                <a:ea typeface="굴림" panose="020B0600000101010101" pitchFamily="50" charset="-127"/>
              </a:rPr>
              <a:t>]</a:t>
            </a:r>
            <a:r>
              <a:rPr lang="en-US" altLang="ko-KR" sz="1600" baseline="30000" dirty="0" smtClean="0">
                <a:ea typeface="굴림" panose="020B0600000101010101" pitchFamily="50" charset="-127"/>
              </a:rPr>
              <a:t>1</a:t>
            </a:r>
            <a:r>
              <a:rPr lang="en-US" altLang="ko-KR" sz="1600" dirty="0" smtClean="0">
                <a:solidFill>
                  <a:schemeClr val="tx2"/>
                </a:solidFill>
                <a:ea typeface="굴림" panose="020B0600000101010101" pitchFamily="50" charset="-127"/>
              </a:rPr>
              <a:t>,</a:t>
            </a:r>
            <a:r>
              <a:rPr lang="en-US" altLang="ko-KR" sz="1600" dirty="0" smtClean="0">
                <a:ea typeface="굴림" panose="020B0600000101010101" pitchFamily="50" charset="-127"/>
              </a:rPr>
              <a:t> [</a:t>
            </a:r>
            <a:r>
              <a:rPr lang="en-US" altLang="ko-KR" sz="1600" dirty="0" err="1" smtClean="0">
                <a:ea typeface="굴림" panose="020B0600000101010101" pitchFamily="50" charset="-127"/>
              </a:rPr>
              <a:t>Sangseok</a:t>
            </a:r>
            <a:r>
              <a:rPr lang="en-US" altLang="ko-KR" sz="1600" dirty="0" smtClean="0">
                <a:ea typeface="굴림" panose="020B0600000101010101" pitchFamily="50" charset="-127"/>
              </a:rPr>
              <a:t> Yun, </a:t>
            </a:r>
            <a:r>
              <a:rPr lang="en-US" altLang="ko-KR" sz="1600" dirty="0" err="1" smtClean="0">
                <a:ea typeface="굴림" panose="020B0600000101010101" pitchFamily="50" charset="-127"/>
              </a:rPr>
              <a:t>Sanghun</a:t>
            </a:r>
            <a:r>
              <a:rPr lang="en-US" altLang="ko-KR" sz="1600" dirty="0" smtClean="0">
                <a:ea typeface="굴림" panose="020B0600000101010101" pitchFamily="50" charset="-127"/>
              </a:rPr>
              <a:t> </a:t>
            </a:r>
            <a:r>
              <a:rPr lang="en-US" altLang="ko-KR" sz="1600" dirty="0" err="1" smtClean="0">
                <a:ea typeface="굴림" panose="020B0600000101010101" pitchFamily="50" charset="-127"/>
              </a:rPr>
              <a:t>Im</a:t>
            </a:r>
            <a:r>
              <a:rPr lang="en-US" altLang="ko-KR" sz="1600" dirty="0">
                <a:ea typeface="굴림" panose="020B0600000101010101" pitchFamily="50" charset="-127"/>
              </a:rPr>
              <a:t>, </a:t>
            </a:r>
            <a:r>
              <a:rPr lang="en-US" altLang="ko-KR" sz="1600" dirty="0" err="1">
                <a:ea typeface="굴림" panose="020B0600000101010101" pitchFamily="50" charset="-127"/>
              </a:rPr>
              <a:t>Jeongseok</a:t>
            </a:r>
            <a:r>
              <a:rPr lang="en-US" altLang="ko-KR" sz="1600" dirty="0">
                <a:ea typeface="굴림" panose="020B0600000101010101" pitchFamily="50" charset="-127"/>
              </a:rPr>
              <a:t> </a:t>
            </a:r>
            <a:r>
              <a:rPr lang="en-US" altLang="ko-KR" sz="1600" dirty="0" smtClean="0">
                <a:ea typeface="굴림" panose="020B0600000101010101" pitchFamily="50" charset="-127"/>
              </a:rPr>
              <a:t>Ha]</a:t>
            </a:r>
            <a:r>
              <a:rPr lang="en-US" altLang="ko-KR" sz="1600" baseline="30000" dirty="0" smtClean="0">
                <a:ea typeface="굴림" panose="020B0600000101010101" pitchFamily="50" charset="-127"/>
              </a:rPr>
              <a:t>2</a:t>
            </a:r>
            <a:endParaRPr lang="en-US" altLang="ko-KR" sz="1600" dirty="0" smtClean="0">
              <a:ea typeface="굴림" panose="020B0600000101010101" pitchFamily="50" charset="-127"/>
            </a:endParaRPr>
          </a:p>
          <a:p>
            <a:r>
              <a:rPr lang="en-US" altLang="ko-KR" sz="1600" dirty="0" smtClean="0">
                <a:ea typeface="굴림" panose="020B0600000101010101" pitchFamily="50" charset="-127"/>
              </a:rPr>
              <a:t>Company [</a:t>
            </a:r>
            <a:r>
              <a:rPr lang="en-US" altLang="ko-KR" sz="1600" dirty="0">
                <a:ea typeface="굴림" panose="020B0600000101010101" pitchFamily="50" charset="-127"/>
              </a:rPr>
              <a:t>ETRI, Daejeon, </a:t>
            </a:r>
            <a:r>
              <a:rPr lang="en-US" altLang="ko-KR" sz="1600" dirty="0" smtClean="0">
                <a:ea typeface="굴림" panose="020B0600000101010101" pitchFamily="50" charset="-127"/>
              </a:rPr>
              <a:t>Korea]</a:t>
            </a:r>
            <a:r>
              <a:rPr lang="en-US" altLang="ko-KR" sz="1600" baseline="30000" dirty="0" smtClean="0">
                <a:ea typeface="굴림" panose="020B0600000101010101" pitchFamily="50" charset="-127"/>
              </a:rPr>
              <a:t>1</a:t>
            </a:r>
            <a:r>
              <a:rPr lang="en-US" altLang="ko-KR" sz="1600" dirty="0" smtClean="0">
                <a:solidFill>
                  <a:schemeClr val="tx2"/>
                </a:solidFill>
                <a:ea typeface="굴림" panose="020B0600000101010101" pitchFamily="50" charset="-127"/>
              </a:rPr>
              <a:t>,</a:t>
            </a:r>
            <a:r>
              <a:rPr lang="en-US" altLang="ko-KR" sz="1600" dirty="0" smtClean="0">
                <a:ea typeface="굴림" panose="020B0600000101010101" pitchFamily="50" charset="-127"/>
              </a:rPr>
              <a:t> [</a:t>
            </a:r>
            <a:r>
              <a:rPr lang="en-US" altLang="ko-KR" sz="1600" dirty="0">
                <a:ea typeface="굴림" panose="020B0600000101010101" pitchFamily="50" charset="-127"/>
              </a:rPr>
              <a:t>KAIST, Daejeon, Korea]</a:t>
            </a:r>
            <a:r>
              <a:rPr lang="en-US" altLang="ko-KR" sz="1600" baseline="30000" dirty="0" smtClean="0">
                <a:ea typeface="굴림" panose="020B0600000101010101" pitchFamily="50" charset="-127"/>
              </a:rPr>
              <a:t>2</a:t>
            </a:r>
            <a:endParaRPr lang="en-US" altLang="ko-KR" sz="1600" dirty="0">
              <a:ea typeface="굴림" panose="020B0600000101010101" pitchFamily="50" charset="-127"/>
            </a:endParaRPr>
          </a:p>
          <a:p>
            <a:r>
              <a:rPr lang="en-US" altLang="ko-KR" sz="1600" dirty="0">
                <a:solidFill>
                  <a:schemeClr val="tx2"/>
                </a:solidFill>
                <a:ea typeface="굴림" panose="020B0600000101010101" pitchFamily="50" charset="-127"/>
              </a:rPr>
              <a:t>Address [218 </a:t>
            </a:r>
            <a:r>
              <a:rPr lang="en-US" altLang="ko-KR" sz="1600" dirty="0" err="1">
                <a:solidFill>
                  <a:schemeClr val="tx2"/>
                </a:solidFill>
                <a:ea typeface="굴림" panose="020B0600000101010101" pitchFamily="50" charset="-127"/>
              </a:rPr>
              <a:t>Gajeong-ro</a:t>
            </a:r>
            <a:r>
              <a:rPr lang="en-US" altLang="ko-KR" sz="1600" dirty="0">
                <a:solidFill>
                  <a:schemeClr val="tx2"/>
                </a:solidFill>
                <a:ea typeface="굴림" panose="020B0600000101010101" pitchFamily="50" charset="-127"/>
              </a:rPr>
              <a:t>, </a:t>
            </a:r>
            <a:r>
              <a:rPr lang="en-US" altLang="ko-KR" sz="1600" dirty="0" err="1">
                <a:solidFill>
                  <a:schemeClr val="tx2"/>
                </a:solidFill>
                <a:ea typeface="굴림" panose="020B0600000101010101" pitchFamily="50" charset="-127"/>
              </a:rPr>
              <a:t>Yuseong-gu</a:t>
            </a:r>
            <a:r>
              <a:rPr lang="en-US" altLang="ko-KR" sz="1600" dirty="0">
                <a:solidFill>
                  <a:schemeClr val="tx2"/>
                </a:solidFill>
                <a:ea typeface="굴림" panose="020B0600000101010101" pitchFamily="50" charset="-127"/>
              </a:rPr>
              <a:t>, Daejeon, Korea</a:t>
            </a:r>
            <a:r>
              <a:rPr lang="en-US" altLang="ko-KR" sz="1600" dirty="0">
                <a:ea typeface="굴림" panose="020B0600000101010101" pitchFamily="50" charset="-127"/>
              </a:rPr>
              <a:t>]</a:t>
            </a:r>
            <a:r>
              <a:rPr lang="en-US" altLang="ko-KR" sz="1600" baseline="30000" dirty="0">
                <a:ea typeface="굴림" panose="020B0600000101010101" pitchFamily="50" charset="-127"/>
              </a:rPr>
              <a:t>1</a:t>
            </a:r>
            <a:r>
              <a:rPr lang="en-US" altLang="ko-KR" sz="1600" dirty="0">
                <a:ea typeface="굴림" panose="020B0600000101010101" pitchFamily="50" charset="-127"/>
              </a:rPr>
              <a:t>, [291 </a:t>
            </a:r>
            <a:r>
              <a:rPr lang="en-US" altLang="ko-KR" sz="1600" dirty="0" err="1">
                <a:ea typeface="굴림" panose="020B0600000101010101" pitchFamily="50" charset="-127"/>
              </a:rPr>
              <a:t>Daehak-ro</a:t>
            </a:r>
            <a:r>
              <a:rPr lang="en-US" altLang="ko-KR" sz="1600" dirty="0">
                <a:ea typeface="굴림" panose="020B0600000101010101" pitchFamily="50" charset="-127"/>
              </a:rPr>
              <a:t>, </a:t>
            </a:r>
            <a:r>
              <a:rPr lang="en-US" altLang="ko-KR" sz="1600" dirty="0" err="1">
                <a:ea typeface="굴림" panose="020B0600000101010101" pitchFamily="50" charset="-127"/>
              </a:rPr>
              <a:t>Yuseong-gu</a:t>
            </a:r>
            <a:r>
              <a:rPr lang="en-US" altLang="ko-KR" sz="1600" dirty="0">
                <a:ea typeface="굴림" panose="020B0600000101010101" pitchFamily="50" charset="-127"/>
              </a:rPr>
              <a:t>, Daejeon, Korea]</a:t>
            </a:r>
            <a:r>
              <a:rPr lang="en-US" altLang="ko-KR" sz="1600" baseline="30000" dirty="0">
                <a:ea typeface="굴림" panose="020B0600000101010101" pitchFamily="50" charset="-127"/>
              </a:rPr>
              <a:t>2</a:t>
            </a:r>
            <a:endParaRPr lang="en-US" altLang="ko-KR" sz="1600" dirty="0">
              <a:solidFill>
                <a:schemeClr val="tx2"/>
              </a:solidFill>
              <a:ea typeface="굴림" panose="020B0600000101010101" pitchFamily="50" charset="-127"/>
            </a:endParaRPr>
          </a:p>
          <a:p>
            <a:r>
              <a:rPr lang="en-US" altLang="ko-KR" sz="1600" dirty="0">
                <a:solidFill>
                  <a:schemeClr val="tx2"/>
                </a:solidFill>
                <a:ea typeface="굴림" panose="020B0600000101010101" pitchFamily="50" charset="-127"/>
              </a:rPr>
              <a:t>Voice: [+</a:t>
            </a:r>
            <a:r>
              <a:rPr lang="en-US" altLang="ko-KR" sz="1600" dirty="0" smtClean="0">
                <a:solidFill>
                  <a:schemeClr val="tx2"/>
                </a:solidFill>
                <a:ea typeface="굴림" panose="020B0600000101010101" pitchFamily="50" charset="-127"/>
              </a:rPr>
              <a:t>82-42-860-6618]</a:t>
            </a:r>
            <a:r>
              <a:rPr lang="en-US" altLang="ko-KR" sz="1600" baseline="30000" dirty="0" smtClean="0">
                <a:solidFill>
                  <a:schemeClr val="tx2"/>
                </a:solidFill>
                <a:ea typeface="굴림" panose="020B0600000101010101" pitchFamily="50" charset="-127"/>
              </a:rPr>
              <a:t>1</a:t>
            </a:r>
            <a:r>
              <a:rPr lang="en-US" altLang="ko-KR" sz="1600" dirty="0" smtClean="0">
                <a:solidFill>
                  <a:schemeClr val="tx2"/>
                </a:solidFill>
                <a:ea typeface="굴림" panose="020B0600000101010101" pitchFamily="50" charset="-127"/>
              </a:rPr>
              <a:t>, </a:t>
            </a:r>
            <a:r>
              <a:rPr lang="en-US" altLang="ko-KR" sz="1600" dirty="0">
                <a:ea typeface="굴림" panose="020B0600000101010101" pitchFamily="50" charset="-127"/>
              </a:rPr>
              <a:t>[+</a:t>
            </a:r>
            <a:r>
              <a:rPr lang="en-US" altLang="ko-KR" sz="1600" dirty="0" smtClean="0">
                <a:ea typeface="굴림" panose="020B0600000101010101" pitchFamily="50" charset="-127"/>
              </a:rPr>
              <a:t>82-42-350-7524</a:t>
            </a:r>
            <a:r>
              <a:rPr lang="en-US" altLang="ko-KR" sz="1600" dirty="0" smtClean="0">
                <a:solidFill>
                  <a:schemeClr val="tx2"/>
                </a:solidFill>
                <a:ea typeface="굴림" panose="020B0600000101010101" pitchFamily="50" charset="-127"/>
              </a:rPr>
              <a:t>]</a:t>
            </a:r>
            <a:r>
              <a:rPr lang="en-US" altLang="ko-KR" sz="1600" baseline="30000" dirty="0" smtClean="0">
                <a:solidFill>
                  <a:schemeClr val="tx2"/>
                </a:solidFill>
                <a:ea typeface="굴림" panose="020B0600000101010101" pitchFamily="50" charset="-127"/>
              </a:rPr>
              <a:t>2</a:t>
            </a:r>
            <a:endParaRPr lang="en-US" altLang="ko-KR" sz="1600" dirty="0" smtClean="0">
              <a:solidFill>
                <a:schemeClr val="tx2"/>
              </a:solidFill>
              <a:ea typeface="굴림" panose="020B0600000101010101" pitchFamily="50" charset="-127"/>
            </a:endParaRPr>
          </a:p>
          <a:p>
            <a:r>
              <a:rPr lang="en-US" altLang="ko-KR" sz="1600" dirty="0" smtClean="0">
                <a:solidFill>
                  <a:schemeClr val="tx2"/>
                </a:solidFill>
                <a:ea typeface="굴림" panose="020B0600000101010101" pitchFamily="50" charset="-127"/>
              </a:rPr>
              <a:t>E-Mail: </a:t>
            </a:r>
            <a:r>
              <a:rPr lang="en-US" altLang="ko-KR" sz="1600" dirty="0">
                <a:solidFill>
                  <a:schemeClr val="tx2"/>
                </a:solidFill>
                <a:ea typeface="굴림" panose="020B0600000101010101" pitchFamily="50" charset="-127"/>
              </a:rPr>
              <a:t>[bjkwak@etri.re.kr]</a:t>
            </a:r>
            <a:r>
              <a:rPr lang="en-US" altLang="ko-KR" sz="1600" baseline="30000" dirty="0">
                <a:solidFill>
                  <a:schemeClr val="tx2"/>
                </a:solidFill>
                <a:ea typeface="굴림" panose="020B0600000101010101" pitchFamily="50" charset="-127"/>
              </a:rPr>
              <a:t>1</a:t>
            </a:r>
            <a:r>
              <a:rPr lang="en-US" altLang="ko-KR" sz="1600" dirty="0">
                <a:solidFill>
                  <a:schemeClr val="tx2"/>
                </a:solidFill>
                <a:ea typeface="굴림" panose="020B0600000101010101" pitchFamily="50" charset="-127"/>
              </a:rPr>
              <a:t>, [</a:t>
            </a:r>
            <a:r>
              <a:rPr lang="en-US" altLang="ko-KR" sz="1600" dirty="0">
                <a:ea typeface="굴림" panose="020B0600000101010101" pitchFamily="50" charset="-127"/>
              </a:rPr>
              <a:t>ssyun@kaist.ac.kr</a:t>
            </a:r>
            <a:r>
              <a:rPr lang="en-US" altLang="ko-KR" sz="1600" dirty="0">
                <a:solidFill>
                  <a:schemeClr val="tx2"/>
                </a:solidFill>
                <a:ea typeface="굴림" panose="020B0600000101010101" pitchFamily="50" charset="-127"/>
              </a:rPr>
              <a:t>]</a:t>
            </a:r>
            <a:r>
              <a:rPr lang="en-US" altLang="ko-KR" sz="1600" baseline="30000" dirty="0">
                <a:solidFill>
                  <a:schemeClr val="tx2"/>
                </a:solidFill>
                <a:ea typeface="굴림" panose="020B0600000101010101" pitchFamily="50" charset="-127"/>
              </a:rPr>
              <a:t>2</a:t>
            </a:r>
            <a:endParaRPr lang="en-US" altLang="ko-KR" sz="1600" dirty="0">
              <a:solidFill>
                <a:schemeClr val="tx2"/>
              </a:solidFill>
              <a:ea typeface="굴림" panose="020B0600000101010101" pitchFamily="50" charset="-127"/>
            </a:endParaRPr>
          </a:p>
          <a:p>
            <a:pPr>
              <a:spcBef>
                <a:spcPts val="600"/>
              </a:spcBef>
              <a:spcAft>
                <a:spcPts val="600"/>
              </a:spcAft>
            </a:pPr>
            <a:r>
              <a:rPr lang="en-US" altLang="ko-KR" sz="1600" b="1" dirty="0">
                <a:solidFill>
                  <a:schemeClr val="tx2"/>
                </a:solidFill>
                <a:ea typeface="굴림" panose="020B0600000101010101" pitchFamily="50" charset="-127"/>
              </a:rPr>
              <a:t>Re</a:t>
            </a:r>
            <a:r>
              <a:rPr lang="en-US" altLang="ko-KR" sz="1600" b="1" dirty="0" smtClean="0">
                <a:solidFill>
                  <a:schemeClr val="tx2"/>
                </a:solidFill>
                <a:ea typeface="굴림" panose="020B0600000101010101" pitchFamily="50" charset="-127"/>
              </a:rPr>
              <a:t>:</a:t>
            </a:r>
            <a:endParaRPr lang="en-US" altLang="ko-KR" sz="1600" dirty="0" smtClean="0">
              <a:solidFill>
                <a:schemeClr val="tx2"/>
              </a:solidFill>
              <a:ea typeface="굴림" panose="020B0600000101010101" pitchFamily="50" charset="-127"/>
            </a:endParaRPr>
          </a:p>
          <a:p>
            <a:pPr>
              <a:spcBef>
                <a:spcPts val="600"/>
              </a:spcBef>
              <a:spcAft>
                <a:spcPts val="600"/>
              </a:spcAft>
            </a:pPr>
            <a:r>
              <a:rPr lang="en-US" altLang="ko-KR" sz="1600" b="1" dirty="0" smtClean="0">
                <a:solidFill>
                  <a:srgbClr val="484848"/>
                </a:solidFill>
                <a:ea typeface="굴림" panose="020B0600000101010101" pitchFamily="50" charset="-127"/>
              </a:rPr>
              <a:t>Abstract</a:t>
            </a:r>
            <a:r>
              <a:rPr lang="en-US" altLang="ko-KR" sz="1600" b="1" dirty="0">
                <a:solidFill>
                  <a:srgbClr val="484848"/>
                </a:solidFill>
                <a:ea typeface="굴림" panose="020B0600000101010101" pitchFamily="50" charset="-127"/>
              </a:rPr>
              <a:t>:</a:t>
            </a:r>
            <a:r>
              <a:rPr lang="en-US" altLang="ko-KR" sz="1600" dirty="0">
                <a:solidFill>
                  <a:srgbClr val="484848"/>
                </a:solidFill>
                <a:ea typeface="굴림" panose="020B0600000101010101" pitchFamily="50" charset="-127"/>
              </a:rPr>
              <a:t>	 </a:t>
            </a:r>
            <a:r>
              <a:rPr lang="en-US" altLang="ko-KR" sz="1600" dirty="0" smtClean="0">
                <a:solidFill>
                  <a:srgbClr val="484848"/>
                </a:solidFill>
                <a:ea typeface="굴림" panose="020B0600000101010101" pitchFamily="50" charset="-127"/>
              </a:rPr>
              <a:t>Additional information for </a:t>
            </a:r>
            <a:r>
              <a:rPr lang="en-US" altLang="ko-KR" sz="1600" dirty="0">
                <a:solidFill>
                  <a:srgbClr val="484848"/>
                </a:solidFill>
                <a:ea typeface="굴림" panose="020B0600000101010101" pitchFamily="50" charset="-127"/>
              </a:rPr>
              <a:t>secret key agreement </a:t>
            </a:r>
            <a:r>
              <a:rPr lang="en-US" altLang="ko-KR" sz="1600" dirty="0" smtClean="0">
                <a:solidFill>
                  <a:srgbClr val="484848"/>
                </a:solidFill>
                <a:ea typeface="굴림" panose="020B0600000101010101" pitchFamily="50" charset="-127"/>
              </a:rPr>
              <a:t>protocol in PHY for </a:t>
            </a:r>
            <a:r>
              <a:rPr lang="en-US" altLang="ko-KR" sz="1600" dirty="0">
                <a:solidFill>
                  <a:srgbClr val="484848"/>
                </a:solidFill>
                <a:ea typeface="굴림" panose="020B0600000101010101" pitchFamily="50" charset="-127"/>
              </a:rPr>
              <a:t>IEEE 802.15.8 </a:t>
            </a:r>
            <a:r>
              <a:rPr lang="en-US" altLang="ko-KR" sz="1600" dirty="0" smtClean="0">
                <a:solidFill>
                  <a:srgbClr val="484848"/>
                </a:solidFill>
                <a:ea typeface="굴림" panose="020B0600000101010101" pitchFamily="50" charset="-127"/>
              </a:rPr>
              <a:t>PAC.</a:t>
            </a:r>
            <a:endParaRPr lang="en-US" altLang="ko-KR" sz="1600" dirty="0">
              <a:solidFill>
                <a:srgbClr val="484848"/>
              </a:solidFill>
              <a:ea typeface="굴림" panose="020B0600000101010101" pitchFamily="50" charset="-127"/>
            </a:endParaRPr>
          </a:p>
          <a:p>
            <a:pPr>
              <a:spcBef>
                <a:spcPts val="600"/>
              </a:spcBef>
              <a:spcAft>
                <a:spcPts val="600"/>
              </a:spcAft>
            </a:pPr>
            <a:r>
              <a:rPr lang="en-US" altLang="ko-KR" sz="1600" b="1" dirty="0">
                <a:solidFill>
                  <a:schemeClr val="tx2"/>
                </a:solidFill>
                <a:ea typeface="굴림" panose="020B0600000101010101" pitchFamily="50" charset="-127"/>
              </a:rPr>
              <a:t>Purpose:</a:t>
            </a:r>
            <a:r>
              <a:rPr lang="en-US" altLang="ko-KR" sz="1600" dirty="0">
                <a:solidFill>
                  <a:srgbClr val="484848"/>
                </a:solidFill>
                <a:ea typeface="굴림" panose="020B0600000101010101" pitchFamily="50" charset="-127"/>
              </a:rPr>
              <a:t>	</a:t>
            </a:r>
            <a:r>
              <a:rPr lang="en-US" altLang="ko-KR" sz="1600" dirty="0" smtClean="0">
                <a:solidFill>
                  <a:srgbClr val="484848"/>
                </a:solidFill>
                <a:ea typeface="굴림" panose="020B0600000101010101" pitchFamily="50" charset="-127"/>
              </a:rPr>
              <a:t>Approval</a:t>
            </a:r>
            <a:endParaRPr lang="en-US" altLang="ko-KR" sz="1600" dirty="0">
              <a:solidFill>
                <a:srgbClr val="484848"/>
              </a:solidFill>
              <a:ea typeface="굴림" panose="020B0600000101010101" pitchFamily="50" charset="-127"/>
            </a:endParaRPr>
          </a:p>
          <a:p>
            <a:r>
              <a:rPr lang="en-US" altLang="ko-KR" sz="1600" b="1" dirty="0">
                <a:solidFill>
                  <a:schemeClr val="tx2"/>
                </a:solidFill>
                <a:ea typeface="굴림" panose="020B0600000101010101" pitchFamily="50" charset="-127"/>
              </a:rPr>
              <a:t>Notice:</a:t>
            </a:r>
            <a:r>
              <a:rPr lang="en-US" altLang="ko-KR" sz="1600" dirty="0">
                <a:solidFill>
                  <a:schemeClr val="tx2"/>
                </a:solidFill>
                <a:ea typeface="굴림" panose="020B0600000101010101"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panose="020B0600000101010101" pitchFamily="50" charset="-127"/>
              </a:rPr>
              <a:t>Release:</a:t>
            </a:r>
            <a:r>
              <a:rPr lang="en-US" altLang="ko-KR" sz="1600" dirty="0">
                <a:solidFill>
                  <a:schemeClr val="tx2"/>
                </a:solidFill>
                <a:ea typeface="굴림" panose="020B0600000101010101"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Information Reconciliation</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8206680" cy="4114800"/>
              </a:xfrm>
            </p:spPr>
            <p:txBody>
              <a:bodyPr/>
              <a:lstStyle/>
              <a:p>
                <a:r>
                  <a:rPr lang="en-US" altLang="ko-KR" sz="2800" dirty="0" smtClean="0"/>
                  <a:t>Error correction code based reconciliation</a:t>
                </a:r>
              </a:p>
              <a:p>
                <a:pPr lvl="1"/>
                <a:r>
                  <a:rPr lang="en-US" altLang="ko-KR" sz="2400" dirty="0" smtClean="0"/>
                  <a:t>4</a:t>
                </a:r>
                <a:r>
                  <a:rPr lang="en-US" altLang="ko-KR" sz="2400" dirty="0"/>
                  <a:t>) </a:t>
                </a:r>
                <a:r>
                  <a:rPr lang="en-US" altLang="ko-KR" sz="2400" dirty="0" smtClean="0"/>
                  <a:t>Else, repeat from 3) with increased </a:t>
                </a:r>
                <a14:m>
                  <m:oMath xmlns:m="http://schemas.openxmlformats.org/officeDocument/2006/math">
                    <m:r>
                      <a:rPr lang="en-US" altLang="ko-KR" sz="2400" b="0" i="1" smtClean="0">
                        <a:latin typeface="Cambria Math" panose="02040503050406030204" pitchFamily="18" charset="0"/>
                      </a:rPr>
                      <m:t>𝑚</m:t>
                    </m:r>
                  </m:oMath>
                </a14:m>
                <a:endParaRPr lang="en-US" altLang="ko-KR" sz="2400" dirty="0" smtClean="0"/>
              </a:p>
              <a:p>
                <a:pPr lvl="1"/>
                <a:endParaRPr lang="en-US" altLang="ko-KR" sz="2400" dirty="0"/>
              </a:p>
              <a:p>
                <a:pPr lvl="1"/>
                <a:endParaRPr lang="en-US" altLang="ko-KR" sz="2400" dirty="0" smtClean="0"/>
              </a:p>
              <a:p>
                <a:pPr lvl="1"/>
                <a:endParaRPr lang="en-US" altLang="ko-KR" sz="2400" dirty="0"/>
              </a:p>
              <a:p>
                <a:pPr lvl="1"/>
                <a:endParaRPr lang="en-US" altLang="ko-KR" sz="2400" dirty="0" smtClean="0"/>
              </a:p>
              <a:p>
                <a:pPr lvl="1"/>
                <a:endParaRPr lang="en-US" altLang="ko-KR" sz="2400" dirty="0"/>
              </a:p>
              <a:p>
                <a:pPr lvl="1"/>
                <a:r>
                  <a:rPr lang="en-US" altLang="ko-KR" sz="2400" dirty="0" smtClean="0"/>
                  <a:t>5</a:t>
                </a:r>
                <a:r>
                  <a:rPr lang="en-US" altLang="ko-KR" sz="2400" dirty="0"/>
                  <a:t>) Encode the extended message with systematic BCH (</a:t>
                </a:r>
                <a14:m>
                  <m:oMath xmlns:m="http://schemas.openxmlformats.org/officeDocument/2006/math">
                    <m:r>
                      <a:rPr lang="en-US" altLang="ko-KR" sz="2400" i="1">
                        <a:latin typeface="Cambria Math" panose="02040503050406030204" pitchFamily="18" charset="0"/>
                      </a:rPr>
                      <m:t>𝑛</m:t>
                    </m:r>
                    <m:r>
                      <a:rPr lang="en-US" altLang="ko-KR" sz="2400" i="1">
                        <a:latin typeface="Cambria Math" panose="02040503050406030204" pitchFamily="18" charset="0"/>
                      </a:rPr>
                      <m:t>,</m:t>
                    </m:r>
                    <m:r>
                      <a:rPr lang="en-US" altLang="ko-KR" sz="2400" i="1">
                        <a:latin typeface="Cambria Math" panose="02040503050406030204" pitchFamily="18" charset="0"/>
                      </a:rPr>
                      <m:t>𝑘</m:t>
                    </m:r>
                    <m:r>
                      <a:rPr lang="en-US" altLang="ko-KR" sz="2400" i="1">
                        <a:latin typeface="Cambria Math" panose="02040503050406030204" pitchFamily="18" charset="0"/>
                      </a:rPr>
                      <m:t>,</m:t>
                    </m:r>
                    <m:r>
                      <a:rPr lang="en-US" altLang="ko-KR" sz="2400" i="1">
                        <a:latin typeface="Cambria Math" panose="02040503050406030204" pitchFamily="18" charset="0"/>
                      </a:rPr>
                      <m:t>𝑡</m:t>
                    </m:r>
                  </m:oMath>
                </a14:m>
                <a:r>
                  <a:rPr lang="en-US" altLang="ko-KR" sz="2400" dirty="0"/>
                  <a:t>)</a:t>
                </a:r>
              </a:p>
              <a:p>
                <a:pPr lvl="2"/>
                <a14:m>
                  <m:oMath xmlns:m="http://schemas.openxmlformats.org/officeDocument/2006/math">
                    <m:r>
                      <a:rPr lang="en-US" altLang="ko-KR" sz="2000" i="1">
                        <a:latin typeface="Cambria Math" panose="02040503050406030204" pitchFamily="18" charset="0"/>
                      </a:rPr>
                      <m:t>𝑛</m:t>
                    </m:r>
                    <m:r>
                      <a:rPr lang="en-US" altLang="ko-KR" sz="2000" i="1">
                        <a:latin typeface="Cambria Math" panose="02040503050406030204" pitchFamily="18" charset="0"/>
                      </a:rPr>
                      <m:t>=</m:t>
                    </m:r>
                    <m:sSub>
                      <m:sSubPr>
                        <m:ctrlPr>
                          <a:rPr lang="en-US" altLang="ko-KR" sz="2000" i="1">
                            <a:latin typeface="Cambria Math"/>
                          </a:rPr>
                        </m:ctrlPr>
                      </m:sSubPr>
                      <m:e>
                        <m:r>
                          <a:rPr lang="en-US" altLang="ko-KR" sz="2000" i="1">
                            <a:latin typeface="Cambria Math" panose="02040503050406030204" pitchFamily="18" charset="0"/>
                          </a:rPr>
                          <m:t>𝑁</m:t>
                        </m:r>
                      </m:e>
                      <m:sub>
                        <m:r>
                          <a:rPr lang="en-US" altLang="ko-KR" sz="2000" i="1">
                            <a:latin typeface="Cambria Math" panose="02040503050406030204" pitchFamily="18" charset="0"/>
                          </a:rPr>
                          <m:t>𝑠𝑒𝑞</m:t>
                        </m:r>
                      </m:sub>
                    </m:sSub>
                    <m:r>
                      <a:rPr lang="en-US" altLang="ko-KR" sz="2000" i="1">
                        <a:latin typeface="Cambria Math" panose="02040503050406030204" pitchFamily="18" charset="0"/>
                      </a:rPr>
                      <m:t>+</m:t>
                    </m:r>
                    <m:sSub>
                      <m:sSubPr>
                        <m:ctrlPr>
                          <a:rPr lang="en-US" altLang="ko-KR" sz="2000" i="1">
                            <a:latin typeface="Cambria Math"/>
                          </a:rPr>
                        </m:ctrlPr>
                      </m:sSubPr>
                      <m:e>
                        <m:r>
                          <a:rPr lang="en-US" altLang="ko-KR" sz="2000" i="1">
                            <a:latin typeface="Cambria Math" panose="02040503050406030204" pitchFamily="18" charset="0"/>
                          </a:rPr>
                          <m:t>𝑁</m:t>
                        </m:r>
                      </m:e>
                      <m:sub>
                        <m:r>
                          <a:rPr lang="en-US" altLang="ko-KR" sz="2000" i="1">
                            <a:latin typeface="Cambria Math" panose="02040503050406030204" pitchFamily="18" charset="0"/>
                          </a:rPr>
                          <m:t>𝑧𝑒𝑟𝑜</m:t>
                        </m:r>
                      </m:sub>
                    </m:sSub>
                    <m:r>
                      <a:rPr lang="en-US" altLang="ko-KR" sz="2000" i="1">
                        <a:latin typeface="Cambria Math" panose="02040503050406030204" pitchFamily="18" charset="0"/>
                      </a:rPr>
                      <m:t>+</m:t>
                    </m:r>
                    <m:sSub>
                      <m:sSubPr>
                        <m:ctrlPr>
                          <a:rPr lang="en-US" altLang="ko-KR" sz="2000" i="1">
                            <a:latin typeface="Cambria Math"/>
                          </a:rPr>
                        </m:ctrlPr>
                      </m:sSubPr>
                      <m:e>
                        <m:r>
                          <a:rPr lang="en-US" altLang="ko-KR" sz="2000" i="1">
                            <a:latin typeface="Cambria Math" panose="02040503050406030204" pitchFamily="18" charset="0"/>
                          </a:rPr>
                          <m:t>𝑁</m:t>
                        </m:r>
                      </m:e>
                      <m:sub>
                        <m:r>
                          <a:rPr lang="en-US" altLang="ko-KR" sz="2000" i="1">
                            <a:latin typeface="Cambria Math" panose="02040503050406030204" pitchFamily="18" charset="0"/>
                          </a:rPr>
                          <m:t>𝑝𝑎𝑟</m:t>
                        </m:r>
                      </m:sub>
                    </m:sSub>
                  </m:oMath>
                </a14:m>
                <a:r>
                  <a:rPr lang="en-US" altLang="ko-KR" sz="2000" dirty="0"/>
                  <a:t>,  </a:t>
                </a:r>
                <a14:m>
                  <m:oMath xmlns:m="http://schemas.openxmlformats.org/officeDocument/2006/math">
                    <m:r>
                      <a:rPr lang="en-US" altLang="ko-KR" sz="2000" i="1">
                        <a:latin typeface="Cambria Math" panose="02040503050406030204" pitchFamily="18" charset="0"/>
                      </a:rPr>
                      <m:t>𝑘</m:t>
                    </m:r>
                    <m:r>
                      <a:rPr lang="en-US" altLang="ko-KR" sz="2000" i="1">
                        <a:latin typeface="Cambria Math" panose="02040503050406030204" pitchFamily="18" charset="0"/>
                      </a:rPr>
                      <m:t>=</m:t>
                    </m:r>
                    <m:sSub>
                      <m:sSubPr>
                        <m:ctrlPr>
                          <a:rPr lang="en-US" altLang="ko-KR" sz="2000" i="1">
                            <a:latin typeface="Cambria Math"/>
                          </a:rPr>
                        </m:ctrlPr>
                      </m:sSubPr>
                      <m:e>
                        <m:r>
                          <a:rPr lang="en-US" altLang="ko-KR" sz="2000" i="1">
                            <a:latin typeface="Cambria Math" panose="02040503050406030204" pitchFamily="18" charset="0"/>
                          </a:rPr>
                          <m:t>𝑁</m:t>
                        </m:r>
                      </m:e>
                      <m:sub>
                        <m:r>
                          <a:rPr lang="en-US" altLang="ko-KR" sz="2000" i="1">
                            <a:latin typeface="Cambria Math" panose="02040503050406030204" pitchFamily="18" charset="0"/>
                          </a:rPr>
                          <m:t>𝑠𝑒𝑞</m:t>
                        </m:r>
                      </m:sub>
                    </m:sSub>
                    <m:r>
                      <a:rPr lang="en-US" altLang="ko-KR" sz="2000" i="1">
                        <a:latin typeface="Cambria Math" panose="02040503050406030204" pitchFamily="18" charset="0"/>
                      </a:rPr>
                      <m:t>+</m:t>
                    </m:r>
                    <m:sSub>
                      <m:sSubPr>
                        <m:ctrlPr>
                          <a:rPr lang="en-US" altLang="ko-KR" sz="2000" i="1">
                            <a:latin typeface="Cambria Math"/>
                          </a:rPr>
                        </m:ctrlPr>
                      </m:sSubPr>
                      <m:e>
                        <m:r>
                          <a:rPr lang="en-US" altLang="ko-KR" sz="2000" i="1">
                            <a:latin typeface="Cambria Math" panose="02040503050406030204" pitchFamily="18" charset="0"/>
                          </a:rPr>
                          <m:t>𝑁</m:t>
                        </m:r>
                      </m:e>
                      <m:sub>
                        <m:r>
                          <a:rPr lang="en-US" altLang="ko-KR" sz="2000" i="1">
                            <a:latin typeface="Cambria Math" panose="02040503050406030204" pitchFamily="18" charset="0"/>
                          </a:rPr>
                          <m:t>𝑧𝑒𝑟𝑜</m:t>
                        </m:r>
                      </m:sub>
                    </m:sSub>
                  </m:oMath>
                </a14:m>
                <a:r>
                  <a:rPr lang="en-US" altLang="ko-KR" sz="2000" dirty="0"/>
                  <a:t>,  </a:t>
                </a:r>
                <a14:m>
                  <m:oMath xmlns:m="http://schemas.openxmlformats.org/officeDocument/2006/math">
                    <m:r>
                      <a:rPr lang="en-US" altLang="ko-KR" sz="2000" i="1">
                        <a:latin typeface="Cambria Math" panose="02040503050406030204" pitchFamily="18" charset="0"/>
                      </a:rPr>
                      <m:t>𝑡</m:t>
                    </m:r>
                    <m:r>
                      <a:rPr lang="en-US" altLang="ko-KR" sz="2000" i="1">
                        <a:latin typeface="Cambria Math" panose="02040503050406030204" pitchFamily="18" charset="0"/>
                      </a:rPr>
                      <m:t>=</m:t>
                    </m:r>
                    <m:sSub>
                      <m:sSubPr>
                        <m:ctrlPr>
                          <a:rPr lang="en-US" altLang="ko-KR" sz="2000" i="1" dirty="0">
                            <a:latin typeface="Cambria Math"/>
                          </a:rPr>
                        </m:ctrlPr>
                      </m:sSubPr>
                      <m:e>
                        <m:acc>
                          <m:accPr>
                            <m:chr m:val="̂"/>
                            <m:ctrlPr>
                              <a:rPr lang="en-US" altLang="ko-KR" sz="2000" i="1">
                                <a:latin typeface="Cambria Math"/>
                              </a:rPr>
                            </m:ctrlPr>
                          </m:accPr>
                          <m:e>
                            <m:r>
                              <a:rPr lang="en-US" altLang="ko-KR" sz="2000" i="1">
                                <a:latin typeface="Cambria Math" panose="02040503050406030204" pitchFamily="18" charset="0"/>
                              </a:rPr>
                              <m:t>𝑁</m:t>
                            </m:r>
                          </m:e>
                        </m:acc>
                      </m:e>
                      <m:sub>
                        <m:r>
                          <a:rPr lang="en-US" altLang="ko-KR" sz="2000" i="1" dirty="0">
                            <a:latin typeface="Cambria Math" panose="02040503050406030204" pitchFamily="18" charset="0"/>
                          </a:rPr>
                          <m:t>𝑒𝑟𝑟</m:t>
                        </m:r>
                      </m:sub>
                    </m:sSub>
                  </m:oMath>
                </a14:m>
                <a:r>
                  <a:rPr lang="en-US" altLang="ko-KR" sz="2000" dirty="0"/>
                  <a:t> </a:t>
                </a:r>
              </a:p>
              <a:p>
                <a:pPr lvl="1"/>
                <a:endParaRPr lang="en-US" altLang="ko-KR" sz="2400" dirty="0" smtClean="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8206680" cy="4114800"/>
              </a:xfrm>
              <a:blipFill rotWithShape="0">
                <a:blip r:embed="rId2"/>
                <a:stretch>
                  <a:fillRect l="-1337" t="-1481" b="-7852"/>
                </a:stretch>
              </a:blipFill>
            </p:spPr>
            <p:txBody>
              <a:bodyPr/>
              <a:lstStyle/>
              <a:p>
                <a:r>
                  <a:rPr lang="ko-KR" altLang="en-US">
                    <a:noFill/>
                  </a:rPr>
                  <a:t> </a:t>
                </a:r>
              </a:p>
            </p:txBody>
          </p:sp>
        </mc:Fallback>
      </mc:AlternateContent>
      <p:sp>
        <p:nvSpPr>
          <p:cNvPr id="4" name="날짜 개체 틀 3"/>
          <p:cNvSpPr>
            <a:spLocks noGrp="1"/>
          </p:cNvSpPr>
          <p:nvPr>
            <p:ph type="dt" sz="half" idx="10"/>
          </p:nvPr>
        </p:nvSpPr>
        <p:spPr>
          <a:xfrm>
            <a:off x="685800" y="378281"/>
            <a:ext cx="1600200" cy="215444"/>
          </a:xfrm>
        </p:spPr>
        <p:txBody>
          <a:bodyPr/>
          <a:lstStyle/>
          <a:p>
            <a:r>
              <a:rPr lang="en-US" altLang="ko-KR" dirty="0"/>
              <a:t>July 2015</a:t>
            </a:r>
          </a:p>
        </p:txBody>
      </p:sp>
      <p:sp>
        <p:nvSpPr>
          <p:cNvPr id="5" name="바닥글 개체 틀 4"/>
          <p:cNvSpPr>
            <a:spLocks noGrp="1"/>
          </p:cNvSpPr>
          <p:nvPr>
            <p:ph type="ftr" sz="quarter" idx="11"/>
          </p:nvPr>
        </p:nvSpPr>
        <p:spPr/>
        <p:txBody>
          <a:bodyPr/>
          <a:lstStyle/>
          <a:p>
            <a:r>
              <a:rPr lang="en-US" altLang="ko-KR" dirty="0" smtClean="0"/>
              <a:t>&lt;author&gt;, &lt;company&gt;</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10</a:t>
            </a:fld>
            <a:endParaRPr lang="en-US" altLang="ko-KR"/>
          </a:p>
        </p:txBody>
      </p:sp>
      <mc:AlternateContent xmlns:mc="http://schemas.openxmlformats.org/markup-compatibility/2006" xmlns:a14="http://schemas.microsoft.com/office/drawing/2010/main">
        <mc:Choice Requires="a14">
          <p:sp>
            <p:nvSpPr>
              <p:cNvPr id="7" name="직사각형 6"/>
              <p:cNvSpPr/>
              <p:nvPr/>
            </p:nvSpPr>
            <p:spPr bwMode="auto">
              <a:xfrm>
                <a:off x="1692000" y="3285041"/>
                <a:ext cx="18000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𝑠𝑒𝑞</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7" name="직사각형 6"/>
              <p:cNvSpPr>
                <a:spLocks noRot="1" noChangeAspect="1" noMove="1" noResize="1" noEditPoints="1" noAdjustHandles="1" noChangeArrowheads="1" noChangeShapeType="1" noTextEdit="1"/>
              </p:cNvSpPr>
              <p:nvPr/>
            </p:nvSpPr>
            <p:spPr bwMode="auto">
              <a:xfrm>
                <a:off x="1692000" y="3285041"/>
                <a:ext cx="1800000" cy="360000"/>
              </a:xfrm>
              <a:prstGeom prst="rect">
                <a:avLst/>
              </a:prstGeom>
              <a:blipFill rotWithShape="0">
                <a:blip r:embed="rId3"/>
                <a:stretch>
                  <a:fillRect/>
                </a:stretch>
              </a:blip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ko-KR" altLang="en-US">
                    <a:noFill/>
                  </a:rPr>
                  <a:t> </a:t>
                </a:r>
              </a:p>
            </p:txBody>
          </p:sp>
        </mc:Fallback>
      </mc:AlternateContent>
      <p:sp>
        <p:nvSpPr>
          <p:cNvPr id="9" name="직사각형 8"/>
          <p:cNvSpPr/>
          <p:nvPr/>
        </p:nvSpPr>
        <p:spPr bwMode="auto">
          <a:xfrm>
            <a:off x="1692000" y="3284944"/>
            <a:ext cx="1440000" cy="360040"/>
          </a:xfrm>
          <a:prstGeom prst="rect">
            <a:avLst/>
          </a:prstGeom>
          <a:no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10" name="TextBox 9"/>
              <p:cNvSpPr txBox="1"/>
              <p:nvPr/>
            </p:nvSpPr>
            <p:spPr>
              <a:xfrm>
                <a:off x="2048086" y="3724150"/>
                <a:ext cx="727827" cy="246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a:rPr>
                          </m:ctrlPr>
                        </m:sSupPr>
                        <m:e>
                          <m:r>
                            <a:rPr lang="en-US" altLang="ko-KR" sz="1000" b="0" i="1" smtClean="0">
                              <a:latin typeface="Cambria Math" panose="02040503050406030204" pitchFamily="18" charset="0"/>
                            </a:rPr>
                            <m:t>2</m:t>
                          </m:r>
                        </m:e>
                        <m:sup>
                          <m:r>
                            <a:rPr lang="en-US" altLang="ko-KR" sz="1000" b="0" i="1" smtClean="0">
                              <a:latin typeface="Cambria Math" panose="02040503050406030204" pitchFamily="18" charset="0"/>
                            </a:rPr>
                            <m:t>𝑚</m:t>
                          </m:r>
                          <m:r>
                            <a:rPr lang="en-US" altLang="ko-KR" sz="1000" b="0" i="1" smtClean="0">
                              <a:latin typeface="Cambria Math" panose="02040503050406030204" pitchFamily="18" charset="0"/>
                            </a:rPr>
                            <m:t>−1</m:t>
                          </m:r>
                        </m:sup>
                      </m:sSup>
                      <m:r>
                        <a:rPr lang="en-US" altLang="ko-KR" sz="1000" b="0" i="1" smtClean="0">
                          <a:latin typeface="Cambria Math" panose="02040503050406030204" pitchFamily="18" charset="0"/>
                        </a:rPr>
                        <m:t>−1</m:t>
                      </m:r>
                    </m:oMath>
                  </m:oMathPara>
                </a14:m>
                <a:endParaRPr lang="ko-KR" altLang="en-US" sz="1000" dirty="0"/>
              </a:p>
            </p:txBody>
          </p:sp>
        </mc:Choice>
        <mc:Fallback xmlns="">
          <p:sp>
            <p:nvSpPr>
              <p:cNvPr id="10" name="TextBox 9"/>
              <p:cNvSpPr txBox="1">
                <a:spLocks noRot="1" noChangeAspect="1" noMove="1" noResize="1" noEditPoints="1" noAdjustHandles="1" noChangeArrowheads="1" noChangeShapeType="1" noTextEdit="1"/>
              </p:cNvSpPr>
              <p:nvPr/>
            </p:nvSpPr>
            <p:spPr>
              <a:xfrm>
                <a:off x="2048086" y="3724150"/>
                <a:ext cx="727827" cy="246221"/>
              </a:xfrm>
              <a:prstGeom prst="rect">
                <a:avLst/>
              </a:prstGeom>
              <a:blipFill rotWithShape="0">
                <a:blip r:embed="rId4"/>
                <a:stretch>
                  <a:fillRect/>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2829001" y="2982212"/>
                <a:ext cx="605999" cy="246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a:rPr>
                          </m:ctrlPr>
                        </m:sSupPr>
                        <m:e>
                          <m:r>
                            <a:rPr lang="en-US" altLang="ko-KR" sz="1000" b="0" i="1" smtClean="0">
                              <a:latin typeface="Cambria Math" panose="02040503050406030204" pitchFamily="18" charset="0"/>
                            </a:rPr>
                            <m:t>2</m:t>
                          </m:r>
                        </m:e>
                        <m:sup>
                          <m:r>
                            <a:rPr lang="en-US" altLang="ko-KR" sz="1000" b="0" i="1" smtClean="0">
                              <a:latin typeface="Cambria Math" panose="02040503050406030204" pitchFamily="18" charset="0"/>
                            </a:rPr>
                            <m:t>𝑚</m:t>
                          </m:r>
                        </m:sup>
                      </m:sSup>
                      <m:r>
                        <a:rPr lang="en-US" altLang="ko-KR" sz="1000" b="0" i="1" smtClean="0">
                          <a:latin typeface="Cambria Math" panose="02040503050406030204" pitchFamily="18" charset="0"/>
                        </a:rPr>
                        <m:t>−1</m:t>
                      </m:r>
                    </m:oMath>
                  </m:oMathPara>
                </a14:m>
                <a:endParaRPr lang="ko-KR" altLang="en-US" sz="1000" dirty="0"/>
              </a:p>
            </p:txBody>
          </p:sp>
        </mc:Choice>
        <mc:Fallback xmlns="">
          <p:sp>
            <p:nvSpPr>
              <p:cNvPr id="11" name="TextBox 10"/>
              <p:cNvSpPr txBox="1">
                <a:spLocks noRot="1" noChangeAspect="1" noMove="1" noResize="1" noEditPoints="1" noAdjustHandles="1" noChangeArrowheads="1" noChangeShapeType="1" noTextEdit="1"/>
              </p:cNvSpPr>
              <p:nvPr/>
            </p:nvSpPr>
            <p:spPr>
              <a:xfrm>
                <a:off x="2829001" y="2982212"/>
                <a:ext cx="605999" cy="246221"/>
              </a:xfrm>
              <a:prstGeom prst="rect">
                <a:avLst/>
              </a:prstGeom>
              <a:blipFill rotWithShape="0">
                <a:blip r:embed="rId5"/>
                <a:stretch>
                  <a:fillRect/>
                </a:stretch>
              </a:blipFill>
            </p:spPr>
            <p:txBody>
              <a:bodyPr/>
              <a:lstStyle/>
              <a:p>
                <a:r>
                  <a:rPr lang="ko-KR" altLang="en-US">
                    <a:noFill/>
                  </a:rPr>
                  <a:t> </a:t>
                </a:r>
              </a:p>
            </p:txBody>
          </p:sp>
        </mc:Fallback>
      </mc:AlternateContent>
      <p:cxnSp>
        <p:nvCxnSpPr>
          <p:cNvPr id="12" name="직선 연결선 11"/>
          <p:cNvCxnSpPr>
            <a:endCxn id="11" idx="1"/>
          </p:cNvCxnSpPr>
          <p:nvPr/>
        </p:nvCxnSpPr>
        <p:spPr bwMode="auto">
          <a:xfrm flipV="1">
            <a:off x="1692000" y="3105323"/>
            <a:ext cx="1137001" cy="17962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직선 연결선 12"/>
          <p:cNvCxnSpPr>
            <a:stCxn id="11" idx="3"/>
          </p:cNvCxnSpPr>
          <p:nvPr/>
        </p:nvCxnSpPr>
        <p:spPr bwMode="auto">
          <a:xfrm>
            <a:off x="3435000" y="3105323"/>
            <a:ext cx="1137000" cy="17962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직선 연결선 13"/>
          <p:cNvCxnSpPr>
            <a:endCxn id="10" idx="1"/>
          </p:cNvCxnSpPr>
          <p:nvPr/>
        </p:nvCxnSpPr>
        <p:spPr bwMode="auto">
          <a:xfrm>
            <a:off x="1692000" y="3644984"/>
            <a:ext cx="356086" cy="20227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직선 연결선 14"/>
          <p:cNvCxnSpPr>
            <a:stCxn id="10" idx="3"/>
          </p:cNvCxnSpPr>
          <p:nvPr/>
        </p:nvCxnSpPr>
        <p:spPr bwMode="auto">
          <a:xfrm flipV="1">
            <a:off x="2775913" y="3644984"/>
            <a:ext cx="356087" cy="20227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16" name="직사각형 15"/>
              <p:cNvSpPr/>
              <p:nvPr/>
            </p:nvSpPr>
            <p:spPr bwMode="auto">
              <a:xfrm>
                <a:off x="3492000" y="3285041"/>
                <a:ext cx="1440000" cy="3600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𝑝𝑎𝑟</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16" name="직사각형 15"/>
              <p:cNvSpPr>
                <a:spLocks noRot="1" noChangeAspect="1" noMove="1" noResize="1" noEditPoints="1" noAdjustHandles="1" noChangeArrowheads="1" noChangeShapeType="1" noTextEdit="1"/>
              </p:cNvSpPr>
              <p:nvPr/>
            </p:nvSpPr>
            <p:spPr bwMode="auto">
              <a:xfrm>
                <a:off x="3492000" y="3285041"/>
                <a:ext cx="1440000" cy="360000"/>
              </a:xfrm>
              <a:prstGeom prst="rect">
                <a:avLst/>
              </a:prstGeom>
              <a:blipFill rotWithShape="0">
                <a:blip r:embed="rId6"/>
                <a:stretch>
                  <a:fillRect/>
                </a:stretch>
              </a:blipFill>
              <a:ln w="12700" cap="flat" cmpd="sng" algn="ctr">
                <a:solidFill>
                  <a:schemeClr val="tx1"/>
                </a:solidFill>
                <a:prstDash val="solid"/>
                <a:round/>
                <a:headEnd type="none" w="sm" len="sm"/>
                <a:tailEnd type="none" w="sm" len="sm"/>
              </a:ln>
              <a:effectLst/>
              <a:extLst/>
            </p:spPr>
            <p:txBody>
              <a:bodyPr/>
              <a:lstStyle/>
              <a:p>
                <a:r>
                  <a:rPr lang="ko-KR" altLang="en-US">
                    <a:noFill/>
                  </a:rPr>
                  <a:t> </a:t>
                </a:r>
              </a:p>
            </p:txBody>
          </p:sp>
        </mc:Fallback>
      </mc:AlternateContent>
      <p:sp>
        <p:nvSpPr>
          <p:cNvPr id="18" name="직사각형 17"/>
          <p:cNvSpPr/>
          <p:nvPr/>
        </p:nvSpPr>
        <p:spPr bwMode="auto">
          <a:xfrm>
            <a:off x="1692000" y="4437169"/>
            <a:ext cx="5760000" cy="360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19" name="직사각형 18"/>
              <p:cNvSpPr/>
              <p:nvPr/>
            </p:nvSpPr>
            <p:spPr bwMode="auto">
              <a:xfrm>
                <a:off x="1692000" y="4437169"/>
                <a:ext cx="18000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𝑠𝑒𝑞</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19" name="직사각형 18"/>
              <p:cNvSpPr>
                <a:spLocks noRot="1" noChangeAspect="1" noMove="1" noResize="1" noEditPoints="1" noAdjustHandles="1" noChangeArrowheads="1" noChangeShapeType="1" noTextEdit="1"/>
              </p:cNvSpPr>
              <p:nvPr/>
            </p:nvSpPr>
            <p:spPr bwMode="auto">
              <a:xfrm>
                <a:off x="1692000" y="4437169"/>
                <a:ext cx="1800000" cy="360000"/>
              </a:xfrm>
              <a:prstGeom prst="rect">
                <a:avLst/>
              </a:prstGeom>
              <a:blipFill rotWithShape="0">
                <a:blip r:embed="rId3"/>
                <a:stretch>
                  <a:fillRect/>
                </a:stretch>
              </a:blip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ko-KR" altLang="en-US">
                    <a:noFill/>
                  </a:rPr>
                  <a:t> </a:t>
                </a:r>
              </a:p>
            </p:txBody>
          </p:sp>
        </mc:Fallback>
      </mc:AlternateContent>
      <p:sp>
        <p:nvSpPr>
          <p:cNvPr id="8" name="직사각형 7"/>
          <p:cNvSpPr/>
          <p:nvPr/>
        </p:nvSpPr>
        <p:spPr bwMode="auto">
          <a:xfrm>
            <a:off x="1692000" y="3284944"/>
            <a:ext cx="288000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0" name="직사각형 19"/>
          <p:cNvSpPr/>
          <p:nvPr/>
        </p:nvSpPr>
        <p:spPr bwMode="auto">
          <a:xfrm>
            <a:off x="4572000" y="3284944"/>
            <a:ext cx="360000" cy="360040"/>
          </a:xfrm>
          <a:prstGeom prst="rect">
            <a:avLst/>
          </a:prstGeom>
          <a:pattFill prst="wdUpDiag">
            <a:fgClr>
              <a:schemeClr val="tx1">
                <a:lumMod val="50000"/>
                <a:lumOff val="50000"/>
              </a:schemeClr>
            </a:fgClr>
            <a:bgClr>
              <a:schemeClr val="accent2">
                <a:lumMod val="20000"/>
                <a:lumOff val="80000"/>
              </a:schemeClr>
            </a:bgClr>
          </a:patt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21" name="TextBox 20"/>
              <p:cNvSpPr txBox="1"/>
              <p:nvPr/>
            </p:nvSpPr>
            <p:spPr>
              <a:xfrm>
                <a:off x="4269001" y="4124121"/>
                <a:ext cx="641971" cy="26725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a:rPr>
                          </m:ctrlPr>
                        </m:sSupPr>
                        <m:e>
                          <m:r>
                            <a:rPr lang="en-US" altLang="ko-KR" sz="1000" b="0" i="1" smtClean="0">
                              <a:latin typeface="Cambria Math" panose="02040503050406030204" pitchFamily="18" charset="0"/>
                            </a:rPr>
                            <m:t>2</m:t>
                          </m:r>
                        </m:e>
                        <m:sup>
                          <m:sSup>
                            <m:sSupPr>
                              <m:ctrlPr>
                                <a:rPr lang="en-US" altLang="ko-KR" sz="1000" b="0" i="1" smtClean="0">
                                  <a:latin typeface="Cambria Math"/>
                                </a:rPr>
                              </m:ctrlPr>
                            </m:sSupPr>
                            <m:e>
                              <m:r>
                                <a:rPr lang="en-US" altLang="ko-KR" sz="1000" b="0" i="1" smtClean="0">
                                  <a:latin typeface="Cambria Math" panose="02040503050406030204" pitchFamily="18" charset="0"/>
                                </a:rPr>
                                <m:t>𝑚</m:t>
                              </m:r>
                            </m:e>
                            <m:sup>
                              <m:r>
                                <a:rPr lang="en-US" altLang="ko-KR" sz="1000" b="0" i="1" smtClean="0">
                                  <a:latin typeface="Cambria Math" panose="02040503050406030204" pitchFamily="18" charset="0"/>
                                </a:rPr>
                                <m:t>′</m:t>
                              </m:r>
                            </m:sup>
                          </m:sSup>
                        </m:sup>
                      </m:sSup>
                      <m:r>
                        <a:rPr lang="en-US" altLang="ko-KR" sz="1000" b="0" i="1" smtClean="0">
                          <a:latin typeface="Cambria Math" panose="02040503050406030204" pitchFamily="18" charset="0"/>
                        </a:rPr>
                        <m:t>−1</m:t>
                      </m:r>
                    </m:oMath>
                  </m:oMathPara>
                </a14:m>
                <a:endParaRPr lang="ko-KR" altLang="en-US" sz="1000" dirty="0"/>
              </a:p>
            </p:txBody>
          </p:sp>
        </mc:Choice>
        <mc:Fallback xmlns="">
          <p:sp>
            <p:nvSpPr>
              <p:cNvPr id="21" name="TextBox 20"/>
              <p:cNvSpPr txBox="1">
                <a:spLocks noRot="1" noChangeAspect="1" noMove="1" noResize="1" noEditPoints="1" noAdjustHandles="1" noChangeArrowheads="1" noChangeShapeType="1" noTextEdit="1"/>
              </p:cNvSpPr>
              <p:nvPr/>
            </p:nvSpPr>
            <p:spPr>
              <a:xfrm>
                <a:off x="4269001" y="4124121"/>
                <a:ext cx="641971" cy="267253"/>
              </a:xfrm>
              <a:prstGeom prst="rect">
                <a:avLst/>
              </a:prstGeom>
              <a:blipFill rotWithShape="0">
                <a:blip r:embed="rId7"/>
                <a:stretch>
                  <a:fillRect/>
                </a:stretch>
              </a:blipFill>
            </p:spPr>
            <p:txBody>
              <a:bodyPr/>
              <a:lstStyle/>
              <a:p>
                <a:r>
                  <a:rPr lang="ko-KR" altLang="en-US">
                    <a:noFill/>
                  </a:rPr>
                  <a:t> </a:t>
                </a:r>
              </a:p>
            </p:txBody>
          </p:sp>
        </mc:Fallback>
      </mc:AlternateContent>
      <p:cxnSp>
        <p:nvCxnSpPr>
          <p:cNvPr id="23" name="직선 연결선 22"/>
          <p:cNvCxnSpPr>
            <a:endCxn id="21" idx="1"/>
          </p:cNvCxnSpPr>
          <p:nvPr/>
        </p:nvCxnSpPr>
        <p:spPr bwMode="auto">
          <a:xfrm flipV="1">
            <a:off x="1692000" y="4257748"/>
            <a:ext cx="2577001" cy="17936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직선 연결선 24"/>
          <p:cNvCxnSpPr>
            <a:stCxn id="21" idx="3"/>
          </p:cNvCxnSpPr>
          <p:nvPr/>
        </p:nvCxnSpPr>
        <p:spPr bwMode="auto">
          <a:xfrm>
            <a:off x="4910972" y="4257748"/>
            <a:ext cx="2541028" cy="1793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직사각형 25"/>
          <p:cNvSpPr/>
          <p:nvPr/>
        </p:nvSpPr>
        <p:spPr bwMode="auto">
          <a:xfrm>
            <a:off x="1692000" y="4437169"/>
            <a:ext cx="2880000" cy="360000"/>
          </a:xfrm>
          <a:prstGeom prst="rect">
            <a:avLst/>
          </a:prstGeom>
          <a:no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35" name="TextBox 34"/>
              <p:cNvSpPr txBox="1"/>
              <p:nvPr/>
            </p:nvSpPr>
            <p:spPr>
              <a:xfrm>
                <a:off x="2750100" y="4892700"/>
                <a:ext cx="763799" cy="26725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a:rPr>
                          </m:ctrlPr>
                        </m:sSupPr>
                        <m:e>
                          <m:r>
                            <a:rPr lang="en-US" altLang="ko-KR" sz="1000" b="0" i="1" smtClean="0">
                              <a:latin typeface="Cambria Math" panose="02040503050406030204" pitchFamily="18" charset="0"/>
                            </a:rPr>
                            <m:t>2</m:t>
                          </m:r>
                        </m:e>
                        <m:sup>
                          <m:sSup>
                            <m:sSupPr>
                              <m:ctrlPr>
                                <a:rPr lang="en-US" altLang="ko-KR" sz="1000" b="0" i="1" smtClean="0">
                                  <a:latin typeface="Cambria Math"/>
                                </a:rPr>
                              </m:ctrlPr>
                            </m:sSupPr>
                            <m:e>
                              <m:r>
                                <a:rPr lang="en-US" altLang="ko-KR" sz="1000" b="0" i="1" smtClean="0">
                                  <a:latin typeface="Cambria Math" panose="02040503050406030204" pitchFamily="18" charset="0"/>
                                </a:rPr>
                                <m:t>𝑚</m:t>
                              </m:r>
                            </m:e>
                            <m:sup>
                              <m:r>
                                <a:rPr lang="en-US" altLang="ko-KR" sz="1000" b="0" i="1" smtClean="0">
                                  <a:latin typeface="Cambria Math" panose="02040503050406030204" pitchFamily="18" charset="0"/>
                                </a:rPr>
                                <m:t>′</m:t>
                              </m:r>
                            </m:sup>
                          </m:sSup>
                          <m:r>
                            <a:rPr lang="en-US" altLang="ko-KR" sz="1000" b="0" i="1" smtClean="0">
                              <a:latin typeface="Cambria Math" panose="02040503050406030204" pitchFamily="18" charset="0"/>
                            </a:rPr>
                            <m:t>−1</m:t>
                          </m:r>
                        </m:sup>
                      </m:sSup>
                      <m:r>
                        <a:rPr lang="en-US" altLang="ko-KR" sz="1000" b="0" i="1" smtClean="0">
                          <a:latin typeface="Cambria Math" panose="02040503050406030204" pitchFamily="18" charset="0"/>
                        </a:rPr>
                        <m:t>−1</m:t>
                      </m:r>
                    </m:oMath>
                  </m:oMathPara>
                </a14:m>
                <a:endParaRPr lang="ko-KR" altLang="en-US" sz="1000" dirty="0"/>
              </a:p>
            </p:txBody>
          </p:sp>
        </mc:Choice>
        <mc:Fallback xmlns="">
          <p:sp>
            <p:nvSpPr>
              <p:cNvPr id="35" name="TextBox 34"/>
              <p:cNvSpPr txBox="1">
                <a:spLocks noRot="1" noChangeAspect="1" noMove="1" noResize="1" noEditPoints="1" noAdjustHandles="1" noChangeArrowheads="1" noChangeShapeType="1" noTextEdit="1"/>
              </p:cNvSpPr>
              <p:nvPr/>
            </p:nvSpPr>
            <p:spPr>
              <a:xfrm>
                <a:off x="2750100" y="4892700"/>
                <a:ext cx="763799" cy="267253"/>
              </a:xfrm>
              <a:prstGeom prst="rect">
                <a:avLst/>
              </a:prstGeom>
              <a:blipFill rotWithShape="0">
                <a:blip r:embed="rId8"/>
                <a:stretch>
                  <a:fillRect/>
                </a:stretch>
              </a:blipFill>
            </p:spPr>
            <p:txBody>
              <a:bodyPr/>
              <a:lstStyle/>
              <a:p>
                <a:r>
                  <a:rPr lang="ko-KR" altLang="en-US">
                    <a:noFill/>
                  </a:rPr>
                  <a:t> </a:t>
                </a:r>
              </a:p>
            </p:txBody>
          </p:sp>
        </mc:Fallback>
      </mc:AlternateContent>
      <p:cxnSp>
        <p:nvCxnSpPr>
          <p:cNvPr id="37" name="직선 연결선 36"/>
          <p:cNvCxnSpPr>
            <a:endCxn id="35" idx="1"/>
          </p:cNvCxnSpPr>
          <p:nvPr/>
        </p:nvCxnSpPr>
        <p:spPr bwMode="auto">
          <a:xfrm>
            <a:off x="1692000" y="4797169"/>
            <a:ext cx="1058100" cy="22915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직선 연결선 38"/>
          <p:cNvCxnSpPr>
            <a:stCxn id="35" idx="3"/>
            <a:endCxn id="18" idx="2"/>
          </p:cNvCxnSpPr>
          <p:nvPr/>
        </p:nvCxnSpPr>
        <p:spPr bwMode="auto">
          <a:xfrm flipV="1">
            <a:off x="3513899" y="4797169"/>
            <a:ext cx="1058101" cy="22915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40" name="직사각형 39"/>
              <p:cNvSpPr/>
              <p:nvPr/>
            </p:nvSpPr>
            <p:spPr bwMode="auto">
              <a:xfrm>
                <a:off x="6012240" y="4437112"/>
                <a:ext cx="1440000" cy="3600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𝑝𝑎𝑟</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40" name="직사각형 39"/>
              <p:cNvSpPr>
                <a:spLocks noRot="1" noChangeAspect="1" noMove="1" noResize="1" noEditPoints="1" noAdjustHandles="1" noChangeArrowheads="1" noChangeShapeType="1" noTextEdit="1"/>
              </p:cNvSpPr>
              <p:nvPr/>
            </p:nvSpPr>
            <p:spPr bwMode="auto">
              <a:xfrm>
                <a:off x="6012240" y="4437112"/>
                <a:ext cx="1440000" cy="360000"/>
              </a:xfrm>
              <a:prstGeom prst="rect">
                <a:avLst/>
              </a:prstGeom>
              <a:blipFill rotWithShape="0">
                <a:blip r:embed="rId6"/>
                <a:stretch>
                  <a:fillRect/>
                </a:stretch>
              </a:blipFill>
              <a:ln w="12700" cap="flat" cmpd="sng" algn="ctr">
                <a:solidFill>
                  <a:schemeClr val="tx1"/>
                </a:solidFill>
                <a:prstDash val="solid"/>
                <a:round/>
                <a:headEnd type="none" w="sm" len="sm"/>
                <a:tailEnd type="none" w="sm" len="sm"/>
              </a:ln>
              <a:effectLst/>
              <a:extLst/>
            </p:spPr>
            <p:txBody>
              <a:bodyPr/>
              <a:lstStyle/>
              <a:p>
                <a:r>
                  <a:rPr lang="ko-KR" altLang="en-US">
                    <a:noFill/>
                  </a:rPr>
                  <a:t> </a:t>
                </a:r>
              </a:p>
            </p:txBody>
          </p:sp>
        </mc:Fallback>
      </mc:AlternateContent>
      <p:cxnSp>
        <p:nvCxnSpPr>
          <p:cNvPr id="42" name="직선 연결선 41"/>
          <p:cNvCxnSpPr/>
          <p:nvPr/>
        </p:nvCxnSpPr>
        <p:spPr bwMode="auto">
          <a:xfrm>
            <a:off x="4928086" y="3644984"/>
            <a:ext cx="2523914" cy="801834"/>
          </a:xfrm>
          <a:prstGeom prst="line">
            <a:avLst/>
          </a:prstGeom>
          <a:solidFill>
            <a:schemeClr val="accent1"/>
          </a:solidFill>
          <a:ln w="12700" cap="flat" cmpd="sng" algn="ctr">
            <a:solidFill>
              <a:schemeClr val="bg1">
                <a:lumMod val="85000"/>
              </a:schemeClr>
            </a:solidFill>
            <a:prstDash val="dash"/>
            <a:round/>
            <a:headEnd type="none" w="sm" len="sm"/>
            <a:tailEnd type="arrow"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44" name="직사각형 43"/>
              <p:cNvSpPr/>
              <p:nvPr/>
            </p:nvSpPr>
            <p:spPr bwMode="auto">
              <a:xfrm>
                <a:off x="3491400" y="4437112"/>
                <a:ext cx="2520000" cy="3600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𝑧𝑒𝑟𝑜</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44" name="직사각형 43"/>
              <p:cNvSpPr>
                <a:spLocks noRot="1" noChangeAspect="1" noMove="1" noResize="1" noEditPoints="1" noAdjustHandles="1" noChangeArrowheads="1" noChangeShapeType="1" noTextEdit="1"/>
              </p:cNvSpPr>
              <p:nvPr/>
            </p:nvSpPr>
            <p:spPr bwMode="auto">
              <a:xfrm>
                <a:off x="3491400" y="4437112"/>
                <a:ext cx="2520000" cy="360000"/>
              </a:xfrm>
              <a:prstGeom prst="rect">
                <a:avLst/>
              </a:prstGeom>
              <a:blipFill rotWithShape="0">
                <a:blip r:embed="rId9"/>
                <a:stretch>
                  <a:fillRect/>
                </a:stretch>
              </a:blipFill>
              <a:ln w="12700" cap="flat" cmpd="sng" algn="ctr">
                <a:solidFill>
                  <a:schemeClr val="tx1"/>
                </a:solidFill>
                <a:prstDash val="solid"/>
                <a:round/>
                <a:headEnd type="none" w="sm" len="sm"/>
                <a:tailEnd type="none" w="sm" len="sm"/>
              </a:ln>
              <a:effectLst/>
              <a:extLst/>
            </p:spPr>
            <p:txBody>
              <a:bodyPr/>
              <a:lstStyle/>
              <a:p>
                <a:r>
                  <a:rPr lang="ko-KR" altLang="en-US">
                    <a:noFill/>
                  </a:rPr>
                  <a:t> </a:t>
                </a:r>
              </a:p>
            </p:txBody>
          </p:sp>
        </mc:Fallback>
      </mc:AlternateContent>
      <p:cxnSp>
        <p:nvCxnSpPr>
          <p:cNvPr id="46" name="직선 연결선 45"/>
          <p:cNvCxnSpPr/>
          <p:nvPr/>
        </p:nvCxnSpPr>
        <p:spPr bwMode="auto">
          <a:xfrm>
            <a:off x="3487094" y="3644984"/>
            <a:ext cx="2523914" cy="801834"/>
          </a:xfrm>
          <a:prstGeom prst="line">
            <a:avLst/>
          </a:prstGeom>
          <a:solidFill>
            <a:schemeClr val="accent1"/>
          </a:solidFill>
          <a:ln w="12700" cap="flat" cmpd="sng" algn="ctr">
            <a:solidFill>
              <a:schemeClr val="bg1">
                <a:lumMod val="85000"/>
              </a:schemeClr>
            </a:solidFill>
            <a:prstDash val="dash"/>
            <a:round/>
            <a:headEnd type="none" w="sm" len="sm"/>
            <a:tailEnd type="arrow"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47" name="TextBox 46"/>
              <p:cNvSpPr txBox="1"/>
              <p:nvPr/>
            </p:nvSpPr>
            <p:spPr>
              <a:xfrm>
                <a:off x="5053397" y="3915996"/>
                <a:ext cx="866006" cy="246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a:rPr>
                          </m:ctrlPr>
                        </m:sSupPr>
                        <m:e>
                          <m:r>
                            <a:rPr lang="en-US" altLang="ko-KR" sz="1000" b="0" i="1" smtClean="0">
                              <a:latin typeface="Cambria Math" panose="02040503050406030204" pitchFamily="18" charset="0"/>
                            </a:rPr>
                            <m:t>𝑚</m:t>
                          </m:r>
                        </m:e>
                        <m:sup>
                          <m:r>
                            <a:rPr lang="en-US" altLang="ko-KR" sz="1000" b="0" i="1" smtClean="0">
                              <a:latin typeface="Cambria Math" panose="02040503050406030204" pitchFamily="18" charset="0"/>
                            </a:rPr>
                            <m:t>′</m:t>
                          </m:r>
                        </m:sup>
                      </m:sSup>
                      <m:r>
                        <a:rPr lang="en-US" altLang="ko-KR" sz="1000" b="0" i="1" smtClean="0">
                          <a:latin typeface="Cambria Math" panose="02040503050406030204" pitchFamily="18" charset="0"/>
                        </a:rPr>
                        <m:t>=</m:t>
                      </m:r>
                      <m:r>
                        <a:rPr lang="en-US" altLang="ko-KR" sz="1000" b="0" i="1" smtClean="0">
                          <a:latin typeface="Cambria Math" panose="02040503050406030204" pitchFamily="18" charset="0"/>
                        </a:rPr>
                        <m:t>𝑚</m:t>
                      </m:r>
                      <m:r>
                        <a:rPr lang="en-US" altLang="ko-KR" sz="1000" b="0" i="1" smtClean="0">
                          <a:latin typeface="Cambria Math" panose="02040503050406030204" pitchFamily="18" charset="0"/>
                        </a:rPr>
                        <m:t>+1</m:t>
                      </m:r>
                    </m:oMath>
                  </m:oMathPara>
                </a14:m>
                <a:endParaRPr lang="ko-KR" altLang="en-US" sz="1000" dirty="0"/>
              </a:p>
            </p:txBody>
          </p:sp>
        </mc:Choice>
        <mc:Fallback xmlns="">
          <p:sp>
            <p:nvSpPr>
              <p:cNvPr id="47" name="TextBox 46"/>
              <p:cNvSpPr txBox="1">
                <a:spLocks noRot="1" noChangeAspect="1" noMove="1" noResize="1" noEditPoints="1" noAdjustHandles="1" noChangeArrowheads="1" noChangeShapeType="1" noTextEdit="1"/>
              </p:cNvSpPr>
              <p:nvPr/>
            </p:nvSpPr>
            <p:spPr>
              <a:xfrm>
                <a:off x="5053397" y="3915996"/>
                <a:ext cx="866006" cy="246221"/>
              </a:xfrm>
              <a:prstGeom prst="rect">
                <a:avLst/>
              </a:prstGeom>
              <a:blipFill rotWithShape="0">
                <a:blip r:embed="rId10"/>
                <a:stretch>
                  <a:fillRect/>
                </a:stretch>
              </a:blipFill>
            </p:spPr>
            <p:txBody>
              <a:bodyPr/>
              <a:lstStyle/>
              <a:p>
                <a:r>
                  <a:rPr lang="ko-KR" altLang="en-US">
                    <a:noFill/>
                  </a:rPr>
                  <a:t> </a:t>
                </a:r>
              </a:p>
            </p:txBody>
          </p:sp>
        </mc:Fallback>
      </mc:AlternateContent>
      <p:sp>
        <p:nvSpPr>
          <p:cNvPr id="32" name="직사각형 31"/>
          <p:cNvSpPr/>
          <p:nvPr/>
        </p:nvSpPr>
        <p:spPr bwMode="auto">
          <a:xfrm>
            <a:off x="1691760" y="4437092"/>
            <a:ext cx="2880000" cy="360040"/>
          </a:xfrm>
          <a:prstGeom prst="rect">
            <a:avLst/>
          </a:prstGeom>
          <a:no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993718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827584" y="2420888"/>
            <a:ext cx="7704856" cy="1368152"/>
          </a:xfrm>
        </p:spPr>
        <p:txBody>
          <a:bodyPr/>
          <a:lstStyle/>
          <a:p>
            <a:r>
              <a:rPr lang="en-US" altLang="ko-KR" sz="3600" dirty="0" smtClean="0"/>
              <a:t>Additional Information for Secret key agreement protocol</a:t>
            </a:r>
            <a:r>
              <a:rPr lang="ko-KR" altLang="en-US" sz="3600" dirty="0" smtClean="0"/>
              <a:t> </a:t>
            </a:r>
            <a:r>
              <a:rPr lang="en-US" altLang="ko-KR" sz="3600" dirty="0" smtClean="0"/>
              <a:t>for</a:t>
            </a:r>
            <a:br>
              <a:rPr lang="en-US" altLang="ko-KR" sz="3600" dirty="0" smtClean="0"/>
            </a:br>
            <a:r>
              <a:rPr lang="en-US" altLang="ko-KR" sz="3600" dirty="0" smtClean="0"/>
              <a:t>IEEE </a:t>
            </a:r>
            <a:r>
              <a:rPr lang="en-US" altLang="ko-KR" sz="3600" dirty="0"/>
              <a:t>802.15.8 PAC</a:t>
            </a:r>
            <a:endParaRPr lang="ko-KR" altLang="en-US" sz="3600" dirty="0"/>
          </a:p>
        </p:txBody>
      </p:sp>
      <p:sp>
        <p:nvSpPr>
          <p:cNvPr id="3" name="부제목 2"/>
          <p:cNvSpPr>
            <a:spLocks noGrp="1"/>
          </p:cNvSpPr>
          <p:nvPr>
            <p:ph type="subTitle" idx="1"/>
          </p:nvPr>
        </p:nvSpPr>
        <p:spPr>
          <a:xfrm>
            <a:off x="1143000" y="4509120"/>
            <a:ext cx="6858000" cy="720080"/>
          </a:xfrm>
        </p:spPr>
        <p:txBody>
          <a:bodyPr/>
          <a:lstStyle/>
          <a:p>
            <a:r>
              <a:rPr lang="en-US" altLang="ko-KR" sz="2800" dirty="0" smtClean="0"/>
              <a:t>Nov. </a:t>
            </a:r>
            <a:r>
              <a:rPr lang="en-US" altLang="ko-KR" dirty="0" smtClean="0"/>
              <a:t>2015</a:t>
            </a:r>
            <a:endParaRPr lang="ko-KR" altLang="en-US" dirty="0"/>
          </a:p>
        </p:txBody>
      </p:sp>
      <p:sp>
        <p:nvSpPr>
          <p:cNvPr id="4" name="날짜 개체 틀 3"/>
          <p:cNvSpPr>
            <a:spLocks noGrp="1"/>
          </p:cNvSpPr>
          <p:nvPr>
            <p:ph type="dt" sz="half" idx="10"/>
          </p:nvPr>
        </p:nvSpPr>
        <p:spPr>
          <a:xfrm>
            <a:off x="685800" y="378281"/>
            <a:ext cx="1600200" cy="215444"/>
          </a:xfrm>
        </p:spPr>
        <p:txBody>
          <a:bodyPr/>
          <a:lstStyle/>
          <a:p>
            <a:r>
              <a:rPr lang="en-US" altLang="ko-KR" smtClean="0"/>
              <a:t>Nov.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B8D30027-384D-4803-84C0-A1A944A99BF7}" type="slidenum">
              <a:rPr lang="en-US" altLang="ko-KR" smtClean="0"/>
              <a:pPr/>
              <a:t>2</a:t>
            </a:fld>
            <a:endParaRPr lang="en-US" altLang="ko-KR"/>
          </a:p>
        </p:txBody>
      </p:sp>
    </p:spTree>
    <p:extLst>
      <p:ext uri="{BB962C8B-B14F-4D97-AF65-F5344CB8AC3E}">
        <p14:creationId xmlns:p14="http://schemas.microsoft.com/office/powerpoint/2010/main" val="3683609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400" dirty="0" smtClean="0"/>
              <a:t>“Secret key agreement protocol for IEEE 802.15.8 PAC” has been approved during Sept. 2015 meeting. (15-15-0728-01-0008)</a:t>
            </a:r>
          </a:p>
          <a:p>
            <a:r>
              <a:rPr lang="en-US" altLang="ko-KR" sz="2400" dirty="0" smtClean="0"/>
              <a:t>Comments</a:t>
            </a:r>
          </a:p>
          <a:p>
            <a:pPr lvl="1"/>
            <a:r>
              <a:rPr lang="en-US" altLang="ko-KR" sz="2000" dirty="0" smtClean="0"/>
              <a:t>“</a:t>
            </a:r>
            <a:r>
              <a:rPr lang="en-US" altLang="ko-KR" sz="2000" dirty="0" smtClean="0">
                <a:sym typeface="Wingdings" panose="05000000000000000000" pitchFamily="2" charset="2"/>
              </a:rPr>
              <a:t>Needs to provide some information that facilitates implementation”  The BER (bit error rate) performance for various channel condition has been extensively studied</a:t>
            </a:r>
            <a:endParaRPr lang="en-US" altLang="ko-KR" sz="2000" dirty="0" smtClean="0"/>
          </a:p>
          <a:p>
            <a:pPr lvl="1"/>
            <a:r>
              <a:rPr lang="en-US" altLang="ko-KR" sz="2000" dirty="0" smtClean="0"/>
              <a:t>“BCH does not exist for every possible (</a:t>
            </a:r>
            <a:r>
              <a:rPr lang="en-US" altLang="ko-KR" sz="2000" dirty="0" err="1" smtClean="0"/>
              <a:t>n,k,t</a:t>
            </a:r>
            <a:r>
              <a:rPr lang="en-US" altLang="ko-KR" sz="2000" dirty="0" smtClean="0"/>
              <a:t>)” </a:t>
            </a:r>
            <a:r>
              <a:rPr lang="en-US" altLang="ko-KR" sz="2000" dirty="0" smtClean="0">
                <a:sym typeface="Wingdings" panose="05000000000000000000" pitchFamily="2" charset="2"/>
              </a:rPr>
              <a:t> See below.</a:t>
            </a:r>
            <a:endParaRPr lang="en-US" altLang="ko-KR" sz="2000" dirty="0" smtClean="0"/>
          </a:p>
          <a:p>
            <a:pPr lvl="1"/>
            <a:r>
              <a:rPr lang="en-US" altLang="ko-KR" sz="2000" dirty="0" smtClean="0"/>
              <a:t>“Define how to build Toeplitz matrix” </a:t>
            </a:r>
            <a:r>
              <a:rPr lang="en-US" altLang="ko-KR" sz="2000" dirty="0" smtClean="0">
                <a:sym typeface="Wingdings" panose="05000000000000000000" pitchFamily="2" charset="2"/>
              </a:rPr>
              <a:t> See below.</a:t>
            </a:r>
            <a:endParaRPr lang="en-US" altLang="ko-KR" sz="2000" dirty="0" smtClean="0"/>
          </a:p>
          <a:p>
            <a:pPr lvl="1"/>
            <a:r>
              <a:rPr lang="en-US" altLang="ko-KR" sz="2000" dirty="0" smtClean="0"/>
              <a:t>“Needs to specify Huffman coding” </a:t>
            </a:r>
            <a:r>
              <a:rPr lang="en-US" altLang="ko-KR" sz="2000" dirty="0" smtClean="0">
                <a:sym typeface="Wingdings" panose="05000000000000000000" pitchFamily="2" charset="2"/>
              </a:rPr>
              <a:t> See below</a:t>
            </a:r>
            <a:endParaRPr lang="en-US" altLang="ko-KR" sz="2000" dirty="0" smtClean="0"/>
          </a:p>
        </p:txBody>
      </p:sp>
      <p:sp>
        <p:nvSpPr>
          <p:cNvPr id="4" name="날짜 개체 틀 3"/>
          <p:cNvSpPr>
            <a:spLocks noGrp="1"/>
          </p:cNvSpPr>
          <p:nvPr>
            <p:ph type="dt" sz="half" idx="10"/>
          </p:nvPr>
        </p:nvSpPr>
        <p:spPr>
          <a:xfrm>
            <a:off x="685800" y="378281"/>
            <a:ext cx="1600200" cy="215444"/>
          </a:xfrm>
        </p:spPr>
        <p:txBody>
          <a:bodyPr/>
          <a:lstStyle/>
          <a:p>
            <a:r>
              <a:rPr lang="en-US" altLang="ko-KR" smtClean="0"/>
              <a:t>Nov.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3</a:t>
            </a:fld>
            <a:endParaRPr lang="en-US" altLang="ko-KR"/>
          </a:p>
        </p:txBody>
      </p:sp>
    </p:spTree>
    <p:extLst>
      <p:ext uri="{BB962C8B-B14F-4D97-AF65-F5344CB8AC3E}">
        <p14:creationId xmlns:p14="http://schemas.microsoft.com/office/powerpoint/2010/main" val="3807997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Generating BCH codes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981200"/>
                <a:ext cx="7924800" cy="4114800"/>
              </a:xfrm>
            </p:spPr>
            <p:txBody>
              <a:bodyPr/>
              <a:lstStyle/>
              <a:p>
                <a:r>
                  <a:rPr lang="en-US" sz="2000" dirty="0" smtClean="0"/>
                  <a:t>BCH (</a:t>
                </a:r>
                <a:r>
                  <a:rPr lang="en-US" sz="2000" i="1" dirty="0" err="1" smtClean="0"/>
                  <a:t>n,k,t</a:t>
                </a:r>
                <a:r>
                  <a:rPr lang="en-US" sz="2000" dirty="0" smtClean="0"/>
                  <a:t>): Parameters </a:t>
                </a:r>
                <a:r>
                  <a:rPr lang="en-US" sz="2000" i="1" dirty="0" smtClean="0"/>
                  <a:t>n, k, t</a:t>
                </a:r>
                <a:r>
                  <a:rPr lang="en-US" sz="2000" dirty="0" smtClean="0"/>
                  <a:t> are not arbitrary</a:t>
                </a:r>
              </a:p>
              <a:p>
                <a:pPr lvl="1"/>
                <a:r>
                  <a:rPr lang="en-US" sz="2000" i="1" dirty="0"/>
                  <a:t>n</a:t>
                </a:r>
                <a:r>
                  <a:rPr lang="en-US" sz="2000" dirty="0" smtClean="0"/>
                  <a:t>: </a:t>
                </a:r>
                <a:r>
                  <a:rPr lang="en-US" sz="2000" dirty="0" err="1" smtClean="0"/>
                  <a:t>codeword</a:t>
                </a:r>
                <a:r>
                  <a:rPr lang="en-US" sz="2000" dirty="0" smtClean="0"/>
                  <a:t> (power of 2 minus 1)</a:t>
                </a:r>
              </a:p>
              <a:p>
                <a:pPr lvl="1"/>
                <a:r>
                  <a:rPr lang="en-US" sz="2000" i="1" dirty="0"/>
                  <a:t>k</a:t>
                </a:r>
                <a:r>
                  <a:rPr lang="en-US" sz="2000" dirty="0" smtClean="0"/>
                  <a:t>: message bit (&lt; </a:t>
                </a:r>
                <a:r>
                  <a:rPr lang="en-US" sz="2000" i="1" dirty="0" smtClean="0"/>
                  <a:t>n</a:t>
                </a:r>
                <a:r>
                  <a:rPr lang="en-US" sz="2000" dirty="0" smtClean="0"/>
                  <a:t>)</a:t>
                </a:r>
              </a:p>
              <a:p>
                <a:pPr lvl="1"/>
                <a:r>
                  <a:rPr lang="en-US" sz="2000" i="1" dirty="0" smtClean="0"/>
                  <a:t>t</a:t>
                </a:r>
                <a:r>
                  <a:rPr lang="en-US" sz="2000" dirty="0" smtClean="0"/>
                  <a:t>: # bits that can be fixed (&lt; </a:t>
                </a:r>
                <a:r>
                  <a:rPr lang="en-US" sz="2000" i="1" dirty="0" smtClean="0"/>
                  <a:t>n – k</a:t>
                </a:r>
                <a:r>
                  <a:rPr lang="en-US" sz="2000" dirty="0" smtClean="0"/>
                  <a:t>)</a:t>
                </a:r>
              </a:p>
              <a:p>
                <a:pPr lvl="1"/>
                <a:r>
                  <a:rPr lang="en-US" sz="2000" dirty="0" smtClean="0"/>
                  <a:t>Two degree of freedom</a:t>
                </a:r>
              </a:p>
              <a:p>
                <a:pPr lvl="2"/>
                <a:r>
                  <a:rPr lang="en-US" sz="2000" dirty="0" smtClean="0"/>
                  <a:t>If </a:t>
                </a:r>
                <a:r>
                  <a:rPr lang="en-US" sz="2000" i="1" dirty="0" smtClean="0"/>
                  <a:t>n, k</a:t>
                </a:r>
                <a:r>
                  <a:rPr lang="en-US" sz="2000" dirty="0" smtClean="0"/>
                  <a:t> are determined </a:t>
                </a:r>
                <a:r>
                  <a:rPr lang="en-US" sz="2000" dirty="0" smtClean="0">
                    <a:sym typeface="Wingdings" panose="05000000000000000000" pitchFamily="2" charset="2"/>
                  </a:rPr>
                  <a:t> </a:t>
                </a:r>
                <a:r>
                  <a:rPr lang="en-US" sz="2000" i="1" dirty="0" smtClean="0">
                    <a:sym typeface="Wingdings" panose="05000000000000000000" pitchFamily="2" charset="2"/>
                  </a:rPr>
                  <a:t>t</a:t>
                </a:r>
                <a:r>
                  <a:rPr lang="en-US" sz="2000" dirty="0" smtClean="0">
                    <a:sym typeface="Wingdings" panose="05000000000000000000" pitchFamily="2" charset="2"/>
                  </a:rPr>
                  <a:t> is determined</a:t>
                </a:r>
              </a:p>
              <a:p>
                <a:pPr lvl="2"/>
                <a:r>
                  <a:rPr lang="en-US" sz="2000" dirty="0" smtClean="0">
                    <a:sym typeface="Wingdings" panose="05000000000000000000" pitchFamily="2" charset="2"/>
                  </a:rPr>
                  <a:t>If </a:t>
                </a:r>
                <a:r>
                  <a:rPr lang="en-US" sz="2000" i="1" dirty="0" smtClean="0">
                    <a:sym typeface="Wingdings" panose="05000000000000000000" pitchFamily="2" charset="2"/>
                  </a:rPr>
                  <a:t>n, t</a:t>
                </a:r>
                <a:r>
                  <a:rPr lang="en-US" sz="2000" dirty="0" smtClean="0">
                    <a:sym typeface="Wingdings" panose="05000000000000000000" pitchFamily="2" charset="2"/>
                  </a:rPr>
                  <a:t> are determined  </a:t>
                </a:r>
                <a:r>
                  <a:rPr lang="en-US" sz="2000" i="1" dirty="0" smtClean="0">
                    <a:sym typeface="Wingdings" panose="05000000000000000000" pitchFamily="2" charset="2"/>
                  </a:rPr>
                  <a:t>k</a:t>
                </a:r>
                <a:r>
                  <a:rPr lang="en-US" sz="2000" dirty="0" smtClean="0">
                    <a:sym typeface="Wingdings" panose="05000000000000000000" pitchFamily="2" charset="2"/>
                  </a:rPr>
                  <a:t> is determined</a:t>
                </a:r>
                <a:endParaRPr lang="en-US" sz="2000" dirty="0" smtClean="0"/>
              </a:p>
              <a:p>
                <a:r>
                  <a:rPr lang="en-US" sz="2000" b="1" i="1" dirty="0" smtClean="0"/>
                  <a:t>Primitive narrow sense</a:t>
                </a:r>
                <a:r>
                  <a:rPr lang="en-US" sz="2000" dirty="0" smtClean="0"/>
                  <a:t> BCH code generates unique </a:t>
                </a:r>
                <a:r>
                  <a:rPr lang="en-US" sz="2000" dirty="0" err="1" smtClean="0"/>
                  <a:t>codeword</a:t>
                </a:r>
                <a:endParaRPr lang="en-US" sz="2000" b="0" dirty="0" smtClean="0">
                  <a:latin typeface="Cambria Math" charset="0"/>
                </a:endParaRPr>
              </a:p>
              <a:p>
                <a:pPr lvl="1"/>
                <a:r>
                  <a:rPr lang="en-US" sz="2000" b="0" dirty="0" smtClean="0">
                    <a:latin typeface="Cambria Math" charset="0"/>
                  </a:rPr>
                  <a:t>Ex) For BCH </a:t>
                </a:r>
                <a14:m>
                  <m:oMath xmlns:m="http://schemas.openxmlformats.org/officeDocument/2006/math">
                    <m:d>
                      <m:dPr>
                        <m:ctrlPr>
                          <a:rPr lang="en-US" sz="2000" b="0" i="1" smtClean="0">
                            <a:latin typeface="Cambria Math"/>
                          </a:rPr>
                        </m:ctrlPr>
                      </m:dPr>
                      <m:e>
                        <m:r>
                          <a:rPr lang="en-US" sz="2000" b="0" i="1" smtClean="0">
                            <a:latin typeface="Cambria Math" charset="0"/>
                          </a:rPr>
                          <m:t>𝑛</m:t>
                        </m:r>
                        <m:r>
                          <a:rPr lang="en-US" sz="2000" b="0" i="1" smtClean="0">
                            <a:latin typeface="Cambria Math" charset="0"/>
                          </a:rPr>
                          <m:t>,</m:t>
                        </m:r>
                        <m:r>
                          <a:rPr lang="en-US" sz="2000" b="0" i="1" smtClean="0">
                            <a:latin typeface="Cambria Math" charset="0"/>
                          </a:rPr>
                          <m:t>𝑘</m:t>
                        </m:r>
                        <m:r>
                          <a:rPr lang="en-US" sz="2000" b="0" i="1" smtClean="0">
                            <a:latin typeface="Cambria Math" charset="0"/>
                          </a:rPr>
                          <m:t>,</m:t>
                        </m:r>
                        <m:r>
                          <a:rPr lang="en-US" sz="2000" b="0" i="1" smtClean="0">
                            <a:latin typeface="Cambria Math" charset="0"/>
                          </a:rPr>
                          <m:t>𝑡</m:t>
                        </m:r>
                      </m:e>
                    </m:d>
                  </m:oMath>
                </a14:m>
                <a:r>
                  <a:rPr lang="en-US" sz="2000" b="0" dirty="0" smtClean="0">
                    <a:latin typeface="Cambria Math" charset="0"/>
                  </a:rPr>
                  <a:t> generator polynomial </a:t>
                </a:r>
                <a14:m>
                  <m:oMath xmlns:m="http://schemas.openxmlformats.org/officeDocument/2006/math">
                    <m:r>
                      <a:rPr lang="en-US" sz="2000" b="0" i="1" smtClean="0">
                        <a:latin typeface="Cambria Math" charset="0"/>
                      </a:rPr>
                      <m:t>𝑔</m:t>
                    </m:r>
                    <m:d>
                      <m:dPr>
                        <m:ctrlPr>
                          <a:rPr lang="en-US" sz="2000" b="0" i="1" smtClean="0">
                            <a:latin typeface="Cambria Math"/>
                          </a:rPr>
                        </m:ctrlPr>
                      </m:dPr>
                      <m:e>
                        <m:r>
                          <a:rPr lang="en-US" sz="2000" b="0" i="1" smtClean="0">
                            <a:latin typeface="Cambria Math" charset="0"/>
                          </a:rPr>
                          <m:t>𝑥</m:t>
                        </m:r>
                      </m:e>
                    </m:d>
                  </m:oMath>
                </a14:m>
                <a:r>
                  <a:rPr lang="en-US" sz="2000" b="0" dirty="0" smtClean="0">
                    <a:latin typeface="Cambria Math" charset="0"/>
                  </a:rPr>
                  <a:t/>
                </a:r>
                <a:br>
                  <a:rPr lang="en-US" sz="2000" b="0" dirty="0" smtClean="0">
                    <a:latin typeface="Cambria Math" charset="0"/>
                  </a:rPr>
                </a:br>
                <a:r>
                  <a:rPr lang="en-US" sz="2000" dirty="0" smtClean="0"/>
                  <a:t>should include </a:t>
                </a:r>
                <a14:m>
                  <m:oMath xmlns:m="http://schemas.openxmlformats.org/officeDocument/2006/math">
                    <m:d>
                      <m:dPr>
                        <m:ctrlPr>
                          <a:rPr lang="en-US" sz="2000" i="1">
                            <a:latin typeface="Cambria Math"/>
                          </a:rPr>
                        </m:ctrlPr>
                      </m:dPr>
                      <m:e>
                        <m:r>
                          <a:rPr lang="en-US" sz="2000" i="1">
                            <a:latin typeface="Cambria Math" charset="0"/>
                          </a:rPr>
                          <m:t>𝑥</m:t>
                        </m:r>
                        <m:r>
                          <a:rPr lang="en-US" sz="2000" i="1">
                            <a:latin typeface="Cambria Math" charset="0"/>
                          </a:rPr>
                          <m:t>−</m:t>
                        </m:r>
                        <m:sSup>
                          <m:sSupPr>
                            <m:ctrlPr>
                              <a:rPr lang="en-US" sz="2000" i="1">
                                <a:latin typeface="Cambria Math"/>
                              </a:rPr>
                            </m:ctrlPr>
                          </m:sSupPr>
                          <m:e>
                            <m:r>
                              <a:rPr lang="en-US" sz="2000" i="1">
                                <a:latin typeface="Cambria Math" charset="0"/>
                              </a:rPr>
                              <m:t>𝛼</m:t>
                            </m:r>
                          </m:e>
                          <m:sup>
                            <m:r>
                              <a:rPr lang="en-US" sz="2000" i="1">
                                <a:solidFill>
                                  <a:srgbClr val="C00000"/>
                                </a:solidFill>
                                <a:latin typeface="Cambria Math" charset="0"/>
                              </a:rPr>
                              <m:t>1</m:t>
                            </m:r>
                          </m:sup>
                        </m:sSup>
                      </m:e>
                    </m:d>
                    <m:d>
                      <m:dPr>
                        <m:ctrlPr>
                          <a:rPr lang="en-US" sz="2000" i="1">
                            <a:latin typeface="Cambria Math"/>
                          </a:rPr>
                        </m:ctrlPr>
                      </m:dPr>
                      <m:e>
                        <m:r>
                          <a:rPr lang="en-US" sz="2000" i="1">
                            <a:latin typeface="Cambria Math" charset="0"/>
                          </a:rPr>
                          <m:t>𝑥</m:t>
                        </m:r>
                        <m:r>
                          <a:rPr lang="en-US" sz="2000" i="1">
                            <a:latin typeface="Cambria Math" charset="0"/>
                          </a:rPr>
                          <m:t>−</m:t>
                        </m:r>
                        <m:sSup>
                          <m:sSupPr>
                            <m:ctrlPr>
                              <a:rPr lang="en-US" sz="2000" i="1">
                                <a:latin typeface="Cambria Math"/>
                              </a:rPr>
                            </m:ctrlPr>
                          </m:sSupPr>
                          <m:e>
                            <m:r>
                              <a:rPr lang="en-US" sz="2000" i="1">
                                <a:latin typeface="Cambria Math" charset="0"/>
                              </a:rPr>
                              <m:t>𝛼</m:t>
                            </m:r>
                          </m:e>
                          <m:sup>
                            <m:r>
                              <a:rPr lang="en-US" sz="2000" i="1" smtClean="0">
                                <a:solidFill>
                                  <a:srgbClr val="C00000"/>
                                </a:solidFill>
                                <a:latin typeface="Cambria Math" charset="0"/>
                              </a:rPr>
                              <m:t>2</m:t>
                            </m:r>
                          </m:sup>
                        </m:sSup>
                      </m:e>
                    </m:d>
                    <m:r>
                      <a:rPr lang="en-US" sz="2000" i="1">
                        <a:latin typeface="Cambria Math" charset="0"/>
                      </a:rPr>
                      <m:t>⋯</m:t>
                    </m:r>
                    <m:d>
                      <m:dPr>
                        <m:ctrlPr>
                          <a:rPr lang="en-US" sz="2000" i="1">
                            <a:latin typeface="Cambria Math"/>
                          </a:rPr>
                        </m:ctrlPr>
                      </m:dPr>
                      <m:e>
                        <m:r>
                          <a:rPr lang="en-US" sz="2000" i="1">
                            <a:latin typeface="Cambria Math" charset="0"/>
                          </a:rPr>
                          <m:t>𝑥</m:t>
                        </m:r>
                        <m:r>
                          <a:rPr lang="en-US" sz="2000" i="1">
                            <a:latin typeface="Cambria Math" charset="0"/>
                          </a:rPr>
                          <m:t>−</m:t>
                        </m:r>
                        <m:sSup>
                          <m:sSupPr>
                            <m:ctrlPr>
                              <a:rPr lang="en-US" sz="2000" i="1">
                                <a:latin typeface="Cambria Math"/>
                              </a:rPr>
                            </m:ctrlPr>
                          </m:sSupPr>
                          <m:e>
                            <m:r>
                              <a:rPr lang="en-US" sz="2000" i="1">
                                <a:latin typeface="Cambria Math" charset="0"/>
                              </a:rPr>
                              <m:t>𝛼</m:t>
                            </m:r>
                          </m:e>
                          <m:sup>
                            <m:r>
                              <a:rPr lang="en-US" sz="2000" i="1" smtClean="0">
                                <a:solidFill>
                                  <a:srgbClr val="C00000"/>
                                </a:solidFill>
                                <a:latin typeface="Cambria Math" charset="0"/>
                              </a:rPr>
                              <m:t>2</m:t>
                            </m:r>
                            <m:r>
                              <a:rPr lang="en-US" sz="2000" i="1" smtClean="0">
                                <a:solidFill>
                                  <a:srgbClr val="C00000"/>
                                </a:solidFill>
                                <a:latin typeface="Cambria Math" charset="0"/>
                              </a:rPr>
                              <m:t>𝑡</m:t>
                            </m:r>
                          </m:sup>
                        </m:sSup>
                      </m:e>
                    </m:d>
                    <m:r>
                      <a:rPr lang="en-US" sz="2000" b="0" i="0" smtClean="0">
                        <a:latin typeface="Cambria Math" charset="0"/>
                      </a:rPr>
                      <m:t> </m:t>
                    </m:r>
                  </m:oMath>
                </a14:m>
                <a:r>
                  <a:rPr lang="en-US" sz="2000" dirty="0" smtClean="0"/>
                  <a:t>where </a:t>
                </a:r>
                <a14:m>
                  <m:oMath xmlns:m="http://schemas.openxmlformats.org/officeDocument/2006/math">
                    <m:r>
                      <a:rPr lang="en-US" sz="2000" b="0" i="1" smtClean="0">
                        <a:latin typeface="Cambria Math" charset="0"/>
                      </a:rPr>
                      <m:t>𝛼</m:t>
                    </m:r>
                  </m:oMath>
                </a14:m>
                <a:r>
                  <a:rPr lang="en-US" sz="2000" dirty="0" smtClean="0"/>
                  <a:t> is a primitive element of </a:t>
                </a:r>
                <a14:m>
                  <m:oMath xmlns:m="http://schemas.openxmlformats.org/officeDocument/2006/math">
                    <m:r>
                      <m:rPr>
                        <m:sty m:val="p"/>
                      </m:rPr>
                      <a:rPr lang="en-US" sz="2000" b="0" i="0" smtClean="0">
                        <a:latin typeface="Cambria Math" charset="0"/>
                      </a:rPr>
                      <m:t>GF</m:t>
                    </m:r>
                    <m:d>
                      <m:dPr>
                        <m:ctrlPr>
                          <a:rPr lang="en-US" sz="2000" i="1">
                            <a:latin typeface="Cambria Math"/>
                          </a:rPr>
                        </m:ctrlPr>
                      </m:dPr>
                      <m:e>
                        <m:r>
                          <a:rPr lang="en-US" sz="2000" b="0" i="1" smtClean="0">
                            <a:latin typeface="Cambria Math"/>
                          </a:rPr>
                          <m:t>𝑚</m:t>
                        </m:r>
                      </m:e>
                    </m:d>
                  </m:oMath>
                </a14:m>
                <a:endParaRPr lang="en-US"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981200"/>
                <a:ext cx="7924800" cy="4114800"/>
              </a:xfrm>
              <a:blipFill rotWithShape="0">
                <a:blip r:embed="rId2"/>
                <a:stretch>
                  <a:fillRect l="-692" t="-593" r="-538"/>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ko-KR" smtClean="0"/>
              <a:t>&lt;month year&gt;</a:t>
            </a:r>
            <a:endParaRPr lang="en-US" altLang="ko-KR"/>
          </a:p>
        </p:txBody>
      </p:sp>
      <p:sp>
        <p:nvSpPr>
          <p:cNvPr id="5" name="Footer Placeholder 4"/>
          <p:cNvSpPr>
            <a:spLocks noGrp="1"/>
          </p:cNvSpPr>
          <p:nvPr>
            <p:ph type="ftr" sz="quarter" idx="11"/>
          </p:nvPr>
        </p:nvSpPr>
        <p:spPr/>
        <p:txBody>
          <a:bodyPr/>
          <a:lstStyle/>
          <a:p>
            <a:r>
              <a:rPr lang="en-US" altLang="ko-KR" smtClean="0"/>
              <a:t>&lt;author&gt;, &lt;company&gt;</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EAA70843-7CE7-4AC8-AE08-BF17C6F76979}" type="slidenum">
              <a:rPr lang="en-US" altLang="ko-KR" smtClean="0"/>
              <a:pPr/>
              <a:t>4</a:t>
            </a:fld>
            <a:endParaRPr lang="en-US" altLang="ko-KR"/>
          </a:p>
        </p:txBody>
      </p:sp>
    </p:spTree>
    <p:extLst>
      <p:ext uri="{BB962C8B-B14F-4D97-AF65-F5344CB8AC3E}">
        <p14:creationId xmlns:p14="http://schemas.microsoft.com/office/powerpoint/2010/main" val="69773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smtClean="0"/>
              <a:t>How to build the Toeplitz Matrix</a:t>
            </a:r>
            <a:endParaRPr lang="en-US" dirty="0"/>
          </a:p>
        </p:txBody>
      </p:sp>
      <p:sp>
        <p:nvSpPr>
          <p:cNvPr id="4" name="날짜 개체 틀 3"/>
          <p:cNvSpPr>
            <a:spLocks noGrp="1"/>
          </p:cNvSpPr>
          <p:nvPr>
            <p:ph type="dt" sz="half" idx="10"/>
          </p:nvPr>
        </p:nvSpPr>
        <p:spPr/>
        <p:txBody>
          <a:bodyPr/>
          <a:lstStyle/>
          <a:p>
            <a:r>
              <a:rPr lang="en-US" altLang="ko-KR" smtClean="0"/>
              <a:t>Nov. 2015</a:t>
            </a:r>
            <a:endParaRPr lang="en-US" altLang="ko-KR"/>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5</a:t>
            </a:fld>
            <a:endParaRPr lang="en-US" altLang="ko-KR"/>
          </a:p>
        </p:txBody>
      </p:sp>
      <p:pic>
        <p:nvPicPr>
          <p:cNvPr id="7" name="그림 6"/>
          <p:cNvPicPr>
            <a:picLocks noChangeAspect="1"/>
          </p:cNvPicPr>
          <p:nvPr/>
        </p:nvPicPr>
        <p:blipFill>
          <a:blip r:embed="rId2"/>
          <a:stretch>
            <a:fillRect/>
          </a:stretch>
        </p:blipFill>
        <p:spPr>
          <a:xfrm>
            <a:off x="2686978" y="2277443"/>
            <a:ext cx="3770044" cy="3527821"/>
          </a:xfrm>
          <a:prstGeom prst="rect">
            <a:avLst/>
          </a:prstGeom>
        </p:spPr>
      </p:pic>
    </p:spTree>
    <p:extLst>
      <p:ext uri="{BB962C8B-B14F-4D97-AF65-F5344CB8AC3E}">
        <p14:creationId xmlns:p14="http://schemas.microsoft.com/office/powerpoint/2010/main" val="3970528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Huffman Coding</a:t>
            </a:r>
            <a:endParaRPr lang="ko-KR" altLang="en-US" dirty="0"/>
          </a:p>
        </p:txBody>
      </p:sp>
      <p:sp>
        <p:nvSpPr>
          <p:cNvPr id="3" name="내용 개체 틀 2"/>
          <p:cNvSpPr>
            <a:spLocks noGrp="1"/>
          </p:cNvSpPr>
          <p:nvPr>
            <p:ph idx="1"/>
          </p:nvPr>
        </p:nvSpPr>
        <p:spPr>
          <a:xfrm>
            <a:off x="685800" y="1981200"/>
            <a:ext cx="7884000" cy="4114800"/>
          </a:xfrm>
        </p:spPr>
        <p:txBody>
          <a:bodyPr/>
          <a:lstStyle/>
          <a:p>
            <a:r>
              <a:rPr lang="en-US" altLang="ko-KR" sz="2800" dirty="0" smtClean="0"/>
              <a:t>Huffman codes with an alphabet size of </a:t>
            </a:r>
            <a:r>
              <a:rPr lang="en-US" altLang="ko-KR" sz="2800" b="1" i="1" dirty="0" smtClean="0"/>
              <a:t>1 byte</a:t>
            </a:r>
            <a:r>
              <a:rPr lang="en-US" altLang="ko-KR" sz="2800" b="1" dirty="0" smtClean="0"/>
              <a:t/>
            </a:r>
            <a:br>
              <a:rPr lang="en-US" altLang="ko-KR" sz="2800" b="1" dirty="0" smtClean="0"/>
            </a:br>
            <a:r>
              <a:rPr lang="en-US" altLang="ko-KR" sz="2800" b="1" i="1" dirty="0" smtClean="0"/>
              <a:t>without reordering</a:t>
            </a:r>
          </a:p>
          <a:p>
            <a:pPr lvl="1"/>
            <a:r>
              <a:rPr lang="en-US" altLang="ko-KR" sz="2000" dirty="0" smtClean="0"/>
              <a:t>Ex) If two alphabet have same weight (probability), let the smaller one in base 10 has priority (considered as having heavy weight) than the bigger one</a:t>
            </a:r>
            <a:br>
              <a:rPr lang="en-US" altLang="ko-KR" sz="2000" dirty="0" smtClean="0"/>
            </a:br>
            <a:r>
              <a:rPr lang="en-US" altLang="ko-KR" sz="2000" dirty="0" smtClean="0"/>
              <a:t/>
            </a:r>
            <a:br>
              <a:rPr lang="en-US" altLang="ko-KR" sz="2000" dirty="0" smtClean="0"/>
            </a:br>
            <a:endParaRPr lang="en-US" altLang="ko-KR" sz="2000" dirty="0"/>
          </a:p>
        </p:txBody>
      </p:sp>
      <p:sp>
        <p:nvSpPr>
          <p:cNvPr id="4" name="날짜 개체 틀 3"/>
          <p:cNvSpPr>
            <a:spLocks noGrp="1"/>
          </p:cNvSpPr>
          <p:nvPr>
            <p:ph type="dt" sz="half" idx="10"/>
          </p:nvPr>
        </p:nvSpPr>
        <p:spPr>
          <a:xfrm>
            <a:off x="685800" y="378281"/>
            <a:ext cx="1600200" cy="215444"/>
          </a:xfrm>
        </p:spPr>
        <p:txBody>
          <a:bodyPr/>
          <a:lstStyle/>
          <a:p>
            <a:r>
              <a:rPr lang="en-US" altLang="ko-KR" dirty="0"/>
              <a:t>July 2015</a:t>
            </a:r>
          </a:p>
        </p:txBody>
      </p:sp>
      <p:sp>
        <p:nvSpPr>
          <p:cNvPr id="5" name="바닥글 개체 틀 4"/>
          <p:cNvSpPr>
            <a:spLocks noGrp="1"/>
          </p:cNvSpPr>
          <p:nvPr>
            <p:ph type="ftr" sz="quarter" idx="11"/>
          </p:nvPr>
        </p:nvSpPr>
        <p:spPr/>
        <p:txBody>
          <a:bodyPr/>
          <a:lstStyle/>
          <a:p>
            <a:r>
              <a:rPr lang="en-US" altLang="ko-KR" smtClean="0"/>
              <a:t>&lt;author&gt;, &lt;company&gt;</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6</a:t>
            </a:fld>
            <a:endParaRPr lang="en-US" altLang="ko-KR"/>
          </a:p>
        </p:txBody>
      </p:sp>
      <p:graphicFrame>
        <p:nvGraphicFramePr>
          <p:cNvPr id="7" name="Table 6"/>
          <p:cNvGraphicFramePr>
            <a:graphicFrameLocks noGrp="1"/>
          </p:cNvGraphicFramePr>
          <p:nvPr>
            <p:extLst/>
          </p:nvPr>
        </p:nvGraphicFramePr>
        <p:xfrm>
          <a:off x="1447920" y="4063660"/>
          <a:ext cx="3052072" cy="2255520"/>
        </p:xfrm>
        <a:graphic>
          <a:graphicData uri="http://schemas.openxmlformats.org/drawingml/2006/table">
            <a:tbl>
              <a:tblPr firstRow="1" bandRow="1">
                <a:tableStyleId>{5C22544A-7EE6-4342-B048-85BDC9FD1C3A}</a:tableStyleId>
              </a:tblPr>
              <a:tblGrid>
                <a:gridCol w="1526036"/>
                <a:gridCol w="1526036"/>
              </a:tblGrid>
              <a:tr h="224394">
                <a:tc>
                  <a:txBody>
                    <a:bodyPr/>
                    <a:lstStyle/>
                    <a:p>
                      <a:pPr algn="ctr"/>
                      <a:r>
                        <a:rPr lang="en-US" sz="1600" dirty="0" smtClean="0"/>
                        <a:t>Alphabet</a:t>
                      </a:r>
                      <a:endParaRPr lang="en-US" sz="1600" dirty="0"/>
                    </a:p>
                  </a:txBody>
                  <a:tcPr anchor="ctr"/>
                </a:tc>
                <a:tc>
                  <a:txBody>
                    <a:bodyPr/>
                    <a:lstStyle/>
                    <a:p>
                      <a:pPr algn="ctr"/>
                      <a:r>
                        <a:rPr lang="en-US" sz="1600" dirty="0" smtClean="0"/>
                        <a:t>Weight</a:t>
                      </a:r>
                      <a:r>
                        <a:rPr lang="en-US" sz="1600" baseline="0" dirty="0" smtClean="0"/>
                        <a:t/>
                      </a:r>
                      <a:br>
                        <a:rPr lang="en-US" sz="1600" baseline="0" dirty="0" smtClean="0"/>
                      </a:br>
                      <a:r>
                        <a:rPr lang="en-US" sz="1600" baseline="0" dirty="0" smtClean="0"/>
                        <a:t>(probability)</a:t>
                      </a:r>
                      <a:endParaRPr lang="en-US" sz="1600" dirty="0"/>
                    </a:p>
                  </a:txBody>
                  <a:tcPr anchor="ctr"/>
                </a:tc>
              </a:tr>
              <a:tr h="129912">
                <a:tc gridSpan="2">
                  <a:txBody>
                    <a:bodyPr/>
                    <a:lstStyle/>
                    <a:p>
                      <a:pPr algn="ctr"/>
                      <a:endParaRPr lang="en-US" sz="1600" dirty="0"/>
                    </a:p>
                  </a:txBody>
                  <a:tcPr anchor="ctr"/>
                </a:tc>
                <a:tc hMerge="1">
                  <a:txBody>
                    <a:bodyPr/>
                    <a:lstStyle/>
                    <a:p>
                      <a:endParaRPr lang="en-US"/>
                    </a:p>
                  </a:txBody>
                  <a:tcPr/>
                </a:tc>
              </a:tr>
              <a:tr h="129912">
                <a:tc>
                  <a:txBody>
                    <a:bodyPr/>
                    <a:lstStyle/>
                    <a:p>
                      <a:pPr algn="ctr"/>
                      <a:r>
                        <a:rPr lang="en-US" sz="1600" dirty="0" smtClean="0"/>
                        <a:t>00111001</a:t>
                      </a:r>
                      <a:endParaRPr lang="en-US" sz="1600" dirty="0"/>
                    </a:p>
                  </a:txBody>
                  <a:tcPr anchor="ctr"/>
                </a:tc>
                <a:tc>
                  <a:txBody>
                    <a:bodyPr/>
                    <a:lstStyle/>
                    <a:p>
                      <a:pPr algn="ctr"/>
                      <a:r>
                        <a:rPr lang="en-US" sz="1600" dirty="0" smtClean="0"/>
                        <a:t>0.0020</a:t>
                      </a:r>
                      <a:endParaRPr lang="en-US" sz="1600" dirty="0"/>
                    </a:p>
                  </a:txBody>
                  <a:tcPr anchor="ctr"/>
                </a:tc>
              </a:tr>
              <a:tr h="129912">
                <a:tc>
                  <a:txBody>
                    <a:bodyPr/>
                    <a:lstStyle/>
                    <a:p>
                      <a:pPr algn="ctr"/>
                      <a:r>
                        <a:rPr lang="en-US" sz="1600" dirty="0" smtClean="0">
                          <a:solidFill>
                            <a:srgbClr val="0070C0"/>
                          </a:solidFill>
                        </a:rPr>
                        <a:t>10001001</a:t>
                      </a:r>
                      <a:endParaRPr lang="en-US" sz="1600" dirty="0">
                        <a:solidFill>
                          <a:srgbClr val="0070C0"/>
                        </a:solidFill>
                      </a:endParaRPr>
                    </a:p>
                  </a:txBody>
                  <a:tcPr anchor="ctr"/>
                </a:tc>
                <a:tc>
                  <a:txBody>
                    <a:bodyPr/>
                    <a:lstStyle/>
                    <a:p>
                      <a:pPr algn="ctr"/>
                      <a:r>
                        <a:rPr lang="en-US" sz="1600" b="1" dirty="0" smtClean="0">
                          <a:solidFill>
                            <a:schemeClr val="tx1"/>
                          </a:solidFill>
                        </a:rPr>
                        <a:t>0.0005</a:t>
                      </a:r>
                      <a:endParaRPr lang="en-US" sz="1600" b="1" dirty="0">
                        <a:solidFill>
                          <a:schemeClr val="tx1"/>
                        </a:solidFill>
                      </a:endParaRPr>
                    </a:p>
                  </a:txBody>
                  <a:tcPr anchor="ctr"/>
                </a:tc>
              </a:tr>
              <a:tr h="129912">
                <a:tc>
                  <a:txBody>
                    <a:bodyPr/>
                    <a:lstStyle/>
                    <a:p>
                      <a:pPr algn="ctr"/>
                      <a:r>
                        <a:rPr lang="en-US" sz="1600" dirty="0" smtClean="0">
                          <a:solidFill>
                            <a:srgbClr val="C00000"/>
                          </a:solidFill>
                        </a:rPr>
                        <a:t>11101101</a:t>
                      </a:r>
                      <a:endParaRPr lang="en-US" sz="1600" dirty="0">
                        <a:solidFill>
                          <a:srgbClr val="C00000"/>
                        </a:solidFill>
                      </a:endParaRPr>
                    </a:p>
                  </a:txBody>
                  <a:tcPr anchor="ctr"/>
                </a:tc>
                <a:tc>
                  <a:txBody>
                    <a:bodyPr/>
                    <a:lstStyle/>
                    <a:p>
                      <a:pPr algn="ctr"/>
                      <a:r>
                        <a:rPr lang="en-US" sz="1600" b="1" dirty="0" smtClean="0">
                          <a:solidFill>
                            <a:schemeClr val="tx1"/>
                          </a:solidFill>
                        </a:rPr>
                        <a:t>0.0005</a:t>
                      </a:r>
                      <a:endParaRPr lang="en-US" sz="1600" b="1" dirty="0">
                        <a:solidFill>
                          <a:schemeClr val="tx1"/>
                        </a:solidFill>
                      </a:endParaRPr>
                    </a:p>
                  </a:txBody>
                  <a:tcPr anchor="ctr"/>
                </a:tc>
              </a:tr>
              <a:tr h="129912">
                <a:tc>
                  <a:txBody>
                    <a:bodyPr/>
                    <a:lstStyle/>
                    <a:p>
                      <a:endParaRPr lang="en-US" sz="1600" dirty="0"/>
                    </a:p>
                  </a:txBody>
                  <a:tcPr anchor="ctr"/>
                </a:tc>
                <a:tc>
                  <a:txBody>
                    <a:bodyPr/>
                    <a:lstStyle/>
                    <a:p>
                      <a:endParaRPr lang="en-US" sz="1600" dirty="0"/>
                    </a:p>
                  </a:txBody>
                  <a:tcPr anchor="ctr"/>
                </a:tc>
              </a:tr>
            </a:tbl>
          </a:graphicData>
        </a:graphic>
      </p:graphicFrame>
      <p:sp>
        <p:nvSpPr>
          <p:cNvPr id="8" name="TextBox 7"/>
          <p:cNvSpPr txBox="1"/>
          <p:nvPr/>
        </p:nvSpPr>
        <p:spPr>
          <a:xfrm rot="16200000">
            <a:off x="3516645" y="4617397"/>
            <a:ext cx="357790" cy="369332"/>
          </a:xfrm>
          <a:prstGeom prst="rect">
            <a:avLst/>
          </a:prstGeom>
          <a:noFill/>
        </p:spPr>
        <p:txBody>
          <a:bodyPr wrap="none" rtlCol="0">
            <a:spAutoFit/>
          </a:bodyPr>
          <a:lstStyle/>
          <a:p>
            <a:r>
              <a:rPr lang="en-US" sz="1800" dirty="0" smtClean="0"/>
              <a:t>...</a:t>
            </a:r>
            <a:endParaRPr lang="en-US" sz="1800" dirty="0"/>
          </a:p>
        </p:txBody>
      </p:sp>
      <p:sp>
        <p:nvSpPr>
          <p:cNvPr id="9" name="TextBox 8"/>
          <p:cNvSpPr txBox="1"/>
          <p:nvPr/>
        </p:nvSpPr>
        <p:spPr>
          <a:xfrm rot="16200000">
            <a:off x="1972603" y="4617397"/>
            <a:ext cx="357790" cy="369332"/>
          </a:xfrm>
          <a:prstGeom prst="rect">
            <a:avLst/>
          </a:prstGeom>
          <a:noFill/>
        </p:spPr>
        <p:txBody>
          <a:bodyPr wrap="none" rtlCol="0">
            <a:spAutoFit/>
          </a:bodyPr>
          <a:lstStyle/>
          <a:p>
            <a:r>
              <a:rPr lang="en-US" sz="1800" dirty="0" smtClean="0"/>
              <a:t>...</a:t>
            </a:r>
            <a:endParaRPr lang="en-US" sz="1800" dirty="0"/>
          </a:p>
        </p:txBody>
      </p:sp>
      <p:sp>
        <p:nvSpPr>
          <p:cNvPr id="12" name="TextBox 11"/>
          <p:cNvSpPr txBox="1"/>
          <p:nvPr/>
        </p:nvSpPr>
        <p:spPr>
          <a:xfrm rot="16200000">
            <a:off x="3511955" y="5975727"/>
            <a:ext cx="357790" cy="369332"/>
          </a:xfrm>
          <a:prstGeom prst="rect">
            <a:avLst/>
          </a:prstGeom>
          <a:noFill/>
        </p:spPr>
        <p:txBody>
          <a:bodyPr wrap="none" rtlCol="0">
            <a:spAutoFit/>
          </a:bodyPr>
          <a:lstStyle/>
          <a:p>
            <a:r>
              <a:rPr lang="en-US" sz="1800" dirty="0" smtClean="0"/>
              <a:t>...</a:t>
            </a:r>
            <a:endParaRPr lang="en-US" sz="1800" dirty="0"/>
          </a:p>
        </p:txBody>
      </p:sp>
      <p:sp>
        <p:nvSpPr>
          <p:cNvPr id="13" name="TextBox 12"/>
          <p:cNvSpPr txBox="1"/>
          <p:nvPr/>
        </p:nvSpPr>
        <p:spPr>
          <a:xfrm rot="16200000">
            <a:off x="1959309" y="5975727"/>
            <a:ext cx="357790" cy="369332"/>
          </a:xfrm>
          <a:prstGeom prst="rect">
            <a:avLst/>
          </a:prstGeom>
          <a:noFill/>
        </p:spPr>
        <p:txBody>
          <a:bodyPr wrap="none" rtlCol="0">
            <a:spAutoFit/>
          </a:bodyPr>
          <a:lstStyle/>
          <a:p>
            <a:r>
              <a:rPr lang="en-US" sz="1800" dirty="0" smtClean="0"/>
              <a:t>...</a:t>
            </a:r>
            <a:endParaRPr lang="en-US" sz="1800" dirty="0"/>
          </a:p>
        </p:txBody>
      </p:sp>
      <p:grpSp>
        <p:nvGrpSpPr>
          <p:cNvPr id="37" name="Group 36"/>
          <p:cNvGrpSpPr/>
          <p:nvPr/>
        </p:nvGrpSpPr>
        <p:grpSpPr>
          <a:xfrm>
            <a:off x="4966175" y="4132956"/>
            <a:ext cx="3312368" cy="2186223"/>
            <a:chOff x="4966175" y="4132956"/>
            <a:chExt cx="3312368" cy="2186223"/>
          </a:xfrm>
        </p:grpSpPr>
        <p:grpSp>
          <p:nvGrpSpPr>
            <p:cNvPr id="33" name="Group 32"/>
            <p:cNvGrpSpPr/>
            <p:nvPr/>
          </p:nvGrpSpPr>
          <p:grpSpPr>
            <a:xfrm>
              <a:off x="5148064" y="4919529"/>
              <a:ext cx="2882681" cy="1101759"/>
              <a:chOff x="5424746" y="4694567"/>
              <a:chExt cx="2882681" cy="1101759"/>
            </a:xfrm>
          </p:grpSpPr>
          <p:sp>
            <p:nvSpPr>
              <p:cNvPr id="15" name="Rectangle 14"/>
              <p:cNvSpPr/>
              <p:nvPr/>
            </p:nvSpPr>
            <p:spPr>
              <a:xfrm>
                <a:off x="6458804" y="5242328"/>
                <a:ext cx="800219" cy="276999"/>
              </a:xfrm>
              <a:prstGeom prst="rect">
                <a:avLst/>
              </a:prstGeom>
            </p:spPr>
            <p:txBody>
              <a:bodyPr wrap="none">
                <a:spAutoFit/>
              </a:bodyPr>
              <a:lstStyle/>
              <a:p>
                <a:pPr algn="ctr"/>
                <a:r>
                  <a:rPr lang="en-US" b="1">
                    <a:solidFill>
                      <a:srgbClr val="0070C0"/>
                    </a:solidFill>
                  </a:rPr>
                  <a:t>10001001</a:t>
                </a:r>
                <a:endParaRPr lang="en-US" b="1" dirty="0">
                  <a:solidFill>
                    <a:srgbClr val="0070C0"/>
                  </a:solidFill>
                </a:endParaRPr>
              </a:p>
            </p:txBody>
          </p:sp>
          <p:sp>
            <p:nvSpPr>
              <p:cNvPr id="16" name="Rectangle 15"/>
              <p:cNvSpPr/>
              <p:nvPr/>
            </p:nvSpPr>
            <p:spPr>
              <a:xfrm>
                <a:off x="7524329" y="5519327"/>
                <a:ext cx="783098" cy="276999"/>
              </a:xfrm>
              <a:prstGeom prst="rect">
                <a:avLst/>
              </a:prstGeom>
            </p:spPr>
            <p:txBody>
              <a:bodyPr wrap="square">
                <a:spAutoFit/>
              </a:bodyPr>
              <a:lstStyle/>
              <a:p>
                <a:pPr algn="ctr"/>
                <a:r>
                  <a:rPr lang="en-US" b="1" smtClean="0"/>
                  <a:t>…</a:t>
                </a:r>
                <a:endParaRPr lang="en-US" b="1" dirty="0"/>
              </a:p>
            </p:txBody>
          </p:sp>
          <p:sp>
            <p:nvSpPr>
              <p:cNvPr id="17" name="Rectangle 16"/>
              <p:cNvSpPr/>
              <p:nvPr/>
            </p:nvSpPr>
            <p:spPr>
              <a:xfrm>
                <a:off x="5424746" y="4965809"/>
                <a:ext cx="768752" cy="276999"/>
              </a:xfrm>
              <a:prstGeom prst="rect">
                <a:avLst/>
              </a:prstGeom>
            </p:spPr>
            <p:txBody>
              <a:bodyPr wrap="square">
                <a:spAutoFit/>
              </a:bodyPr>
              <a:lstStyle/>
              <a:p>
                <a:pPr algn="ctr"/>
                <a:r>
                  <a:rPr lang="en-US" b="1" smtClean="0"/>
                  <a:t>…</a:t>
                </a:r>
                <a:endParaRPr lang="en-US" b="1" dirty="0"/>
              </a:p>
            </p:txBody>
          </p:sp>
          <p:sp>
            <p:nvSpPr>
              <p:cNvPr id="18" name="Rectangle 17"/>
              <p:cNvSpPr/>
              <p:nvPr/>
            </p:nvSpPr>
            <p:spPr>
              <a:xfrm>
                <a:off x="7524328" y="5013728"/>
                <a:ext cx="783099" cy="276999"/>
              </a:xfrm>
              <a:prstGeom prst="rect">
                <a:avLst/>
              </a:prstGeom>
            </p:spPr>
            <p:txBody>
              <a:bodyPr wrap="none">
                <a:spAutoFit/>
              </a:bodyPr>
              <a:lstStyle/>
              <a:p>
                <a:r>
                  <a:rPr lang="en-US" b="1" dirty="0">
                    <a:solidFill>
                      <a:srgbClr val="C00000"/>
                    </a:solidFill>
                  </a:rPr>
                  <a:t>11101101</a:t>
                </a:r>
              </a:p>
            </p:txBody>
          </p:sp>
          <p:cxnSp>
            <p:nvCxnSpPr>
              <p:cNvPr id="20" name="Straight Connector 19"/>
              <p:cNvCxnSpPr>
                <a:stCxn id="15" idx="3"/>
                <a:endCxn id="18" idx="1"/>
              </p:cNvCxnSpPr>
              <p:nvPr/>
            </p:nvCxnSpPr>
            <p:spPr bwMode="auto">
              <a:xfrm flipV="1">
                <a:off x="7259023" y="5152228"/>
                <a:ext cx="265305" cy="228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a:stCxn id="15" idx="3"/>
                <a:endCxn id="16" idx="1"/>
              </p:cNvCxnSpPr>
              <p:nvPr/>
            </p:nvCxnSpPr>
            <p:spPr bwMode="auto">
              <a:xfrm>
                <a:off x="7259023" y="5380828"/>
                <a:ext cx="265306" cy="27699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Connector 23"/>
              <p:cNvCxnSpPr>
                <a:stCxn id="17" idx="3"/>
                <a:endCxn id="15" idx="1"/>
              </p:cNvCxnSpPr>
              <p:nvPr/>
            </p:nvCxnSpPr>
            <p:spPr bwMode="auto">
              <a:xfrm>
                <a:off x="6193498" y="5104309"/>
                <a:ext cx="265306" cy="27651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Rectangle 24"/>
              <p:cNvSpPr/>
              <p:nvPr/>
            </p:nvSpPr>
            <p:spPr>
              <a:xfrm>
                <a:off x="6464510" y="4694567"/>
                <a:ext cx="788806" cy="276999"/>
              </a:xfrm>
              <a:prstGeom prst="rect">
                <a:avLst/>
              </a:prstGeom>
            </p:spPr>
            <p:txBody>
              <a:bodyPr wrap="none">
                <a:spAutoFit/>
              </a:bodyPr>
              <a:lstStyle/>
              <a:p>
                <a:pPr algn="ctr"/>
                <a:r>
                  <a:rPr lang="en-US" b="1"/>
                  <a:t>00111001</a:t>
                </a:r>
                <a:endParaRPr lang="en-US" b="1" dirty="0"/>
              </a:p>
            </p:txBody>
          </p:sp>
          <p:cxnSp>
            <p:nvCxnSpPr>
              <p:cNvPr id="32" name="Straight Connector 31"/>
              <p:cNvCxnSpPr>
                <a:stCxn id="17" idx="3"/>
                <a:endCxn id="25" idx="1"/>
              </p:cNvCxnSpPr>
              <p:nvPr/>
            </p:nvCxnSpPr>
            <p:spPr bwMode="auto">
              <a:xfrm flipV="1">
                <a:off x="6193498" y="4833067"/>
                <a:ext cx="271012" cy="27124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5" name="TextBox 34"/>
            <p:cNvSpPr txBox="1"/>
            <p:nvPr/>
          </p:nvSpPr>
          <p:spPr>
            <a:xfrm>
              <a:off x="5870433" y="4132956"/>
              <a:ext cx="1423595" cy="338554"/>
            </a:xfrm>
            <a:prstGeom prst="rect">
              <a:avLst/>
            </a:prstGeom>
            <a:noFill/>
            <a:ln>
              <a:solidFill>
                <a:schemeClr val="tx1"/>
              </a:solidFill>
            </a:ln>
          </p:spPr>
          <p:txBody>
            <a:bodyPr wrap="none" rtlCol="0">
              <a:spAutoFit/>
            </a:bodyPr>
            <a:lstStyle/>
            <a:p>
              <a:r>
                <a:rPr lang="en-US" sz="1600" b="1" smtClean="0"/>
                <a:t>Huffman Tree</a:t>
              </a:r>
              <a:endParaRPr lang="en-US" sz="1600" b="1"/>
            </a:p>
          </p:txBody>
        </p:sp>
        <p:sp>
          <p:nvSpPr>
            <p:cNvPr id="36" name="Rectangle 35"/>
            <p:cNvSpPr/>
            <p:nvPr/>
          </p:nvSpPr>
          <p:spPr bwMode="auto">
            <a:xfrm>
              <a:off x="4966175" y="4623166"/>
              <a:ext cx="3312368" cy="1696013"/>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sp>
        <p:nvSpPr>
          <p:cNvPr id="38" name="TextBox 37"/>
          <p:cNvSpPr txBox="1"/>
          <p:nvPr/>
        </p:nvSpPr>
        <p:spPr>
          <a:xfrm>
            <a:off x="741165" y="5328790"/>
            <a:ext cx="585417" cy="276999"/>
          </a:xfrm>
          <a:prstGeom prst="rect">
            <a:avLst/>
          </a:prstGeom>
          <a:noFill/>
        </p:spPr>
        <p:txBody>
          <a:bodyPr wrap="none" rtlCol="0">
            <a:spAutoFit/>
          </a:bodyPr>
          <a:lstStyle/>
          <a:p>
            <a:r>
              <a:rPr lang="en-US" dirty="0" smtClean="0"/>
              <a:t>137</a:t>
            </a:r>
            <a:r>
              <a:rPr lang="en-US" baseline="-25000" dirty="0" smtClean="0"/>
              <a:t>(10)</a:t>
            </a:r>
            <a:endParaRPr lang="en-US" baseline="-25000" dirty="0"/>
          </a:p>
        </p:txBody>
      </p:sp>
      <p:sp>
        <p:nvSpPr>
          <p:cNvPr id="39" name="TextBox 38"/>
          <p:cNvSpPr txBox="1"/>
          <p:nvPr/>
        </p:nvSpPr>
        <p:spPr>
          <a:xfrm>
            <a:off x="741165" y="5676622"/>
            <a:ext cx="585417" cy="276999"/>
          </a:xfrm>
          <a:prstGeom prst="rect">
            <a:avLst/>
          </a:prstGeom>
          <a:noFill/>
        </p:spPr>
        <p:txBody>
          <a:bodyPr wrap="none" rtlCol="0">
            <a:spAutoFit/>
          </a:bodyPr>
          <a:lstStyle/>
          <a:p>
            <a:r>
              <a:rPr lang="en-US" dirty="0" smtClean="0"/>
              <a:t>237</a:t>
            </a:r>
            <a:r>
              <a:rPr lang="en-US" baseline="-25000" dirty="0" smtClean="0"/>
              <a:t>(10)</a:t>
            </a:r>
            <a:endParaRPr lang="en-US" baseline="-25000" dirty="0"/>
          </a:p>
        </p:txBody>
      </p:sp>
      <p:sp>
        <p:nvSpPr>
          <p:cNvPr id="40" name="TextBox 39"/>
          <p:cNvSpPr txBox="1"/>
          <p:nvPr/>
        </p:nvSpPr>
        <p:spPr>
          <a:xfrm>
            <a:off x="821608" y="4980958"/>
            <a:ext cx="508473" cy="276999"/>
          </a:xfrm>
          <a:prstGeom prst="rect">
            <a:avLst/>
          </a:prstGeom>
          <a:noFill/>
        </p:spPr>
        <p:txBody>
          <a:bodyPr wrap="none" rtlCol="0">
            <a:spAutoFit/>
          </a:bodyPr>
          <a:lstStyle/>
          <a:p>
            <a:r>
              <a:rPr lang="en-US" dirty="0" smtClean="0"/>
              <a:t>57</a:t>
            </a:r>
            <a:r>
              <a:rPr lang="en-US" baseline="-25000" dirty="0" smtClean="0"/>
              <a:t>(10)</a:t>
            </a:r>
            <a:endParaRPr lang="en-US" baseline="-25000" dirty="0"/>
          </a:p>
        </p:txBody>
      </p:sp>
    </p:spTree>
    <p:extLst>
      <p:ext uri="{BB962C8B-B14F-4D97-AF65-F5344CB8AC3E}">
        <p14:creationId xmlns:p14="http://schemas.microsoft.com/office/powerpoint/2010/main" val="3569644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“Accept the text in DCN </a:t>
            </a:r>
            <a:r>
              <a:rPr lang="en-US" altLang="ko-KR" dirty="0" smtClean="0"/>
              <a:t>15-15-0903-00-0008 </a:t>
            </a:r>
            <a:r>
              <a:rPr lang="en-US" altLang="ko-KR" dirty="0" smtClean="0"/>
              <a:t>to be added to P802.15.8 PAC Draft D0.16.0.”</a:t>
            </a:r>
            <a:endParaRPr lang="ko-KR" altLang="en-US" dirty="0"/>
          </a:p>
        </p:txBody>
      </p:sp>
      <p:sp>
        <p:nvSpPr>
          <p:cNvPr id="4" name="날짜 개체 틀 3"/>
          <p:cNvSpPr>
            <a:spLocks noGrp="1"/>
          </p:cNvSpPr>
          <p:nvPr>
            <p:ph type="dt" sz="half" idx="10"/>
          </p:nvPr>
        </p:nvSpPr>
        <p:spPr/>
        <p:txBody>
          <a:bodyPr/>
          <a:lstStyle/>
          <a:p>
            <a:r>
              <a:rPr lang="en-US" altLang="ko-KR" smtClean="0"/>
              <a:t>Nov. 2015</a:t>
            </a:r>
            <a:endParaRPr lang="en-US" altLang="ko-KR"/>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7</a:t>
            </a:fld>
            <a:endParaRPr lang="en-US" altLang="ko-KR"/>
          </a:p>
        </p:txBody>
      </p:sp>
    </p:spTree>
    <p:extLst>
      <p:ext uri="{BB962C8B-B14F-4D97-AF65-F5344CB8AC3E}">
        <p14:creationId xmlns:p14="http://schemas.microsoft.com/office/powerpoint/2010/main" val="1816678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Nov. 2015</a:t>
            </a:r>
            <a:endParaRPr lang="en-US" altLang="ko-KR"/>
          </a:p>
        </p:txBody>
      </p:sp>
      <p:sp>
        <p:nvSpPr>
          <p:cNvPr id="3" name="바닥글 개체 틀 2"/>
          <p:cNvSpPr>
            <a:spLocks noGrp="1"/>
          </p:cNvSpPr>
          <p:nvPr>
            <p:ph type="ftr" sz="quarter" idx="11"/>
          </p:nvPr>
        </p:nvSpPr>
        <p:spPr/>
        <p:txBody>
          <a:bodyPr/>
          <a:lstStyle/>
          <a:p>
            <a:r>
              <a:rPr lang="en-US" altLang="ko-KR" smtClean="0"/>
              <a:t>Byung-Jae Kwak et al., ETRI</a:t>
            </a:r>
            <a:endParaRPr lang="en-US" altLang="ko-KR"/>
          </a:p>
        </p:txBody>
      </p:sp>
      <p:sp>
        <p:nvSpPr>
          <p:cNvPr id="4" name="슬라이드 번호 개체 틀 3"/>
          <p:cNvSpPr>
            <a:spLocks noGrp="1"/>
          </p:cNvSpPr>
          <p:nvPr>
            <p:ph type="sldNum" sz="quarter" idx="12"/>
          </p:nvPr>
        </p:nvSpPr>
        <p:spPr/>
        <p:txBody>
          <a:bodyPr/>
          <a:lstStyle/>
          <a:p>
            <a:r>
              <a:rPr lang="en-US" altLang="ko-KR" smtClean="0"/>
              <a:t>Slide </a:t>
            </a:r>
            <a:fld id="{824D378B-5511-4351-8419-ABCE3D0D633E}" type="slidenum">
              <a:rPr lang="en-US" altLang="ko-KR" smtClean="0"/>
              <a:pPr/>
              <a:t>8</a:t>
            </a:fld>
            <a:endParaRPr lang="en-US" altLang="ko-KR"/>
          </a:p>
        </p:txBody>
      </p:sp>
      <p:sp>
        <p:nvSpPr>
          <p:cNvPr id="5" name="TextBox 4"/>
          <p:cNvSpPr txBox="1"/>
          <p:nvPr/>
        </p:nvSpPr>
        <p:spPr>
          <a:xfrm>
            <a:off x="3146398" y="3212976"/>
            <a:ext cx="2927404" cy="769441"/>
          </a:xfrm>
          <a:prstGeom prst="rect">
            <a:avLst/>
          </a:prstGeom>
          <a:noFill/>
        </p:spPr>
        <p:txBody>
          <a:bodyPr wrap="none" rtlCol="0">
            <a:spAutoFit/>
          </a:bodyPr>
          <a:lstStyle/>
          <a:p>
            <a:r>
              <a:rPr lang="en-US" sz="4400" dirty="0" smtClean="0"/>
              <a:t>Extra Slides</a:t>
            </a:r>
            <a:endParaRPr lang="en-US" sz="4400" dirty="0"/>
          </a:p>
        </p:txBody>
      </p:sp>
    </p:spTree>
    <p:extLst>
      <p:ext uri="{BB962C8B-B14F-4D97-AF65-F5344CB8AC3E}">
        <p14:creationId xmlns:p14="http://schemas.microsoft.com/office/powerpoint/2010/main" val="1887227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9" name="직사각형 18"/>
              <p:cNvSpPr/>
              <p:nvPr/>
            </p:nvSpPr>
            <p:spPr bwMode="auto">
              <a:xfrm>
                <a:off x="4248224" y="5791627"/>
                <a:ext cx="18000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𝑠𝑒𝑞</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19" name="직사각형 18"/>
              <p:cNvSpPr>
                <a:spLocks noRot="1" noChangeAspect="1" noMove="1" noResize="1" noEditPoints="1" noAdjustHandles="1" noChangeArrowheads="1" noChangeShapeType="1" noTextEdit="1"/>
              </p:cNvSpPr>
              <p:nvPr/>
            </p:nvSpPr>
            <p:spPr bwMode="auto">
              <a:xfrm>
                <a:off x="4248224" y="5791627"/>
                <a:ext cx="1800000" cy="360000"/>
              </a:xfrm>
              <a:prstGeom prst="rect">
                <a:avLst/>
              </a:prstGeom>
              <a:blipFill rotWithShape="0">
                <a:blip r:embed="rId2"/>
                <a:stretch>
                  <a:fillRect/>
                </a:stretch>
              </a:blip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ko-KR" altLang="en-US">
                    <a:noFill/>
                  </a:rPr>
                  <a:t> </a:t>
                </a:r>
              </a:p>
            </p:txBody>
          </p:sp>
        </mc:Fallback>
      </mc:AlternateContent>
      <p:sp>
        <p:nvSpPr>
          <p:cNvPr id="2" name="제목 1"/>
          <p:cNvSpPr>
            <a:spLocks noGrp="1"/>
          </p:cNvSpPr>
          <p:nvPr>
            <p:ph type="title"/>
          </p:nvPr>
        </p:nvSpPr>
        <p:spPr/>
        <p:txBody>
          <a:bodyPr/>
          <a:lstStyle/>
          <a:p>
            <a:r>
              <a:rPr lang="en-US" altLang="ko-KR" dirty="0" smtClean="0"/>
              <a:t>Information Reconciliation</a:t>
            </a:r>
            <a:endParaRPr lang="ko-KR" altLang="en-US" dirty="0"/>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8206680" cy="4114800"/>
              </a:xfrm>
            </p:spPr>
            <p:txBody>
              <a:bodyPr/>
              <a:lstStyle/>
              <a:p>
                <a:r>
                  <a:rPr lang="en-US" altLang="ko-KR" sz="2800" dirty="0" smtClean="0"/>
                  <a:t>Error correction code based reconciliation</a:t>
                </a:r>
              </a:p>
              <a:p>
                <a:pPr lvl="1"/>
                <a:r>
                  <a:rPr lang="en-US" altLang="ko-KR" sz="2400" dirty="0" smtClean="0"/>
                  <a:t>1) Determine field size </a:t>
                </a:r>
                <a14:m>
                  <m:oMath xmlns:m="http://schemas.openxmlformats.org/officeDocument/2006/math">
                    <m:r>
                      <a:rPr lang="en-US" altLang="ko-KR" sz="2400" b="0" i="1" smtClean="0">
                        <a:latin typeface="Cambria Math" panose="02040503050406030204" pitchFamily="18" charset="0"/>
                      </a:rPr>
                      <m:t>𝑚</m:t>
                    </m:r>
                  </m:oMath>
                </a14:m>
                <a:r>
                  <a:rPr lang="en-US" altLang="ko-KR" sz="2400" dirty="0" smtClean="0"/>
                  <a:t> : </a:t>
                </a:r>
                <a14:m>
                  <m:oMath xmlns:m="http://schemas.openxmlformats.org/officeDocument/2006/math">
                    <m:sSub>
                      <m:sSubPr>
                        <m:ctrlPr>
                          <a:rPr lang="en-US" altLang="ko-KR" sz="2400" b="0" i="1" smtClean="0">
                            <a:latin typeface="Cambria Math"/>
                          </a:rPr>
                        </m:ctrlPr>
                      </m:sSubPr>
                      <m:e>
                        <m:r>
                          <a:rPr lang="en-US" altLang="ko-KR" sz="2400" b="0" i="1" smtClean="0">
                            <a:latin typeface="Cambria Math" panose="02040503050406030204" pitchFamily="18" charset="0"/>
                          </a:rPr>
                          <m:t>𝑁</m:t>
                        </m:r>
                      </m:e>
                      <m:sub>
                        <m:r>
                          <a:rPr lang="en-US" altLang="ko-KR" sz="2400" b="0" i="1" smtClean="0">
                            <a:latin typeface="Cambria Math" panose="02040503050406030204" pitchFamily="18" charset="0"/>
                          </a:rPr>
                          <m:t>𝑠𝑒𝑞</m:t>
                        </m:r>
                      </m:sub>
                    </m:sSub>
                    <m:r>
                      <a:rPr lang="en-US" altLang="ko-KR" sz="2400" b="0" i="1" smtClean="0">
                        <a:latin typeface="Cambria Math" panose="02040503050406030204" pitchFamily="18" charset="0"/>
                      </a:rPr>
                      <m:t>&lt;</m:t>
                    </m:r>
                    <m:sSup>
                      <m:sSupPr>
                        <m:ctrlPr>
                          <a:rPr lang="en-US" altLang="ko-KR" sz="2400" i="1">
                            <a:latin typeface="Cambria Math"/>
                          </a:rPr>
                        </m:ctrlPr>
                      </m:sSupPr>
                      <m:e>
                        <m:r>
                          <a:rPr lang="en-US" altLang="ko-KR" sz="2400" i="1">
                            <a:latin typeface="Cambria Math" panose="02040503050406030204" pitchFamily="18" charset="0"/>
                          </a:rPr>
                          <m:t>2</m:t>
                        </m:r>
                      </m:e>
                      <m:sup>
                        <m:r>
                          <a:rPr lang="en-US" altLang="ko-KR" sz="2400" i="1">
                            <a:latin typeface="Cambria Math" panose="02040503050406030204" pitchFamily="18" charset="0"/>
                          </a:rPr>
                          <m:t>𝑚</m:t>
                        </m:r>
                      </m:sup>
                    </m:sSup>
                    <m:r>
                      <a:rPr lang="en-US" altLang="ko-KR" sz="2400" i="1">
                        <a:latin typeface="Cambria Math" panose="02040503050406030204" pitchFamily="18" charset="0"/>
                      </a:rPr>
                      <m:t>−1</m:t>
                    </m:r>
                  </m:oMath>
                </a14:m>
                <a:r>
                  <a:rPr lang="en-US" altLang="ko-KR" sz="2400" dirty="0"/>
                  <a:t> </a:t>
                </a:r>
                <a:endParaRPr lang="en-US" altLang="ko-KR" sz="2400" dirty="0" smtClean="0"/>
              </a:p>
              <a:p>
                <a:pPr lvl="1"/>
                <a:r>
                  <a:rPr lang="en-US" altLang="ko-KR" sz="2400" dirty="0" smtClean="0"/>
                  <a:t>2) Estimated discrepancy </a:t>
                </a:r>
                <a14:m>
                  <m:oMath xmlns:m="http://schemas.openxmlformats.org/officeDocument/2006/math">
                    <m:sSub>
                      <m:sSubPr>
                        <m:ctrlPr>
                          <a:rPr lang="en-US" altLang="ko-KR" sz="2400" b="0" i="1" dirty="0" smtClean="0">
                            <a:latin typeface="Cambria Math"/>
                          </a:rPr>
                        </m:ctrlPr>
                      </m:sSubPr>
                      <m:e>
                        <m:acc>
                          <m:accPr>
                            <m:chr m:val="̂"/>
                            <m:ctrlPr>
                              <a:rPr lang="en-US" altLang="ko-KR" sz="2400" b="0" i="1" smtClean="0">
                                <a:latin typeface="Cambria Math"/>
                              </a:rPr>
                            </m:ctrlPr>
                          </m:accPr>
                          <m:e>
                            <m:r>
                              <a:rPr lang="en-US" altLang="ko-KR" sz="2400" b="0" i="1" smtClean="0">
                                <a:latin typeface="Cambria Math" panose="02040503050406030204" pitchFamily="18" charset="0"/>
                              </a:rPr>
                              <m:t>𝑁</m:t>
                            </m:r>
                          </m:e>
                        </m:acc>
                      </m:e>
                      <m:sub>
                        <m:r>
                          <a:rPr lang="en-US" altLang="ko-KR" sz="2400" b="0" i="1" dirty="0" smtClean="0">
                            <a:latin typeface="Cambria Math" panose="02040503050406030204" pitchFamily="18" charset="0"/>
                          </a:rPr>
                          <m:t>𝑒𝑟𝑟</m:t>
                        </m:r>
                      </m:sub>
                    </m:sSub>
                  </m:oMath>
                </a14:m>
                <a:r>
                  <a:rPr lang="en-US" altLang="ko-KR" sz="2400" dirty="0" smtClean="0"/>
                  <a:t> between </a:t>
                </a:r>
                <a14:m>
                  <m:oMath xmlns:m="http://schemas.openxmlformats.org/officeDocument/2006/math">
                    <m:sSub>
                      <m:sSubPr>
                        <m:ctrlPr>
                          <a:rPr lang="en-US" altLang="ko-KR" sz="2400" b="0" i="1" smtClean="0">
                            <a:latin typeface="Cambria Math"/>
                          </a:rPr>
                        </m:ctrlPr>
                      </m:sSubPr>
                      <m:e>
                        <m:r>
                          <a:rPr lang="en-US" altLang="ko-KR" sz="2400" b="0" i="1" smtClean="0">
                            <a:latin typeface="Cambria Math" panose="02040503050406030204" pitchFamily="18" charset="0"/>
                          </a:rPr>
                          <m:t>𝑠</m:t>
                        </m:r>
                      </m:e>
                      <m:sub>
                        <m:r>
                          <a:rPr lang="en-US" altLang="ko-KR" sz="2400" b="0" i="1" smtClean="0">
                            <a:latin typeface="Cambria Math" panose="02040503050406030204" pitchFamily="18" charset="0"/>
                          </a:rPr>
                          <m:t>𝐴</m:t>
                        </m:r>
                      </m:sub>
                    </m:sSub>
                  </m:oMath>
                </a14:m>
                <a:r>
                  <a:rPr lang="en-US" altLang="ko-KR" sz="2400" dirty="0" smtClean="0"/>
                  <a:t> and </a:t>
                </a:r>
                <a14:m>
                  <m:oMath xmlns:m="http://schemas.openxmlformats.org/officeDocument/2006/math">
                    <m:sSub>
                      <m:sSubPr>
                        <m:ctrlPr>
                          <a:rPr lang="en-US" altLang="ko-KR" sz="2400" b="0" i="1" smtClean="0">
                            <a:latin typeface="Cambria Math"/>
                          </a:rPr>
                        </m:ctrlPr>
                      </m:sSubPr>
                      <m:e>
                        <m:r>
                          <a:rPr lang="en-US" altLang="ko-KR" sz="2400" b="0" i="1" smtClean="0">
                            <a:latin typeface="Cambria Math" panose="02040503050406030204" pitchFamily="18" charset="0"/>
                          </a:rPr>
                          <m:t>𝑠</m:t>
                        </m:r>
                      </m:e>
                      <m:sub>
                        <m:r>
                          <a:rPr lang="en-US" altLang="ko-KR" sz="2400" b="0" i="1" smtClean="0">
                            <a:latin typeface="Cambria Math" panose="02040503050406030204" pitchFamily="18" charset="0"/>
                          </a:rPr>
                          <m:t>𝐵</m:t>
                        </m:r>
                      </m:sub>
                    </m:sSub>
                  </m:oMath>
                </a14:m>
                <a:r>
                  <a:rPr lang="en-US" altLang="ko-KR" sz="2400" dirty="0" smtClean="0"/>
                  <a:t> is determined by SNR, quantization method and margin</a:t>
                </a:r>
              </a:p>
              <a:p>
                <a:pPr lvl="1"/>
                <a:r>
                  <a:rPr lang="en-US" altLang="ko-KR" sz="2400" dirty="0" smtClean="0"/>
                  <a:t>3) Given </a:t>
                </a:r>
                <a14:m>
                  <m:oMath xmlns:m="http://schemas.openxmlformats.org/officeDocument/2006/math">
                    <m:r>
                      <a:rPr lang="en-US" altLang="ko-KR" sz="2400" i="1">
                        <a:latin typeface="Cambria Math" panose="02040503050406030204" pitchFamily="18" charset="0"/>
                      </a:rPr>
                      <m:t>𝑛</m:t>
                    </m:r>
                    <m:r>
                      <a:rPr lang="en-US" altLang="ko-KR" sz="2400" i="1">
                        <a:latin typeface="Cambria Math" panose="02040503050406030204" pitchFamily="18" charset="0"/>
                      </a:rPr>
                      <m:t>=</m:t>
                    </m:r>
                    <m:sSup>
                      <m:sSupPr>
                        <m:ctrlPr>
                          <a:rPr lang="en-US" altLang="ko-KR" sz="2400" i="1">
                            <a:latin typeface="Cambria Math"/>
                          </a:rPr>
                        </m:ctrlPr>
                      </m:sSupPr>
                      <m:e>
                        <m:r>
                          <a:rPr lang="en-US" altLang="ko-KR" sz="2400" i="1">
                            <a:latin typeface="Cambria Math" panose="02040503050406030204" pitchFamily="18" charset="0"/>
                          </a:rPr>
                          <m:t>2</m:t>
                        </m:r>
                      </m:e>
                      <m:sup>
                        <m:r>
                          <a:rPr lang="en-US" altLang="ko-KR" sz="2400" i="1">
                            <a:latin typeface="Cambria Math" panose="02040503050406030204" pitchFamily="18" charset="0"/>
                          </a:rPr>
                          <m:t>𝑚</m:t>
                        </m:r>
                      </m:sup>
                    </m:sSup>
                    <m:r>
                      <a:rPr lang="en-US" altLang="ko-KR" sz="2400" i="1">
                        <a:latin typeface="Cambria Math" panose="02040503050406030204" pitchFamily="18" charset="0"/>
                      </a:rPr>
                      <m:t>−1</m:t>
                    </m:r>
                  </m:oMath>
                </a14:m>
                <a:r>
                  <a:rPr lang="en-US" altLang="ko-KR" sz="2400" dirty="0"/>
                  <a:t> and </a:t>
                </a:r>
                <a14:m>
                  <m:oMath xmlns:m="http://schemas.openxmlformats.org/officeDocument/2006/math">
                    <m:r>
                      <a:rPr lang="en-US" altLang="ko-KR" sz="2400" b="0" i="1" dirty="0" smtClean="0">
                        <a:latin typeface="Cambria Math" panose="02040503050406030204" pitchFamily="18" charset="0"/>
                      </a:rPr>
                      <m:t>𝑡</m:t>
                    </m:r>
                    <m:r>
                      <a:rPr lang="en-US" altLang="ko-KR" sz="2400" b="0" i="1" dirty="0" smtClean="0">
                        <a:latin typeface="Cambria Math" panose="02040503050406030204" pitchFamily="18" charset="0"/>
                      </a:rPr>
                      <m:t>=</m:t>
                    </m:r>
                    <m:sSub>
                      <m:sSubPr>
                        <m:ctrlPr>
                          <a:rPr lang="en-US" altLang="ko-KR" sz="2400" i="1" dirty="0">
                            <a:latin typeface="Cambria Math"/>
                          </a:rPr>
                        </m:ctrlPr>
                      </m:sSubPr>
                      <m:e>
                        <m:acc>
                          <m:accPr>
                            <m:chr m:val="̂"/>
                            <m:ctrlPr>
                              <a:rPr lang="en-US" altLang="ko-KR" sz="2400" i="1">
                                <a:latin typeface="Cambria Math"/>
                              </a:rPr>
                            </m:ctrlPr>
                          </m:accPr>
                          <m:e>
                            <m:r>
                              <a:rPr lang="en-US" altLang="ko-KR" sz="2400" i="1">
                                <a:latin typeface="Cambria Math" panose="02040503050406030204" pitchFamily="18" charset="0"/>
                              </a:rPr>
                              <m:t>𝑁</m:t>
                            </m:r>
                          </m:e>
                        </m:acc>
                      </m:e>
                      <m:sub>
                        <m:r>
                          <a:rPr lang="en-US" altLang="ko-KR" sz="2400" i="1" dirty="0">
                            <a:latin typeface="Cambria Math" panose="02040503050406030204" pitchFamily="18" charset="0"/>
                          </a:rPr>
                          <m:t>𝑒𝑟𝑟</m:t>
                        </m:r>
                      </m:sub>
                    </m:sSub>
                  </m:oMath>
                </a14:m>
                <a:r>
                  <a:rPr lang="en-US" altLang="ko-KR" sz="2400" dirty="0" smtClean="0"/>
                  <a:t>, calculate the necessary number of parity </a:t>
                </a:r>
                <a14:m>
                  <m:oMath xmlns:m="http://schemas.openxmlformats.org/officeDocument/2006/math">
                    <m:sSub>
                      <m:sSubPr>
                        <m:ctrlPr>
                          <a:rPr lang="en-US" altLang="ko-KR" sz="2400" b="0" i="1" smtClean="0">
                            <a:latin typeface="Cambria Math"/>
                          </a:rPr>
                        </m:ctrlPr>
                      </m:sSubPr>
                      <m:e>
                        <m:r>
                          <a:rPr lang="en-US" altLang="ko-KR" sz="2400" b="0" i="1" smtClean="0">
                            <a:latin typeface="Cambria Math" panose="02040503050406030204" pitchFamily="18" charset="0"/>
                          </a:rPr>
                          <m:t>𝑁</m:t>
                        </m:r>
                      </m:e>
                      <m:sub>
                        <m:r>
                          <a:rPr lang="en-US" altLang="ko-KR" sz="2400" b="0" i="1" smtClean="0">
                            <a:latin typeface="Cambria Math" panose="02040503050406030204" pitchFamily="18" charset="0"/>
                          </a:rPr>
                          <m:t>𝑝𝑎𝑟</m:t>
                        </m:r>
                      </m:sub>
                    </m:sSub>
                  </m:oMath>
                </a14:m>
                <a:endParaRPr lang="en-US" altLang="ko-KR" sz="2400" dirty="0" smtClean="0"/>
              </a:p>
              <a:p>
                <a:pPr lvl="1"/>
                <a:r>
                  <a:rPr lang="en-US" altLang="ko-KR" sz="2400" dirty="0"/>
                  <a:t>4) If </a:t>
                </a:r>
                <a14:m>
                  <m:oMath xmlns:m="http://schemas.openxmlformats.org/officeDocument/2006/math">
                    <m:sSub>
                      <m:sSubPr>
                        <m:ctrlPr>
                          <a:rPr lang="en-US" altLang="ko-KR" sz="2400" i="1">
                            <a:latin typeface="Cambria Math"/>
                          </a:rPr>
                        </m:ctrlPr>
                      </m:sSubPr>
                      <m:e>
                        <m:r>
                          <a:rPr lang="en-US" altLang="ko-KR" sz="2400" i="1">
                            <a:latin typeface="Cambria Math" panose="02040503050406030204" pitchFamily="18" charset="0"/>
                          </a:rPr>
                          <m:t>𝑁</m:t>
                        </m:r>
                      </m:e>
                      <m:sub>
                        <m:r>
                          <a:rPr lang="en-US" altLang="ko-KR" sz="2400" i="1">
                            <a:latin typeface="Cambria Math" panose="02040503050406030204" pitchFamily="18" charset="0"/>
                          </a:rPr>
                          <m:t>𝑠𝑒𝑞</m:t>
                        </m:r>
                      </m:sub>
                    </m:sSub>
                    <m:r>
                      <a:rPr lang="en-US" altLang="ko-KR" sz="2400" i="1">
                        <a:latin typeface="Cambria Math" panose="02040503050406030204" pitchFamily="18" charset="0"/>
                      </a:rPr>
                      <m:t>+</m:t>
                    </m:r>
                    <m:sSub>
                      <m:sSubPr>
                        <m:ctrlPr>
                          <a:rPr lang="en-US" altLang="ko-KR" sz="2400" i="1">
                            <a:latin typeface="Cambria Math"/>
                          </a:rPr>
                        </m:ctrlPr>
                      </m:sSubPr>
                      <m:e>
                        <m:r>
                          <a:rPr lang="en-US" altLang="ko-KR" sz="2400" i="1">
                            <a:latin typeface="Cambria Math" panose="02040503050406030204" pitchFamily="18" charset="0"/>
                          </a:rPr>
                          <m:t>𝑁</m:t>
                        </m:r>
                      </m:e>
                      <m:sub>
                        <m:r>
                          <a:rPr lang="en-US" altLang="ko-KR" sz="2400" i="1">
                            <a:latin typeface="Cambria Math" panose="02040503050406030204" pitchFamily="18" charset="0"/>
                          </a:rPr>
                          <m:t>𝑝𝑎𝑟</m:t>
                        </m:r>
                      </m:sub>
                    </m:sSub>
                    <m:r>
                      <a:rPr lang="en-US" altLang="ko-KR" sz="2400" i="1">
                        <a:latin typeface="Cambria Math" panose="02040503050406030204" pitchFamily="18" charset="0"/>
                      </a:rPr>
                      <m:t>≤</m:t>
                    </m:r>
                    <m:r>
                      <a:rPr lang="en-US" altLang="ko-KR" sz="2400" i="1">
                        <a:latin typeface="Cambria Math" panose="02040503050406030204" pitchFamily="18" charset="0"/>
                      </a:rPr>
                      <m:t>𝑛</m:t>
                    </m:r>
                  </m:oMath>
                </a14:m>
                <a:r>
                  <a:rPr lang="en-US" altLang="ko-KR" sz="2400" dirty="0"/>
                  <a:t>, concatenate sequence </a:t>
                </a:r>
                <a14:m>
                  <m:oMath xmlns:m="http://schemas.openxmlformats.org/officeDocument/2006/math">
                    <m:sSub>
                      <m:sSubPr>
                        <m:ctrlPr>
                          <a:rPr lang="en-US" altLang="ko-KR" sz="2400" i="1">
                            <a:latin typeface="Cambria Math"/>
                          </a:rPr>
                        </m:ctrlPr>
                      </m:sSubPr>
                      <m:e>
                        <m:r>
                          <a:rPr lang="en-US" altLang="ko-KR" sz="2400" i="1">
                            <a:latin typeface="Cambria Math" panose="02040503050406030204" pitchFamily="18" charset="0"/>
                          </a:rPr>
                          <m:t>𝑠</m:t>
                        </m:r>
                      </m:e>
                      <m:sub>
                        <m:r>
                          <a:rPr lang="en-US" altLang="ko-KR" sz="2400" i="1">
                            <a:latin typeface="Cambria Math" panose="02040503050406030204" pitchFamily="18" charset="0"/>
                          </a:rPr>
                          <m:t>𝐴</m:t>
                        </m:r>
                      </m:sub>
                    </m:sSub>
                  </m:oMath>
                </a14:m>
                <a:r>
                  <a:rPr lang="en-US" altLang="ko-KR" sz="2400" dirty="0"/>
                  <a:t> and </a:t>
                </a:r>
                <a14:m>
                  <m:oMath xmlns:m="http://schemas.openxmlformats.org/officeDocument/2006/math">
                    <m:sSub>
                      <m:sSubPr>
                        <m:ctrlPr>
                          <a:rPr lang="en-US" altLang="ko-KR" sz="2400" i="1">
                            <a:latin typeface="Cambria Math"/>
                          </a:rPr>
                        </m:ctrlPr>
                      </m:sSubPr>
                      <m:e>
                        <m:r>
                          <a:rPr lang="en-US" altLang="ko-KR" sz="2400" i="1">
                            <a:latin typeface="Cambria Math" panose="02040503050406030204" pitchFamily="18" charset="0"/>
                          </a:rPr>
                          <m:t>𝑁</m:t>
                        </m:r>
                      </m:e>
                      <m:sub>
                        <m:r>
                          <a:rPr lang="en-US" altLang="ko-KR" sz="2400" i="1">
                            <a:latin typeface="Cambria Math" panose="02040503050406030204" pitchFamily="18" charset="0"/>
                          </a:rPr>
                          <m:t>𝑧𝑒𝑟𝑜</m:t>
                        </m:r>
                      </m:sub>
                    </m:sSub>
                    <m:r>
                      <a:rPr lang="en-US" altLang="ko-KR" sz="2400" i="1">
                        <a:latin typeface="Cambria Math" panose="02040503050406030204" pitchFamily="18" charset="0"/>
                      </a:rPr>
                      <m:t>=</m:t>
                    </m:r>
                    <m:r>
                      <a:rPr lang="en-US" altLang="ko-KR" sz="2400" i="1">
                        <a:latin typeface="Cambria Math" panose="02040503050406030204" pitchFamily="18" charset="0"/>
                      </a:rPr>
                      <m:t>𝑛</m:t>
                    </m:r>
                    <m:r>
                      <a:rPr lang="en-US" altLang="ko-KR" sz="2400" i="1">
                        <a:latin typeface="Cambria Math" panose="02040503050406030204" pitchFamily="18" charset="0"/>
                      </a:rPr>
                      <m:t>−</m:t>
                    </m:r>
                    <m:sSub>
                      <m:sSubPr>
                        <m:ctrlPr>
                          <a:rPr lang="en-US" altLang="ko-KR" sz="2400" i="1">
                            <a:latin typeface="Cambria Math"/>
                          </a:rPr>
                        </m:ctrlPr>
                      </m:sSubPr>
                      <m:e>
                        <m:r>
                          <a:rPr lang="en-US" altLang="ko-KR" sz="2400" i="1">
                            <a:latin typeface="Cambria Math" panose="02040503050406030204" pitchFamily="18" charset="0"/>
                          </a:rPr>
                          <m:t>𝑁</m:t>
                        </m:r>
                      </m:e>
                      <m:sub>
                        <m:r>
                          <a:rPr lang="en-US" altLang="ko-KR" sz="2400" i="1">
                            <a:latin typeface="Cambria Math" panose="02040503050406030204" pitchFamily="18" charset="0"/>
                          </a:rPr>
                          <m:t>𝑠𝑒𝑞</m:t>
                        </m:r>
                      </m:sub>
                    </m:sSub>
                    <m:r>
                      <a:rPr lang="en-US" altLang="ko-KR" sz="2400" i="1">
                        <a:latin typeface="Cambria Math" panose="02040503050406030204" pitchFamily="18" charset="0"/>
                      </a:rPr>
                      <m:t>−</m:t>
                    </m:r>
                    <m:sSub>
                      <m:sSubPr>
                        <m:ctrlPr>
                          <a:rPr lang="en-US" altLang="ko-KR" sz="2400" i="1">
                            <a:latin typeface="Cambria Math"/>
                          </a:rPr>
                        </m:ctrlPr>
                      </m:sSubPr>
                      <m:e>
                        <m:r>
                          <a:rPr lang="en-US" altLang="ko-KR" sz="2400" i="1">
                            <a:latin typeface="Cambria Math" panose="02040503050406030204" pitchFamily="18" charset="0"/>
                          </a:rPr>
                          <m:t>𝑁</m:t>
                        </m:r>
                      </m:e>
                      <m:sub>
                        <m:r>
                          <a:rPr lang="en-US" altLang="ko-KR" sz="2400" i="1">
                            <a:latin typeface="Cambria Math" panose="02040503050406030204" pitchFamily="18" charset="0"/>
                          </a:rPr>
                          <m:t>𝑝𝑎𝑟</m:t>
                        </m:r>
                      </m:sub>
                    </m:sSub>
                  </m:oMath>
                </a14:m>
                <a:r>
                  <a:rPr lang="en-US" altLang="ko-KR" sz="2400" dirty="0"/>
                  <a:t> bit zero-padding sequence (shortening).</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8206680" cy="4114800"/>
              </a:xfrm>
              <a:blipFill rotWithShape="0">
                <a:blip r:embed="rId3"/>
                <a:stretch>
                  <a:fillRect l="-1337" t="-1481" r="-74"/>
                </a:stretch>
              </a:blipFill>
            </p:spPr>
            <p:txBody>
              <a:bodyPr/>
              <a:lstStyle/>
              <a:p>
                <a:r>
                  <a:rPr lang="en-US">
                    <a:noFill/>
                  </a:rPr>
                  <a:t> </a:t>
                </a:r>
              </a:p>
            </p:txBody>
          </p:sp>
        </mc:Fallback>
      </mc:AlternateContent>
      <p:sp>
        <p:nvSpPr>
          <p:cNvPr id="4" name="날짜 개체 틀 3"/>
          <p:cNvSpPr>
            <a:spLocks noGrp="1"/>
          </p:cNvSpPr>
          <p:nvPr>
            <p:ph type="dt" sz="half" idx="10"/>
          </p:nvPr>
        </p:nvSpPr>
        <p:spPr>
          <a:xfrm>
            <a:off x="685800" y="378281"/>
            <a:ext cx="1600200" cy="215444"/>
          </a:xfrm>
        </p:spPr>
        <p:txBody>
          <a:bodyPr/>
          <a:lstStyle/>
          <a:p>
            <a:r>
              <a:rPr lang="en-US" altLang="ko-KR" dirty="0"/>
              <a:t>July 2015</a:t>
            </a:r>
          </a:p>
        </p:txBody>
      </p:sp>
      <p:sp>
        <p:nvSpPr>
          <p:cNvPr id="5" name="바닥글 개체 틀 4"/>
          <p:cNvSpPr>
            <a:spLocks noGrp="1"/>
          </p:cNvSpPr>
          <p:nvPr>
            <p:ph type="ftr" sz="quarter" idx="11"/>
          </p:nvPr>
        </p:nvSpPr>
        <p:spPr/>
        <p:txBody>
          <a:bodyPr/>
          <a:lstStyle/>
          <a:p>
            <a:r>
              <a:rPr lang="en-US" altLang="ko-KR" smtClean="0"/>
              <a:t>&lt;author&gt;, &lt;company&gt;</a:t>
            </a:r>
            <a:endParaRPr lang="en-US" altLang="ko-KR"/>
          </a:p>
        </p:txBody>
      </p:sp>
      <p:sp>
        <p:nvSpPr>
          <p:cNvPr id="6" name="슬라이드 번호 개체 틀 5"/>
          <p:cNvSpPr>
            <a:spLocks noGrp="1"/>
          </p:cNvSpPr>
          <p:nvPr>
            <p:ph type="sldNum" sz="quarter" idx="12"/>
          </p:nvPr>
        </p:nvSpPr>
        <p:spPr/>
        <p:txBody>
          <a:bodyPr/>
          <a:lstStyle/>
          <a:p>
            <a:r>
              <a:rPr lang="en-US" altLang="ko-KR" smtClean="0"/>
              <a:t>Slide </a:t>
            </a:r>
            <a:fld id="{EAA70843-7CE7-4AC8-AE08-BF17C6F76979}" type="slidenum">
              <a:rPr lang="en-US" altLang="ko-KR" smtClean="0"/>
              <a:pPr/>
              <a:t>9</a:t>
            </a:fld>
            <a:endParaRPr lang="en-US" altLang="ko-KR"/>
          </a:p>
        </p:txBody>
      </p:sp>
      <p:sp>
        <p:nvSpPr>
          <p:cNvPr id="7" name="직사각형 6"/>
          <p:cNvSpPr/>
          <p:nvPr/>
        </p:nvSpPr>
        <p:spPr bwMode="auto">
          <a:xfrm>
            <a:off x="4248224" y="5791530"/>
            <a:ext cx="288000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p:sp>
        <p:nvSpPr>
          <p:cNvPr id="8" name="직사각형 7"/>
          <p:cNvSpPr/>
          <p:nvPr/>
        </p:nvSpPr>
        <p:spPr bwMode="auto">
          <a:xfrm>
            <a:off x="4248224" y="5791530"/>
            <a:ext cx="1440000" cy="360040"/>
          </a:xfrm>
          <a:prstGeom prst="rect">
            <a:avLst/>
          </a:prstGeom>
          <a:no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9" name="TextBox 8"/>
              <p:cNvSpPr txBox="1"/>
              <p:nvPr/>
            </p:nvSpPr>
            <p:spPr>
              <a:xfrm>
                <a:off x="4604310" y="6230736"/>
                <a:ext cx="727827" cy="246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a:rPr>
                          </m:ctrlPr>
                        </m:sSupPr>
                        <m:e>
                          <m:r>
                            <a:rPr lang="en-US" altLang="ko-KR" sz="1000" b="0" i="1" smtClean="0">
                              <a:latin typeface="Cambria Math" panose="02040503050406030204" pitchFamily="18" charset="0"/>
                            </a:rPr>
                            <m:t>2</m:t>
                          </m:r>
                        </m:e>
                        <m:sup>
                          <m:r>
                            <a:rPr lang="en-US" altLang="ko-KR" sz="1000" b="0" i="1" smtClean="0">
                              <a:latin typeface="Cambria Math" panose="02040503050406030204" pitchFamily="18" charset="0"/>
                            </a:rPr>
                            <m:t>𝑚</m:t>
                          </m:r>
                          <m:r>
                            <a:rPr lang="en-US" altLang="ko-KR" sz="1000" b="0" i="1" smtClean="0">
                              <a:latin typeface="Cambria Math" panose="02040503050406030204" pitchFamily="18" charset="0"/>
                            </a:rPr>
                            <m:t>−1</m:t>
                          </m:r>
                        </m:sup>
                      </m:sSup>
                      <m:r>
                        <a:rPr lang="en-US" altLang="ko-KR" sz="1000" b="0" i="1" smtClean="0">
                          <a:latin typeface="Cambria Math" panose="02040503050406030204" pitchFamily="18" charset="0"/>
                        </a:rPr>
                        <m:t>−1</m:t>
                      </m:r>
                    </m:oMath>
                  </m:oMathPara>
                </a14:m>
                <a:endParaRPr lang="ko-KR" altLang="en-US" sz="1000" dirty="0"/>
              </a:p>
            </p:txBody>
          </p:sp>
        </mc:Choice>
        <mc:Fallback xmlns="">
          <p:sp>
            <p:nvSpPr>
              <p:cNvPr id="9" name="TextBox 8"/>
              <p:cNvSpPr txBox="1">
                <a:spLocks noRot="1" noChangeAspect="1" noMove="1" noResize="1" noEditPoints="1" noAdjustHandles="1" noChangeArrowheads="1" noChangeShapeType="1" noTextEdit="1"/>
              </p:cNvSpPr>
              <p:nvPr/>
            </p:nvSpPr>
            <p:spPr>
              <a:xfrm>
                <a:off x="4604310" y="6230736"/>
                <a:ext cx="727827" cy="246221"/>
              </a:xfrm>
              <a:prstGeom prst="rect">
                <a:avLst/>
              </a:prstGeom>
              <a:blipFill rotWithShape="0">
                <a:blip r:embed="rId4"/>
                <a:stretch>
                  <a:fillRect/>
                </a:stretch>
              </a:blipFill>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5385225" y="5488798"/>
                <a:ext cx="605999" cy="2462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US" altLang="ko-KR" sz="1000" b="0" i="1" smtClean="0">
                              <a:latin typeface="Cambria Math"/>
                            </a:rPr>
                          </m:ctrlPr>
                        </m:sSupPr>
                        <m:e>
                          <m:r>
                            <a:rPr lang="en-US" altLang="ko-KR" sz="1000" b="0" i="1" smtClean="0">
                              <a:latin typeface="Cambria Math" panose="02040503050406030204" pitchFamily="18" charset="0"/>
                            </a:rPr>
                            <m:t>2</m:t>
                          </m:r>
                        </m:e>
                        <m:sup>
                          <m:r>
                            <a:rPr lang="en-US" altLang="ko-KR" sz="1000" b="0" i="1" smtClean="0">
                              <a:latin typeface="Cambria Math" panose="02040503050406030204" pitchFamily="18" charset="0"/>
                            </a:rPr>
                            <m:t>𝑚</m:t>
                          </m:r>
                        </m:sup>
                      </m:sSup>
                      <m:r>
                        <a:rPr lang="en-US" altLang="ko-KR" sz="1000" b="0" i="1" smtClean="0">
                          <a:latin typeface="Cambria Math" panose="02040503050406030204" pitchFamily="18" charset="0"/>
                        </a:rPr>
                        <m:t>−1</m:t>
                      </m:r>
                    </m:oMath>
                  </m:oMathPara>
                </a14:m>
                <a:endParaRPr lang="ko-KR" altLang="en-US" sz="1000" dirty="0"/>
              </a:p>
            </p:txBody>
          </p:sp>
        </mc:Choice>
        <mc:Fallback xmlns="">
          <p:sp>
            <p:nvSpPr>
              <p:cNvPr id="10" name="TextBox 9"/>
              <p:cNvSpPr txBox="1">
                <a:spLocks noRot="1" noChangeAspect="1" noMove="1" noResize="1" noEditPoints="1" noAdjustHandles="1" noChangeArrowheads="1" noChangeShapeType="1" noTextEdit="1"/>
              </p:cNvSpPr>
              <p:nvPr/>
            </p:nvSpPr>
            <p:spPr>
              <a:xfrm>
                <a:off x="5385225" y="5488798"/>
                <a:ext cx="605999" cy="246221"/>
              </a:xfrm>
              <a:prstGeom prst="rect">
                <a:avLst/>
              </a:prstGeom>
              <a:blipFill rotWithShape="0">
                <a:blip r:embed="rId5"/>
                <a:stretch>
                  <a:fillRect/>
                </a:stretch>
              </a:blipFill>
            </p:spPr>
            <p:txBody>
              <a:bodyPr/>
              <a:lstStyle/>
              <a:p>
                <a:r>
                  <a:rPr lang="ko-KR" altLang="en-US">
                    <a:noFill/>
                  </a:rPr>
                  <a:t> </a:t>
                </a:r>
              </a:p>
            </p:txBody>
          </p:sp>
        </mc:Fallback>
      </mc:AlternateContent>
      <p:cxnSp>
        <p:nvCxnSpPr>
          <p:cNvPr id="12" name="직선 연결선 11"/>
          <p:cNvCxnSpPr>
            <a:endCxn id="10" idx="1"/>
          </p:cNvCxnSpPr>
          <p:nvPr/>
        </p:nvCxnSpPr>
        <p:spPr bwMode="auto">
          <a:xfrm flipV="1">
            <a:off x="4248224" y="5611909"/>
            <a:ext cx="1137001" cy="17962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직선 연결선 13"/>
          <p:cNvCxnSpPr>
            <a:stCxn id="10" idx="3"/>
          </p:cNvCxnSpPr>
          <p:nvPr/>
        </p:nvCxnSpPr>
        <p:spPr bwMode="auto">
          <a:xfrm>
            <a:off x="5991224" y="5611909"/>
            <a:ext cx="1137000" cy="17962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직선 연결선 15"/>
          <p:cNvCxnSpPr>
            <a:endCxn id="9" idx="1"/>
          </p:cNvCxnSpPr>
          <p:nvPr/>
        </p:nvCxnSpPr>
        <p:spPr bwMode="auto">
          <a:xfrm>
            <a:off x="4248224" y="6151570"/>
            <a:ext cx="356086" cy="20227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직선 연결선 17"/>
          <p:cNvCxnSpPr>
            <a:stCxn id="9" idx="3"/>
          </p:cNvCxnSpPr>
          <p:nvPr/>
        </p:nvCxnSpPr>
        <p:spPr bwMode="auto">
          <a:xfrm flipV="1">
            <a:off x="5332137" y="6151570"/>
            <a:ext cx="356087" cy="20227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20" name="직사각형 19"/>
              <p:cNvSpPr/>
              <p:nvPr/>
            </p:nvSpPr>
            <p:spPr bwMode="auto">
              <a:xfrm>
                <a:off x="6588224" y="5791627"/>
                <a:ext cx="540000" cy="36000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𝑝𝑎𝑟</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20" name="직사각형 19"/>
              <p:cNvSpPr>
                <a:spLocks noRot="1" noChangeAspect="1" noMove="1" noResize="1" noEditPoints="1" noAdjustHandles="1" noChangeArrowheads="1" noChangeShapeType="1" noTextEdit="1"/>
              </p:cNvSpPr>
              <p:nvPr/>
            </p:nvSpPr>
            <p:spPr bwMode="auto">
              <a:xfrm>
                <a:off x="6588224" y="5791627"/>
                <a:ext cx="540000" cy="360000"/>
              </a:xfrm>
              <a:prstGeom prst="rect">
                <a:avLst/>
              </a:prstGeom>
              <a:blipFill rotWithShape="0">
                <a:blip r:embed="rId6"/>
                <a:stretch>
                  <a:fillRect/>
                </a:stretch>
              </a:blipFill>
              <a:ln w="12700" cap="flat" cmpd="sng" algn="ctr">
                <a:solidFill>
                  <a:schemeClr val="tx1"/>
                </a:solidFill>
                <a:prstDash val="solid"/>
                <a:round/>
                <a:headEnd type="none" w="sm" len="sm"/>
                <a:tailEnd type="none" w="sm" len="sm"/>
              </a:ln>
              <a:effectLst/>
              <a:extLst/>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21" name="직사각형 20"/>
              <p:cNvSpPr/>
              <p:nvPr/>
            </p:nvSpPr>
            <p:spPr bwMode="auto">
              <a:xfrm>
                <a:off x="6048224" y="5791627"/>
                <a:ext cx="540000" cy="3600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sSub>
                        <m:sSubPr>
                          <m:ctrlPr>
                            <a:rPr kumimoji="0" lang="en-US" altLang="ko-KR" sz="1200" b="0" i="1" u="none" strike="noStrike" cap="none" normalizeH="0" baseline="0" smtClean="0">
                              <a:ln>
                                <a:noFill/>
                              </a:ln>
                              <a:solidFill>
                                <a:schemeClr val="tx1"/>
                              </a:solidFill>
                              <a:effectLst/>
                              <a:latin typeface="Cambria Math"/>
                            </a:rPr>
                          </m:ctrlPr>
                        </m:sSubPr>
                        <m:e>
                          <m:r>
                            <a:rPr kumimoji="0" lang="en-US" altLang="ko-KR" sz="1200" b="0" i="1" u="none" strike="noStrike" cap="none" normalizeH="0" baseline="0" smtClean="0">
                              <a:ln>
                                <a:noFill/>
                              </a:ln>
                              <a:solidFill>
                                <a:schemeClr val="tx1"/>
                              </a:solidFill>
                              <a:effectLst/>
                              <a:latin typeface="Cambria Math" panose="02040503050406030204" pitchFamily="18" charset="0"/>
                            </a:rPr>
                            <m:t>𝑁</m:t>
                          </m:r>
                        </m:e>
                        <m:sub>
                          <m:r>
                            <a:rPr kumimoji="0" lang="en-US" altLang="ko-KR" sz="1200" b="0" i="1" u="none" strike="noStrike" cap="none" normalizeH="0" baseline="0" smtClean="0">
                              <a:ln>
                                <a:noFill/>
                              </a:ln>
                              <a:solidFill>
                                <a:schemeClr val="tx1"/>
                              </a:solidFill>
                              <a:effectLst/>
                              <a:latin typeface="Cambria Math" panose="02040503050406030204" pitchFamily="18" charset="0"/>
                            </a:rPr>
                            <m:t>𝑧𝑒𝑟𝑜</m:t>
                          </m:r>
                        </m:sub>
                      </m:sSub>
                    </m:oMath>
                  </m:oMathPara>
                </a14:m>
                <a:endParaRPr kumimoji="0" lang="ko-KR" altLang="en-US" sz="1200" b="0" i="0" u="none" strike="noStrike" cap="none" normalizeH="0" baseline="0" dirty="0" smtClean="0">
                  <a:ln>
                    <a:noFill/>
                  </a:ln>
                  <a:solidFill>
                    <a:schemeClr val="tx1"/>
                  </a:solidFill>
                  <a:effectLst/>
                  <a:latin typeface="Times New Roman" panose="02020603050405020304" pitchFamily="18" charset="0"/>
                </a:endParaRPr>
              </a:p>
            </p:txBody>
          </p:sp>
        </mc:Choice>
        <mc:Fallback xmlns="">
          <p:sp>
            <p:nvSpPr>
              <p:cNvPr id="21" name="직사각형 20"/>
              <p:cNvSpPr>
                <a:spLocks noRot="1" noChangeAspect="1" noMove="1" noResize="1" noEditPoints="1" noAdjustHandles="1" noChangeArrowheads="1" noChangeShapeType="1" noTextEdit="1"/>
              </p:cNvSpPr>
              <p:nvPr/>
            </p:nvSpPr>
            <p:spPr bwMode="auto">
              <a:xfrm>
                <a:off x="6048224" y="5791627"/>
                <a:ext cx="540000" cy="360000"/>
              </a:xfrm>
              <a:prstGeom prst="rect">
                <a:avLst/>
              </a:prstGeom>
              <a:blipFill rotWithShape="0">
                <a:blip r:embed="rId7"/>
                <a:stretch>
                  <a:fillRect/>
                </a:stretch>
              </a:blipFill>
              <a:ln w="12700" cap="flat" cmpd="sng" algn="ctr">
                <a:solidFill>
                  <a:schemeClr val="tx1"/>
                </a:solidFill>
                <a:prstDash val="solid"/>
                <a:round/>
                <a:headEnd type="none" w="sm" len="sm"/>
                <a:tailEnd type="none" w="sm" len="sm"/>
              </a:ln>
              <a:effectLst/>
              <a:extLst/>
            </p:spPr>
            <p:txBody>
              <a:bodyPr/>
              <a:lstStyle/>
              <a:p>
                <a:r>
                  <a:rPr lang="ko-KR" altLang="en-US">
                    <a:noFill/>
                  </a:rPr>
                  <a:t> </a:t>
                </a:r>
              </a:p>
            </p:txBody>
          </p:sp>
        </mc:Fallback>
      </mc:AlternateContent>
    </p:spTree>
    <p:extLst>
      <p:ext uri="{BB962C8B-B14F-4D97-AF65-F5344CB8AC3E}">
        <p14:creationId xmlns:p14="http://schemas.microsoft.com/office/powerpoint/2010/main" val="4216665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9554</TotalTime>
  <Words>772</Words>
  <Application>Microsoft Office PowerPoint</Application>
  <PresentationFormat>화면 슬라이드 쇼(4:3)</PresentationFormat>
  <Paragraphs>126</Paragraphs>
  <Slides>10</Slides>
  <Notes>1</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Office 테마</vt:lpstr>
      <vt:lpstr>PowerPoint 프레젠테이션</vt:lpstr>
      <vt:lpstr>Additional Information for Secret key agreement protocol for IEEE 802.15.8 PAC</vt:lpstr>
      <vt:lpstr>Introduction</vt:lpstr>
      <vt:lpstr>Generating BCH codes</vt:lpstr>
      <vt:lpstr>How to build the Toeplitz Matrix</vt:lpstr>
      <vt:lpstr>Huffman Coding</vt:lpstr>
      <vt:lpstr>Motion</vt:lpstr>
      <vt:lpstr>PowerPoint 프레젠테이션</vt:lpstr>
      <vt:lpstr>Information Reconciliation</vt:lpstr>
      <vt:lpstr>Information Reconciliation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ssyun</dc:creator>
  <cp:keywords/>
  <dc:description>&lt;doc#&gt;</dc:description>
  <cp:lastModifiedBy>BJ</cp:lastModifiedBy>
  <cp:revision>257</cp:revision>
  <cp:lastPrinted>2015-07-11T04:50:30Z</cp:lastPrinted>
  <dcterms:created xsi:type="dcterms:W3CDTF">2014-07-01T10:06:42Z</dcterms:created>
  <dcterms:modified xsi:type="dcterms:W3CDTF">2015-11-10T18:13:12Z</dcterms:modified>
</cp:coreProperties>
</file>