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8" r:id="rId3"/>
    <p:sldMasterId id="2147483693" r:id="rId4"/>
    <p:sldMasterId id="2147483708" r:id="rId5"/>
    <p:sldMasterId id="2147483723" r:id="rId6"/>
    <p:sldMasterId id="2147483738" r:id="rId7"/>
    <p:sldMasterId id="2147483753" r:id="rId8"/>
  </p:sldMasterIdLst>
  <p:notesMasterIdLst>
    <p:notesMasterId r:id="rId25"/>
  </p:notesMasterIdLst>
  <p:handoutMasterIdLst>
    <p:handoutMasterId r:id="rId26"/>
  </p:handoutMasterIdLst>
  <p:sldIdLst>
    <p:sldId id="349" r:id="rId9"/>
    <p:sldId id="350" r:id="rId10"/>
    <p:sldId id="365" r:id="rId11"/>
    <p:sldId id="366" r:id="rId12"/>
    <p:sldId id="367" r:id="rId13"/>
    <p:sldId id="368" r:id="rId14"/>
    <p:sldId id="369" r:id="rId15"/>
    <p:sldId id="370" r:id="rId16"/>
    <p:sldId id="371" r:id="rId17"/>
    <p:sldId id="373" r:id="rId18"/>
    <p:sldId id="374" r:id="rId19"/>
    <p:sldId id="375" r:id="rId20"/>
    <p:sldId id="376" r:id="rId21"/>
    <p:sldId id="377" r:id="rId22"/>
    <p:sldId id="378" r:id="rId23"/>
    <p:sldId id="379" r:id="rId24"/>
  </p:sldIdLst>
  <p:sldSz cx="9144000" cy="6858000" type="screen4x3"/>
  <p:notesSz cx="10234613" cy="70993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BE00"/>
    <a:srgbClr val="009474"/>
    <a:srgbClr val="FFFFFF"/>
    <a:srgbClr val="808285"/>
    <a:srgbClr val="E6DA05"/>
    <a:srgbClr val="00765D"/>
    <a:srgbClr val="007A60"/>
    <a:srgbClr val="85CA3A"/>
    <a:srgbClr val="BCBE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38" autoAdjust="0"/>
    <p:restoredTop sz="99756" autoAdjust="0"/>
  </p:normalViewPr>
  <p:slideViewPr>
    <p:cSldViewPr showGuides="1">
      <p:cViewPr varScale="1">
        <p:scale>
          <a:sx n="74" d="100"/>
          <a:sy n="74" d="100"/>
        </p:scale>
        <p:origin x="-678" y="-102"/>
      </p:cViewPr>
      <p:guideLst>
        <p:guide orient="horz" pos="2296"/>
        <p:guide orient="horz" pos="4123"/>
        <p:guide orient="horz" pos="3872"/>
        <p:guide orient="horz" pos="890"/>
        <p:guide orient="horz" pos="436"/>
        <p:guide pos="2880"/>
        <p:guide pos="295"/>
        <p:guide pos="415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atin typeface="Arial" charset="0"/>
                <a:ea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5797247" y="0"/>
            <a:ext cx="4434998" cy="354965"/>
          </a:xfrm>
          <a:prstGeom prst="rect">
            <a:avLst/>
          </a:prstGeom>
        </p:spPr>
        <p:txBody>
          <a:bodyPr vert="horz" lIns="99048" tIns="49524" rIns="99048" bIns="49524" rtlCol="0"/>
          <a:lstStyle>
            <a:lvl1pPr algn="r">
              <a:defRPr sz="1300">
                <a:latin typeface="Arial" charset="0"/>
                <a:ea typeface="ＭＳ Ｐゴシック" pitchFamily="1" charset="-128"/>
              </a:defRPr>
            </a:lvl1pPr>
          </a:lstStyle>
          <a:p>
            <a:pPr>
              <a:defRPr/>
            </a:pPr>
            <a:r>
              <a:rPr lang="de-DE"/>
              <a:t>Datum</a:t>
            </a:r>
          </a:p>
        </p:txBody>
      </p:sp>
      <p:sp>
        <p:nvSpPr>
          <p:cNvPr id="4" name="Fußzeilenplatzhalter 3"/>
          <p:cNvSpPr>
            <a:spLocks noGrp="1"/>
          </p:cNvSpPr>
          <p:nvPr>
            <p:ph type="ftr" sz="quarter" idx="2"/>
          </p:nvPr>
        </p:nvSpPr>
        <p:spPr>
          <a:xfrm>
            <a:off x="1" y="6743103"/>
            <a:ext cx="4434998" cy="354965"/>
          </a:xfrm>
          <a:prstGeom prst="rect">
            <a:avLst/>
          </a:prstGeom>
        </p:spPr>
        <p:txBody>
          <a:bodyPr vert="horz" lIns="99048" tIns="49524" rIns="99048" bIns="49524" rtlCol="0" anchor="b"/>
          <a:lstStyle>
            <a:lvl1pPr algn="l">
              <a:defRPr sz="1300">
                <a:latin typeface="Arial" charset="0"/>
                <a:ea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5797247" y="6743103"/>
            <a:ext cx="4434998" cy="354965"/>
          </a:xfrm>
          <a:prstGeom prst="rect">
            <a:avLst/>
          </a:prstGeom>
        </p:spPr>
        <p:txBody>
          <a:bodyPr vert="horz" lIns="99048" tIns="49524" rIns="99048" bIns="49524" rtlCol="0" anchor="b"/>
          <a:lstStyle>
            <a:lvl1pPr algn="r">
              <a:defRPr sz="1300">
                <a:latin typeface="Arial" charset="0"/>
                <a:ea typeface="ＭＳ Ｐゴシック" pitchFamily="1" charset="-128"/>
              </a:defRPr>
            </a:lvl1pPr>
          </a:lstStyle>
          <a:p>
            <a:pPr>
              <a:defRPr/>
            </a:pPr>
            <a:fld id="{D9F7F33C-3CA6-42C3-9FB7-381DA8E6798E}" type="slidenum">
              <a:rPr lang="de-DE"/>
              <a:pPr>
                <a:defRPr/>
              </a:pPr>
              <a:t>‹Nr.›</a:t>
            </a:fld>
            <a:endParaRPr lang="de-DE"/>
          </a:p>
        </p:txBody>
      </p:sp>
    </p:spTree>
    <p:extLst>
      <p:ext uri="{BB962C8B-B14F-4D97-AF65-F5344CB8AC3E}">
        <p14:creationId xmlns:p14="http://schemas.microsoft.com/office/powerpoint/2010/main" val="42177412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wrap="square" lIns="99048" tIns="49524" rIns="99048" bIns="49524" numCol="1" anchor="t"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5797247" y="0"/>
            <a:ext cx="4434998" cy="35496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65" charset="0"/>
                <a:ea typeface="ＭＳ Ｐゴシック" pitchFamily="-65" charset="-128"/>
              </a:defRPr>
            </a:lvl1pPr>
          </a:lstStyle>
          <a:p>
            <a:pPr>
              <a:defRPr/>
            </a:pPr>
            <a:r>
              <a:rPr lang="de-DE"/>
              <a:t>Datum</a:t>
            </a:r>
          </a:p>
        </p:txBody>
      </p:sp>
      <p:sp>
        <p:nvSpPr>
          <p:cNvPr id="4" name="Folienbildplatzhalt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1023462" y="3372167"/>
            <a:ext cx="8187690" cy="3194685"/>
          </a:xfrm>
          <a:prstGeom prst="rect">
            <a:avLst/>
          </a:prstGeom>
        </p:spPr>
        <p:txBody>
          <a:bodyPr vert="horz" wrap="square" lIns="99048" tIns="49524" rIns="99048" bIns="49524"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6743103"/>
            <a:ext cx="4434998" cy="354965"/>
          </a:xfrm>
          <a:prstGeom prst="rect">
            <a:avLst/>
          </a:prstGeom>
        </p:spPr>
        <p:txBody>
          <a:bodyPr vert="horz" wrap="square" lIns="99048" tIns="49524" rIns="99048" bIns="49524" numCol="1" anchor="b"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5797247" y="6743103"/>
            <a:ext cx="4434998" cy="35496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65" charset="0"/>
                <a:ea typeface="ＭＳ Ｐゴシック" pitchFamily="-65" charset="-128"/>
              </a:defRPr>
            </a:lvl1pPr>
          </a:lstStyle>
          <a:p>
            <a:pPr>
              <a:defRPr/>
            </a:pPr>
            <a:fld id="{8B1FCAED-6BB9-4343-9CA8-3C0F79E9015A}" type="slidenum">
              <a:rPr lang="de-DE"/>
              <a:pPr>
                <a:defRPr/>
              </a:pPr>
              <a:t>‹Nr.›</a:t>
            </a:fld>
            <a:endParaRPr lang="de-DE"/>
          </a:p>
        </p:txBody>
      </p:sp>
    </p:spTree>
    <p:extLst>
      <p:ext uri="{BB962C8B-B14F-4D97-AF65-F5344CB8AC3E}">
        <p14:creationId xmlns:p14="http://schemas.microsoft.com/office/powerpoint/2010/main" val="2396586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8038" y="536575"/>
            <a:ext cx="3538537" cy="26543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9AA28EF4-0097-47F9-A299-F065B00E71E4}" type="datetime1">
              <a:rPr lang="de-DE" smtClean="0"/>
              <a:pPr>
                <a:defRPr/>
              </a:pPr>
              <a:t>10.11.2015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168B56-A4B4-4CD8-8F5C-6F8979827332}"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a:prstGeom prst="rect">
            <a:avLst/>
          </a:prstGeom>
        </p:spPr>
        <p:txBody>
          <a:bodyPr/>
          <a:lstStyle/>
          <a:p>
            <a:endParaRPr lang="de-DE"/>
          </a:p>
        </p:txBody>
      </p:sp>
      <p:sp>
        <p:nvSpPr>
          <p:cNvPr id="34" name="Bildplatzhalter 15"/>
          <p:cNvSpPr>
            <a:spLocks noGrp="1"/>
          </p:cNvSpPr>
          <p:nvPr>
            <p:ph type="pic" sz="quarter" idx="27"/>
          </p:nvPr>
        </p:nvSpPr>
        <p:spPr>
          <a:xfrm>
            <a:off x="3545663" y="1412874"/>
            <a:ext cx="2898000" cy="2232026"/>
          </a:xfrm>
          <a:prstGeom prst="rect">
            <a:avLst/>
          </a:prstGeom>
        </p:spPr>
        <p:txBody>
          <a:bodyPr/>
          <a:lstStyle/>
          <a:p>
            <a:endParaRPr lang="de-DE"/>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C3E9804-9CC1-4F9B-9D45-89F7178F9669}"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5008318" y="6475413"/>
            <a:ext cx="36022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de-DE"/>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400" dirty="0" err="1" smtClean="0">
                <a:cs typeface="+mn-cs"/>
              </a:rPr>
              <a:t>Zabih</a:t>
            </a:r>
            <a:r>
              <a:rPr lang="en-US" sz="1400" dirty="0" smtClean="0">
                <a:cs typeface="+mn-cs"/>
              </a:rPr>
              <a:t> Ghassemlooy , </a:t>
            </a:r>
            <a:r>
              <a:rPr lang="en-US" sz="1400" dirty="0" err="1" smtClean="0">
                <a:cs typeface="+mn-cs"/>
              </a:rPr>
              <a:t>Stanislav</a:t>
            </a:r>
            <a:r>
              <a:rPr lang="en-US" sz="1400" dirty="0" smtClean="0">
                <a:cs typeface="+mn-cs"/>
              </a:rPr>
              <a:t> </a:t>
            </a:r>
            <a:r>
              <a:rPr lang="en-US" sz="1400" dirty="0" err="1" smtClean="0">
                <a:cs typeface="+mn-cs"/>
              </a:rPr>
              <a:t>Zvanovec</a:t>
            </a:r>
            <a:endParaRPr lang="en-US" altLang="en-US" sz="1400" dirty="0"/>
          </a:p>
        </p:txBody>
      </p:sp>
      <p:sp>
        <p:nvSpPr>
          <p:cNvPr id="9" name="Rectangle 6"/>
          <p:cNvSpPr txBox="1">
            <a:spLocks noChangeArrowheads="1"/>
          </p:cNvSpPr>
          <p:nvPr userDrawn="1"/>
        </p:nvSpPr>
        <p:spPr bwMode="auto">
          <a:xfrm>
            <a:off x="4211882" y="6475413"/>
            <a:ext cx="7964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de-DE"/>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altLang="en-US" sz="1400" smtClean="0"/>
              <a:t>Slide </a:t>
            </a:r>
            <a:fld id="{C3740A57-7FD3-41F5-AA58-22EA39E07D5E}" type="slidenum">
              <a:rPr lang="en-US" altLang="en-US" sz="1400" smtClean="0"/>
              <a:pPr/>
              <a:t>‹Nr.›</a:t>
            </a:fld>
            <a:endParaRPr lang="en-US" altLang="en-US" sz="1400"/>
          </a:p>
        </p:txBody>
      </p:sp>
      <p:sp>
        <p:nvSpPr>
          <p:cNvPr id="10"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802.15-15-0898-00-007a</a:t>
            </a:r>
            <a:endParaRPr lang="en-US" altLang="en-US" sz="1400" b="1" dirty="0"/>
          </a:p>
        </p:txBody>
      </p:sp>
      <p:sp>
        <p:nvSpPr>
          <p:cNvPr id="11"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userDrawn="1"/>
        </p:nvSpPr>
        <p:spPr bwMode="auto">
          <a:xfrm>
            <a:off x="685800" y="6475412"/>
            <a:ext cx="15819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400" dirty="0"/>
              <a:t>Submission</a:t>
            </a:r>
          </a:p>
        </p:txBody>
      </p:sp>
      <p:sp>
        <p:nvSpPr>
          <p:cNvPr id="13"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866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91CFA4F-9B20-4408-8824-ED143371751E}"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5488D79A-61A0-4EE0-BEE3-47EF454618E9}"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334472D-5BBC-450D-B56F-1D2AF9CB456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8DE37A0-4F5C-429F-BC73-C0699AB2A79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9234C757-915C-4C25-8C9E-1AD1E9DAC42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0EB6A4A-7E9D-4993-A127-BEE28D451CC2}"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7378A7EF-6D5A-4D36-8435-822CB165435C}"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a:prstGeom prst="rect">
            <a:avLst/>
          </a:prstGeo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716114-33FA-4782-8A3F-09BF6DB95ED2}" type="datetime1">
              <a:rPr lang="de-DE" smtClean="0"/>
              <a:pPr>
                <a:defRPr/>
              </a:pPr>
              <a:t>10.11.2015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6ACA97C-E16A-469C-9142-F296C8AF1515}"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0BBE746-0280-48B6-9C24-3A0FDB41C9FF}"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A445EF-A1A5-48AE-B7CA-797A331A867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227AD-8661-4A84-AD5C-FF69574194F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F6E339DB-50F8-412E-9917-A4A588E444DE}"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E9F6100-98D6-460B-98C8-B8C144DDC11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2D0D8C7-BB2E-4890-AB51-B8FEB05783D9}"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B711C5C-179F-41ED-A1E2-EF5E6B8D8D70}"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BEFE02D-C764-47BA-857C-B9638992F083}"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4FFCEE6-D798-42D6-8D8C-59F33CD4FC4E}"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8ED5599-2F29-4331-BB7F-C2097F2BB2A2}" type="datetime1">
              <a:rPr lang="de-DE" smtClean="0"/>
              <a:pPr>
                <a:defRPr/>
              </a:pPr>
              <a:t>10.11.2015</a:t>
            </a:fld>
            <a:endParaRPr lang="de-DE" dirty="0"/>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655F3A08-BB02-4774-93B0-BC55A06F104A}"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AA2A2DB-DD24-4EDA-A5AD-C30A4CDCDD9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67C8B86-79A4-4A95-B3A2-64D640E26F2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DC49E50-3BC0-4F37-8AEA-9BA519E030E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341B22F-FA95-48FD-9511-1AC92415249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A518B112-AC83-4F12-AC32-ED57A4495B84}"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E1D41653-263C-4258-8364-6DA16DD6848D}"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31B82AA-2884-4BD5-BE75-5CB427C0512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3DB5129-E758-4DC5-8DEA-CC19BDF72C42}"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4EDD78-8215-4C5B-A078-937F7BB6788D}"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BEFCC1C-7240-4716-AA9A-843265258B7F}" type="datetime1">
              <a:rPr lang="de-DE" smtClean="0"/>
              <a:pPr>
                <a:defRPr/>
              </a:pPr>
              <a:t>10.11.2015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5A8AF77-3643-4127-B31A-2A2099DB629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B2CC360-1CE3-4405-9C22-A4DB29A9897D}"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CE9FAF4-21BD-4A1D-9DC2-265712CC011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83B08F1-74E7-45C0-AC1C-D0E1A1276C9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6CF7FC5-3A6A-4327-A1CA-16F0D5F756E5}"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C59C041-4EFB-470C-A60E-F080A09E693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E6ACC08-9EDE-440A-875E-E98F8E525CC3}"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C345AF4-E537-4DA6-93DC-B78B099EB62A}"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AED5A142-21EC-461F-A4E4-3557FC0DB7FB}"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D6AB63D-6939-40DE-BB03-27BF0C887B56}"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7BA037D9-2793-4370-8DF9-81F790DE2F85}" type="datetime1">
              <a:rPr lang="de-DE" smtClean="0"/>
              <a:pPr>
                <a:defRPr/>
              </a:pPr>
              <a:t>10.11.2015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BBA87-36B4-4CAE-90B4-31018776C65E}"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01D219B-F0A5-407B-B086-59C554815E9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EE66774-5DFD-4B23-9599-9E2E8F4FE2F8}"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DE4A1DA-5643-4823-A71A-6816BC54C1F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754179D-9F32-4220-91C9-28D0E05E722F}"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BD25522-433D-42AB-AF4E-15E391F508D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8C32F2B-462D-431D-A020-CD9329F59D9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30045346-E174-435B-A827-DEB65EFD9664}"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DF96D80-E464-4E5E-AD0F-AA14CA5DD2F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A90C894-D6ED-4A57-A80E-AD844FBCD99D}"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688C0DA3-D547-4304-A5F2-E0C7FB55D8D7}"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a:prstGeom prst="rect">
            <a:avLst/>
          </a:prstGeo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a:prstGeom prst="rect">
            <a:avLst/>
          </a:prstGeo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B8A31B-584C-413F-B710-24CAE5668C66}"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FD5BC80-AA2F-48C5-85DD-881B2888FC72}"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AC44363-ABD8-4E94-9390-8A300173530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108E4FE-3795-490D-AE40-33B2E0515C3A}"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917AB13-CC37-41BC-B858-085554242F9D}"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760FD4-93E8-46A0-9430-B284716DF4EA}"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394B46B-AB4C-4CCA-827B-E1BB4C0E927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40CCD7F-5B51-487B-9416-9693A22EB46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C74DF528-26D9-407B-98E5-ECECA01A16F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71214A2-01F5-4A82-92E4-4456A9D1E17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B6FA29FC-C927-4770-8D98-20E8FC9F6D66}" type="datetime1">
              <a:rPr lang="de-DE" smtClean="0"/>
              <a:pPr>
                <a:defRPr/>
              </a:pPr>
              <a:t>10.11.2015</a:t>
            </a:fld>
            <a:endParaRPr lang="de-DE"/>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1C53C92-2A00-472C-8B05-7CB20E1784F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EF4A204-407A-487B-BA80-6C705FB319DD}"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28A90F2-BB78-490C-9F53-922DC8BAB873}"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52D0A96-7036-4BE7-9AC6-190766CF4D99}"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EA11FB4-B117-4081-B525-13F42FD86D74}"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CE5B368-E66B-44E6-90BE-AE09188E448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76E9687-6A1F-4697-9AEC-10BF7449B2E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0C3365B-47B5-439D-B0E3-0CEF2E885F0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03B0F00-A396-49D2-8738-24F0B4961928}"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1A6FAED-469B-4876-AFF7-7C9022E80355}"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F9F932C6-A4E2-44BB-BE64-F983EA650963}"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a:prstGeom prst="rect">
            <a:avLst/>
          </a:prstGeom>
        </p:spPr>
        <p:txBody>
          <a:bodyPr/>
          <a:lstStyle/>
          <a:p>
            <a:endParaRPr lang="de-D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3B60508-AED7-4289-BBB0-ADAF711113C1}"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9512"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31B4919F-B030-4FC1-8C92-ADB16E5E4A0C}"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3" name="Footer Placeholder 5"/>
          <p:cNvSpPr txBox="1">
            <a:spLocks/>
          </p:cNvSpPr>
          <p:nvPr userDrawn="1"/>
        </p:nvSpPr>
        <p:spPr>
          <a:xfrm>
            <a:off x="3131840" y="6308725"/>
            <a:ext cx="3456384" cy="358775"/>
          </a:xfrm>
          <a:prstGeom prst="rect">
            <a:avLst/>
          </a:prstGeom>
        </p:spPr>
        <p:txBody>
          <a:bodyPr vert="horz" wrap="square" lIns="576000" tIns="45720" rIns="91440" bIns="45720" numCol="1" anchor="ctr" anchorCtr="0" compatLnSpc="1">
            <a:prstTxWarp prst="textNoShape">
              <a:avLst/>
            </a:prstTxWarp>
          </a:bodyPr>
          <a:lstStyle>
            <a:defPPr>
              <a:defRPr lang="de-DE"/>
            </a:defPPr>
            <a:lvl1pPr algn="l" rtl="0" fontAlgn="base">
              <a:spcBef>
                <a:spcPct val="0"/>
              </a:spcBef>
              <a:spcAft>
                <a:spcPct val="0"/>
              </a:spcAft>
              <a:defRPr sz="1100" kern="1200">
                <a:solidFill>
                  <a:schemeClr val="tx1"/>
                </a:solidFill>
                <a:latin typeface="Arial" pitchFamily="34" charset="0"/>
                <a:ea typeface="ＭＳ Ｐゴシック" pitchFamily="-65"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de-DE" dirty="0" smtClean="0"/>
              <a:t>Volker Jungnickel et al.: </a:t>
            </a:r>
          </a:p>
          <a:p>
            <a:pPr algn="ctr">
              <a:defRPr/>
            </a:pPr>
            <a:r>
              <a:rPr lang="de-DE" dirty="0" err="1" smtClean="0"/>
              <a:t>Discussion</a:t>
            </a:r>
            <a:r>
              <a:rPr lang="de-DE" dirty="0" smtClean="0"/>
              <a:t> on Channel Model </a:t>
            </a:r>
            <a:r>
              <a:rPr lang="de-DE" dirty="0" err="1" smtClean="0"/>
              <a:t>for</a:t>
            </a:r>
            <a:r>
              <a:rPr lang="de-DE" dirty="0" smtClean="0"/>
              <a:t> B4</a:t>
            </a:r>
            <a:endParaRPr lang="de-DE"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D07E2A2-568F-433A-B106-FFBF7BA19861}"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4205358-55EE-4F03-973F-73104E6FD37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AFF30A0-77F4-46B6-AD24-34AC8D262D8E}"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B3B2B95-55F3-4D45-88A2-4563053D7C3F}"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3F38691-21EE-4238-96B7-215B0B6CA276}"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5F0D059-DF5A-4CA0-B511-CD79B52F47B2}"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A5105A5-2468-428E-BA74-3FAC89BFEBA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2933E7-0EF7-479F-9819-5A33652024E6}"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A2944251-9566-4F80-BF95-24F6C9CCEE23}"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a:prstGeom prst="rect">
            <a:avLst/>
          </a:prstGeo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768" r:id="rId5"/>
    <p:sldLayoutId id="2147483769" r:id="rId6"/>
    <p:sldLayoutId id="2147483770" r:id="rId7"/>
    <p:sldLayoutId id="2147483771" r:id="rId8"/>
    <p:sldLayoutId id="2147483772" r:id="rId9"/>
    <p:sldLayoutId id="2147483773" r:id="rId10"/>
    <p:sldLayoutId id="2147483914" r:id="rId11"/>
    <p:sldLayoutId id="2147483922" r:id="rId12"/>
  </p:sldLayoutIdLst>
  <p:hf hdr="0"/>
  <p:txStyles>
    <p:title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387C43D-3FE7-4B96-9351-BF0704FAED19}"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F2151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65" charset="-128"/>
                <a:cs typeface="Arial" pitchFamily="34" charset="0"/>
              </a:rPr>
              <a:t>Wireless Communications and Networks</a:t>
            </a:r>
            <a:endParaRPr lang="de-DE" sz="1600" dirty="0">
              <a:solidFill>
                <a:schemeClr val="bg1"/>
              </a:solidFill>
              <a:latin typeface="Arial" pitchFamily="34" charset="0"/>
              <a:ea typeface="ＭＳ Ｐゴシック" pitchFamily="-65"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915"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FF00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FF00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FF00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FF00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A708929-7C35-4BB6-BC31-9E394CB5D786}"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59BE"/>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fontAlgn="auto">
              <a:spcBef>
                <a:spcPts val="0"/>
              </a:spcBef>
              <a:spcAft>
                <a:spcPts val="0"/>
              </a:spcAft>
              <a:defRPr/>
            </a:pPr>
            <a:r>
              <a:rPr lang="de-DE" sz="1600" dirty="0" smtClean="0">
                <a:solidFill>
                  <a:schemeClr val="bg1"/>
                </a:solidFill>
                <a:latin typeface="Arial" pitchFamily="34" charset="0"/>
                <a:ea typeface="ＭＳ Ｐゴシック" pitchFamily="1" charset="-128"/>
                <a:cs typeface="Arial" pitchFamily="34" charset="0"/>
              </a:rPr>
              <a:t>Fiber Optical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Sensor Systems</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916"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59BE"/>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59BE"/>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59BE"/>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59BE"/>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60534152-B425-4818-8757-FEEB3F145B92}"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A1A2"/>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1" charset="-128"/>
                <a:cs typeface="Arial" pitchFamily="34" charset="0"/>
              </a:rPr>
              <a:t>High Speed</a:t>
            </a:r>
            <a:br>
              <a:rPr lang="en-US" sz="1600" dirty="0" smtClean="0">
                <a:solidFill>
                  <a:schemeClr val="bg1"/>
                </a:solidFill>
                <a:latin typeface="Arial" pitchFamily="34" charset="0"/>
                <a:ea typeface="ＭＳ Ｐゴシック" pitchFamily="1" charset="-128"/>
                <a:cs typeface="Arial" pitchFamily="34" charset="0"/>
              </a:rPr>
            </a:br>
            <a:r>
              <a:rPr lang="en-US" sz="1600" dirty="0" smtClean="0">
                <a:solidFill>
                  <a:schemeClr val="bg1"/>
                </a:solidFill>
                <a:latin typeface="Arial" pitchFamily="34" charset="0"/>
                <a:ea typeface="ＭＳ Ｐゴシック" pitchFamily="1" charset="-128"/>
                <a:cs typeface="Arial" pitchFamily="34" charset="0"/>
              </a:rPr>
              <a:t>Hardware Architectures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917"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A1A2"/>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A1A2"/>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A1A2"/>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A1A2"/>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B86F6BB7-EE3D-4720-BDD8-C39F19BCA016}"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D8CD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Interactive Media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Human </a:t>
            </a:r>
            <a:r>
              <a:rPr lang="de-DE" sz="1600" dirty="0" err="1" smtClean="0">
                <a:solidFill>
                  <a:schemeClr val="bg1"/>
                </a:solidFill>
                <a:latin typeface="Arial" pitchFamily="34" charset="0"/>
                <a:ea typeface="ＭＳ Ｐゴシック" pitchFamily="1" charset="-128"/>
                <a:cs typeface="Arial" pitchFamily="34" charset="0"/>
              </a:rPr>
              <a:t>Factors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918"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D8CD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D8CD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D8CD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D8CD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5509F18A-1D0D-4893-B0EC-34242593BCFB}"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5ABE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Image Processing</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919"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5ABE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5ABE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5ABE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5ABE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AA67D16A-255E-4349-8FA3-F1FBFDD0FA44}"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76B3"/>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Components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20"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76B3"/>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76B3"/>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76B3"/>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76B3"/>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E0688D8-3A1A-4924-A079-C7561255588B}"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B3DF"/>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Networks </a:t>
            </a:r>
            <a:r>
              <a:rPr lang="de-DE" sz="1600" dirty="0" err="1" smtClean="0">
                <a:solidFill>
                  <a:schemeClr val="bg1"/>
                </a:solidFill>
                <a:latin typeface="Arial" pitchFamily="34" charset="0"/>
                <a:ea typeface="ＭＳ Ｐゴシック" pitchFamily="1" charset="-128"/>
                <a:cs typeface="Arial" pitchFamily="34" charset="0"/>
              </a:rPr>
              <a:t>and</a:t>
            </a:r>
            <a:r>
              <a:rPr lang="de-DE" sz="1600" dirty="0" smtClean="0">
                <a:solidFill>
                  <a:schemeClr val="bg1"/>
                </a:solidFill>
                <a:latin typeface="Arial" pitchFamily="34" charset="0"/>
                <a:ea typeface="ＭＳ Ｐゴシック" pitchFamily="1" charset="-128"/>
                <a:cs typeface="Arial" pitchFamily="34" charset="0"/>
              </a:rPr>
              <a:t> Systems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21"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B3DF"/>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B3DF"/>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B3DF"/>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3.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8.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37.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4.bin"/><Relationship Id="rId7"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emf"/><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cid:image004.png@01CEEED1.55B20A30"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4.wmf"/><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image" Target="../media/image15.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wmf"/><Relationship Id="rId4" Type="http://schemas.openxmlformats.org/officeDocument/2006/relationships/oleObject" Target="../embeddings/oleObject4.bin"/><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defRPr/>
            </a:pPr>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a:t>
            </a:r>
            <a:r>
              <a:rPr lang="en-US" sz="1600" dirty="0"/>
              <a:t>[</a:t>
            </a:r>
            <a:r>
              <a:rPr lang="en-US" altLang="en-US" sz="1600" dirty="0" err="1">
                <a:solidFill>
                  <a:schemeClr val="tx2"/>
                </a:solidFill>
              </a:rPr>
              <a:t>Northumbria</a:t>
            </a:r>
            <a:r>
              <a:rPr lang="en-US" altLang="en-US" sz="1600" dirty="0">
                <a:solidFill>
                  <a:schemeClr val="tx2"/>
                </a:solidFill>
              </a:rPr>
              <a:t> University and Czech Technical University </a:t>
            </a:r>
            <a:r>
              <a:rPr lang="en-US" altLang="en-US" sz="1600" dirty="0" err="1" smtClean="0">
                <a:solidFill>
                  <a:schemeClr val="tx2"/>
                </a:solidFill>
              </a:rPr>
              <a:t>Preproposal</a:t>
            </a:r>
            <a:r>
              <a:rPr lang="en-US" sz="1600" dirty="0"/>
              <a:t>] </a:t>
            </a:r>
            <a:endParaRPr lang="en-US" sz="1600" dirty="0" smtClean="0"/>
          </a:p>
          <a:p>
            <a:pPr>
              <a:defRPr/>
            </a:pPr>
            <a:r>
              <a:rPr lang="en-US" altLang="en-US" sz="1600" b="1" dirty="0" smtClean="0">
                <a:solidFill>
                  <a:schemeClr val="tx2"/>
                </a:solidFill>
              </a:rPr>
              <a:t>Date </a:t>
            </a:r>
            <a:r>
              <a:rPr lang="en-US" altLang="en-US" sz="1600" b="1" dirty="0">
                <a:solidFill>
                  <a:schemeClr val="tx2"/>
                </a:solidFill>
              </a:rPr>
              <a:t>Submitted: </a:t>
            </a:r>
            <a:r>
              <a:rPr lang="en-US" sz="1600" dirty="0"/>
              <a:t>[10, November, 2015]	</a:t>
            </a:r>
          </a:p>
          <a:p>
            <a:pPr>
              <a:defRPr/>
            </a:pPr>
            <a:r>
              <a:rPr lang="en-US" altLang="en-US" sz="1600" b="1" dirty="0" smtClean="0">
                <a:solidFill>
                  <a:schemeClr val="tx2"/>
                </a:solidFill>
              </a:rPr>
              <a:t>Source</a:t>
            </a:r>
            <a:r>
              <a:rPr lang="en-US" altLang="en-US" sz="1600" b="1" dirty="0" smtClean="0">
                <a:solidFill>
                  <a:schemeClr val="tx2"/>
                </a:solidFill>
              </a:rPr>
              <a:t>: </a:t>
            </a:r>
            <a:r>
              <a:rPr lang="en-US" sz="1600" dirty="0"/>
              <a:t>[</a:t>
            </a:r>
            <a:r>
              <a:rPr lang="en-US" sz="1600" dirty="0" err="1"/>
              <a:t>Zabih</a:t>
            </a:r>
            <a:r>
              <a:rPr lang="en-US" sz="1600" dirty="0"/>
              <a:t> Ghassemlooy </a:t>
            </a:r>
            <a:r>
              <a:rPr lang="en-US" sz="1600" dirty="0" smtClean="0"/>
              <a:t>and </a:t>
            </a:r>
            <a:r>
              <a:rPr lang="en-US" sz="1600" dirty="0" err="1"/>
              <a:t>Stanislav</a:t>
            </a:r>
            <a:r>
              <a:rPr lang="en-US" sz="1600" dirty="0"/>
              <a:t> </a:t>
            </a:r>
            <a:r>
              <a:rPr lang="en-US" sz="1600" dirty="0" err="1" smtClean="0"/>
              <a:t>Zvanovec</a:t>
            </a:r>
            <a:r>
              <a:rPr lang="en-US" sz="1600" dirty="0" smtClean="0"/>
              <a:t>]</a:t>
            </a:r>
            <a:endParaRPr lang="en-US" sz="1600" dirty="0"/>
          </a:p>
          <a:p>
            <a:r>
              <a:rPr lang="en-US" altLang="en-US" sz="1600" b="1" dirty="0" smtClean="0">
                <a:solidFill>
                  <a:schemeClr val="tx2"/>
                </a:solidFill>
              </a:rPr>
              <a:t>Company</a:t>
            </a:r>
            <a:r>
              <a:rPr lang="en-US" altLang="en-US" sz="1600" b="1" dirty="0" smtClean="0">
                <a:solidFill>
                  <a:schemeClr val="tx2"/>
                </a:solidFill>
              </a:rPr>
              <a:t>:</a:t>
            </a:r>
            <a:r>
              <a:rPr lang="en-US" altLang="en-US" sz="1600" dirty="0" smtClean="0">
                <a:solidFill>
                  <a:schemeClr val="tx2"/>
                </a:solidFill>
              </a:rPr>
              <a:t> </a:t>
            </a:r>
            <a:r>
              <a:rPr lang="en-US" altLang="en-US" sz="1600" dirty="0" smtClean="0">
                <a:solidFill>
                  <a:schemeClr val="tx2"/>
                </a:solidFill>
              </a:rPr>
              <a:t>[</a:t>
            </a:r>
            <a:r>
              <a:rPr lang="en-US" altLang="en-US" sz="1600" dirty="0" err="1" smtClean="0">
                <a:solidFill>
                  <a:schemeClr val="tx2"/>
                </a:solidFill>
              </a:rPr>
              <a:t>N</a:t>
            </a:r>
            <a:r>
              <a:rPr lang="en-US" sz="1600" dirty="0" err="1" smtClean="0"/>
              <a:t>orthumbria</a:t>
            </a:r>
            <a:r>
              <a:rPr lang="en-US" sz="1600" dirty="0" smtClean="0"/>
              <a:t> </a:t>
            </a:r>
            <a:r>
              <a:rPr lang="en-US" sz="1600" dirty="0"/>
              <a:t>University </a:t>
            </a:r>
            <a:r>
              <a:rPr lang="en-US" sz="1600" dirty="0" smtClean="0"/>
              <a:t>and </a:t>
            </a:r>
            <a:r>
              <a:rPr lang="en-US" sz="1600" dirty="0"/>
              <a:t>Czech Technical </a:t>
            </a:r>
            <a:r>
              <a:rPr lang="en-US" sz="1600" dirty="0" smtClean="0"/>
              <a:t>University] </a:t>
            </a:r>
          </a:p>
          <a:p>
            <a:r>
              <a:rPr lang="en-US" altLang="en-US" sz="1600" dirty="0" smtClean="0">
                <a:solidFill>
                  <a:schemeClr val="tx2"/>
                </a:solidFill>
              </a:rPr>
              <a:t>Address</a:t>
            </a:r>
            <a:r>
              <a:rPr lang="en-US" altLang="en-US" sz="1600" dirty="0" smtClean="0">
                <a:solidFill>
                  <a:schemeClr val="tx2"/>
                </a:solidFill>
              </a:rPr>
              <a:t>: </a:t>
            </a:r>
            <a:r>
              <a:rPr lang="en-US" sz="1600" dirty="0"/>
              <a:t>[Newcastle-upon-Tyne, NE1 8ST, U.K., </a:t>
            </a:r>
            <a:r>
              <a:rPr lang="pl-PL" sz="1600" dirty="0"/>
              <a:t>Technicka</a:t>
            </a:r>
            <a:r>
              <a:rPr lang="en-US" sz="1600" dirty="0"/>
              <a:t> 2</a:t>
            </a:r>
            <a:r>
              <a:rPr lang="pl-PL" sz="1600" dirty="0"/>
              <a:t>, 16627 Prague, Czech Republic</a:t>
            </a:r>
            <a:r>
              <a:rPr lang="en-US" sz="1600" dirty="0"/>
              <a:t>]</a:t>
            </a:r>
          </a:p>
          <a:p>
            <a:r>
              <a:rPr lang="en-US" altLang="en-US" sz="1600" dirty="0" smtClean="0">
                <a:solidFill>
                  <a:schemeClr val="tx2"/>
                </a:solidFill>
              </a:rPr>
              <a:t>Voice</a:t>
            </a:r>
            <a:r>
              <a:rPr lang="en-US" altLang="en-US" sz="1600" dirty="0" smtClean="0">
                <a:solidFill>
                  <a:schemeClr val="tx2"/>
                </a:solidFill>
              </a:rPr>
              <a:t>: </a:t>
            </a:r>
            <a:r>
              <a:rPr lang="en-US" sz="1600" dirty="0"/>
              <a:t>:[+44191 2274902, +420 224 355 966], FAX: [+441912273684, +420 233 339 958], E-Mail:[z.ghassemlooy@northumbria.ac.uk, xzvanove@fel.cvut.cz</a:t>
            </a:r>
            <a:r>
              <a:rPr lang="en-US" sz="1600" dirty="0" smtClean="0"/>
              <a:t>]</a:t>
            </a:r>
            <a:endParaRPr lang="en-US" altLang="en-US" sz="1600" dirty="0">
              <a:solidFill>
                <a:schemeClr val="tx2"/>
              </a:solidFill>
            </a:endParaRP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err="1" smtClean="0">
                <a:solidFill>
                  <a:schemeClr val="tx2"/>
                </a:solidFill>
              </a:rPr>
              <a:t>Preproposal</a:t>
            </a:r>
            <a:r>
              <a:rPr lang="en-US" altLang="en-US" sz="1600" dirty="0" smtClean="0">
                <a:solidFill>
                  <a:schemeClr val="tx2"/>
                </a:solidFill>
              </a:rPr>
              <a:t> according to TG7r1 </a:t>
            </a:r>
            <a:r>
              <a:rPr lang="en-US" altLang="en-US" sz="1600" dirty="0" err="1" smtClean="0">
                <a:solidFill>
                  <a:schemeClr val="tx2"/>
                </a:solidFill>
              </a:rPr>
              <a:t>CfP</a:t>
            </a:r>
            <a:r>
              <a:rPr lang="en-US" altLang="en-US" sz="1600" dirty="0" smtClean="0">
                <a:solidFill>
                  <a:schemeClr val="tx2"/>
                </a:solidFill>
              </a:rPr>
              <a:t> </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 </a:t>
            </a:r>
            <a:r>
              <a:rPr lang="en-US" sz="1600" dirty="0">
                <a:solidFill>
                  <a:schemeClr val="tx2"/>
                </a:solidFill>
              </a:rPr>
              <a:t>[</a:t>
            </a:r>
            <a:r>
              <a:rPr lang="en-US" sz="1600" dirty="0">
                <a:solidFill>
                  <a:srgbClr val="000000"/>
                </a:solidFill>
                <a:ea typeface="Calibri"/>
                <a:cs typeface="Calibri"/>
              </a:rPr>
              <a:t>This Intent-for-Proposal Form highlights methods and especially technologies the proposers from NU and CTU want to support requirements listed in the Technical Considerations Document.</a:t>
            </a:r>
            <a:r>
              <a:rPr lang="en-US" sz="1600" dirty="0">
                <a:solidFill>
                  <a:schemeClr val="tx2"/>
                </a:solidFill>
              </a:rPr>
              <a:t>]</a:t>
            </a:r>
          </a:p>
          <a:p>
            <a:pPr>
              <a:spcBef>
                <a:spcPts val="600"/>
              </a:spcBef>
              <a:spcAft>
                <a:spcPts val="600"/>
              </a:spcAft>
            </a:pPr>
            <a:r>
              <a:rPr lang="en-US" altLang="en-US" sz="1600" b="1" dirty="0" smtClean="0">
                <a:solidFill>
                  <a:schemeClr val="tx2"/>
                </a:solidFill>
              </a:rPr>
              <a:t>Purpose</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 see abstract</a:t>
            </a:r>
            <a:endParaRPr lang="en-US" altLang="en-US" sz="1600" dirty="0" smtClean="0">
              <a:solidFill>
                <a:schemeClr val="tx2"/>
              </a:solidFill>
            </a:endParaRP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81578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C2C - MIMO</a:t>
            </a:r>
            <a:endParaRPr lang="en-GB" sz="2800" kern="0" dirty="0"/>
          </a:p>
        </p:txBody>
      </p:sp>
      <p:sp>
        <p:nvSpPr>
          <p:cNvPr id="14" name="Content Placeholder 2"/>
          <p:cNvSpPr txBox="1">
            <a:spLocks/>
          </p:cNvSpPr>
          <p:nvPr/>
        </p:nvSpPr>
        <p:spPr>
          <a:xfrm>
            <a:off x="457200" y="1412776"/>
            <a:ext cx="8229600" cy="604664"/>
          </a:xfrm>
          <a:prstGeom prst="rect">
            <a:avLst/>
          </a:prstGeom>
        </p:spPr>
        <p:txBody>
          <a:bodyPr>
            <a:normAutofit/>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Block diagram of a 2×2 MIMO link of C2C VLC system.</a:t>
            </a:r>
            <a:endParaRPr lang="en-GB" dirty="0"/>
          </a:p>
        </p:txBody>
      </p:sp>
      <p:graphicFrame>
        <p:nvGraphicFramePr>
          <p:cNvPr id="15" name="Object 4"/>
          <p:cNvGraphicFramePr>
            <a:graphicFrameLocks noChangeAspect="1"/>
          </p:cNvGraphicFramePr>
          <p:nvPr>
            <p:extLst>
              <p:ext uri="{D42A27DB-BD31-4B8C-83A1-F6EECF244321}">
                <p14:modId xmlns:p14="http://schemas.microsoft.com/office/powerpoint/2010/main" val="2378257477"/>
              </p:ext>
            </p:extLst>
          </p:nvPr>
        </p:nvGraphicFramePr>
        <p:xfrm>
          <a:off x="434151" y="1912472"/>
          <a:ext cx="1844484" cy="4122465"/>
        </p:xfrm>
        <a:graphic>
          <a:graphicData uri="http://schemas.openxmlformats.org/presentationml/2006/ole">
            <mc:AlternateContent xmlns:mc="http://schemas.openxmlformats.org/markup-compatibility/2006">
              <mc:Choice xmlns:v="urn:schemas-microsoft-com:vml" Requires="v">
                <p:oleObj spid="_x0000_s33844" r:id="rId3" imgW="2038570" imgH="4600604" progId="Visio.Drawing.15">
                  <p:embed/>
                </p:oleObj>
              </mc:Choice>
              <mc:Fallback>
                <p:oleObj r:id="rId3" imgW="2038570" imgH="4600604"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51" y="1912472"/>
                        <a:ext cx="1844484" cy="4122465"/>
                      </a:xfrm>
                      <a:prstGeom prst="rect">
                        <a:avLst/>
                      </a:prstGeom>
                      <a:noFill/>
                      <a:extLst/>
                    </p:spPr>
                  </p:pic>
                </p:oleObj>
              </mc:Fallback>
            </mc:AlternateContent>
          </a:graphicData>
        </a:graphic>
      </p:graphicFrame>
      <p:graphicFrame>
        <p:nvGraphicFramePr>
          <p:cNvPr id="16" name="Object 6"/>
          <p:cNvGraphicFramePr>
            <a:graphicFrameLocks noChangeAspect="1"/>
          </p:cNvGraphicFramePr>
          <p:nvPr>
            <p:extLst/>
          </p:nvPr>
        </p:nvGraphicFramePr>
        <p:xfrm>
          <a:off x="2348454" y="2132856"/>
          <a:ext cx="1800200" cy="274033"/>
        </p:xfrm>
        <a:graphic>
          <a:graphicData uri="http://schemas.openxmlformats.org/presentationml/2006/ole">
            <mc:AlternateContent xmlns:mc="http://schemas.openxmlformats.org/markup-compatibility/2006">
              <mc:Choice xmlns:v="urn:schemas-microsoft-com:vml" Requires="v">
                <p:oleObj spid="_x0000_s33845" r:id="rId5" imgW="520474" imgH="152334" progId="Equation.DSMT4">
                  <p:embed/>
                </p:oleObj>
              </mc:Choice>
              <mc:Fallback>
                <p:oleObj r:id="rId5" imgW="520474" imgH="15233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8454" y="2132856"/>
                        <a:ext cx="1800200" cy="274033"/>
                      </a:xfrm>
                      <a:prstGeom prst="rect">
                        <a:avLst/>
                      </a:prstGeom>
                      <a:noFill/>
                    </p:spPr>
                  </p:pic>
                </p:oleObj>
              </mc:Fallback>
            </mc:AlternateContent>
          </a:graphicData>
        </a:graphic>
      </p:graphicFrame>
      <p:graphicFrame>
        <p:nvGraphicFramePr>
          <p:cNvPr id="17" name="Object 8"/>
          <p:cNvGraphicFramePr>
            <a:graphicFrameLocks noChangeAspect="1"/>
          </p:cNvGraphicFramePr>
          <p:nvPr>
            <p:extLst/>
          </p:nvPr>
        </p:nvGraphicFramePr>
        <p:xfrm>
          <a:off x="2459253" y="2564904"/>
          <a:ext cx="1296144" cy="692461"/>
        </p:xfrm>
        <a:graphic>
          <a:graphicData uri="http://schemas.openxmlformats.org/presentationml/2006/ole">
            <mc:AlternateContent xmlns:mc="http://schemas.openxmlformats.org/markup-compatibility/2006">
              <mc:Choice xmlns:v="urn:schemas-microsoft-com:vml" Requires="v">
                <p:oleObj spid="_x0000_s33846" r:id="rId7" imgW="698500" imgH="368300" progId="Equation.DSMT4">
                  <p:embed/>
                </p:oleObj>
              </mc:Choice>
              <mc:Fallback>
                <p:oleObj r:id="rId7" imgW="6985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9253" y="2564904"/>
                        <a:ext cx="1296144" cy="692461"/>
                      </a:xfrm>
                      <a:prstGeom prst="rect">
                        <a:avLst/>
                      </a:prstGeom>
                      <a:noFill/>
                    </p:spPr>
                  </p:pic>
                </p:oleObj>
              </mc:Fallback>
            </mc:AlternateContent>
          </a:graphicData>
        </a:graphic>
      </p:graphicFrame>
      <p:graphicFrame>
        <p:nvGraphicFramePr>
          <p:cNvPr id="18" name="Object 10"/>
          <p:cNvGraphicFramePr>
            <a:graphicFrameLocks noChangeAspect="1"/>
          </p:cNvGraphicFramePr>
          <p:nvPr>
            <p:extLst/>
          </p:nvPr>
        </p:nvGraphicFramePr>
        <p:xfrm>
          <a:off x="2423249" y="3284984"/>
          <a:ext cx="1368152" cy="482877"/>
        </p:xfrm>
        <a:graphic>
          <a:graphicData uri="http://schemas.openxmlformats.org/presentationml/2006/ole">
            <mc:AlternateContent xmlns:mc="http://schemas.openxmlformats.org/markup-compatibility/2006">
              <mc:Choice xmlns:v="urn:schemas-microsoft-com:vml" Requires="v">
                <p:oleObj spid="_x0000_s33847" r:id="rId9" imgW="647700" imgH="228600" progId="Equation.DSMT4">
                  <p:embed/>
                </p:oleObj>
              </mc:Choice>
              <mc:Fallback>
                <p:oleObj r:id="rId9" imgW="6477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3249" y="3284984"/>
                        <a:ext cx="1368152" cy="482877"/>
                      </a:xfrm>
                      <a:prstGeom prst="rect">
                        <a:avLst/>
                      </a:prstGeom>
                      <a:noFill/>
                    </p:spPr>
                  </p:pic>
                </p:oleObj>
              </mc:Fallback>
            </mc:AlternateContent>
          </a:graphicData>
        </a:graphic>
      </p:graphicFrame>
      <p:sp>
        <p:nvSpPr>
          <p:cNvPr id="19" name="Rectangle 27"/>
          <p:cNvSpPr>
            <a:spLocks noChangeArrowheads="1"/>
          </p:cNvSpPr>
          <p:nvPr/>
        </p:nvSpPr>
        <p:spPr bwMode="auto">
          <a:xfrm>
            <a:off x="2339752" y="3973705"/>
            <a:ext cx="2736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2563" algn="l"/>
              </a:tabLst>
              <a:defRPr>
                <a:solidFill>
                  <a:schemeClr val="tx1"/>
                </a:solidFill>
                <a:latin typeface="Arial" pitchFamily="34" charset="0"/>
                <a:cs typeface="Arial" pitchFamily="34" charset="0"/>
              </a:defRPr>
            </a:lvl1pPr>
            <a:lvl2pPr fontAlgn="base">
              <a:spcBef>
                <a:spcPct val="0"/>
              </a:spcBef>
              <a:spcAft>
                <a:spcPct val="0"/>
              </a:spcAft>
              <a:tabLst>
                <a:tab pos="182563" algn="l"/>
              </a:tabLst>
              <a:defRPr>
                <a:solidFill>
                  <a:schemeClr val="tx1"/>
                </a:solidFill>
                <a:latin typeface="Arial" pitchFamily="34" charset="0"/>
                <a:cs typeface="Arial" pitchFamily="34" charset="0"/>
              </a:defRPr>
            </a:lvl2pPr>
            <a:lvl3pPr fontAlgn="base">
              <a:spcBef>
                <a:spcPct val="0"/>
              </a:spcBef>
              <a:spcAft>
                <a:spcPct val="0"/>
              </a:spcAft>
              <a:tabLst>
                <a:tab pos="182563" algn="l"/>
              </a:tabLst>
              <a:defRPr>
                <a:solidFill>
                  <a:schemeClr val="tx1"/>
                </a:solidFill>
                <a:latin typeface="Arial" pitchFamily="34" charset="0"/>
                <a:cs typeface="Arial" pitchFamily="34" charset="0"/>
              </a:defRPr>
            </a:lvl3pPr>
            <a:lvl4pPr fontAlgn="base">
              <a:spcBef>
                <a:spcPct val="0"/>
              </a:spcBef>
              <a:spcAft>
                <a:spcPct val="0"/>
              </a:spcAft>
              <a:tabLst>
                <a:tab pos="182563" algn="l"/>
              </a:tabLst>
              <a:defRPr>
                <a:solidFill>
                  <a:schemeClr val="tx1"/>
                </a:solidFill>
                <a:latin typeface="Arial" pitchFamily="34" charset="0"/>
                <a:cs typeface="Arial" pitchFamily="34" charset="0"/>
              </a:defRPr>
            </a:lvl4pPr>
            <a:lvl5pPr fontAlgn="base">
              <a:spcBef>
                <a:spcPct val="0"/>
              </a:spcBef>
              <a:spcAft>
                <a:spcPct val="0"/>
              </a:spcAft>
              <a:tabLst>
                <a:tab pos="182563" algn="l"/>
              </a:tabLst>
              <a:defRPr>
                <a:solidFill>
                  <a:schemeClr val="tx1"/>
                </a:solidFill>
                <a:latin typeface="Arial" pitchFamily="34" charset="0"/>
                <a:cs typeface="Arial" pitchFamily="34" charset="0"/>
              </a:defRPr>
            </a:lvl5pPr>
            <a:lvl6pPr fontAlgn="base">
              <a:spcBef>
                <a:spcPct val="0"/>
              </a:spcBef>
              <a:spcAft>
                <a:spcPct val="0"/>
              </a:spcAft>
              <a:tabLst>
                <a:tab pos="182563" algn="l"/>
              </a:tabLst>
              <a:defRPr>
                <a:solidFill>
                  <a:schemeClr val="tx1"/>
                </a:solidFill>
                <a:latin typeface="Arial" pitchFamily="34" charset="0"/>
                <a:cs typeface="Arial" pitchFamily="34" charset="0"/>
              </a:defRPr>
            </a:lvl6pPr>
            <a:lvl7pPr fontAlgn="base">
              <a:spcBef>
                <a:spcPct val="0"/>
              </a:spcBef>
              <a:spcAft>
                <a:spcPct val="0"/>
              </a:spcAft>
              <a:tabLst>
                <a:tab pos="182563" algn="l"/>
              </a:tabLst>
              <a:defRPr>
                <a:solidFill>
                  <a:schemeClr val="tx1"/>
                </a:solidFill>
                <a:latin typeface="Arial" pitchFamily="34" charset="0"/>
                <a:cs typeface="Arial" pitchFamily="34" charset="0"/>
              </a:defRPr>
            </a:lvl7pPr>
            <a:lvl8pPr fontAlgn="base">
              <a:spcBef>
                <a:spcPct val="0"/>
              </a:spcBef>
              <a:spcAft>
                <a:spcPct val="0"/>
              </a:spcAft>
              <a:tabLst>
                <a:tab pos="182563" algn="l"/>
              </a:tabLst>
              <a:defRPr>
                <a:solidFill>
                  <a:schemeClr val="tx1"/>
                </a:solidFill>
                <a:latin typeface="Arial" pitchFamily="34" charset="0"/>
                <a:cs typeface="Arial" pitchFamily="34" charset="0"/>
              </a:defRPr>
            </a:lvl8pPr>
            <a:lvl9pPr fontAlgn="base">
              <a:spcBef>
                <a:spcPct val="0"/>
              </a:spcBef>
              <a:spcAft>
                <a:spcPct val="0"/>
              </a:spcAft>
              <a:tabLst>
                <a:tab pos="1825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2563" algn="l"/>
              </a:tabLst>
            </a:pPr>
            <a:r>
              <a:rPr kumimoji="0" lang="en-US" altLang="zh-CN"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 order to retrieve the </a:t>
            </a:r>
            <a:r>
              <a:rPr kumimoji="0" lang="en-US" altLang="zh-CN" sz="14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orignal</a:t>
            </a:r>
            <a:r>
              <a:rPr kumimoji="0" lang="en-US" altLang="zh-CN"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data from </a:t>
            </a:r>
            <a:r>
              <a:rPr kumimoji="0" lang="en-US" altLang="zh-CN" sz="14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Y</a:t>
            </a:r>
            <a:r>
              <a:rPr kumimoji="0" lang="en-US" altLang="zh-CN"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de-multiplexing process is needed. The </a:t>
            </a:r>
            <a:r>
              <a:rPr kumimoji="0" lang="en-US" altLang="zh-CN" sz="14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estamated</a:t>
            </a:r>
            <a:r>
              <a:rPr kumimoji="0" lang="en-US" altLang="zh-CN"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signal </a:t>
            </a:r>
            <a:r>
              <a:rPr kumimoji="0" lang="en-US" altLang="zh-CN" sz="14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X</a:t>
            </a:r>
            <a:r>
              <a:rPr kumimoji="0" lang="en-US" altLang="zh-CN" sz="1400" b="1" i="0" u="none" strike="noStrike" cap="none" normalizeH="0" baseline="-30000" dirty="0" err="1" smtClean="0">
                <a:ln>
                  <a:noFill/>
                </a:ln>
                <a:solidFill>
                  <a:schemeClr val="tx1"/>
                </a:solidFill>
                <a:effectLst/>
                <a:latin typeface="Times New Roman" pitchFamily="18" charset="0"/>
                <a:ea typeface="MS Mincho" pitchFamily="49" charset="-128"/>
                <a:cs typeface="Times New Roman" pitchFamily="18" charset="0"/>
              </a:rPr>
              <a:t>est</a:t>
            </a:r>
            <a:r>
              <a:rPr kumimoji="0" lang="en-US" altLang="zh-CN"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can be obtained by:</a:t>
            </a:r>
            <a:endParaRPr kumimoji="0" lang="en-US"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1600" b="0" i="0" u="none" strike="noStrike" cap="none" normalizeH="0" baseline="0" dirty="0" smtClean="0">
              <a:ln>
                <a:noFill/>
              </a:ln>
              <a:solidFill>
                <a:schemeClr val="tx1"/>
              </a:solidFill>
              <a:effectLst/>
            </a:endParaRPr>
          </a:p>
        </p:txBody>
      </p:sp>
      <p:graphicFrame>
        <p:nvGraphicFramePr>
          <p:cNvPr id="20" name="Object 12"/>
          <p:cNvGraphicFramePr>
            <a:graphicFrameLocks noChangeAspect="1"/>
          </p:cNvGraphicFramePr>
          <p:nvPr>
            <p:extLst/>
          </p:nvPr>
        </p:nvGraphicFramePr>
        <p:xfrm>
          <a:off x="2708494" y="5173793"/>
          <a:ext cx="1368152" cy="369813"/>
        </p:xfrm>
        <a:graphic>
          <a:graphicData uri="http://schemas.openxmlformats.org/presentationml/2006/ole">
            <mc:AlternateContent xmlns:mc="http://schemas.openxmlformats.org/markup-compatibility/2006">
              <mc:Choice xmlns:v="urn:schemas-microsoft-com:vml" Requires="v">
                <p:oleObj spid="_x0000_s33848" r:id="rId11" imgW="533169" imgH="190417" progId="Equation.DSMT4">
                  <p:embed/>
                </p:oleObj>
              </mc:Choice>
              <mc:Fallback>
                <p:oleObj r:id="rId11" imgW="533169" imgH="19041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8494" y="5173793"/>
                        <a:ext cx="1368152" cy="369813"/>
                      </a:xfrm>
                      <a:prstGeom prst="rect">
                        <a:avLst/>
                      </a:prstGeom>
                      <a:noFill/>
                    </p:spPr>
                  </p:pic>
                </p:oleObj>
              </mc:Fallback>
            </mc:AlternateContent>
          </a:graphicData>
        </a:graphic>
      </p:graphicFrame>
      <p:sp>
        <p:nvSpPr>
          <p:cNvPr id="21" name="Rectangle 14"/>
          <p:cNvSpPr/>
          <p:nvPr/>
        </p:nvSpPr>
        <p:spPr>
          <a:xfrm>
            <a:off x="2459253" y="5621689"/>
            <a:ext cx="2448272" cy="738664"/>
          </a:xfrm>
          <a:prstGeom prst="rect">
            <a:avLst/>
          </a:prstGeom>
          <a:solidFill>
            <a:srgbClr val="FFFF00"/>
          </a:solidFill>
        </p:spPr>
        <p:txBody>
          <a:bodyPr wrap="square">
            <a:spAutoFit/>
          </a:bodyPr>
          <a:lstStyle/>
          <a:p>
            <a:r>
              <a:rPr lang="en-US" sz="1400" dirty="0"/>
              <a:t>Notice that to successfully calculate </a:t>
            </a:r>
            <a:r>
              <a:rPr lang="en-US" sz="1400" b="1" dirty="0" err="1"/>
              <a:t>X</a:t>
            </a:r>
            <a:r>
              <a:rPr lang="en-US" sz="1400" b="1" baseline="-25000" dirty="0" err="1"/>
              <a:t>est</a:t>
            </a:r>
            <a:r>
              <a:rPr lang="en-US" sz="1400" dirty="0"/>
              <a:t>, the channel matrix </a:t>
            </a:r>
            <a:r>
              <a:rPr lang="en-US" sz="1400" b="1" dirty="0"/>
              <a:t>H</a:t>
            </a:r>
            <a:r>
              <a:rPr lang="en-US" sz="1400" dirty="0"/>
              <a:t> must be full rank</a:t>
            </a:r>
            <a:endParaRPr lang="en-GB" sz="1400" dirty="0"/>
          </a:p>
        </p:txBody>
      </p:sp>
      <p:pic>
        <p:nvPicPr>
          <p:cNvPr id="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3378" y="2142119"/>
            <a:ext cx="3215011" cy="248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p:nvPr/>
        </p:nvSpPr>
        <p:spPr>
          <a:xfrm>
            <a:off x="5890884" y="5176225"/>
            <a:ext cx="2771800" cy="707886"/>
          </a:xfrm>
          <a:prstGeom prst="rect">
            <a:avLst/>
          </a:prstGeom>
        </p:spPr>
        <p:txBody>
          <a:bodyPr wrap="square">
            <a:spAutoFit/>
          </a:bodyPr>
          <a:lstStyle/>
          <a:p>
            <a:r>
              <a:rPr lang="x-none" sz="1000" smtClean="0"/>
              <a:t>P</a:t>
            </a:r>
            <a:r>
              <a:rPr lang="x-none" sz="1000"/>
              <a:t>. Luo, Z. Ghassemlooy, H. L. Minh, E. Bentley, A. Burton, and X. Tang, "Performance analysis of a car to car visible light communication system," </a:t>
            </a:r>
            <a:r>
              <a:rPr lang="x-none" sz="1000" i="1"/>
              <a:t>Applied Optics, </a:t>
            </a:r>
            <a:r>
              <a:rPr lang="x-none" sz="1000"/>
              <a:t>2015.</a:t>
            </a:r>
            <a:endParaRPr lang="en-GB" sz="1000" dirty="0"/>
          </a:p>
        </p:txBody>
      </p:sp>
    </p:spTree>
    <p:extLst>
      <p:ext uri="{BB962C8B-B14F-4D97-AF65-F5344CB8AC3E}">
        <p14:creationId xmlns:p14="http://schemas.microsoft.com/office/powerpoint/2010/main" val="426914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dirty="0">
                <a:solidFill>
                  <a:schemeClr val="tx1"/>
                </a:solidFill>
              </a:rPr>
              <a:t>LED based Traffic Light and High-speed Camera</a:t>
            </a:r>
            <a:endParaRPr lang="en-GB" sz="2800" kern="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09881"/>
            <a:ext cx="4644008" cy="269518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15029" y="1670159"/>
            <a:ext cx="4191000" cy="1600438"/>
          </a:xfrm>
          <a:prstGeom prst="rect">
            <a:avLst/>
          </a:prstGeom>
        </p:spPr>
        <p:txBody>
          <a:bodyPr wrap="square">
            <a:spAutoFit/>
          </a:bodyPr>
          <a:lstStyle/>
          <a:p>
            <a:pPr algn="just"/>
            <a:r>
              <a:rPr lang="en-GB" sz="1800" dirty="0" smtClean="0"/>
              <a:t>Camera  with a wide viewing angle </a:t>
            </a:r>
            <a:r>
              <a:rPr lang="en-GB" sz="1800" dirty="0" smtClean="0"/>
              <a:t>can recognize </a:t>
            </a:r>
            <a:r>
              <a:rPr lang="en-GB" sz="1800" dirty="0"/>
              <a:t>the position of LEDs </a:t>
            </a:r>
            <a:r>
              <a:rPr lang="en-GB" sz="1800" dirty="0" smtClean="0"/>
              <a:t>array</a:t>
            </a:r>
            <a:r>
              <a:rPr lang="en-GB" sz="1800" dirty="0" smtClean="0"/>
              <a:t>.</a:t>
            </a:r>
          </a:p>
          <a:p>
            <a:pPr algn="just"/>
            <a:endParaRPr lang="en-GB" sz="800" dirty="0" smtClean="0"/>
          </a:p>
          <a:p>
            <a:pPr algn="just"/>
            <a:r>
              <a:rPr lang="en-GB" sz="1800" dirty="0" smtClean="0"/>
              <a:t>If </a:t>
            </a:r>
            <a:r>
              <a:rPr lang="en-GB" sz="1800" dirty="0" smtClean="0"/>
              <a:t>each </a:t>
            </a:r>
            <a:r>
              <a:rPr lang="en-GB" sz="1800" dirty="0" smtClean="0"/>
              <a:t>LED </a:t>
            </a:r>
            <a:r>
              <a:rPr lang="en-GB" sz="1800" dirty="0" smtClean="0"/>
              <a:t>in </a:t>
            </a:r>
            <a:r>
              <a:rPr lang="en-GB" sz="1800" dirty="0"/>
              <a:t>traffic </a:t>
            </a:r>
            <a:r>
              <a:rPr lang="en-GB" sz="1800" dirty="0" smtClean="0"/>
              <a:t>and </a:t>
            </a:r>
            <a:r>
              <a:rPr lang="en-GB" sz="1800" dirty="0"/>
              <a:t>brake lights </a:t>
            </a:r>
            <a:r>
              <a:rPr lang="en-GB" sz="1800" dirty="0" smtClean="0"/>
              <a:t>is </a:t>
            </a:r>
            <a:r>
              <a:rPr lang="en-GB" sz="1800" dirty="0"/>
              <a:t>individually </a:t>
            </a:r>
            <a:r>
              <a:rPr lang="en-GB" sz="1800" dirty="0" smtClean="0"/>
              <a:t>modulated, parallel communications </a:t>
            </a:r>
            <a:r>
              <a:rPr lang="en-GB" sz="1800" dirty="0"/>
              <a:t>are possible.</a:t>
            </a:r>
          </a:p>
        </p:txBody>
      </p:sp>
      <p:sp>
        <p:nvSpPr>
          <p:cNvPr id="6" name="Rectangle 4"/>
          <p:cNvSpPr/>
          <p:nvPr/>
        </p:nvSpPr>
        <p:spPr>
          <a:xfrm>
            <a:off x="247650" y="4077072"/>
            <a:ext cx="4676071" cy="2277547"/>
          </a:xfrm>
          <a:prstGeom prst="rect">
            <a:avLst/>
          </a:prstGeom>
        </p:spPr>
        <p:txBody>
          <a:bodyPr wrap="square">
            <a:spAutoFit/>
          </a:bodyPr>
          <a:lstStyle/>
          <a:p>
            <a:r>
              <a:rPr lang="en-GB" sz="1800" b="1" dirty="0" smtClean="0"/>
              <a:t>Disadvantages:</a:t>
            </a:r>
          </a:p>
          <a:p>
            <a:r>
              <a:rPr lang="en-GB" sz="1800" dirty="0" smtClean="0"/>
              <a:t>When </a:t>
            </a:r>
            <a:r>
              <a:rPr lang="en-GB" sz="1800" dirty="0" smtClean="0"/>
              <a:t>camera </a:t>
            </a:r>
            <a:r>
              <a:rPr lang="en-GB" sz="1800" dirty="0"/>
              <a:t>is far </a:t>
            </a:r>
            <a:r>
              <a:rPr lang="en-GB" sz="1800" dirty="0" smtClean="0"/>
              <a:t>from LEDs </a:t>
            </a:r>
            <a:r>
              <a:rPr lang="en-GB" sz="1800" dirty="0"/>
              <a:t>array, the received images are blurred </a:t>
            </a:r>
            <a:endParaRPr lang="en-GB" sz="1800" dirty="0" smtClean="0"/>
          </a:p>
          <a:p>
            <a:endParaRPr lang="en-GB" sz="800" dirty="0"/>
          </a:p>
          <a:p>
            <a:r>
              <a:rPr lang="en-GB" sz="1800" dirty="0" smtClean="0"/>
              <a:t>High </a:t>
            </a:r>
            <a:r>
              <a:rPr lang="en-GB" sz="1800" dirty="0"/>
              <a:t>spatial frequency components of </a:t>
            </a:r>
            <a:r>
              <a:rPr lang="en-GB" sz="1800" dirty="0" smtClean="0"/>
              <a:t>images are </a:t>
            </a:r>
            <a:r>
              <a:rPr lang="en-GB" sz="1800" dirty="0"/>
              <a:t>lost. </a:t>
            </a:r>
            <a:endParaRPr lang="en-GB" sz="1800" dirty="0" smtClean="0"/>
          </a:p>
          <a:p>
            <a:endParaRPr lang="en-GB" sz="800" dirty="0" smtClean="0"/>
          </a:p>
          <a:p>
            <a:r>
              <a:rPr lang="en-GB" sz="1800" dirty="0" smtClean="0"/>
              <a:t>However</a:t>
            </a:r>
            <a:r>
              <a:rPr lang="en-GB" sz="1800" dirty="0" smtClean="0"/>
              <a:t>, received </a:t>
            </a:r>
            <a:r>
              <a:rPr lang="en-GB" sz="1800" dirty="0"/>
              <a:t>images </a:t>
            </a:r>
            <a:r>
              <a:rPr lang="en-GB" sz="1800" dirty="0" smtClean="0"/>
              <a:t>still contain low </a:t>
            </a:r>
            <a:r>
              <a:rPr lang="en-GB" sz="1800" dirty="0"/>
              <a:t>spatial frequency components.</a:t>
            </a:r>
          </a:p>
        </p:txBody>
      </p:sp>
      <p:sp>
        <p:nvSpPr>
          <p:cNvPr id="7" name="Rectangle 5"/>
          <p:cNvSpPr/>
          <p:nvPr/>
        </p:nvSpPr>
        <p:spPr>
          <a:xfrm>
            <a:off x="5891450" y="5768310"/>
            <a:ext cx="2890600" cy="369332"/>
          </a:xfrm>
          <a:prstGeom prst="rect">
            <a:avLst/>
          </a:prstGeom>
        </p:spPr>
        <p:txBody>
          <a:bodyPr wrap="none">
            <a:spAutoFit/>
          </a:bodyPr>
          <a:lstStyle/>
          <a:p>
            <a:r>
              <a:rPr lang="en-GB" dirty="0"/>
              <a:t>Toru </a:t>
            </a:r>
            <a:r>
              <a:rPr lang="en-GB" dirty="0" smtClean="0"/>
              <a:t>NAGURA, et al, 2013</a:t>
            </a:r>
            <a:endParaRPr lang="en-GB"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881" y="3929821"/>
            <a:ext cx="14954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4737" y="3910713"/>
            <a:ext cx="1469662" cy="1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6"/>
          <p:cNvSpPr/>
          <p:nvPr/>
        </p:nvSpPr>
        <p:spPr>
          <a:xfrm>
            <a:off x="5468290" y="5460633"/>
            <a:ext cx="3736920" cy="369332"/>
          </a:xfrm>
          <a:prstGeom prst="rect">
            <a:avLst/>
          </a:prstGeom>
        </p:spPr>
        <p:txBody>
          <a:bodyPr wrap="none">
            <a:spAutoFit/>
          </a:bodyPr>
          <a:lstStyle/>
          <a:p>
            <a:r>
              <a:rPr lang="en-GB" dirty="0" smtClean="0"/>
              <a:t>Received images: (a</a:t>
            </a:r>
            <a:r>
              <a:rPr lang="en-GB" dirty="0"/>
              <a:t>) 10m (b) 70m</a:t>
            </a:r>
          </a:p>
        </p:txBody>
      </p:sp>
    </p:spTree>
    <p:extLst>
      <p:ext uri="{BB962C8B-B14F-4D97-AF65-F5344CB8AC3E}">
        <p14:creationId xmlns:p14="http://schemas.microsoft.com/office/powerpoint/2010/main" val="19549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1024-QAM Camera Communication System</a:t>
            </a:r>
            <a:endParaRPr lang="en-GB" sz="2800" kern="0" dirty="0"/>
          </a:p>
        </p:txBody>
      </p:sp>
      <p:pic>
        <p:nvPicPr>
          <p:cNvPr id="3" name="Picture 2" descr="Experimental setup3"/>
          <p:cNvPicPr>
            <a:picLocks noChangeAspect="1" noChangeArrowheads="1"/>
          </p:cNvPicPr>
          <p:nvPr/>
        </p:nvPicPr>
        <p:blipFill>
          <a:blip r:embed="rId3" cstate="print"/>
          <a:srcRect b="3316"/>
          <a:stretch>
            <a:fillRect/>
          </a:stretch>
        </p:blipFill>
        <p:spPr bwMode="auto">
          <a:xfrm>
            <a:off x="304800" y="4438680"/>
            <a:ext cx="4141694" cy="1676400"/>
          </a:xfrm>
          <a:prstGeom prst="rect">
            <a:avLst/>
          </a:prstGeom>
          <a:noFill/>
        </p:spPr>
      </p:pic>
      <p:graphicFrame>
        <p:nvGraphicFramePr>
          <p:cNvPr id="4" name="Object 13"/>
          <p:cNvGraphicFramePr>
            <a:graphicFrameLocks noChangeAspect="1"/>
          </p:cNvGraphicFramePr>
          <p:nvPr>
            <p:extLst>
              <p:ext uri="{D42A27DB-BD31-4B8C-83A1-F6EECF244321}">
                <p14:modId xmlns:p14="http://schemas.microsoft.com/office/powerpoint/2010/main" val="2908140794"/>
              </p:ext>
            </p:extLst>
          </p:nvPr>
        </p:nvGraphicFramePr>
        <p:xfrm>
          <a:off x="381000" y="1390680"/>
          <a:ext cx="3891643" cy="2971800"/>
        </p:xfrm>
        <a:graphic>
          <a:graphicData uri="http://schemas.openxmlformats.org/presentationml/2006/ole">
            <mc:AlternateContent xmlns:mc="http://schemas.openxmlformats.org/markup-compatibility/2006">
              <mc:Choice xmlns:v="urn:schemas-microsoft-com:vml" Requires="v">
                <p:oleObj spid="_x0000_s34838" name="Visio" r:id="rId4" imgW="2912863" imgH="2293312" progId="Visio.Drawing.11">
                  <p:embed/>
                </p:oleObj>
              </mc:Choice>
              <mc:Fallback>
                <p:oleObj name="Visio" r:id="rId4" imgW="2912863" imgH="229331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552" r="1360"/>
                      <a:stretch>
                        <a:fillRect/>
                      </a:stretch>
                    </p:blipFill>
                    <p:spPr bwMode="auto">
                      <a:xfrm>
                        <a:off x="381000" y="1390680"/>
                        <a:ext cx="3891643" cy="2971800"/>
                      </a:xfrm>
                      <a:prstGeom prst="rect">
                        <a:avLst/>
                      </a:prstGeom>
                      <a:noFill/>
                      <a:extLst/>
                    </p:spPr>
                  </p:pic>
                </p:oleObj>
              </mc:Fallback>
            </mc:AlternateContent>
          </a:graphicData>
        </a:graphic>
      </p:graphicFrame>
      <p:graphicFrame>
        <p:nvGraphicFramePr>
          <p:cNvPr id="6" name="Object 16"/>
          <p:cNvGraphicFramePr>
            <a:graphicFrameLocks noChangeAspect="1"/>
          </p:cNvGraphicFramePr>
          <p:nvPr>
            <p:extLst>
              <p:ext uri="{D42A27DB-BD31-4B8C-83A1-F6EECF244321}">
                <p14:modId xmlns:p14="http://schemas.microsoft.com/office/powerpoint/2010/main" val="3938785985"/>
              </p:ext>
            </p:extLst>
          </p:nvPr>
        </p:nvGraphicFramePr>
        <p:xfrm>
          <a:off x="5021004" y="1268760"/>
          <a:ext cx="3374634" cy="3505200"/>
        </p:xfrm>
        <a:graphic>
          <a:graphicData uri="http://schemas.openxmlformats.org/presentationml/2006/ole">
            <mc:AlternateContent xmlns:mc="http://schemas.openxmlformats.org/markup-compatibility/2006">
              <mc:Choice xmlns:v="urn:schemas-microsoft-com:vml" Requires="v">
                <p:oleObj spid="_x0000_s34839" name="Visio" r:id="rId6" imgW="9297749" imgH="9653903" progId="Visio.Drawing.11">
                  <p:embed/>
                </p:oleObj>
              </mc:Choice>
              <mc:Fallback>
                <p:oleObj name="Visio" r:id="rId6" imgW="9297749" imgH="965390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1004" y="1268760"/>
                        <a:ext cx="3374634" cy="3505200"/>
                      </a:xfrm>
                      <a:prstGeom prst="rect">
                        <a:avLst/>
                      </a:prstGeom>
                      <a:noFill/>
                      <a:extLst/>
                    </p:spPr>
                  </p:pic>
                </p:oleObj>
              </mc:Fallback>
            </mc:AlternateContent>
          </a:graphicData>
        </a:graphic>
      </p:graphicFrame>
      <p:sp>
        <p:nvSpPr>
          <p:cNvPr id="7" name="Rectangle 21"/>
          <p:cNvSpPr/>
          <p:nvPr/>
        </p:nvSpPr>
        <p:spPr>
          <a:xfrm>
            <a:off x="4572000" y="4869160"/>
            <a:ext cx="4572000" cy="1384995"/>
          </a:xfrm>
          <a:prstGeom prst="rect">
            <a:avLst/>
          </a:prstGeom>
        </p:spPr>
        <p:txBody>
          <a:bodyPr wrap="square">
            <a:spAutoFit/>
          </a:bodyPr>
          <a:lstStyle/>
          <a:p>
            <a:r>
              <a:rPr lang="en-US" sz="1400" dirty="0" smtClean="0"/>
              <a:t>Constellations of the received signal different order UPQAMSM and different compensation techniques: </a:t>
            </a:r>
          </a:p>
          <a:p>
            <a:r>
              <a:rPr lang="en-US" sz="1400" dirty="0" smtClean="0"/>
              <a:t>the 1</a:t>
            </a:r>
            <a:r>
              <a:rPr lang="en-US" sz="1400" baseline="30000" dirty="0" smtClean="0"/>
              <a:t>st</a:t>
            </a:r>
            <a:r>
              <a:rPr lang="en-US" sz="1400" dirty="0" smtClean="0"/>
              <a:t> row </a:t>
            </a:r>
            <a:r>
              <a:rPr lang="en-US" sz="1400" i="1" dirty="0" smtClean="0"/>
              <a:t>M</a:t>
            </a:r>
            <a:r>
              <a:rPr lang="en-US" sz="1400" dirty="0" smtClean="0"/>
              <a:t> = 256, 2</a:t>
            </a:r>
            <a:r>
              <a:rPr lang="en-US" sz="1400" baseline="30000" dirty="0" smtClean="0"/>
              <a:t>nd</a:t>
            </a:r>
            <a:r>
              <a:rPr lang="en-US" sz="1400" dirty="0" smtClean="0"/>
              <a:t> row </a:t>
            </a:r>
            <a:r>
              <a:rPr lang="en-US" sz="1400" i="1" dirty="0" smtClean="0"/>
              <a:t>M</a:t>
            </a:r>
            <a:r>
              <a:rPr lang="en-US" sz="1400" dirty="0" smtClean="0"/>
              <a:t> = 512, 3</a:t>
            </a:r>
            <a:r>
              <a:rPr lang="en-US" sz="1400" baseline="30000" dirty="0" smtClean="0"/>
              <a:t>rd</a:t>
            </a:r>
            <a:r>
              <a:rPr lang="en-US" sz="1400" dirty="0" smtClean="0"/>
              <a:t> row </a:t>
            </a:r>
            <a:r>
              <a:rPr lang="en-US" sz="1400" i="1" dirty="0" smtClean="0"/>
              <a:t>M</a:t>
            </a:r>
            <a:r>
              <a:rPr lang="en-US" sz="1400" dirty="0" smtClean="0"/>
              <a:t> = 1024; </a:t>
            </a:r>
          </a:p>
          <a:p>
            <a:r>
              <a:rPr lang="en-US" sz="1400" dirty="0" smtClean="0"/>
              <a:t>1st column - original received signal </a:t>
            </a:r>
            <a:r>
              <a:rPr lang="en-US" sz="1400" dirty="0" smtClean="0"/>
              <a:t>w/o compensation</a:t>
            </a:r>
            <a:r>
              <a:rPr lang="en-US" sz="1400" dirty="0" smtClean="0"/>
              <a:t>, 2</a:t>
            </a:r>
            <a:r>
              <a:rPr lang="en-US" sz="1400" baseline="30000" dirty="0" smtClean="0"/>
              <a:t>nd</a:t>
            </a:r>
            <a:r>
              <a:rPr lang="en-US" sz="1400" dirty="0" smtClean="0"/>
              <a:t> column - signal processed by pre-compensation, </a:t>
            </a:r>
          </a:p>
          <a:p>
            <a:r>
              <a:rPr lang="en-US" sz="1400" dirty="0" smtClean="0"/>
              <a:t>3</a:t>
            </a:r>
            <a:r>
              <a:rPr lang="en-US" sz="1400" baseline="30000" dirty="0" smtClean="0"/>
              <a:t>rd</a:t>
            </a:r>
            <a:r>
              <a:rPr lang="en-US" sz="1400" dirty="0" smtClean="0"/>
              <a:t> column </a:t>
            </a:r>
            <a:r>
              <a:rPr lang="en-US" sz="1400" dirty="0" smtClean="0"/>
              <a:t>- </a:t>
            </a:r>
            <a:r>
              <a:rPr lang="en-US" sz="1400" dirty="0" smtClean="0"/>
              <a:t>signal processed by post-compensation.</a:t>
            </a:r>
            <a:endParaRPr lang="en-GB" sz="1400" dirty="0"/>
          </a:p>
        </p:txBody>
      </p:sp>
    </p:spTree>
    <p:extLst>
      <p:ext uri="{BB962C8B-B14F-4D97-AF65-F5344CB8AC3E}">
        <p14:creationId xmlns:p14="http://schemas.microsoft.com/office/powerpoint/2010/main" val="29093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solidFill>
                  <a:schemeClr val="tx1"/>
                </a:solidFill>
                <a:cs typeface="Calibri" pitchFamily="34" charset="0"/>
              </a:rPr>
              <a:t>OLEDs: Challenges, </a:t>
            </a:r>
            <a:r>
              <a:rPr lang="en-CA" sz="2800" kern="0" dirty="0" smtClean="0">
                <a:solidFill>
                  <a:schemeClr val="tx1"/>
                </a:solidFill>
                <a:cs typeface="Calibri" pitchFamily="34" charset="0"/>
              </a:rPr>
              <a:t>Data Rate, MIMO</a:t>
            </a:r>
            <a:endParaRPr lang="en-CA" sz="2800" kern="0" dirty="0">
              <a:solidFill>
                <a:srgbClr val="FF0000"/>
              </a:solidFill>
              <a:cs typeface="Calibri" pitchFamily="34" charset="0"/>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920976231"/>
              </p:ext>
            </p:extLst>
          </p:nvPr>
        </p:nvGraphicFramePr>
        <p:xfrm>
          <a:off x="758754" y="1412776"/>
          <a:ext cx="5325414" cy="2156710"/>
        </p:xfrm>
        <a:graphic>
          <a:graphicData uri="http://schemas.openxmlformats.org/presentationml/2006/ole">
            <mc:AlternateContent xmlns:mc="http://schemas.openxmlformats.org/markup-compatibility/2006">
              <mc:Choice xmlns:v="urn:schemas-microsoft-com:vml" Requires="v">
                <p:oleObj spid="_x0000_s35850" r:id="rId3" imgW="9953318" imgH="4013280" progId="Visio.Drawing.11">
                  <p:embed/>
                </p:oleObj>
              </mc:Choice>
              <mc:Fallback>
                <p:oleObj r:id="rId3" imgW="9953318" imgH="401328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 y="1412776"/>
                        <a:ext cx="5325414" cy="2156710"/>
                      </a:xfrm>
                      <a:prstGeom prst="rect">
                        <a:avLst/>
                      </a:prstGeom>
                      <a:noFill/>
                      <a:extLst/>
                    </p:spPr>
                  </p:pic>
                </p:oleObj>
              </mc:Fallback>
            </mc:AlternateContent>
          </a:graphicData>
        </a:graphic>
      </p:graphicFrame>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980" y="1997647"/>
            <a:ext cx="1964420" cy="35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p:nvPr/>
        </p:nvPicPr>
        <p:blipFill rotWithShape="1">
          <a:blip r:embed="rId6" cstate="print"/>
          <a:srcRect l="22055" t="28818" r="44957" b="26759"/>
          <a:stretch/>
        </p:blipFill>
        <p:spPr bwMode="auto">
          <a:xfrm>
            <a:off x="616565" y="3808684"/>
            <a:ext cx="2402840" cy="1819910"/>
          </a:xfrm>
          <a:prstGeom prst="rect">
            <a:avLst/>
          </a:prstGeom>
          <a:ln>
            <a:noFill/>
          </a:ln>
          <a:extLst>
            <a:ext uri="{53640926-AAD7-44D8-BBD7-CCE9431645EC}">
              <a14:shadowObscured xmlns:a14="http://schemas.microsoft.com/office/drawing/2010/main"/>
            </a:ext>
          </a:extLst>
        </p:spPr>
      </p:pic>
      <p:sp>
        <p:nvSpPr>
          <p:cNvPr id="8" name="TextBox 4"/>
          <p:cNvSpPr txBox="1"/>
          <p:nvPr/>
        </p:nvSpPr>
        <p:spPr>
          <a:xfrm>
            <a:off x="1547664" y="5651956"/>
            <a:ext cx="684803" cy="369332"/>
          </a:xfrm>
          <a:prstGeom prst="rect">
            <a:avLst/>
          </a:prstGeom>
          <a:noFill/>
        </p:spPr>
        <p:txBody>
          <a:bodyPr wrap="none" rtlCol="0">
            <a:spAutoFit/>
          </a:bodyPr>
          <a:lstStyle/>
          <a:p>
            <a:r>
              <a:rPr lang="en-GB" dirty="0" smtClean="0"/>
              <a:t>OPD</a:t>
            </a:r>
            <a:endParaRPr lang="en-GB" dirty="0"/>
          </a:p>
        </p:txBody>
      </p:sp>
      <p:pic>
        <p:nvPicPr>
          <p:cNvPr id="9" name="Picture 10"/>
          <p:cNvPicPr/>
          <p:nvPr/>
        </p:nvPicPr>
        <p:blipFill>
          <a:blip r:embed="rId7" cstate="print"/>
          <a:stretch>
            <a:fillRect/>
          </a:stretch>
        </p:blipFill>
        <p:spPr>
          <a:xfrm>
            <a:off x="3059832" y="3645024"/>
            <a:ext cx="3200400" cy="2195195"/>
          </a:xfrm>
          <a:prstGeom prst="rect">
            <a:avLst/>
          </a:prstGeom>
        </p:spPr>
      </p:pic>
      <p:sp>
        <p:nvSpPr>
          <p:cNvPr id="10" name="Rectangle 12"/>
          <p:cNvSpPr/>
          <p:nvPr/>
        </p:nvSpPr>
        <p:spPr>
          <a:xfrm>
            <a:off x="320040" y="6021288"/>
            <a:ext cx="8290560" cy="430887"/>
          </a:xfrm>
          <a:prstGeom prst="rect">
            <a:avLst/>
          </a:prstGeom>
        </p:spPr>
        <p:txBody>
          <a:bodyPr wrap="square">
            <a:spAutoFit/>
          </a:bodyPr>
          <a:lstStyle/>
          <a:p>
            <a:r>
              <a:rPr lang="en-GB" sz="1100" dirty="0"/>
              <a:t>Paul Anthony </a:t>
            </a:r>
            <a:r>
              <a:rPr lang="en-GB" sz="1100" dirty="0" smtClean="0"/>
              <a:t>Haigh, </a:t>
            </a:r>
            <a:r>
              <a:rPr lang="en-GB" sz="1100" dirty="0"/>
              <a:t>Zabih </a:t>
            </a:r>
            <a:r>
              <a:rPr lang="en-GB" sz="1100" dirty="0" smtClean="0"/>
              <a:t>Ghassemlooy, </a:t>
            </a:r>
            <a:r>
              <a:rPr lang="en-GB" sz="1100" dirty="0"/>
              <a:t>Ioannis </a:t>
            </a:r>
            <a:r>
              <a:rPr lang="en-GB" sz="1100" dirty="0" smtClean="0"/>
              <a:t>Papakonstantinou, </a:t>
            </a:r>
            <a:r>
              <a:rPr lang="en-GB" sz="1100" dirty="0"/>
              <a:t>Francesco </a:t>
            </a:r>
            <a:r>
              <a:rPr lang="en-GB" sz="1100" dirty="0" err="1" smtClean="0"/>
              <a:t>Arca</a:t>
            </a:r>
            <a:r>
              <a:rPr lang="en-GB" sz="1100" dirty="0" smtClean="0"/>
              <a:t>, </a:t>
            </a:r>
            <a:r>
              <a:rPr lang="en-GB" sz="1100" dirty="0" err="1" smtClean="0"/>
              <a:t>Sandro</a:t>
            </a:r>
            <a:r>
              <a:rPr lang="en-GB" sz="1100" dirty="0" smtClean="0"/>
              <a:t> </a:t>
            </a:r>
            <a:r>
              <a:rPr lang="en-GB" sz="1100" dirty="0"/>
              <a:t>Francesco </a:t>
            </a:r>
            <a:r>
              <a:rPr lang="en-GB" sz="1100" dirty="0" err="1" smtClean="0"/>
              <a:t>Tedde</a:t>
            </a:r>
            <a:r>
              <a:rPr lang="en-GB" sz="1100" dirty="0" smtClean="0"/>
              <a:t>, </a:t>
            </a:r>
            <a:r>
              <a:rPr lang="en-GB" sz="1100" dirty="0"/>
              <a:t>Oliver </a:t>
            </a:r>
            <a:r>
              <a:rPr lang="en-GB" sz="1100" dirty="0" smtClean="0"/>
              <a:t>Hayden </a:t>
            </a:r>
            <a:r>
              <a:rPr lang="en-GB" sz="1100" dirty="0"/>
              <a:t>and </a:t>
            </a:r>
            <a:r>
              <a:rPr lang="en-GB" sz="1100" dirty="0" err="1"/>
              <a:t>Sujan</a:t>
            </a:r>
            <a:r>
              <a:rPr lang="en-GB" sz="1100" dirty="0"/>
              <a:t> </a:t>
            </a:r>
            <a:r>
              <a:rPr lang="en-GB" sz="1100" dirty="0" err="1" smtClean="0"/>
              <a:t>Rajbhandari</a:t>
            </a:r>
            <a:r>
              <a:rPr lang="en-GB" sz="1100" dirty="0"/>
              <a:t>, A MIMO-ANN System for Increasing Data Rates in Organic Visible Light Communications </a:t>
            </a:r>
            <a:r>
              <a:rPr lang="en-GB" sz="1100" dirty="0" smtClean="0"/>
              <a:t>Systems, IEEE, ICC, 2013</a:t>
            </a:r>
            <a:endParaRPr lang="en-GB" sz="1100" dirty="0"/>
          </a:p>
        </p:txBody>
      </p:sp>
      <mc:AlternateContent xmlns:mc="http://schemas.openxmlformats.org/markup-compatibility/2006">
        <mc:Choice xmlns:a14="http://schemas.microsoft.com/office/drawing/2010/main" Requires="a14">
          <p:sp>
            <p:nvSpPr>
              <p:cNvPr id="11" name="Rectangle 3"/>
              <p:cNvSpPr/>
              <p:nvPr/>
            </p:nvSpPr>
            <p:spPr>
              <a:xfrm>
                <a:off x="6278421" y="1470624"/>
                <a:ext cx="2713179" cy="7342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i="1">
                              <a:latin typeface="Cambria Math"/>
                            </a:rPr>
                            <m:t>h</m:t>
                          </m:r>
                        </m:e>
                        <m:sub>
                          <m:r>
                            <a:rPr lang="en-GB" i="1">
                              <a:latin typeface="Cambria Math"/>
                            </a:rPr>
                            <m:t>𝑖𝑗</m:t>
                          </m:r>
                        </m:sub>
                      </m:sSub>
                      <m:r>
                        <a:rPr lang="en-GB" i="1">
                          <a:latin typeface="Cambria Math"/>
                        </a:rPr>
                        <m:t>=</m:t>
                      </m:r>
                      <m:f>
                        <m:fPr>
                          <m:ctrlPr>
                            <a:rPr lang="en-GB" i="1">
                              <a:latin typeface="Cambria Math"/>
                            </a:rPr>
                          </m:ctrlPr>
                        </m:fPr>
                        <m:num>
                          <m:sSub>
                            <m:sSubPr>
                              <m:ctrlPr>
                                <a:rPr lang="en-GB" i="1">
                                  <a:latin typeface="Cambria Math"/>
                                </a:rPr>
                              </m:ctrlPr>
                            </m:sSubPr>
                            <m:e>
                              <m:r>
                                <a:rPr lang="en-GB" i="1">
                                  <a:latin typeface="Cambria Math"/>
                                </a:rPr>
                                <m:t>𝐴</m:t>
                              </m:r>
                            </m:e>
                            <m:sub>
                              <m:r>
                                <a:rPr lang="en-GB" i="1">
                                  <a:latin typeface="Cambria Math"/>
                                </a:rPr>
                                <m:t>𝑟</m:t>
                              </m:r>
                            </m:sub>
                          </m:sSub>
                        </m:num>
                        <m:den>
                          <m:sSubSup>
                            <m:sSubSupPr>
                              <m:ctrlPr>
                                <a:rPr lang="en-GB" i="1">
                                  <a:latin typeface="Cambria Math"/>
                                </a:rPr>
                              </m:ctrlPr>
                            </m:sSubSupPr>
                            <m:e>
                              <m:r>
                                <a:rPr lang="en-GB" i="1">
                                  <a:latin typeface="Cambria Math"/>
                                </a:rPr>
                                <m:t>𝑑</m:t>
                              </m:r>
                            </m:e>
                            <m:sub>
                              <m:r>
                                <a:rPr lang="en-GB" i="1">
                                  <a:latin typeface="Cambria Math"/>
                                </a:rPr>
                                <m:t>𝑖𝑗</m:t>
                              </m:r>
                            </m:sub>
                            <m:sup>
                              <m:r>
                                <a:rPr lang="en-GB" i="1">
                                  <a:latin typeface="Cambria Math"/>
                                </a:rPr>
                                <m:t>2</m:t>
                              </m:r>
                            </m:sup>
                          </m:sSubSup>
                        </m:den>
                      </m:f>
                      <m:sSub>
                        <m:sSubPr>
                          <m:ctrlPr>
                            <a:rPr lang="en-GB" i="1">
                              <a:latin typeface="Cambria Math"/>
                            </a:rPr>
                          </m:ctrlPr>
                        </m:sSubPr>
                        <m:e>
                          <m:r>
                            <a:rPr lang="en-GB" i="1">
                              <a:latin typeface="Cambria Math"/>
                            </a:rPr>
                            <m:t>𝑅</m:t>
                          </m:r>
                        </m:e>
                        <m:sub>
                          <m:r>
                            <a:rPr lang="en-GB" i="1">
                              <a:latin typeface="Cambria Math"/>
                            </a:rPr>
                            <m:t>0</m:t>
                          </m:r>
                        </m:sub>
                      </m:sSub>
                      <m:d>
                        <m:dPr>
                          <m:ctrlPr>
                            <a:rPr lang="en-GB" i="1">
                              <a:latin typeface="Cambria Math"/>
                            </a:rPr>
                          </m:ctrlPr>
                        </m:dPr>
                        <m:e>
                          <m:sSub>
                            <m:sSubPr>
                              <m:ctrlPr>
                                <a:rPr lang="en-GB" i="1">
                                  <a:latin typeface="Cambria Math"/>
                                </a:rPr>
                              </m:ctrlPr>
                            </m:sSubPr>
                            <m:e>
                              <m:r>
                                <a:rPr lang="en-GB" i="1">
                                  <a:latin typeface="Cambria Math"/>
                                </a:rPr>
                                <m:t>𝜃</m:t>
                              </m:r>
                            </m:e>
                            <m:sub>
                              <m:r>
                                <a:rPr lang="en-GB" i="1">
                                  <a:latin typeface="Cambria Math"/>
                                </a:rPr>
                                <m:t>𝑖𝑗</m:t>
                              </m:r>
                            </m:sub>
                          </m:sSub>
                        </m:e>
                      </m:d>
                      <m:func>
                        <m:funcPr>
                          <m:ctrlPr>
                            <a:rPr lang="en-GB" i="1">
                              <a:latin typeface="Cambria Math"/>
                            </a:rPr>
                          </m:ctrlPr>
                        </m:funcPr>
                        <m:fName>
                          <m:r>
                            <m:rPr>
                              <m:sty m:val="p"/>
                            </m:rPr>
                            <a:rPr lang="en-GB">
                              <a:latin typeface="Cambria Math"/>
                            </a:rPr>
                            <m:t>cos</m:t>
                          </m:r>
                        </m:fName>
                        <m:e>
                          <m:d>
                            <m:dPr>
                              <m:ctrlPr>
                                <a:rPr lang="en-GB" i="1">
                                  <a:latin typeface="Cambria Math"/>
                                </a:rPr>
                              </m:ctrlPr>
                            </m:dPr>
                            <m:e>
                              <m:sSub>
                                <m:sSubPr>
                                  <m:ctrlPr>
                                    <a:rPr lang="en-GB" i="1">
                                      <a:latin typeface="Cambria Math"/>
                                    </a:rPr>
                                  </m:ctrlPr>
                                </m:sSubPr>
                                <m:e>
                                  <m:r>
                                    <a:rPr lang="en-GB" i="1">
                                      <a:latin typeface="Cambria Math"/>
                                    </a:rPr>
                                    <m:t>𝜑</m:t>
                                  </m:r>
                                </m:e>
                                <m:sub>
                                  <m:r>
                                    <a:rPr lang="en-GB" i="1">
                                      <a:latin typeface="Cambria Math"/>
                                    </a:rPr>
                                    <m:t>𝑖𝑗</m:t>
                                  </m:r>
                                </m:sub>
                              </m:sSub>
                            </m:e>
                          </m:d>
                        </m:e>
                      </m:func>
                    </m:oMath>
                  </m:oMathPara>
                </a14:m>
                <a:endParaRPr lang="en-GB" dirty="0"/>
              </a:p>
            </p:txBody>
          </p:sp>
        </mc:Choice>
        <mc:Fallback>
          <p:sp>
            <p:nvSpPr>
              <p:cNvPr id="11" name="Rectangle 3"/>
              <p:cNvSpPr>
                <a:spLocks noRot="1" noChangeAspect="1" noMove="1" noResize="1" noEditPoints="1" noAdjustHandles="1" noChangeArrowheads="1" noChangeShapeType="1" noTextEdit="1"/>
              </p:cNvSpPr>
              <p:nvPr/>
            </p:nvSpPr>
            <p:spPr>
              <a:xfrm>
                <a:off x="6278421" y="1470624"/>
                <a:ext cx="2713179" cy="734240"/>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2" name="Rectangle 5"/>
              <p:cNvSpPr/>
              <p:nvPr/>
            </p:nvSpPr>
            <p:spPr>
              <a:xfrm>
                <a:off x="6400889" y="5589240"/>
                <a:ext cx="17715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a:rPr>
                          </m:ctrlPr>
                        </m:sSubPr>
                        <m:e>
                          <m:r>
                            <a:rPr lang="en-GB" b="1" i="1">
                              <a:latin typeface="Cambria Math"/>
                            </a:rPr>
                            <m:t>𝐏</m:t>
                          </m:r>
                        </m:e>
                        <m:sub>
                          <m:r>
                            <a:rPr lang="en-GB" i="1">
                              <a:latin typeface="Cambria Math"/>
                            </a:rPr>
                            <m:t>𝑟𝑥</m:t>
                          </m:r>
                        </m:sub>
                      </m:sSub>
                      <m:r>
                        <a:rPr lang="en-GB" i="1">
                          <a:latin typeface="Cambria Math"/>
                        </a:rPr>
                        <m:t>=</m:t>
                      </m:r>
                      <m:r>
                        <a:rPr lang="en-GB" b="1" i="1">
                          <a:latin typeface="Cambria Math"/>
                        </a:rPr>
                        <m:t>𝐇</m:t>
                      </m:r>
                      <m:sSub>
                        <m:sSubPr>
                          <m:ctrlPr>
                            <a:rPr lang="en-GB" i="1">
                              <a:latin typeface="Cambria Math"/>
                            </a:rPr>
                          </m:ctrlPr>
                        </m:sSubPr>
                        <m:e>
                          <m:r>
                            <a:rPr lang="en-GB" b="1" i="1">
                              <a:latin typeface="Cambria Math"/>
                            </a:rPr>
                            <m:t>𝐏</m:t>
                          </m:r>
                        </m:e>
                        <m:sub>
                          <m:r>
                            <a:rPr lang="en-GB" i="1">
                              <a:latin typeface="Cambria Math"/>
                            </a:rPr>
                            <m:t>𝑡𝑥</m:t>
                          </m:r>
                        </m:sub>
                      </m:sSub>
                      <m:r>
                        <a:rPr lang="en-GB" i="1">
                          <a:latin typeface="Cambria Math"/>
                        </a:rPr>
                        <m:t>+</m:t>
                      </m:r>
                      <m:r>
                        <a:rPr lang="en-GB" b="1" i="1">
                          <a:latin typeface="Cambria Math"/>
                        </a:rPr>
                        <m:t>𝐧</m:t>
                      </m:r>
                    </m:oMath>
                  </m:oMathPara>
                </a14:m>
                <a:endParaRPr lang="en-GB" dirty="0"/>
              </a:p>
            </p:txBody>
          </p:sp>
        </mc:Choice>
        <mc:Fallback>
          <p:sp>
            <p:nvSpPr>
              <p:cNvPr id="12" name="Rectangle 5"/>
              <p:cNvSpPr>
                <a:spLocks noRot="1" noChangeAspect="1" noMove="1" noResize="1" noEditPoints="1" noAdjustHandles="1" noChangeArrowheads="1" noChangeShapeType="1" noTextEdit="1"/>
              </p:cNvSpPr>
              <p:nvPr/>
            </p:nvSpPr>
            <p:spPr>
              <a:xfrm>
                <a:off x="6400889" y="5589240"/>
                <a:ext cx="1771511" cy="369332"/>
              </a:xfrm>
              <a:prstGeom prst="rect">
                <a:avLst/>
              </a:prstGeom>
              <a:blipFill rotWithShape="1">
                <a:blip r:embed="rId9"/>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30821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56" y="1446544"/>
            <a:ext cx="6365304" cy="408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0"/>
          <p:cNvSpPr/>
          <p:nvPr/>
        </p:nvSpPr>
        <p:spPr>
          <a:xfrm>
            <a:off x="179512" y="5445224"/>
            <a:ext cx="6480720" cy="923330"/>
          </a:xfrm>
          <a:prstGeom prst="rect">
            <a:avLst/>
          </a:prstGeom>
        </p:spPr>
        <p:txBody>
          <a:bodyPr wrap="square">
            <a:spAutoFit/>
          </a:bodyPr>
          <a:lstStyle/>
          <a:p>
            <a:pPr algn="ctr"/>
            <a:r>
              <a:rPr lang="en-GB" i="1" dirty="0" smtClean="0">
                <a:latin typeface="Arial" panose="020B0604020202020204" pitchFamily="34" charset="0"/>
                <a:cs typeface="Arial" panose="020B0604020202020204" pitchFamily="34" charset="0"/>
              </a:rPr>
              <a:t>m</a:t>
            </a:r>
            <a:r>
              <a:rPr lang="en-GB" dirty="0" smtClean="0">
                <a:latin typeface="Arial" panose="020B0604020202020204" pitchFamily="34" charset="0"/>
                <a:cs typeface="Arial" panose="020B0604020202020204" pitchFamily="34" charset="0"/>
              </a:rPr>
              <a:t>-CAP, where number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subcarriers are </a:t>
            </a:r>
            <a:r>
              <a:rPr lang="en-GB" i="1" dirty="0" smtClean="0">
                <a:latin typeface="Arial" panose="020B0604020202020204" pitchFamily="34" charset="0"/>
                <a:cs typeface="Arial" panose="020B0604020202020204" pitchFamily="34" charset="0"/>
              </a:rPr>
              <a:t>m</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1, 2, 5 and 10. </a:t>
            </a:r>
            <a:endParaRPr lang="en-GB"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Subcarrier </a:t>
            </a:r>
            <a:r>
              <a:rPr lang="en-GB" dirty="0">
                <a:latin typeface="Arial" panose="020B0604020202020204" pitchFamily="34" charset="0"/>
                <a:cs typeface="Arial" panose="020B0604020202020204" pitchFamily="34" charset="0"/>
              </a:rPr>
              <a:t>bandwidths of 6:5; 1:625 and 0:8125 MHz</a:t>
            </a:r>
          </a:p>
          <a:p>
            <a:pPr algn="ctr"/>
            <a:endParaRPr lang="en-GB" dirty="0">
              <a:latin typeface="Arial" panose="020B0604020202020204" pitchFamily="34" charset="0"/>
              <a:cs typeface="Arial" panose="020B0604020202020204"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090" y="3965514"/>
            <a:ext cx="2205854" cy="205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06663"/>
            <a:ext cx="1973704" cy="241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p:nvPr/>
        </p:nvSpPr>
        <p:spPr>
          <a:xfrm>
            <a:off x="280256" y="764704"/>
            <a:ext cx="8659688" cy="523220"/>
          </a:xfrm>
          <a:prstGeom prst="rect">
            <a:avLst/>
          </a:prstGeom>
        </p:spPr>
        <p:txBody>
          <a:bodyPr wrap="square">
            <a:spAutoFit/>
          </a:bodyPr>
          <a:lstStyle/>
          <a:p>
            <a:pPr lvl="0" algn="ctr"/>
            <a:r>
              <a:rPr lang="en-GB" sz="2800" dirty="0">
                <a:latin typeface="+mj-lt"/>
              </a:rPr>
              <a:t>Multiband Carrier-less </a:t>
            </a:r>
            <a:r>
              <a:rPr lang="en-GB" sz="2800" dirty="0" smtClean="0">
                <a:latin typeface="+mj-lt"/>
              </a:rPr>
              <a:t>Amplitude </a:t>
            </a:r>
            <a:r>
              <a:rPr lang="en-GB" sz="2800" dirty="0">
                <a:latin typeface="+mj-lt"/>
              </a:rPr>
              <a:t>and Phase </a:t>
            </a:r>
            <a:r>
              <a:rPr lang="en-GB" sz="2800" dirty="0" err="1" smtClean="0">
                <a:latin typeface="+mj-lt"/>
              </a:rPr>
              <a:t>Modul</a:t>
            </a:r>
            <a:r>
              <a:rPr lang="en-GB" sz="2800" dirty="0" smtClean="0">
                <a:latin typeface="+mj-lt"/>
              </a:rPr>
              <a:t>.</a:t>
            </a:r>
            <a:endParaRPr lang="en-GB" sz="2800" dirty="0">
              <a:latin typeface="+mj-lt"/>
            </a:endParaRPr>
          </a:p>
        </p:txBody>
      </p:sp>
    </p:spTree>
    <p:extLst>
      <p:ext uri="{BB962C8B-B14F-4D97-AF65-F5344CB8AC3E}">
        <p14:creationId xmlns:p14="http://schemas.microsoft.com/office/powerpoint/2010/main" val="1616097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Road Surface Detection and Communications</a:t>
            </a:r>
            <a:endParaRPr lang="en-GB" sz="2800" kern="0" dirty="0"/>
          </a:p>
        </p:txBody>
      </p:sp>
      <p:pic>
        <p:nvPicPr>
          <p:cNvPr id="3" name="Picture 3"/>
          <p:cNvPicPr/>
          <p:nvPr/>
        </p:nvPicPr>
        <p:blipFill>
          <a:blip r:embed="rId2"/>
          <a:stretch>
            <a:fillRect/>
          </a:stretch>
        </p:blipFill>
        <p:spPr>
          <a:xfrm>
            <a:off x="685800" y="1556793"/>
            <a:ext cx="3526160" cy="1872208"/>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75680"/>
            <a:ext cx="3592016" cy="163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664" y="3573016"/>
            <a:ext cx="5347098" cy="244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039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Measurement Results</a:t>
            </a:r>
            <a:endParaRPr lang="en-GB" sz="2800" kern="0" dirty="0"/>
          </a:p>
        </p:txBody>
      </p:sp>
      <p:sp>
        <p:nvSpPr>
          <p:cNvPr id="3" name="Content Placeholder 2"/>
          <p:cNvSpPr txBox="1">
            <a:spLocks/>
          </p:cNvSpPr>
          <p:nvPr/>
        </p:nvSpPr>
        <p:spPr>
          <a:xfrm>
            <a:off x="250254" y="1676400"/>
            <a:ext cx="4321746" cy="4343400"/>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tabLst>
                <a:tab pos="180975" algn="l"/>
              </a:tabLst>
            </a:pPr>
            <a:r>
              <a:rPr lang="en-GB" sz="1800" dirty="0" smtClean="0"/>
              <a:t>5 different levels of road wetness</a:t>
            </a:r>
          </a:p>
          <a:p>
            <a:pPr marL="0" indent="0">
              <a:tabLst>
                <a:tab pos="180975" algn="l"/>
              </a:tabLst>
            </a:pPr>
            <a:endParaRPr lang="en-GB" sz="1800" dirty="0" smtClean="0"/>
          </a:p>
          <a:p>
            <a:pPr lvl="1"/>
            <a:r>
              <a:rPr lang="en-GB" sz="1800" dirty="0" smtClean="0"/>
              <a:t>dry, </a:t>
            </a:r>
          </a:p>
          <a:p>
            <a:pPr lvl="1"/>
            <a:r>
              <a:rPr lang="en-GB" sz="1800" dirty="0" smtClean="0"/>
              <a:t>barely wet (no water puddle), </a:t>
            </a:r>
          </a:p>
          <a:p>
            <a:pPr lvl="1"/>
            <a:r>
              <a:rPr lang="en-GB" sz="1800" dirty="0" smtClean="0"/>
              <a:t>wetness less than 1mm, </a:t>
            </a:r>
          </a:p>
          <a:p>
            <a:pPr lvl="1"/>
            <a:r>
              <a:rPr lang="en-GB" sz="1800" dirty="0" smtClean="0"/>
              <a:t>water puddle &lt; 1mm </a:t>
            </a:r>
          </a:p>
          <a:p>
            <a:pPr lvl="1"/>
            <a:r>
              <a:rPr lang="en-GB" sz="1800" dirty="0" smtClean="0"/>
              <a:t>Water puddle 15 mm-deep</a:t>
            </a:r>
          </a:p>
          <a:p>
            <a:pPr lvl="1"/>
            <a:endParaRPr lang="en-GB" sz="1800" dirty="0" smtClean="0"/>
          </a:p>
          <a:p>
            <a:pPr marL="0" indent="0"/>
            <a:r>
              <a:rPr lang="en-GB" sz="1800" dirty="0" smtClean="0"/>
              <a:t>Approx. 12 lux for dry condition </a:t>
            </a:r>
          </a:p>
          <a:p>
            <a:pPr marL="0" indent="0"/>
            <a:endParaRPr lang="en-GB" sz="1800" dirty="0" smtClean="0"/>
          </a:p>
          <a:p>
            <a:pPr marL="0" indent="0"/>
            <a:r>
              <a:rPr lang="en-GB" sz="1800" dirty="0" smtClean="0"/>
              <a:t>About </a:t>
            </a:r>
            <a:r>
              <a:rPr lang="en-GB" sz="1800" dirty="0"/>
              <a:t>7 lux </a:t>
            </a:r>
            <a:r>
              <a:rPr lang="en-GB" sz="1800" dirty="0" smtClean="0"/>
              <a:t>for wet condition</a:t>
            </a:r>
            <a:endParaRPr lang="en-GB" sz="1800" dirty="0"/>
          </a:p>
        </p:txBody>
      </p:sp>
      <p:pic>
        <p:nvPicPr>
          <p:cNvPr id="4" name="그림 2"/>
          <p:cNvPicPr/>
          <p:nvPr/>
        </p:nvPicPr>
        <p:blipFill rotWithShape="1">
          <a:blip r:embed="rId2" cstate="print">
            <a:extLst>
              <a:ext uri="{28A0092B-C50C-407E-A947-70E740481C1C}">
                <a14:useLocalDpi xmlns:a14="http://schemas.microsoft.com/office/drawing/2010/main" val="0"/>
              </a:ext>
            </a:extLst>
          </a:blip>
          <a:srcRect r="39947"/>
          <a:stretch/>
        </p:blipFill>
        <p:spPr bwMode="auto">
          <a:xfrm>
            <a:off x="4343400" y="1752600"/>
            <a:ext cx="4724400" cy="3618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06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Intelligent Transport Systems (ITS)</a:t>
            </a:r>
            <a:endParaRPr lang="en-GB" sz="2800" kern="0" dirty="0"/>
          </a:p>
        </p:txBody>
      </p:sp>
      <p:sp>
        <p:nvSpPr>
          <p:cNvPr id="6" name="Content Placeholder 2"/>
          <p:cNvSpPr txBox="1">
            <a:spLocks/>
          </p:cNvSpPr>
          <p:nvPr/>
        </p:nvSpPr>
        <p:spPr>
          <a:xfrm>
            <a:off x="250254" y="1744216"/>
            <a:ext cx="4370143" cy="3917032"/>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085850" indent="-228600" algn="l" rtl="0" eaLnBrk="1" fontAlgn="base" hangingPunct="1">
              <a:spcBef>
                <a:spcPct val="20000"/>
              </a:spcBef>
              <a:spcAft>
                <a:spcPct val="0"/>
              </a:spcAft>
              <a:buChar char="•"/>
              <a:defRPr sz="2400">
                <a:solidFill>
                  <a:schemeClr val="tx1"/>
                </a:solidFill>
                <a:latin typeface="+mn-lt"/>
                <a:ea typeface="+mn-ea"/>
              </a:defRPr>
            </a:lvl3pPr>
            <a:lvl4pPr marL="1428750" indent="-228600" algn="l" rtl="0" eaLnBrk="1" fontAlgn="base" hangingPunct="1">
              <a:spcBef>
                <a:spcPct val="20000"/>
              </a:spcBef>
              <a:spcAft>
                <a:spcPct val="0"/>
              </a:spcAft>
              <a:buChar char="–"/>
              <a:defRPr sz="2000">
                <a:solidFill>
                  <a:schemeClr val="tx1"/>
                </a:solidFill>
                <a:latin typeface="+mn-lt"/>
                <a:ea typeface="+mn-ea"/>
              </a:defRPr>
            </a:lvl4pPr>
            <a:lvl5pPr marL="1771650" indent="-228600" algn="l" rtl="0" eaLnBrk="1" fontAlgn="base" hangingPunct="1">
              <a:spcBef>
                <a:spcPct val="20000"/>
              </a:spcBef>
              <a:spcAft>
                <a:spcPct val="0"/>
              </a:spcAft>
              <a:buChar char="•"/>
              <a:defRPr sz="2000">
                <a:solidFill>
                  <a:schemeClr val="tx1"/>
                </a:solidFill>
                <a:latin typeface="+mn-lt"/>
                <a:ea typeface="+mn-ea"/>
              </a:defRPr>
            </a:lvl5pPr>
            <a:lvl6pPr marL="2228850" indent="-228600" algn="l" rtl="0" eaLnBrk="1" fontAlgn="base" hangingPunct="1">
              <a:spcBef>
                <a:spcPct val="20000"/>
              </a:spcBef>
              <a:spcAft>
                <a:spcPct val="0"/>
              </a:spcAft>
              <a:buChar char="•"/>
              <a:defRPr sz="2000">
                <a:solidFill>
                  <a:schemeClr val="tx1"/>
                </a:solidFill>
                <a:latin typeface="+mn-lt"/>
                <a:ea typeface="+mn-ea"/>
              </a:defRPr>
            </a:lvl6pPr>
            <a:lvl7pPr marL="2686050" indent="-228600" algn="l" rtl="0" eaLnBrk="1" fontAlgn="base" hangingPunct="1">
              <a:spcBef>
                <a:spcPct val="20000"/>
              </a:spcBef>
              <a:spcAft>
                <a:spcPct val="0"/>
              </a:spcAft>
              <a:buChar char="•"/>
              <a:defRPr sz="2000">
                <a:solidFill>
                  <a:schemeClr val="tx1"/>
                </a:solidFill>
                <a:latin typeface="+mn-lt"/>
                <a:ea typeface="+mn-ea"/>
              </a:defRPr>
            </a:lvl7pPr>
            <a:lvl8pPr marL="3143250" indent="-228600" algn="l" rtl="0" eaLnBrk="1" fontAlgn="base" hangingPunct="1">
              <a:spcBef>
                <a:spcPct val="20000"/>
              </a:spcBef>
              <a:spcAft>
                <a:spcPct val="0"/>
              </a:spcAft>
              <a:buChar char="•"/>
              <a:defRPr sz="2000">
                <a:solidFill>
                  <a:schemeClr val="tx1"/>
                </a:solidFill>
                <a:latin typeface="+mn-lt"/>
                <a:ea typeface="+mn-ea"/>
              </a:defRPr>
            </a:lvl8pPr>
            <a:lvl9pPr marL="3600450" indent="-228600" algn="l" rtl="0" eaLnBrk="1" fontAlgn="base" hangingPunct="1">
              <a:spcBef>
                <a:spcPct val="20000"/>
              </a:spcBef>
              <a:spcAft>
                <a:spcPct val="0"/>
              </a:spcAft>
              <a:buChar char="•"/>
              <a:defRPr sz="2000">
                <a:solidFill>
                  <a:schemeClr val="tx1"/>
                </a:solidFill>
                <a:latin typeface="+mn-lt"/>
                <a:ea typeface="+mn-ea"/>
              </a:defRPr>
            </a:lvl9pPr>
          </a:lstStyle>
          <a:p>
            <a:r>
              <a:rPr lang="en-US" sz="1800" kern="0" dirty="0" smtClean="0"/>
              <a:t>Vehicular networking is an essential  component of ITSs requiring </a:t>
            </a:r>
            <a:r>
              <a:rPr lang="en-US" sz="1800" b="1" kern="0" dirty="0" smtClean="0"/>
              <a:t>vehicle-to-vehicle (V2V)</a:t>
            </a:r>
            <a:r>
              <a:rPr lang="en-US" sz="1800" kern="0" dirty="0" smtClean="0"/>
              <a:t> and </a:t>
            </a:r>
            <a:r>
              <a:rPr lang="en-US" sz="1800" b="1" kern="0" dirty="0" smtClean="0"/>
              <a:t>vehicle-to-infrastructure (V2I)</a:t>
            </a:r>
            <a:r>
              <a:rPr lang="en-US" sz="1800" kern="0" dirty="0" smtClean="0"/>
              <a:t> communications to enable  vehicles to communicate with each other and with roadside units installed along the road </a:t>
            </a:r>
            <a:r>
              <a:rPr lang="ar-SA" sz="1800" b="1" kern="0" dirty="0" smtClean="0"/>
              <a:t>‎</a:t>
            </a:r>
            <a:r>
              <a:rPr lang="en-US" sz="1800" kern="0" dirty="0" smtClean="0"/>
              <a:t>[1]. </a:t>
            </a:r>
          </a:p>
          <a:p>
            <a:r>
              <a:rPr lang="en-US" sz="1800" kern="0" dirty="0" smtClean="0"/>
              <a:t>The information gathered via </a:t>
            </a:r>
            <a:r>
              <a:rPr lang="en-US" sz="1800" b="1" kern="0" dirty="0" smtClean="0"/>
              <a:t>V2X</a:t>
            </a:r>
            <a:r>
              <a:rPr lang="en-US" sz="1800" kern="0" dirty="0" smtClean="0"/>
              <a:t> communications provide the drivers with a real-time information on traffic and roads conditions including collisions, congestion, surface condition, traffic signal violations, emergency brakes, etc. </a:t>
            </a:r>
            <a:endParaRPr lang="en-GB" sz="1800" kern="0" dirty="0"/>
          </a:p>
        </p:txBody>
      </p:sp>
      <p:pic>
        <p:nvPicPr>
          <p:cNvPr id="7" name="Picture 22" descr="cid:image004.png@01CEEED1.55B20A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24207" y="2228738"/>
            <a:ext cx="4071938"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536504" y="5371260"/>
            <a:ext cx="4572000" cy="646331"/>
          </a:xfrm>
          <a:prstGeom prst="rect">
            <a:avLst/>
          </a:prstGeom>
        </p:spPr>
        <p:txBody>
          <a:bodyPr>
            <a:spAutoFit/>
          </a:bodyPr>
          <a:lstStyle/>
          <a:p>
            <a:pPr lvl="0" fontAlgn="base" hangingPunct="0"/>
            <a:r>
              <a:rPr lang="en-US" dirty="0" smtClean="0"/>
              <a:t>[1]- www.its.dot.gov/research/v2v.htm</a:t>
            </a:r>
            <a:r>
              <a:rPr lang="en-US" dirty="0"/>
              <a:t>, </a:t>
            </a:r>
            <a:endParaRPr lang="en-US" dirty="0" smtClean="0"/>
          </a:p>
          <a:p>
            <a:pPr lvl="0" fontAlgn="base" hangingPunct="0"/>
            <a:r>
              <a:rPr lang="en-US" dirty="0" smtClean="0"/>
              <a:t>(</a:t>
            </a:r>
            <a:r>
              <a:rPr lang="en-US" dirty="0"/>
              <a:t>last accessed, 20/11/2013).</a:t>
            </a:r>
            <a:endParaRPr lang="en-GB" dirty="0"/>
          </a:p>
        </p:txBody>
      </p:sp>
    </p:spTree>
    <p:extLst>
      <p:ext uri="{BB962C8B-B14F-4D97-AF65-F5344CB8AC3E}">
        <p14:creationId xmlns:p14="http://schemas.microsoft.com/office/powerpoint/2010/main" val="259440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Vehicular Communications</a:t>
            </a:r>
            <a:endParaRPr lang="en-GB" sz="2800" kern="0" dirty="0"/>
          </a:p>
        </p:txBody>
      </p:sp>
      <p:sp>
        <p:nvSpPr>
          <p:cNvPr id="9" name="Content Placeholder 2"/>
          <p:cNvSpPr txBox="1">
            <a:spLocks/>
          </p:cNvSpPr>
          <p:nvPr/>
        </p:nvSpPr>
        <p:spPr>
          <a:xfrm>
            <a:off x="457200" y="1363960"/>
            <a:ext cx="8229600" cy="388640"/>
          </a:xfrm>
          <a:prstGeom prst="rect">
            <a:avLst/>
          </a:prstGeom>
        </p:spPr>
        <p:txBody>
          <a:bodyPr>
            <a:noAutofit/>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Is it a  simple journey? </a:t>
            </a:r>
            <a:endParaRPr lang="en-GB" sz="18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956" y="1944362"/>
            <a:ext cx="7008491" cy="42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48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What are the problems?</a:t>
            </a:r>
            <a:endParaRPr lang="en-GB" sz="2800" kern="0" dirty="0"/>
          </a:p>
        </p:txBody>
      </p:sp>
      <p:sp>
        <p:nvSpPr>
          <p:cNvPr id="3" name="Content Placeholder 2"/>
          <p:cNvSpPr txBox="1">
            <a:spLocks/>
          </p:cNvSpPr>
          <p:nvPr/>
        </p:nvSpPr>
        <p:spPr>
          <a:xfrm>
            <a:off x="144016" y="1445097"/>
            <a:ext cx="5189984" cy="533399"/>
          </a:xfrm>
          <a:prstGeom prst="rect">
            <a:avLst/>
          </a:prstGeom>
        </p:spPr>
        <p:txBody>
          <a:bodyPr>
            <a:noAutofit/>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Traffic Congestions and its social and economical consequences</a:t>
            </a:r>
            <a:endParaRPr lang="en-GB" dirty="0" smtClean="0"/>
          </a:p>
        </p:txBody>
      </p:sp>
      <p:sp>
        <p:nvSpPr>
          <p:cNvPr id="4" name="矩形 10"/>
          <p:cNvSpPr/>
          <p:nvPr/>
        </p:nvSpPr>
        <p:spPr bwMode="auto">
          <a:xfrm>
            <a:off x="143262" y="3125295"/>
            <a:ext cx="6672779" cy="142188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dirty="0">
              <a:ln>
                <a:noFill/>
              </a:ln>
              <a:solidFill>
                <a:srgbClr val="000099"/>
              </a:solidFill>
              <a:effectLst/>
              <a:latin typeface="Corbel" panose="020B0503020204020204" pitchFamily="34" charset="0"/>
              <a:ea typeface="ヒラギノ角ゴ ProN W6" charset="0"/>
              <a:cs typeface="ヒラギノ角ゴ ProN W6" charset="0"/>
              <a:sym typeface="Helvetica Neue Bold Condensed" charset="0"/>
            </a:endParaRPr>
          </a:p>
        </p:txBody>
      </p:sp>
      <p:pic>
        <p:nvPicPr>
          <p:cNvPr id="6" name="Picture 2" descr="http://openclipart.org/image/300px/svg_to_png/61201/simple-travel-car-top_view.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9905" y="3513396"/>
            <a:ext cx="866834" cy="4877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單箭頭接點 7"/>
          <p:cNvCxnSpPr/>
          <p:nvPr/>
        </p:nvCxnSpPr>
        <p:spPr bwMode="auto">
          <a:xfrm>
            <a:off x="2104655" y="4105641"/>
            <a:ext cx="4310225" cy="1"/>
          </a:xfrm>
          <a:prstGeom prst="straightConnector1">
            <a:avLst/>
          </a:prstGeom>
          <a:solidFill>
            <a:srgbClr val="4D4D4D"/>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直線單箭頭接點 9"/>
          <p:cNvCxnSpPr/>
          <p:nvPr/>
        </p:nvCxnSpPr>
        <p:spPr bwMode="auto">
          <a:xfrm>
            <a:off x="143262" y="4301637"/>
            <a:ext cx="6672779" cy="0"/>
          </a:xfrm>
          <a:prstGeom prst="straightConnector1">
            <a:avLst/>
          </a:prstGeom>
          <a:solidFill>
            <a:srgbClr val="4D4D4D"/>
          </a:solidFill>
          <a:ln w="5715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直線單箭頭接點 14"/>
          <p:cNvCxnSpPr/>
          <p:nvPr/>
        </p:nvCxnSpPr>
        <p:spPr bwMode="auto">
          <a:xfrm>
            <a:off x="1273114" y="4110213"/>
            <a:ext cx="822663" cy="0"/>
          </a:xfrm>
          <a:prstGeom prst="straightConnector1">
            <a:avLst/>
          </a:prstGeom>
          <a:solidFill>
            <a:srgbClr val="4D4D4D"/>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文字方塊 18"/>
          <p:cNvSpPr txBox="1"/>
          <p:nvPr/>
        </p:nvSpPr>
        <p:spPr>
          <a:xfrm>
            <a:off x="3830760" y="3756030"/>
            <a:ext cx="1122240" cy="279866"/>
          </a:xfrm>
          <a:prstGeom prst="rect">
            <a:avLst/>
          </a:prstGeom>
          <a:noFill/>
        </p:spPr>
        <p:txBody>
          <a:bodyPr wrap="square" rtlCol="0">
            <a:spAutoFit/>
          </a:bodyPr>
          <a:lstStyle/>
          <a:p>
            <a:r>
              <a:rPr lang="en-US" altLang="zh-TW" sz="1600" dirty="0" smtClean="0">
                <a:solidFill>
                  <a:srgbClr val="000099"/>
                </a:solidFill>
                <a:latin typeface="Corbel" panose="020B0503020204020204" pitchFamily="34" charset="0"/>
              </a:rPr>
              <a:t>45.5 m</a:t>
            </a:r>
            <a:endParaRPr lang="zh-TW" altLang="en-US" sz="1600" dirty="0">
              <a:solidFill>
                <a:srgbClr val="000099"/>
              </a:solidFill>
              <a:latin typeface="Corbel" panose="020B0503020204020204" pitchFamily="34" charset="0"/>
            </a:endParaRPr>
          </a:p>
        </p:txBody>
      </p:sp>
      <p:sp>
        <p:nvSpPr>
          <p:cNvPr id="11" name="文字方塊 20"/>
          <p:cNvSpPr txBox="1"/>
          <p:nvPr/>
        </p:nvSpPr>
        <p:spPr>
          <a:xfrm>
            <a:off x="1477648" y="4035896"/>
            <a:ext cx="732152" cy="279866"/>
          </a:xfrm>
          <a:prstGeom prst="rect">
            <a:avLst/>
          </a:prstGeom>
          <a:noFill/>
        </p:spPr>
        <p:txBody>
          <a:bodyPr wrap="square" rtlCol="0">
            <a:spAutoFit/>
          </a:bodyPr>
          <a:lstStyle/>
          <a:p>
            <a:r>
              <a:rPr lang="en-US" altLang="zh-TW" sz="1600" dirty="0" smtClean="0">
                <a:solidFill>
                  <a:srgbClr val="000099"/>
                </a:solidFill>
                <a:latin typeface="Corbel" panose="020B0503020204020204" pitchFamily="34" charset="0"/>
              </a:rPr>
              <a:t>5 m</a:t>
            </a:r>
            <a:endParaRPr lang="zh-TW" altLang="en-US" sz="1600" dirty="0">
              <a:solidFill>
                <a:srgbClr val="000099"/>
              </a:solidFill>
              <a:latin typeface="Corbel" panose="020B0503020204020204" pitchFamily="34" charset="0"/>
            </a:endParaRPr>
          </a:p>
        </p:txBody>
      </p:sp>
      <p:cxnSp>
        <p:nvCxnSpPr>
          <p:cNvPr id="12" name="直線單箭頭接點 21"/>
          <p:cNvCxnSpPr/>
          <p:nvPr/>
        </p:nvCxnSpPr>
        <p:spPr bwMode="auto">
          <a:xfrm flipV="1">
            <a:off x="712686" y="3249928"/>
            <a:ext cx="0" cy="1051709"/>
          </a:xfrm>
          <a:prstGeom prst="straightConnector1">
            <a:avLst/>
          </a:prstGeom>
          <a:solidFill>
            <a:srgbClr val="4D4D4D"/>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文字方塊 25"/>
          <p:cNvSpPr txBox="1"/>
          <p:nvPr/>
        </p:nvSpPr>
        <p:spPr>
          <a:xfrm rot="16200000">
            <a:off x="-114512" y="3561994"/>
            <a:ext cx="1101863" cy="303140"/>
          </a:xfrm>
          <a:prstGeom prst="rect">
            <a:avLst/>
          </a:prstGeom>
          <a:noFill/>
        </p:spPr>
        <p:txBody>
          <a:bodyPr wrap="square" rtlCol="0">
            <a:spAutoFit/>
          </a:bodyPr>
          <a:lstStyle/>
          <a:p>
            <a:r>
              <a:rPr lang="en-US" altLang="zh-TW" sz="1600" dirty="0" smtClean="0">
                <a:solidFill>
                  <a:srgbClr val="000099"/>
                </a:solidFill>
                <a:latin typeface="Corbel" panose="020B0503020204020204" pitchFamily="34" charset="0"/>
              </a:rPr>
              <a:t>3.5 m</a:t>
            </a:r>
            <a:endParaRPr lang="zh-TW" altLang="en-US" sz="1600" dirty="0">
              <a:solidFill>
                <a:srgbClr val="000099"/>
              </a:solidFill>
              <a:latin typeface="Corbel" panose="020B0503020204020204" pitchFamily="34" charset="0"/>
            </a:endParaRPr>
          </a:p>
        </p:txBody>
      </p:sp>
      <p:sp>
        <p:nvSpPr>
          <p:cNvPr id="14" name="文字方塊 26"/>
          <p:cNvSpPr txBox="1"/>
          <p:nvPr/>
        </p:nvSpPr>
        <p:spPr>
          <a:xfrm rot="16200000">
            <a:off x="516698" y="3368458"/>
            <a:ext cx="1101863" cy="303140"/>
          </a:xfrm>
          <a:prstGeom prst="rect">
            <a:avLst/>
          </a:prstGeom>
          <a:noFill/>
        </p:spPr>
        <p:txBody>
          <a:bodyPr wrap="square" rtlCol="0">
            <a:spAutoFit/>
          </a:bodyPr>
          <a:lstStyle/>
          <a:p>
            <a:r>
              <a:rPr lang="en-US" altLang="zh-TW" sz="1600" dirty="0" smtClean="0">
                <a:solidFill>
                  <a:srgbClr val="000099"/>
                </a:solidFill>
                <a:latin typeface="Corbel" panose="020B0503020204020204" pitchFamily="34" charset="0"/>
              </a:rPr>
              <a:t>1.8 m</a:t>
            </a:r>
            <a:endParaRPr lang="zh-TW" altLang="en-US" sz="1600" dirty="0">
              <a:solidFill>
                <a:srgbClr val="000099"/>
              </a:solidFill>
              <a:latin typeface="Corbel" panose="020B0503020204020204" pitchFamily="34" charset="0"/>
            </a:endParaRPr>
          </a:p>
        </p:txBody>
      </p:sp>
      <p:cxnSp>
        <p:nvCxnSpPr>
          <p:cNvPr id="15" name="直線單箭頭接點 27"/>
          <p:cNvCxnSpPr/>
          <p:nvPr/>
        </p:nvCxnSpPr>
        <p:spPr bwMode="auto">
          <a:xfrm flipV="1">
            <a:off x="1237820" y="3500318"/>
            <a:ext cx="1" cy="500778"/>
          </a:xfrm>
          <a:prstGeom prst="straightConnector1">
            <a:avLst/>
          </a:prstGeom>
          <a:solidFill>
            <a:srgbClr val="4D4D4D"/>
          </a:solidFill>
          <a:ln w="190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7"/>
          <p:cNvSpPr/>
          <p:nvPr/>
        </p:nvSpPr>
        <p:spPr>
          <a:xfrm>
            <a:off x="179512" y="4554994"/>
            <a:ext cx="8964488" cy="1754326"/>
          </a:xfrm>
          <a:prstGeom prst="rect">
            <a:avLst/>
          </a:prstGeom>
        </p:spPr>
        <p:txBody>
          <a:bodyPr wrap="square">
            <a:spAutoFit/>
          </a:bodyPr>
          <a:lstStyle/>
          <a:p>
            <a:pPr marL="285750" indent="-285750">
              <a:buFont typeface="Arial" panose="020B0604020202020204" pitchFamily="34" charset="0"/>
              <a:buChar char="•"/>
            </a:pPr>
            <a:r>
              <a:rPr lang="en-US" altLang="zh-TW" dirty="0">
                <a:latin typeface="+mn-lt"/>
                <a:cs typeface="Helvetica"/>
              </a:rPr>
              <a:t>At 100 km/h, the road surface </a:t>
            </a:r>
            <a:r>
              <a:rPr lang="en-US" altLang="zh-TW" dirty="0" smtClean="0">
                <a:latin typeface="+mn-lt"/>
                <a:cs typeface="Helvetica"/>
              </a:rPr>
              <a:t>utilization: </a:t>
            </a:r>
            <a:r>
              <a:rPr lang="en-US" altLang="zh-TW" b="1" dirty="0" smtClean="0">
                <a:latin typeface="+mn-lt"/>
                <a:cs typeface="Helvetica"/>
              </a:rPr>
              <a:t>5%</a:t>
            </a:r>
          </a:p>
          <a:p>
            <a:pPr marL="285750" indent="-285750">
              <a:buFont typeface="Arial" panose="020B0604020202020204" pitchFamily="34" charset="0"/>
              <a:buChar char="•"/>
            </a:pPr>
            <a:r>
              <a:rPr lang="en-US" altLang="zh-TW" dirty="0" smtClean="0">
                <a:latin typeface="+mn-lt"/>
                <a:cs typeface="Helvetica"/>
                <a:sym typeface="Wingdings" panose="05000000000000000000" pitchFamily="2" charset="2"/>
              </a:rPr>
              <a:t>Reduce </a:t>
            </a:r>
            <a:r>
              <a:rPr lang="en-US" altLang="zh-TW" b="1" dirty="0">
                <a:latin typeface="+mn-lt"/>
                <a:cs typeface="Helvetica"/>
                <a:sym typeface="Wingdings" panose="05000000000000000000" pitchFamily="2" charset="2"/>
              </a:rPr>
              <a:t>the gap </a:t>
            </a:r>
            <a:r>
              <a:rPr lang="en-US" altLang="zh-TW" b="1" dirty="0" smtClean="0">
                <a:latin typeface="+mn-lt"/>
                <a:cs typeface="Helvetica"/>
                <a:sym typeface="Wingdings" panose="05000000000000000000" pitchFamily="2" charset="2"/>
              </a:rPr>
              <a:t>between cars </a:t>
            </a:r>
            <a:r>
              <a:rPr lang="en-US" altLang="zh-TW" dirty="0" smtClean="0">
                <a:latin typeface="+mn-lt"/>
                <a:cs typeface="Helvetica"/>
                <a:sym typeface="Wingdings" panose="05000000000000000000" pitchFamily="2" charset="2"/>
              </a:rPr>
              <a:t>-</a:t>
            </a:r>
            <a:r>
              <a:rPr lang="en-US" altLang="zh-TW" b="1" dirty="0" smtClean="0">
                <a:latin typeface="+mn-lt"/>
                <a:cs typeface="Helvetica"/>
                <a:sym typeface="Wingdings" panose="05000000000000000000" pitchFamily="2" charset="2"/>
              </a:rPr>
              <a:t> </a:t>
            </a:r>
            <a:r>
              <a:rPr lang="en-US" altLang="zh-TW" dirty="0">
                <a:latin typeface="+mn-lt"/>
                <a:cs typeface="Helvetica"/>
                <a:sym typeface="Wingdings" panose="05000000000000000000" pitchFamily="2" charset="2"/>
              </a:rPr>
              <a:t>Longitudinal control </a:t>
            </a:r>
            <a:r>
              <a:rPr lang="en-US" altLang="zh-TW" dirty="0" smtClean="0">
                <a:latin typeface="+mn-lt"/>
                <a:cs typeface="Helvetica"/>
                <a:sym typeface="Wingdings" panose="05000000000000000000" pitchFamily="2" charset="2"/>
              </a:rPr>
              <a:t> (</a:t>
            </a:r>
            <a:r>
              <a:rPr lang="en-US" altLang="zh-TW" dirty="0">
                <a:latin typeface="+mn-lt"/>
                <a:cs typeface="Helvetica"/>
                <a:sym typeface="Wingdings" panose="05000000000000000000" pitchFamily="2" charset="2"/>
              </a:rPr>
              <a:t>adaptive cruise control)</a:t>
            </a:r>
            <a:r>
              <a:rPr lang="en-US" altLang="zh-TW" dirty="0">
                <a:latin typeface="+mn-lt"/>
                <a:cs typeface="Helvetica"/>
              </a:rPr>
              <a:t> </a:t>
            </a:r>
            <a:endParaRPr lang="en-US" altLang="zh-TW" b="1" dirty="0">
              <a:latin typeface="+mn-lt"/>
              <a:cs typeface="Helvetica"/>
              <a:sym typeface="Wingdings" panose="05000000000000000000" pitchFamily="2" charset="2"/>
            </a:endParaRPr>
          </a:p>
          <a:p>
            <a:pPr marL="285750" indent="-285750">
              <a:buFont typeface="Arial" panose="020B0604020202020204" pitchFamily="34" charset="0"/>
              <a:buChar char="•"/>
            </a:pPr>
            <a:r>
              <a:rPr lang="en-US" altLang="zh-TW" dirty="0">
                <a:latin typeface="+mn-lt"/>
                <a:cs typeface="Helvetica"/>
                <a:sym typeface="Wingdings" panose="05000000000000000000" pitchFamily="2" charset="2"/>
              </a:rPr>
              <a:t>Reduce </a:t>
            </a:r>
            <a:r>
              <a:rPr lang="en-US" altLang="zh-TW" b="1" dirty="0">
                <a:latin typeface="+mn-lt"/>
                <a:cs typeface="Helvetica"/>
                <a:sym typeface="Wingdings" panose="05000000000000000000" pitchFamily="2" charset="2"/>
              </a:rPr>
              <a:t>lane width </a:t>
            </a:r>
            <a:r>
              <a:rPr lang="en-US" altLang="zh-TW" dirty="0" smtClean="0">
                <a:latin typeface="+mn-lt"/>
                <a:cs typeface="Helvetica"/>
                <a:sym typeface="Wingdings" panose="05000000000000000000" pitchFamily="2" charset="2"/>
              </a:rPr>
              <a:t>–</a:t>
            </a:r>
            <a:r>
              <a:rPr lang="en-US" altLang="zh-TW" b="1" dirty="0" smtClean="0">
                <a:latin typeface="+mn-lt"/>
                <a:cs typeface="Helvetica"/>
                <a:sym typeface="Wingdings" panose="05000000000000000000" pitchFamily="2" charset="2"/>
              </a:rPr>
              <a:t> </a:t>
            </a:r>
            <a:r>
              <a:rPr lang="en-US" altLang="zh-TW" dirty="0" smtClean="0">
                <a:latin typeface="+mn-lt"/>
                <a:cs typeface="Helvetica"/>
                <a:sym typeface="Wingdings" panose="05000000000000000000" pitchFamily="2" charset="2"/>
              </a:rPr>
              <a:t>Use </a:t>
            </a:r>
            <a:r>
              <a:rPr lang="en-US" altLang="zh-TW" dirty="0">
                <a:latin typeface="+mn-lt"/>
                <a:cs typeface="Helvetica"/>
                <a:sym typeface="Wingdings" panose="05000000000000000000" pitchFamily="2" charset="2"/>
              </a:rPr>
              <a:t>a</a:t>
            </a:r>
            <a:r>
              <a:rPr lang="en-US" altLang="zh-TW" dirty="0" smtClean="0">
                <a:latin typeface="+mn-lt"/>
                <a:cs typeface="Helvetica"/>
              </a:rPr>
              <a:t>utomatic steering mechanism</a:t>
            </a:r>
            <a:endParaRPr lang="en-US" altLang="zh-TW" dirty="0">
              <a:latin typeface="+mn-lt"/>
              <a:cs typeface="Helvetica"/>
            </a:endParaRPr>
          </a:p>
          <a:p>
            <a:pPr marL="285750" indent="-285750">
              <a:buFont typeface="Arial" panose="020B0604020202020204" pitchFamily="34" charset="0"/>
              <a:buChar char="•"/>
            </a:pPr>
            <a:r>
              <a:rPr lang="en-US" altLang="zh-TW" dirty="0">
                <a:latin typeface="+mn-lt"/>
              </a:rPr>
              <a:t>Reduce </a:t>
            </a:r>
            <a:r>
              <a:rPr lang="en-US" altLang="zh-TW" dirty="0" smtClean="0">
                <a:latin typeface="+mn-lt"/>
              </a:rPr>
              <a:t>the </a:t>
            </a:r>
            <a:r>
              <a:rPr lang="en-US" altLang="zh-TW" b="1" dirty="0" smtClean="0">
                <a:latin typeface="+mn-lt"/>
              </a:rPr>
              <a:t>aerodynamic </a:t>
            </a:r>
            <a:r>
              <a:rPr lang="en-US" altLang="zh-TW" b="1" dirty="0">
                <a:latin typeface="+mn-lt"/>
              </a:rPr>
              <a:t>drag</a:t>
            </a:r>
            <a:r>
              <a:rPr lang="en-US" altLang="zh-TW" dirty="0">
                <a:latin typeface="+mn-lt"/>
              </a:rPr>
              <a:t> </a:t>
            </a:r>
            <a:r>
              <a:rPr lang="en-US" altLang="zh-TW" dirty="0" smtClean="0">
                <a:latin typeface="+mn-lt"/>
              </a:rPr>
              <a:t>– Adopt car platoons, saving up to </a:t>
            </a:r>
            <a:r>
              <a:rPr lang="en-US" altLang="zh-TW" b="1" u="sng" dirty="0" smtClean="0">
                <a:latin typeface="+mn-lt"/>
              </a:rPr>
              <a:t>20</a:t>
            </a:r>
            <a:r>
              <a:rPr lang="en-US" altLang="zh-TW" b="1" u="sng" dirty="0">
                <a:latin typeface="+mn-lt"/>
              </a:rPr>
              <a:t>%</a:t>
            </a:r>
            <a:r>
              <a:rPr lang="en-US" altLang="zh-TW" u="sng" dirty="0">
                <a:latin typeface="+mn-lt"/>
              </a:rPr>
              <a:t> </a:t>
            </a:r>
            <a:r>
              <a:rPr lang="en-US" altLang="zh-TW" u="sng" dirty="0" smtClean="0">
                <a:latin typeface="+mn-lt"/>
              </a:rPr>
              <a:t>in the total </a:t>
            </a:r>
            <a:r>
              <a:rPr lang="en-US" altLang="zh-TW" u="sng" dirty="0">
                <a:latin typeface="+mn-lt"/>
              </a:rPr>
              <a:t>energy </a:t>
            </a:r>
            <a:r>
              <a:rPr lang="en-US" altLang="zh-TW" u="sng" dirty="0" smtClean="0">
                <a:latin typeface="+mn-lt"/>
              </a:rPr>
              <a:t>use</a:t>
            </a:r>
          </a:p>
          <a:p>
            <a:pPr marL="285750" indent="-285750">
              <a:buFont typeface="Arial" panose="020B0604020202020204" pitchFamily="34" charset="0"/>
              <a:buChar char="•"/>
            </a:pPr>
            <a:r>
              <a:rPr lang="en-US" altLang="zh-TW" b="1" dirty="0" smtClean="0">
                <a:latin typeface="+mn-lt"/>
                <a:cs typeface="Helvetica"/>
                <a:sym typeface="Wingdings" panose="05000000000000000000" pitchFamily="2" charset="2"/>
              </a:rPr>
              <a:t>Introduce </a:t>
            </a:r>
            <a:r>
              <a:rPr lang="en-US" altLang="zh-TW" b="1" dirty="0" smtClean="0">
                <a:latin typeface="+mn-lt"/>
                <a:cs typeface="Helvetica"/>
                <a:sym typeface="Wingdings" panose="05000000000000000000" pitchFamily="2" charset="2"/>
              </a:rPr>
              <a:t>Intelligent Transportation Systems</a:t>
            </a:r>
            <a:endParaRPr lang="en-US" altLang="zh-TW" b="1" dirty="0">
              <a:latin typeface="+mn-lt"/>
              <a:cs typeface="Helvetica"/>
              <a:sym typeface="Wingdings" panose="05000000000000000000" pitchFamily="2" charset="2"/>
            </a:endParaRPr>
          </a:p>
        </p:txBody>
      </p:sp>
      <p:pic>
        <p:nvPicPr>
          <p:cNvPr id="17" name="Picture 2" descr="http://www.t-systems.com/news-media/issue-03-2012/1011698_1/blobBigBinary/Big-Data-in-Traffic_Contentbild_546x307-i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61688"/>
            <a:ext cx="3111578" cy="174955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2"/>
          <p:cNvSpPr/>
          <p:nvPr/>
        </p:nvSpPr>
        <p:spPr>
          <a:xfrm>
            <a:off x="533400" y="2337410"/>
            <a:ext cx="4572000" cy="707886"/>
          </a:xfrm>
          <a:prstGeom prst="rect">
            <a:avLst/>
          </a:prstGeom>
        </p:spPr>
        <p:txBody>
          <a:bodyPr>
            <a:spAutoFit/>
          </a:bodyPr>
          <a:lstStyle/>
          <a:p>
            <a:pPr lvl="0" eaLnBrk="1" hangingPunct="1">
              <a:spcBef>
                <a:spcPct val="20000"/>
              </a:spcBef>
            </a:pPr>
            <a:r>
              <a:rPr lang="en-GB" sz="2000" b="1" i="1" kern="0" dirty="0">
                <a:solidFill>
                  <a:srgbClr val="000000"/>
                </a:solidFill>
                <a:latin typeface="Arial"/>
                <a:ea typeface="ＭＳ Ｐゴシック"/>
              </a:rPr>
              <a:t>Building more roads is not the </a:t>
            </a:r>
            <a:r>
              <a:rPr lang="en-GB" sz="2000" b="1" i="1" kern="0" dirty="0" smtClean="0">
                <a:solidFill>
                  <a:srgbClr val="000000"/>
                </a:solidFill>
                <a:latin typeface="Arial"/>
                <a:ea typeface="ＭＳ Ｐゴシック"/>
              </a:rPr>
              <a:t>option. So what else can be done?</a:t>
            </a:r>
            <a:endParaRPr lang="en-GB" sz="2000" b="1" i="1" kern="0" dirty="0">
              <a:solidFill>
                <a:srgbClr val="000000"/>
              </a:solidFill>
              <a:latin typeface="Arial"/>
              <a:ea typeface="ＭＳ Ｐゴシック"/>
            </a:endParaRPr>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26296"/>
            <a:ext cx="928480" cy="63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24"/>
          <p:cNvCxnSpPr/>
          <p:nvPr/>
        </p:nvCxnSpPr>
        <p:spPr bwMode="auto">
          <a:xfrm>
            <a:off x="712686" y="3249928"/>
            <a:ext cx="6373914" cy="0"/>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7"/>
          <p:cNvCxnSpPr/>
          <p:nvPr/>
        </p:nvCxnSpPr>
        <p:spPr bwMode="auto">
          <a:xfrm>
            <a:off x="712686" y="4340696"/>
            <a:ext cx="6373914" cy="0"/>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6433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VLC - Smart Automotive Lightning: Transmitters</a:t>
            </a:r>
            <a:endParaRPr lang="en-GB" sz="2800" kern="0" dirty="0"/>
          </a:p>
        </p:txBody>
      </p:sp>
      <p:pic>
        <p:nvPicPr>
          <p:cNvPr id="3"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462" y="3155049"/>
            <a:ext cx="3966138" cy="3171518"/>
          </a:xfrm>
          <a:prstGeom prst="rect">
            <a:avLst/>
          </a:prstGeom>
        </p:spPr>
      </p:pic>
      <p:pic>
        <p:nvPicPr>
          <p:cNvPr id="4"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129657"/>
            <a:ext cx="3958661" cy="3165537"/>
          </a:xfrm>
          <a:prstGeom prst="rect">
            <a:avLst/>
          </a:prstGeom>
        </p:spPr>
      </p:pic>
      <p:sp>
        <p:nvSpPr>
          <p:cNvPr id="6" name="矩形 7"/>
          <p:cNvSpPr/>
          <p:nvPr/>
        </p:nvSpPr>
        <p:spPr>
          <a:xfrm>
            <a:off x="5940152" y="1581760"/>
            <a:ext cx="3203847" cy="1508105"/>
          </a:xfrm>
          <a:prstGeom prst="rect">
            <a:avLst/>
          </a:prstGeom>
        </p:spPr>
        <p:txBody>
          <a:bodyPr wrap="square">
            <a:spAutoFit/>
          </a:bodyPr>
          <a:lstStyle/>
          <a:p>
            <a:pPr marL="342900" indent="-342900">
              <a:buFont typeface="Arial" panose="020B0604020202020204" pitchFamily="34" charset="0"/>
              <a:buChar char="•"/>
            </a:pPr>
            <a:r>
              <a:rPr lang="en-US" altLang="zh-TW" sz="1800" dirty="0" smtClean="0">
                <a:cs typeface="Arial" pitchFamily="34" charset="0"/>
              </a:rPr>
              <a:t>Illumination + Signaling</a:t>
            </a:r>
          </a:p>
          <a:p>
            <a:pPr marL="342900" indent="-342900">
              <a:buFont typeface="Arial" panose="020B0604020202020204" pitchFamily="34" charset="0"/>
              <a:buChar char="•"/>
            </a:pPr>
            <a:r>
              <a:rPr lang="en-US" altLang="zh-TW" sz="1800" dirty="0" smtClean="0">
                <a:cs typeface="Arial" pitchFamily="34" charset="0"/>
              </a:rPr>
              <a:t>Communications</a:t>
            </a:r>
          </a:p>
          <a:p>
            <a:pPr marL="342900" indent="-342900">
              <a:buFont typeface="Arial" panose="020B0604020202020204" pitchFamily="34" charset="0"/>
              <a:buChar char="•"/>
            </a:pPr>
            <a:r>
              <a:rPr lang="en-US" altLang="zh-TW" sz="1800" dirty="0" smtClean="0">
                <a:cs typeface="Arial" pitchFamily="34" charset="0"/>
              </a:rPr>
              <a:t>Positioning</a:t>
            </a:r>
            <a:endParaRPr lang="en-US" altLang="zh-TW" sz="1800" dirty="0">
              <a:cs typeface="Arial" pitchFamily="34" charset="0"/>
            </a:endParaRPr>
          </a:p>
          <a:p>
            <a:pPr marL="342900" indent="-342900">
              <a:buFont typeface="Arial" panose="020B0604020202020204" pitchFamily="34" charset="0"/>
              <a:buChar char="•"/>
            </a:pPr>
            <a:r>
              <a:rPr lang="en-US" altLang="zh-TW" sz="1800" dirty="0" smtClean="0">
                <a:cs typeface="Arial" pitchFamily="34" charset="0"/>
              </a:rPr>
              <a:t>Sensing – Road surface </a:t>
            </a:r>
            <a:r>
              <a:rPr lang="en-US" altLang="zh-TW" sz="2000" dirty="0">
                <a:cs typeface="Arial" pitchFamily="34" charset="0"/>
              </a:rPr>
              <a:t/>
            </a:r>
            <a:br>
              <a:rPr lang="en-US" altLang="zh-TW" sz="2000" dirty="0">
                <a:cs typeface="Arial" pitchFamily="34" charset="0"/>
              </a:rPr>
            </a:br>
            <a:endParaRPr lang="zh-TW" altLang="en-US" sz="2000" dirty="0"/>
          </a:p>
        </p:txBody>
      </p:sp>
      <p:sp>
        <p:nvSpPr>
          <p:cNvPr id="7" name="文字方塊 8"/>
          <p:cNvSpPr txBox="1"/>
          <p:nvPr/>
        </p:nvSpPr>
        <p:spPr>
          <a:xfrm>
            <a:off x="753578" y="2699628"/>
            <a:ext cx="1919115" cy="369332"/>
          </a:xfrm>
          <a:prstGeom prst="rect">
            <a:avLst/>
          </a:prstGeom>
          <a:noFill/>
        </p:spPr>
        <p:txBody>
          <a:bodyPr wrap="none" rtlCol="0">
            <a:spAutoFit/>
          </a:bodyPr>
          <a:lstStyle/>
          <a:p>
            <a:r>
              <a:rPr lang="en-US" altLang="zh-TW" dirty="0" smtClean="0"/>
              <a:t>LED Car Headlamp</a:t>
            </a:r>
            <a:endParaRPr lang="zh-TW" altLang="en-US" dirty="0"/>
          </a:p>
        </p:txBody>
      </p:sp>
      <p:grpSp>
        <p:nvGrpSpPr>
          <p:cNvPr id="8" name="群組 10"/>
          <p:cNvGrpSpPr/>
          <p:nvPr/>
        </p:nvGrpSpPr>
        <p:grpSpPr>
          <a:xfrm>
            <a:off x="381000" y="1581760"/>
            <a:ext cx="2719715" cy="1199411"/>
            <a:chOff x="97244" y="1700660"/>
            <a:chExt cx="2922181" cy="1206845"/>
          </a:xfrm>
        </p:grpSpPr>
        <p:pic>
          <p:nvPicPr>
            <p:cNvPr id="9" name="Picture 2" descr="Lexus LS600h LED Low-Beam Headlig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44" y="1701719"/>
              <a:ext cx="1808678" cy="1205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物件 9"/>
            <p:cNvGraphicFramePr>
              <a:graphicFrameLocks noChangeAspect="1"/>
            </p:cNvGraphicFramePr>
            <p:nvPr>
              <p:extLst/>
            </p:nvPr>
          </p:nvGraphicFramePr>
          <p:xfrm>
            <a:off x="1827590" y="1700660"/>
            <a:ext cx="1191835" cy="1204147"/>
          </p:xfrm>
          <a:graphic>
            <a:graphicData uri="http://schemas.openxmlformats.org/presentationml/2006/ole">
              <mc:AlternateContent xmlns:mc="http://schemas.openxmlformats.org/markup-compatibility/2006">
                <mc:Choice xmlns:v="urn:schemas-microsoft-com:vml" Requires="v">
                  <p:oleObj spid="_x0000_s30746" name="PhotoImpact" r:id="rId6" imgW="4609800" imgH="4657680" progId="PI3.Image">
                    <p:embed/>
                  </p:oleObj>
                </mc:Choice>
                <mc:Fallback>
                  <p:oleObj name="PhotoImpact" r:id="rId6" imgW="4609800" imgH="4657680" progId="PI3.Image">
                    <p:embed/>
                    <p:pic>
                      <p:nvPicPr>
                        <p:cNvPr id="0" name=""/>
                        <p:cNvPicPr/>
                        <p:nvPr/>
                      </p:nvPicPr>
                      <p:blipFill>
                        <a:blip r:embed="rId7"/>
                        <a:stretch>
                          <a:fillRect/>
                        </a:stretch>
                      </p:blipFill>
                      <p:spPr>
                        <a:xfrm>
                          <a:off x="1827590" y="1700660"/>
                          <a:ext cx="1191835" cy="1204147"/>
                        </a:xfrm>
                        <a:prstGeom prst="rect">
                          <a:avLst/>
                        </a:prstGeom>
                      </p:spPr>
                    </p:pic>
                  </p:oleObj>
                </mc:Fallback>
              </mc:AlternateContent>
            </a:graphicData>
          </a:graphic>
        </p:graphicFrame>
      </p:grpSp>
      <p:sp>
        <p:nvSpPr>
          <p:cNvPr id="11" name="文字方塊 13"/>
          <p:cNvSpPr txBox="1"/>
          <p:nvPr/>
        </p:nvSpPr>
        <p:spPr>
          <a:xfrm>
            <a:off x="3779912" y="2701970"/>
            <a:ext cx="1679370" cy="369332"/>
          </a:xfrm>
          <a:prstGeom prst="rect">
            <a:avLst/>
          </a:prstGeom>
          <a:noFill/>
        </p:spPr>
        <p:txBody>
          <a:bodyPr wrap="none" rtlCol="0">
            <a:spAutoFit/>
          </a:bodyPr>
          <a:lstStyle/>
          <a:p>
            <a:r>
              <a:rPr lang="en-US" altLang="zh-TW" dirty="0" smtClean="0"/>
              <a:t>LED Car Taillight</a:t>
            </a:r>
            <a:endParaRPr lang="zh-TW" altLang="en-US" dirty="0"/>
          </a:p>
        </p:txBody>
      </p:sp>
      <p:graphicFrame>
        <p:nvGraphicFramePr>
          <p:cNvPr id="12" name="物件 11"/>
          <p:cNvGraphicFramePr>
            <a:graphicFrameLocks noChangeAspect="1"/>
          </p:cNvGraphicFramePr>
          <p:nvPr>
            <p:extLst>
              <p:ext uri="{D42A27DB-BD31-4B8C-83A1-F6EECF244321}">
                <p14:modId xmlns:p14="http://schemas.microsoft.com/office/powerpoint/2010/main" val="1883794990"/>
              </p:ext>
            </p:extLst>
          </p:nvPr>
        </p:nvGraphicFramePr>
        <p:xfrm>
          <a:off x="3512453" y="1612839"/>
          <a:ext cx="2283683" cy="1171120"/>
        </p:xfrm>
        <a:graphic>
          <a:graphicData uri="http://schemas.openxmlformats.org/presentationml/2006/ole">
            <mc:AlternateContent xmlns:mc="http://schemas.openxmlformats.org/markup-compatibility/2006">
              <mc:Choice xmlns:v="urn:schemas-microsoft-com:vml" Requires="v">
                <p:oleObj spid="_x0000_s30747" name="PhotoImpact" r:id="rId8" imgW="3342960" imgH="1714320" progId="PI3.Image">
                  <p:embed/>
                </p:oleObj>
              </mc:Choice>
              <mc:Fallback>
                <p:oleObj name="PhotoImpact" r:id="rId8" imgW="3342960" imgH="1714320" progId="PI3.Image">
                  <p:embed/>
                  <p:pic>
                    <p:nvPicPr>
                      <p:cNvPr id="0" name=""/>
                      <p:cNvPicPr/>
                      <p:nvPr/>
                    </p:nvPicPr>
                    <p:blipFill>
                      <a:blip r:embed="rId9"/>
                      <a:stretch>
                        <a:fillRect/>
                      </a:stretch>
                    </p:blipFill>
                    <p:spPr>
                      <a:xfrm>
                        <a:off x="3512453" y="1612839"/>
                        <a:ext cx="2283683" cy="1171120"/>
                      </a:xfrm>
                      <a:prstGeom prst="rect">
                        <a:avLst/>
                      </a:prstGeom>
                    </p:spPr>
                  </p:pic>
                </p:oleObj>
              </mc:Fallback>
            </mc:AlternateContent>
          </a:graphicData>
        </a:graphic>
      </p:graphicFrame>
    </p:spTree>
    <p:extLst>
      <p:ext uri="{BB962C8B-B14F-4D97-AF65-F5344CB8AC3E}">
        <p14:creationId xmlns:p14="http://schemas.microsoft.com/office/powerpoint/2010/main" val="353007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Receivers</a:t>
            </a:r>
            <a:endParaRPr lang="en-GB" sz="2800" kern="0" dirty="0"/>
          </a:p>
        </p:txBody>
      </p:sp>
      <p:pic>
        <p:nvPicPr>
          <p:cNvPr id="3"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8863" y="3826023"/>
            <a:ext cx="755105" cy="755105"/>
          </a:xfrm>
          <a:prstGeom prst="rect">
            <a:avLst/>
          </a:prstGeom>
        </p:spPr>
      </p:pic>
      <p:pic>
        <p:nvPicPr>
          <p:cNvPr id="4" name="Picture 2" descr="http://nikonrumors.com/wp-content/uploads/2010/08/nikon_D3100_Cmos_sens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154" y="3764962"/>
            <a:ext cx="859127" cy="695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9"/>
          <p:cNvGraphicFramePr>
            <a:graphicFrameLocks noGrp="1"/>
          </p:cNvGraphicFramePr>
          <p:nvPr>
            <p:extLst>
              <p:ext uri="{D42A27DB-BD31-4B8C-83A1-F6EECF244321}">
                <p14:modId xmlns:p14="http://schemas.microsoft.com/office/powerpoint/2010/main" val="2998979892"/>
              </p:ext>
            </p:extLst>
          </p:nvPr>
        </p:nvGraphicFramePr>
        <p:xfrm>
          <a:off x="755576" y="4677112"/>
          <a:ext cx="7397824" cy="1737360"/>
        </p:xfrm>
        <a:graphic>
          <a:graphicData uri="http://schemas.openxmlformats.org/drawingml/2006/table">
            <a:tbl>
              <a:tblPr firstRow="1" bandRow="1">
                <a:tableStyleId>{5C22544A-7EE6-4342-B048-85BDC9FD1C3A}</a:tableStyleId>
              </a:tblPr>
              <a:tblGrid>
                <a:gridCol w="1266294"/>
                <a:gridCol w="2132706"/>
                <a:gridCol w="1999412"/>
                <a:gridCol w="1999412"/>
              </a:tblGrid>
              <a:tr h="274064">
                <a:tc>
                  <a:txBody>
                    <a:bodyPr/>
                    <a:lstStyle/>
                    <a:p>
                      <a:r>
                        <a:rPr lang="en-GB" altLang="zh-TW" sz="1600" dirty="0" smtClean="0">
                          <a:latin typeface="Helvetica"/>
                          <a:cs typeface="Helvetica"/>
                        </a:rPr>
                        <a:t>Receiver</a:t>
                      </a:r>
                      <a:endParaRPr lang="zh-TW" altLang="en-US" sz="1600" dirty="0">
                        <a:latin typeface="Helvetica"/>
                        <a:cs typeface="Helvetica"/>
                      </a:endParaRPr>
                    </a:p>
                  </a:txBody>
                  <a:tcPr/>
                </a:tc>
                <a:tc>
                  <a:txBody>
                    <a:bodyPr/>
                    <a:lstStyle/>
                    <a:p>
                      <a:r>
                        <a:rPr lang="en-US" altLang="zh-TW" sz="1600" dirty="0" smtClean="0">
                          <a:latin typeface="Helvetica"/>
                          <a:cs typeface="Helvetica"/>
                        </a:rPr>
                        <a:t>Data Rate</a:t>
                      </a:r>
                      <a:endParaRPr lang="zh-TW" altLang="en-US" sz="1600" dirty="0">
                        <a:latin typeface="Helvetica"/>
                        <a:cs typeface="Helvetica"/>
                      </a:endParaRPr>
                    </a:p>
                  </a:txBody>
                  <a:tcPr/>
                </a:tc>
                <a:tc>
                  <a:txBody>
                    <a:bodyPr/>
                    <a:lstStyle/>
                    <a:p>
                      <a:r>
                        <a:rPr lang="en-US" altLang="zh-TW" sz="1600" dirty="0" smtClean="0">
                          <a:latin typeface="Helvetica"/>
                          <a:cs typeface="Helvetica"/>
                        </a:rPr>
                        <a:t>Number of pixels</a:t>
                      </a:r>
                      <a:endParaRPr lang="zh-TW" altLang="en-US" sz="1600" dirty="0">
                        <a:latin typeface="Helvetica"/>
                        <a:cs typeface="Helvetica"/>
                      </a:endParaRPr>
                    </a:p>
                  </a:txBody>
                  <a:tcPr/>
                </a:tc>
                <a:tc>
                  <a:txBody>
                    <a:bodyPr/>
                    <a:lstStyle/>
                    <a:p>
                      <a:r>
                        <a:rPr lang="en-US" altLang="zh-TW" sz="1600" dirty="0" smtClean="0">
                          <a:latin typeface="Helvetica"/>
                          <a:cs typeface="Helvetica"/>
                        </a:rPr>
                        <a:t>Cost</a:t>
                      </a:r>
                      <a:endParaRPr lang="zh-TW" altLang="en-US" sz="1600" dirty="0">
                        <a:latin typeface="Helvetica"/>
                        <a:cs typeface="Helvetica"/>
                      </a:endParaRPr>
                    </a:p>
                  </a:txBody>
                  <a:tcPr/>
                </a:tc>
              </a:tr>
              <a:tr h="429882">
                <a:tc>
                  <a:txBody>
                    <a:bodyPr/>
                    <a:lstStyle/>
                    <a:p>
                      <a:r>
                        <a:rPr lang="en-US" altLang="zh-TW" sz="1600" dirty="0" smtClean="0">
                          <a:latin typeface="Helvetica"/>
                          <a:cs typeface="Helvetica"/>
                        </a:rPr>
                        <a:t>Photodiode</a:t>
                      </a:r>
                      <a:endParaRPr lang="zh-TW" altLang="en-US" sz="1600" dirty="0">
                        <a:latin typeface="Helvetica"/>
                        <a:cs typeface="Helvetica"/>
                      </a:endParaRPr>
                    </a:p>
                  </a:txBody>
                  <a:tcPr/>
                </a:tc>
                <a:tc>
                  <a:txBody>
                    <a:bodyPr/>
                    <a:lstStyle/>
                    <a:p>
                      <a:r>
                        <a:rPr lang="en-US" altLang="zh-TW" sz="1600" dirty="0" smtClean="0">
                          <a:latin typeface="Helvetica"/>
                          <a:cs typeface="Helvetica"/>
                        </a:rPr>
                        <a:t>Up to </a:t>
                      </a:r>
                      <a:br>
                        <a:rPr lang="en-US" altLang="zh-TW" sz="1600" dirty="0" smtClean="0">
                          <a:latin typeface="Helvetica"/>
                          <a:cs typeface="Helvetica"/>
                        </a:rPr>
                      </a:br>
                      <a:r>
                        <a:rPr lang="en-US" altLang="zh-TW" sz="1600" dirty="0" smtClean="0">
                          <a:latin typeface="Helvetica"/>
                          <a:cs typeface="Helvetica"/>
                        </a:rPr>
                        <a:t>several Mb/s</a:t>
                      </a:r>
                      <a:endParaRPr lang="zh-TW" altLang="en-US" sz="1600" dirty="0">
                        <a:latin typeface="Helvetica"/>
                        <a:cs typeface="Helvetica"/>
                      </a:endParaRPr>
                    </a:p>
                  </a:txBody>
                  <a:tcPr/>
                </a:tc>
                <a:tc>
                  <a:txBody>
                    <a:bodyPr/>
                    <a:lstStyle/>
                    <a:p>
                      <a:r>
                        <a:rPr lang="en-US" altLang="zh-TW" sz="1600" dirty="0" smtClean="0">
                          <a:latin typeface="Helvetica"/>
                          <a:cs typeface="Helvetica"/>
                        </a:rPr>
                        <a:t>1</a:t>
                      </a:r>
                      <a:endParaRPr lang="zh-TW" altLang="en-US" sz="1600" dirty="0">
                        <a:latin typeface="Helvetica"/>
                        <a:cs typeface="Helvetica"/>
                      </a:endParaRPr>
                    </a:p>
                  </a:txBody>
                  <a:tcPr/>
                </a:tc>
                <a:tc>
                  <a:txBody>
                    <a:bodyPr/>
                    <a:lstStyle/>
                    <a:p>
                      <a:r>
                        <a:rPr lang="en-US" altLang="zh-TW" sz="1600" dirty="0" smtClean="0">
                          <a:latin typeface="Helvetica"/>
                          <a:cs typeface="Helvetica"/>
                        </a:rPr>
                        <a:t>Extra</a:t>
                      </a:r>
                      <a:endParaRPr lang="zh-TW" altLang="en-US" sz="1600" dirty="0">
                        <a:latin typeface="Helvetica"/>
                        <a:cs typeface="Helvetica"/>
                      </a:endParaRPr>
                    </a:p>
                  </a:txBody>
                  <a:tcPr/>
                </a:tc>
              </a:tr>
              <a:tr h="614117">
                <a:tc>
                  <a:txBody>
                    <a:bodyPr/>
                    <a:lstStyle/>
                    <a:p>
                      <a:r>
                        <a:rPr lang="en-US" altLang="zh-TW" sz="1600" b="0" dirty="0" smtClean="0">
                          <a:latin typeface="Helvetica"/>
                          <a:cs typeface="Helvetica"/>
                        </a:rPr>
                        <a:t>Camera sensor</a:t>
                      </a:r>
                      <a:endParaRPr lang="zh-TW" altLang="en-US" sz="1600" b="0" dirty="0">
                        <a:latin typeface="Helvetica"/>
                        <a:cs typeface="Helvetica"/>
                      </a:endParaRPr>
                    </a:p>
                  </a:txBody>
                  <a:tcPr/>
                </a:tc>
                <a:tc>
                  <a:txBody>
                    <a:bodyPr/>
                    <a:lstStyle/>
                    <a:p>
                      <a:r>
                        <a:rPr lang="en-US" altLang="zh-TW" sz="1600" b="0" dirty="0" smtClean="0">
                          <a:latin typeface="Helvetica"/>
                          <a:cs typeface="Helvetica"/>
                        </a:rPr>
                        <a:t>A</a:t>
                      </a:r>
                      <a:r>
                        <a:rPr lang="en-US" altLang="zh-TW" sz="1600" b="0" baseline="0" dirty="0" smtClean="0">
                          <a:latin typeface="Helvetica"/>
                          <a:cs typeface="Helvetica"/>
                        </a:rPr>
                        <a:t> few Bytes/s</a:t>
                      </a:r>
                    </a:p>
                    <a:p>
                      <a:r>
                        <a:rPr lang="en-US" altLang="zh-TW" sz="1600" b="0" baseline="0" dirty="0" smtClean="0">
                          <a:latin typeface="Helvetica"/>
                          <a:cs typeface="Helvetica"/>
                        </a:rPr>
                        <a:t>(ok for short traffic messages)</a:t>
                      </a:r>
                      <a:endParaRPr lang="zh-TW" altLang="en-US" sz="1600" b="0" dirty="0">
                        <a:latin typeface="Helvetica"/>
                        <a:cs typeface="Helvetica"/>
                      </a:endParaRPr>
                    </a:p>
                  </a:txBody>
                  <a:tcPr/>
                </a:tc>
                <a:tc>
                  <a:txBody>
                    <a:bodyPr/>
                    <a:lstStyle/>
                    <a:p>
                      <a:r>
                        <a:rPr lang="en-US" altLang="zh-TW" sz="1600" b="0" dirty="0" smtClean="0">
                          <a:latin typeface="Helvetica"/>
                          <a:cs typeface="Helvetica"/>
                        </a:rPr>
                        <a:t>Millions</a:t>
                      </a:r>
                      <a:endParaRPr lang="zh-TW" altLang="en-US" sz="1600" b="0" dirty="0">
                        <a:latin typeface="Helvetica"/>
                        <a:cs typeface="Helvetica"/>
                      </a:endParaRPr>
                    </a:p>
                  </a:txBody>
                  <a:tcPr/>
                </a:tc>
                <a:tc>
                  <a:txBody>
                    <a:bodyPr/>
                    <a:lstStyle/>
                    <a:p>
                      <a:r>
                        <a:rPr lang="en-US" altLang="zh-TW" sz="1600" b="0" dirty="0" smtClean="0">
                          <a:latin typeface="Helvetica"/>
                          <a:cs typeface="Helvetica"/>
                        </a:rPr>
                        <a:t>Use</a:t>
                      </a:r>
                      <a:r>
                        <a:rPr lang="en-US" altLang="zh-TW" sz="1600" b="0" baseline="0" dirty="0" smtClean="0">
                          <a:latin typeface="Helvetica"/>
                          <a:cs typeface="Helvetica"/>
                        </a:rPr>
                        <a:t> existing cameras</a:t>
                      </a:r>
                      <a:endParaRPr lang="zh-TW" altLang="en-US" sz="1600" b="0" dirty="0">
                        <a:latin typeface="Helvetica"/>
                        <a:cs typeface="Helvetica"/>
                      </a:endParaRPr>
                    </a:p>
                  </a:txBody>
                  <a:tcPr/>
                </a:tc>
              </a:tr>
            </a:tbl>
          </a:graphicData>
        </a:graphic>
      </p:graphicFrame>
      <p:sp>
        <p:nvSpPr>
          <p:cNvPr id="7" name="文字方塊 10"/>
          <p:cNvSpPr txBox="1"/>
          <p:nvPr/>
        </p:nvSpPr>
        <p:spPr>
          <a:xfrm>
            <a:off x="1800200" y="3914472"/>
            <a:ext cx="1835696" cy="338554"/>
          </a:xfrm>
          <a:prstGeom prst="rect">
            <a:avLst/>
          </a:prstGeom>
          <a:noFill/>
        </p:spPr>
        <p:txBody>
          <a:bodyPr wrap="square" rtlCol="0">
            <a:spAutoFit/>
          </a:bodyPr>
          <a:lstStyle/>
          <a:p>
            <a:pPr algn="r"/>
            <a:r>
              <a:rPr lang="en-US" altLang="zh-TW" sz="1600" b="1" dirty="0" smtClean="0">
                <a:cs typeface="Gill Sans"/>
              </a:rPr>
              <a:t>Photodiode</a:t>
            </a:r>
            <a:endParaRPr lang="zh-TW" altLang="en-US" sz="1600" b="1" dirty="0">
              <a:cs typeface="Gill Sans"/>
            </a:endParaRPr>
          </a:p>
        </p:txBody>
      </p:sp>
      <p:sp>
        <p:nvSpPr>
          <p:cNvPr id="8" name="向右箭號 11"/>
          <p:cNvSpPr/>
          <p:nvPr/>
        </p:nvSpPr>
        <p:spPr>
          <a:xfrm rot="5400000">
            <a:off x="3672545" y="3249625"/>
            <a:ext cx="360042" cy="574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13"/>
          <p:cNvSpPr txBox="1"/>
          <p:nvPr/>
        </p:nvSpPr>
        <p:spPr>
          <a:xfrm>
            <a:off x="5580112" y="3954542"/>
            <a:ext cx="1800200" cy="338554"/>
          </a:xfrm>
          <a:prstGeom prst="rect">
            <a:avLst/>
          </a:prstGeom>
          <a:noFill/>
        </p:spPr>
        <p:txBody>
          <a:bodyPr wrap="square" rtlCol="0">
            <a:spAutoFit/>
          </a:bodyPr>
          <a:lstStyle/>
          <a:p>
            <a:r>
              <a:rPr lang="en-US" altLang="zh-TW" sz="1600" b="1" dirty="0" smtClean="0">
                <a:cs typeface="Gill Sans"/>
              </a:rPr>
              <a:t>Camera Sensor</a:t>
            </a:r>
            <a:endParaRPr lang="zh-TW" altLang="en-US" sz="1600" b="1" dirty="0">
              <a:cs typeface="Gill Sans"/>
            </a:endParaRPr>
          </a:p>
        </p:txBody>
      </p:sp>
      <p:pic>
        <p:nvPicPr>
          <p:cNvPr id="10"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638822"/>
            <a:ext cx="1603020" cy="1074966"/>
          </a:xfrm>
          <a:prstGeom prst="rect">
            <a:avLst/>
          </a:prstGeom>
        </p:spPr>
      </p:pic>
      <p:pic>
        <p:nvPicPr>
          <p:cNvPr id="11"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7032" y="1616215"/>
            <a:ext cx="1615429" cy="1080120"/>
          </a:xfrm>
          <a:prstGeom prst="rect">
            <a:avLst/>
          </a:prstGeom>
        </p:spPr>
      </p:pic>
      <p:sp>
        <p:nvSpPr>
          <p:cNvPr id="12" name="文字方塊 16"/>
          <p:cNvSpPr txBox="1"/>
          <p:nvPr/>
        </p:nvSpPr>
        <p:spPr>
          <a:xfrm>
            <a:off x="3635896" y="2709586"/>
            <a:ext cx="1944216" cy="646331"/>
          </a:xfrm>
          <a:prstGeom prst="rect">
            <a:avLst/>
          </a:prstGeom>
          <a:noFill/>
        </p:spPr>
        <p:txBody>
          <a:bodyPr wrap="square" rtlCol="0">
            <a:spAutoFit/>
          </a:bodyPr>
          <a:lstStyle/>
          <a:p>
            <a:pPr algn="ctr"/>
            <a:r>
              <a:rPr lang="en-US" altLang="zh-TW" dirty="0" smtClean="0">
                <a:cs typeface="Gill Sans"/>
              </a:rPr>
              <a:t>Transmitter</a:t>
            </a:r>
            <a:br>
              <a:rPr lang="en-US" altLang="zh-TW" dirty="0" smtClean="0">
                <a:cs typeface="Gill Sans"/>
              </a:rPr>
            </a:br>
            <a:r>
              <a:rPr lang="en-US" altLang="zh-TW" dirty="0" smtClean="0">
                <a:cs typeface="Gill Sans"/>
              </a:rPr>
              <a:t>LED Lights</a:t>
            </a:r>
            <a:endParaRPr lang="zh-TW" altLang="en-US" dirty="0">
              <a:cs typeface="Gill San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84" y="2863073"/>
            <a:ext cx="2964722" cy="90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向右箭號 11"/>
          <p:cNvSpPr/>
          <p:nvPr/>
        </p:nvSpPr>
        <p:spPr>
          <a:xfrm rot="5400000">
            <a:off x="5040697" y="3249628"/>
            <a:ext cx="360042" cy="574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1272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Vehicular VLC Network</a:t>
            </a:r>
            <a:endParaRPr lang="en-GB" sz="2800" kern="0" dirty="0"/>
          </a:p>
        </p:txBody>
      </p:sp>
      <p:pic>
        <p:nvPicPr>
          <p:cNvPr id="3" name="Object 2"/>
          <p:cNvPicPr>
            <a:picLocks noChangeArrowheads="1"/>
          </p:cNvPicPr>
          <p:nvPr/>
        </p:nvPicPr>
        <p:blipFill>
          <a:blip r:embed="rId2">
            <a:extLst>
              <a:ext uri="{28A0092B-C50C-407E-A947-70E740481C1C}">
                <a14:useLocalDpi xmlns:a14="http://schemas.microsoft.com/office/drawing/2010/main" val="0"/>
              </a:ext>
            </a:extLst>
          </a:blip>
          <a:srcRect t="-2080" b="-316"/>
          <a:stretch>
            <a:fillRect/>
          </a:stretch>
        </p:blipFill>
        <p:spPr bwMode="auto">
          <a:xfrm>
            <a:off x="720080" y="1772816"/>
            <a:ext cx="7357120" cy="417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46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V2V</a:t>
            </a:r>
            <a:endParaRPr lang="en-GB" sz="2800" kern="0" dirty="0"/>
          </a:p>
        </p:txBody>
      </p:sp>
      <p:sp>
        <p:nvSpPr>
          <p:cNvPr id="3" name="Content Placeholder 2"/>
          <p:cNvSpPr txBox="1">
            <a:spLocks/>
          </p:cNvSpPr>
          <p:nvPr/>
        </p:nvSpPr>
        <p:spPr>
          <a:xfrm>
            <a:off x="457200" y="1600201"/>
            <a:ext cx="8229600" cy="676672"/>
          </a:xfrm>
          <a:prstGeom prst="rect">
            <a:avLst/>
          </a:prstGeom>
        </p:spPr>
        <p:txBody>
          <a:bodyPr>
            <a:normAutofit/>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mtClean="0"/>
              <a:t>A typical V2V VLC system with interference from nearby lights</a:t>
            </a:r>
            <a:endParaRPr lang="en-GB" dirty="0"/>
          </a:p>
        </p:txBody>
      </p:sp>
      <p:graphicFrame>
        <p:nvGraphicFramePr>
          <p:cNvPr id="4" name="Object 4"/>
          <p:cNvGraphicFramePr>
            <a:graphicFrameLocks noChangeAspect="1"/>
          </p:cNvGraphicFramePr>
          <p:nvPr>
            <p:extLst>
              <p:ext uri="{D42A27DB-BD31-4B8C-83A1-F6EECF244321}">
                <p14:modId xmlns:p14="http://schemas.microsoft.com/office/powerpoint/2010/main" val="1011869014"/>
              </p:ext>
            </p:extLst>
          </p:nvPr>
        </p:nvGraphicFramePr>
        <p:xfrm>
          <a:off x="2627784" y="2348880"/>
          <a:ext cx="3383076" cy="3888432"/>
        </p:xfrm>
        <a:graphic>
          <a:graphicData uri="http://schemas.openxmlformats.org/presentationml/2006/ole">
            <mc:AlternateContent xmlns:mc="http://schemas.openxmlformats.org/markup-compatibility/2006">
              <mc:Choice xmlns:v="urn:schemas-microsoft-com:vml" Requires="v">
                <p:oleObj spid="_x0000_s31757" r:id="rId3" imgW="2295505" imgH="2638630" progId="Visio.Drawing.15">
                  <p:embed/>
                </p:oleObj>
              </mc:Choice>
              <mc:Fallback>
                <p:oleObj r:id="rId3" imgW="2295505" imgH="263863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348880"/>
                        <a:ext cx="3383076" cy="3888432"/>
                      </a:xfrm>
                      <a:prstGeom prst="rect">
                        <a:avLst/>
                      </a:prstGeom>
                      <a:noFill/>
                      <a:extLst/>
                    </p:spPr>
                  </p:pic>
                </p:oleObj>
              </mc:Fallback>
            </mc:AlternateContent>
          </a:graphicData>
        </a:graphic>
      </p:graphicFrame>
    </p:spTree>
    <p:extLst>
      <p:ext uri="{BB962C8B-B14F-4D97-AF65-F5344CB8AC3E}">
        <p14:creationId xmlns:p14="http://schemas.microsoft.com/office/powerpoint/2010/main" val="81981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V2V: LOS and NLOS</a:t>
            </a:r>
            <a:endParaRPr lang="en-GB" sz="2800" kern="0" dirty="0"/>
          </a:p>
        </p:txBody>
      </p:sp>
      <p:sp>
        <p:nvSpPr>
          <p:cNvPr id="6" name="Content Placeholder 2"/>
          <p:cNvSpPr txBox="1">
            <a:spLocks/>
          </p:cNvSpPr>
          <p:nvPr/>
        </p:nvSpPr>
        <p:spPr>
          <a:xfrm>
            <a:off x="457200" y="1333873"/>
            <a:ext cx="8686800" cy="1180727"/>
          </a:xfrm>
          <a:prstGeom prst="rect">
            <a:avLst/>
          </a:prstGeom>
        </p:spPr>
        <p:txBody>
          <a:bodyPr>
            <a:normAutofit/>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3" indent="-17463"/>
            <a:r>
              <a:rPr lang="en-US" sz="1800" dirty="0" smtClean="0"/>
              <a:t>Configuration of C2C VLC system -  rays from the right headlamp to the receiver are illustrated).</a:t>
            </a:r>
            <a:endParaRPr lang="en-GB" sz="1800" dirty="0"/>
          </a:p>
        </p:txBody>
      </p:sp>
      <p:pic>
        <p:nvPicPr>
          <p:cNvPr id="7" name="Picture 2" descr="C2C Configu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6724"/>
            <a:ext cx="7603625" cy="179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4"/>
          <p:cNvGraphicFramePr>
            <a:graphicFrameLocks noChangeAspect="1"/>
          </p:cNvGraphicFramePr>
          <p:nvPr>
            <p:extLst>
              <p:ext uri="{D42A27DB-BD31-4B8C-83A1-F6EECF244321}">
                <p14:modId xmlns:p14="http://schemas.microsoft.com/office/powerpoint/2010/main" val="3198261531"/>
              </p:ext>
            </p:extLst>
          </p:nvPr>
        </p:nvGraphicFramePr>
        <p:xfrm>
          <a:off x="75155" y="4365105"/>
          <a:ext cx="4410489" cy="936104"/>
        </p:xfrm>
        <a:graphic>
          <a:graphicData uri="http://schemas.openxmlformats.org/presentationml/2006/ole">
            <mc:AlternateContent xmlns:mc="http://schemas.openxmlformats.org/markup-compatibility/2006">
              <mc:Choice xmlns:v="urn:schemas-microsoft-com:vml" Requires="v">
                <p:oleObj spid="_x0000_s32803" r:id="rId4" imgW="2336800" imgH="495300" progId="Equation.DSMT4">
                  <p:embed/>
                </p:oleObj>
              </mc:Choice>
              <mc:Fallback>
                <p:oleObj r:id="rId4" imgW="2336800" imgH="495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5" y="4365105"/>
                        <a:ext cx="4410489" cy="936104"/>
                      </a:xfrm>
                      <a:prstGeom prst="rect">
                        <a:avLst/>
                      </a:prstGeom>
                      <a:noFill/>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685955479"/>
              </p:ext>
            </p:extLst>
          </p:nvPr>
        </p:nvGraphicFramePr>
        <p:xfrm>
          <a:off x="4499992" y="4839816"/>
          <a:ext cx="4546971" cy="893440"/>
        </p:xfrm>
        <a:graphic>
          <a:graphicData uri="http://schemas.openxmlformats.org/presentationml/2006/ole">
            <mc:AlternateContent xmlns:mc="http://schemas.openxmlformats.org/markup-compatibility/2006">
              <mc:Choice xmlns:v="urn:schemas-microsoft-com:vml" Requires="v">
                <p:oleObj spid="_x0000_s32804" r:id="rId6" imgW="2717800" imgH="533400" progId="Equation.DSMT4">
                  <p:embed/>
                </p:oleObj>
              </mc:Choice>
              <mc:Fallback>
                <p:oleObj r:id="rId6" imgW="2717800" imgH="533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4839816"/>
                        <a:ext cx="4546971" cy="893440"/>
                      </a:xfrm>
                      <a:prstGeom prst="rect">
                        <a:avLst/>
                      </a:prstGeom>
                      <a:noFill/>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544308876"/>
              </p:ext>
            </p:extLst>
          </p:nvPr>
        </p:nvGraphicFramePr>
        <p:xfrm>
          <a:off x="2514092" y="5779060"/>
          <a:ext cx="3581908" cy="602268"/>
        </p:xfrm>
        <a:graphic>
          <a:graphicData uri="http://schemas.openxmlformats.org/presentationml/2006/ole">
            <mc:AlternateContent xmlns:mc="http://schemas.openxmlformats.org/markup-compatibility/2006">
              <mc:Choice xmlns:v="urn:schemas-microsoft-com:vml" Requires="v">
                <p:oleObj spid="_x0000_s32805" r:id="rId8" imgW="1079032" imgH="177723" progId="Equation.DSMT4">
                  <p:embed/>
                </p:oleObj>
              </mc:Choice>
              <mc:Fallback>
                <p:oleObj r:id="rId8" imgW="1079032" imgH="17772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092" y="5779060"/>
                        <a:ext cx="3581908" cy="602268"/>
                      </a:xfrm>
                      <a:prstGeom prst="rect">
                        <a:avLst/>
                      </a:prstGeom>
                      <a:noFill/>
                    </p:spPr>
                  </p:pic>
                </p:oleObj>
              </mc:Fallback>
            </mc:AlternateContent>
          </a:graphicData>
        </a:graphic>
      </p:graphicFrame>
    </p:spTree>
    <p:extLst>
      <p:ext uri="{BB962C8B-B14F-4D97-AF65-F5344CB8AC3E}">
        <p14:creationId xmlns:p14="http://schemas.microsoft.com/office/powerpoint/2010/main" val="2135348620"/>
      </p:ext>
    </p:extLst>
  </p:cSld>
  <p:clrMapOvr>
    <a:masterClrMapping/>
  </p:clrMapOvr>
</p:sld>
</file>

<file path=ppt/theme/theme1.xml><?xml version="1.0" encoding="utf-8"?>
<a:theme xmlns:a="http://schemas.openxmlformats.org/drawingml/2006/main" name="Alle Vorlagen Fraunhofer HHI_united_2007">
  <a:themeElements>
    <a:clrScheme name="Fraunhofer HHI Farbschema">
      <a:dk1>
        <a:sysClr val="windowText" lastClr="000000"/>
      </a:dk1>
      <a:lt1>
        <a:sysClr val="window" lastClr="FFFFFF"/>
      </a:lt1>
      <a:dk2>
        <a:srgbClr val="323232"/>
      </a:dk2>
      <a:lt2>
        <a:srgbClr val="E3DED1"/>
      </a:lt2>
      <a:accent1>
        <a:srgbClr val="808284"/>
      </a:accent1>
      <a:accent2>
        <a:srgbClr val="009879"/>
      </a:accent2>
      <a:accent3>
        <a:srgbClr val="D8400A"/>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HI Master">
  <a:themeElements>
    <a:clrScheme name="HHI - Wireless Communication and Networks">
      <a:dk1>
        <a:sysClr val="windowText" lastClr="000000"/>
      </a:dk1>
      <a:lt1>
        <a:sysClr val="window" lastClr="FFFFFF"/>
      </a:lt1>
      <a:dk2>
        <a:srgbClr val="323232"/>
      </a:dk2>
      <a:lt2>
        <a:srgbClr val="E3DED1"/>
      </a:lt2>
      <a:accent1>
        <a:srgbClr val="F21515"/>
      </a:accent1>
      <a:accent2>
        <a:srgbClr val="00BCE1"/>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HI Master">
  <a:themeElements>
    <a:clrScheme name="HHI - Fibre Optical Sensor Systems">
      <a:dk1>
        <a:sysClr val="windowText" lastClr="000000"/>
      </a:dk1>
      <a:lt1>
        <a:sysClr val="window" lastClr="FFFFFF"/>
      </a:lt1>
      <a:dk2>
        <a:srgbClr val="323232"/>
      </a:dk2>
      <a:lt2>
        <a:srgbClr val="E3DED1"/>
      </a:lt2>
      <a:accent1>
        <a:srgbClr val="0059BE"/>
      </a:accent1>
      <a:accent2>
        <a:srgbClr val="C2D50B"/>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HI Master">
  <a:themeElements>
    <a:clrScheme name="HHI - High Speed Hardware Architecture">
      <a:dk1>
        <a:sysClr val="windowText" lastClr="000000"/>
      </a:dk1>
      <a:lt1>
        <a:sysClr val="window" lastClr="FFFFFF"/>
      </a:lt1>
      <a:dk2>
        <a:srgbClr val="323232"/>
      </a:dk2>
      <a:lt2>
        <a:srgbClr val="E3DED1"/>
      </a:lt2>
      <a:accent1>
        <a:srgbClr val="00A1A2"/>
      </a:accent1>
      <a:accent2>
        <a:srgbClr val="AD403D"/>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HI Master">
  <a:themeElements>
    <a:clrScheme name="HHI - Interactive Media - Human Factors">
      <a:dk1>
        <a:sysClr val="windowText" lastClr="000000"/>
      </a:dk1>
      <a:lt1>
        <a:sysClr val="window" lastClr="FFFFFF"/>
      </a:lt1>
      <a:dk2>
        <a:srgbClr val="323232"/>
      </a:dk2>
      <a:lt2>
        <a:srgbClr val="E3DED1"/>
      </a:lt2>
      <a:accent1>
        <a:srgbClr val="D8CD00"/>
      </a:accent1>
      <a:accent2>
        <a:srgbClr val="4045A0"/>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HI Master">
  <a:themeElements>
    <a:clrScheme name="HHI - Image processing">
      <a:dk1>
        <a:sysClr val="windowText" lastClr="000000"/>
      </a:dk1>
      <a:lt1>
        <a:sysClr val="window" lastClr="FFFFFF"/>
      </a:lt1>
      <a:dk2>
        <a:srgbClr val="323232"/>
      </a:dk2>
      <a:lt2>
        <a:srgbClr val="E3DED1"/>
      </a:lt2>
      <a:accent1>
        <a:srgbClr val="5ABE00"/>
      </a:accent1>
      <a:accent2>
        <a:srgbClr val="D8400A"/>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HI Master">
  <a:themeElements>
    <a:clrScheme name="HHI - Photonic Components">
      <a:dk1>
        <a:sysClr val="windowText" lastClr="000000"/>
      </a:dk1>
      <a:lt1>
        <a:sysClr val="window" lastClr="FFFFFF"/>
      </a:lt1>
      <a:dk2>
        <a:srgbClr val="323232"/>
      </a:dk2>
      <a:lt2>
        <a:srgbClr val="E3DED1"/>
      </a:lt2>
      <a:accent1>
        <a:srgbClr val="0076B3"/>
      </a:accent1>
      <a:accent2>
        <a:srgbClr val="DECF08"/>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HI Master">
  <a:themeElements>
    <a:clrScheme name="HHI - Photonic Networks and Systems">
      <a:dk1>
        <a:sysClr val="windowText" lastClr="000000"/>
      </a:dk1>
      <a:lt1>
        <a:sysClr val="window" lastClr="FFFFFF"/>
      </a:lt1>
      <a:dk2>
        <a:srgbClr val="323232"/>
      </a:dk2>
      <a:lt2>
        <a:srgbClr val="E3DED1"/>
      </a:lt2>
      <a:accent1>
        <a:srgbClr val="00B3DF"/>
      </a:accent1>
      <a:accent2>
        <a:srgbClr val="F99D16"/>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Alle Vorlagen Fraunhofer HHI_united_2007</Template>
  <TotalTime>0</TotalTime>
  <Words>760</Words>
  <Application>Microsoft Office PowerPoint</Application>
  <PresentationFormat>Bildschirmpräsentation (4:3)</PresentationFormat>
  <Paragraphs>109</Paragraphs>
  <Slides>16</Slides>
  <Notes>1</Notes>
  <HiddenSlides>0</HiddenSlides>
  <MMClips>0</MMClips>
  <ScaleCrop>false</ScaleCrop>
  <HeadingPairs>
    <vt:vector size="6" baseType="variant">
      <vt:variant>
        <vt:lpstr>Design</vt:lpstr>
      </vt:variant>
      <vt:variant>
        <vt:i4>8</vt:i4>
      </vt:variant>
      <vt:variant>
        <vt:lpstr>Eingebettete OLE-Server</vt:lpstr>
      </vt:variant>
      <vt:variant>
        <vt:i4>5</vt:i4>
      </vt:variant>
      <vt:variant>
        <vt:lpstr>Folientitel</vt:lpstr>
      </vt:variant>
      <vt:variant>
        <vt:i4>16</vt:i4>
      </vt:variant>
    </vt:vector>
  </HeadingPairs>
  <TitlesOfParts>
    <vt:vector size="29" baseType="lpstr">
      <vt:lpstr>Alle Vorlagen Fraunhofer HHI_united_2007</vt:lpstr>
      <vt:lpstr>1_HHI Master</vt:lpstr>
      <vt:lpstr>2_HHI Master</vt:lpstr>
      <vt:lpstr>3_HHI Master</vt:lpstr>
      <vt:lpstr>4_HHI Master</vt:lpstr>
      <vt:lpstr>5_HHI Master</vt:lpstr>
      <vt:lpstr>6_HHI Master</vt:lpstr>
      <vt:lpstr>7_HHI Master</vt:lpstr>
      <vt:lpstr>PhotoImpact</vt:lpstr>
      <vt:lpstr>Visio.Drawing.15</vt:lpstr>
      <vt:lpstr>Equation.DSMT4</vt:lpstr>
      <vt:lpstr>Visio</vt:lpstr>
      <vt:lpstr>Visio.Drawing.11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united communications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 für PPT2007</dc:title>
  <dc:creator>Fraunhofer HHI</dc:creator>
  <cp:lastModifiedBy>Jungnickel, Volker</cp:lastModifiedBy>
  <cp:revision>711</cp:revision>
  <cp:lastPrinted>2015-09-25T16:56:15Z</cp:lastPrinted>
  <dcterms:created xsi:type="dcterms:W3CDTF">2010-10-12T07:03:46Z</dcterms:created>
  <dcterms:modified xsi:type="dcterms:W3CDTF">2015-11-10T18:17:34Z</dcterms:modified>
</cp:coreProperties>
</file>