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260" r:id="rId4"/>
    <p:sldId id="261" r:id="rId5"/>
    <p:sldId id="262" r:id="rId6"/>
    <p:sldId id="263" r:id="rId7"/>
    <p:sldId id="264" r:id="rId8"/>
    <p:sldId id="265" r:id="rId9"/>
    <p:sldId id="266" r:id="rId10"/>
    <p:sldId id="267" r:id="rId11"/>
    <p:sldId id="26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78968" autoAdjust="0"/>
  </p:normalViewPr>
  <p:slideViewPr>
    <p:cSldViewPr>
      <p:cViewPr varScale="1">
        <p:scale>
          <a:sx n="64" d="100"/>
          <a:sy n="64" d="100"/>
        </p:scale>
        <p:origin x="1232" y="5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11/10/2015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11/10/2015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11/10/2015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11/10/2015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11/10/2015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11/10/2015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11/10/2015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11/10/2015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11/10/2015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11/10/2015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11/10/2015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11/10/2015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11/10/2015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11/10/2015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11/10/2015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11/10/2015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11/10/2015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11/10/2015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11/10/2015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24107"/>
            <a:ext cx="4757737" cy="246221"/>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600" b="1" i="0" kern="1200" dirty="0" smtClean="0">
                <a:solidFill>
                  <a:schemeClr val="tx1"/>
                </a:solidFill>
                <a:effectLst/>
                <a:latin typeface="Times New Roman" pitchFamily="18" charset="0"/>
                <a:ea typeface="+mn-ea"/>
                <a:cs typeface="+mn-cs"/>
              </a:rPr>
              <a:t>15-15</a:t>
            </a:r>
            <a:r>
              <a:rPr lang="en-US" sz="1400" b="1" i="0" kern="1200" dirty="0" smtClean="0">
                <a:solidFill>
                  <a:schemeClr val="tx1"/>
                </a:solidFill>
                <a:effectLst/>
                <a:latin typeface="Times New Roman" pitchFamily="18" charset="0"/>
                <a:ea typeface="+mn-ea"/>
                <a:cs typeface="+mn-cs"/>
              </a:rPr>
              <a:t>-0897-00-0008</a:t>
            </a:r>
            <a:endParaRPr lang="en-US" altLang="ko-KR" sz="16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a:t>
            </a:r>
            <a:r>
              <a:rPr lang="en-US" altLang="ko-KR" sz="1600" dirty="0" smtClean="0">
                <a:ea typeface="굴림" pitchFamily="50" charset="-127"/>
              </a:rPr>
              <a:t>Discussion]</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a:t>
            </a:r>
            <a:r>
              <a:rPr lang="en-US" altLang="ko-KR" sz="1600" b="1" dirty="0" smtClean="0">
                <a:ea typeface="굴림" pitchFamily="50" charset="-127"/>
              </a:rPr>
              <a:t>November 10</a:t>
            </a:r>
            <a:r>
              <a:rPr lang="en-US" altLang="ko-KR" sz="1600" b="1" dirty="0" smtClean="0">
                <a:ea typeface="굴림" pitchFamily="50" charset="-127"/>
              </a:rPr>
              <a:t>, </a:t>
            </a:r>
            <a:r>
              <a:rPr lang="en-US" altLang="ko-KR" sz="1600" dirty="0" smtClean="0">
                <a:ea typeface="굴림" pitchFamily="50" charset="-127"/>
              </a:rPr>
              <a:t>2015]</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[TG8 Discussion on Group communication scenario]</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2015 Bangkok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11/10/2015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Scenario2</a:t>
            </a:r>
            <a:endParaRPr lang="en-US" dirty="0"/>
          </a:p>
        </p:txBody>
      </p:sp>
      <p:sp>
        <p:nvSpPr>
          <p:cNvPr id="3" name="Content Placeholder 2"/>
          <p:cNvSpPr>
            <a:spLocks noGrp="1"/>
          </p:cNvSpPr>
          <p:nvPr>
            <p:ph idx="1"/>
          </p:nvPr>
        </p:nvSpPr>
        <p:spPr/>
        <p:txBody>
          <a:bodyPr>
            <a:normAutofit fontScale="55000" lnSpcReduction="20000"/>
          </a:bodyPr>
          <a:lstStyle/>
          <a:p>
            <a:r>
              <a:rPr lang="en-US" dirty="0"/>
              <a:t>Forming a multicast group</a:t>
            </a:r>
          </a:p>
          <a:p>
            <a:pPr lvl="1"/>
            <a:r>
              <a:rPr lang="en-US" dirty="0"/>
              <a:t>Upon receiving </a:t>
            </a:r>
            <a:r>
              <a:rPr lang="en-US" dirty="0" err="1"/>
              <a:t>Group_Start_Request</a:t>
            </a:r>
            <a:r>
              <a:rPr lang="en-US" dirty="0"/>
              <a:t> primitive, PD1 MAC checks to see if there is already a Multicast group with the same Multicast group address (i.e., MG1)</a:t>
            </a:r>
          </a:p>
          <a:p>
            <a:pPr lvl="1"/>
            <a:r>
              <a:rPr lang="en-US" dirty="0"/>
              <a:t>If there already exists the intended group, PD1 MAC informs (responds) the HL of the result with a reason of invalid request “already there is the requested group”</a:t>
            </a:r>
          </a:p>
          <a:p>
            <a:pPr lvl="1"/>
            <a:r>
              <a:rPr lang="en-US" dirty="0"/>
              <a:t>Then, the HL asks MAC </a:t>
            </a:r>
            <a:r>
              <a:rPr lang="en-US" dirty="0" smtClean="0"/>
              <a:t>finding out the members of the </a:t>
            </a:r>
            <a:r>
              <a:rPr lang="en-US" dirty="0"/>
              <a:t>existing group MG1.</a:t>
            </a:r>
          </a:p>
          <a:p>
            <a:pPr lvl="2"/>
            <a:r>
              <a:rPr lang="en-US" dirty="0">
                <a:solidFill>
                  <a:srgbClr val="FF0000"/>
                </a:solidFill>
              </a:rPr>
              <a:t>Define Join </a:t>
            </a:r>
            <a:r>
              <a:rPr lang="en-US" dirty="0" err="1">
                <a:solidFill>
                  <a:srgbClr val="FF0000"/>
                </a:solidFill>
              </a:rPr>
              <a:t>Mutlicast</a:t>
            </a:r>
            <a:r>
              <a:rPr lang="en-US" dirty="0">
                <a:solidFill>
                  <a:srgbClr val="FF0000"/>
                </a:solidFill>
              </a:rPr>
              <a:t> Group process </a:t>
            </a:r>
            <a:r>
              <a:rPr lang="en-US" dirty="0"/>
              <a:t>with </a:t>
            </a:r>
            <a:r>
              <a:rPr lang="en-US" dirty="0" err="1"/>
              <a:t>Join_Group</a:t>
            </a:r>
            <a:r>
              <a:rPr lang="en-US" dirty="0"/>
              <a:t> and related primitives </a:t>
            </a:r>
          </a:p>
          <a:p>
            <a:pPr lvl="2"/>
            <a:r>
              <a:rPr lang="en-US" dirty="0"/>
              <a:t>Question: How MAC knows the existence of MG1?</a:t>
            </a:r>
          </a:p>
          <a:p>
            <a:pPr lvl="3"/>
            <a:r>
              <a:rPr lang="en-US" dirty="0"/>
              <a:t>Already heard PD1’s Discovery Request in the past</a:t>
            </a:r>
          </a:p>
          <a:p>
            <a:pPr lvl="4"/>
            <a:endParaRPr lang="en-US" dirty="0"/>
          </a:p>
          <a:p>
            <a:pPr lvl="1"/>
            <a:r>
              <a:rPr lang="en-US" dirty="0"/>
              <a:t>If it is a new group, PD1 MAC initiates a group forming process with the given multicast group address </a:t>
            </a:r>
            <a:r>
              <a:rPr lang="en-US" dirty="0" smtClean="0"/>
              <a:t>MG1 and the list of group members’ PD IDs by </a:t>
            </a:r>
            <a:r>
              <a:rPr lang="en-US" dirty="0"/>
              <a:t>using Group Discovery </a:t>
            </a:r>
            <a:r>
              <a:rPr lang="en-US" dirty="0" smtClean="0"/>
              <a:t>Process</a:t>
            </a:r>
          </a:p>
          <a:p>
            <a:pPr lvl="1"/>
            <a:r>
              <a:rPr lang="en-US" dirty="0" smtClean="0"/>
              <a:t>The group discovery process can be done in two ways</a:t>
            </a:r>
          </a:p>
          <a:p>
            <a:pPr lvl="2"/>
            <a:r>
              <a:rPr lang="en-US" dirty="0" smtClean="0"/>
              <a:t>Broadcasts the list or</a:t>
            </a:r>
          </a:p>
          <a:p>
            <a:pPr lvl="2"/>
            <a:r>
              <a:rPr lang="en-US" dirty="0" smtClean="0"/>
              <a:t>N times of Unicast discovery. –simpler.</a:t>
            </a:r>
          </a:p>
          <a:p>
            <a:pPr lvl="1"/>
            <a:r>
              <a:rPr lang="en-US" dirty="0" smtClean="0"/>
              <a:t>Once discovered all potential players, then, execute </a:t>
            </a:r>
            <a:r>
              <a:rPr lang="en-US" dirty="0" smtClean="0">
                <a:solidFill>
                  <a:srgbClr val="FF0000"/>
                </a:solidFill>
              </a:rPr>
              <a:t>the Group Peering Process</a:t>
            </a:r>
            <a:endParaRPr lang="en-US" dirty="0">
              <a:solidFill>
                <a:srgbClr val="FF0000"/>
              </a:solidFill>
            </a:endParaRPr>
          </a:p>
          <a:p>
            <a:endParaRPr lang="en-US" dirty="0"/>
          </a:p>
        </p:txBody>
      </p:sp>
    </p:spTree>
    <p:extLst>
      <p:ext uri="{BB962C8B-B14F-4D97-AF65-F5344CB8AC3E}">
        <p14:creationId xmlns:p14="http://schemas.microsoft.com/office/powerpoint/2010/main" val="2313314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Scenario for Group Communication</a:t>
            </a:r>
            <a:br>
              <a:rPr lang="en-US" dirty="0" smtClean="0"/>
            </a:br>
            <a:r>
              <a:rPr lang="en-US" dirty="0" smtClean="0"/>
              <a:t> </a:t>
            </a:r>
            <a:endParaRPr lang="en-US" dirty="0"/>
          </a:p>
        </p:txBody>
      </p:sp>
      <p:sp>
        <p:nvSpPr>
          <p:cNvPr id="3" name="Subtitle 2"/>
          <p:cNvSpPr>
            <a:spLocks noGrp="1"/>
          </p:cNvSpPr>
          <p:nvPr>
            <p:ph type="subTitle" idx="1"/>
          </p:nvPr>
        </p:nvSpPr>
        <p:spPr/>
        <p:txBody>
          <a:bodyPr/>
          <a:lstStyle/>
          <a:p>
            <a:r>
              <a:rPr lang="en-US" dirty="0" smtClean="0"/>
              <a:t>For TG8 Discussion</a:t>
            </a:r>
            <a:endParaRPr lang="en-US" dirty="0"/>
          </a:p>
        </p:txBody>
      </p:sp>
    </p:spTree>
    <p:extLst>
      <p:ext uri="{BB962C8B-B14F-4D97-AF65-F5344CB8AC3E}">
        <p14:creationId xmlns:p14="http://schemas.microsoft.com/office/powerpoint/2010/main" val="410754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Group</a:t>
            </a:r>
            <a:r>
              <a:rPr lang="en-US" dirty="0"/>
              <a:t> </a:t>
            </a:r>
            <a:r>
              <a:rPr lang="en-US" dirty="0" smtClean="0"/>
              <a:t>Discovery, Multicasting, Peering</a:t>
            </a:r>
            <a:endParaRPr lang="en-US" dirty="0"/>
          </a:p>
        </p:txBody>
      </p:sp>
      <p:sp>
        <p:nvSpPr>
          <p:cNvPr id="3" name="Content Placeholder 2"/>
          <p:cNvSpPr>
            <a:spLocks noGrp="1"/>
          </p:cNvSpPr>
          <p:nvPr>
            <p:ph idx="1"/>
          </p:nvPr>
        </p:nvSpPr>
        <p:spPr>
          <a:xfrm>
            <a:off x="0" y="2086192"/>
            <a:ext cx="7289223" cy="3036527"/>
          </a:xfrm>
        </p:spPr>
        <p:txBody>
          <a:bodyPr>
            <a:normAutofit fontScale="55000" lnSpcReduction="20000"/>
          </a:bodyPr>
          <a:lstStyle/>
          <a:p>
            <a:pPr marL="0" indent="0">
              <a:buNone/>
            </a:pPr>
            <a:r>
              <a:rPr lang="en-US" dirty="0" smtClean="0"/>
              <a:t>Initiator (PD1)</a:t>
            </a:r>
          </a:p>
          <a:p>
            <a:pPr lvl="1"/>
            <a:r>
              <a:rPr lang="en-US" dirty="0" smtClean="0"/>
              <a:t>To play a multiple user game with a limited number of group members (NP).</a:t>
            </a:r>
          </a:p>
          <a:p>
            <a:pPr lvl="2"/>
            <a:r>
              <a:rPr lang="en-US" dirty="0" smtClean="0"/>
              <a:t>There are at least two group forming </a:t>
            </a:r>
            <a:r>
              <a:rPr lang="en-US" dirty="0" smtClean="0"/>
              <a:t>scenarios: </a:t>
            </a:r>
            <a:r>
              <a:rPr lang="en-US" dirty="0" smtClean="0"/>
              <a:t>(1)initiator soliciting ANY one who are interested in the multi-user-game; (2) the initiator knows exactly who he wants to play with. </a:t>
            </a:r>
          </a:p>
          <a:p>
            <a:pPr lvl="2"/>
            <a:r>
              <a:rPr lang="en-US" dirty="0" smtClean="0"/>
              <a:t>In the below, the scenario (1) is introduced. </a:t>
            </a:r>
          </a:p>
          <a:p>
            <a:pPr lvl="2"/>
            <a:r>
              <a:rPr lang="en-US" dirty="0" smtClean="0"/>
              <a:t>Scenario (2) </a:t>
            </a:r>
            <a:r>
              <a:rPr lang="en-US" dirty="0" smtClean="0"/>
              <a:t>will be discussed </a:t>
            </a:r>
            <a:r>
              <a:rPr lang="en-US" dirty="0" err="1" smtClean="0"/>
              <a:t>lator</a:t>
            </a:r>
            <a:endParaRPr lang="en-US" dirty="0" smtClean="0"/>
          </a:p>
          <a:p>
            <a:pPr lvl="2"/>
            <a:r>
              <a:rPr lang="en-US" dirty="0" smtClean="0"/>
              <a:t>Initiator </a:t>
            </a:r>
            <a:r>
              <a:rPr lang="en-US" dirty="0" smtClean="0"/>
              <a:t>selects an application group name (Application Group ID, or locally unique Group ID), by combining the UUIC of the game (Application ID) and the Initiator’s ID like Bob  (Application User’s ID)</a:t>
            </a:r>
          </a:p>
          <a:p>
            <a:pPr lvl="1"/>
            <a:r>
              <a:rPr lang="en-US" dirty="0" smtClean="0"/>
              <a:t>PD1’s Application Layer or HL asks MAC Layer to form a MAC Multicast Group with a locally unique Multicast group address (ID) (e.g. MulticastGroup1 or MG1)</a:t>
            </a:r>
          </a:p>
          <a:p>
            <a:pPr lvl="2"/>
            <a:r>
              <a:rPr lang="en-US" dirty="0" smtClean="0"/>
              <a:t>Multicast group address (2Byte) is derived from the initiator’s IEEE address (6Byte)</a:t>
            </a:r>
          </a:p>
          <a:p>
            <a:pPr lvl="2"/>
            <a:r>
              <a:rPr lang="en-US" dirty="0" smtClean="0"/>
              <a:t>Using </a:t>
            </a:r>
            <a:r>
              <a:rPr lang="en-US" dirty="0" err="1" smtClean="0">
                <a:solidFill>
                  <a:srgbClr val="FF0000"/>
                </a:solidFill>
              </a:rPr>
              <a:t>Group_Start_Request</a:t>
            </a:r>
            <a:r>
              <a:rPr lang="en-US" dirty="0" smtClean="0">
                <a:solidFill>
                  <a:srgbClr val="FF0000"/>
                </a:solidFill>
              </a:rPr>
              <a:t> </a:t>
            </a:r>
            <a:r>
              <a:rPr lang="en-US" dirty="0" smtClean="0"/>
              <a:t>primitive</a:t>
            </a:r>
          </a:p>
        </p:txBody>
      </p:sp>
    </p:spTree>
    <p:extLst>
      <p:ext uri="{BB962C8B-B14F-4D97-AF65-F5344CB8AC3E}">
        <p14:creationId xmlns:p14="http://schemas.microsoft.com/office/powerpoint/2010/main" val="1570687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Group</a:t>
            </a:r>
            <a:r>
              <a:rPr lang="en-US" dirty="0"/>
              <a:t> </a:t>
            </a:r>
            <a:r>
              <a:rPr lang="en-US" dirty="0" smtClean="0"/>
              <a:t>Discovery, Multicasting, Peering</a:t>
            </a:r>
            <a:endParaRPr lang="en-US" dirty="0"/>
          </a:p>
        </p:txBody>
      </p:sp>
      <p:sp>
        <p:nvSpPr>
          <p:cNvPr id="3" name="Content Placeholder 2"/>
          <p:cNvSpPr>
            <a:spLocks noGrp="1"/>
          </p:cNvSpPr>
          <p:nvPr>
            <p:ph idx="1"/>
          </p:nvPr>
        </p:nvSpPr>
        <p:spPr>
          <a:xfrm>
            <a:off x="0" y="2086192"/>
            <a:ext cx="7289223" cy="3036527"/>
          </a:xfrm>
        </p:spPr>
        <p:txBody>
          <a:bodyPr>
            <a:normAutofit fontScale="62500" lnSpcReduction="20000"/>
          </a:bodyPr>
          <a:lstStyle/>
          <a:p>
            <a:pPr lvl="1"/>
            <a:r>
              <a:rPr lang="en-US" dirty="0" smtClean="0"/>
              <a:t>Forming a multicast group</a:t>
            </a:r>
          </a:p>
          <a:p>
            <a:pPr lvl="2"/>
            <a:r>
              <a:rPr lang="en-US" dirty="0" smtClean="0"/>
              <a:t>Upon receiving </a:t>
            </a:r>
            <a:r>
              <a:rPr lang="en-US" dirty="0" err="1" smtClean="0"/>
              <a:t>Group_Start_Request</a:t>
            </a:r>
            <a:r>
              <a:rPr lang="en-US" dirty="0" smtClean="0"/>
              <a:t> primitive, PD1 MAC checks to see if there is already a Multicast group with the same Multicast group address (i.e., MG1)</a:t>
            </a:r>
          </a:p>
          <a:p>
            <a:pPr lvl="2"/>
            <a:r>
              <a:rPr lang="en-US" dirty="0" smtClean="0"/>
              <a:t>If there already exists the intended group, PD1 MAC informs (responds) the HL of the result with a reason of invalid request “already there is the requested group”</a:t>
            </a:r>
          </a:p>
          <a:p>
            <a:pPr lvl="2"/>
            <a:r>
              <a:rPr lang="en-US" dirty="0" smtClean="0"/>
              <a:t>Then, the HL asks MAC joining the existing group MG1.</a:t>
            </a:r>
          </a:p>
          <a:p>
            <a:pPr lvl="3"/>
            <a:r>
              <a:rPr lang="en-US" dirty="0" smtClean="0">
                <a:solidFill>
                  <a:srgbClr val="FF0000"/>
                </a:solidFill>
              </a:rPr>
              <a:t>Define Join </a:t>
            </a:r>
            <a:r>
              <a:rPr lang="en-US" dirty="0" err="1" smtClean="0">
                <a:solidFill>
                  <a:srgbClr val="FF0000"/>
                </a:solidFill>
              </a:rPr>
              <a:t>Mutlicast</a:t>
            </a:r>
            <a:r>
              <a:rPr lang="en-US" dirty="0" smtClean="0">
                <a:solidFill>
                  <a:srgbClr val="FF0000"/>
                </a:solidFill>
              </a:rPr>
              <a:t> Group process </a:t>
            </a:r>
            <a:r>
              <a:rPr lang="en-US" dirty="0" smtClean="0"/>
              <a:t>with </a:t>
            </a:r>
            <a:r>
              <a:rPr lang="en-US" dirty="0" err="1" smtClean="0"/>
              <a:t>Join_Group</a:t>
            </a:r>
            <a:r>
              <a:rPr lang="en-US" dirty="0" smtClean="0"/>
              <a:t> and related primitives </a:t>
            </a:r>
          </a:p>
          <a:p>
            <a:pPr lvl="3"/>
            <a:r>
              <a:rPr lang="en-US" dirty="0" smtClean="0"/>
              <a:t>Question: How MAC knows the existence of MG1?</a:t>
            </a:r>
          </a:p>
          <a:p>
            <a:pPr lvl="4"/>
            <a:r>
              <a:rPr lang="en-US" dirty="0" smtClean="0"/>
              <a:t>Already heard PD1’s Discovery Request in the past</a:t>
            </a:r>
          </a:p>
          <a:p>
            <a:pPr lvl="4"/>
            <a:endParaRPr lang="en-US" dirty="0" smtClean="0"/>
          </a:p>
          <a:p>
            <a:pPr lvl="2"/>
            <a:r>
              <a:rPr lang="en-US" dirty="0" smtClean="0"/>
              <a:t>If it is a new group, PD1 MAC initiates a group forming process with the given multicast group address MG1 by using Group Discovery Process</a:t>
            </a:r>
          </a:p>
        </p:txBody>
      </p:sp>
    </p:spTree>
    <p:extLst>
      <p:ext uri="{BB962C8B-B14F-4D97-AF65-F5344CB8AC3E}">
        <p14:creationId xmlns:p14="http://schemas.microsoft.com/office/powerpoint/2010/main" val="4117413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Group</a:t>
            </a:r>
            <a:r>
              <a:rPr lang="en-US" dirty="0"/>
              <a:t> </a:t>
            </a:r>
            <a:r>
              <a:rPr lang="en-US" dirty="0" smtClean="0"/>
              <a:t>Discovery, Multicasting, Peering</a:t>
            </a:r>
            <a:endParaRPr lang="en-US" dirty="0"/>
          </a:p>
        </p:txBody>
      </p:sp>
      <p:sp>
        <p:nvSpPr>
          <p:cNvPr id="3" name="Content Placeholder 2"/>
          <p:cNvSpPr>
            <a:spLocks noGrp="1"/>
          </p:cNvSpPr>
          <p:nvPr>
            <p:ph idx="1"/>
          </p:nvPr>
        </p:nvSpPr>
        <p:spPr>
          <a:xfrm>
            <a:off x="0" y="1939159"/>
            <a:ext cx="7289223" cy="3819197"/>
          </a:xfrm>
        </p:spPr>
        <p:txBody>
          <a:bodyPr>
            <a:normAutofit fontScale="55000" lnSpcReduction="20000"/>
          </a:bodyPr>
          <a:lstStyle/>
          <a:p>
            <a:pPr marL="685800" lvl="2" indent="0">
              <a:buNone/>
            </a:pPr>
            <a:endParaRPr lang="en-US" dirty="0" smtClean="0"/>
          </a:p>
          <a:p>
            <a:pPr lvl="1"/>
            <a:r>
              <a:rPr lang="en-US" dirty="0" smtClean="0"/>
              <a:t>Group Discovery process</a:t>
            </a:r>
          </a:p>
          <a:p>
            <a:pPr lvl="2"/>
            <a:r>
              <a:rPr lang="en-US" dirty="0" smtClean="0"/>
              <a:t>PD1 MAC broadcasts </a:t>
            </a:r>
            <a:r>
              <a:rPr lang="en-US" dirty="0" err="1" smtClean="0"/>
              <a:t>Disc_Req</a:t>
            </a:r>
            <a:r>
              <a:rPr lang="en-US" dirty="0"/>
              <a:t> </a:t>
            </a:r>
            <a:r>
              <a:rPr lang="en-US" dirty="0" smtClean="0"/>
              <a:t>message (i.e. command frame) during Discovery Period to all neighbors with the multicast group address (MG1) for the duration of </a:t>
            </a:r>
            <a:r>
              <a:rPr lang="en-US" dirty="0" err="1" smtClean="0"/>
              <a:t>T_group_disc_max</a:t>
            </a:r>
            <a:r>
              <a:rPr lang="en-US" dirty="0" smtClean="0"/>
              <a:t> with the interval of N Cyclic </a:t>
            </a:r>
            <a:r>
              <a:rPr lang="en-US" dirty="0" err="1" smtClean="0"/>
              <a:t>Superframe</a:t>
            </a:r>
            <a:r>
              <a:rPr lang="en-US" dirty="0" smtClean="0"/>
              <a:t> (or Multi-</a:t>
            </a:r>
            <a:r>
              <a:rPr lang="en-US" dirty="0" err="1" smtClean="0"/>
              <a:t>Superframe</a:t>
            </a:r>
            <a:r>
              <a:rPr lang="en-US" dirty="0" smtClean="0"/>
              <a:t>, </a:t>
            </a:r>
            <a:r>
              <a:rPr lang="en-US" dirty="0" err="1" smtClean="0"/>
              <a:t>Megaframe</a:t>
            </a:r>
            <a:r>
              <a:rPr lang="en-US" dirty="0" smtClean="0"/>
              <a:t>)</a:t>
            </a:r>
          </a:p>
          <a:p>
            <a:pPr lvl="3"/>
            <a:r>
              <a:rPr lang="en-US" dirty="0" smtClean="0"/>
              <a:t>These parameters may be determined in the consideration of environment parameters like collision status for energy saving or efficiency</a:t>
            </a:r>
          </a:p>
          <a:p>
            <a:pPr lvl="2"/>
            <a:r>
              <a:rPr lang="en-US" dirty="0" smtClean="0"/>
              <a:t>PD2 MAC sends </a:t>
            </a:r>
            <a:r>
              <a:rPr lang="en-US" dirty="0" err="1" smtClean="0"/>
              <a:t>Disc_Indication</a:t>
            </a:r>
            <a:r>
              <a:rPr lang="en-US" dirty="0" smtClean="0"/>
              <a:t> to PD2 HL</a:t>
            </a:r>
          </a:p>
          <a:p>
            <a:pPr lvl="2"/>
            <a:r>
              <a:rPr lang="en-US" dirty="0" smtClean="0"/>
              <a:t>PD2 HL sends </a:t>
            </a:r>
            <a:r>
              <a:rPr lang="en-US" dirty="0" err="1" smtClean="0"/>
              <a:t>Disc_Resp</a:t>
            </a:r>
            <a:r>
              <a:rPr lang="en-US" dirty="0" smtClean="0"/>
              <a:t> to PD2 MAC</a:t>
            </a:r>
          </a:p>
          <a:p>
            <a:pPr lvl="2"/>
            <a:r>
              <a:rPr lang="en-US" dirty="0" smtClean="0"/>
              <a:t>PD2 MAC responds with </a:t>
            </a:r>
            <a:r>
              <a:rPr lang="en-US" dirty="0" err="1" smtClean="0"/>
              <a:t>Disc_Resp</a:t>
            </a:r>
            <a:r>
              <a:rPr lang="en-US" dirty="0" smtClean="0"/>
              <a:t> message with its MAC address. </a:t>
            </a:r>
          </a:p>
          <a:p>
            <a:pPr lvl="2"/>
            <a:r>
              <a:rPr lang="en-US" dirty="0"/>
              <a:t>P</a:t>
            </a:r>
            <a:r>
              <a:rPr lang="en-US" dirty="0" smtClean="0"/>
              <a:t>otentially many PDs respond (PD2, …PDN)</a:t>
            </a:r>
          </a:p>
          <a:p>
            <a:pPr lvl="3"/>
            <a:r>
              <a:rPr lang="en-US" dirty="0" smtClean="0"/>
              <a:t>Use Random access to alleviate collision in PD responses</a:t>
            </a:r>
          </a:p>
          <a:p>
            <a:pPr lvl="2"/>
            <a:r>
              <a:rPr lang="en-US" dirty="0" smtClean="0"/>
              <a:t>PD1 MAC sends </a:t>
            </a:r>
            <a:r>
              <a:rPr lang="en-US" dirty="0" err="1" smtClean="0"/>
              <a:t>Disc_Ack</a:t>
            </a:r>
            <a:r>
              <a:rPr lang="en-US" dirty="0" smtClean="0"/>
              <a:t> message to all responding PDs</a:t>
            </a:r>
          </a:p>
          <a:p>
            <a:pPr lvl="3"/>
            <a:r>
              <a:rPr lang="en-US" dirty="0" smtClean="0"/>
              <a:t>Individually or </a:t>
            </a:r>
          </a:p>
          <a:p>
            <a:pPr lvl="3"/>
            <a:r>
              <a:rPr lang="en-US" dirty="0" smtClean="0"/>
              <a:t>group acknowledgement if the following condition met. </a:t>
            </a:r>
          </a:p>
          <a:p>
            <a:pPr lvl="2"/>
            <a:r>
              <a:rPr lang="en-US" dirty="0" smtClean="0"/>
              <a:t>PD1 MAC ends the group discovery process either:</a:t>
            </a:r>
          </a:p>
          <a:p>
            <a:pPr lvl="3"/>
            <a:r>
              <a:rPr lang="en-US" dirty="0" smtClean="0"/>
              <a:t>The number of intended participant found (NP), or</a:t>
            </a:r>
          </a:p>
          <a:p>
            <a:pPr lvl="3"/>
            <a:r>
              <a:rPr lang="en-US" dirty="0" err="1" smtClean="0"/>
              <a:t>T_group_disc_max</a:t>
            </a:r>
            <a:r>
              <a:rPr lang="en-US" dirty="0" smtClean="0"/>
              <a:t> expires</a:t>
            </a:r>
          </a:p>
          <a:p>
            <a:pPr marL="685800" lvl="2" indent="0">
              <a:buNone/>
            </a:pPr>
            <a:endParaRPr lang="en-US" dirty="0" smtClean="0"/>
          </a:p>
        </p:txBody>
      </p:sp>
    </p:spTree>
    <p:extLst>
      <p:ext uri="{BB962C8B-B14F-4D97-AF65-F5344CB8AC3E}">
        <p14:creationId xmlns:p14="http://schemas.microsoft.com/office/powerpoint/2010/main" val="2771558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Group</a:t>
            </a:r>
            <a:r>
              <a:rPr lang="en-US" dirty="0"/>
              <a:t> </a:t>
            </a:r>
            <a:r>
              <a:rPr lang="en-US" dirty="0" smtClean="0"/>
              <a:t>Discovery, Multicasting, Peering</a:t>
            </a:r>
            <a:endParaRPr lang="en-US" dirty="0"/>
          </a:p>
        </p:txBody>
      </p:sp>
      <p:sp>
        <p:nvSpPr>
          <p:cNvPr id="3" name="Content Placeholder 2"/>
          <p:cNvSpPr>
            <a:spLocks noGrp="1"/>
          </p:cNvSpPr>
          <p:nvPr>
            <p:ph idx="1"/>
          </p:nvPr>
        </p:nvSpPr>
        <p:spPr>
          <a:xfrm>
            <a:off x="0" y="1939159"/>
            <a:ext cx="7289223" cy="3819197"/>
          </a:xfrm>
        </p:spPr>
        <p:txBody>
          <a:bodyPr>
            <a:normAutofit fontScale="92500" lnSpcReduction="20000"/>
          </a:bodyPr>
          <a:lstStyle/>
          <a:p>
            <a:pPr marL="685800" lvl="2" indent="0">
              <a:buNone/>
            </a:pPr>
            <a:endParaRPr lang="en-US" dirty="0" smtClean="0"/>
          </a:p>
          <a:p>
            <a:pPr lvl="2"/>
            <a:r>
              <a:rPr lang="en-US" dirty="0" smtClean="0"/>
              <a:t>Finally, PD1 MAC sends </a:t>
            </a:r>
            <a:r>
              <a:rPr lang="en-US" dirty="0" err="1" smtClean="0">
                <a:solidFill>
                  <a:srgbClr val="FF0000"/>
                </a:solidFill>
              </a:rPr>
              <a:t>Group_Start_Confirmation</a:t>
            </a:r>
            <a:r>
              <a:rPr lang="en-US" dirty="0" smtClean="0">
                <a:solidFill>
                  <a:srgbClr val="FF0000"/>
                </a:solidFill>
              </a:rPr>
              <a:t> to HL the result of Group (i.e., Multicast Group ID, interested PD IDs but not explicitly jointed or peered)</a:t>
            </a:r>
            <a:endParaRPr lang="en-US" dirty="0" smtClean="0"/>
          </a:p>
          <a:p>
            <a:pPr lvl="2"/>
            <a:r>
              <a:rPr lang="en-US" dirty="0" smtClean="0"/>
              <a:t>At the end of this Group Discovery Process</a:t>
            </a:r>
          </a:p>
          <a:p>
            <a:pPr lvl="3"/>
            <a:r>
              <a:rPr lang="en-US" dirty="0" smtClean="0"/>
              <a:t>PD1 know all PDs who are interested in receiving multicast data for the group MG1 (</a:t>
            </a:r>
            <a:r>
              <a:rPr lang="en-US" dirty="0" smtClean="0">
                <a:solidFill>
                  <a:srgbClr val="FF0000"/>
                </a:solidFill>
              </a:rPr>
              <a:t>but not yet joined the multicast group</a:t>
            </a:r>
            <a:r>
              <a:rPr lang="en-US" dirty="0" smtClean="0"/>
              <a:t>). </a:t>
            </a:r>
          </a:p>
          <a:p>
            <a:pPr lvl="3"/>
            <a:r>
              <a:rPr lang="en-US" dirty="0" smtClean="0"/>
              <a:t>All interested PDs cache (PIB?) the MG1 (with PD1 as initiator) as one of the groups so that they can receive multicast data from any PDs using MG1 (unreliable Multicast group, or implicit multicast group)</a:t>
            </a:r>
          </a:p>
          <a:p>
            <a:pPr marL="685800" lvl="2" indent="0">
              <a:buNone/>
            </a:pPr>
            <a:endParaRPr lang="en-US" dirty="0" smtClean="0"/>
          </a:p>
        </p:txBody>
      </p:sp>
    </p:spTree>
    <p:extLst>
      <p:ext uri="{BB962C8B-B14F-4D97-AF65-F5344CB8AC3E}">
        <p14:creationId xmlns:p14="http://schemas.microsoft.com/office/powerpoint/2010/main" val="946702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Group</a:t>
            </a:r>
            <a:r>
              <a:rPr lang="en-US" dirty="0"/>
              <a:t> </a:t>
            </a:r>
            <a:r>
              <a:rPr lang="en-US" dirty="0" smtClean="0"/>
              <a:t>Discovery, Multicasting, Peering</a:t>
            </a:r>
            <a:endParaRPr lang="en-US" dirty="0"/>
          </a:p>
        </p:txBody>
      </p:sp>
      <p:sp>
        <p:nvSpPr>
          <p:cNvPr id="3" name="Content Placeholder 2"/>
          <p:cNvSpPr>
            <a:spLocks noGrp="1"/>
          </p:cNvSpPr>
          <p:nvPr>
            <p:ph idx="1"/>
          </p:nvPr>
        </p:nvSpPr>
        <p:spPr>
          <a:xfrm>
            <a:off x="0" y="1939159"/>
            <a:ext cx="7289223" cy="3695043"/>
          </a:xfrm>
        </p:spPr>
        <p:txBody>
          <a:bodyPr>
            <a:normAutofit fontScale="47500" lnSpcReduction="20000"/>
          </a:bodyPr>
          <a:lstStyle/>
          <a:p>
            <a:pPr marL="685800" lvl="2" indent="0">
              <a:buNone/>
            </a:pPr>
            <a:endParaRPr lang="en-US" dirty="0" smtClean="0"/>
          </a:p>
          <a:p>
            <a:pPr lvl="1"/>
            <a:r>
              <a:rPr lang="en-US" dirty="0" smtClean="0"/>
              <a:t>Explicit Multicast Group Formation with multicast group address MG1</a:t>
            </a:r>
          </a:p>
          <a:p>
            <a:pPr lvl="2"/>
            <a:r>
              <a:rPr lang="en-US" dirty="0" smtClean="0"/>
              <a:t>Once Multicast Group Discovery Process ends, PD1 can form an explicit multicast group using the identified group members with MG1</a:t>
            </a:r>
          </a:p>
          <a:p>
            <a:pPr lvl="2"/>
            <a:r>
              <a:rPr lang="en-US" dirty="0" smtClean="0"/>
              <a:t>This is the </a:t>
            </a:r>
            <a:r>
              <a:rPr lang="en-US" dirty="0" smtClean="0">
                <a:solidFill>
                  <a:srgbClr val="FF0000"/>
                </a:solidFill>
              </a:rPr>
              <a:t>Group Peering Process (many-to-many peering)</a:t>
            </a:r>
          </a:p>
          <a:p>
            <a:pPr lvl="1"/>
            <a:r>
              <a:rPr lang="en-US" dirty="0" smtClean="0">
                <a:solidFill>
                  <a:srgbClr val="FF0000"/>
                </a:solidFill>
              </a:rPr>
              <a:t>Multicast Group Peering (or Group Peering) Process</a:t>
            </a:r>
          </a:p>
          <a:p>
            <a:pPr lvl="2"/>
            <a:r>
              <a:rPr lang="en-US" dirty="0" smtClean="0"/>
              <a:t>Upon receiving </a:t>
            </a:r>
            <a:r>
              <a:rPr lang="en-US" dirty="0" err="1" smtClean="0"/>
              <a:t>Group_Start_Confirmation</a:t>
            </a:r>
            <a:r>
              <a:rPr lang="en-US" dirty="0" smtClean="0">
                <a:solidFill>
                  <a:srgbClr val="FF0000"/>
                </a:solidFill>
              </a:rPr>
              <a:t>, </a:t>
            </a:r>
            <a:r>
              <a:rPr lang="en-US" dirty="0" smtClean="0"/>
              <a:t>PD1 </a:t>
            </a:r>
            <a:r>
              <a:rPr lang="en-US" dirty="0"/>
              <a:t>HL </a:t>
            </a:r>
            <a:r>
              <a:rPr lang="en-US" dirty="0" smtClean="0"/>
              <a:t>sends, </a:t>
            </a:r>
            <a:r>
              <a:rPr lang="en-US" dirty="0"/>
              <a:t>during peering period</a:t>
            </a:r>
            <a:r>
              <a:rPr lang="en-US" dirty="0" smtClean="0"/>
              <a:t>, </a:t>
            </a:r>
            <a:r>
              <a:rPr lang="en-US" dirty="0"/>
              <a:t>to </a:t>
            </a:r>
            <a:r>
              <a:rPr lang="en-US" dirty="0" smtClean="0"/>
              <a:t>PD1 MAC </a:t>
            </a:r>
            <a:r>
              <a:rPr lang="en-US" dirty="0" err="1" smtClean="0"/>
              <a:t>Group_Peering_Req</a:t>
            </a:r>
            <a:r>
              <a:rPr lang="en-US" dirty="0" smtClean="0"/>
              <a:t> primitive with MG1 and/or together the list of interested PD IDs.</a:t>
            </a:r>
          </a:p>
          <a:p>
            <a:pPr lvl="2"/>
            <a:r>
              <a:rPr lang="en-US" dirty="0" smtClean="0"/>
              <a:t> PD1 MAC broadcasts </a:t>
            </a:r>
            <a:r>
              <a:rPr lang="en-US" dirty="0" err="1" smtClean="0"/>
              <a:t>Group_Peering</a:t>
            </a:r>
            <a:r>
              <a:rPr lang="en-US" dirty="0" err="1"/>
              <a:t>_</a:t>
            </a:r>
            <a:r>
              <a:rPr lang="en-US" dirty="0" err="1" smtClean="0"/>
              <a:t>request</a:t>
            </a:r>
            <a:r>
              <a:rPr lang="en-US" dirty="0" smtClean="0"/>
              <a:t> command using MG1.</a:t>
            </a:r>
          </a:p>
          <a:p>
            <a:pPr lvl="2"/>
            <a:r>
              <a:rPr lang="en-US" dirty="0" smtClean="0"/>
              <a:t>All members in MG1 respond to PD1 with </a:t>
            </a:r>
            <a:r>
              <a:rPr lang="en-US" dirty="0" err="1" smtClean="0"/>
              <a:t>Group_Peering_Resp</a:t>
            </a:r>
            <a:r>
              <a:rPr lang="en-US" dirty="0" smtClean="0"/>
              <a:t> message </a:t>
            </a:r>
          </a:p>
          <a:p>
            <a:pPr lvl="3"/>
            <a:r>
              <a:rPr lang="en-US" dirty="0" smtClean="0"/>
              <a:t>Consider random access for the responses</a:t>
            </a:r>
          </a:p>
          <a:p>
            <a:pPr lvl="2"/>
            <a:r>
              <a:rPr lang="en-US" dirty="0" smtClean="0"/>
              <a:t>Upon receiving </a:t>
            </a:r>
            <a:r>
              <a:rPr lang="en-US" dirty="0" err="1"/>
              <a:t>Group_Peering_Resp</a:t>
            </a:r>
            <a:r>
              <a:rPr lang="en-US" dirty="0"/>
              <a:t> </a:t>
            </a:r>
            <a:r>
              <a:rPr lang="en-US" dirty="0" smtClean="0"/>
              <a:t>message, PD1 </a:t>
            </a:r>
            <a:r>
              <a:rPr lang="en-US" dirty="0"/>
              <a:t>sends </a:t>
            </a:r>
            <a:r>
              <a:rPr lang="en-US" dirty="0" err="1" smtClean="0"/>
              <a:t>Group_Peering_Ack</a:t>
            </a:r>
            <a:r>
              <a:rPr lang="en-US" dirty="0" smtClean="0"/>
              <a:t> </a:t>
            </a:r>
            <a:r>
              <a:rPr lang="en-US" dirty="0"/>
              <a:t>message to all responding PDs</a:t>
            </a:r>
          </a:p>
          <a:p>
            <a:pPr lvl="3"/>
            <a:r>
              <a:rPr lang="en-US" dirty="0"/>
              <a:t>Individually or </a:t>
            </a:r>
          </a:p>
          <a:p>
            <a:pPr lvl="3"/>
            <a:r>
              <a:rPr lang="en-US" dirty="0"/>
              <a:t>group acknowledgement if the following condition met. </a:t>
            </a:r>
          </a:p>
          <a:p>
            <a:pPr lvl="4"/>
            <a:r>
              <a:rPr lang="en-US" dirty="0" smtClean="0"/>
              <a:t>All the members in the MG1 responded, or</a:t>
            </a:r>
          </a:p>
          <a:p>
            <a:pPr lvl="4"/>
            <a:r>
              <a:rPr lang="en-US" dirty="0" err="1" smtClean="0"/>
              <a:t>T_Peering_max</a:t>
            </a:r>
            <a:r>
              <a:rPr lang="en-US" dirty="0" smtClean="0"/>
              <a:t> expires</a:t>
            </a:r>
            <a:r>
              <a:rPr lang="en-US" dirty="0"/>
              <a:t> </a:t>
            </a:r>
            <a:r>
              <a:rPr lang="en-US" dirty="0" smtClean="0"/>
              <a:t>(in this case we may consider, like group discovery, multiple </a:t>
            </a:r>
            <a:r>
              <a:rPr lang="en-US" dirty="0" err="1" smtClean="0"/>
              <a:t>Group_Peering_Request</a:t>
            </a:r>
            <a:r>
              <a:rPr lang="en-US" dirty="0" smtClean="0"/>
              <a:t> </a:t>
            </a:r>
            <a:r>
              <a:rPr lang="en-US" dirty="0" err="1" smtClean="0"/>
              <a:t>messge</a:t>
            </a:r>
            <a:r>
              <a:rPr lang="en-US" dirty="0" smtClean="0"/>
              <a:t> with an interval of </a:t>
            </a:r>
            <a:r>
              <a:rPr lang="en-US" dirty="0"/>
              <a:t>N Cyclic </a:t>
            </a:r>
            <a:r>
              <a:rPr lang="en-US" dirty="0" err="1"/>
              <a:t>Superframe</a:t>
            </a:r>
            <a:r>
              <a:rPr lang="en-US" dirty="0"/>
              <a:t> (or Multi-</a:t>
            </a:r>
            <a:r>
              <a:rPr lang="en-US" dirty="0" err="1"/>
              <a:t>Superframe</a:t>
            </a:r>
            <a:r>
              <a:rPr lang="en-US" dirty="0"/>
              <a:t>, </a:t>
            </a:r>
            <a:r>
              <a:rPr lang="en-US" dirty="0" err="1"/>
              <a:t>Megaframe</a:t>
            </a:r>
            <a:r>
              <a:rPr lang="en-US" dirty="0" smtClean="0"/>
              <a:t>)</a:t>
            </a:r>
          </a:p>
          <a:p>
            <a:pPr lvl="2"/>
            <a:r>
              <a:rPr lang="en-US" dirty="0" smtClean="0"/>
              <a:t>Finally, PD1 MAC sends </a:t>
            </a:r>
            <a:r>
              <a:rPr lang="en-US" dirty="0" err="1" smtClean="0"/>
              <a:t>Group_Peering_Confirm</a:t>
            </a:r>
            <a:r>
              <a:rPr lang="en-US" dirty="0" smtClean="0"/>
              <a:t> </a:t>
            </a:r>
            <a:r>
              <a:rPr lang="en-US" dirty="0"/>
              <a:t>primitive </a:t>
            </a:r>
            <a:r>
              <a:rPr lang="en-US" dirty="0" smtClean="0"/>
              <a:t>to HL with MG1</a:t>
            </a:r>
          </a:p>
          <a:p>
            <a:pPr lvl="2"/>
            <a:r>
              <a:rPr lang="en-US" dirty="0" smtClean="0"/>
              <a:t>End of Multicast Group Peering Process</a:t>
            </a:r>
            <a:endParaRPr lang="en-US" dirty="0"/>
          </a:p>
          <a:p>
            <a:pPr lvl="4"/>
            <a:endParaRPr lang="en-US" dirty="0"/>
          </a:p>
        </p:txBody>
      </p:sp>
    </p:spTree>
    <p:extLst>
      <p:ext uri="{BB962C8B-B14F-4D97-AF65-F5344CB8AC3E}">
        <p14:creationId xmlns:p14="http://schemas.microsoft.com/office/powerpoint/2010/main" val="1105032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Group Discovery, Multicasting, </a:t>
            </a:r>
            <a:r>
              <a:rPr lang="en-US" dirty="0" smtClean="0"/>
              <a:t>Peering</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smtClean="0"/>
              <a:t>Joing</a:t>
            </a:r>
            <a:r>
              <a:rPr lang="en-US" dirty="0" smtClean="0"/>
              <a:t> Multicast Group Process by one PD</a:t>
            </a:r>
          </a:p>
          <a:p>
            <a:pPr lvl="1"/>
            <a:r>
              <a:rPr lang="en-US" dirty="0" smtClean="0"/>
              <a:t>This case is for a PD joining a multicast group identified (found) during the Group discovery process.  </a:t>
            </a:r>
          </a:p>
          <a:p>
            <a:pPr lvl="1"/>
            <a:r>
              <a:rPr lang="en-US" dirty="0" smtClean="0"/>
              <a:t>There are two cases: before or after Multicast Group Peering process</a:t>
            </a:r>
          </a:p>
          <a:p>
            <a:pPr lvl="1"/>
            <a:r>
              <a:rPr lang="en-US" dirty="0" smtClean="0"/>
              <a:t>As either case is to form a multicast peering group:</a:t>
            </a:r>
          </a:p>
          <a:p>
            <a:pPr lvl="2"/>
            <a:r>
              <a:rPr lang="en-US" dirty="0" smtClean="0"/>
              <a:t>This PD, upon receiving the </a:t>
            </a:r>
            <a:r>
              <a:rPr lang="en-US" dirty="0" err="1" smtClean="0"/>
              <a:t>Join_Req</a:t>
            </a:r>
            <a:r>
              <a:rPr lang="en-US" dirty="0" smtClean="0"/>
              <a:t> primitive from HL,  multicasts explicit </a:t>
            </a:r>
            <a:r>
              <a:rPr lang="en-US" dirty="0" err="1" smtClean="0"/>
              <a:t>Peering_request</a:t>
            </a:r>
            <a:r>
              <a:rPr lang="en-US" dirty="0"/>
              <a:t> </a:t>
            </a:r>
            <a:r>
              <a:rPr lang="en-US" dirty="0" smtClean="0"/>
              <a:t>message with MG1.</a:t>
            </a:r>
          </a:p>
          <a:p>
            <a:pPr lvl="2"/>
            <a:r>
              <a:rPr lang="en-US" dirty="0" smtClean="0"/>
              <a:t>When this </a:t>
            </a:r>
            <a:r>
              <a:rPr lang="en-US" dirty="0" err="1" smtClean="0"/>
              <a:t>Peering_request</a:t>
            </a:r>
            <a:r>
              <a:rPr lang="en-US" dirty="0" smtClean="0"/>
              <a:t> is heard by the group initiator, e.g., PD3, then, PD3 MAC  informs PD3 HL of the request.</a:t>
            </a:r>
          </a:p>
          <a:p>
            <a:pPr lvl="2"/>
            <a:r>
              <a:rPr lang="en-US" dirty="0" smtClean="0"/>
              <a:t>PD3 HL </a:t>
            </a:r>
            <a:r>
              <a:rPr lang="en-US" dirty="0" err="1" smtClean="0"/>
              <a:t>Peering_Response</a:t>
            </a:r>
            <a:r>
              <a:rPr lang="en-US" dirty="0" smtClean="0"/>
              <a:t> primitive to PD3 MAC</a:t>
            </a:r>
          </a:p>
          <a:p>
            <a:pPr lvl="2"/>
            <a:r>
              <a:rPr lang="en-US" dirty="0" smtClean="0"/>
              <a:t>PD3 MAC sends </a:t>
            </a:r>
            <a:r>
              <a:rPr lang="en-US" dirty="0" err="1" smtClean="0"/>
              <a:t>Peering_Ack</a:t>
            </a:r>
            <a:r>
              <a:rPr lang="en-US" dirty="0" smtClean="0"/>
              <a:t> to PD1 MAC</a:t>
            </a:r>
          </a:p>
          <a:p>
            <a:pPr lvl="2"/>
            <a:r>
              <a:rPr lang="en-US" dirty="0" smtClean="0"/>
              <a:t>PD1 MAC sends </a:t>
            </a:r>
            <a:r>
              <a:rPr lang="en-US" dirty="0" err="1" smtClean="0"/>
              <a:t>Join_Confirm</a:t>
            </a:r>
            <a:r>
              <a:rPr lang="en-US" dirty="0" smtClean="0"/>
              <a:t> to PD1 HL</a:t>
            </a:r>
          </a:p>
          <a:p>
            <a:pPr lvl="2"/>
            <a:r>
              <a:rPr lang="en-US" dirty="0" smtClean="0"/>
              <a:t>If PD3 leaves (</a:t>
            </a:r>
            <a:r>
              <a:rPr lang="en-US" dirty="0" err="1" smtClean="0"/>
              <a:t>Leave_Group_Req</a:t>
            </a:r>
            <a:r>
              <a:rPr lang="en-US" dirty="0" smtClean="0"/>
              <a:t>), it delegates </a:t>
            </a:r>
            <a:r>
              <a:rPr lang="en-US" dirty="0" err="1" smtClean="0"/>
              <a:t>PDi</a:t>
            </a:r>
            <a:r>
              <a:rPr lang="en-US" dirty="0" smtClean="0"/>
              <a:t> for its role (</a:t>
            </a:r>
            <a:r>
              <a:rPr lang="en-US" dirty="0" smtClean="0">
                <a:solidFill>
                  <a:srgbClr val="FF0000"/>
                </a:solidFill>
              </a:rPr>
              <a:t>define delegation process or if the initiator leaves, the game ends</a:t>
            </a:r>
            <a:r>
              <a:rPr lang="en-US" dirty="0" smtClean="0"/>
              <a:t>) </a:t>
            </a:r>
          </a:p>
          <a:p>
            <a:pPr lvl="1"/>
            <a:r>
              <a:rPr lang="en-US" dirty="0" smtClean="0"/>
              <a:t>End of Joining a Multicast Group</a:t>
            </a:r>
          </a:p>
          <a:p>
            <a:pPr lvl="2"/>
            <a:endParaRPr lang="en-US" dirty="0" smtClean="0"/>
          </a:p>
          <a:p>
            <a:pPr lvl="2"/>
            <a:endParaRPr lang="en-US" dirty="0" smtClean="0"/>
          </a:p>
          <a:p>
            <a:pPr lvl="2"/>
            <a:endParaRPr lang="en-US" dirty="0" smtClean="0"/>
          </a:p>
          <a:p>
            <a:pPr lvl="1"/>
            <a:endParaRPr lang="en-US" dirty="0" smtClean="0"/>
          </a:p>
          <a:p>
            <a:pPr marL="342900" lvl="1" indent="0">
              <a:buNone/>
            </a:pPr>
            <a:endParaRPr lang="en-US" dirty="0"/>
          </a:p>
        </p:txBody>
      </p:sp>
    </p:spTree>
    <p:extLst>
      <p:ext uri="{BB962C8B-B14F-4D97-AF65-F5344CB8AC3E}">
        <p14:creationId xmlns:p14="http://schemas.microsoft.com/office/powerpoint/2010/main" val="1339265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89205"/>
            <a:ext cx="7886700" cy="994172"/>
          </a:xfrm>
        </p:spPr>
        <p:txBody>
          <a:bodyPr/>
          <a:lstStyle/>
          <a:p>
            <a:r>
              <a:rPr lang="en-US" dirty="0" smtClean="0"/>
              <a:t>Scenario 2</a:t>
            </a:r>
            <a:endParaRPr lang="en-US" dirty="0"/>
          </a:p>
        </p:txBody>
      </p:sp>
      <p:sp>
        <p:nvSpPr>
          <p:cNvPr id="3" name="Content Placeholder 2"/>
          <p:cNvSpPr>
            <a:spLocks noGrp="1"/>
          </p:cNvSpPr>
          <p:nvPr>
            <p:ph idx="1"/>
          </p:nvPr>
        </p:nvSpPr>
        <p:spPr>
          <a:xfrm>
            <a:off x="628650" y="1688470"/>
            <a:ext cx="7886700" cy="3263504"/>
          </a:xfrm>
        </p:spPr>
        <p:txBody>
          <a:bodyPr>
            <a:normAutofit fontScale="40000" lnSpcReduction="20000"/>
          </a:bodyPr>
          <a:lstStyle/>
          <a:p>
            <a:pPr marL="0" indent="0">
              <a:buNone/>
            </a:pPr>
            <a:endParaRPr lang="en-US" dirty="0" smtClean="0"/>
          </a:p>
          <a:p>
            <a:r>
              <a:rPr lang="en-US" dirty="0"/>
              <a:t>M</a:t>
            </a:r>
            <a:r>
              <a:rPr lang="en-US" dirty="0" smtClean="0"/>
              <a:t>ost of the process may be</a:t>
            </a:r>
            <a:r>
              <a:rPr lang="en-US" dirty="0" smtClean="0"/>
              <a:t> the same as the scenario 1 but depends how we want it.</a:t>
            </a:r>
            <a:endParaRPr lang="en-US" dirty="0" smtClean="0"/>
          </a:p>
          <a:p>
            <a:r>
              <a:rPr lang="en-US" dirty="0" smtClean="0"/>
              <a:t>The initiator knows the list of members to play with</a:t>
            </a:r>
          </a:p>
          <a:p>
            <a:pPr lvl="1"/>
            <a:r>
              <a:rPr lang="en-US" dirty="0" smtClean="0"/>
              <a:t>We need to assume that knowing a person’s phone number or UUID is to know PD ID.</a:t>
            </a:r>
          </a:p>
          <a:p>
            <a:pPr lvl="1"/>
            <a:r>
              <a:rPr lang="en-US" dirty="0" smtClean="0"/>
              <a:t>Isn’t there any protocol doing it.</a:t>
            </a:r>
          </a:p>
          <a:p>
            <a:pPr lvl="1"/>
            <a:r>
              <a:rPr lang="en-US" dirty="0" smtClean="0"/>
              <a:t>Or, in its simplest form, the list of UUID or Device ID (phone number) of the initiator’s friends’ devices is broadcast to all neighbor devices. All the receiving devices pass this information to HL and HL parse the list and determine whether it is one of the </a:t>
            </a:r>
            <a:r>
              <a:rPr lang="en-US" dirty="0" err="1" smtClean="0"/>
              <a:t>listee</a:t>
            </a:r>
            <a:r>
              <a:rPr lang="en-US" dirty="0" smtClean="0"/>
              <a:t>. </a:t>
            </a:r>
          </a:p>
          <a:p>
            <a:pPr lvl="1"/>
            <a:r>
              <a:rPr lang="en-US" dirty="0" smtClean="0"/>
              <a:t>Then, the identified HL asks its MAC sends back to PD ID (MAC address) to the </a:t>
            </a:r>
            <a:r>
              <a:rPr lang="en-US" dirty="0" err="1" smtClean="0"/>
              <a:t>initator</a:t>
            </a:r>
            <a:r>
              <a:rPr lang="en-US" dirty="0" smtClean="0"/>
              <a:t>.</a:t>
            </a:r>
          </a:p>
          <a:p>
            <a:pPr lvl="1"/>
            <a:r>
              <a:rPr lang="en-US" dirty="0" smtClean="0"/>
              <a:t>After all the friends’ devices responded, the initiator get all the PD ID of his friends to play the game with. </a:t>
            </a:r>
            <a:endParaRPr lang="en-US" dirty="0"/>
          </a:p>
          <a:p>
            <a:r>
              <a:rPr lang="en-US" dirty="0" smtClean="0"/>
              <a:t>The initiator PD1 selects </a:t>
            </a:r>
            <a:r>
              <a:rPr lang="en-US" dirty="0"/>
              <a:t>an application group name (Application Group ID, or locally unique Group ID), by combining the UUIC of the game (Application ID) and the Initiator’s ID like Bob  (Application User’s ID)</a:t>
            </a:r>
          </a:p>
          <a:p>
            <a:r>
              <a:rPr lang="en-US" dirty="0"/>
              <a:t>PD1’s Application Layer or HL asks MAC Layer to form a MAC Multicast Group with a locally unique Multicast group address (ID) (e.g. MulticastGroup1 or MG1)</a:t>
            </a:r>
          </a:p>
          <a:p>
            <a:pPr lvl="1"/>
            <a:r>
              <a:rPr lang="en-US" dirty="0"/>
              <a:t>Multicast group address (2Byte) is derived from the initiator’s IEEE address (6Byte)</a:t>
            </a:r>
          </a:p>
          <a:p>
            <a:pPr lvl="1"/>
            <a:r>
              <a:rPr lang="en-US" dirty="0"/>
              <a:t>Using </a:t>
            </a:r>
            <a:r>
              <a:rPr lang="en-US" dirty="0" err="1">
                <a:solidFill>
                  <a:srgbClr val="FF0000"/>
                </a:solidFill>
              </a:rPr>
              <a:t>Group_Start_Request</a:t>
            </a:r>
            <a:r>
              <a:rPr lang="en-US" dirty="0">
                <a:solidFill>
                  <a:srgbClr val="FF0000"/>
                </a:solidFill>
              </a:rPr>
              <a:t> </a:t>
            </a:r>
            <a:r>
              <a:rPr lang="en-US" dirty="0"/>
              <a:t>primitive</a:t>
            </a:r>
          </a:p>
          <a:p>
            <a:pPr lvl="1"/>
            <a:endParaRPr lang="en-US" dirty="0" smtClean="0"/>
          </a:p>
          <a:p>
            <a:pPr lvl="2"/>
            <a:endParaRPr lang="en-US" dirty="0" smtClean="0"/>
          </a:p>
          <a:p>
            <a:pPr lvl="1"/>
            <a:endParaRPr lang="en-US" dirty="0" smtClean="0"/>
          </a:p>
          <a:p>
            <a:pPr marL="342900" lvl="1" indent="0">
              <a:buNone/>
            </a:pPr>
            <a:endParaRPr lang="en-US" dirty="0"/>
          </a:p>
        </p:txBody>
      </p:sp>
    </p:spTree>
    <p:extLst>
      <p:ext uri="{BB962C8B-B14F-4D97-AF65-F5344CB8AC3E}">
        <p14:creationId xmlns:p14="http://schemas.microsoft.com/office/powerpoint/2010/main" val="2068725201"/>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32041</TotalTime>
  <Words>1395</Words>
  <Application>Microsoft Office PowerPoint</Application>
  <PresentationFormat>On-screen Show (4:3)</PresentationFormat>
  <Paragraphs>125</Paragraphs>
  <Slides>10</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A Scenario for Group Communication  </vt:lpstr>
      <vt:lpstr>For Group Discovery, Multicasting, Peering</vt:lpstr>
      <vt:lpstr>For Group Discovery, Multicasting, Peering</vt:lpstr>
      <vt:lpstr>For Group Discovery, Multicasting, Peering</vt:lpstr>
      <vt:lpstr>For Group Discovery, Multicasting, Peering</vt:lpstr>
      <vt:lpstr>For Group Discovery, Multicasting, Peering</vt:lpstr>
      <vt:lpstr>For Group Discovery, Multicasting, Peering</vt:lpstr>
      <vt:lpstr>Scenario 2</vt:lpstr>
      <vt:lpstr>Scenario2</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1156</cp:revision>
  <cp:lastPrinted>1998-02-10T13:28:06Z</cp:lastPrinted>
  <dcterms:created xsi:type="dcterms:W3CDTF">1999-11-08T18:59:45Z</dcterms:created>
  <dcterms:modified xsi:type="dcterms:W3CDTF">2015-11-10T16:45:13Z</dcterms:modified>
</cp:coreProperties>
</file>