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08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study\&#12304;&#65299;&#12305;60G&#38283;&#30330;\&#9675;&#27161;&#28310;&#21270;_802.15_SG100G\&#9711;3e_MIMO\3eMIMO&#26908;&#35342;&#36039;&#26009;_002.BER_20150916_r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study\&#12304;&#65299;&#12305;60G&#38283;&#30330;\&#9675;&#27161;&#28310;&#21270;_802.15_SG100G\&#9711;3e_MIMO\3eMIMO&#26908;&#35342;&#36039;&#26009;_002.BER_20150916_r01.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study\&#12304;&#65299;&#12305;60G&#38283;&#30330;\&#9675;&#27161;&#28310;&#21270;_802.15_SG100G\&#9711;3e_MIMO\3eMIMO&#26908;&#35342;&#36039;&#26009;_002.BER_&#30906;&#35469;&#29992;&#36039;&#26009;_&#12502;&#12521;&#12531;&#12481;&#25968;8&#12392;16&#12398;&#20253;&#36865;&#36335;&#23481;&#37327;.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study\&#12304;&#65299;&#12305;60G&#38283;&#30330;\&#9675;&#27161;&#28310;&#21270;_802.15_SG100G\&#9711;3e_MIMO\3eMIMO&#26908;&#35342;&#36039;&#26009;_001.MCS&#34920;&#65292;&#12522;&#12531;&#12463;&#65292;&#12473;&#12523;&#12540;&#12503;&#12483;&#12488;_20151102_r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794056574699518"/>
          <c:y val="1.9531311033771915E-2"/>
          <c:w val="0.75479631996685748"/>
          <c:h val="0.86642372158343028"/>
        </c:manualLayout>
      </c:layout>
      <c:scatterChart>
        <c:scatterStyle val="smoothMarker"/>
        <c:varyColors val="0"/>
        <c:ser>
          <c:idx val="3"/>
          <c:order val="0"/>
          <c:tx>
            <c:strRef>
              <c:f>'M=8'!$E$5</c:f>
              <c:strCache>
                <c:ptCount val="1"/>
                <c:pt idx="0">
                  <c:v>LDPC7/8</c:v>
                </c:pt>
              </c:strCache>
            </c:strRef>
          </c:tx>
          <c:spPr>
            <a:ln w="19050">
              <a:solidFill>
                <a:schemeClr val="tx1"/>
              </a:solidFill>
            </a:ln>
          </c:spPr>
          <c:marker>
            <c:symbol val="none"/>
          </c:marker>
          <c:xVal>
            <c:numRef>
              <c:f>'M=8'!$E$10:$E$35</c:f>
              <c:numCache>
                <c:formatCode>General</c:formatCode>
                <c:ptCount val="26"/>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numCache>
            </c:numRef>
          </c:xVal>
          <c:yVal>
            <c:numRef>
              <c:f>'M=8'!$G$10:$G$35</c:f>
              <c:numCache>
                <c:formatCode>General</c:formatCode>
                <c:ptCount val="26"/>
                <c:pt idx="0">
                  <c:v>0.38408999999999999</c:v>
                </c:pt>
                <c:pt idx="1">
                  <c:v>0.36565999999999999</c:v>
                </c:pt>
                <c:pt idx="2">
                  <c:v>0.34558</c:v>
                </c:pt>
                <c:pt idx="3">
                  <c:v>0.32299</c:v>
                </c:pt>
                <c:pt idx="4">
                  <c:v>0.30103000000000002</c:v>
                </c:pt>
                <c:pt idx="5">
                  <c:v>0.27864</c:v>
                </c:pt>
                <c:pt idx="6">
                  <c:v>0.25431999999999999</c:v>
                </c:pt>
                <c:pt idx="7">
                  <c:v>0.23077</c:v>
                </c:pt>
                <c:pt idx="8">
                  <c:v>0.20818999999999999</c:v>
                </c:pt>
                <c:pt idx="9">
                  <c:v>0.18573000000000001</c:v>
                </c:pt>
                <c:pt idx="10">
                  <c:v>0.16531000000000001</c:v>
                </c:pt>
                <c:pt idx="11">
                  <c:v>0.14535000000000001</c:v>
                </c:pt>
                <c:pt idx="12">
                  <c:v>0.1268</c:v>
                </c:pt>
                <c:pt idx="13">
                  <c:v>0.10947</c:v>
                </c:pt>
                <c:pt idx="14">
                  <c:v>9.2688000000000006E-2</c:v>
                </c:pt>
                <c:pt idx="15">
                  <c:v>7.5770000000000004E-2</c:v>
                </c:pt>
                <c:pt idx="16">
                  <c:v>5.8784000000000003E-2</c:v>
                </c:pt>
                <c:pt idx="17">
                  <c:v>4.3804000000000003E-2</c:v>
                </c:pt>
                <c:pt idx="18">
                  <c:v>3.0683999999999999E-2</c:v>
                </c:pt>
                <c:pt idx="19">
                  <c:v>2.0188999999999999E-2</c:v>
                </c:pt>
                <c:pt idx="20">
                  <c:v>1.3278E-2</c:v>
                </c:pt>
                <c:pt idx="21">
                  <c:v>8.8999999999999999E-3</c:v>
                </c:pt>
                <c:pt idx="22">
                  <c:v>5.6490999999999998E-3</c:v>
                </c:pt>
                <c:pt idx="23">
                  <c:v>3.6665000000000001E-3</c:v>
                </c:pt>
                <c:pt idx="24">
                  <c:v>2.4784E-3</c:v>
                </c:pt>
                <c:pt idx="25">
                  <c:v>1.7738000000000001E-3</c:v>
                </c:pt>
              </c:numCache>
            </c:numRef>
          </c:yVal>
          <c:smooth val="0"/>
        </c:ser>
        <c:ser>
          <c:idx val="0"/>
          <c:order val="1"/>
          <c:tx>
            <c:strRef>
              <c:f>'M=8'!$I$5</c:f>
              <c:strCache>
                <c:ptCount val="1"/>
                <c:pt idx="0">
                  <c:v>LDPC3/4</c:v>
                </c:pt>
              </c:strCache>
            </c:strRef>
          </c:tx>
          <c:spPr>
            <a:ln>
              <a:solidFill>
                <a:srgbClr val="FF0000"/>
              </a:solidFill>
            </a:ln>
          </c:spPr>
          <c:marker>
            <c:symbol val="none"/>
          </c:marker>
          <c:xVal>
            <c:numRef>
              <c:f>'M=8'!$I$10:$I$45</c:f>
              <c:numCache>
                <c:formatCode>General</c:formatCode>
                <c:ptCount val="36"/>
              </c:numCache>
            </c:numRef>
          </c:xVal>
          <c:yVal>
            <c:numRef>
              <c:f>'M=8'!$K$10:$K$45</c:f>
              <c:numCache>
                <c:formatCode>General</c:formatCode>
                <c:ptCount val="36"/>
              </c:numCache>
            </c:numRef>
          </c:yVal>
          <c:smooth val="0"/>
        </c:ser>
        <c:ser>
          <c:idx val="5"/>
          <c:order val="2"/>
          <c:tx>
            <c:strRef>
              <c:f>'M=8'!$Q$5</c:f>
              <c:strCache>
                <c:ptCount val="1"/>
                <c:pt idx="0">
                  <c:v>LDPC1/2</c:v>
                </c:pt>
              </c:strCache>
            </c:strRef>
          </c:tx>
          <c:spPr>
            <a:ln cap="sq">
              <a:solidFill>
                <a:schemeClr val="tx2"/>
              </a:solidFill>
              <a:miter lim="800000"/>
            </a:ln>
          </c:spPr>
          <c:marker>
            <c:symbol val="none"/>
          </c:marker>
          <c:xVal>
            <c:numRef>
              <c:f>'M=8'!$Q$10:$Q$45</c:f>
              <c:numCache>
                <c:formatCode>General</c:formatCode>
                <c:ptCount val="36"/>
              </c:numCache>
            </c:numRef>
          </c:xVal>
          <c:yVal>
            <c:numRef>
              <c:f>'M=8'!$S$10:$S$45</c:f>
              <c:numCache>
                <c:formatCode>General</c:formatCode>
                <c:ptCount val="36"/>
              </c:numCache>
            </c:numRef>
          </c:yVal>
          <c:smooth val="0"/>
        </c:ser>
        <c:ser>
          <c:idx val="6"/>
          <c:order val="3"/>
          <c:tx>
            <c:strRef>
              <c:f>'M=8'!$U$5</c:f>
              <c:strCache>
                <c:ptCount val="1"/>
                <c:pt idx="0">
                  <c:v>No FEC</c:v>
                </c:pt>
              </c:strCache>
            </c:strRef>
          </c:tx>
          <c:spPr>
            <a:ln w="3175">
              <a:solidFill>
                <a:schemeClr val="tx1"/>
              </a:solidFill>
            </a:ln>
          </c:spPr>
          <c:marker>
            <c:symbol val="none"/>
          </c:marker>
          <c:xVal>
            <c:numRef>
              <c:f>'M=8'!$U$10:$U$40</c:f>
              <c:numCache>
                <c:formatCode>General</c:formatCode>
                <c:ptCount val="31"/>
              </c:numCache>
            </c:numRef>
          </c:xVal>
          <c:yVal>
            <c:numRef>
              <c:f>'M=8'!$W$10:$W$40</c:f>
              <c:numCache>
                <c:formatCode>General</c:formatCode>
                <c:ptCount val="31"/>
              </c:numCache>
            </c:numRef>
          </c:yVal>
          <c:smooth val="1"/>
        </c:ser>
        <c:dLbls>
          <c:showLegendKey val="0"/>
          <c:showVal val="0"/>
          <c:showCatName val="0"/>
          <c:showSerName val="0"/>
          <c:showPercent val="0"/>
          <c:showBubbleSize val="0"/>
        </c:dLbls>
        <c:axId val="220969984"/>
        <c:axId val="221063040"/>
      </c:scatterChart>
      <c:valAx>
        <c:axId val="220969984"/>
        <c:scaling>
          <c:orientation val="minMax"/>
          <c:max val="40"/>
          <c:min val="0"/>
        </c:scaling>
        <c:delete val="0"/>
        <c:axPos val="b"/>
        <c:minorGridlines/>
        <c:title>
          <c:tx>
            <c:rich>
              <a:bodyPr/>
              <a:lstStyle/>
              <a:p>
                <a:pPr>
                  <a:defRPr b="0"/>
                </a:pPr>
                <a:r>
                  <a:rPr lang="en-US" b="0"/>
                  <a:t>SNR[dB]</a:t>
                </a:r>
                <a:endParaRPr lang="ja-JP" b="0"/>
              </a:p>
            </c:rich>
          </c:tx>
          <c:layout/>
          <c:overlay val="0"/>
        </c:title>
        <c:numFmt formatCode="General" sourceLinked="1"/>
        <c:majorTickMark val="in"/>
        <c:minorTickMark val="none"/>
        <c:tickLblPos val="nextTo"/>
        <c:spPr>
          <a:ln w="3175">
            <a:solidFill>
              <a:schemeClr val="tx1"/>
            </a:solidFill>
          </a:ln>
        </c:spPr>
        <c:crossAx val="221063040"/>
        <c:crossesAt val="1.0000000000000012E-21"/>
        <c:crossBetween val="midCat"/>
      </c:valAx>
      <c:valAx>
        <c:axId val="221063040"/>
        <c:scaling>
          <c:logBase val="10"/>
          <c:orientation val="minMax"/>
          <c:max val="1"/>
          <c:min val="1.0000000000000004E-7"/>
        </c:scaling>
        <c:delete val="0"/>
        <c:axPos val="l"/>
        <c:minorGridlines/>
        <c:title>
          <c:tx>
            <c:rich>
              <a:bodyPr rot="-5400000" vert="horz"/>
              <a:lstStyle/>
              <a:p>
                <a:pPr>
                  <a:defRPr b="0"/>
                </a:pPr>
                <a:r>
                  <a:rPr lang="en-US" b="0"/>
                  <a:t>BER</a:t>
                </a:r>
                <a:endParaRPr lang="ja-JP" b="0"/>
              </a:p>
            </c:rich>
          </c:tx>
          <c:layout/>
          <c:overlay val="0"/>
        </c:title>
        <c:numFmt formatCode="0.E+00" sourceLinked="0"/>
        <c:majorTickMark val="in"/>
        <c:minorTickMark val="none"/>
        <c:tickLblPos val="nextTo"/>
        <c:spPr>
          <a:ln w="3175">
            <a:solidFill>
              <a:schemeClr val="tx1"/>
            </a:solidFill>
          </a:ln>
        </c:spPr>
        <c:crossAx val="220969984"/>
        <c:crosses val="autoZero"/>
        <c:crossBetween val="midCat"/>
      </c:valAx>
      <c:spPr>
        <a:noFill/>
        <a:ln>
          <a:solidFill>
            <a:schemeClr val="tx1"/>
          </a:solidFill>
        </a:ln>
      </c:spPr>
    </c:plotArea>
    <c:plotVisOnly val="1"/>
    <c:dispBlanksAs val="gap"/>
    <c:showDLblsOverMax val="0"/>
  </c:chart>
  <c:spPr>
    <a:ln>
      <a:noFill/>
    </a:ln>
  </c:spPr>
  <c:txPr>
    <a:bodyPr/>
    <a:lstStyle/>
    <a:p>
      <a:pPr>
        <a:defRPr>
          <a:latin typeface="Times New Roman" pitchFamily="18" charset="0"/>
          <a:cs typeface="Times New Roman" pitchFamily="18" charset="0"/>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794056574699518"/>
          <c:y val="1.9531311033771915E-2"/>
          <c:w val="0.75479631996685748"/>
          <c:h val="0.86642372158343028"/>
        </c:manualLayout>
      </c:layout>
      <c:scatterChart>
        <c:scatterStyle val="smoothMarker"/>
        <c:varyColors val="0"/>
        <c:ser>
          <c:idx val="2"/>
          <c:order val="0"/>
          <c:tx>
            <c:strRef>
              <c:f>'M=9'!$M$5</c:f>
              <c:strCache>
                <c:ptCount val="1"/>
                <c:pt idx="0">
                  <c:v>LDPC11/15</c:v>
                </c:pt>
              </c:strCache>
            </c:strRef>
          </c:tx>
          <c:spPr>
            <a:ln>
              <a:solidFill>
                <a:srgbClr val="FF6600"/>
              </a:solidFill>
            </a:ln>
          </c:spPr>
          <c:marker>
            <c:symbol val="none"/>
          </c:marker>
          <c:xVal>
            <c:numRef>
              <c:f>'M=9'!$M$10:$M$45</c:f>
              <c:numCache>
                <c:formatCode>General</c:formatCode>
                <c:ptCount val="36"/>
              </c:numCache>
            </c:numRef>
          </c:xVal>
          <c:yVal>
            <c:numRef>
              <c:f>'M=9'!$O$10:$O$45</c:f>
              <c:numCache>
                <c:formatCode>General</c:formatCode>
                <c:ptCount val="36"/>
              </c:numCache>
            </c:numRef>
          </c:yVal>
          <c:smooth val="0"/>
        </c:ser>
        <c:ser>
          <c:idx val="3"/>
          <c:order val="1"/>
          <c:tx>
            <c:strRef>
              <c:f>'M=9'!$E$5</c:f>
              <c:strCache>
                <c:ptCount val="1"/>
                <c:pt idx="0">
                  <c:v>LDPC7/8</c:v>
                </c:pt>
              </c:strCache>
            </c:strRef>
          </c:tx>
          <c:spPr>
            <a:ln>
              <a:solidFill>
                <a:schemeClr val="tx1"/>
              </a:solidFill>
            </a:ln>
          </c:spPr>
          <c:marker>
            <c:symbol val="none"/>
          </c:marker>
          <c:xVal>
            <c:numRef>
              <c:f>'M=9'!$E$10:$E$35</c:f>
              <c:numCache>
                <c:formatCode>General</c:formatCode>
                <c:ptCount val="26"/>
              </c:numCache>
            </c:numRef>
          </c:xVal>
          <c:yVal>
            <c:numRef>
              <c:f>'M=9'!$G$10:$G$35</c:f>
              <c:numCache>
                <c:formatCode>General</c:formatCode>
                <c:ptCount val="26"/>
              </c:numCache>
            </c:numRef>
          </c:yVal>
          <c:smooth val="0"/>
        </c:ser>
        <c:ser>
          <c:idx val="0"/>
          <c:order val="2"/>
          <c:tx>
            <c:strRef>
              <c:f>'M=9'!$I$5</c:f>
              <c:strCache>
                <c:ptCount val="1"/>
                <c:pt idx="0">
                  <c:v>LDPC3/4</c:v>
                </c:pt>
              </c:strCache>
            </c:strRef>
          </c:tx>
          <c:spPr>
            <a:ln>
              <a:solidFill>
                <a:srgbClr val="FF0000"/>
              </a:solidFill>
            </a:ln>
          </c:spPr>
          <c:marker>
            <c:symbol val="none"/>
          </c:marker>
          <c:xVal>
            <c:numRef>
              <c:f>'M=9'!$I$10:$I$45</c:f>
              <c:numCache>
                <c:formatCode>General</c:formatCode>
                <c:ptCount val="36"/>
              </c:numCache>
            </c:numRef>
          </c:xVal>
          <c:yVal>
            <c:numRef>
              <c:f>'M=9'!$K$10:$K$45</c:f>
              <c:numCache>
                <c:formatCode>General</c:formatCode>
                <c:ptCount val="36"/>
              </c:numCache>
            </c:numRef>
          </c:yVal>
          <c:smooth val="0"/>
        </c:ser>
        <c:ser>
          <c:idx val="5"/>
          <c:order val="3"/>
          <c:tx>
            <c:strRef>
              <c:f>'M=9'!$Q$5</c:f>
              <c:strCache>
                <c:ptCount val="1"/>
                <c:pt idx="0">
                  <c:v>LDPC1/2</c:v>
                </c:pt>
              </c:strCache>
            </c:strRef>
          </c:tx>
          <c:spPr>
            <a:ln cap="sq">
              <a:solidFill>
                <a:schemeClr val="tx2"/>
              </a:solidFill>
              <a:miter lim="800000"/>
            </a:ln>
          </c:spPr>
          <c:marker>
            <c:symbol val="none"/>
          </c:marker>
          <c:xVal>
            <c:numRef>
              <c:f>'M=9'!$Q$10:$Q$45</c:f>
              <c:numCache>
                <c:formatCode>General</c:formatCode>
                <c:ptCount val="36"/>
              </c:numCache>
            </c:numRef>
          </c:xVal>
          <c:yVal>
            <c:numRef>
              <c:f>'M=9'!$S$10:$S$45</c:f>
              <c:numCache>
                <c:formatCode>General</c:formatCode>
                <c:ptCount val="36"/>
              </c:numCache>
            </c:numRef>
          </c:yVal>
          <c:smooth val="0"/>
        </c:ser>
        <c:ser>
          <c:idx val="6"/>
          <c:order val="4"/>
          <c:tx>
            <c:strRef>
              <c:f>'M=9'!$U$5</c:f>
              <c:strCache>
                <c:ptCount val="1"/>
                <c:pt idx="0">
                  <c:v>No FEC</c:v>
                </c:pt>
              </c:strCache>
            </c:strRef>
          </c:tx>
          <c:spPr>
            <a:ln w="19050">
              <a:solidFill>
                <a:schemeClr val="tx1"/>
              </a:solidFill>
            </a:ln>
          </c:spPr>
          <c:marker>
            <c:symbol val="none"/>
          </c:marker>
          <c:xVal>
            <c:numRef>
              <c:f>'M=9'!$U$10:$U$40</c:f>
              <c:numCache>
                <c:formatCode>General</c:formatCode>
                <c:ptCount val="31"/>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pt idx="26">
                  <c:v>36</c:v>
                </c:pt>
                <c:pt idx="27">
                  <c:v>37</c:v>
                </c:pt>
                <c:pt idx="28">
                  <c:v>38</c:v>
                </c:pt>
                <c:pt idx="29">
                  <c:v>39</c:v>
                </c:pt>
                <c:pt idx="30">
                  <c:v>40</c:v>
                </c:pt>
              </c:numCache>
            </c:numRef>
          </c:xVal>
          <c:yVal>
            <c:numRef>
              <c:f>'M=9'!$W$10:$W$40</c:f>
              <c:numCache>
                <c:formatCode>General</c:formatCode>
                <c:ptCount val="31"/>
                <c:pt idx="0">
                  <c:v>0.34439999999999998</c:v>
                </c:pt>
                <c:pt idx="1">
                  <c:v>0.32135999999999998</c:v>
                </c:pt>
                <c:pt idx="2">
                  <c:v>0.2969</c:v>
                </c:pt>
                <c:pt idx="3">
                  <c:v>0.27272999999999997</c:v>
                </c:pt>
                <c:pt idx="4">
                  <c:v>0.24829999999999999</c:v>
                </c:pt>
                <c:pt idx="5">
                  <c:v>0.22448000000000001</c:v>
                </c:pt>
                <c:pt idx="6">
                  <c:v>0.20068</c:v>
                </c:pt>
                <c:pt idx="7">
                  <c:v>0.17780000000000001</c:v>
                </c:pt>
                <c:pt idx="8">
                  <c:v>0.15601000000000001</c:v>
                </c:pt>
                <c:pt idx="9">
                  <c:v>0.13533000000000001</c:v>
                </c:pt>
                <c:pt idx="10">
                  <c:v>0.11586</c:v>
                </c:pt>
                <c:pt idx="11">
                  <c:v>9.7588999999999995E-2</c:v>
                </c:pt>
                <c:pt idx="12">
                  <c:v>8.0630999999999994E-2</c:v>
                </c:pt>
                <c:pt idx="13">
                  <c:v>6.4300999999999997E-2</c:v>
                </c:pt>
                <c:pt idx="14">
                  <c:v>4.9803E-2</c:v>
                </c:pt>
                <c:pt idx="15">
                  <c:v>3.6878000000000001E-2</c:v>
                </c:pt>
                <c:pt idx="16">
                  <c:v>2.6259000000000001E-2</c:v>
                </c:pt>
                <c:pt idx="17">
                  <c:v>1.7509E-2</c:v>
                </c:pt>
                <c:pt idx="18">
                  <c:v>1.1094E-2</c:v>
                </c:pt>
                <c:pt idx="19">
                  <c:v>6.7834000000000002E-3</c:v>
                </c:pt>
                <c:pt idx="20">
                  <c:v>3.8600000000000001E-3</c:v>
                </c:pt>
                <c:pt idx="21">
                  <c:v>2.1438E-3</c:v>
                </c:pt>
                <c:pt idx="22">
                  <c:v>1.1558E-3</c:v>
                </c:pt>
                <c:pt idx="23">
                  <c:v>6.2272E-4</c:v>
                </c:pt>
                <c:pt idx="24">
                  <c:v>3.4591999999999999E-4</c:v>
                </c:pt>
                <c:pt idx="25">
                  <c:v>2.097E-4</c:v>
                </c:pt>
                <c:pt idx="26">
                  <c:v>1.2254E-4</c:v>
                </c:pt>
                <c:pt idx="27">
                  <c:v>9.0525999999999994E-5</c:v>
                </c:pt>
                <c:pt idx="28">
                  <c:v>6.5758000000000003E-5</c:v>
                </c:pt>
                <c:pt idx="29">
                  <c:v>5.2685000000000001E-5</c:v>
                </c:pt>
                <c:pt idx="30">
                  <c:v>4.5176999999999998E-5</c:v>
                </c:pt>
              </c:numCache>
            </c:numRef>
          </c:yVal>
          <c:smooth val="0"/>
        </c:ser>
        <c:dLbls>
          <c:showLegendKey val="0"/>
          <c:showVal val="0"/>
          <c:showCatName val="0"/>
          <c:showSerName val="0"/>
          <c:showPercent val="0"/>
          <c:showBubbleSize val="0"/>
        </c:dLbls>
        <c:axId val="253362944"/>
        <c:axId val="253364864"/>
      </c:scatterChart>
      <c:valAx>
        <c:axId val="253362944"/>
        <c:scaling>
          <c:orientation val="minMax"/>
          <c:max val="40"/>
          <c:min val="0"/>
        </c:scaling>
        <c:delete val="0"/>
        <c:axPos val="b"/>
        <c:minorGridlines/>
        <c:title>
          <c:tx>
            <c:rich>
              <a:bodyPr/>
              <a:lstStyle/>
              <a:p>
                <a:pPr>
                  <a:defRPr b="0"/>
                </a:pPr>
                <a:r>
                  <a:rPr lang="en-US" b="0"/>
                  <a:t>SNR[dB]</a:t>
                </a:r>
                <a:endParaRPr lang="ja-JP" b="0"/>
              </a:p>
            </c:rich>
          </c:tx>
          <c:layout/>
          <c:overlay val="0"/>
        </c:title>
        <c:numFmt formatCode="General" sourceLinked="1"/>
        <c:majorTickMark val="in"/>
        <c:minorTickMark val="none"/>
        <c:tickLblPos val="nextTo"/>
        <c:spPr>
          <a:ln w="3175">
            <a:solidFill>
              <a:schemeClr val="tx1"/>
            </a:solidFill>
          </a:ln>
        </c:spPr>
        <c:crossAx val="253364864"/>
        <c:crossesAt val="1.0000000000000012E-21"/>
        <c:crossBetween val="midCat"/>
      </c:valAx>
      <c:valAx>
        <c:axId val="253364864"/>
        <c:scaling>
          <c:logBase val="10"/>
          <c:orientation val="minMax"/>
          <c:max val="1"/>
          <c:min val="1.0000000000000004E-7"/>
        </c:scaling>
        <c:delete val="0"/>
        <c:axPos val="l"/>
        <c:minorGridlines/>
        <c:title>
          <c:tx>
            <c:rich>
              <a:bodyPr rot="-5400000" vert="horz"/>
              <a:lstStyle/>
              <a:p>
                <a:pPr>
                  <a:defRPr b="0"/>
                </a:pPr>
                <a:r>
                  <a:rPr lang="en-US" b="0"/>
                  <a:t>BER</a:t>
                </a:r>
                <a:endParaRPr lang="ja-JP" b="0"/>
              </a:p>
            </c:rich>
          </c:tx>
          <c:layout/>
          <c:overlay val="0"/>
        </c:title>
        <c:numFmt formatCode="0.E+00" sourceLinked="0"/>
        <c:majorTickMark val="in"/>
        <c:minorTickMark val="none"/>
        <c:tickLblPos val="nextTo"/>
        <c:spPr>
          <a:ln w="3175">
            <a:solidFill>
              <a:schemeClr val="tx1"/>
            </a:solidFill>
          </a:ln>
        </c:spPr>
        <c:crossAx val="253362944"/>
        <c:crosses val="autoZero"/>
        <c:crossBetween val="midCat"/>
      </c:valAx>
      <c:spPr>
        <a:noFill/>
        <a:ln>
          <a:solidFill>
            <a:schemeClr val="tx1"/>
          </a:solidFill>
        </a:ln>
      </c:spPr>
    </c:plotArea>
    <c:plotVisOnly val="1"/>
    <c:dispBlanksAs val="gap"/>
    <c:showDLblsOverMax val="0"/>
  </c:chart>
  <c:spPr>
    <a:ln>
      <a:noFill/>
    </a:ln>
  </c:spPr>
  <c:txPr>
    <a:bodyPr/>
    <a:lstStyle/>
    <a:p>
      <a:pPr>
        <a:defRPr>
          <a:latin typeface="Times New Roman" pitchFamily="18" charset="0"/>
          <a:cs typeface="Times New Roman" pitchFamily="18" charset="0"/>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052277351846434"/>
          <c:y val="4.3796921834474832E-2"/>
          <c:w val="0.77536390380989983"/>
          <c:h val="0.75891941493680193"/>
        </c:manualLayout>
      </c:layout>
      <c:scatterChart>
        <c:scatterStyle val="smoothMarker"/>
        <c:varyColors val="0"/>
        <c:ser>
          <c:idx val="2"/>
          <c:order val="0"/>
          <c:tx>
            <c:strRef>
              <c:f>'SNR=80dB'!$Q$2</c:f>
              <c:strCache>
                <c:ptCount val="1"/>
                <c:pt idx="0">
                  <c:v>M=4</c:v>
                </c:pt>
              </c:strCache>
            </c:strRef>
          </c:tx>
          <c:spPr>
            <a:ln w="3175">
              <a:prstDash val="sysDot"/>
            </a:ln>
          </c:spPr>
          <c:marker>
            <c:symbol val="none"/>
          </c:marker>
          <c:xVal>
            <c:numRef>
              <c:f>'SNR=80dB'!$R$4:$R$253</c:f>
              <c:numCache>
                <c:formatCode>General</c:formatCode>
                <c:ptCount val="250"/>
                <c:pt idx="0">
                  <c:v>0.5</c:v>
                </c:pt>
                <c:pt idx="1">
                  <c:v>1</c:v>
                </c:pt>
                <c:pt idx="2">
                  <c:v>1.5</c:v>
                </c:pt>
                <c:pt idx="3">
                  <c:v>2</c:v>
                </c:pt>
                <c:pt idx="4">
                  <c:v>2.5</c:v>
                </c:pt>
                <c:pt idx="5">
                  <c:v>3</c:v>
                </c:pt>
                <c:pt idx="6">
                  <c:v>3.5</c:v>
                </c:pt>
                <c:pt idx="7">
                  <c:v>4</c:v>
                </c:pt>
                <c:pt idx="8">
                  <c:v>4.5</c:v>
                </c:pt>
                <c:pt idx="9">
                  <c:v>5</c:v>
                </c:pt>
                <c:pt idx="10">
                  <c:v>5.5</c:v>
                </c:pt>
                <c:pt idx="11">
                  <c:v>6</c:v>
                </c:pt>
                <c:pt idx="12">
                  <c:v>6.5</c:v>
                </c:pt>
                <c:pt idx="13">
                  <c:v>7</c:v>
                </c:pt>
                <c:pt idx="14">
                  <c:v>7.5</c:v>
                </c:pt>
                <c:pt idx="15">
                  <c:v>8</c:v>
                </c:pt>
                <c:pt idx="16">
                  <c:v>8.5</c:v>
                </c:pt>
                <c:pt idx="17">
                  <c:v>9</c:v>
                </c:pt>
                <c:pt idx="18">
                  <c:v>9.5</c:v>
                </c:pt>
                <c:pt idx="19">
                  <c:v>10</c:v>
                </c:pt>
                <c:pt idx="20">
                  <c:v>10.5</c:v>
                </c:pt>
                <c:pt idx="21">
                  <c:v>11</c:v>
                </c:pt>
                <c:pt idx="22">
                  <c:v>11.5</c:v>
                </c:pt>
                <c:pt idx="23">
                  <c:v>12</c:v>
                </c:pt>
                <c:pt idx="24">
                  <c:v>12.5</c:v>
                </c:pt>
                <c:pt idx="25">
                  <c:v>13</c:v>
                </c:pt>
                <c:pt idx="26">
                  <c:v>13.5</c:v>
                </c:pt>
                <c:pt idx="27">
                  <c:v>14</c:v>
                </c:pt>
                <c:pt idx="28">
                  <c:v>14.5</c:v>
                </c:pt>
                <c:pt idx="29">
                  <c:v>15</c:v>
                </c:pt>
                <c:pt idx="30">
                  <c:v>15.5</c:v>
                </c:pt>
                <c:pt idx="31">
                  <c:v>16</c:v>
                </c:pt>
                <c:pt idx="32">
                  <c:v>16.5</c:v>
                </c:pt>
                <c:pt idx="33">
                  <c:v>17</c:v>
                </c:pt>
                <c:pt idx="34">
                  <c:v>17.5</c:v>
                </c:pt>
                <c:pt idx="35">
                  <c:v>18</c:v>
                </c:pt>
                <c:pt idx="36">
                  <c:v>18.5</c:v>
                </c:pt>
                <c:pt idx="37">
                  <c:v>19</c:v>
                </c:pt>
                <c:pt idx="38">
                  <c:v>19.5</c:v>
                </c:pt>
                <c:pt idx="39">
                  <c:v>20</c:v>
                </c:pt>
                <c:pt idx="40">
                  <c:v>20.5</c:v>
                </c:pt>
                <c:pt idx="41">
                  <c:v>21</c:v>
                </c:pt>
                <c:pt idx="42">
                  <c:v>21.5</c:v>
                </c:pt>
                <c:pt idx="43">
                  <c:v>22</c:v>
                </c:pt>
                <c:pt idx="44">
                  <c:v>22.5</c:v>
                </c:pt>
                <c:pt idx="45">
                  <c:v>23</c:v>
                </c:pt>
                <c:pt idx="46">
                  <c:v>23.5</c:v>
                </c:pt>
                <c:pt idx="47">
                  <c:v>24</c:v>
                </c:pt>
                <c:pt idx="48">
                  <c:v>24.5</c:v>
                </c:pt>
                <c:pt idx="49">
                  <c:v>25</c:v>
                </c:pt>
                <c:pt idx="50">
                  <c:v>25.5</c:v>
                </c:pt>
                <c:pt idx="51">
                  <c:v>26</c:v>
                </c:pt>
                <c:pt idx="52">
                  <c:v>26.5</c:v>
                </c:pt>
                <c:pt idx="53">
                  <c:v>27</c:v>
                </c:pt>
                <c:pt idx="54">
                  <c:v>27.5</c:v>
                </c:pt>
                <c:pt idx="55">
                  <c:v>28</c:v>
                </c:pt>
                <c:pt idx="56">
                  <c:v>28.5</c:v>
                </c:pt>
                <c:pt idx="57">
                  <c:v>29</c:v>
                </c:pt>
                <c:pt idx="58">
                  <c:v>29.5</c:v>
                </c:pt>
                <c:pt idx="59">
                  <c:v>30</c:v>
                </c:pt>
                <c:pt idx="60">
                  <c:v>30.5</c:v>
                </c:pt>
                <c:pt idx="61">
                  <c:v>31</c:v>
                </c:pt>
                <c:pt idx="62">
                  <c:v>31.5</c:v>
                </c:pt>
                <c:pt idx="63">
                  <c:v>32</c:v>
                </c:pt>
                <c:pt idx="64">
                  <c:v>32.5</c:v>
                </c:pt>
                <c:pt idx="65">
                  <c:v>33</c:v>
                </c:pt>
                <c:pt idx="66">
                  <c:v>33.5</c:v>
                </c:pt>
                <c:pt idx="67">
                  <c:v>34</c:v>
                </c:pt>
                <c:pt idx="68">
                  <c:v>34.5</c:v>
                </c:pt>
                <c:pt idx="69">
                  <c:v>35</c:v>
                </c:pt>
                <c:pt idx="70">
                  <c:v>35.5</c:v>
                </c:pt>
                <c:pt idx="71">
                  <c:v>36</c:v>
                </c:pt>
                <c:pt idx="72">
                  <c:v>36.5</c:v>
                </c:pt>
                <c:pt idx="73">
                  <c:v>37</c:v>
                </c:pt>
                <c:pt idx="74">
                  <c:v>37.5</c:v>
                </c:pt>
                <c:pt idx="75">
                  <c:v>38</c:v>
                </c:pt>
                <c:pt idx="76">
                  <c:v>38.5</c:v>
                </c:pt>
                <c:pt idx="77">
                  <c:v>39</c:v>
                </c:pt>
                <c:pt idx="78">
                  <c:v>39.5</c:v>
                </c:pt>
                <c:pt idx="79">
                  <c:v>40</c:v>
                </c:pt>
                <c:pt idx="80">
                  <c:v>40.5</c:v>
                </c:pt>
                <c:pt idx="81">
                  <c:v>41</c:v>
                </c:pt>
                <c:pt idx="82">
                  <c:v>41.5</c:v>
                </c:pt>
                <c:pt idx="83">
                  <c:v>42</c:v>
                </c:pt>
                <c:pt idx="84">
                  <c:v>42.5</c:v>
                </c:pt>
                <c:pt idx="85">
                  <c:v>43</c:v>
                </c:pt>
                <c:pt idx="86">
                  <c:v>43.5</c:v>
                </c:pt>
                <c:pt idx="87">
                  <c:v>44</c:v>
                </c:pt>
                <c:pt idx="88">
                  <c:v>44.5</c:v>
                </c:pt>
                <c:pt idx="89">
                  <c:v>45</c:v>
                </c:pt>
                <c:pt idx="90">
                  <c:v>45.5</c:v>
                </c:pt>
                <c:pt idx="91">
                  <c:v>46</c:v>
                </c:pt>
                <c:pt idx="92">
                  <c:v>46.5</c:v>
                </c:pt>
                <c:pt idx="93">
                  <c:v>47</c:v>
                </c:pt>
                <c:pt idx="94">
                  <c:v>47.5</c:v>
                </c:pt>
                <c:pt idx="95">
                  <c:v>48</c:v>
                </c:pt>
                <c:pt idx="96">
                  <c:v>48.5</c:v>
                </c:pt>
                <c:pt idx="97">
                  <c:v>49</c:v>
                </c:pt>
                <c:pt idx="98">
                  <c:v>49.5</c:v>
                </c:pt>
                <c:pt idx="99">
                  <c:v>50</c:v>
                </c:pt>
                <c:pt idx="100">
                  <c:v>50.5</c:v>
                </c:pt>
                <c:pt idx="101">
                  <c:v>51</c:v>
                </c:pt>
                <c:pt idx="102">
                  <c:v>51.5</c:v>
                </c:pt>
                <c:pt idx="103">
                  <c:v>52</c:v>
                </c:pt>
                <c:pt idx="104">
                  <c:v>52.5</c:v>
                </c:pt>
                <c:pt idx="105">
                  <c:v>53</c:v>
                </c:pt>
                <c:pt idx="106">
                  <c:v>53.5</c:v>
                </c:pt>
                <c:pt idx="107">
                  <c:v>54</c:v>
                </c:pt>
                <c:pt idx="108">
                  <c:v>54.5</c:v>
                </c:pt>
                <c:pt idx="109">
                  <c:v>55</c:v>
                </c:pt>
                <c:pt idx="110">
                  <c:v>55.5</c:v>
                </c:pt>
                <c:pt idx="111">
                  <c:v>56</c:v>
                </c:pt>
                <c:pt idx="112">
                  <c:v>56.5</c:v>
                </c:pt>
                <c:pt idx="113">
                  <c:v>57</c:v>
                </c:pt>
                <c:pt idx="114">
                  <c:v>57.5</c:v>
                </c:pt>
                <c:pt idx="115">
                  <c:v>58</c:v>
                </c:pt>
                <c:pt idx="116">
                  <c:v>58.5</c:v>
                </c:pt>
                <c:pt idx="117">
                  <c:v>59</c:v>
                </c:pt>
                <c:pt idx="118">
                  <c:v>59.5</c:v>
                </c:pt>
                <c:pt idx="119">
                  <c:v>60</c:v>
                </c:pt>
                <c:pt idx="120">
                  <c:v>60.5</c:v>
                </c:pt>
                <c:pt idx="121">
                  <c:v>61</c:v>
                </c:pt>
                <c:pt idx="122">
                  <c:v>61.5</c:v>
                </c:pt>
                <c:pt idx="123">
                  <c:v>62</c:v>
                </c:pt>
                <c:pt idx="124">
                  <c:v>62.5</c:v>
                </c:pt>
                <c:pt idx="125">
                  <c:v>63</c:v>
                </c:pt>
                <c:pt idx="126">
                  <c:v>63.5</c:v>
                </c:pt>
                <c:pt idx="127">
                  <c:v>64</c:v>
                </c:pt>
                <c:pt idx="128">
                  <c:v>64.5</c:v>
                </c:pt>
                <c:pt idx="129">
                  <c:v>65</c:v>
                </c:pt>
                <c:pt idx="130">
                  <c:v>65.5</c:v>
                </c:pt>
                <c:pt idx="131">
                  <c:v>66</c:v>
                </c:pt>
                <c:pt idx="132">
                  <c:v>66.5</c:v>
                </c:pt>
                <c:pt idx="133">
                  <c:v>67</c:v>
                </c:pt>
                <c:pt idx="134">
                  <c:v>67.5</c:v>
                </c:pt>
                <c:pt idx="135">
                  <c:v>68</c:v>
                </c:pt>
                <c:pt idx="136">
                  <c:v>68.5</c:v>
                </c:pt>
                <c:pt idx="137">
                  <c:v>69</c:v>
                </c:pt>
                <c:pt idx="138">
                  <c:v>69.5</c:v>
                </c:pt>
                <c:pt idx="139">
                  <c:v>70</c:v>
                </c:pt>
                <c:pt idx="140">
                  <c:v>70.5</c:v>
                </c:pt>
                <c:pt idx="141">
                  <c:v>71</c:v>
                </c:pt>
                <c:pt idx="142">
                  <c:v>71.5</c:v>
                </c:pt>
                <c:pt idx="143">
                  <c:v>72</c:v>
                </c:pt>
                <c:pt idx="144">
                  <c:v>72.5</c:v>
                </c:pt>
                <c:pt idx="145">
                  <c:v>73</c:v>
                </c:pt>
                <c:pt idx="146">
                  <c:v>73.5</c:v>
                </c:pt>
                <c:pt idx="147">
                  <c:v>74</c:v>
                </c:pt>
                <c:pt idx="148">
                  <c:v>74.5</c:v>
                </c:pt>
                <c:pt idx="149">
                  <c:v>75</c:v>
                </c:pt>
                <c:pt idx="150">
                  <c:v>75.5</c:v>
                </c:pt>
                <c:pt idx="151">
                  <c:v>76</c:v>
                </c:pt>
                <c:pt idx="152">
                  <c:v>76.5</c:v>
                </c:pt>
                <c:pt idx="153">
                  <c:v>77</c:v>
                </c:pt>
                <c:pt idx="154">
                  <c:v>77.5</c:v>
                </c:pt>
                <c:pt idx="155">
                  <c:v>78</c:v>
                </c:pt>
                <c:pt idx="156">
                  <c:v>78.5</c:v>
                </c:pt>
                <c:pt idx="157">
                  <c:v>79</c:v>
                </c:pt>
                <c:pt idx="158">
                  <c:v>79.5</c:v>
                </c:pt>
                <c:pt idx="159">
                  <c:v>80</c:v>
                </c:pt>
                <c:pt idx="160">
                  <c:v>80.5</c:v>
                </c:pt>
                <c:pt idx="161">
                  <c:v>81</c:v>
                </c:pt>
                <c:pt idx="162">
                  <c:v>81.5</c:v>
                </c:pt>
                <c:pt idx="163">
                  <c:v>82</c:v>
                </c:pt>
                <c:pt idx="164">
                  <c:v>82.5</c:v>
                </c:pt>
                <c:pt idx="165">
                  <c:v>83</c:v>
                </c:pt>
                <c:pt idx="166">
                  <c:v>83.5</c:v>
                </c:pt>
                <c:pt idx="167">
                  <c:v>84</c:v>
                </c:pt>
                <c:pt idx="168">
                  <c:v>84.5</c:v>
                </c:pt>
                <c:pt idx="169">
                  <c:v>85</c:v>
                </c:pt>
                <c:pt idx="170">
                  <c:v>85.5</c:v>
                </c:pt>
                <c:pt idx="171">
                  <c:v>86</c:v>
                </c:pt>
                <c:pt idx="172">
                  <c:v>86.5</c:v>
                </c:pt>
                <c:pt idx="173">
                  <c:v>87</c:v>
                </c:pt>
                <c:pt idx="174">
                  <c:v>87.5</c:v>
                </c:pt>
                <c:pt idx="175">
                  <c:v>88</c:v>
                </c:pt>
                <c:pt idx="176">
                  <c:v>88.5</c:v>
                </c:pt>
                <c:pt idx="177">
                  <c:v>89</c:v>
                </c:pt>
                <c:pt idx="178">
                  <c:v>89.5</c:v>
                </c:pt>
                <c:pt idx="179">
                  <c:v>90</c:v>
                </c:pt>
                <c:pt idx="180">
                  <c:v>90.5</c:v>
                </c:pt>
                <c:pt idx="181">
                  <c:v>91</c:v>
                </c:pt>
                <c:pt idx="182">
                  <c:v>91.5</c:v>
                </c:pt>
                <c:pt idx="183">
                  <c:v>92</c:v>
                </c:pt>
                <c:pt idx="184">
                  <c:v>92.5</c:v>
                </c:pt>
                <c:pt idx="185">
                  <c:v>93</c:v>
                </c:pt>
                <c:pt idx="186">
                  <c:v>93.5</c:v>
                </c:pt>
                <c:pt idx="187">
                  <c:v>94</c:v>
                </c:pt>
                <c:pt idx="188">
                  <c:v>94.5</c:v>
                </c:pt>
                <c:pt idx="189">
                  <c:v>95</c:v>
                </c:pt>
                <c:pt idx="190">
                  <c:v>95.5</c:v>
                </c:pt>
                <c:pt idx="191">
                  <c:v>96</c:v>
                </c:pt>
                <c:pt idx="192">
                  <c:v>96.5</c:v>
                </c:pt>
                <c:pt idx="193">
                  <c:v>97</c:v>
                </c:pt>
                <c:pt idx="194">
                  <c:v>97.5</c:v>
                </c:pt>
                <c:pt idx="195">
                  <c:v>98</c:v>
                </c:pt>
                <c:pt idx="196">
                  <c:v>98.5</c:v>
                </c:pt>
                <c:pt idx="197">
                  <c:v>99</c:v>
                </c:pt>
                <c:pt idx="198">
                  <c:v>99.5</c:v>
                </c:pt>
                <c:pt idx="199">
                  <c:v>100</c:v>
                </c:pt>
                <c:pt idx="200">
                  <c:v>100.5</c:v>
                </c:pt>
                <c:pt idx="201">
                  <c:v>101</c:v>
                </c:pt>
                <c:pt idx="202">
                  <c:v>101.5</c:v>
                </c:pt>
                <c:pt idx="203">
                  <c:v>102</c:v>
                </c:pt>
                <c:pt idx="204">
                  <c:v>102.5</c:v>
                </c:pt>
                <c:pt idx="205">
                  <c:v>103</c:v>
                </c:pt>
                <c:pt idx="206">
                  <c:v>103.5</c:v>
                </c:pt>
                <c:pt idx="207">
                  <c:v>104</c:v>
                </c:pt>
                <c:pt idx="208">
                  <c:v>104.5</c:v>
                </c:pt>
                <c:pt idx="209">
                  <c:v>105</c:v>
                </c:pt>
                <c:pt idx="210">
                  <c:v>105.5</c:v>
                </c:pt>
                <c:pt idx="211">
                  <c:v>106</c:v>
                </c:pt>
                <c:pt idx="212">
                  <c:v>106.5</c:v>
                </c:pt>
                <c:pt idx="213">
                  <c:v>107</c:v>
                </c:pt>
                <c:pt idx="214">
                  <c:v>107.5</c:v>
                </c:pt>
                <c:pt idx="215">
                  <c:v>108</c:v>
                </c:pt>
                <c:pt idx="216">
                  <c:v>108.5</c:v>
                </c:pt>
                <c:pt idx="217">
                  <c:v>109</c:v>
                </c:pt>
                <c:pt idx="218">
                  <c:v>109.5</c:v>
                </c:pt>
                <c:pt idx="219">
                  <c:v>110</c:v>
                </c:pt>
                <c:pt idx="220">
                  <c:v>110.5</c:v>
                </c:pt>
                <c:pt idx="221">
                  <c:v>111</c:v>
                </c:pt>
                <c:pt idx="222">
                  <c:v>111.5</c:v>
                </c:pt>
                <c:pt idx="223">
                  <c:v>112</c:v>
                </c:pt>
                <c:pt idx="224">
                  <c:v>112.5</c:v>
                </c:pt>
                <c:pt idx="225">
                  <c:v>113</c:v>
                </c:pt>
                <c:pt idx="226">
                  <c:v>113.5</c:v>
                </c:pt>
                <c:pt idx="227">
                  <c:v>114</c:v>
                </c:pt>
                <c:pt idx="228">
                  <c:v>114.5</c:v>
                </c:pt>
                <c:pt idx="229">
                  <c:v>115</c:v>
                </c:pt>
                <c:pt idx="230">
                  <c:v>115.5</c:v>
                </c:pt>
                <c:pt idx="231">
                  <c:v>116</c:v>
                </c:pt>
                <c:pt idx="232">
                  <c:v>116.5</c:v>
                </c:pt>
                <c:pt idx="233">
                  <c:v>117</c:v>
                </c:pt>
                <c:pt idx="234">
                  <c:v>117.5</c:v>
                </c:pt>
                <c:pt idx="235">
                  <c:v>118</c:v>
                </c:pt>
                <c:pt idx="236">
                  <c:v>118.5</c:v>
                </c:pt>
                <c:pt idx="237">
                  <c:v>119</c:v>
                </c:pt>
                <c:pt idx="238">
                  <c:v>119.5</c:v>
                </c:pt>
                <c:pt idx="239">
                  <c:v>120</c:v>
                </c:pt>
                <c:pt idx="240">
                  <c:v>120.5</c:v>
                </c:pt>
                <c:pt idx="241">
                  <c:v>121</c:v>
                </c:pt>
                <c:pt idx="242">
                  <c:v>121.5</c:v>
                </c:pt>
                <c:pt idx="243">
                  <c:v>122</c:v>
                </c:pt>
                <c:pt idx="244">
                  <c:v>122.5</c:v>
                </c:pt>
                <c:pt idx="245">
                  <c:v>123</c:v>
                </c:pt>
                <c:pt idx="246">
                  <c:v>123.5</c:v>
                </c:pt>
                <c:pt idx="247">
                  <c:v>124</c:v>
                </c:pt>
                <c:pt idx="248">
                  <c:v>124.5</c:v>
                </c:pt>
                <c:pt idx="249">
                  <c:v>125</c:v>
                </c:pt>
              </c:numCache>
            </c:numRef>
          </c:xVal>
          <c:yVal>
            <c:numRef>
              <c:f>'SNR=80dB'!$W$4:$W$253</c:f>
              <c:numCache>
                <c:formatCode>General</c:formatCode>
                <c:ptCount val="250"/>
                <c:pt idx="0">
                  <c:v>24.18106925</c:v>
                </c:pt>
                <c:pt idx="1">
                  <c:v>22.4814455</c:v>
                </c:pt>
                <c:pt idx="2">
                  <c:v>21.539589500000002</c:v>
                </c:pt>
                <c:pt idx="3">
                  <c:v>20.879065749999999</c:v>
                </c:pt>
                <c:pt idx="4">
                  <c:v>20.364294000000001</c:v>
                </c:pt>
                <c:pt idx="5">
                  <c:v>19.939848749999999</c:v>
                </c:pt>
                <c:pt idx="6">
                  <c:v>19.576092750000001</c:v>
                </c:pt>
                <c:pt idx="7">
                  <c:v>19.257155749999999</c:v>
                </c:pt>
                <c:pt idx="8">
                  <c:v>18.972315500000001</c:v>
                </c:pt>
                <c:pt idx="9">
                  <c:v>18.715272250000002</c:v>
                </c:pt>
                <c:pt idx="10">
                  <c:v>18.480079499999999</c:v>
                </c:pt>
                <c:pt idx="11">
                  <c:v>18.2635915</c:v>
                </c:pt>
                <c:pt idx="12">
                  <c:v>18.063004249999999</c:v>
                </c:pt>
                <c:pt idx="13">
                  <c:v>17.875827000000001</c:v>
                </c:pt>
                <c:pt idx="14">
                  <c:v>17.70064275</c:v>
                </c:pt>
                <c:pt idx="15">
                  <c:v>17.535791750000001</c:v>
                </c:pt>
                <c:pt idx="16">
                  <c:v>17.3799095</c:v>
                </c:pt>
                <c:pt idx="17">
                  <c:v>17.232179250000002</c:v>
                </c:pt>
                <c:pt idx="18">
                  <c:v>17.091989999999999</c:v>
                </c:pt>
                <c:pt idx="19">
                  <c:v>16.958209</c:v>
                </c:pt>
                <c:pt idx="20">
                  <c:v>16.830610249999999</c:v>
                </c:pt>
                <c:pt idx="21">
                  <c:v>16.708508500000001</c:v>
                </c:pt>
                <c:pt idx="22">
                  <c:v>16.5912565</c:v>
                </c:pt>
                <c:pt idx="23">
                  <c:v>16.4787955</c:v>
                </c:pt>
                <c:pt idx="24">
                  <c:v>16.370675500000001</c:v>
                </c:pt>
                <c:pt idx="25">
                  <c:v>16.26643975</c:v>
                </c:pt>
                <c:pt idx="26">
                  <c:v>16.165845749999999</c:v>
                </c:pt>
                <c:pt idx="27">
                  <c:v>16.068665500000002</c:v>
                </c:pt>
                <c:pt idx="28">
                  <c:v>15.97468675</c:v>
                </c:pt>
                <c:pt idx="29">
                  <c:v>15.883710750000001</c:v>
                </c:pt>
                <c:pt idx="30">
                  <c:v>15.795552499999999</c:v>
                </c:pt>
                <c:pt idx="31">
                  <c:v>15.710039249999999</c:v>
                </c:pt>
                <c:pt idx="32">
                  <c:v>15.62701</c:v>
                </c:pt>
                <c:pt idx="33">
                  <c:v>15.546315</c:v>
                </c:pt>
                <c:pt idx="34">
                  <c:v>15.467813749999999</c:v>
                </c:pt>
                <c:pt idx="35">
                  <c:v>15.391375999999999</c:v>
                </c:pt>
                <c:pt idx="36">
                  <c:v>15.316879500000001</c:v>
                </c:pt>
                <c:pt idx="37">
                  <c:v>15.244358500000001</c:v>
                </c:pt>
                <c:pt idx="38">
                  <c:v>15.173680750000001</c:v>
                </c:pt>
                <c:pt idx="39">
                  <c:v>15.10463925</c:v>
                </c:pt>
                <c:pt idx="40">
                  <c:v>15.037139</c:v>
                </c:pt>
                <c:pt idx="41">
                  <c:v>14.971269749999999</c:v>
                </c:pt>
                <c:pt idx="42">
                  <c:v>14.90693175</c:v>
                </c:pt>
                <c:pt idx="43">
                  <c:v>14.84389275</c:v>
                </c:pt>
                <c:pt idx="44">
                  <c:v>14.782234750000001</c:v>
                </c:pt>
                <c:pt idx="45">
                  <c:v>14.721956</c:v>
                </c:pt>
                <c:pt idx="46">
                  <c:v>14.662771749999999</c:v>
                </c:pt>
                <c:pt idx="47">
                  <c:v>14.60491725</c:v>
                </c:pt>
                <c:pt idx="48">
                  <c:v>14.548146750000001</c:v>
                </c:pt>
                <c:pt idx="49">
                  <c:v>14.492436</c:v>
                </c:pt>
                <c:pt idx="50">
                  <c:v>14.43788125</c:v>
                </c:pt>
                <c:pt idx="51">
                  <c:v>14.384194750000001</c:v>
                </c:pt>
                <c:pt idx="52">
                  <c:v>14.331674250000001</c:v>
                </c:pt>
                <c:pt idx="53">
                  <c:v>14.2798985</c:v>
                </c:pt>
                <c:pt idx="54">
                  <c:v>14.2292465</c:v>
                </c:pt>
                <c:pt idx="55">
                  <c:v>14.179273999999999</c:v>
                </c:pt>
                <c:pt idx="56">
                  <c:v>14.130338</c:v>
                </c:pt>
                <c:pt idx="57">
                  <c:v>14.082068</c:v>
                </c:pt>
                <c:pt idx="58">
                  <c:v>14.03470875</c:v>
                </c:pt>
                <c:pt idx="59">
                  <c:v>13.988046000000001</c:v>
                </c:pt>
                <c:pt idx="60">
                  <c:v>13.942136</c:v>
                </c:pt>
                <c:pt idx="61">
                  <c:v>13.8969915</c:v>
                </c:pt>
                <c:pt idx="62">
                  <c:v>13.852414250000001</c:v>
                </c:pt>
                <c:pt idx="63">
                  <c:v>13.808703749999999</c:v>
                </c:pt>
                <c:pt idx="64">
                  <c:v>13.76553275</c:v>
                </c:pt>
                <c:pt idx="65">
                  <c:v>13.722997250000001</c:v>
                </c:pt>
                <c:pt idx="66">
                  <c:v>13.681156</c:v>
                </c:pt>
                <c:pt idx="67">
                  <c:v>13.639821749999999</c:v>
                </c:pt>
                <c:pt idx="68">
                  <c:v>13.599117</c:v>
                </c:pt>
                <c:pt idx="69">
                  <c:v>13.559015</c:v>
                </c:pt>
                <c:pt idx="70">
                  <c:v>13.519389</c:v>
                </c:pt>
                <c:pt idx="71">
                  <c:v>13.480326</c:v>
                </c:pt>
                <c:pt idx="72">
                  <c:v>13.441842749999999</c:v>
                </c:pt>
                <c:pt idx="73">
                  <c:v>13.403805999999999</c:v>
                </c:pt>
                <c:pt idx="74">
                  <c:v>13.36621525</c:v>
                </c:pt>
                <c:pt idx="75">
                  <c:v>13.329238999999999</c:v>
                </c:pt>
                <c:pt idx="76">
                  <c:v>13.292681249999999</c:v>
                </c:pt>
                <c:pt idx="77">
                  <c:v>13.256536499999999</c:v>
                </c:pt>
                <c:pt idx="78">
                  <c:v>13.220838000000001</c:v>
                </c:pt>
                <c:pt idx="79">
                  <c:v>13.185658</c:v>
                </c:pt>
                <c:pt idx="80">
                  <c:v>13.15086475</c:v>
                </c:pt>
                <c:pt idx="81">
                  <c:v>13.116453249999999</c:v>
                </c:pt>
                <c:pt idx="82">
                  <c:v>13.082417749999999</c:v>
                </c:pt>
                <c:pt idx="83">
                  <c:v>13.04887675</c:v>
                </c:pt>
                <c:pt idx="84">
                  <c:v>13.015701</c:v>
                </c:pt>
                <c:pt idx="85">
                  <c:v>12.98287775</c:v>
                </c:pt>
                <c:pt idx="86">
                  <c:v>12.950401749999999</c:v>
                </c:pt>
                <c:pt idx="87">
                  <c:v>12.91826775</c:v>
                </c:pt>
                <c:pt idx="88">
                  <c:v>12.886567250000001</c:v>
                </c:pt>
                <c:pt idx="89">
                  <c:v>12.8552005</c:v>
                </c:pt>
                <c:pt idx="90">
                  <c:v>12.824154500000001</c:v>
                </c:pt>
                <c:pt idx="91">
                  <c:v>12.7934245</c:v>
                </c:pt>
                <c:pt idx="92">
                  <c:v>12.7630055</c:v>
                </c:pt>
                <c:pt idx="93">
                  <c:v>12.73289275</c:v>
                </c:pt>
                <c:pt idx="94">
                  <c:v>12.7031405</c:v>
                </c:pt>
                <c:pt idx="95">
                  <c:v>12.6736995</c:v>
                </c:pt>
                <c:pt idx="96">
                  <c:v>12.644545750000001</c:v>
                </c:pt>
                <c:pt idx="97">
                  <c:v>12.61567475</c:v>
                </c:pt>
                <c:pt idx="98">
                  <c:v>12.58708275</c:v>
                </c:pt>
                <c:pt idx="99">
                  <c:v>12.55876475</c:v>
                </c:pt>
                <c:pt idx="100">
                  <c:v>12.5307165</c:v>
                </c:pt>
                <c:pt idx="101">
                  <c:v>12.502934249999999</c:v>
                </c:pt>
                <c:pt idx="102">
                  <c:v>12.475431499999999</c:v>
                </c:pt>
                <c:pt idx="103">
                  <c:v>12.448214</c:v>
                </c:pt>
                <c:pt idx="104">
                  <c:v>12.421246249999999</c:v>
                </c:pt>
                <c:pt idx="105">
                  <c:v>12.39452425</c:v>
                </c:pt>
                <c:pt idx="106">
                  <c:v>12.368044250000001</c:v>
                </c:pt>
                <c:pt idx="107">
                  <c:v>12.341802250000001</c:v>
                </c:pt>
                <c:pt idx="108">
                  <c:v>12.31579475</c:v>
                </c:pt>
                <c:pt idx="109">
                  <c:v>12.290018</c:v>
                </c:pt>
                <c:pt idx="110">
                  <c:v>12.26446825</c:v>
                </c:pt>
                <c:pt idx="111">
                  <c:v>12.23914175</c:v>
                </c:pt>
                <c:pt idx="112">
                  <c:v>12.21403525</c:v>
                </c:pt>
                <c:pt idx="113">
                  <c:v>12.189145249999999</c:v>
                </c:pt>
                <c:pt idx="114">
                  <c:v>12.164467999999999</c:v>
                </c:pt>
                <c:pt idx="115">
                  <c:v>12.14000025</c:v>
                </c:pt>
                <c:pt idx="116">
                  <c:v>12.115739</c:v>
                </c:pt>
                <c:pt idx="117">
                  <c:v>12.091680500000001</c:v>
                </c:pt>
                <c:pt idx="118">
                  <c:v>12.06782175</c:v>
                </c:pt>
                <c:pt idx="119">
                  <c:v>12.044159499999999</c:v>
                </c:pt>
                <c:pt idx="120">
                  <c:v>12.02069075</c:v>
                </c:pt>
                <c:pt idx="121">
                  <c:v>11.99741225</c:v>
                </c:pt>
                <c:pt idx="122">
                  <c:v>11.974321249999999</c:v>
                </c:pt>
                <c:pt idx="123">
                  <c:v>11.9514145</c:v>
                </c:pt>
                <c:pt idx="124">
                  <c:v>11.928282749999999</c:v>
                </c:pt>
                <c:pt idx="125">
                  <c:v>11.904925</c:v>
                </c:pt>
                <c:pt idx="126">
                  <c:v>11.881356500000001</c:v>
                </c:pt>
                <c:pt idx="127">
                  <c:v>11.85759125</c:v>
                </c:pt>
                <c:pt idx="128">
                  <c:v>11.833642749999999</c:v>
                </c:pt>
                <c:pt idx="129">
                  <c:v>11.80952375</c:v>
                </c:pt>
                <c:pt idx="130">
                  <c:v>11.7852465</c:v>
                </c:pt>
                <c:pt idx="131">
                  <c:v>11.7608225</c:v>
                </c:pt>
                <c:pt idx="132">
                  <c:v>11.736262249999999</c:v>
                </c:pt>
                <c:pt idx="133">
                  <c:v>11.7115765</c:v>
                </c:pt>
                <c:pt idx="134">
                  <c:v>11.686775000000001</c:v>
                </c:pt>
                <c:pt idx="135">
                  <c:v>11.66186675</c:v>
                </c:pt>
                <c:pt idx="136">
                  <c:v>11.636861</c:v>
                </c:pt>
                <c:pt idx="137">
                  <c:v>11.61176575</c:v>
                </c:pt>
                <c:pt idx="138">
                  <c:v>11.586589</c:v>
                </c:pt>
                <c:pt idx="139">
                  <c:v>11.56133825</c:v>
                </c:pt>
                <c:pt idx="140">
                  <c:v>11.536021</c:v>
                </c:pt>
                <c:pt idx="141">
                  <c:v>11.51064375</c:v>
                </c:pt>
                <c:pt idx="142">
                  <c:v>11.485213249999999</c:v>
                </c:pt>
                <c:pt idx="143">
                  <c:v>11.459735500000001</c:v>
                </c:pt>
                <c:pt idx="144">
                  <c:v>11.4342165</c:v>
                </c:pt>
                <c:pt idx="145">
                  <c:v>11.40866175</c:v>
                </c:pt>
                <c:pt idx="146">
                  <c:v>11.38307625</c:v>
                </c:pt>
                <c:pt idx="147">
                  <c:v>11.3574655</c:v>
                </c:pt>
                <c:pt idx="148">
                  <c:v>11.33183425</c:v>
                </c:pt>
                <c:pt idx="149">
                  <c:v>11.30618675</c:v>
                </c:pt>
                <c:pt idx="150">
                  <c:v>11.280527749999999</c:v>
                </c:pt>
                <c:pt idx="151">
                  <c:v>11.254861</c:v>
                </c:pt>
                <c:pt idx="152">
                  <c:v>11.229190750000001</c:v>
                </c:pt>
                <c:pt idx="153">
                  <c:v>11.2035205</c:v>
                </c:pt>
                <c:pt idx="154">
                  <c:v>11.177854</c:v>
                </c:pt>
                <c:pt idx="155">
                  <c:v>11.1521945</c:v>
                </c:pt>
                <c:pt idx="156">
                  <c:v>11.126545500000001</c:v>
                </c:pt>
                <c:pt idx="157">
                  <c:v>11.10090975</c:v>
                </c:pt>
                <c:pt idx="158">
                  <c:v>11.07529025</c:v>
                </c:pt>
                <c:pt idx="159">
                  <c:v>11.04969</c:v>
                </c:pt>
                <c:pt idx="160">
                  <c:v>11.0241115</c:v>
                </c:pt>
                <c:pt idx="161">
                  <c:v>10.998557</c:v>
                </c:pt>
                <c:pt idx="162">
                  <c:v>10.973029500000001</c:v>
                </c:pt>
                <c:pt idx="163">
                  <c:v>10.94753075</c:v>
                </c:pt>
                <c:pt idx="164">
                  <c:v>10.922063250000001</c:v>
                </c:pt>
                <c:pt idx="165">
                  <c:v>10.89662875</c:v>
                </c:pt>
                <c:pt idx="166">
                  <c:v>10.8712295</c:v>
                </c:pt>
                <c:pt idx="167">
                  <c:v>10.84586725</c:v>
                </c:pt>
                <c:pt idx="168">
                  <c:v>10.820543750000001</c:v>
                </c:pt>
                <c:pt idx="169">
                  <c:v>10.795260750000001</c:v>
                </c:pt>
                <c:pt idx="170">
                  <c:v>10.770020000000001</c:v>
                </c:pt>
                <c:pt idx="171">
                  <c:v>10.7448225</c:v>
                </c:pt>
                <c:pt idx="172">
                  <c:v>10.71967025</c:v>
                </c:pt>
                <c:pt idx="173">
                  <c:v>10.6945645</c:v>
                </c:pt>
                <c:pt idx="174">
                  <c:v>10.66950625</c:v>
                </c:pt>
                <c:pt idx="175">
                  <c:v>10.644497250000001</c:v>
                </c:pt>
                <c:pt idx="176">
                  <c:v>10.619538</c:v>
                </c:pt>
                <c:pt idx="177">
                  <c:v>10.59463025</c:v>
                </c:pt>
                <c:pt idx="178">
                  <c:v>10.569774750000001</c:v>
                </c:pt>
                <c:pt idx="179">
                  <c:v>10.5449725</c:v>
                </c:pt>
                <c:pt idx="180">
                  <c:v>10.52022425</c:v>
                </c:pt>
                <c:pt idx="181">
                  <c:v>10.495531250000001</c:v>
                </c:pt>
                <c:pt idx="182">
                  <c:v>10.470894250000001</c:v>
                </c:pt>
                <c:pt idx="183">
                  <c:v>10.446313999999999</c:v>
                </c:pt>
                <c:pt idx="184">
                  <c:v>10.42179125</c:v>
                </c:pt>
                <c:pt idx="185">
                  <c:v>10.3973265</c:v>
                </c:pt>
                <c:pt idx="186">
                  <c:v>10.37292075</c:v>
                </c:pt>
                <c:pt idx="187">
                  <c:v>10.3485745</c:v>
                </c:pt>
                <c:pt idx="188">
                  <c:v>10.32428825</c:v>
                </c:pt>
                <c:pt idx="189">
                  <c:v>10.30006275</c:v>
                </c:pt>
                <c:pt idx="190">
                  <c:v>10.275898249999999</c:v>
                </c:pt>
                <c:pt idx="191">
                  <c:v>10.2517955</c:v>
                </c:pt>
                <c:pt idx="192">
                  <c:v>10.227754750000001</c:v>
                </c:pt>
                <c:pt idx="193">
                  <c:v>10.2037765</c:v>
                </c:pt>
                <c:pt idx="194">
                  <c:v>10.179861000000001</c:v>
                </c:pt>
                <c:pt idx="195">
                  <c:v>10.156008999999999</c:v>
                </c:pt>
                <c:pt idx="196">
                  <c:v>10.132220500000001</c:v>
                </c:pt>
                <c:pt idx="197">
                  <c:v>10.108496000000001</c:v>
                </c:pt>
                <c:pt idx="198">
                  <c:v>10.08483575</c:v>
                </c:pt>
                <c:pt idx="199">
                  <c:v>10.06123975</c:v>
                </c:pt>
                <c:pt idx="200">
                  <c:v>10.037708500000001</c:v>
                </c:pt>
                <c:pt idx="201">
                  <c:v>10.014242250000001</c:v>
                </c:pt>
                <c:pt idx="202">
                  <c:v>9.9908412500000008</c:v>
                </c:pt>
                <c:pt idx="203">
                  <c:v>9.9675054999999997</c:v>
                </c:pt>
                <c:pt idx="204">
                  <c:v>9.9442352500000002</c:v>
                </c:pt>
                <c:pt idx="205">
                  <c:v>9.9210307499999999</c:v>
                </c:pt>
                <c:pt idx="206">
                  <c:v>9.8978917499999994</c:v>
                </c:pt>
                <c:pt idx="207">
                  <c:v>9.8748187499999993</c:v>
                </c:pt>
                <c:pt idx="208">
                  <c:v>9.8518117499999995</c:v>
                </c:pt>
                <c:pt idx="209">
                  <c:v>9.8288709999999995</c:v>
                </c:pt>
                <c:pt idx="210">
                  <c:v>9.8059962499999997</c:v>
                </c:pt>
                <c:pt idx="211">
                  <c:v>9.7831875000000004</c:v>
                </c:pt>
                <c:pt idx="212">
                  <c:v>9.7604452500000001</c:v>
                </c:pt>
                <c:pt idx="213">
                  <c:v>9.7377690000000001</c:v>
                </c:pt>
                <c:pt idx="214">
                  <c:v>9.7151592499999992</c:v>
                </c:pt>
                <c:pt idx="215">
                  <c:v>9.6926155000000005</c:v>
                </c:pt>
                <c:pt idx="216">
                  <c:v>9.6701382500000008</c:v>
                </c:pt>
                <c:pt idx="217">
                  <c:v>9.6477272500000009</c:v>
                </c:pt>
                <c:pt idx="218">
                  <c:v>9.6253825000000006</c:v>
                </c:pt>
                <c:pt idx="219">
                  <c:v>9.6031037500000007</c:v>
                </c:pt>
                <c:pt idx="220">
                  <c:v>9.5808912500000005</c:v>
                </c:pt>
                <c:pt idx="221">
                  <c:v>9.558745</c:v>
                </c:pt>
                <c:pt idx="222">
                  <c:v>9.5366645000000005</c:v>
                </c:pt>
                <c:pt idx="223">
                  <c:v>9.5146499999999996</c:v>
                </c:pt>
                <c:pt idx="224">
                  <c:v>9.4927015000000008</c:v>
                </c:pt>
                <c:pt idx="225">
                  <c:v>9.4708190000000005</c:v>
                </c:pt>
                <c:pt idx="226">
                  <c:v>9.4490020000000001</c:v>
                </c:pt>
                <c:pt idx="227">
                  <c:v>9.4272504999999995</c:v>
                </c:pt>
                <c:pt idx="228">
                  <c:v>9.4055645000000005</c:v>
                </c:pt>
                <c:pt idx="229">
                  <c:v>9.3839439999999996</c:v>
                </c:pt>
                <c:pt idx="230">
                  <c:v>9.3623890000000003</c:v>
                </c:pt>
                <c:pt idx="231">
                  <c:v>9.3408987499999991</c:v>
                </c:pt>
                <c:pt idx="232">
                  <c:v>9.3194737500000002</c:v>
                </c:pt>
                <c:pt idx="233">
                  <c:v>9.2981137500000006</c:v>
                </c:pt>
                <c:pt idx="234">
                  <c:v>9.2768182499999998</c:v>
                </c:pt>
                <c:pt idx="235">
                  <c:v>9.2555875000000007</c:v>
                </c:pt>
                <c:pt idx="236">
                  <c:v>9.2344212500000005</c:v>
                </c:pt>
                <c:pt idx="237">
                  <c:v>9.2133195000000008</c:v>
                </c:pt>
                <c:pt idx="238">
                  <c:v>9.1922817499999994</c:v>
                </c:pt>
                <c:pt idx="239">
                  <c:v>9.1713079999999998</c:v>
                </c:pt>
                <c:pt idx="240">
                  <c:v>9.1503979999999991</c:v>
                </c:pt>
                <c:pt idx="241">
                  <c:v>9.1295520000000003</c:v>
                </c:pt>
                <c:pt idx="242">
                  <c:v>9.1087692499999999</c:v>
                </c:pt>
                <c:pt idx="243">
                  <c:v>9.0880500000000008</c:v>
                </c:pt>
                <c:pt idx="244">
                  <c:v>9.0673940000000002</c:v>
                </c:pt>
                <c:pt idx="245">
                  <c:v>9.0468010000000003</c:v>
                </c:pt>
                <c:pt idx="246">
                  <c:v>9.0262707500000001</c:v>
                </c:pt>
                <c:pt idx="247">
                  <c:v>9.0058032499999996</c:v>
                </c:pt>
                <c:pt idx="248">
                  <c:v>8.9853982499999994</c:v>
                </c:pt>
                <c:pt idx="249">
                  <c:v>8.9650557499999994</c:v>
                </c:pt>
              </c:numCache>
            </c:numRef>
          </c:yVal>
          <c:smooth val="1"/>
        </c:ser>
        <c:ser>
          <c:idx val="1"/>
          <c:order val="1"/>
          <c:tx>
            <c:strRef>
              <c:f>'SNR=80dB'!$A$2</c:f>
              <c:strCache>
                <c:ptCount val="1"/>
                <c:pt idx="0">
                  <c:v>M=8(2x4array)</c:v>
                </c:pt>
              </c:strCache>
            </c:strRef>
          </c:tx>
          <c:spPr>
            <a:ln w="3175">
              <a:solidFill>
                <a:srgbClr val="FF0000"/>
              </a:solidFill>
            </a:ln>
          </c:spPr>
          <c:marker>
            <c:symbol val="none"/>
          </c:marker>
          <c:xVal>
            <c:numRef>
              <c:f>'SNR=80dB'!$B$4:$B$253</c:f>
              <c:numCache>
                <c:formatCode>General</c:formatCode>
                <c:ptCount val="250"/>
                <c:pt idx="0">
                  <c:v>0.5</c:v>
                </c:pt>
                <c:pt idx="1">
                  <c:v>1</c:v>
                </c:pt>
                <c:pt idx="2">
                  <c:v>1.5</c:v>
                </c:pt>
                <c:pt idx="3">
                  <c:v>2</c:v>
                </c:pt>
                <c:pt idx="4">
                  <c:v>2.5</c:v>
                </c:pt>
                <c:pt idx="5">
                  <c:v>3</c:v>
                </c:pt>
                <c:pt idx="6">
                  <c:v>3.5</c:v>
                </c:pt>
                <c:pt idx="7">
                  <c:v>4</c:v>
                </c:pt>
                <c:pt idx="8">
                  <c:v>4.5</c:v>
                </c:pt>
                <c:pt idx="9">
                  <c:v>5</c:v>
                </c:pt>
                <c:pt idx="10">
                  <c:v>5.5</c:v>
                </c:pt>
                <c:pt idx="11">
                  <c:v>6</c:v>
                </c:pt>
                <c:pt idx="12">
                  <c:v>6.5</c:v>
                </c:pt>
                <c:pt idx="13">
                  <c:v>7</c:v>
                </c:pt>
                <c:pt idx="14">
                  <c:v>7.5</c:v>
                </c:pt>
                <c:pt idx="15">
                  <c:v>8</c:v>
                </c:pt>
                <c:pt idx="16">
                  <c:v>8.5</c:v>
                </c:pt>
                <c:pt idx="17">
                  <c:v>9</c:v>
                </c:pt>
                <c:pt idx="18">
                  <c:v>9.5</c:v>
                </c:pt>
                <c:pt idx="19">
                  <c:v>10</c:v>
                </c:pt>
                <c:pt idx="20">
                  <c:v>10.5</c:v>
                </c:pt>
                <c:pt idx="21">
                  <c:v>11</c:v>
                </c:pt>
                <c:pt idx="22">
                  <c:v>11.5</c:v>
                </c:pt>
                <c:pt idx="23">
                  <c:v>12</c:v>
                </c:pt>
                <c:pt idx="24">
                  <c:v>12.5</c:v>
                </c:pt>
                <c:pt idx="25">
                  <c:v>13</c:v>
                </c:pt>
                <c:pt idx="26">
                  <c:v>13.5</c:v>
                </c:pt>
                <c:pt idx="27">
                  <c:v>14</c:v>
                </c:pt>
                <c:pt idx="28">
                  <c:v>14.5</c:v>
                </c:pt>
                <c:pt idx="29">
                  <c:v>15</c:v>
                </c:pt>
                <c:pt idx="30">
                  <c:v>15.5</c:v>
                </c:pt>
                <c:pt idx="31">
                  <c:v>16</c:v>
                </c:pt>
                <c:pt idx="32">
                  <c:v>16.5</c:v>
                </c:pt>
                <c:pt idx="33">
                  <c:v>17</c:v>
                </c:pt>
                <c:pt idx="34">
                  <c:v>17.5</c:v>
                </c:pt>
                <c:pt idx="35">
                  <c:v>18</c:v>
                </c:pt>
                <c:pt idx="36">
                  <c:v>18.5</c:v>
                </c:pt>
                <c:pt idx="37">
                  <c:v>19</c:v>
                </c:pt>
                <c:pt idx="38">
                  <c:v>19.5</c:v>
                </c:pt>
                <c:pt idx="39">
                  <c:v>20</c:v>
                </c:pt>
                <c:pt idx="40">
                  <c:v>20.5</c:v>
                </c:pt>
                <c:pt idx="41">
                  <c:v>21</c:v>
                </c:pt>
                <c:pt idx="42">
                  <c:v>21.5</c:v>
                </c:pt>
                <c:pt idx="43">
                  <c:v>22</c:v>
                </c:pt>
                <c:pt idx="44">
                  <c:v>22.5</c:v>
                </c:pt>
                <c:pt idx="45">
                  <c:v>23</c:v>
                </c:pt>
                <c:pt idx="46">
                  <c:v>23.5</c:v>
                </c:pt>
                <c:pt idx="47">
                  <c:v>24</c:v>
                </c:pt>
                <c:pt idx="48">
                  <c:v>24.5</c:v>
                </c:pt>
                <c:pt idx="49">
                  <c:v>25</c:v>
                </c:pt>
                <c:pt idx="50">
                  <c:v>25.5</c:v>
                </c:pt>
                <c:pt idx="51">
                  <c:v>26</c:v>
                </c:pt>
                <c:pt idx="52">
                  <c:v>26.5</c:v>
                </c:pt>
                <c:pt idx="53">
                  <c:v>27</c:v>
                </c:pt>
                <c:pt idx="54">
                  <c:v>27.5</c:v>
                </c:pt>
                <c:pt idx="55">
                  <c:v>28</c:v>
                </c:pt>
                <c:pt idx="56">
                  <c:v>28.5</c:v>
                </c:pt>
                <c:pt idx="57">
                  <c:v>29</c:v>
                </c:pt>
                <c:pt idx="58">
                  <c:v>29.5</c:v>
                </c:pt>
                <c:pt idx="59">
                  <c:v>30</c:v>
                </c:pt>
                <c:pt idx="60">
                  <c:v>30.5</c:v>
                </c:pt>
                <c:pt idx="61">
                  <c:v>31</c:v>
                </c:pt>
                <c:pt idx="62">
                  <c:v>31.5</c:v>
                </c:pt>
                <c:pt idx="63">
                  <c:v>32</c:v>
                </c:pt>
                <c:pt idx="64">
                  <c:v>32.5</c:v>
                </c:pt>
                <c:pt idx="65">
                  <c:v>33</c:v>
                </c:pt>
                <c:pt idx="66">
                  <c:v>33.5</c:v>
                </c:pt>
                <c:pt idx="67">
                  <c:v>34</c:v>
                </c:pt>
                <c:pt idx="68">
                  <c:v>34.5</c:v>
                </c:pt>
                <c:pt idx="69">
                  <c:v>35</c:v>
                </c:pt>
                <c:pt idx="70">
                  <c:v>35.5</c:v>
                </c:pt>
                <c:pt idx="71">
                  <c:v>36</c:v>
                </c:pt>
                <c:pt idx="72">
                  <c:v>36.5</c:v>
                </c:pt>
                <c:pt idx="73">
                  <c:v>37</c:v>
                </c:pt>
                <c:pt idx="74">
                  <c:v>37.5</c:v>
                </c:pt>
                <c:pt idx="75">
                  <c:v>38</c:v>
                </c:pt>
                <c:pt idx="76">
                  <c:v>38.5</c:v>
                </c:pt>
                <c:pt idx="77">
                  <c:v>39</c:v>
                </c:pt>
                <c:pt idx="78">
                  <c:v>39.5</c:v>
                </c:pt>
                <c:pt idx="79">
                  <c:v>40</c:v>
                </c:pt>
                <c:pt idx="80">
                  <c:v>40.5</c:v>
                </c:pt>
                <c:pt idx="81">
                  <c:v>41</c:v>
                </c:pt>
                <c:pt idx="82">
                  <c:v>41.5</c:v>
                </c:pt>
                <c:pt idx="83">
                  <c:v>42</c:v>
                </c:pt>
                <c:pt idx="84">
                  <c:v>42.5</c:v>
                </c:pt>
                <c:pt idx="85">
                  <c:v>43</c:v>
                </c:pt>
                <c:pt idx="86">
                  <c:v>43.5</c:v>
                </c:pt>
                <c:pt idx="87">
                  <c:v>44</c:v>
                </c:pt>
                <c:pt idx="88">
                  <c:v>44.5</c:v>
                </c:pt>
                <c:pt idx="89">
                  <c:v>45</c:v>
                </c:pt>
                <c:pt idx="90">
                  <c:v>45.5</c:v>
                </c:pt>
                <c:pt idx="91">
                  <c:v>46</c:v>
                </c:pt>
                <c:pt idx="92">
                  <c:v>46.5</c:v>
                </c:pt>
                <c:pt idx="93">
                  <c:v>47</c:v>
                </c:pt>
                <c:pt idx="94">
                  <c:v>47.5</c:v>
                </c:pt>
                <c:pt idx="95">
                  <c:v>48</c:v>
                </c:pt>
                <c:pt idx="96">
                  <c:v>48.5</c:v>
                </c:pt>
                <c:pt idx="97">
                  <c:v>49</c:v>
                </c:pt>
                <c:pt idx="98">
                  <c:v>49.5</c:v>
                </c:pt>
                <c:pt idx="99">
                  <c:v>50</c:v>
                </c:pt>
                <c:pt idx="100">
                  <c:v>50.5</c:v>
                </c:pt>
                <c:pt idx="101">
                  <c:v>51</c:v>
                </c:pt>
                <c:pt idx="102">
                  <c:v>51.5</c:v>
                </c:pt>
                <c:pt idx="103">
                  <c:v>52</c:v>
                </c:pt>
                <c:pt idx="104">
                  <c:v>52.5</c:v>
                </c:pt>
                <c:pt idx="105">
                  <c:v>53</c:v>
                </c:pt>
                <c:pt idx="106">
                  <c:v>53.5</c:v>
                </c:pt>
                <c:pt idx="107">
                  <c:v>54</c:v>
                </c:pt>
                <c:pt idx="108">
                  <c:v>54.5</c:v>
                </c:pt>
                <c:pt idx="109">
                  <c:v>55</c:v>
                </c:pt>
                <c:pt idx="110">
                  <c:v>55.5</c:v>
                </c:pt>
                <c:pt idx="111">
                  <c:v>56</c:v>
                </c:pt>
                <c:pt idx="112">
                  <c:v>56.5</c:v>
                </c:pt>
                <c:pt idx="113">
                  <c:v>57</c:v>
                </c:pt>
                <c:pt idx="114">
                  <c:v>57.5</c:v>
                </c:pt>
                <c:pt idx="115">
                  <c:v>58</c:v>
                </c:pt>
                <c:pt idx="116">
                  <c:v>58.5</c:v>
                </c:pt>
                <c:pt idx="117">
                  <c:v>59</c:v>
                </c:pt>
                <c:pt idx="118">
                  <c:v>59.5</c:v>
                </c:pt>
                <c:pt idx="119">
                  <c:v>60</c:v>
                </c:pt>
                <c:pt idx="120">
                  <c:v>60.5</c:v>
                </c:pt>
                <c:pt idx="121">
                  <c:v>61</c:v>
                </c:pt>
                <c:pt idx="122">
                  <c:v>61.5</c:v>
                </c:pt>
                <c:pt idx="123">
                  <c:v>62</c:v>
                </c:pt>
                <c:pt idx="124">
                  <c:v>62.5</c:v>
                </c:pt>
                <c:pt idx="125">
                  <c:v>63</c:v>
                </c:pt>
                <c:pt idx="126">
                  <c:v>63.5</c:v>
                </c:pt>
                <c:pt idx="127">
                  <c:v>64</c:v>
                </c:pt>
                <c:pt idx="128">
                  <c:v>64.5</c:v>
                </c:pt>
                <c:pt idx="129">
                  <c:v>65</c:v>
                </c:pt>
                <c:pt idx="130">
                  <c:v>65.5</c:v>
                </c:pt>
                <c:pt idx="131">
                  <c:v>66</c:v>
                </c:pt>
                <c:pt idx="132">
                  <c:v>66.5</c:v>
                </c:pt>
                <c:pt idx="133">
                  <c:v>67</c:v>
                </c:pt>
                <c:pt idx="134">
                  <c:v>67.5</c:v>
                </c:pt>
                <c:pt idx="135">
                  <c:v>68</c:v>
                </c:pt>
                <c:pt idx="136">
                  <c:v>68.5</c:v>
                </c:pt>
                <c:pt idx="137">
                  <c:v>69</c:v>
                </c:pt>
                <c:pt idx="138">
                  <c:v>69.5</c:v>
                </c:pt>
                <c:pt idx="139">
                  <c:v>70</c:v>
                </c:pt>
                <c:pt idx="140">
                  <c:v>70.5</c:v>
                </c:pt>
                <c:pt idx="141">
                  <c:v>71</c:v>
                </c:pt>
                <c:pt idx="142">
                  <c:v>71.5</c:v>
                </c:pt>
                <c:pt idx="143">
                  <c:v>72</c:v>
                </c:pt>
                <c:pt idx="144">
                  <c:v>72.5</c:v>
                </c:pt>
                <c:pt idx="145">
                  <c:v>73</c:v>
                </c:pt>
                <c:pt idx="146">
                  <c:v>73.5</c:v>
                </c:pt>
                <c:pt idx="147">
                  <c:v>74</c:v>
                </c:pt>
                <c:pt idx="148">
                  <c:v>74.5</c:v>
                </c:pt>
                <c:pt idx="149">
                  <c:v>75</c:v>
                </c:pt>
                <c:pt idx="150">
                  <c:v>75.5</c:v>
                </c:pt>
                <c:pt idx="151">
                  <c:v>76</c:v>
                </c:pt>
                <c:pt idx="152">
                  <c:v>76.5</c:v>
                </c:pt>
                <c:pt idx="153">
                  <c:v>77</c:v>
                </c:pt>
                <c:pt idx="154">
                  <c:v>77.5</c:v>
                </c:pt>
                <c:pt idx="155">
                  <c:v>78</c:v>
                </c:pt>
                <c:pt idx="156">
                  <c:v>78.5</c:v>
                </c:pt>
                <c:pt idx="157">
                  <c:v>79</c:v>
                </c:pt>
                <c:pt idx="158">
                  <c:v>79.5</c:v>
                </c:pt>
                <c:pt idx="159">
                  <c:v>80</c:v>
                </c:pt>
                <c:pt idx="160">
                  <c:v>80.5</c:v>
                </c:pt>
                <c:pt idx="161">
                  <c:v>81</c:v>
                </c:pt>
                <c:pt idx="162">
                  <c:v>81.5</c:v>
                </c:pt>
                <c:pt idx="163">
                  <c:v>82</c:v>
                </c:pt>
                <c:pt idx="164">
                  <c:v>82.5</c:v>
                </c:pt>
                <c:pt idx="165">
                  <c:v>83</c:v>
                </c:pt>
                <c:pt idx="166">
                  <c:v>83.5</c:v>
                </c:pt>
                <c:pt idx="167">
                  <c:v>84</c:v>
                </c:pt>
                <c:pt idx="168">
                  <c:v>84.5</c:v>
                </c:pt>
                <c:pt idx="169">
                  <c:v>85</c:v>
                </c:pt>
                <c:pt idx="170">
                  <c:v>85.5</c:v>
                </c:pt>
                <c:pt idx="171">
                  <c:v>86</c:v>
                </c:pt>
                <c:pt idx="172">
                  <c:v>86.5</c:v>
                </c:pt>
                <c:pt idx="173">
                  <c:v>87</c:v>
                </c:pt>
                <c:pt idx="174">
                  <c:v>87.5</c:v>
                </c:pt>
                <c:pt idx="175">
                  <c:v>88</c:v>
                </c:pt>
                <c:pt idx="176">
                  <c:v>88.5</c:v>
                </c:pt>
                <c:pt idx="177">
                  <c:v>89</c:v>
                </c:pt>
                <c:pt idx="178">
                  <c:v>89.5</c:v>
                </c:pt>
                <c:pt idx="179">
                  <c:v>90</c:v>
                </c:pt>
                <c:pt idx="180">
                  <c:v>90.5</c:v>
                </c:pt>
                <c:pt idx="181">
                  <c:v>91</c:v>
                </c:pt>
                <c:pt idx="182">
                  <c:v>91.5</c:v>
                </c:pt>
                <c:pt idx="183">
                  <c:v>92</c:v>
                </c:pt>
                <c:pt idx="184">
                  <c:v>92.5</c:v>
                </c:pt>
                <c:pt idx="185">
                  <c:v>93</c:v>
                </c:pt>
                <c:pt idx="186">
                  <c:v>93.5</c:v>
                </c:pt>
                <c:pt idx="187">
                  <c:v>94</c:v>
                </c:pt>
                <c:pt idx="188">
                  <c:v>94.5</c:v>
                </c:pt>
                <c:pt idx="189">
                  <c:v>95</c:v>
                </c:pt>
                <c:pt idx="190">
                  <c:v>95.5</c:v>
                </c:pt>
                <c:pt idx="191">
                  <c:v>96</c:v>
                </c:pt>
                <c:pt idx="192">
                  <c:v>96.5</c:v>
                </c:pt>
                <c:pt idx="193">
                  <c:v>97</c:v>
                </c:pt>
                <c:pt idx="194">
                  <c:v>97.5</c:v>
                </c:pt>
                <c:pt idx="195">
                  <c:v>98</c:v>
                </c:pt>
                <c:pt idx="196">
                  <c:v>98.5</c:v>
                </c:pt>
                <c:pt idx="197">
                  <c:v>99</c:v>
                </c:pt>
                <c:pt idx="198">
                  <c:v>99.5</c:v>
                </c:pt>
                <c:pt idx="199">
                  <c:v>100</c:v>
                </c:pt>
                <c:pt idx="200">
                  <c:v>100.5</c:v>
                </c:pt>
                <c:pt idx="201">
                  <c:v>101</c:v>
                </c:pt>
                <c:pt idx="202">
                  <c:v>101.5</c:v>
                </c:pt>
                <c:pt idx="203">
                  <c:v>102</c:v>
                </c:pt>
                <c:pt idx="204">
                  <c:v>102.5</c:v>
                </c:pt>
                <c:pt idx="205">
                  <c:v>103</c:v>
                </c:pt>
                <c:pt idx="206">
                  <c:v>103.5</c:v>
                </c:pt>
                <c:pt idx="207">
                  <c:v>104</c:v>
                </c:pt>
                <c:pt idx="208">
                  <c:v>104.5</c:v>
                </c:pt>
                <c:pt idx="209">
                  <c:v>105</c:v>
                </c:pt>
                <c:pt idx="210">
                  <c:v>105.5</c:v>
                </c:pt>
                <c:pt idx="211">
                  <c:v>106</c:v>
                </c:pt>
                <c:pt idx="212">
                  <c:v>106.5</c:v>
                </c:pt>
                <c:pt idx="213">
                  <c:v>107</c:v>
                </c:pt>
                <c:pt idx="214">
                  <c:v>107.5</c:v>
                </c:pt>
                <c:pt idx="215">
                  <c:v>108</c:v>
                </c:pt>
                <c:pt idx="216">
                  <c:v>108.5</c:v>
                </c:pt>
                <c:pt idx="217">
                  <c:v>109</c:v>
                </c:pt>
                <c:pt idx="218">
                  <c:v>109.5</c:v>
                </c:pt>
                <c:pt idx="219">
                  <c:v>110</c:v>
                </c:pt>
                <c:pt idx="220">
                  <c:v>110.5</c:v>
                </c:pt>
                <c:pt idx="221">
                  <c:v>111</c:v>
                </c:pt>
                <c:pt idx="222">
                  <c:v>111.5</c:v>
                </c:pt>
                <c:pt idx="223">
                  <c:v>112</c:v>
                </c:pt>
                <c:pt idx="224">
                  <c:v>112.5</c:v>
                </c:pt>
                <c:pt idx="225">
                  <c:v>113</c:v>
                </c:pt>
                <c:pt idx="226">
                  <c:v>113.5</c:v>
                </c:pt>
                <c:pt idx="227">
                  <c:v>114</c:v>
                </c:pt>
                <c:pt idx="228">
                  <c:v>114.5</c:v>
                </c:pt>
                <c:pt idx="229">
                  <c:v>115</c:v>
                </c:pt>
                <c:pt idx="230">
                  <c:v>115.5</c:v>
                </c:pt>
                <c:pt idx="231">
                  <c:v>116</c:v>
                </c:pt>
                <c:pt idx="232">
                  <c:v>116.5</c:v>
                </c:pt>
                <c:pt idx="233">
                  <c:v>117</c:v>
                </c:pt>
                <c:pt idx="234">
                  <c:v>117.5</c:v>
                </c:pt>
                <c:pt idx="235">
                  <c:v>118</c:v>
                </c:pt>
                <c:pt idx="236">
                  <c:v>118.5</c:v>
                </c:pt>
                <c:pt idx="237">
                  <c:v>119</c:v>
                </c:pt>
                <c:pt idx="238">
                  <c:v>119.5</c:v>
                </c:pt>
                <c:pt idx="239">
                  <c:v>120</c:v>
                </c:pt>
                <c:pt idx="240">
                  <c:v>120.5</c:v>
                </c:pt>
                <c:pt idx="241">
                  <c:v>121</c:v>
                </c:pt>
                <c:pt idx="242">
                  <c:v>121.5</c:v>
                </c:pt>
                <c:pt idx="243">
                  <c:v>122</c:v>
                </c:pt>
                <c:pt idx="244">
                  <c:v>122.5</c:v>
                </c:pt>
                <c:pt idx="245">
                  <c:v>123</c:v>
                </c:pt>
                <c:pt idx="246">
                  <c:v>123.5</c:v>
                </c:pt>
                <c:pt idx="247">
                  <c:v>124</c:v>
                </c:pt>
                <c:pt idx="248">
                  <c:v>124.5</c:v>
                </c:pt>
                <c:pt idx="249">
                  <c:v>125</c:v>
                </c:pt>
              </c:numCache>
            </c:numRef>
          </c:xVal>
          <c:yVal>
            <c:numRef>
              <c:f>'SNR=80dB'!$G$4:$G$253</c:f>
              <c:numCache>
                <c:formatCode>General</c:formatCode>
                <c:ptCount val="250"/>
                <c:pt idx="0">
                  <c:v>23.2500955</c:v>
                </c:pt>
                <c:pt idx="1">
                  <c:v>21.660883250000001</c:v>
                </c:pt>
                <c:pt idx="2">
                  <c:v>20.814750374999999</c:v>
                </c:pt>
                <c:pt idx="3">
                  <c:v>20.22458</c:v>
                </c:pt>
                <c:pt idx="4">
                  <c:v>19.758032</c:v>
                </c:pt>
                <c:pt idx="5">
                  <c:v>19.365416374999999</c:v>
                </c:pt>
                <c:pt idx="6">
                  <c:v>19.024106249999999</c:v>
                </c:pt>
                <c:pt idx="7">
                  <c:v>18.719706875</c:v>
                </c:pt>
                <c:pt idx="8">
                  <c:v>18.446883374999999</c:v>
                </c:pt>
                <c:pt idx="9">
                  <c:v>18.197469250000001</c:v>
                </c:pt>
                <c:pt idx="10">
                  <c:v>17.968078625</c:v>
                </c:pt>
                <c:pt idx="11">
                  <c:v>17.755899374999998</c:v>
                </c:pt>
                <c:pt idx="12">
                  <c:v>17.558570875000001</c:v>
                </c:pt>
                <c:pt idx="13">
                  <c:v>17.374093625</c:v>
                </c:pt>
                <c:pt idx="14">
                  <c:v>17.200758749999999</c:v>
                </c:pt>
                <c:pt idx="15">
                  <c:v>17.037092874999999</c:v>
                </c:pt>
                <c:pt idx="16">
                  <c:v>16.882160375000002</c:v>
                </c:pt>
                <c:pt idx="17">
                  <c:v>16.736195875</c:v>
                </c:pt>
                <c:pt idx="18">
                  <c:v>16.596734000000001</c:v>
                </c:pt>
                <c:pt idx="19">
                  <c:v>16.463453874999999</c:v>
                </c:pt>
                <c:pt idx="20">
                  <c:v>16.337045249999999</c:v>
                </c:pt>
                <c:pt idx="21">
                  <c:v>16.214884999999999</c:v>
                </c:pt>
                <c:pt idx="22">
                  <c:v>16.098958</c:v>
                </c:pt>
                <c:pt idx="23">
                  <c:v>15.986459125</c:v>
                </c:pt>
                <c:pt idx="24">
                  <c:v>15.879288624999999</c:v>
                </c:pt>
                <c:pt idx="25">
                  <c:v>15.774792250000001</c:v>
                </c:pt>
                <c:pt idx="26">
                  <c:v>15.675342375</c:v>
                </c:pt>
                <c:pt idx="27">
                  <c:v>15.578326499999999</c:v>
                </c:pt>
                <c:pt idx="28">
                  <c:v>15.484818125</c:v>
                </c:pt>
                <c:pt idx="29">
                  <c:v>15.39446375</c:v>
                </c:pt>
                <c:pt idx="30">
                  <c:v>15.306216375</c:v>
                </c:pt>
                <c:pt idx="31">
                  <c:v>15.221330999999999</c:v>
                </c:pt>
                <c:pt idx="32">
                  <c:v>15.13880625</c:v>
                </c:pt>
                <c:pt idx="33">
                  <c:v>15.058136875000001</c:v>
                </c:pt>
                <c:pt idx="34">
                  <c:v>14.979900499999999</c:v>
                </c:pt>
                <c:pt idx="35">
                  <c:v>14.904159125</c:v>
                </c:pt>
                <c:pt idx="36">
                  <c:v>14.830047875</c:v>
                </c:pt>
                <c:pt idx="37">
                  <c:v>14.757537749999999</c:v>
                </c:pt>
                <c:pt idx="38">
                  <c:v>14.686968</c:v>
                </c:pt>
                <c:pt idx="39">
                  <c:v>14.618540250000001</c:v>
                </c:pt>
                <c:pt idx="40">
                  <c:v>14.551515500000001</c:v>
                </c:pt>
                <c:pt idx="41">
                  <c:v>14.485864375</c:v>
                </c:pt>
                <c:pt idx="42">
                  <c:v>14.421555874999999</c:v>
                </c:pt>
                <c:pt idx="43">
                  <c:v>14.358558125</c:v>
                </c:pt>
                <c:pt idx="44">
                  <c:v>14.29738025</c:v>
                </c:pt>
                <c:pt idx="45">
                  <c:v>14.237489249999999</c:v>
                </c:pt>
                <c:pt idx="46">
                  <c:v>14.178744375000001</c:v>
                </c:pt>
                <c:pt idx="47">
                  <c:v>14.121116499999999</c:v>
                </c:pt>
                <c:pt idx="48">
                  <c:v>14.064576625000001</c:v>
                </c:pt>
                <c:pt idx="49">
                  <c:v>14.009095625</c:v>
                </c:pt>
                <c:pt idx="50">
                  <c:v>13.954644249999999</c:v>
                </c:pt>
                <c:pt idx="51">
                  <c:v>13.9011935</c:v>
                </c:pt>
                <c:pt idx="52">
                  <c:v>13.8487145</c:v>
                </c:pt>
                <c:pt idx="53">
                  <c:v>13.797178875</c:v>
                </c:pt>
                <c:pt idx="54">
                  <c:v>13.746568625</c:v>
                </c:pt>
                <c:pt idx="55">
                  <c:v>13.69698625</c:v>
                </c:pt>
                <c:pt idx="56">
                  <c:v>13.648228250000001</c:v>
                </c:pt>
                <c:pt idx="57">
                  <c:v>13.600270249999999</c:v>
                </c:pt>
                <c:pt idx="58">
                  <c:v>13.553088125</c:v>
                </c:pt>
                <c:pt idx="59">
                  <c:v>13.506658249999999</c:v>
                </c:pt>
                <c:pt idx="60">
                  <c:v>13.460957125</c:v>
                </c:pt>
                <c:pt idx="61">
                  <c:v>13.415962125</c:v>
                </c:pt>
                <c:pt idx="62">
                  <c:v>13.371650750000001</c:v>
                </c:pt>
                <c:pt idx="63">
                  <c:v>13.32800125</c:v>
                </c:pt>
                <c:pt idx="64">
                  <c:v>13.284992000000001</c:v>
                </c:pt>
                <c:pt idx="65">
                  <c:v>13.242621249999999</c:v>
                </c:pt>
                <c:pt idx="66">
                  <c:v>13.2009835</c:v>
                </c:pt>
                <c:pt idx="67">
                  <c:v>13.1599445</c:v>
                </c:pt>
                <c:pt idx="68">
                  <c:v>13.119483875</c:v>
                </c:pt>
                <c:pt idx="69">
                  <c:v>13.079581875000001</c:v>
                </c:pt>
                <c:pt idx="70">
                  <c:v>13.040218875000001</c:v>
                </c:pt>
                <c:pt idx="71">
                  <c:v>13.003769</c:v>
                </c:pt>
                <c:pt idx="72">
                  <c:v>12.96819275</c:v>
                </c:pt>
                <c:pt idx="73">
                  <c:v>12.933289625</c:v>
                </c:pt>
                <c:pt idx="74">
                  <c:v>12.898076124999999</c:v>
                </c:pt>
                <c:pt idx="75">
                  <c:v>12.863843375</c:v>
                </c:pt>
                <c:pt idx="76">
                  <c:v>12.830126249999999</c:v>
                </c:pt>
                <c:pt idx="77">
                  <c:v>12.79618125</c:v>
                </c:pt>
                <c:pt idx="78">
                  <c:v>12.762896874999999</c:v>
                </c:pt>
                <c:pt idx="79">
                  <c:v>12.730418625</c:v>
                </c:pt>
                <c:pt idx="80">
                  <c:v>12.697777</c:v>
                </c:pt>
                <c:pt idx="81">
                  <c:v>12.665056125</c:v>
                </c:pt>
                <c:pt idx="82">
                  <c:v>12.633835875000001</c:v>
                </c:pt>
                <c:pt idx="83">
                  <c:v>12.602502625</c:v>
                </c:pt>
                <c:pt idx="84">
                  <c:v>12.571090874999999</c:v>
                </c:pt>
                <c:pt idx="85">
                  <c:v>12.540003875</c:v>
                </c:pt>
                <c:pt idx="86">
                  <c:v>12.509960250000001</c:v>
                </c:pt>
                <c:pt idx="87">
                  <c:v>12.479871624999999</c:v>
                </c:pt>
                <c:pt idx="88">
                  <c:v>12.449765749999999</c:v>
                </c:pt>
                <c:pt idx="89">
                  <c:v>12.419729125</c:v>
                </c:pt>
                <c:pt idx="90">
                  <c:v>12.390918375</c:v>
                </c:pt>
                <c:pt idx="91">
                  <c:v>12.362111000000001</c:v>
                </c:pt>
                <c:pt idx="92">
                  <c:v>12.329654250000001</c:v>
                </c:pt>
                <c:pt idx="93">
                  <c:v>12.28945525</c:v>
                </c:pt>
                <c:pt idx="94">
                  <c:v>12.24173</c:v>
                </c:pt>
                <c:pt idx="95">
                  <c:v>12.197950625000001</c:v>
                </c:pt>
                <c:pt idx="96">
                  <c:v>12.168742</c:v>
                </c:pt>
                <c:pt idx="97">
                  <c:v>12.139956874999999</c:v>
                </c:pt>
                <c:pt idx="98">
                  <c:v>12.111643624999999</c:v>
                </c:pt>
                <c:pt idx="99">
                  <c:v>12.083501</c:v>
                </c:pt>
                <c:pt idx="100">
                  <c:v>12.055519</c:v>
                </c:pt>
                <c:pt idx="101">
                  <c:v>12.02768775</c:v>
                </c:pt>
                <c:pt idx="102">
                  <c:v>12.000354874999999</c:v>
                </c:pt>
                <c:pt idx="103">
                  <c:v>11.973360874999999</c:v>
                </c:pt>
                <c:pt idx="104">
                  <c:v>11.94649575</c:v>
                </c:pt>
                <c:pt idx="105">
                  <c:v>11.919750499999999</c:v>
                </c:pt>
                <c:pt idx="106">
                  <c:v>11.893223624999999</c:v>
                </c:pt>
                <c:pt idx="107">
                  <c:v>11.867272375000001</c:v>
                </c:pt>
                <c:pt idx="108">
                  <c:v>11.841420749999999</c:v>
                </c:pt>
                <c:pt idx="109">
                  <c:v>11.815660125000001</c:v>
                </c:pt>
                <c:pt idx="110">
                  <c:v>11.789986125</c:v>
                </c:pt>
                <c:pt idx="111">
                  <c:v>11.76497825</c:v>
                </c:pt>
                <c:pt idx="112">
                  <c:v>11.740042750000001</c:v>
                </c:pt>
                <c:pt idx="113">
                  <c:v>11.716040749999999</c:v>
                </c:pt>
                <c:pt idx="114">
                  <c:v>11.692378625</c:v>
                </c:pt>
                <c:pt idx="115">
                  <c:v>11.66886225</c:v>
                </c:pt>
                <c:pt idx="116">
                  <c:v>11.64548475</c:v>
                </c:pt>
                <c:pt idx="117">
                  <c:v>11.622541625</c:v>
                </c:pt>
                <c:pt idx="118">
                  <c:v>11.599909875</c:v>
                </c:pt>
                <c:pt idx="119">
                  <c:v>11.577404625</c:v>
                </c:pt>
                <c:pt idx="120">
                  <c:v>11.555019</c:v>
                </c:pt>
                <c:pt idx="121">
                  <c:v>11.532746124999999</c:v>
                </c:pt>
                <c:pt idx="122">
                  <c:v>11.510579375000001</c:v>
                </c:pt>
                <c:pt idx="123">
                  <c:v>11.488512249999999</c:v>
                </c:pt>
                <c:pt idx="124">
                  <c:v>11.466538125</c:v>
                </c:pt>
                <c:pt idx="125">
                  <c:v>11.444915125</c:v>
                </c:pt>
                <c:pt idx="126">
                  <c:v>11.423681625</c:v>
                </c:pt>
                <c:pt idx="127">
                  <c:v>11.402527375</c:v>
                </c:pt>
                <c:pt idx="128">
                  <c:v>11.38144625</c:v>
                </c:pt>
                <c:pt idx="129">
                  <c:v>11.360432250000001</c:v>
                </c:pt>
                <c:pt idx="130">
                  <c:v>11.33947925</c:v>
                </c:pt>
                <c:pt idx="131">
                  <c:v>11.318581375000001</c:v>
                </c:pt>
                <c:pt idx="132">
                  <c:v>11.29813775</c:v>
                </c:pt>
                <c:pt idx="133">
                  <c:v>11.277964750000001</c:v>
                </c:pt>
                <c:pt idx="134">
                  <c:v>11.257832875</c:v>
                </c:pt>
                <c:pt idx="135">
                  <c:v>11.2377365</c:v>
                </c:pt>
                <c:pt idx="136">
                  <c:v>11.217670125</c:v>
                </c:pt>
                <c:pt idx="137">
                  <c:v>11.1976285</c:v>
                </c:pt>
                <c:pt idx="138">
                  <c:v>11.178017375</c:v>
                </c:pt>
                <c:pt idx="139">
                  <c:v>11.158683625</c:v>
                </c:pt>
                <c:pt idx="140">
                  <c:v>11.1393605</c:v>
                </c:pt>
                <c:pt idx="141">
                  <c:v>11.120043125</c:v>
                </c:pt>
                <c:pt idx="142">
                  <c:v>11.1007265</c:v>
                </c:pt>
                <c:pt idx="143">
                  <c:v>11.081486125</c:v>
                </c:pt>
                <c:pt idx="144">
                  <c:v>11.062863500000001</c:v>
                </c:pt>
                <c:pt idx="145">
                  <c:v>11.044227749999999</c:v>
                </c:pt>
                <c:pt idx="146">
                  <c:v>11.025574499999999</c:v>
                </c:pt>
                <c:pt idx="147">
                  <c:v>11.006172875000001</c:v>
                </c:pt>
                <c:pt idx="148">
                  <c:v>10.984572125</c:v>
                </c:pt>
                <c:pt idx="149">
                  <c:v>10.960806375000001</c:v>
                </c:pt>
                <c:pt idx="150">
                  <c:v>10.93489825</c:v>
                </c:pt>
                <c:pt idx="151">
                  <c:v>10.906859875</c:v>
                </c:pt>
                <c:pt idx="152">
                  <c:v>10.884665500000001</c:v>
                </c:pt>
                <c:pt idx="153">
                  <c:v>10.866147874999999</c:v>
                </c:pt>
                <c:pt idx="154">
                  <c:v>10.847967375</c:v>
                </c:pt>
                <c:pt idx="155">
                  <c:v>10.829670875</c:v>
                </c:pt>
                <c:pt idx="156">
                  <c:v>10.811585375</c:v>
                </c:pt>
                <c:pt idx="157">
                  <c:v>10.7936985</c:v>
                </c:pt>
                <c:pt idx="158">
                  <c:v>10.775687</c:v>
                </c:pt>
                <c:pt idx="159">
                  <c:v>10.758036875</c:v>
                </c:pt>
                <c:pt idx="160">
                  <c:v>10.740419624999999</c:v>
                </c:pt>
                <c:pt idx="161">
                  <c:v>10.722692</c:v>
                </c:pt>
                <c:pt idx="162">
                  <c:v>10.705456999999999</c:v>
                </c:pt>
                <c:pt idx="163">
                  <c:v>10.688086</c:v>
                </c:pt>
                <c:pt idx="164">
                  <c:v>10.670804374999999</c:v>
                </c:pt>
                <c:pt idx="165">
                  <c:v>10.653801250000001</c:v>
                </c:pt>
                <c:pt idx="166">
                  <c:v>10.636654500000001</c:v>
                </c:pt>
                <c:pt idx="167">
                  <c:v>10.6198195</c:v>
                </c:pt>
                <c:pt idx="168">
                  <c:v>10.603026874999999</c:v>
                </c:pt>
                <c:pt idx="169">
                  <c:v>10.586143874999999</c:v>
                </c:pt>
                <c:pt idx="170">
                  <c:v>10.569694875</c:v>
                </c:pt>
                <c:pt idx="171">
                  <c:v>10.553091875</c:v>
                </c:pt>
                <c:pt idx="172">
                  <c:v>10.53666125</c:v>
                </c:pt>
                <c:pt idx="173">
                  <c:v>10.520389249999999</c:v>
                </c:pt>
                <c:pt idx="174">
                  <c:v>10.503956000000001</c:v>
                </c:pt>
                <c:pt idx="175">
                  <c:v>10.487977125</c:v>
                </c:pt>
                <c:pt idx="176">
                  <c:v>10.4718625</c:v>
                </c:pt>
                <c:pt idx="177">
                  <c:v>10.455857249999999</c:v>
                </c:pt>
                <c:pt idx="178">
                  <c:v>10.440051875</c:v>
                </c:pt>
                <c:pt idx="179">
                  <c:v>10.424075999999999</c:v>
                </c:pt>
                <c:pt idx="180">
                  <c:v>10.408525125000001</c:v>
                </c:pt>
                <c:pt idx="181">
                  <c:v>10.392847124999999</c:v>
                </c:pt>
                <c:pt idx="182">
                  <c:v>10.377283374999999</c:v>
                </c:pt>
                <c:pt idx="183">
                  <c:v>10.361894124999999</c:v>
                </c:pt>
                <c:pt idx="184">
                  <c:v>10.346326625</c:v>
                </c:pt>
                <c:pt idx="185">
                  <c:v>10.331217499999999</c:v>
                </c:pt>
                <c:pt idx="186">
                  <c:v>10.315927625</c:v>
                </c:pt>
                <c:pt idx="187">
                  <c:v>10.300817500000001</c:v>
                </c:pt>
                <c:pt idx="188">
                  <c:v>10.285797499999999</c:v>
                </c:pt>
                <c:pt idx="189">
                  <c:v>10.27069375</c:v>
                </c:pt>
                <c:pt idx="190">
                  <c:v>10.255935375</c:v>
                </c:pt>
                <c:pt idx="191">
                  <c:v>10.240988124999999</c:v>
                </c:pt>
                <c:pt idx="192">
                  <c:v>10.226341</c:v>
                </c:pt>
                <c:pt idx="193">
                  <c:v>10.211645875</c:v>
                </c:pt>
                <c:pt idx="194">
                  <c:v>10.197013500000001</c:v>
                </c:pt>
                <c:pt idx="195">
                  <c:v>10.182562875</c:v>
                </c:pt>
                <c:pt idx="196">
                  <c:v>10.16795175</c:v>
                </c:pt>
                <c:pt idx="197">
                  <c:v>10.15373825</c:v>
                </c:pt>
                <c:pt idx="198">
                  <c:v>10.139326875</c:v>
                </c:pt>
                <c:pt idx="199">
                  <c:v>10.125171</c:v>
                </c:pt>
                <c:pt idx="200">
                  <c:v>10.110988000000001</c:v>
                </c:pt>
                <c:pt idx="201">
                  <c:v>10.096859500000001</c:v>
                </c:pt>
                <c:pt idx="202">
                  <c:v>10.082898</c:v>
                </c:pt>
                <c:pt idx="203">
                  <c:v>10.0688025</c:v>
                </c:pt>
                <c:pt idx="204">
                  <c:v>10.0550555</c:v>
                </c:pt>
                <c:pt idx="205">
                  <c:v>10.041102</c:v>
                </c:pt>
                <c:pt idx="206">
                  <c:v>10.027459</c:v>
                </c:pt>
                <c:pt idx="207">
                  <c:v>10.013712249999999</c:v>
                </c:pt>
                <c:pt idx="208">
                  <c:v>10.00010675</c:v>
                </c:pt>
                <c:pt idx="209">
                  <c:v>9.9865603749999998</c:v>
                </c:pt>
                <c:pt idx="210">
                  <c:v>9.9729967500000001</c:v>
                </c:pt>
                <c:pt idx="211">
                  <c:v>9.9596444999999996</c:v>
                </c:pt>
                <c:pt idx="212">
                  <c:v>9.9461270000000006</c:v>
                </c:pt>
                <c:pt idx="213">
                  <c:v>9.9329628749999994</c:v>
                </c:pt>
                <c:pt idx="214">
                  <c:v>9.9195829999999994</c:v>
                </c:pt>
                <c:pt idx="215">
                  <c:v>9.9065132499999997</c:v>
                </c:pt>
                <c:pt idx="216">
                  <c:v>9.8933145000000007</c:v>
                </c:pt>
                <c:pt idx="217">
                  <c:v>9.8802937499999999</c:v>
                </c:pt>
                <c:pt idx="218">
                  <c:v>9.8672703750000004</c:v>
                </c:pt>
                <c:pt idx="219">
                  <c:v>9.8543020000000006</c:v>
                </c:pt>
                <c:pt idx="220">
                  <c:v>9.8414483750000006</c:v>
                </c:pt>
                <c:pt idx="221">
                  <c:v>9.8285357500000003</c:v>
                </c:pt>
                <c:pt idx="222">
                  <c:v>9.8158464999999993</c:v>
                </c:pt>
                <c:pt idx="223">
                  <c:v>9.8029926249999999</c:v>
                </c:pt>
                <c:pt idx="224">
                  <c:v>9.7904622499999991</c:v>
                </c:pt>
                <c:pt idx="225">
                  <c:v>9.7777068749999998</c:v>
                </c:pt>
                <c:pt idx="226">
                  <c:v>9.765293625</c:v>
                </c:pt>
                <c:pt idx="227">
                  <c:v>9.7526911250000001</c:v>
                </c:pt>
                <c:pt idx="228">
                  <c:v>9.7403379999999995</c:v>
                </c:pt>
                <c:pt idx="229">
                  <c:v>9.7276764999999994</c:v>
                </c:pt>
                <c:pt idx="230">
                  <c:v>9.7147201249999995</c:v>
                </c:pt>
                <c:pt idx="231">
                  <c:v>9.7014813750000002</c:v>
                </c:pt>
                <c:pt idx="232">
                  <c:v>9.6879723749999993</c:v>
                </c:pt>
                <c:pt idx="233">
                  <c:v>9.6742043750000004</c:v>
                </c:pt>
                <c:pt idx="234">
                  <c:v>9.6601883750000006</c:v>
                </c:pt>
                <c:pt idx="235">
                  <c:v>9.6459346250000007</c:v>
                </c:pt>
                <c:pt idx="236">
                  <c:v>9.6314528750000008</c:v>
                </c:pt>
                <c:pt idx="237">
                  <c:v>9.6167525000000005</c:v>
                </c:pt>
                <c:pt idx="238">
                  <c:v>9.6018423750000004</c:v>
                </c:pt>
                <c:pt idx="239">
                  <c:v>9.586731125</c:v>
                </c:pt>
                <c:pt idx="240">
                  <c:v>9.5714267500000005</c:v>
                </c:pt>
                <c:pt idx="241">
                  <c:v>9.5559370000000001</c:v>
                </c:pt>
                <c:pt idx="242">
                  <c:v>9.5402695000000008</c:v>
                </c:pt>
                <c:pt idx="243">
                  <c:v>9.5244311249999996</c:v>
                </c:pt>
                <c:pt idx="244">
                  <c:v>9.5084287500000002</c:v>
                </c:pt>
                <c:pt idx="245">
                  <c:v>9.4922688750000006</c:v>
                </c:pt>
                <c:pt idx="246">
                  <c:v>9.4759577499999992</c:v>
                </c:pt>
                <c:pt idx="247">
                  <c:v>9.4595015</c:v>
                </c:pt>
                <c:pt idx="248">
                  <c:v>9.4429058749999992</c:v>
                </c:pt>
                <c:pt idx="249">
                  <c:v>9.4261761249999996</c:v>
                </c:pt>
              </c:numCache>
            </c:numRef>
          </c:yVal>
          <c:smooth val="1"/>
        </c:ser>
        <c:ser>
          <c:idx val="3"/>
          <c:order val="2"/>
          <c:tx>
            <c:strRef>
              <c:f>'SNR=80dB'!$Y$2</c:f>
              <c:strCache>
                <c:ptCount val="1"/>
                <c:pt idx="0">
                  <c:v>M=9</c:v>
                </c:pt>
              </c:strCache>
            </c:strRef>
          </c:tx>
          <c:spPr>
            <a:ln w="3175">
              <a:prstDash val="sysDot"/>
            </a:ln>
          </c:spPr>
          <c:marker>
            <c:symbol val="none"/>
          </c:marker>
          <c:xVal>
            <c:numRef>
              <c:f>'SNR=80dB'!$Z$4:$Z$253</c:f>
              <c:numCache>
                <c:formatCode>General</c:formatCode>
                <c:ptCount val="250"/>
                <c:pt idx="0">
                  <c:v>0.5</c:v>
                </c:pt>
                <c:pt idx="1">
                  <c:v>1</c:v>
                </c:pt>
                <c:pt idx="2">
                  <c:v>1.5</c:v>
                </c:pt>
                <c:pt idx="3">
                  <c:v>2</c:v>
                </c:pt>
                <c:pt idx="4">
                  <c:v>2.5</c:v>
                </c:pt>
                <c:pt idx="5">
                  <c:v>3</c:v>
                </c:pt>
                <c:pt idx="6">
                  <c:v>3.5</c:v>
                </c:pt>
                <c:pt idx="7">
                  <c:v>4</c:v>
                </c:pt>
                <c:pt idx="8">
                  <c:v>4.5</c:v>
                </c:pt>
                <c:pt idx="9">
                  <c:v>5</c:v>
                </c:pt>
                <c:pt idx="10">
                  <c:v>5.5</c:v>
                </c:pt>
                <c:pt idx="11">
                  <c:v>6</c:v>
                </c:pt>
                <c:pt idx="12">
                  <c:v>6.5</c:v>
                </c:pt>
                <c:pt idx="13">
                  <c:v>7</c:v>
                </c:pt>
                <c:pt idx="14">
                  <c:v>7.5</c:v>
                </c:pt>
                <c:pt idx="15">
                  <c:v>8</c:v>
                </c:pt>
                <c:pt idx="16">
                  <c:v>8.5</c:v>
                </c:pt>
                <c:pt idx="17">
                  <c:v>9</c:v>
                </c:pt>
                <c:pt idx="18">
                  <c:v>9.5</c:v>
                </c:pt>
                <c:pt idx="19">
                  <c:v>10</c:v>
                </c:pt>
                <c:pt idx="20">
                  <c:v>10.5</c:v>
                </c:pt>
                <c:pt idx="21">
                  <c:v>11</c:v>
                </c:pt>
                <c:pt idx="22">
                  <c:v>11.5</c:v>
                </c:pt>
                <c:pt idx="23">
                  <c:v>12</c:v>
                </c:pt>
                <c:pt idx="24">
                  <c:v>12.5</c:v>
                </c:pt>
                <c:pt idx="25">
                  <c:v>13</c:v>
                </c:pt>
                <c:pt idx="26">
                  <c:v>13.5</c:v>
                </c:pt>
                <c:pt idx="27">
                  <c:v>14</c:v>
                </c:pt>
                <c:pt idx="28">
                  <c:v>14.5</c:v>
                </c:pt>
                <c:pt idx="29">
                  <c:v>15</c:v>
                </c:pt>
                <c:pt idx="30">
                  <c:v>15.5</c:v>
                </c:pt>
                <c:pt idx="31">
                  <c:v>16</c:v>
                </c:pt>
                <c:pt idx="32">
                  <c:v>16.5</c:v>
                </c:pt>
                <c:pt idx="33">
                  <c:v>17</c:v>
                </c:pt>
                <c:pt idx="34">
                  <c:v>17.5</c:v>
                </c:pt>
                <c:pt idx="35">
                  <c:v>18</c:v>
                </c:pt>
                <c:pt idx="36">
                  <c:v>18.5</c:v>
                </c:pt>
                <c:pt idx="37">
                  <c:v>19</c:v>
                </c:pt>
                <c:pt idx="38">
                  <c:v>19.5</c:v>
                </c:pt>
                <c:pt idx="39">
                  <c:v>20</c:v>
                </c:pt>
                <c:pt idx="40">
                  <c:v>20.5</c:v>
                </c:pt>
                <c:pt idx="41">
                  <c:v>21</c:v>
                </c:pt>
                <c:pt idx="42">
                  <c:v>21.5</c:v>
                </c:pt>
                <c:pt idx="43">
                  <c:v>22</c:v>
                </c:pt>
                <c:pt idx="44">
                  <c:v>22.5</c:v>
                </c:pt>
                <c:pt idx="45">
                  <c:v>23</c:v>
                </c:pt>
                <c:pt idx="46">
                  <c:v>23.5</c:v>
                </c:pt>
                <c:pt idx="47">
                  <c:v>24</c:v>
                </c:pt>
                <c:pt idx="48">
                  <c:v>24.5</c:v>
                </c:pt>
                <c:pt idx="49">
                  <c:v>25</c:v>
                </c:pt>
                <c:pt idx="50">
                  <c:v>25.5</c:v>
                </c:pt>
                <c:pt idx="51">
                  <c:v>26</c:v>
                </c:pt>
                <c:pt idx="52">
                  <c:v>26.5</c:v>
                </c:pt>
                <c:pt idx="53">
                  <c:v>27</c:v>
                </c:pt>
                <c:pt idx="54">
                  <c:v>27.5</c:v>
                </c:pt>
                <c:pt idx="55">
                  <c:v>28</c:v>
                </c:pt>
                <c:pt idx="56">
                  <c:v>28.5</c:v>
                </c:pt>
                <c:pt idx="57">
                  <c:v>29</c:v>
                </c:pt>
                <c:pt idx="58">
                  <c:v>29.5</c:v>
                </c:pt>
                <c:pt idx="59">
                  <c:v>30</c:v>
                </c:pt>
                <c:pt idx="60">
                  <c:v>30.5</c:v>
                </c:pt>
                <c:pt idx="61">
                  <c:v>31</c:v>
                </c:pt>
                <c:pt idx="62">
                  <c:v>31.5</c:v>
                </c:pt>
                <c:pt idx="63">
                  <c:v>32</c:v>
                </c:pt>
                <c:pt idx="64">
                  <c:v>32.5</c:v>
                </c:pt>
                <c:pt idx="65">
                  <c:v>33</c:v>
                </c:pt>
                <c:pt idx="66">
                  <c:v>33.5</c:v>
                </c:pt>
                <c:pt idx="67">
                  <c:v>34</c:v>
                </c:pt>
                <c:pt idx="68">
                  <c:v>34.5</c:v>
                </c:pt>
                <c:pt idx="69">
                  <c:v>35</c:v>
                </c:pt>
                <c:pt idx="70">
                  <c:v>35.5</c:v>
                </c:pt>
                <c:pt idx="71">
                  <c:v>36</c:v>
                </c:pt>
                <c:pt idx="72">
                  <c:v>36.5</c:v>
                </c:pt>
                <c:pt idx="73">
                  <c:v>37</c:v>
                </c:pt>
                <c:pt idx="74">
                  <c:v>37.5</c:v>
                </c:pt>
                <c:pt idx="75">
                  <c:v>38</c:v>
                </c:pt>
                <c:pt idx="76">
                  <c:v>38.5</c:v>
                </c:pt>
                <c:pt idx="77">
                  <c:v>39</c:v>
                </c:pt>
                <c:pt idx="78">
                  <c:v>39.5</c:v>
                </c:pt>
                <c:pt idx="79">
                  <c:v>40</c:v>
                </c:pt>
                <c:pt idx="80">
                  <c:v>40.5</c:v>
                </c:pt>
                <c:pt idx="81">
                  <c:v>41</c:v>
                </c:pt>
                <c:pt idx="82">
                  <c:v>41.5</c:v>
                </c:pt>
                <c:pt idx="83">
                  <c:v>42</c:v>
                </c:pt>
                <c:pt idx="84">
                  <c:v>42.5</c:v>
                </c:pt>
                <c:pt idx="85">
                  <c:v>43</c:v>
                </c:pt>
                <c:pt idx="86">
                  <c:v>43.5</c:v>
                </c:pt>
                <c:pt idx="87">
                  <c:v>44</c:v>
                </c:pt>
                <c:pt idx="88">
                  <c:v>44.5</c:v>
                </c:pt>
                <c:pt idx="89">
                  <c:v>45</c:v>
                </c:pt>
                <c:pt idx="90">
                  <c:v>45.5</c:v>
                </c:pt>
                <c:pt idx="91">
                  <c:v>46</c:v>
                </c:pt>
                <c:pt idx="92">
                  <c:v>46.5</c:v>
                </c:pt>
                <c:pt idx="93">
                  <c:v>47</c:v>
                </c:pt>
                <c:pt idx="94">
                  <c:v>47.5</c:v>
                </c:pt>
                <c:pt idx="95">
                  <c:v>48</c:v>
                </c:pt>
                <c:pt idx="96">
                  <c:v>48.5</c:v>
                </c:pt>
                <c:pt idx="97">
                  <c:v>49</c:v>
                </c:pt>
                <c:pt idx="98">
                  <c:v>49.5</c:v>
                </c:pt>
                <c:pt idx="99">
                  <c:v>50</c:v>
                </c:pt>
                <c:pt idx="100">
                  <c:v>50.5</c:v>
                </c:pt>
                <c:pt idx="101">
                  <c:v>51</c:v>
                </c:pt>
                <c:pt idx="102">
                  <c:v>51.5</c:v>
                </c:pt>
                <c:pt idx="103">
                  <c:v>52</c:v>
                </c:pt>
                <c:pt idx="104">
                  <c:v>52.5</c:v>
                </c:pt>
                <c:pt idx="105">
                  <c:v>53</c:v>
                </c:pt>
                <c:pt idx="106">
                  <c:v>53.5</c:v>
                </c:pt>
                <c:pt idx="107">
                  <c:v>54</c:v>
                </c:pt>
                <c:pt idx="108">
                  <c:v>54.5</c:v>
                </c:pt>
                <c:pt idx="109">
                  <c:v>55</c:v>
                </c:pt>
                <c:pt idx="110">
                  <c:v>55.5</c:v>
                </c:pt>
                <c:pt idx="111">
                  <c:v>56</c:v>
                </c:pt>
                <c:pt idx="112">
                  <c:v>56.5</c:v>
                </c:pt>
                <c:pt idx="113">
                  <c:v>57</c:v>
                </c:pt>
                <c:pt idx="114">
                  <c:v>57.5</c:v>
                </c:pt>
                <c:pt idx="115">
                  <c:v>58</c:v>
                </c:pt>
                <c:pt idx="116">
                  <c:v>58.5</c:v>
                </c:pt>
                <c:pt idx="117">
                  <c:v>59</c:v>
                </c:pt>
                <c:pt idx="118">
                  <c:v>59.5</c:v>
                </c:pt>
                <c:pt idx="119">
                  <c:v>60</c:v>
                </c:pt>
                <c:pt idx="120">
                  <c:v>60.5</c:v>
                </c:pt>
                <c:pt idx="121">
                  <c:v>61</c:v>
                </c:pt>
                <c:pt idx="122">
                  <c:v>61.5</c:v>
                </c:pt>
                <c:pt idx="123">
                  <c:v>62</c:v>
                </c:pt>
                <c:pt idx="124">
                  <c:v>62.5</c:v>
                </c:pt>
                <c:pt idx="125">
                  <c:v>63</c:v>
                </c:pt>
                <c:pt idx="126">
                  <c:v>63.5</c:v>
                </c:pt>
                <c:pt idx="127">
                  <c:v>64</c:v>
                </c:pt>
                <c:pt idx="128">
                  <c:v>64.5</c:v>
                </c:pt>
                <c:pt idx="129">
                  <c:v>65</c:v>
                </c:pt>
                <c:pt idx="130">
                  <c:v>65.5</c:v>
                </c:pt>
                <c:pt idx="131">
                  <c:v>66</c:v>
                </c:pt>
                <c:pt idx="132">
                  <c:v>66.5</c:v>
                </c:pt>
                <c:pt idx="133">
                  <c:v>67</c:v>
                </c:pt>
                <c:pt idx="134">
                  <c:v>67.5</c:v>
                </c:pt>
                <c:pt idx="135">
                  <c:v>68</c:v>
                </c:pt>
                <c:pt idx="136">
                  <c:v>68.5</c:v>
                </c:pt>
                <c:pt idx="137">
                  <c:v>69</c:v>
                </c:pt>
                <c:pt idx="138">
                  <c:v>69.5</c:v>
                </c:pt>
                <c:pt idx="139">
                  <c:v>70</c:v>
                </c:pt>
                <c:pt idx="140">
                  <c:v>70.5</c:v>
                </c:pt>
                <c:pt idx="141">
                  <c:v>71</c:v>
                </c:pt>
                <c:pt idx="142">
                  <c:v>71.5</c:v>
                </c:pt>
                <c:pt idx="143">
                  <c:v>72</c:v>
                </c:pt>
                <c:pt idx="144">
                  <c:v>72.5</c:v>
                </c:pt>
                <c:pt idx="145">
                  <c:v>73</c:v>
                </c:pt>
                <c:pt idx="146">
                  <c:v>73.5</c:v>
                </c:pt>
                <c:pt idx="147">
                  <c:v>74</c:v>
                </c:pt>
                <c:pt idx="148">
                  <c:v>74.5</c:v>
                </c:pt>
                <c:pt idx="149">
                  <c:v>75</c:v>
                </c:pt>
                <c:pt idx="150">
                  <c:v>75.5</c:v>
                </c:pt>
                <c:pt idx="151">
                  <c:v>76</c:v>
                </c:pt>
                <c:pt idx="152">
                  <c:v>76.5</c:v>
                </c:pt>
                <c:pt idx="153">
                  <c:v>77</c:v>
                </c:pt>
                <c:pt idx="154">
                  <c:v>77.5</c:v>
                </c:pt>
                <c:pt idx="155">
                  <c:v>78</c:v>
                </c:pt>
                <c:pt idx="156">
                  <c:v>78.5</c:v>
                </c:pt>
                <c:pt idx="157">
                  <c:v>79</c:v>
                </c:pt>
                <c:pt idx="158">
                  <c:v>79.5</c:v>
                </c:pt>
                <c:pt idx="159">
                  <c:v>80</c:v>
                </c:pt>
                <c:pt idx="160">
                  <c:v>80.5</c:v>
                </c:pt>
                <c:pt idx="161">
                  <c:v>81</c:v>
                </c:pt>
                <c:pt idx="162">
                  <c:v>81.5</c:v>
                </c:pt>
                <c:pt idx="163">
                  <c:v>82</c:v>
                </c:pt>
                <c:pt idx="164">
                  <c:v>82.5</c:v>
                </c:pt>
                <c:pt idx="165">
                  <c:v>83</c:v>
                </c:pt>
                <c:pt idx="166">
                  <c:v>83.5</c:v>
                </c:pt>
                <c:pt idx="167">
                  <c:v>84</c:v>
                </c:pt>
                <c:pt idx="168">
                  <c:v>84.5</c:v>
                </c:pt>
                <c:pt idx="169">
                  <c:v>85</c:v>
                </c:pt>
                <c:pt idx="170">
                  <c:v>85.5</c:v>
                </c:pt>
                <c:pt idx="171">
                  <c:v>86</c:v>
                </c:pt>
                <c:pt idx="172">
                  <c:v>86.5</c:v>
                </c:pt>
                <c:pt idx="173">
                  <c:v>87</c:v>
                </c:pt>
                <c:pt idx="174">
                  <c:v>87.5</c:v>
                </c:pt>
                <c:pt idx="175">
                  <c:v>88</c:v>
                </c:pt>
                <c:pt idx="176">
                  <c:v>88.5</c:v>
                </c:pt>
                <c:pt idx="177">
                  <c:v>89</c:v>
                </c:pt>
                <c:pt idx="178">
                  <c:v>89.5</c:v>
                </c:pt>
                <c:pt idx="179">
                  <c:v>90</c:v>
                </c:pt>
                <c:pt idx="180">
                  <c:v>90.5</c:v>
                </c:pt>
                <c:pt idx="181">
                  <c:v>91</c:v>
                </c:pt>
                <c:pt idx="182">
                  <c:v>91.5</c:v>
                </c:pt>
                <c:pt idx="183">
                  <c:v>92</c:v>
                </c:pt>
                <c:pt idx="184">
                  <c:v>92.5</c:v>
                </c:pt>
                <c:pt idx="185">
                  <c:v>93</c:v>
                </c:pt>
                <c:pt idx="186">
                  <c:v>93.5</c:v>
                </c:pt>
                <c:pt idx="187">
                  <c:v>94</c:v>
                </c:pt>
                <c:pt idx="188">
                  <c:v>94.5</c:v>
                </c:pt>
                <c:pt idx="189">
                  <c:v>95</c:v>
                </c:pt>
                <c:pt idx="190">
                  <c:v>95.5</c:v>
                </c:pt>
                <c:pt idx="191">
                  <c:v>96</c:v>
                </c:pt>
                <c:pt idx="192">
                  <c:v>96.5</c:v>
                </c:pt>
                <c:pt idx="193">
                  <c:v>97</c:v>
                </c:pt>
                <c:pt idx="194">
                  <c:v>97.5</c:v>
                </c:pt>
                <c:pt idx="195">
                  <c:v>98</c:v>
                </c:pt>
                <c:pt idx="196">
                  <c:v>98.5</c:v>
                </c:pt>
                <c:pt idx="197">
                  <c:v>99</c:v>
                </c:pt>
                <c:pt idx="198">
                  <c:v>99.5</c:v>
                </c:pt>
                <c:pt idx="199">
                  <c:v>100</c:v>
                </c:pt>
                <c:pt idx="200">
                  <c:v>100.5</c:v>
                </c:pt>
                <c:pt idx="201">
                  <c:v>101</c:v>
                </c:pt>
                <c:pt idx="202">
                  <c:v>101.5</c:v>
                </c:pt>
                <c:pt idx="203">
                  <c:v>102</c:v>
                </c:pt>
                <c:pt idx="204">
                  <c:v>102.5</c:v>
                </c:pt>
                <c:pt idx="205">
                  <c:v>103</c:v>
                </c:pt>
                <c:pt idx="206">
                  <c:v>103.5</c:v>
                </c:pt>
                <c:pt idx="207">
                  <c:v>104</c:v>
                </c:pt>
                <c:pt idx="208">
                  <c:v>104.5</c:v>
                </c:pt>
                <c:pt idx="209">
                  <c:v>105</c:v>
                </c:pt>
                <c:pt idx="210">
                  <c:v>105.5</c:v>
                </c:pt>
                <c:pt idx="211">
                  <c:v>106</c:v>
                </c:pt>
                <c:pt idx="212">
                  <c:v>106.5</c:v>
                </c:pt>
                <c:pt idx="213">
                  <c:v>107</c:v>
                </c:pt>
                <c:pt idx="214">
                  <c:v>107.5</c:v>
                </c:pt>
                <c:pt idx="215">
                  <c:v>108</c:v>
                </c:pt>
                <c:pt idx="216">
                  <c:v>108.5</c:v>
                </c:pt>
                <c:pt idx="217">
                  <c:v>109</c:v>
                </c:pt>
                <c:pt idx="218">
                  <c:v>109.5</c:v>
                </c:pt>
                <c:pt idx="219">
                  <c:v>110</c:v>
                </c:pt>
                <c:pt idx="220">
                  <c:v>110.5</c:v>
                </c:pt>
                <c:pt idx="221">
                  <c:v>111</c:v>
                </c:pt>
                <c:pt idx="222">
                  <c:v>111.5</c:v>
                </c:pt>
                <c:pt idx="223">
                  <c:v>112</c:v>
                </c:pt>
                <c:pt idx="224">
                  <c:v>112.5</c:v>
                </c:pt>
                <c:pt idx="225">
                  <c:v>113</c:v>
                </c:pt>
                <c:pt idx="226">
                  <c:v>113.5</c:v>
                </c:pt>
                <c:pt idx="227">
                  <c:v>114</c:v>
                </c:pt>
                <c:pt idx="228">
                  <c:v>114.5</c:v>
                </c:pt>
                <c:pt idx="229">
                  <c:v>115</c:v>
                </c:pt>
                <c:pt idx="230">
                  <c:v>115.5</c:v>
                </c:pt>
                <c:pt idx="231">
                  <c:v>116</c:v>
                </c:pt>
                <c:pt idx="232">
                  <c:v>116.5</c:v>
                </c:pt>
                <c:pt idx="233">
                  <c:v>117</c:v>
                </c:pt>
                <c:pt idx="234">
                  <c:v>117.5</c:v>
                </c:pt>
                <c:pt idx="235">
                  <c:v>118</c:v>
                </c:pt>
                <c:pt idx="236">
                  <c:v>118.5</c:v>
                </c:pt>
                <c:pt idx="237">
                  <c:v>119</c:v>
                </c:pt>
                <c:pt idx="238">
                  <c:v>119.5</c:v>
                </c:pt>
                <c:pt idx="239">
                  <c:v>120</c:v>
                </c:pt>
                <c:pt idx="240">
                  <c:v>120.5</c:v>
                </c:pt>
                <c:pt idx="241">
                  <c:v>121</c:v>
                </c:pt>
                <c:pt idx="242">
                  <c:v>121.5</c:v>
                </c:pt>
                <c:pt idx="243">
                  <c:v>122</c:v>
                </c:pt>
                <c:pt idx="244">
                  <c:v>122.5</c:v>
                </c:pt>
                <c:pt idx="245">
                  <c:v>123</c:v>
                </c:pt>
                <c:pt idx="246">
                  <c:v>123.5</c:v>
                </c:pt>
                <c:pt idx="247">
                  <c:v>124</c:v>
                </c:pt>
                <c:pt idx="248">
                  <c:v>124.5</c:v>
                </c:pt>
                <c:pt idx="249">
                  <c:v>125</c:v>
                </c:pt>
              </c:numCache>
            </c:numRef>
          </c:xVal>
          <c:yVal>
            <c:numRef>
              <c:f>'SNR=80dB'!$AE$4:$AE$253</c:f>
              <c:numCache>
                <c:formatCode>General</c:formatCode>
                <c:ptCount val="250"/>
                <c:pt idx="0">
                  <c:v>23.105424666666668</c:v>
                </c:pt>
                <c:pt idx="1">
                  <c:v>21.550698444444446</c:v>
                </c:pt>
                <c:pt idx="2">
                  <c:v>20.73645888888889</c:v>
                </c:pt>
                <c:pt idx="3">
                  <c:v>20.177172333333331</c:v>
                </c:pt>
                <c:pt idx="4">
                  <c:v>19.742421888888888</c:v>
                </c:pt>
                <c:pt idx="5">
                  <c:v>19.380236</c:v>
                </c:pt>
                <c:pt idx="6">
                  <c:v>19.068177111111112</c:v>
                </c:pt>
                <c:pt idx="7">
                  <c:v>18.791497555555555</c:v>
                </c:pt>
                <c:pt idx="8">
                  <c:v>18.54191611111111</c:v>
                </c:pt>
                <c:pt idx="9">
                  <c:v>18.315766555555555</c:v>
                </c:pt>
                <c:pt idx="10">
                  <c:v>18.106768777777777</c:v>
                </c:pt>
                <c:pt idx="11">
                  <c:v>17.913602444444443</c:v>
                </c:pt>
                <c:pt idx="12">
                  <c:v>17.732598555555555</c:v>
                </c:pt>
                <c:pt idx="13">
                  <c:v>17.563743000000002</c:v>
                </c:pt>
                <c:pt idx="14">
                  <c:v>17.404756111111112</c:v>
                </c:pt>
                <c:pt idx="15">
                  <c:v>17.254314333333333</c:v>
                </c:pt>
                <c:pt idx="16">
                  <c:v>17.111611555555555</c:v>
                </c:pt>
                <c:pt idx="17">
                  <c:v>16.975909111111111</c:v>
                </c:pt>
                <c:pt idx="18">
                  <c:v>16.846532666666668</c:v>
                </c:pt>
                <c:pt idx="19">
                  <c:v>16.722866999999997</c:v>
                </c:pt>
                <c:pt idx="20">
                  <c:v>16.604351333333334</c:v>
                </c:pt>
                <c:pt idx="21">
                  <c:v>16.490474555555558</c:v>
                </c:pt>
                <c:pt idx="22">
                  <c:v>16.381318444444446</c:v>
                </c:pt>
                <c:pt idx="23">
                  <c:v>16.276526555555556</c:v>
                </c:pt>
                <c:pt idx="24">
                  <c:v>16.175200888888888</c:v>
                </c:pt>
                <c:pt idx="25">
                  <c:v>16.076971222222223</c:v>
                </c:pt>
                <c:pt idx="26">
                  <c:v>15.982741555555556</c:v>
                </c:pt>
                <c:pt idx="27">
                  <c:v>15.891308333333333</c:v>
                </c:pt>
                <c:pt idx="28">
                  <c:v>15.802233666666666</c:v>
                </c:pt>
                <c:pt idx="29">
                  <c:v>15.716738333333334</c:v>
                </c:pt>
                <c:pt idx="30">
                  <c:v>15.632999333333332</c:v>
                </c:pt>
                <c:pt idx="31">
                  <c:v>15.552198000000001</c:v>
                </c:pt>
                <c:pt idx="32">
                  <c:v>15.473208444444444</c:v>
                </c:pt>
                <c:pt idx="33">
                  <c:v>15.396678888888889</c:v>
                </c:pt>
                <c:pt idx="34">
                  <c:v>15.321791777777779</c:v>
                </c:pt>
                <c:pt idx="35">
                  <c:v>15.249242666666667</c:v>
                </c:pt>
                <c:pt idx="36">
                  <c:v>15.177878444444445</c:v>
                </c:pt>
                <c:pt idx="37">
                  <c:v>15.109026222222221</c:v>
                </c:pt>
                <c:pt idx="38">
                  <c:v>15.041195555555554</c:v>
                </c:pt>
                <c:pt idx="39">
                  <c:v>14.975240555555555</c:v>
                </c:pt>
                <c:pt idx="40">
                  <c:v>14.910776555555556</c:v>
                </c:pt>
                <c:pt idx="41">
                  <c:v>14.847298555555556</c:v>
                </c:pt>
                <c:pt idx="42">
                  <c:v>14.785813888888889</c:v>
                </c:pt>
                <c:pt idx="43">
                  <c:v>14.725379222222223</c:v>
                </c:pt>
                <c:pt idx="44">
                  <c:v>14.665875111111111</c:v>
                </c:pt>
                <c:pt idx="45">
                  <c:v>14.608046444444446</c:v>
                </c:pt>
                <c:pt idx="46">
                  <c:v>14.55128211111111</c:v>
                </c:pt>
                <c:pt idx="47">
                  <c:v>14.495383888888888</c:v>
                </c:pt>
                <c:pt idx="48">
                  <c:v>14.440506333333335</c:v>
                </c:pt>
                <c:pt idx="49">
                  <c:v>14.387069</c:v>
                </c:pt>
                <c:pt idx="50">
                  <c:v>14.334430666666666</c:v>
                </c:pt>
                <c:pt idx="51">
                  <c:v>14.282588555555556</c:v>
                </c:pt>
                <c:pt idx="52">
                  <c:v>14.231537333333332</c:v>
                </c:pt>
                <c:pt idx="53">
                  <c:v>14.181764555555555</c:v>
                </c:pt>
                <c:pt idx="54">
                  <c:v>14.132794888888888</c:v>
                </c:pt>
                <c:pt idx="55">
                  <c:v>14.084546555555555</c:v>
                </c:pt>
                <c:pt idx="56">
                  <c:v>14.037011666666666</c:v>
                </c:pt>
                <c:pt idx="57">
                  <c:v>13.990181</c:v>
                </c:pt>
                <c:pt idx="58">
                  <c:v>13.944153222222221</c:v>
                </c:pt>
                <c:pt idx="59">
                  <c:v>13.899072444444444</c:v>
                </c:pt>
                <c:pt idx="60">
                  <c:v>13.854630666666667</c:v>
                </c:pt>
                <c:pt idx="61">
                  <c:v>13.810818111111111</c:v>
                </c:pt>
                <c:pt idx="62">
                  <c:v>13.767624555555555</c:v>
                </c:pt>
                <c:pt idx="63">
                  <c:v>13.725039555555556</c:v>
                </c:pt>
                <c:pt idx="64">
                  <c:v>13.683052111111111</c:v>
                </c:pt>
                <c:pt idx="65">
                  <c:v>13.641651000000001</c:v>
                </c:pt>
                <c:pt idx="66">
                  <c:v>13.600824777777778</c:v>
                </c:pt>
                <c:pt idx="67">
                  <c:v>13.560645111111111</c:v>
                </c:pt>
                <c:pt idx="68">
                  <c:v>13.521097000000001</c:v>
                </c:pt>
                <c:pt idx="69">
                  <c:v>13.482068333333334</c:v>
                </c:pt>
                <c:pt idx="70">
                  <c:v>13.443548444444444</c:v>
                </c:pt>
                <c:pt idx="71">
                  <c:v>13.40552688888889</c:v>
                </c:pt>
                <c:pt idx="72">
                  <c:v>13.367993</c:v>
                </c:pt>
                <c:pt idx="73">
                  <c:v>13.330936222222222</c:v>
                </c:pt>
                <c:pt idx="74">
                  <c:v>13.294346222222224</c:v>
                </c:pt>
                <c:pt idx="75">
                  <c:v>13.258212333333333</c:v>
                </c:pt>
                <c:pt idx="76">
                  <c:v>13.222524333333332</c:v>
                </c:pt>
                <c:pt idx="77">
                  <c:v>13.187271888888889</c:v>
                </c:pt>
                <c:pt idx="78">
                  <c:v>13.152444888888889</c:v>
                </c:pt>
                <c:pt idx="79">
                  <c:v>13.118033333333333</c:v>
                </c:pt>
                <c:pt idx="80">
                  <c:v>13.084027222222224</c:v>
                </c:pt>
                <c:pt idx="81">
                  <c:v>13.050416777777777</c:v>
                </c:pt>
                <c:pt idx="82">
                  <c:v>13.017192444444444</c:v>
                </c:pt>
                <c:pt idx="83">
                  <c:v>12.984344777777778</c:v>
                </c:pt>
                <c:pt idx="84">
                  <c:v>12.951864444444444</c:v>
                </c:pt>
                <c:pt idx="85">
                  <c:v>12.919742333333334</c:v>
                </c:pt>
                <c:pt idx="86">
                  <c:v>12.887969333333334</c:v>
                </c:pt>
                <c:pt idx="87">
                  <c:v>12.856536666666667</c:v>
                </c:pt>
                <c:pt idx="88">
                  <c:v>12.825435777777777</c:v>
                </c:pt>
                <c:pt idx="89">
                  <c:v>12.794657888888889</c:v>
                </c:pt>
                <c:pt idx="90">
                  <c:v>12.764194777777778</c:v>
                </c:pt>
                <c:pt idx="91">
                  <c:v>12.734102333333333</c:v>
                </c:pt>
                <c:pt idx="92">
                  <c:v>12.704375555555556</c:v>
                </c:pt>
                <c:pt idx="93">
                  <c:v>12.674945999999998</c:v>
                </c:pt>
                <c:pt idx="94">
                  <c:v>12.645805666666668</c:v>
                </c:pt>
                <c:pt idx="95">
                  <c:v>12.616946666666667</c:v>
                </c:pt>
                <c:pt idx="96">
                  <c:v>12.588361444444445</c:v>
                </c:pt>
                <c:pt idx="97">
                  <c:v>12.560042555555556</c:v>
                </c:pt>
                <c:pt idx="98">
                  <c:v>12.531982444444445</c:v>
                </c:pt>
                <c:pt idx="99">
                  <c:v>12.50417411111111</c:v>
                </c:pt>
                <c:pt idx="100">
                  <c:v>12.476610444444445</c:v>
                </c:pt>
                <c:pt idx="101">
                  <c:v>12.449284555555556</c:v>
                </c:pt>
                <c:pt idx="102">
                  <c:v>12.422324555555555</c:v>
                </c:pt>
                <c:pt idx="103">
                  <c:v>12.395654222222223</c:v>
                </c:pt>
                <c:pt idx="104">
                  <c:v>12.369206</c:v>
                </c:pt>
                <c:pt idx="105">
                  <c:v>12.342973444444445</c:v>
                </c:pt>
                <c:pt idx="106">
                  <c:v>12.316950111111112</c:v>
                </c:pt>
                <c:pt idx="107">
                  <c:v>12.291129888888889</c:v>
                </c:pt>
                <c:pt idx="108">
                  <c:v>12.265506666666667</c:v>
                </c:pt>
                <c:pt idx="109">
                  <c:v>12.240091999999999</c:v>
                </c:pt>
                <c:pt idx="110">
                  <c:v>12.215077888888889</c:v>
                </c:pt>
                <c:pt idx="111">
                  <c:v>12.190246444444444</c:v>
                </c:pt>
                <c:pt idx="112">
                  <c:v>12.165592</c:v>
                </c:pt>
                <c:pt idx="113">
                  <c:v>12.141109111111112</c:v>
                </c:pt>
                <c:pt idx="114">
                  <c:v>12.116792222222223</c:v>
                </c:pt>
                <c:pt idx="115">
                  <c:v>12.092636111111112</c:v>
                </c:pt>
                <c:pt idx="116">
                  <c:v>12.068823111111112</c:v>
                </c:pt>
                <c:pt idx="117">
                  <c:v>12.045230333333333</c:v>
                </c:pt>
                <c:pt idx="118">
                  <c:v>12.021785333333334</c:v>
                </c:pt>
                <c:pt idx="119">
                  <c:v>11.998483333333333</c:v>
                </c:pt>
                <c:pt idx="120">
                  <c:v>11.975319333333333</c:v>
                </c:pt>
                <c:pt idx="121">
                  <c:v>11.952323999999999</c:v>
                </c:pt>
                <c:pt idx="122">
                  <c:v>11.929694444444443</c:v>
                </c:pt>
                <c:pt idx="123">
                  <c:v>11.907190888888888</c:v>
                </c:pt>
                <c:pt idx="124">
                  <c:v>11.884808888888889</c:v>
                </c:pt>
                <c:pt idx="125">
                  <c:v>11.862544</c:v>
                </c:pt>
                <c:pt idx="126">
                  <c:v>11.840398222222223</c:v>
                </c:pt>
                <c:pt idx="127">
                  <c:v>11.818639555555556</c:v>
                </c:pt>
                <c:pt idx="128">
                  <c:v>11.796986888888888</c:v>
                </c:pt>
                <c:pt idx="129">
                  <c:v>11.775436333333333</c:v>
                </c:pt>
                <c:pt idx="130">
                  <c:v>11.753983555555557</c:v>
                </c:pt>
                <c:pt idx="131">
                  <c:v>11.73270611111111</c:v>
                </c:pt>
                <c:pt idx="132">
                  <c:v>11.711732444444444</c:v>
                </c:pt>
                <c:pt idx="133">
                  <c:v>11.690846555555556</c:v>
                </c:pt>
                <c:pt idx="134">
                  <c:v>11.670044555555556</c:v>
                </c:pt>
                <c:pt idx="135">
                  <c:v>11.649322888888889</c:v>
                </c:pt>
                <c:pt idx="136">
                  <c:v>11.628923333333333</c:v>
                </c:pt>
                <c:pt idx="137">
                  <c:v>11.608654888888889</c:v>
                </c:pt>
                <c:pt idx="138">
                  <c:v>11.588457222222223</c:v>
                </c:pt>
                <c:pt idx="139">
                  <c:v>11.568327</c:v>
                </c:pt>
                <c:pt idx="140">
                  <c:v>11.548438111111111</c:v>
                </c:pt>
                <c:pt idx="141">
                  <c:v>11.528742111111111</c:v>
                </c:pt>
                <c:pt idx="142">
                  <c:v>11.509104777777777</c:v>
                </c:pt>
                <c:pt idx="143">
                  <c:v>11.489522888888889</c:v>
                </c:pt>
                <c:pt idx="144">
                  <c:v>11.470157222222221</c:v>
                </c:pt>
                <c:pt idx="145">
                  <c:v>11.450991222222221</c:v>
                </c:pt>
                <c:pt idx="146">
                  <c:v>11.431872333333333</c:v>
                </c:pt>
                <c:pt idx="147">
                  <c:v>11.412797555555555</c:v>
                </c:pt>
                <c:pt idx="148">
                  <c:v>11.393964333333335</c:v>
                </c:pt>
                <c:pt idx="149">
                  <c:v>11.375287888888888</c:v>
                </c:pt>
                <c:pt idx="150">
                  <c:v>11.356647777777777</c:v>
                </c:pt>
                <c:pt idx="151">
                  <c:v>11.338041333333333</c:v>
                </c:pt>
                <c:pt idx="152">
                  <c:v>11.319746222222223</c:v>
                </c:pt>
                <c:pt idx="153">
                  <c:v>11.301521222222222</c:v>
                </c:pt>
                <c:pt idx="154">
                  <c:v>11.283322555555555</c:v>
                </c:pt>
                <c:pt idx="155">
                  <c:v>11.265222777777778</c:v>
                </c:pt>
                <c:pt idx="156">
                  <c:v>11.247393777777779</c:v>
                </c:pt>
                <c:pt idx="157">
                  <c:v>11.229584222222222</c:v>
                </c:pt>
                <c:pt idx="158">
                  <c:v>11.211791444444444</c:v>
                </c:pt>
                <c:pt idx="159">
                  <c:v>11.194240777777777</c:v>
                </c:pt>
                <c:pt idx="160">
                  <c:v>11.17680211111111</c:v>
                </c:pt>
                <c:pt idx="161">
                  <c:v>11.159373888888888</c:v>
                </c:pt>
                <c:pt idx="162">
                  <c:v>11.142036777777777</c:v>
                </c:pt>
                <c:pt idx="163">
                  <c:v>11.124951555555556</c:v>
                </c:pt>
                <c:pt idx="164">
                  <c:v>11.107870444444444</c:v>
                </c:pt>
                <c:pt idx="165">
                  <c:v>11.090791222222222</c:v>
                </c:pt>
                <c:pt idx="166">
                  <c:v>11.074007222222223</c:v>
                </c:pt>
                <c:pt idx="167">
                  <c:v>11.057256555555556</c:v>
                </c:pt>
                <c:pt idx="168">
                  <c:v>11.040502111111111</c:v>
                </c:pt>
                <c:pt idx="169">
                  <c:v>11.023943666666666</c:v>
                </c:pt>
                <c:pt idx="170">
                  <c:v>11.007507555555556</c:v>
                </c:pt>
                <c:pt idx="171">
                  <c:v>10.991061999999999</c:v>
                </c:pt>
                <c:pt idx="172">
                  <c:v>10.974735555555556</c:v>
                </c:pt>
                <c:pt idx="173">
                  <c:v>10.958598444444444</c:v>
                </c:pt>
                <c:pt idx="174">
                  <c:v>10.942446444444444</c:v>
                </c:pt>
                <c:pt idx="175">
                  <c:v>10.926357555555555</c:v>
                </c:pt>
                <c:pt idx="176">
                  <c:v>10.910504444444445</c:v>
                </c:pt>
                <c:pt idx="177">
                  <c:v>10.894631333333333</c:v>
                </c:pt>
                <c:pt idx="178">
                  <c:v>10.878784444444443</c:v>
                </c:pt>
                <c:pt idx="179">
                  <c:v>10.86320088888889</c:v>
                </c:pt>
                <c:pt idx="180">
                  <c:v>10.847592555555556</c:v>
                </c:pt>
                <c:pt idx="181">
                  <c:v>10.831991444444444</c:v>
                </c:pt>
                <c:pt idx="182">
                  <c:v>10.816663555555555</c:v>
                </c:pt>
                <c:pt idx="183">
                  <c:v>10.801007222222221</c:v>
                </c:pt>
                <c:pt idx="184">
                  <c:v>10.785003555555555</c:v>
                </c:pt>
                <c:pt idx="185">
                  <c:v>10.768666777777778</c:v>
                </c:pt>
                <c:pt idx="186">
                  <c:v>10.752010333333333</c:v>
                </c:pt>
                <c:pt idx="187">
                  <c:v>10.735047222222223</c:v>
                </c:pt>
                <c:pt idx="188">
                  <c:v>10.717789888888889</c:v>
                </c:pt>
                <c:pt idx="189">
                  <c:v>10.700250222222222</c:v>
                </c:pt>
                <c:pt idx="190">
                  <c:v>10.682439666666667</c:v>
                </c:pt>
                <c:pt idx="191">
                  <c:v>10.66436911111111</c:v>
                </c:pt>
                <c:pt idx="192">
                  <c:v>10.646049</c:v>
                </c:pt>
                <c:pt idx="193">
                  <c:v>10.627489555555556</c:v>
                </c:pt>
                <c:pt idx="194">
                  <c:v>10.608700333333333</c:v>
                </c:pt>
                <c:pt idx="195">
                  <c:v>10.589690555555556</c:v>
                </c:pt>
                <c:pt idx="196">
                  <c:v>10.570469222222222</c:v>
                </c:pt>
                <c:pt idx="197">
                  <c:v>10.551044888888889</c:v>
                </c:pt>
                <c:pt idx="198">
                  <c:v>10.531425888888888</c:v>
                </c:pt>
                <c:pt idx="199">
                  <c:v>10.511620000000001</c:v>
                </c:pt>
                <c:pt idx="200">
                  <c:v>10.491634888888889</c:v>
                </c:pt>
                <c:pt idx="201">
                  <c:v>10.471477999999999</c:v>
                </c:pt>
                <c:pt idx="202">
                  <c:v>10.451156222222222</c:v>
                </c:pt>
                <c:pt idx="203">
                  <c:v>10.430676555555555</c:v>
                </c:pt>
                <c:pt idx="204">
                  <c:v>10.410045333333334</c:v>
                </c:pt>
                <c:pt idx="205">
                  <c:v>10.389269111111112</c:v>
                </c:pt>
                <c:pt idx="206">
                  <c:v>10.368353888888889</c:v>
                </c:pt>
                <c:pt idx="207">
                  <c:v>10.347305444444444</c:v>
                </c:pt>
                <c:pt idx="208">
                  <c:v>10.326129555555555</c:v>
                </c:pt>
                <c:pt idx="209">
                  <c:v>10.304831666666667</c:v>
                </c:pt>
                <c:pt idx="210">
                  <c:v>10.283417111111111</c:v>
                </c:pt>
                <c:pt idx="211">
                  <c:v>10.261890777777777</c:v>
                </c:pt>
                <c:pt idx="212">
                  <c:v>10.240257777777778</c:v>
                </c:pt>
                <c:pt idx="213">
                  <c:v>10.21852288888889</c:v>
                </c:pt>
                <c:pt idx="214">
                  <c:v>10.196690444444444</c:v>
                </c:pt>
                <c:pt idx="215">
                  <c:v>10.17476511111111</c:v>
                </c:pt>
                <c:pt idx="216">
                  <c:v>10.152751</c:v>
                </c:pt>
                <c:pt idx="217">
                  <c:v>10.130652333333334</c:v>
                </c:pt>
                <c:pt idx="218">
                  <c:v>10.108473222222223</c:v>
                </c:pt>
                <c:pt idx="219">
                  <c:v>10.086217333333332</c:v>
                </c:pt>
                <c:pt idx="220">
                  <c:v>10.063888444444444</c:v>
                </c:pt>
                <c:pt idx="221">
                  <c:v>10.041490222222222</c:v>
                </c:pt>
                <c:pt idx="222">
                  <c:v>10.019026222222221</c:v>
                </c:pt>
                <c:pt idx="223">
                  <c:v>9.9964997777777782</c:v>
                </c:pt>
                <c:pt idx="224">
                  <c:v>9.9739141111111103</c:v>
                </c:pt>
                <c:pt idx="225">
                  <c:v>9.9512725555555548</c:v>
                </c:pt>
                <c:pt idx="226">
                  <c:v>9.9285779999999999</c:v>
                </c:pt>
                <c:pt idx="227">
                  <c:v>9.9058334444444451</c:v>
                </c:pt>
                <c:pt idx="228">
                  <c:v>9.88304188888889</c:v>
                </c:pt>
                <c:pt idx="229">
                  <c:v>9.8602061111111112</c:v>
                </c:pt>
                <c:pt idx="230">
                  <c:v>9.8373287777777776</c:v>
                </c:pt>
                <c:pt idx="231">
                  <c:v>9.8144124444444447</c:v>
                </c:pt>
                <c:pt idx="232">
                  <c:v>9.7914597777777779</c:v>
                </c:pt>
                <c:pt idx="233">
                  <c:v>9.7684732222222213</c:v>
                </c:pt>
                <c:pt idx="234">
                  <c:v>9.7454551111111112</c:v>
                </c:pt>
                <c:pt idx="235">
                  <c:v>9.7224077777777786</c:v>
                </c:pt>
                <c:pt idx="236">
                  <c:v>9.6993334444444432</c:v>
                </c:pt>
                <c:pt idx="237">
                  <c:v>9.6762344444444448</c:v>
                </c:pt>
                <c:pt idx="238">
                  <c:v>9.6531127777777783</c:v>
                </c:pt>
                <c:pt idx="239">
                  <c:v>9.6299705555555555</c:v>
                </c:pt>
                <c:pt idx="240">
                  <c:v>9.6068096666666669</c:v>
                </c:pt>
                <c:pt idx="241">
                  <c:v>9.5836322222222226</c:v>
                </c:pt>
                <c:pt idx="242">
                  <c:v>9.5604399999999998</c:v>
                </c:pt>
                <c:pt idx="243">
                  <c:v>9.5372348888888894</c:v>
                </c:pt>
                <c:pt idx="244">
                  <c:v>9.5140185555555554</c:v>
                </c:pt>
                <c:pt idx="245">
                  <c:v>9.4907928888888886</c:v>
                </c:pt>
                <c:pt idx="246">
                  <c:v>9.4675594444444435</c:v>
                </c:pt>
                <c:pt idx="247">
                  <c:v>9.4443198888888897</c:v>
                </c:pt>
                <c:pt idx="248">
                  <c:v>9.4210758888888879</c:v>
                </c:pt>
                <c:pt idx="249">
                  <c:v>9.3978288888888883</c:v>
                </c:pt>
              </c:numCache>
            </c:numRef>
          </c:yVal>
          <c:smooth val="1"/>
        </c:ser>
        <c:ser>
          <c:idx val="0"/>
          <c:order val="3"/>
          <c:tx>
            <c:strRef>
              <c:f>'SNR=80dB'!$I$2</c:f>
              <c:strCache>
                <c:ptCount val="1"/>
                <c:pt idx="0">
                  <c:v>M=16</c:v>
                </c:pt>
              </c:strCache>
            </c:strRef>
          </c:tx>
          <c:spPr>
            <a:ln w="3175">
              <a:prstDash val="sysDot"/>
            </a:ln>
          </c:spPr>
          <c:marker>
            <c:symbol val="none"/>
          </c:marker>
          <c:xVal>
            <c:numRef>
              <c:f>'SNR=80dB'!$J$4:$J$253</c:f>
              <c:numCache>
                <c:formatCode>General</c:formatCode>
                <c:ptCount val="250"/>
                <c:pt idx="0">
                  <c:v>0.5</c:v>
                </c:pt>
                <c:pt idx="1">
                  <c:v>1</c:v>
                </c:pt>
                <c:pt idx="2">
                  <c:v>1.5</c:v>
                </c:pt>
                <c:pt idx="3">
                  <c:v>2</c:v>
                </c:pt>
                <c:pt idx="4">
                  <c:v>2.5</c:v>
                </c:pt>
                <c:pt idx="5">
                  <c:v>3</c:v>
                </c:pt>
                <c:pt idx="6">
                  <c:v>3.5</c:v>
                </c:pt>
                <c:pt idx="7">
                  <c:v>4</c:v>
                </c:pt>
                <c:pt idx="8">
                  <c:v>4.5</c:v>
                </c:pt>
                <c:pt idx="9">
                  <c:v>5</c:v>
                </c:pt>
                <c:pt idx="10">
                  <c:v>5.5</c:v>
                </c:pt>
                <c:pt idx="11">
                  <c:v>6</c:v>
                </c:pt>
                <c:pt idx="12">
                  <c:v>6.5</c:v>
                </c:pt>
                <c:pt idx="13">
                  <c:v>7</c:v>
                </c:pt>
                <c:pt idx="14">
                  <c:v>7.5</c:v>
                </c:pt>
                <c:pt idx="15">
                  <c:v>8</c:v>
                </c:pt>
                <c:pt idx="16">
                  <c:v>8.5</c:v>
                </c:pt>
                <c:pt idx="17">
                  <c:v>9</c:v>
                </c:pt>
                <c:pt idx="18">
                  <c:v>9.5</c:v>
                </c:pt>
                <c:pt idx="19">
                  <c:v>10</c:v>
                </c:pt>
                <c:pt idx="20">
                  <c:v>10.5</c:v>
                </c:pt>
                <c:pt idx="21">
                  <c:v>11</c:v>
                </c:pt>
                <c:pt idx="22">
                  <c:v>11.5</c:v>
                </c:pt>
                <c:pt idx="23">
                  <c:v>12</c:v>
                </c:pt>
                <c:pt idx="24">
                  <c:v>12.5</c:v>
                </c:pt>
                <c:pt idx="25">
                  <c:v>13</c:v>
                </c:pt>
                <c:pt idx="26">
                  <c:v>13.5</c:v>
                </c:pt>
                <c:pt idx="27">
                  <c:v>14</c:v>
                </c:pt>
                <c:pt idx="28">
                  <c:v>14.5</c:v>
                </c:pt>
                <c:pt idx="29">
                  <c:v>15</c:v>
                </c:pt>
                <c:pt idx="30">
                  <c:v>15.5</c:v>
                </c:pt>
                <c:pt idx="31">
                  <c:v>16</c:v>
                </c:pt>
                <c:pt idx="32">
                  <c:v>16.5</c:v>
                </c:pt>
                <c:pt idx="33">
                  <c:v>17</c:v>
                </c:pt>
                <c:pt idx="34">
                  <c:v>17.5</c:v>
                </c:pt>
                <c:pt idx="35">
                  <c:v>18</c:v>
                </c:pt>
                <c:pt idx="36">
                  <c:v>18.5</c:v>
                </c:pt>
                <c:pt idx="37">
                  <c:v>19</c:v>
                </c:pt>
                <c:pt idx="38">
                  <c:v>19.5</c:v>
                </c:pt>
                <c:pt idx="39">
                  <c:v>20</c:v>
                </c:pt>
                <c:pt idx="40">
                  <c:v>20.5</c:v>
                </c:pt>
                <c:pt idx="41">
                  <c:v>21</c:v>
                </c:pt>
                <c:pt idx="42">
                  <c:v>21.5</c:v>
                </c:pt>
                <c:pt idx="43">
                  <c:v>22</c:v>
                </c:pt>
                <c:pt idx="44">
                  <c:v>22.5</c:v>
                </c:pt>
                <c:pt idx="45">
                  <c:v>23</c:v>
                </c:pt>
                <c:pt idx="46">
                  <c:v>23.5</c:v>
                </c:pt>
                <c:pt idx="47">
                  <c:v>24</c:v>
                </c:pt>
                <c:pt idx="48">
                  <c:v>24.5</c:v>
                </c:pt>
                <c:pt idx="49">
                  <c:v>25</c:v>
                </c:pt>
                <c:pt idx="50">
                  <c:v>25.5</c:v>
                </c:pt>
                <c:pt idx="51">
                  <c:v>26</c:v>
                </c:pt>
                <c:pt idx="52">
                  <c:v>26.5</c:v>
                </c:pt>
                <c:pt idx="53">
                  <c:v>27</c:v>
                </c:pt>
                <c:pt idx="54">
                  <c:v>27.5</c:v>
                </c:pt>
                <c:pt idx="55">
                  <c:v>28</c:v>
                </c:pt>
                <c:pt idx="56">
                  <c:v>28.5</c:v>
                </c:pt>
                <c:pt idx="57">
                  <c:v>29</c:v>
                </c:pt>
                <c:pt idx="58">
                  <c:v>29.5</c:v>
                </c:pt>
                <c:pt idx="59">
                  <c:v>30</c:v>
                </c:pt>
                <c:pt idx="60">
                  <c:v>30.5</c:v>
                </c:pt>
                <c:pt idx="61">
                  <c:v>31</c:v>
                </c:pt>
                <c:pt idx="62">
                  <c:v>31.5</c:v>
                </c:pt>
                <c:pt idx="63">
                  <c:v>32</c:v>
                </c:pt>
                <c:pt idx="64">
                  <c:v>32.5</c:v>
                </c:pt>
                <c:pt idx="65">
                  <c:v>33</c:v>
                </c:pt>
                <c:pt idx="66">
                  <c:v>33.5</c:v>
                </c:pt>
                <c:pt idx="67">
                  <c:v>34</c:v>
                </c:pt>
                <c:pt idx="68">
                  <c:v>34.5</c:v>
                </c:pt>
                <c:pt idx="69">
                  <c:v>35</c:v>
                </c:pt>
                <c:pt idx="70">
                  <c:v>35.5</c:v>
                </c:pt>
                <c:pt idx="71">
                  <c:v>36</c:v>
                </c:pt>
                <c:pt idx="72">
                  <c:v>36.5</c:v>
                </c:pt>
                <c:pt idx="73">
                  <c:v>37</c:v>
                </c:pt>
                <c:pt idx="74">
                  <c:v>37.5</c:v>
                </c:pt>
                <c:pt idx="75">
                  <c:v>38</c:v>
                </c:pt>
                <c:pt idx="76">
                  <c:v>38.5</c:v>
                </c:pt>
                <c:pt idx="77">
                  <c:v>39</c:v>
                </c:pt>
                <c:pt idx="78">
                  <c:v>39.5</c:v>
                </c:pt>
                <c:pt idx="79">
                  <c:v>40</c:v>
                </c:pt>
                <c:pt idx="80">
                  <c:v>40.5</c:v>
                </c:pt>
                <c:pt idx="81">
                  <c:v>41</c:v>
                </c:pt>
                <c:pt idx="82">
                  <c:v>41.5</c:v>
                </c:pt>
                <c:pt idx="83">
                  <c:v>42</c:v>
                </c:pt>
                <c:pt idx="84">
                  <c:v>42.5</c:v>
                </c:pt>
                <c:pt idx="85">
                  <c:v>43</c:v>
                </c:pt>
                <c:pt idx="86">
                  <c:v>43.5</c:v>
                </c:pt>
                <c:pt idx="87">
                  <c:v>44</c:v>
                </c:pt>
                <c:pt idx="88">
                  <c:v>44.5</c:v>
                </c:pt>
                <c:pt idx="89">
                  <c:v>45</c:v>
                </c:pt>
                <c:pt idx="90">
                  <c:v>45.5</c:v>
                </c:pt>
                <c:pt idx="91">
                  <c:v>46</c:v>
                </c:pt>
                <c:pt idx="92">
                  <c:v>46.5</c:v>
                </c:pt>
                <c:pt idx="93">
                  <c:v>47</c:v>
                </c:pt>
                <c:pt idx="94">
                  <c:v>47.5</c:v>
                </c:pt>
                <c:pt idx="95">
                  <c:v>48</c:v>
                </c:pt>
                <c:pt idx="96">
                  <c:v>48.5</c:v>
                </c:pt>
                <c:pt idx="97">
                  <c:v>49</c:v>
                </c:pt>
                <c:pt idx="98">
                  <c:v>49.5</c:v>
                </c:pt>
                <c:pt idx="99">
                  <c:v>50</c:v>
                </c:pt>
                <c:pt idx="100">
                  <c:v>50.5</c:v>
                </c:pt>
                <c:pt idx="101">
                  <c:v>51</c:v>
                </c:pt>
                <c:pt idx="102">
                  <c:v>51.5</c:v>
                </c:pt>
                <c:pt idx="103">
                  <c:v>52</c:v>
                </c:pt>
                <c:pt idx="104">
                  <c:v>52.5</c:v>
                </c:pt>
                <c:pt idx="105">
                  <c:v>53</c:v>
                </c:pt>
                <c:pt idx="106">
                  <c:v>53.5</c:v>
                </c:pt>
                <c:pt idx="107">
                  <c:v>54</c:v>
                </c:pt>
                <c:pt idx="108">
                  <c:v>54.5</c:v>
                </c:pt>
                <c:pt idx="109">
                  <c:v>55</c:v>
                </c:pt>
                <c:pt idx="110">
                  <c:v>55.5</c:v>
                </c:pt>
                <c:pt idx="111">
                  <c:v>56</c:v>
                </c:pt>
                <c:pt idx="112">
                  <c:v>56.5</c:v>
                </c:pt>
                <c:pt idx="113">
                  <c:v>57</c:v>
                </c:pt>
                <c:pt idx="114">
                  <c:v>57.5</c:v>
                </c:pt>
                <c:pt idx="115">
                  <c:v>58</c:v>
                </c:pt>
                <c:pt idx="116">
                  <c:v>58.5</c:v>
                </c:pt>
                <c:pt idx="117">
                  <c:v>59</c:v>
                </c:pt>
                <c:pt idx="118">
                  <c:v>59.5</c:v>
                </c:pt>
                <c:pt idx="119">
                  <c:v>60</c:v>
                </c:pt>
                <c:pt idx="120">
                  <c:v>60.5</c:v>
                </c:pt>
                <c:pt idx="121">
                  <c:v>61</c:v>
                </c:pt>
                <c:pt idx="122">
                  <c:v>61.5</c:v>
                </c:pt>
                <c:pt idx="123">
                  <c:v>62</c:v>
                </c:pt>
                <c:pt idx="124">
                  <c:v>62.5</c:v>
                </c:pt>
                <c:pt idx="125">
                  <c:v>63</c:v>
                </c:pt>
                <c:pt idx="126">
                  <c:v>63.5</c:v>
                </c:pt>
                <c:pt idx="127">
                  <c:v>64</c:v>
                </c:pt>
                <c:pt idx="128">
                  <c:v>64.5</c:v>
                </c:pt>
                <c:pt idx="129">
                  <c:v>65</c:v>
                </c:pt>
                <c:pt idx="130">
                  <c:v>65.5</c:v>
                </c:pt>
                <c:pt idx="131">
                  <c:v>66</c:v>
                </c:pt>
                <c:pt idx="132">
                  <c:v>66.5</c:v>
                </c:pt>
                <c:pt idx="133">
                  <c:v>67</c:v>
                </c:pt>
                <c:pt idx="134">
                  <c:v>67.5</c:v>
                </c:pt>
                <c:pt idx="135">
                  <c:v>68</c:v>
                </c:pt>
                <c:pt idx="136">
                  <c:v>68.5</c:v>
                </c:pt>
                <c:pt idx="137">
                  <c:v>69</c:v>
                </c:pt>
                <c:pt idx="138">
                  <c:v>69.5</c:v>
                </c:pt>
                <c:pt idx="139">
                  <c:v>70</c:v>
                </c:pt>
                <c:pt idx="140">
                  <c:v>70.5</c:v>
                </c:pt>
                <c:pt idx="141">
                  <c:v>71</c:v>
                </c:pt>
                <c:pt idx="142">
                  <c:v>71.5</c:v>
                </c:pt>
                <c:pt idx="143">
                  <c:v>72</c:v>
                </c:pt>
                <c:pt idx="144">
                  <c:v>72.5</c:v>
                </c:pt>
                <c:pt idx="145">
                  <c:v>73</c:v>
                </c:pt>
                <c:pt idx="146">
                  <c:v>73.5</c:v>
                </c:pt>
                <c:pt idx="147">
                  <c:v>74</c:v>
                </c:pt>
                <c:pt idx="148">
                  <c:v>74.5</c:v>
                </c:pt>
                <c:pt idx="149">
                  <c:v>75</c:v>
                </c:pt>
                <c:pt idx="150">
                  <c:v>75.5</c:v>
                </c:pt>
                <c:pt idx="151">
                  <c:v>76</c:v>
                </c:pt>
                <c:pt idx="152">
                  <c:v>76.5</c:v>
                </c:pt>
                <c:pt idx="153">
                  <c:v>77</c:v>
                </c:pt>
                <c:pt idx="154">
                  <c:v>77.5</c:v>
                </c:pt>
                <c:pt idx="155">
                  <c:v>78</c:v>
                </c:pt>
                <c:pt idx="156">
                  <c:v>78.5</c:v>
                </c:pt>
                <c:pt idx="157">
                  <c:v>79</c:v>
                </c:pt>
                <c:pt idx="158">
                  <c:v>79.5</c:v>
                </c:pt>
                <c:pt idx="159">
                  <c:v>80</c:v>
                </c:pt>
                <c:pt idx="160">
                  <c:v>80.5</c:v>
                </c:pt>
                <c:pt idx="161">
                  <c:v>81</c:v>
                </c:pt>
                <c:pt idx="162">
                  <c:v>81.5</c:v>
                </c:pt>
                <c:pt idx="163">
                  <c:v>82</c:v>
                </c:pt>
                <c:pt idx="164">
                  <c:v>82.5</c:v>
                </c:pt>
                <c:pt idx="165">
                  <c:v>83</c:v>
                </c:pt>
                <c:pt idx="166">
                  <c:v>83.5</c:v>
                </c:pt>
                <c:pt idx="167">
                  <c:v>84</c:v>
                </c:pt>
                <c:pt idx="168">
                  <c:v>84.5</c:v>
                </c:pt>
                <c:pt idx="169">
                  <c:v>85</c:v>
                </c:pt>
                <c:pt idx="170">
                  <c:v>85.5</c:v>
                </c:pt>
                <c:pt idx="171">
                  <c:v>86</c:v>
                </c:pt>
                <c:pt idx="172">
                  <c:v>86.5</c:v>
                </c:pt>
                <c:pt idx="173">
                  <c:v>87</c:v>
                </c:pt>
                <c:pt idx="174">
                  <c:v>87.5</c:v>
                </c:pt>
                <c:pt idx="175">
                  <c:v>88</c:v>
                </c:pt>
                <c:pt idx="176">
                  <c:v>88.5</c:v>
                </c:pt>
                <c:pt idx="177">
                  <c:v>89</c:v>
                </c:pt>
                <c:pt idx="178">
                  <c:v>89.5</c:v>
                </c:pt>
                <c:pt idx="179">
                  <c:v>90</c:v>
                </c:pt>
                <c:pt idx="180">
                  <c:v>90.5</c:v>
                </c:pt>
                <c:pt idx="181">
                  <c:v>91</c:v>
                </c:pt>
                <c:pt idx="182">
                  <c:v>91.5</c:v>
                </c:pt>
                <c:pt idx="183">
                  <c:v>92</c:v>
                </c:pt>
                <c:pt idx="184">
                  <c:v>92.5</c:v>
                </c:pt>
                <c:pt idx="185">
                  <c:v>93</c:v>
                </c:pt>
                <c:pt idx="186">
                  <c:v>93.5</c:v>
                </c:pt>
                <c:pt idx="187">
                  <c:v>94</c:v>
                </c:pt>
                <c:pt idx="188">
                  <c:v>94.5</c:v>
                </c:pt>
                <c:pt idx="189">
                  <c:v>95</c:v>
                </c:pt>
                <c:pt idx="190">
                  <c:v>95.5</c:v>
                </c:pt>
                <c:pt idx="191">
                  <c:v>96</c:v>
                </c:pt>
                <c:pt idx="192">
                  <c:v>96.5</c:v>
                </c:pt>
                <c:pt idx="193">
                  <c:v>97</c:v>
                </c:pt>
                <c:pt idx="194">
                  <c:v>97.5</c:v>
                </c:pt>
                <c:pt idx="195">
                  <c:v>98</c:v>
                </c:pt>
                <c:pt idx="196">
                  <c:v>98.5</c:v>
                </c:pt>
                <c:pt idx="197">
                  <c:v>99</c:v>
                </c:pt>
                <c:pt idx="198">
                  <c:v>99.5</c:v>
                </c:pt>
                <c:pt idx="199">
                  <c:v>100</c:v>
                </c:pt>
                <c:pt idx="200">
                  <c:v>100.5</c:v>
                </c:pt>
                <c:pt idx="201">
                  <c:v>101</c:v>
                </c:pt>
                <c:pt idx="202">
                  <c:v>101.5</c:v>
                </c:pt>
                <c:pt idx="203">
                  <c:v>102</c:v>
                </c:pt>
                <c:pt idx="204">
                  <c:v>102.5</c:v>
                </c:pt>
                <c:pt idx="205">
                  <c:v>103</c:v>
                </c:pt>
                <c:pt idx="206">
                  <c:v>103.5</c:v>
                </c:pt>
                <c:pt idx="207">
                  <c:v>104</c:v>
                </c:pt>
                <c:pt idx="208">
                  <c:v>104.5</c:v>
                </c:pt>
                <c:pt idx="209">
                  <c:v>105</c:v>
                </c:pt>
                <c:pt idx="210">
                  <c:v>105.5</c:v>
                </c:pt>
                <c:pt idx="211">
                  <c:v>106</c:v>
                </c:pt>
                <c:pt idx="212">
                  <c:v>106.5</c:v>
                </c:pt>
                <c:pt idx="213">
                  <c:v>107</c:v>
                </c:pt>
                <c:pt idx="214">
                  <c:v>107.5</c:v>
                </c:pt>
                <c:pt idx="215">
                  <c:v>108</c:v>
                </c:pt>
                <c:pt idx="216">
                  <c:v>108.5</c:v>
                </c:pt>
                <c:pt idx="217">
                  <c:v>109</c:v>
                </c:pt>
                <c:pt idx="218">
                  <c:v>109.5</c:v>
                </c:pt>
                <c:pt idx="219">
                  <c:v>110</c:v>
                </c:pt>
                <c:pt idx="220">
                  <c:v>110.5</c:v>
                </c:pt>
                <c:pt idx="221">
                  <c:v>111</c:v>
                </c:pt>
                <c:pt idx="222">
                  <c:v>111.5</c:v>
                </c:pt>
                <c:pt idx="223">
                  <c:v>112</c:v>
                </c:pt>
                <c:pt idx="224">
                  <c:v>112.5</c:v>
                </c:pt>
                <c:pt idx="225">
                  <c:v>113</c:v>
                </c:pt>
                <c:pt idx="226">
                  <c:v>113.5</c:v>
                </c:pt>
                <c:pt idx="227">
                  <c:v>114</c:v>
                </c:pt>
                <c:pt idx="228">
                  <c:v>114.5</c:v>
                </c:pt>
                <c:pt idx="229">
                  <c:v>115</c:v>
                </c:pt>
                <c:pt idx="230">
                  <c:v>115.5</c:v>
                </c:pt>
                <c:pt idx="231">
                  <c:v>116</c:v>
                </c:pt>
                <c:pt idx="232">
                  <c:v>116.5</c:v>
                </c:pt>
                <c:pt idx="233">
                  <c:v>117</c:v>
                </c:pt>
                <c:pt idx="234">
                  <c:v>117.5</c:v>
                </c:pt>
                <c:pt idx="235">
                  <c:v>118</c:v>
                </c:pt>
                <c:pt idx="236">
                  <c:v>118.5</c:v>
                </c:pt>
                <c:pt idx="237">
                  <c:v>119</c:v>
                </c:pt>
                <c:pt idx="238">
                  <c:v>119.5</c:v>
                </c:pt>
                <c:pt idx="239">
                  <c:v>120</c:v>
                </c:pt>
                <c:pt idx="240">
                  <c:v>120.5</c:v>
                </c:pt>
                <c:pt idx="241">
                  <c:v>121</c:v>
                </c:pt>
                <c:pt idx="242">
                  <c:v>121.5</c:v>
                </c:pt>
                <c:pt idx="243">
                  <c:v>122</c:v>
                </c:pt>
                <c:pt idx="244">
                  <c:v>122.5</c:v>
                </c:pt>
                <c:pt idx="245">
                  <c:v>123</c:v>
                </c:pt>
                <c:pt idx="246">
                  <c:v>123.5</c:v>
                </c:pt>
                <c:pt idx="247">
                  <c:v>124</c:v>
                </c:pt>
                <c:pt idx="248">
                  <c:v>124.5</c:v>
                </c:pt>
                <c:pt idx="249">
                  <c:v>125</c:v>
                </c:pt>
              </c:numCache>
            </c:numRef>
          </c:xVal>
          <c:yVal>
            <c:numRef>
              <c:f>'SNR=80dB'!$O$4:$O$253</c:f>
              <c:numCache>
                <c:formatCode>General</c:formatCode>
                <c:ptCount val="250"/>
                <c:pt idx="0">
                  <c:v>22.323609687499999</c:v>
                </c:pt>
                <c:pt idx="1">
                  <c:v>20.845621812499999</c:v>
                </c:pt>
                <c:pt idx="2">
                  <c:v>20.104336562499999</c:v>
                </c:pt>
                <c:pt idx="3">
                  <c:v>19.604021312499999</c:v>
                </c:pt>
                <c:pt idx="4">
                  <c:v>19.217965187499999</c:v>
                </c:pt>
                <c:pt idx="5">
                  <c:v>18.895740624999998</c:v>
                </c:pt>
                <c:pt idx="6">
                  <c:v>18.617979500000001</c:v>
                </c:pt>
                <c:pt idx="7">
                  <c:v>18.369945312500001</c:v>
                </c:pt>
                <c:pt idx="8">
                  <c:v>18.147627312499999</c:v>
                </c:pt>
                <c:pt idx="9">
                  <c:v>17.943713124999999</c:v>
                </c:pt>
                <c:pt idx="10">
                  <c:v>17.7553540625</c:v>
                </c:pt>
                <c:pt idx="11">
                  <c:v>17.580199374999999</c:v>
                </c:pt>
                <c:pt idx="12">
                  <c:v>17.416273499999999</c:v>
                </c:pt>
                <c:pt idx="13">
                  <c:v>17.2618919375</c:v>
                </c:pt>
                <c:pt idx="14">
                  <c:v>17.11560025</c:v>
                </c:pt>
                <c:pt idx="15">
                  <c:v>16.978591250000001</c:v>
                </c:pt>
                <c:pt idx="16">
                  <c:v>16.847860874999999</c:v>
                </c:pt>
                <c:pt idx="17">
                  <c:v>16.7221806875</c:v>
                </c:pt>
                <c:pt idx="18">
                  <c:v>16.603193062500001</c:v>
                </c:pt>
                <c:pt idx="19">
                  <c:v>16.48890475</c:v>
                </c:pt>
                <c:pt idx="20">
                  <c:v>16.3785994375</c:v>
                </c:pt>
                <c:pt idx="21">
                  <c:v>16.273608625000001</c:v>
                </c:pt>
                <c:pt idx="22">
                  <c:v>16.171297875</c:v>
                </c:pt>
                <c:pt idx="23">
                  <c:v>16.0737868125</c:v>
                </c:pt>
                <c:pt idx="24">
                  <c:v>15.97876875</c:v>
                </c:pt>
                <c:pt idx="25">
                  <c:v>15.887159562500001</c:v>
                </c:pt>
                <c:pt idx="26">
                  <c:v>15.798756687499999</c:v>
                </c:pt>
                <c:pt idx="27">
                  <c:v>15.7119013125</c:v>
                </c:pt>
                <c:pt idx="28">
                  <c:v>15.629252375</c:v>
                </c:pt>
                <c:pt idx="29">
                  <c:v>15.5482510625</c:v>
                </c:pt>
                <c:pt idx="30">
                  <c:v>15.468744875000001</c:v>
                </c:pt>
                <c:pt idx="31">
                  <c:v>15.39272925</c:v>
                </c:pt>
                <c:pt idx="32">
                  <c:v>15.318339999999999</c:v>
                </c:pt>
                <c:pt idx="33">
                  <c:v>15.245337187500001</c:v>
                </c:pt>
                <c:pt idx="34">
                  <c:v>15.1739949375</c:v>
                </c:pt>
                <c:pt idx="35">
                  <c:v>15.105431937500001</c:v>
                </c:pt>
                <c:pt idx="36">
                  <c:v>15.038124312500001</c:v>
                </c:pt>
                <c:pt idx="37">
                  <c:v>14.972080500000001</c:v>
                </c:pt>
                <c:pt idx="38">
                  <c:v>14.907300812500001</c:v>
                </c:pt>
                <c:pt idx="39">
                  <c:v>14.843965375</c:v>
                </c:pt>
                <c:pt idx="40">
                  <c:v>14.782728625000001</c:v>
                </c:pt>
                <c:pt idx="41">
                  <c:v>14.722605</c:v>
                </c:pt>
                <c:pt idx="42">
                  <c:v>14.6635841875</c:v>
                </c:pt>
                <c:pt idx="43">
                  <c:v>14.605652375</c:v>
                </c:pt>
                <c:pt idx="44">
                  <c:v>14.5487924375</c:v>
                </c:pt>
                <c:pt idx="45">
                  <c:v>14.492985125000001</c:v>
                </c:pt>
                <c:pt idx="46">
                  <c:v>14.438208937500001</c:v>
                </c:pt>
                <c:pt idx="47">
                  <c:v>14.3844411875</c:v>
                </c:pt>
                <c:pt idx="48">
                  <c:v>14.331844500000001</c:v>
                </c:pt>
                <c:pt idx="49">
                  <c:v>14.280359687500001</c:v>
                </c:pt>
                <c:pt idx="50">
                  <c:v>14.229744437500001</c:v>
                </c:pt>
                <c:pt idx="51">
                  <c:v>14.179977062500001</c:v>
                </c:pt>
                <c:pt idx="52">
                  <c:v>14.131035062500001</c:v>
                </c:pt>
                <c:pt idx="53">
                  <c:v>14.082895625000001</c:v>
                </c:pt>
                <c:pt idx="54">
                  <c:v>14.035535687499999</c:v>
                </c:pt>
                <c:pt idx="55">
                  <c:v>13.9889319375</c:v>
                </c:pt>
                <c:pt idx="56">
                  <c:v>13.9430609375</c:v>
                </c:pt>
                <c:pt idx="57">
                  <c:v>13.897899562499999</c:v>
                </c:pt>
                <c:pt idx="58">
                  <c:v>13.853424499999999</c:v>
                </c:pt>
                <c:pt idx="59">
                  <c:v>13.809612812499999</c:v>
                </c:pt>
                <c:pt idx="60">
                  <c:v>13.766441625000001</c:v>
                </c:pt>
                <c:pt idx="61">
                  <c:v>13.723888499999999</c:v>
                </c:pt>
                <c:pt idx="62">
                  <c:v>13.6819311875</c:v>
                </c:pt>
                <c:pt idx="63">
                  <c:v>13.640547812499999</c:v>
                </c:pt>
                <c:pt idx="64">
                  <c:v>13.599961875</c:v>
                </c:pt>
                <c:pt idx="65">
                  <c:v>13.559992937500001</c:v>
                </c:pt>
                <c:pt idx="66">
                  <c:v>13.52055975</c:v>
                </c:pt>
                <c:pt idx="67">
                  <c:v>13.481640687500001</c:v>
                </c:pt>
                <c:pt idx="68">
                  <c:v>13.443214625</c:v>
                </c:pt>
                <c:pt idx="69">
                  <c:v>13.405260999999999</c:v>
                </c:pt>
                <c:pt idx="70">
                  <c:v>13.3677595625</c:v>
                </c:pt>
                <c:pt idx="71">
                  <c:v>13.330690562499999</c:v>
                </c:pt>
                <c:pt idx="72">
                  <c:v>13.2940348125</c:v>
                </c:pt>
                <c:pt idx="73">
                  <c:v>13.257773437499999</c:v>
                </c:pt>
                <c:pt idx="74">
                  <c:v>13.221934062500001</c:v>
                </c:pt>
                <c:pt idx="75">
                  <c:v>13.186968125</c:v>
                </c:pt>
                <c:pt idx="76">
                  <c:v>13.152358187500001</c:v>
                </c:pt>
                <c:pt idx="77">
                  <c:v>13.118086437500001</c:v>
                </c:pt>
                <c:pt idx="78">
                  <c:v>13.08413575</c:v>
                </c:pt>
                <c:pt idx="79">
                  <c:v>13.050489125</c:v>
                </c:pt>
                <c:pt idx="80">
                  <c:v>13.017130312500001</c:v>
                </c:pt>
                <c:pt idx="81">
                  <c:v>12.9840941875</c:v>
                </c:pt>
                <c:pt idx="82">
                  <c:v>12.9519346875</c:v>
                </c:pt>
                <c:pt idx="83">
                  <c:v>12.9200274375</c:v>
                </c:pt>
                <c:pt idx="84">
                  <c:v>12.8883571875</c:v>
                </c:pt>
                <c:pt idx="85">
                  <c:v>12.8569090625</c:v>
                </c:pt>
                <c:pt idx="86">
                  <c:v>12.825668437499999</c:v>
                </c:pt>
                <c:pt idx="87">
                  <c:v>12.794852562499999</c:v>
                </c:pt>
                <c:pt idx="88">
                  <c:v>12.764727687500001</c:v>
                </c:pt>
                <c:pt idx="89">
                  <c:v>12.734778125</c:v>
                </c:pt>
                <c:pt idx="90">
                  <c:v>12.704990437499999</c:v>
                </c:pt>
                <c:pt idx="91">
                  <c:v>12.675351375</c:v>
                </c:pt>
                <c:pt idx="92">
                  <c:v>12.646038375</c:v>
                </c:pt>
                <c:pt idx="93">
                  <c:v>12.6174485625</c:v>
                </c:pt>
                <c:pt idx="94">
                  <c:v>12.58897775</c:v>
                </c:pt>
                <c:pt idx="95">
                  <c:v>12.560613875</c:v>
                </c:pt>
                <c:pt idx="96">
                  <c:v>12.5323449375</c:v>
                </c:pt>
                <c:pt idx="97">
                  <c:v>12.504674874999999</c:v>
                </c:pt>
                <c:pt idx="98">
                  <c:v>12.477389625000001</c:v>
                </c:pt>
                <c:pt idx="99">
                  <c:v>12.450172374999999</c:v>
                </c:pt>
                <c:pt idx="100">
                  <c:v>12.423012</c:v>
                </c:pt>
                <c:pt idx="101">
                  <c:v>12.396187687499999</c:v>
                </c:pt>
                <c:pt idx="102">
                  <c:v>12.369962375</c:v>
                </c:pt>
                <c:pt idx="103">
                  <c:v>12.343768875</c:v>
                </c:pt>
                <c:pt idx="104">
                  <c:v>12.317596999999999</c:v>
                </c:pt>
                <c:pt idx="105">
                  <c:v>12.291706124999999</c:v>
                </c:pt>
                <c:pt idx="106">
                  <c:v>12.266421749999999</c:v>
                </c:pt>
                <c:pt idx="107">
                  <c:v>12.24113575</c:v>
                </c:pt>
                <c:pt idx="108">
                  <c:v>12.2158385</c:v>
                </c:pt>
                <c:pt idx="109">
                  <c:v>12.190946875</c:v>
                </c:pt>
                <c:pt idx="110">
                  <c:v>12.1664913125</c:v>
                </c:pt>
                <c:pt idx="111">
                  <c:v>12.142003000000001</c:v>
                </c:pt>
                <c:pt idx="112">
                  <c:v>12.117473</c:v>
                </c:pt>
                <c:pt idx="113">
                  <c:v>12.09362975</c:v>
                </c:pt>
                <c:pt idx="114">
                  <c:v>12.069897624999999</c:v>
                </c:pt>
                <c:pt idx="115">
                  <c:v>12.046103875</c:v>
                </c:pt>
                <c:pt idx="116">
                  <c:v>12.022508437500001</c:v>
                </c:pt>
                <c:pt idx="117">
                  <c:v>11.999481375</c:v>
                </c:pt>
                <c:pt idx="118">
                  <c:v>11.976373875</c:v>
                </c:pt>
                <c:pt idx="119">
                  <c:v>11.95317775</c:v>
                </c:pt>
                <c:pt idx="120">
                  <c:v>11.930707187499999</c:v>
                </c:pt>
                <c:pt idx="121">
                  <c:v>11.9082375625</c:v>
                </c:pt>
                <c:pt idx="122">
                  <c:v>11.8856619375</c:v>
                </c:pt>
                <c:pt idx="123">
                  <c:v>11.86352325</c:v>
                </c:pt>
                <c:pt idx="124">
                  <c:v>11.841645187499999</c:v>
                </c:pt>
                <c:pt idx="125">
                  <c:v>11.819644500000001</c:v>
                </c:pt>
                <c:pt idx="126">
                  <c:v>11.7978748125</c:v>
                </c:pt>
                <c:pt idx="127">
                  <c:v>11.7765436875</c:v>
                </c:pt>
                <c:pt idx="128">
                  <c:v>11.755074125</c:v>
                </c:pt>
                <c:pt idx="129">
                  <c:v>11.733704875000001</c:v>
                </c:pt>
                <c:pt idx="130">
                  <c:v>11.712877875</c:v>
                </c:pt>
                <c:pt idx="131">
                  <c:v>11.691897562499999</c:v>
                </c:pt>
                <c:pt idx="132">
                  <c:v>11.670955125000001</c:v>
                </c:pt>
                <c:pt idx="133">
                  <c:v>11.6505913125</c:v>
                </c:pt>
                <c:pt idx="134">
                  <c:v>11.6300600625</c:v>
                </c:pt>
                <c:pt idx="135">
                  <c:v>11.609566875000001</c:v>
                </c:pt>
                <c:pt idx="136">
                  <c:v>11.5896270625</c:v>
                </c:pt>
                <c:pt idx="137">
                  <c:v>11.5695063125</c:v>
                </c:pt>
                <c:pt idx="138">
                  <c:v>11.549481249999999</c:v>
                </c:pt>
                <c:pt idx="139">
                  <c:v>11.5299278125</c:v>
                </c:pt>
                <c:pt idx="140">
                  <c:v>11.51018075</c:v>
                </c:pt>
                <c:pt idx="141">
                  <c:v>11.4906395625</c:v>
                </c:pt>
                <c:pt idx="142">
                  <c:v>11.471436750000001</c:v>
                </c:pt>
                <c:pt idx="143">
                  <c:v>11.4520280625</c:v>
                </c:pt>
                <c:pt idx="144">
                  <c:v>11.432983999999999</c:v>
                </c:pt>
                <c:pt idx="145">
                  <c:v>11.414097375000001</c:v>
                </c:pt>
                <c:pt idx="146">
                  <c:v>11.394993250000001</c:v>
                </c:pt>
                <c:pt idx="147">
                  <c:v>11.376457437499999</c:v>
                </c:pt>
                <c:pt idx="148">
                  <c:v>11.357854187499999</c:v>
                </c:pt>
                <c:pt idx="149">
                  <c:v>11.339121562500001</c:v>
                </c:pt>
                <c:pt idx="150">
                  <c:v>11.3210039375</c:v>
                </c:pt>
                <c:pt idx="151">
                  <c:v>11.302652625</c:v>
                </c:pt>
                <c:pt idx="152">
                  <c:v>11.28445425</c:v>
                </c:pt>
                <c:pt idx="153">
                  <c:v>11.266568749999999</c:v>
                </c:pt>
                <c:pt idx="154">
                  <c:v>11.248439187500001</c:v>
                </c:pt>
                <c:pt idx="155">
                  <c:v>11.230780875000001</c:v>
                </c:pt>
                <c:pt idx="156">
                  <c:v>11.2130981875</c:v>
                </c:pt>
                <c:pt idx="157">
                  <c:v>11.19529775</c:v>
                </c:pt>
                <c:pt idx="158">
                  <c:v>11.178048</c:v>
                </c:pt>
                <c:pt idx="159">
                  <c:v>11.160540062500001</c:v>
                </c:pt>
                <c:pt idx="160">
                  <c:v>11.1432963125</c:v>
                </c:pt>
                <c:pt idx="161">
                  <c:v>11.1262036875</c:v>
                </c:pt>
                <c:pt idx="162">
                  <c:v>11.1088494375</c:v>
                </c:pt>
                <c:pt idx="163">
                  <c:v>11.092159000000001</c:v>
                </c:pt>
                <c:pt idx="164">
                  <c:v>11.0751973125</c:v>
                </c:pt>
                <c:pt idx="165">
                  <c:v>11.0584115625</c:v>
                </c:pt>
                <c:pt idx="166">
                  <c:v>11.041835687500001</c:v>
                </c:pt>
                <c:pt idx="167">
                  <c:v>11.0249796875</c:v>
                </c:pt>
                <c:pt idx="168">
                  <c:v>11.008763437500001</c:v>
                </c:pt>
                <c:pt idx="169">
                  <c:v>10.9922775</c:v>
                </c:pt>
                <c:pt idx="170">
                  <c:v>10.975984374999999</c:v>
                </c:pt>
                <c:pt idx="171">
                  <c:v>10.95985675</c:v>
                </c:pt>
                <c:pt idx="172">
                  <c:v>10.943501625</c:v>
                </c:pt>
                <c:pt idx="173">
                  <c:v>10.927720624999999</c:v>
                </c:pt>
                <c:pt idx="174">
                  <c:v>10.911644875</c:v>
                </c:pt>
                <c:pt idx="175">
                  <c:v>10.895871812499999</c:v>
                </c:pt>
                <c:pt idx="176">
                  <c:v>10.8801284375</c:v>
                </c:pt>
                <c:pt idx="177">
                  <c:v>10.8643120625</c:v>
                </c:pt>
                <c:pt idx="178">
                  <c:v>10.84889025</c:v>
                </c:pt>
                <c:pt idx="179">
                  <c:v>10.833163125</c:v>
                </c:pt>
                <c:pt idx="180">
                  <c:v>10.817931812499999</c:v>
                </c:pt>
                <c:pt idx="181">
                  <c:v>10.8025129375</c:v>
                </c:pt>
                <c:pt idx="182">
                  <c:v>10.787254062500001</c:v>
                </c:pt>
                <c:pt idx="183">
                  <c:v>10.77213325</c:v>
                </c:pt>
                <c:pt idx="184">
                  <c:v>10.756857437500001</c:v>
                </c:pt>
                <c:pt idx="185">
                  <c:v>10.7420248125</c:v>
                </c:pt>
                <c:pt idx="186">
                  <c:v>10.726874499999999</c:v>
                </c:pt>
                <c:pt idx="187">
                  <c:v>10.7121878125</c:v>
                </c:pt>
                <c:pt idx="188">
                  <c:v>10.697313625</c:v>
                </c:pt>
                <c:pt idx="189">
                  <c:v>10.6826220625</c:v>
                </c:pt>
                <c:pt idx="190">
                  <c:v>10.6680145625</c:v>
                </c:pt>
                <c:pt idx="191">
                  <c:v>10.653326937499999</c:v>
                </c:pt>
                <c:pt idx="192">
                  <c:v>10.638977125</c:v>
                </c:pt>
                <c:pt idx="193">
                  <c:v>10.624301624999999</c:v>
                </c:pt>
                <c:pt idx="194">
                  <c:v>10.610200624999999</c:v>
                </c:pt>
                <c:pt idx="195">
                  <c:v>10.595768625</c:v>
                </c:pt>
                <c:pt idx="196">
                  <c:v>10.581683999999999</c:v>
                </c:pt>
                <c:pt idx="197">
                  <c:v>10.567490125000001</c:v>
                </c:pt>
                <c:pt idx="198">
                  <c:v>10.553426</c:v>
                </c:pt>
                <c:pt idx="199">
                  <c:v>10.539462</c:v>
                </c:pt>
                <c:pt idx="200">
                  <c:v>10.5254251875</c:v>
                </c:pt>
                <c:pt idx="201">
                  <c:v>10.51168275</c:v>
                </c:pt>
                <c:pt idx="202">
                  <c:v>10.4976796875</c:v>
                </c:pt>
                <c:pt idx="203">
                  <c:v>10.484151000000001</c:v>
                </c:pt>
                <c:pt idx="204">
                  <c:v>10.4702795625</c:v>
                </c:pt>
                <c:pt idx="205">
                  <c:v>10.456864937500001</c:v>
                </c:pt>
                <c:pt idx="206">
                  <c:v>10.44319775</c:v>
                </c:pt>
                <c:pt idx="207">
                  <c:v>10.429822625</c:v>
                </c:pt>
                <c:pt idx="208">
                  <c:v>10.416352249999999</c:v>
                </c:pt>
                <c:pt idx="209">
                  <c:v>10.403021875</c:v>
                </c:pt>
                <c:pt idx="210">
                  <c:v>10.389741062500001</c:v>
                </c:pt>
                <c:pt idx="211">
                  <c:v>10.3764605625</c:v>
                </c:pt>
                <c:pt idx="212">
                  <c:v>10.363362125</c:v>
                </c:pt>
                <c:pt idx="213">
                  <c:v>10.35013625</c:v>
                </c:pt>
                <c:pt idx="214">
                  <c:v>10.33721325</c:v>
                </c:pt>
                <c:pt idx="215">
                  <c:v>10.3240463125</c:v>
                </c:pt>
                <c:pt idx="216">
                  <c:v>10.3112920625</c:v>
                </c:pt>
                <c:pt idx="217">
                  <c:v>10.298188250000001</c:v>
                </c:pt>
                <c:pt idx="218">
                  <c:v>10.285596125</c:v>
                </c:pt>
                <c:pt idx="219">
                  <c:v>10.272646375000001</c:v>
                </c:pt>
                <c:pt idx="220">
                  <c:v>10.260122875</c:v>
                </c:pt>
                <c:pt idx="221">
                  <c:v>10.247327437499999</c:v>
                </c:pt>
                <c:pt idx="222">
                  <c:v>10.2348696875</c:v>
                </c:pt>
                <c:pt idx="223">
                  <c:v>10.222222374999999</c:v>
                </c:pt>
                <c:pt idx="224">
                  <c:v>10.209833812499999</c:v>
                </c:pt>
                <c:pt idx="225">
                  <c:v>10.197328499999999</c:v>
                </c:pt>
                <c:pt idx="226">
                  <c:v>10.185012437499999</c:v>
                </c:pt>
                <c:pt idx="227">
                  <c:v>10.17264325</c:v>
                </c:pt>
                <c:pt idx="228">
                  <c:v>10.160402875000001</c:v>
                </c:pt>
                <c:pt idx="229">
                  <c:v>10.1481639375</c:v>
                </c:pt>
                <c:pt idx="230">
                  <c:v>10.136002062499999</c:v>
                </c:pt>
                <c:pt idx="231">
                  <c:v>10.1238878125</c:v>
                </c:pt>
                <c:pt idx="232">
                  <c:v>10.1118071875</c:v>
                </c:pt>
                <c:pt idx="233">
                  <c:v>10.099812</c:v>
                </c:pt>
                <c:pt idx="234">
                  <c:v>10.08781525</c:v>
                </c:pt>
                <c:pt idx="235">
                  <c:v>10.075933750000001</c:v>
                </c:pt>
                <c:pt idx="236">
                  <c:v>10.0640233125</c:v>
                </c:pt>
                <c:pt idx="237">
                  <c:v>10.0522501875</c:v>
                </c:pt>
                <c:pt idx="238">
                  <c:v>10.04042825</c:v>
                </c:pt>
                <c:pt idx="239">
                  <c:v>10.028758375000001</c:v>
                </c:pt>
                <c:pt idx="240">
                  <c:v>10.0170270625</c:v>
                </c:pt>
                <c:pt idx="241">
                  <c:v>10.0054554375</c:v>
                </c:pt>
                <c:pt idx="242">
                  <c:v>9.9938167500000006</c:v>
                </c:pt>
                <c:pt idx="243">
                  <c:v>9.9818116875000005</c:v>
                </c:pt>
                <c:pt idx="244">
                  <c:v>9.9694524374999993</c:v>
                </c:pt>
                <c:pt idx="245">
                  <c:v>9.9567508124999993</c:v>
                </c:pt>
                <c:pt idx="246">
                  <c:v>9.9437179375000007</c:v>
                </c:pt>
                <c:pt idx="247">
                  <c:v>9.9303646874999991</c:v>
                </c:pt>
                <c:pt idx="248">
                  <c:v>9.9167015000000003</c:v>
                </c:pt>
                <c:pt idx="249">
                  <c:v>9.9027383750000002</c:v>
                </c:pt>
              </c:numCache>
            </c:numRef>
          </c:yVal>
          <c:smooth val="1"/>
        </c:ser>
        <c:dLbls>
          <c:showLegendKey val="0"/>
          <c:showVal val="0"/>
          <c:showCatName val="0"/>
          <c:showSerName val="0"/>
          <c:showPercent val="0"/>
          <c:showBubbleSize val="0"/>
        </c:dLbls>
        <c:axId val="267786496"/>
        <c:axId val="273424768"/>
      </c:scatterChart>
      <c:valAx>
        <c:axId val="267786496"/>
        <c:scaling>
          <c:orientation val="minMax"/>
          <c:max val="100"/>
          <c:min val="10"/>
        </c:scaling>
        <c:delete val="0"/>
        <c:axPos val="b"/>
        <c:title>
          <c:tx>
            <c:rich>
              <a:bodyPr/>
              <a:lstStyle/>
              <a:p>
                <a:pPr>
                  <a:defRPr/>
                </a:pPr>
                <a:r>
                  <a:rPr lang="en-US"/>
                  <a:t>Transmission distance [mm]</a:t>
                </a:r>
                <a:endParaRPr lang="ja-JP"/>
              </a:p>
            </c:rich>
          </c:tx>
          <c:layout/>
          <c:overlay val="0"/>
        </c:title>
        <c:numFmt formatCode="General" sourceLinked="1"/>
        <c:majorTickMark val="out"/>
        <c:minorTickMark val="none"/>
        <c:tickLblPos val="nextTo"/>
        <c:crossAx val="273424768"/>
        <c:crosses val="autoZero"/>
        <c:crossBetween val="midCat"/>
      </c:valAx>
      <c:valAx>
        <c:axId val="273424768"/>
        <c:scaling>
          <c:orientation val="minMax"/>
          <c:max val="20"/>
          <c:min val="8"/>
        </c:scaling>
        <c:delete val="0"/>
        <c:axPos val="l"/>
        <c:majorGridlines/>
        <c:title>
          <c:tx>
            <c:rich>
              <a:bodyPr rot="-5400000" vert="horz"/>
              <a:lstStyle/>
              <a:p>
                <a:pPr>
                  <a:defRPr/>
                </a:pPr>
                <a:r>
                  <a:rPr lang="en-US"/>
                  <a:t>Capacity / No. of branches</a:t>
                </a:r>
                <a:r>
                  <a:rPr lang="ja-JP" altLang="en-US"/>
                  <a:t>　</a:t>
                </a:r>
                <a:r>
                  <a:rPr lang="en-US" altLang="ja-JP"/>
                  <a:t>[bit/s/Hz/stream]</a:t>
                </a:r>
                <a:endParaRPr lang="ja-JP"/>
              </a:p>
            </c:rich>
          </c:tx>
          <c:layout>
            <c:manualLayout>
              <c:xMode val="edge"/>
              <c:yMode val="edge"/>
              <c:x val="3.5932128202284573E-4"/>
              <c:y val="8.7192599384332298E-2"/>
            </c:manualLayout>
          </c:layout>
          <c:overlay val="0"/>
        </c:title>
        <c:numFmt formatCode="General" sourceLinked="1"/>
        <c:majorTickMark val="out"/>
        <c:minorTickMark val="none"/>
        <c:tickLblPos val="nextTo"/>
        <c:crossAx val="267786496"/>
        <c:crosses val="autoZero"/>
        <c:crossBetween val="midCat"/>
      </c:valAx>
      <c:spPr>
        <a:ln>
          <a:solidFill>
            <a:schemeClr val="tx1"/>
          </a:solidFill>
        </a:ln>
      </c:spPr>
    </c:plotArea>
    <c:legend>
      <c:legendPos val="r"/>
      <c:layout>
        <c:manualLayout>
          <c:xMode val="edge"/>
          <c:yMode val="edge"/>
          <c:x val="0.4256922133368401"/>
          <c:y val="7.9215557245776114E-2"/>
          <c:w val="0.49837245696400623"/>
          <c:h val="0.29369606836108175"/>
        </c:manualLayout>
      </c:layout>
      <c:overlay val="0"/>
      <c:spPr>
        <a:solidFill>
          <a:schemeClr val="bg1"/>
        </a:solidFill>
        <a:ln>
          <a:solidFill>
            <a:schemeClr val="tx1"/>
          </a:solidFill>
        </a:ln>
      </c:spPr>
    </c:legend>
    <c:plotVisOnly val="1"/>
    <c:dispBlanksAs val="gap"/>
    <c:showDLblsOverMax val="0"/>
  </c:chart>
  <c:spPr>
    <a:ln>
      <a:noFill/>
    </a:ln>
  </c:spPr>
  <c:txPr>
    <a:bodyPr/>
    <a:lstStyle/>
    <a:p>
      <a:pPr>
        <a:defRPr b="0">
          <a:latin typeface="Times New Roman" pitchFamily="18" charset="0"/>
          <a:cs typeface="Times New Roman" pitchFamily="18" charset="0"/>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PHY-SAP Throughput</a:t>
            </a:r>
            <a:endParaRPr lang="en-US" baseline="0"/>
          </a:p>
          <a:p>
            <a:pPr>
              <a:defRPr/>
            </a:pPr>
            <a:r>
              <a:rPr lang="en-US" altLang="ja-JP" baseline="0"/>
              <a:t>for Imm-ACK mode (64QAM)</a:t>
            </a:r>
            <a:endParaRPr lang="en-US"/>
          </a:p>
        </c:rich>
      </c:tx>
      <c:layout/>
      <c:overlay val="0"/>
    </c:title>
    <c:autoTitleDeleted val="0"/>
    <c:plotArea>
      <c:layout/>
      <c:scatterChart>
        <c:scatterStyle val="smoothMarker"/>
        <c:varyColors val="0"/>
        <c:ser>
          <c:idx val="1"/>
          <c:order val="0"/>
          <c:tx>
            <c:strRef>
              <c:f>'TPT vs.Payload size'!$D$9</c:f>
              <c:strCache>
                <c:ptCount val="1"/>
                <c:pt idx="0">
                  <c:v>2</c:v>
                </c:pt>
              </c:strCache>
            </c:strRef>
          </c:tx>
          <c:marker>
            <c:symbol val="none"/>
          </c:marker>
          <c:xVal>
            <c:numRef>
              <c:f>'TPT vs.Payload size'!$E$9:$E$21</c:f>
              <c:numCache>
                <c:formatCode>General</c:formatCode>
                <c:ptCount val="13"/>
                <c:pt idx="0">
                  <c:v>256</c:v>
                </c:pt>
                <c:pt idx="1">
                  <c:v>512</c:v>
                </c:pt>
                <c:pt idx="2">
                  <c:v>1024</c:v>
                </c:pt>
                <c:pt idx="3">
                  <c:v>2048</c:v>
                </c:pt>
                <c:pt idx="4">
                  <c:v>4096</c:v>
                </c:pt>
                <c:pt idx="5">
                  <c:v>8192</c:v>
                </c:pt>
                <c:pt idx="6">
                  <c:v>16384</c:v>
                </c:pt>
                <c:pt idx="7">
                  <c:v>32768</c:v>
                </c:pt>
                <c:pt idx="8">
                  <c:v>65536</c:v>
                </c:pt>
                <c:pt idx="9">
                  <c:v>131072</c:v>
                </c:pt>
                <c:pt idx="10">
                  <c:v>262144</c:v>
                </c:pt>
                <c:pt idx="11">
                  <c:v>524288</c:v>
                </c:pt>
                <c:pt idx="12">
                  <c:v>1048576</c:v>
                </c:pt>
              </c:numCache>
            </c:numRef>
          </c:xVal>
          <c:yVal>
            <c:numRef>
              <c:f>'TPT vs.Payload size'!$T$9:$T$21</c:f>
              <c:numCache>
                <c:formatCode>0.0_ </c:formatCode>
                <c:ptCount val="13"/>
                <c:pt idx="0">
                  <c:v>0.43968920777724085</c:v>
                </c:pt>
                <c:pt idx="1">
                  <c:v>0.86019127968289777</c:v>
                </c:pt>
                <c:pt idx="2">
                  <c:v>1.6484476811038717</c:v>
                </c:pt>
                <c:pt idx="3">
                  <c:v>3.0424643879224416</c:v>
                </c:pt>
                <c:pt idx="4">
                  <c:v>5.2713223209560169</c:v>
                </c:pt>
                <c:pt idx="5">
                  <c:v>8.3182135871118064</c:v>
                </c:pt>
                <c:pt idx="6">
                  <c:v>11.699420392896336</c:v>
                </c:pt>
                <c:pt idx="7">
                  <c:v>14.683766088904843</c:v>
                </c:pt>
                <c:pt idx="8">
                  <c:v>16.830350363259388</c:v>
                </c:pt>
                <c:pt idx="9">
                  <c:v>18.157554895217078</c:v>
                </c:pt>
                <c:pt idx="10">
                  <c:v>18.902874516738752</c:v>
                </c:pt>
                <c:pt idx="11">
                  <c:v>19.298960161708361</c:v>
                </c:pt>
                <c:pt idx="12">
                  <c:v>19.50329349140203</c:v>
                </c:pt>
              </c:numCache>
            </c:numRef>
          </c:yVal>
          <c:smooth val="1"/>
        </c:ser>
        <c:ser>
          <c:idx val="0"/>
          <c:order val="1"/>
          <c:tx>
            <c:strRef>
              <c:f>'TPT vs.Payload size'!$D$22</c:f>
              <c:strCache>
                <c:ptCount val="1"/>
                <c:pt idx="0">
                  <c:v>4</c:v>
                </c:pt>
              </c:strCache>
            </c:strRef>
          </c:tx>
          <c:marker>
            <c:symbol val="none"/>
          </c:marker>
          <c:xVal>
            <c:numRef>
              <c:f>'TPT vs.Payload size'!$E$22:$E$34</c:f>
              <c:numCache>
                <c:formatCode>General</c:formatCode>
                <c:ptCount val="13"/>
                <c:pt idx="0">
                  <c:v>256</c:v>
                </c:pt>
                <c:pt idx="1">
                  <c:v>512</c:v>
                </c:pt>
                <c:pt idx="2">
                  <c:v>1024</c:v>
                </c:pt>
                <c:pt idx="3">
                  <c:v>2048</c:v>
                </c:pt>
                <c:pt idx="4">
                  <c:v>4096</c:v>
                </c:pt>
                <c:pt idx="5">
                  <c:v>8192</c:v>
                </c:pt>
                <c:pt idx="6">
                  <c:v>16384</c:v>
                </c:pt>
                <c:pt idx="7">
                  <c:v>32768</c:v>
                </c:pt>
                <c:pt idx="8">
                  <c:v>65536</c:v>
                </c:pt>
                <c:pt idx="9">
                  <c:v>131072</c:v>
                </c:pt>
                <c:pt idx="10">
                  <c:v>262144</c:v>
                </c:pt>
                <c:pt idx="11">
                  <c:v>524288</c:v>
                </c:pt>
                <c:pt idx="12">
                  <c:v>1048576</c:v>
                </c:pt>
              </c:numCache>
            </c:numRef>
          </c:xVal>
          <c:yVal>
            <c:numRef>
              <c:f>'TPT vs.Payload size'!$T$22:$T$34</c:f>
              <c:numCache>
                <c:formatCode>0.0_ </c:formatCode>
                <c:ptCount val="13"/>
                <c:pt idx="0">
                  <c:v>0.87937841555448171</c:v>
                </c:pt>
                <c:pt idx="1">
                  <c:v>1.7203825593657955</c:v>
                </c:pt>
                <c:pt idx="2">
                  <c:v>3.2968953622077435</c:v>
                </c:pt>
                <c:pt idx="3">
                  <c:v>6.0849287758448831</c:v>
                </c:pt>
                <c:pt idx="4">
                  <c:v>10.542644641912034</c:v>
                </c:pt>
                <c:pt idx="5">
                  <c:v>16.636427174223613</c:v>
                </c:pt>
                <c:pt idx="6">
                  <c:v>23.398840785792672</c:v>
                </c:pt>
                <c:pt idx="7">
                  <c:v>29.367532177809686</c:v>
                </c:pt>
                <c:pt idx="8">
                  <c:v>33.660700726518776</c:v>
                </c:pt>
                <c:pt idx="9">
                  <c:v>36.315109790434157</c:v>
                </c:pt>
                <c:pt idx="10">
                  <c:v>37.805749033477504</c:v>
                </c:pt>
                <c:pt idx="11">
                  <c:v>38.597920323416723</c:v>
                </c:pt>
                <c:pt idx="12">
                  <c:v>39.006586982804059</c:v>
                </c:pt>
              </c:numCache>
            </c:numRef>
          </c:yVal>
          <c:smooth val="1"/>
        </c:ser>
        <c:ser>
          <c:idx val="2"/>
          <c:order val="2"/>
          <c:tx>
            <c:strRef>
              <c:f>'TPT vs.Payload size'!$D$35</c:f>
              <c:strCache>
                <c:ptCount val="1"/>
                <c:pt idx="0">
                  <c:v>9</c:v>
                </c:pt>
              </c:strCache>
            </c:strRef>
          </c:tx>
          <c:spPr>
            <a:ln>
              <a:solidFill>
                <a:srgbClr val="FFC000"/>
              </a:solidFill>
            </a:ln>
          </c:spPr>
          <c:marker>
            <c:symbol val="none"/>
          </c:marker>
          <c:xVal>
            <c:numRef>
              <c:f>'TPT vs.Payload size'!$E$35:$E$47</c:f>
              <c:numCache>
                <c:formatCode>General</c:formatCode>
                <c:ptCount val="13"/>
                <c:pt idx="0">
                  <c:v>256</c:v>
                </c:pt>
                <c:pt idx="1">
                  <c:v>512</c:v>
                </c:pt>
                <c:pt idx="2">
                  <c:v>1024</c:v>
                </c:pt>
                <c:pt idx="3">
                  <c:v>2048</c:v>
                </c:pt>
                <c:pt idx="4">
                  <c:v>4096</c:v>
                </c:pt>
                <c:pt idx="5">
                  <c:v>8192</c:v>
                </c:pt>
                <c:pt idx="6">
                  <c:v>16384</c:v>
                </c:pt>
                <c:pt idx="7">
                  <c:v>32768</c:v>
                </c:pt>
                <c:pt idx="8">
                  <c:v>65536</c:v>
                </c:pt>
                <c:pt idx="9">
                  <c:v>131072</c:v>
                </c:pt>
                <c:pt idx="10">
                  <c:v>262144</c:v>
                </c:pt>
                <c:pt idx="11">
                  <c:v>524288</c:v>
                </c:pt>
                <c:pt idx="12">
                  <c:v>1048576</c:v>
                </c:pt>
              </c:numCache>
            </c:numRef>
          </c:xVal>
          <c:yVal>
            <c:numRef>
              <c:f>'TPT vs.Payload size'!$T$35:$T$47</c:f>
              <c:numCache>
                <c:formatCode>0.0_ </c:formatCode>
                <c:ptCount val="13"/>
                <c:pt idx="0">
                  <c:v>1.9786014349975838</c:v>
                </c:pt>
                <c:pt idx="1">
                  <c:v>3.8708607585730399</c:v>
                </c:pt>
                <c:pt idx="2">
                  <c:v>7.4180145649674225</c:v>
                </c:pt>
                <c:pt idx="3">
                  <c:v>13.691089745650988</c:v>
                </c:pt>
                <c:pt idx="4">
                  <c:v>23.720950444302076</c:v>
                </c:pt>
                <c:pt idx="5">
                  <c:v>37.431961142003132</c:v>
                </c:pt>
                <c:pt idx="6">
                  <c:v>52.647391768033515</c:v>
                </c:pt>
                <c:pt idx="7">
                  <c:v>66.076947400071788</c:v>
                </c:pt>
                <c:pt idx="8">
                  <c:v>75.736576634667244</c:v>
                </c:pt>
                <c:pt idx="9">
                  <c:v>81.708997028476858</c:v>
                </c:pt>
                <c:pt idx="10">
                  <c:v>85.062935325324389</c:v>
                </c:pt>
                <c:pt idx="11">
                  <c:v>86.845320727687621</c:v>
                </c:pt>
                <c:pt idx="12">
                  <c:v>87.764820711309127</c:v>
                </c:pt>
              </c:numCache>
            </c:numRef>
          </c:yVal>
          <c:smooth val="1"/>
        </c:ser>
        <c:ser>
          <c:idx val="3"/>
          <c:order val="3"/>
          <c:tx>
            <c:strRef>
              <c:f>'TPT vs.Payload size'!$D$48</c:f>
              <c:strCache>
                <c:ptCount val="1"/>
                <c:pt idx="0">
                  <c:v>16</c:v>
                </c:pt>
              </c:strCache>
            </c:strRef>
          </c:tx>
          <c:marker>
            <c:symbol val="none"/>
          </c:marker>
          <c:xVal>
            <c:numRef>
              <c:f>'TPT vs.Payload size'!$E$48:$E$60</c:f>
              <c:numCache>
                <c:formatCode>General</c:formatCode>
                <c:ptCount val="13"/>
                <c:pt idx="0">
                  <c:v>256</c:v>
                </c:pt>
                <c:pt idx="1">
                  <c:v>512</c:v>
                </c:pt>
                <c:pt idx="2">
                  <c:v>1024</c:v>
                </c:pt>
                <c:pt idx="3">
                  <c:v>2048</c:v>
                </c:pt>
                <c:pt idx="4">
                  <c:v>4096</c:v>
                </c:pt>
                <c:pt idx="5">
                  <c:v>8192</c:v>
                </c:pt>
                <c:pt idx="6">
                  <c:v>16384</c:v>
                </c:pt>
                <c:pt idx="7">
                  <c:v>32768</c:v>
                </c:pt>
                <c:pt idx="8">
                  <c:v>65536</c:v>
                </c:pt>
                <c:pt idx="9">
                  <c:v>131072</c:v>
                </c:pt>
                <c:pt idx="10">
                  <c:v>262144</c:v>
                </c:pt>
                <c:pt idx="11">
                  <c:v>524288</c:v>
                </c:pt>
                <c:pt idx="12">
                  <c:v>1048576</c:v>
                </c:pt>
              </c:numCache>
            </c:numRef>
          </c:xVal>
          <c:yVal>
            <c:numRef>
              <c:f>'TPT vs.Payload size'!$T$48:$T$60</c:f>
              <c:numCache>
                <c:formatCode>0.0_ </c:formatCode>
                <c:ptCount val="13"/>
                <c:pt idx="0">
                  <c:v>3.5175136622179268</c:v>
                </c:pt>
                <c:pt idx="1">
                  <c:v>6.8815302374631822</c:v>
                </c:pt>
                <c:pt idx="2">
                  <c:v>13.187581448830974</c:v>
                </c:pt>
                <c:pt idx="3">
                  <c:v>24.339715103379532</c:v>
                </c:pt>
                <c:pt idx="4">
                  <c:v>42.170578567648136</c:v>
                </c:pt>
                <c:pt idx="5">
                  <c:v>66.545708696894451</c:v>
                </c:pt>
                <c:pt idx="6">
                  <c:v>93.595363143170687</c:v>
                </c:pt>
                <c:pt idx="7">
                  <c:v>117.47012871123874</c:v>
                </c:pt>
                <c:pt idx="8">
                  <c:v>134.6428029060751</c:v>
                </c:pt>
                <c:pt idx="9">
                  <c:v>145.26043916173663</c:v>
                </c:pt>
                <c:pt idx="10">
                  <c:v>151.22299613391002</c:v>
                </c:pt>
                <c:pt idx="11">
                  <c:v>154.39168129366689</c:v>
                </c:pt>
                <c:pt idx="12">
                  <c:v>156.02634793121624</c:v>
                </c:pt>
              </c:numCache>
            </c:numRef>
          </c:yVal>
          <c:smooth val="1"/>
        </c:ser>
        <c:dLbls>
          <c:showLegendKey val="0"/>
          <c:showVal val="0"/>
          <c:showCatName val="0"/>
          <c:showSerName val="0"/>
          <c:showPercent val="0"/>
          <c:showBubbleSize val="0"/>
        </c:dLbls>
        <c:axId val="83252352"/>
        <c:axId val="83254272"/>
      </c:scatterChart>
      <c:valAx>
        <c:axId val="83252352"/>
        <c:scaling>
          <c:logBase val="10"/>
          <c:orientation val="minMax"/>
          <c:max val="10000000"/>
          <c:min val="100"/>
        </c:scaling>
        <c:delete val="0"/>
        <c:axPos val="b"/>
        <c:majorGridlines/>
        <c:title>
          <c:tx>
            <c:rich>
              <a:bodyPr/>
              <a:lstStyle/>
              <a:p>
                <a:pPr>
                  <a:defRPr/>
                </a:pPr>
                <a:r>
                  <a:rPr lang="en-US"/>
                  <a:t>Payload size (octets)</a:t>
                </a:r>
                <a:endParaRPr lang="ja-JP"/>
              </a:p>
            </c:rich>
          </c:tx>
          <c:layout/>
          <c:overlay val="0"/>
        </c:title>
        <c:numFmt formatCode="General" sourceLinked="1"/>
        <c:majorTickMark val="in"/>
        <c:minorTickMark val="none"/>
        <c:tickLblPos val="nextTo"/>
        <c:crossAx val="83254272"/>
        <c:crosses val="autoZero"/>
        <c:crossBetween val="midCat"/>
      </c:valAx>
      <c:valAx>
        <c:axId val="83254272"/>
        <c:scaling>
          <c:orientation val="minMax"/>
        </c:scaling>
        <c:delete val="0"/>
        <c:axPos val="l"/>
        <c:majorGridlines/>
        <c:title>
          <c:tx>
            <c:rich>
              <a:bodyPr rot="-5400000" vert="horz"/>
              <a:lstStyle/>
              <a:p>
                <a:pPr>
                  <a:defRPr/>
                </a:pPr>
                <a:r>
                  <a:rPr lang="en-US"/>
                  <a:t>PHY-SAP throughput [Gbps]</a:t>
                </a:r>
                <a:endParaRPr lang="ja-JP"/>
              </a:p>
            </c:rich>
          </c:tx>
          <c:layout/>
          <c:overlay val="0"/>
        </c:title>
        <c:numFmt formatCode="0.0_ " sourceLinked="1"/>
        <c:majorTickMark val="in"/>
        <c:minorTickMark val="none"/>
        <c:tickLblPos val="nextTo"/>
        <c:crossAx val="83252352"/>
        <c:crosses val="autoZero"/>
        <c:crossBetween val="midCat"/>
      </c:valAx>
      <c:spPr>
        <a:ln>
          <a:solidFill>
            <a:schemeClr val="tx1"/>
          </a:solidFill>
        </a:ln>
      </c:spPr>
    </c:plotArea>
    <c:legend>
      <c:legendPos val="r"/>
      <c:layout>
        <c:manualLayout>
          <c:xMode val="edge"/>
          <c:yMode val="edge"/>
          <c:x val="0.19275954251022426"/>
          <c:y val="0.42415669837220654"/>
          <c:w val="0.17770186640320088"/>
          <c:h val="0.20786534605510995"/>
        </c:manualLayout>
      </c:layout>
      <c:overlay val="1"/>
      <c:spPr>
        <a:solidFill>
          <a:schemeClr val="bg1"/>
        </a:solidFill>
      </c:spPr>
    </c:legend>
    <c:plotVisOnly val="1"/>
    <c:dispBlanksAs val="gap"/>
    <c:showDLblsOverMax val="0"/>
  </c:chart>
  <c:spPr>
    <a:ln>
      <a:noFill/>
    </a:ln>
  </c:spPr>
  <c:txPr>
    <a:bodyPr/>
    <a:lstStyle/>
    <a:p>
      <a:pPr>
        <a:defRPr b="0">
          <a:latin typeface="Times New Roman" panose="02020603050405020304" pitchFamily="18" charset="0"/>
          <a:cs typeface="Times New Roman" panose="02020603050405020304" pitchFamily="18" charset="0"/>
        </a:defRPr>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0.22293</cdr:x>
      <cdr:y>0.68409</cdr:y>
    </cdr:from>
    <cdr:to>
      <cdr:x>0.75492</cdr:x>
      <cdr:y>0.79975</cdr:y>
    </cdr:to>
    <cdr:sp macro="" textlink="">
      <cdr:nvSpPr>
        <cdr:cNvPr id="2" name="テキスト ボックス 1"/>
        <cdr:cNvSpPr txBox="1"/>
      </cdr:nvSpPr>
      <cdr:spPr>
        <a:xfrm xmlns:a="http://schemas.openxmlformats.org/drawingml/2006/main">
          <a:off x="642110" y="1280762"/>
          <a:ext cx="1532296" cy="216528"/>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0"/>
        <a:lstStyle xmlns:a="http://schemas.openxmlformats.org/drawingml/2006/main"/>
        <a:p xmlns:a="http://schemas.openxmlformats.org/drawingml/2006/main">
          <a:r>
            <a:rPr lang="en-US" altLang="ja-JP" sz="1100" dirty="0">
              <a:latin typeface="Times New Roman" pitchFamily="18" charset="0"/>
              <a:cs typeface="Times New Roman" pitchFamily="18" charset="0"/>
            </a:rPr>
            <a:t>Pt/Noise =  80 dB</a:t>
          </a:r>
          <a:endParaRPr lang="ja-JP" altLang="en-US" sz="1100" dirty="0">
            <a:latin typeface="Times New Roman" pitchFamily="18" charset="0"/>
            <a:cs typeface="Times New Roman"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0.17836</cdr:x>
      <cdr:y>0.3273</cdr:y>
    </cdr:from>
    <cdr:to>
      <cdr:x>0.4905</cdr:x>
      <cdr:y>0.40283</cdr:y>
    </cdr:to>
    <cdr:sp macro="" textlink="">
      <cdr:nvSpPr>
        <cdr:cNvPr id="2" name="テキスト ボックス 1"/>
        <cdr:cNvSpPr txBox="1"/>
      </cdr:nvSpPr>
      <cdr:spPr>
        <a:xfrm xmlns:a="http://schemas.openxmlformats.org/drawingml/2006/main">
          <a:off x="864096" y="936104"/>
          <a:ext cx="1512168" cy="216024"/>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n-US" altLang="ja-JP" sz="1100" dirty="0">
              <a:latin typeface="Times New Roman" panose="02020603050405020304" pitchFamily="18" charset="0"/>
              <a:cs typeface="Times New Roman" panose="02020603050405020304" pitchFamily="18" charset="0"/>
            </a:rPr>
            <a:t>MIMO spatial streams</a:t>
          </a:r>
          <a:endParaRPr lang="ja-JP" altLang="en-US" sz="1100" dirty="0">
            <a:latin typeface="Times New Roman" panose="02020603050405020304" pitchFamily="18" charset="0"/>
            <a:cs typeface="Times New Roman" panose="02020603050405020304"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14FCBE-206A-409C-96B4-13948A27046C}" type="datetimeFigureOut">
              <a:rPr kumimoji="1" lang="ja-JP" altLang="en-US" smtClean="0"/>
              <a:t>2015/11/10</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65EE50-58A8-4B0A-83D3-18380AA99907}" type="slidenum">
              <a:rPr kumimoji="1" lang="ja-JP" altLang="en-US" smtClean="0"/>
              <a:t>‹#›</a:t>
            </a:fld>
            <a:endParaRPr kumimoji="1" lang="ja-JP" altLang="en-US"/>
          </a:p>
        </p:txBody>
      </p:sp>
    </p:spTree>
    <p:extLst>
      <p:ext uri="{BB962C8B-B14F-4D97-AF65-F5344CB8AC3E}">
        <p14:creationId xmlns:p14="http://schemas.microsoft.com/office/powerpoint/2010/main" val="20469437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3FABC0-8E64-433E-942D-9C65BEBE30CE}"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418155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http://www2.vmas.kitasato-u.ac.jp/lecture0/statistics/smilnoff.pdf</a:t>
            </a:r>
            <a:endParaRPr kumimoji="1" lang="ja-JP" altLang="en-US" dirty="0"/>
          </a:p>
        </p:txBody>
      </p:sp>
      <p:sp>
        <p:nvSpPr>
          <p:cNvPr id="4" name="スライド番号プレースホルダー 3"/>
          <p:cNvSpPr>
            <a:spLocks noGrp="1"/>
          </p:cNvSpPr>
          <p:nvPr>
            <p:ph type="sldNum" sz="quarter" idx="10"/>
          </p:nvPr>
        </p:nvSpPr>
        <p:spPr/>
        <p:txBody>
          <a:bodyPr/>
          <a:lstStyle/>
          <a:p>
            <a:fld id="{783FABC0-8E64-433E-942D-9C65BEBE30CE}" type="slidenum">
              <a:rPr lang="ja-JP" altLang="en-US" smtClean="0">
                <a:solidFill>
                  <a:prstClr val="black"/>
                </a:solidFill>
              </a:rPr>
              <a:pPr/>
              <a:t>18</a:t>
            </a:fld>
            <a:endParaRPr lang="ja-JP" altLang="en-US">
              <a:solidFill>
                <a:prstClr val="black"/>
              </a:solidFill>
            </a:endParaRPr>
          </a:p>
        </p:txBody>
      </p:sp>
    </p:spTree>
    <p:extLst>
      <p:ext uri="{BB962C8B-B14F-4D97-AF65-F5344CB8AC3E}">
        <p14:creationId xmlns:p14="http://schemas.microsoft.com/office/powerpoint/2010/main" val="1361383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8108767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62197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22701250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31" name="Rectangle 7"/>
          <p:cNvSpPr>
            <a:spLocks noChangeArrowheads="1"/>
          </p:cNvSpPr>
          <p:nvPr/>
        </p:nvSpPr>
        <p:spPr bwMode="auto">
          <a:xfrm>
            <a:off x="5292080" y="394156"/>
            <a:ext cx="31661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eaLnBrk="0" fontAlgn="base" hangingPunct="0">
              <a:spcBef>
                <a:spcPct val="0"/>
              </a:spcBef>
              <a:spcAft>
                <a:spcPct val="0"/>
              </a:spcAft>
            </a:pPr>
            <a:r>
              <a:rPr kumimoji="0" lang="en-US" altLang="ja-JP" sz="1400" b="1" dirty="0">
                <a:solidFill>
                  <a:srgbClr val="000000"/>
                </a:solidFill>
                <a:latin typeface="Times New Roman" pitchFamily="18" charset="0"/>
                <a:ea typeface="ＭＳ Ｐゴシック" charset="-128"/>
              </a:rPr>
              <a:t>doc.: IEEE 802.15</a:t>
            </a:r>
            <a:r>
              <a:rPr kumimoji="0" lang="en-US" altLang="ja-JP" sz="1400" b="1" dirty="0">
                <a:solidFill>
                  <a:srgbClr val="000000"/>
                </a:solidFill>
                <a:latin typeface="Times New Roman" pitchFamily="18" charset="0"/>
              </a:rPr>
              <a:t>-15-</a:t>
            </a:r>
            <a:r>
              <a:rPr kumimoji="0" lang="ja-JP" altLang="en-US" sz="1400" b="1" dirty="0">
                <a:solidFill>
                  <a:srgbClr val="000000"/>
                </a:solidFill>
                <a:latin typeface="Times New Roman" pitchFamily="18" charset="0"/>
              </a:rPr>
              <a:t> </a:t>
            </a:r>
            <a:r>
              <a:rPr kumimoji="0" lang="en-US" altLang="ja-JP" sz="1400" b="1" dirty="0" smtClean="0">
                <a:solidFill>
                  <a:srgbClr val="000000"/>
                </a:solidFill>
                <a:latin typeface="Times New Roman" pitchFamily="18" charset="0"/>
              </a:rPr>
              <a:t>0891 </a:t>
            </a:r>
            <a:r>
              <a:rPr kumimoji="0" lang="en-US" altLang="ja-JP" sz="1400" b="1" dirty="0">
                <a:solidFill>
                  <a:srgbClr val="000000"/>
                </a:solidFill>
                <a:latin typeface="Times New Roman" pitchFamily="18" charset="0"/>
              </a:rPr>
              <a:t>-00-003e</a:t>
            </a:r>
            <a:endParaRPr kumimoji="0"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kumimoji="0"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eaLnBrk="0" fontAlgn="base" hangingPunct="0">
              <a:spcBef>
                <a:spcPct val="0"/>
              </a:spcBef>
              <a:spcAft>
                <a:spcPct val="0"/>
              </a:spcAft>
              <a:defRPr/>
            </a:pPr>
            <a:r>
              <a:rPr kumimoji="0" lang="en-US" altLang="ja-JP" sz="1400" b="1" dirty="0">
                <a:solidFill>
                  <a:srgbClr val="000000"/>
                </a:solidFill>
                <a:latin typeface="Times New Roman" pitchFamily="18" charset="0"/>
              </a:rPr>
              <a:t>November 2015</a:t>
            </a:r>
          </a:p>
        </p:txBody>
      </p:sp>
      <p:sp>
        <p:nvSpPr>
          <p:cNvPr id="12" name="Rectangle 7"/>
          <p:cNvSpPr>
            <a:spLocks noChangeArrowheads="1"/>
          </p:cNvSpPr>
          <p:nvPr userDrawn="1"/>
        </p:nvSpPr>
        <p:spPr bwMode="auto">
          <a:xfrm>
            <a:off x="6372200" y="6484694"/>
            <a:ext cx="21559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eaLnBrk="0" fontAlgn="base" hangingPunct="0">
              <a:spcBef>
                <a:spcPct val="0"/>
              </a:spcBef>
              <a:spcAft>
                <a:spcPct val="0"/>
              </a:spcAft>
              <a:defRPr/>
            </a:pPr>
            <a:r>
              <a:rPr kumimoji="0" lang="en-US" altLang="ja-JP" sz="1200" dirty="0">
                <a:solidFill>
                  <a:srgbClr val="000000"/>
                </a:solidFill>
                <a:latin typeface="Times New Roman" pitchFamily="18" charset="0"/>
                <a:cs typeface="Times New Roman" panose="02020603050405020304" pitchFamily="18" charset="0"/>
              </a:rPr>
              <a:t>Various Authors (TG3e Proposal)</a:t>
            </a:r>
            <a:endParaRPr kumimoji="0" lang="en-US" altLang="ja-JP" sz="1000" dirty="0">
              <a:solidFill>
                <a:srgbClr val="000000"/>
              </a:solidFill>
              <a:latin typeface="Times New Roman" pitchFamily="18" charset="0"/>
              <a:cs typeface="Times New Roman" panose="02020603050405020304" pitchFamily="18" charset="0"/>
            </a:endParaRPr>
          </a:p>
        </p:txBody>
      </p:sp>
      <p:sp>
        <p:nvSpPr>
          <p:cNvPr id="3" name="テキスト ボックス 2"/>
          <p:cNvSpPr txBox="1"/>
          <p:nvPr userDrawn="1"/>
        </p:nvSpPr>
        <p:spPr>
          <a:xfrm>
            <a:off x="4427984" y="6477719"/>
            <a:ext cx="720069" cy="276999"/>
          </a:xfrm>
          <a:prstGeom prst="rect">
            <a:avLst/>
          </a:prstGeom>
          <a:noFill/>
        </p:spPr>
        <p:txBody>
          <a:bodyPr wrap="none" rtlCol="0">
            <a:spAutoFit/>
          </a:bodyPr>
          <a:lstStyle/>
          <a:p>
            <a:pPr eaLnBrk="0" fontAlgn="base" hangingPunct="0">
              <a:spcBef>
                <a:spcPct val="0"/>
              </a:spcBef>
              <a:spcAft>
                <a:spcPct val="0"/>
              </a:spcAft>
              <a:defRPr/>
            </a:pPr>
            <a:r>
              <a:rPr kumimoji="0" lang="en-US" altLang="ja-JP" sz="1200" dirty="0">
                <a:solidFill>
                  <a:srgbClr val="000000"/>
                </a:solidFill>
                <a:latin typeface="Times New Roman" pitchFamily="18" charset="0"/>
              </a:rPr>
              <a:t>Slide </a:t>
            </a:r>
            <a:fld id="{D82A7083-144B-4CAE-9BCE-F602E8314F10}" type="slidenum">
              <a:rPr kumimoji="0" lang="en-US" altLang="ja-JP" sz="1200">
                <a:solidFill>
                  <a:srgbClr val="000000"/>
                </a:solidFill>
                <a:latin typeface="Times New Roman" pitchFamily="18" charset="0"/>
              </a:rPr>
              <a:pPr eaLnBrk="0" fontAlgn="base" hangingPunct="0">
                <a:spcBef>
                  <a:spcPct val="0"/>
                </a:spcBef>
                <a:spcAft>
                  <a:spcPct val="0"/>
                </a:spcAft>
                <a:defRPr/>
              </a:pPr>
              <a:t>‹#›</a:t>
            </a:fld>
            <a:endParaRPr kumimoji="0" lang="en-US" altLang="ja-JP" sz="1200" dirty="0">
              <a:solidFill>
                <a:srgbClr val="000000"/>
              </a:solidFill>
              <a:latin typeface="Times New Roman" pitchFamily="18" charset="0"/>
            </a:endParaRPr>
          </a:p>
        </p:txBody>
      </p:sp>
    </p:spTree>
    <p:extLst>
      <p:ext uri="{BB962C8B-B14F-4D97-AF65-F5344CB8AC3E}">
        <p14:creationId xmlns:p14="http://schemas.microsoft.com/office/powerpoint/2010/main" val="2484974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642845" y="1032556"/>
            <a:ext cx="7967756"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rgbClr val="000000"/>
              </a:solidFill>
              <a:latin typeface="Times New Roman" pitchFamily="18" charset="0"/>
              <a:ea typeface="ＭＳ Ｐゴシック" charset="-128"/>
              <a:cs typeface="Times New Roman" pitchFamily="18" charset="0"/>
            </a:endParaRPr>
          </a:p>
          <a:p>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Submission Title:</a:t>
            </a:r>
            <a:r>
              <a:rPr lang="en-US" altLang="ja-JP" sz="1400" dirty="0">
                <a:solidFill>
                  <a:srgbClr val="000000"/>
                </a:solidFill>
                <a:latin typeface="Times New Roman" pitchFamily="18" charset="0"/>
                <a:ea typeface="ＭＳ Ｐゴシック" charset="-128"/>
                <a:cs typeface="Times New Roman" pitchFamily="18" charset="0"/>
              </a:rPr>
              <a:t> [</a:t>
            </a:r>
            <a:r>
              <a:rPr lang="pt-BR" altLang="ja-JP" sz="1400" dirty="0">
                <a:solidFill>
                  <a:srgbClr val="000000"/>
                </a:solidFill>
                <a:latin typeface="Times New Roman" pitchFamily="18" charset="0"/>
                <a:cs typeface="Times New Roman" pitchFamily="18" charset="0"/>
              </a:rPr>
              <a:t>Proposal for </a:t>
            </a:r>
            <a:r>
              <a:rPr lang="pt-BR" altLang="ja-JP" sz="1400" dirty="0" smtClean="0">
                <a:solidFill>
                  <a:srgbClr val="000000"/>
                </a:solidFill>
                <a:latin typeface="Times New Roman" pitchFamily="18" charset="0"/>
                <a:cs typeface="Times New Roman" pitchFamily="18" charset="0"/>
              </a:rPr>
              <a:t>IEEE802.15.3e - PHY </a:t>
            </a:r>
            <a:r>
              <a:rPr lang="pt-BR" altLang="ja-JP" sz="1400" dirty="0">
                <a:solidFill>
                  <a:srgbClr val="000000"/>
                </a:solidFill>
                <a:latin typeface="Times New Roman" pitchFamily="18" charset="0"/>
                <a:cs typeface="Times New Roman" pitchFamily="18" charset="0"/>
              </a:rPr>
              <a:t>MIMO </a:t>
            </a:r>
            <a:r>
              <a:rPr lang="en-US" altLang="ja-JP" sz="1400" dirty="0">
                <a:solidFill>
                  <a:srgbClr val="000000"/>
                </a:solidFill>
                <a:latin typeface="Times New Roman" panose="02020603050405020304" pitchFamily="18" charset="0"/>
                <a:cs typeface="Times New Roman" panose="02020603050405020304" pitchFamily="18" charset="0"/>
              </a:rPr>
              <a:t>supporting </a:t>
            </a:r>
            <a:r>
              <a:rPr lang="ja-JP" altLang="en-US" sz="1400" dirty="0">
                <a:solidFill>
                  <a:srgbClr val="000000"/>
                </a:solidFill>
                <a:latin typeface="Times New Roman" panose="02020603050405020304" pitchFamily="18" charset="0"/>
                <a:cs typeface="Times New Roman" panose="02020603050405020304" pitchFamily="18" charset="0"/>
              </a:rPr>
              <a:t> </a:t>
            </a:r>
            <a:r>
              <a:rPr lang="en-US" altLang="ja-JP" sz="1400" dirty="0" smtClean="0">
                <a:solidFill>
                  <a:srgbClr val="000000"/>
                </a:solidFill>
                <a:latin typeface="Times New Roman" panose="02020603050405020304" pitchFamily="18" charset="0"/>
                <a:cs typeface="Times New Roman" panose="02020603050405020304" pitchFamily="18" charset="0"/>
              </a:rPr>
              <a:t>material</a:t>
            </a:r>
            <a:r>
              <a:rPr lang="pt-BR" altLang="ja-JP" sz="1400" dirty="0">
                <a:solidFill>
                  <a:srgbClr val="000000"/>
                </a:solidFill>
                <a:latin typeface="Times New Roman" pitchFamily="18" charset="0"/>
                <a:cs typeface="Times New Roman" pitchFamily="18" charset="0"/>
              </a:rPr>
              <a:t>] </a:t>
            </a:r>
          </a:p>
          <a:p>
            <a:r>
              <a:rPr lang="en-US" altLang="ja-JP" sz="1400" b="1" dirty="0">
                <a:solidFill>
                  <a:srgbClr val="000000"/>
                </a:solidFill>
                <a:latin typeface="Times New Roman" pitchFamily="18" charset="0"/>
                <a:ea typeface="ＭＳ Ｐゴシック" charset="-128"/>
                <a:cs typeface="Times New Roman" pitchFamily="18" charset="0"/>
              </a:rPr>
              <a:t>Date Submitted:</a:t>
            </a:r>
            <a:r>
              <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rPr>
              <a:t> [9 November 2015]</a:t>
            </a:r>
          </a:p>
          <a:p>
            <a:r>
              <a:rPr lang="en-US" altLang="ja-JP" sz="1400" b="1" dirty="0">
                <a:solidFill>
                  <a:srgbClr val="000000"/>
                </a:solidFill>
                <a:latin typeface="Times New Roman" pitchFamily="18" charset="0"/>
                <a:ea typeface="ＭＳ Ｐゴシック" charset="-128"/>
                <a:cs typeface="Times New Roman" pitchFamily="18" charset="0"/>
              </a:rPr>
              <a:t>Source: </a:t>
            </a:r>
            <a:r>
              <a:rPr lang="en-US" altLang="ja-JP" sz="1400" dirty="0">
                <a:solidFill>
                  <a:srgbClr val="000000"/>
                </a:solidFill>
                <a:latin typeface="Times New Roman" pitchFamily="18" charset="0"/>
                <a:ea typeface="ＭＳ Ｐゴシック" charset="-128"/>
                <a:cs typeface="Times New Roman" pitchFamily="18" charset="0"/>
              </a:rPr>
              <a:t> [Ken Hiraga</a:t>
            </a:r>
            <a:r>
              <a:rPr lang="en-US" altLang="ja-JP" sz="1400" baseline="30000" dirty="0">
                <a:solidFill>
                  <a:srgbClr val="000000"/>
                </a:solidFill>
                <a:ea typeface="ＭＳ Ｐゴシック" charset="-128"/>
                <a:cs typeface="Times New Roman" pitchFamily="18" charset="0"/>
              </a:rPr>
              <a:t>(</a:t>
            </a:r>
            <a:r>
              <a:rPr lang="en-US" altLang="ja-JP" sz="1400" baseline="30000" dirty="0">
                <a:solidFill>
                  <a:srgbClr val="000000"/>
                </a:solidFill>
                <a:latin typeface="Times New Roman"/>
              </a:rPr>
              <a:t>1)</a:t>
            </a:r>
            <a:r>
              <a:rPr lang="en-US" altLang="ja-JP" sz="1400" dirty="0">
                <a:solidFill>
                  <a:srgbClr val="000000"/>
                </a:solidFill>
                <a:latin typeface="Times New Roman" pitchFamily="18" charset="0"/>
                <a:ea typeface="ＭＳ Ｐゴシック" charset="-128"/>
                <a:cs typeface="Times New Roman" pitchFamily="18" charset="0"/>
              </a:rPr>
              <a:t>, Jae </a:t>
            </a:r>
            <a:r>
              <a:rPr lang="en-US" altLang="ja-JP" sz="1400" dirty="0" err="1">
                <a:solidFill>
                  <a:srgbClr val="000000"/>
                </a:solidFill>
                <a:latin typeface="Times New Roman" pitchFamily="18" charset="0"/>
                <a:ea typeface="ＭＳ Ｐゴシック" charset="-128"/>
                <a:cs typeface="Times New Roman" pitchFamily="18" charset="0"/>
              </a:rPr>
              <a:t>Seung</a:t>
            </a:r>
            <a:r>
              <a:rPr lang="en-US" altLang="ja-JP" sz="1400" dirty="0">
                <a:solidFill>
                  <a:srgbClr val="000000"/>
                </a:solidFill>
                <a:latin typeface="Times New Roman" pitchFamily="18" charset="0"/>
                <a:ea typeface="ＭＳ Ｐゴシック" charset="-128"/>
                <a:cs typeface="Times New Roman" pitchFamily="18" charset="0"/>
              </a:rPr>
              <a:t> Lee, </a:t>
            </a:r>
            <a:r>
              <a:rPr lang="en-US" altLang="ja-JP" sz="1400" dirty="0" err="1">
                <a:solidFill>
                  <a:srgbClr val="000000"/>
                </a:solidFill>
                <a:latin typeface="Times New Roman" pitchFamily="18" charset="0"/>
                <a:ea typeface="ＭＳ Ｐゴシック" charset="-128"/>
                <a:cs typeface="Times New Roman" pitchFamily="18" charset="0"/>
              </a:rPr>
              <a:t>Itaru</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err="1">
                <a:solidFill>
                  <a:srgbClr val="000000"/>
                </a:solidFill>
                <a:latin typeface="Times New Roman" pitchFamily="18" charset="0"/>
                <a:ea typeface="ＭＳ Ｐゴシック" charset="-128"/>
                <a:cs typeface="Times New Roman" pitchFamily="18" charset="0"/>
              </a:rPr>
              <a:t>Maekawa</a:t>
            </a:r>
            <a:r>
              <a:rPr lang="en-US" altLang="ja-JP" sz="1400" dirty="0">
                <a:solidFill>
                  <a:srgbClr val="000000"/>
                </a:solidFill>
                <a:latin typeface="Times New Roman" pitchFamily="18" charset="0"/>
                <a:ea typeface="ＭＳ Ｐゴシック" charset="-128"/>
                <a:cs typeface="Times New Roman" pitchFamily="18" charset="0"/>
              </a:rPr>
              <a:t>, Makoto Noda, </a:t>
            </a:r>
            <a:r>
              <a:rPr lang="en-US" altLang="ja-JP" sz="1400" dirty="0" err="1">
                <a:solidFill>
                  <a:srgbClr val="000000"/>
                </a:solidFill>
                <a:latin typeface="Times New Roman" pitchFamily="18" charset="0"/>
                <a:ea typeface="ＭＳ Ｐゴシック" charset="-128"/>
                <a:cs typeface="Times New Roman" pitchFamily="18" charset="0"/>
              </a:rPr>
              <a:t>Ko</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err="1">
                <a:solidFill>
                  <a:srgbClr val="000000"/>
                </a:solidFill>
                <a:latin typeface="Times New Roman" pitchFamily="18" charset="0"/>
                <a:ea typeface="ＭＳ Ｐゴシック" charset="-128"/>
                <a:cs typeface="Times New Roman" pitchFamily="18" charset="0"/>
              </a:rPr>
              <a:t>Togashi</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anose="02020603050405020304" pitchFamily="18" charset="0"/>
                <a:cs typeface="Times New Roman" panose="02020603050405020304" pitchFamily="18" charset="0"/>
              </a:rPr>
              <a:t>(representative contributors), all contributors are listed in “Contributors” slide] </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Company: </a:t>
            </a:r>
            <a:r>
              <a:rPr lang="en-US" altLang="ja-JP" sz="1400" dirty="0">
                <a:solidFill>
                  <a:srgbClr val="000000"/>
                </a:solidFill>
                <a:latin typeface="Times New Roman" pitchFamily="18" charset="0"/>
                <a:ea typeface="ＭＳ Ｐゴシック" charset="-128"/>
                <a:cs typeface="Times New Roman" pitchFamily="18" charset="0"/>
              </a:rPr>
              <a:t> [ETRI, JRC, NTT</a:t>
            </a:r>
            <a:r>
              <a:rPr lang="en-US" altLang="ja-JP" sz="1400" baseline="30000" dirty="0">
                <a:solidFill>
                  <a:srgbClr val="000000"/>
                </a:solidFill>
                <a:latin typeface="Times New Roman"/>
              </a:rPr>
              <a:t>1</a:t>
            </a:r>
            <a:r>
              <a:rPr lang="en-US" altLang="ja-JP" sz="1400" dirty="0">
                <a:solidFill>
                  <a:srgbClr val="000000"/>
                </a:solidFill>
                <a:latin typeface="Times New Roman" pitchFamily="18" charset="0"/>
                <a:ea typeface="ＭＳ Ｐゴシック" charset="-128"/>
                <a:cs typeface="Times New Roman" pitchFamily="18" charset="0"/>
              </a:rPr>
              <a:t>, Sony, Toshiba</a:t>
            </a:r>
            <a:r>
              <a:rPr lang="en-US" altLang="ja-JP" sz="1400" dirty="0">
                <a:solidFill>
                  <a:srgbClr val="000000"/>
                </a:solidFill>
                <a:latin typeface="Times New Roman" panose="02020603050405020304" pitchFamily="18" charset="0"/>
                <a:cs typeface="Times New Roman" panose="02020603050405020304" pitchFamily="18" charset="0"/>
              </a:rPr>
              <a:t>] </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anose="02020603050405020304" pitchFamily="18" charset="0"/>
                <a:ea typeface="ＭＳ Ｐゴシック" charset="-128"/>
                <a:cs typeface="Times New Roman" pitchFamily="18" charset="0"/>
              </a:rPr>
              <a:t>Address</a:t>
            </a:r>
            <a:r>
              <a:rPr lang="en-US" altLang="ja-JP" sz="1400" baseline="30000" dirty="0">
                <a:solidFill>
                  <a:srgbClr val="000000"/>
                </a:solidFill>
                <a:latin typeface="Times New Roman" panose="02020603050405020304" pitchFamily="18" charset="0"/>
                <a:cs typeface="Times New Roman" panose="02020603050405020304" pitchFamily="18" charset="0"/>
              </a:rPr>
              <a:t>1</a:t>
            </a:r>
            <a:r>
              <a:rPr lang="en-US" altLang="ja-JP" sz="1400" b="1" dirty="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a:t>
            </a:r>
            <a:r>
              <a:rPr lang="en-US" altLang="ja-JP" sz="1400" dirty="0" err="1">
                <a:solidFill>
                  <a:srgbClr val="000000"/>
                </a:solidFill>
                <a:latin typeface="Times New Roman" panose="02020603050405020304" pitchFamily="18" charset="0"/>
                <a:ea typeface="ＭＳ Ｐゴシック" charset="-128"/>
                <a:cs typeface="Times New Roman" panose="02020603050405020304" pitchFamily="18" charset="0"/>
              </a:rPr>
              <a:t>Hirarinooka</a:t>
            </a:r>
            <a:r>
              <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rPr>
              <a:t> 1-1, Yokosuka Japan</a:t>
            </a:r>
            <a:r>
              <a:rPr lang="en-US" altLang="ja-JP" sz="1400" dirty="0">
                <a:solidFill>
                  <a:srgbClr val="000000"/>
                </a:solidFill>
                <a:latin typeface="Times New Roman" panose="02020603050405020304" pitchFamily="18" charset="0"/>
                <a:cs typeface="Times New Roman" panose="02020603050405020304" pitchFamily="18" charset="0"/>
              </a:rPr>
              <a:t>]</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E-Mail</a:t>
            </a:r>
            <a:r>
              <a:rPr lang="en-US" altLang="ja-JP" sz="1400" baseline="30000" dirty="0">
                <a:solidFill>
                  <a:srgbClr val="000000"/>
                </a:solidFill>
                <a:latin typeface="Times New Roman" panose="02020603050405020304" pitchFamily="18" charset="0"/>
                <a:cs typeface="Times New Roman" panose="02020603050405020304" pitchFamily="18" charset="0"/>
              </a:rPr>
              <a:t>1</a:t>
            </a:r>
            <a:r>
              <a:rPr lang="en-US" altLang="ja-JP" sz="1400" b="1" dirty="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[hiraga.ken@lab.ntt.co.jp </a:t>
            </a:r>
            <a:r>
              <a:rPr lang="en-US" altLang="ja-JP" sz="1400" dirty="0">
                <a:solidFill>
                  <a:srgbClr val="000000"/>
                </a:solidFill>
                <a:latin typeface="Times New Roman" panose="02020603050405020304" pitchFamily="18" charset="0"/>
                <a:cs typeface="Times New Roman" panose="02020603050405020304" pitchFamily="18" charset="0"/>
              </a:rPr>
              <a:t>(all contributors are listed in “Contributors” slide)]</a:t>
            </a:r>
            <a:endParaRPr lang="en-US" altLang="ja-JP" sz="1400" b="1" dirty="0">
              <a:solidFill>
                <a:srgbClr val="000000"/>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a:solidFill>
                  <a:srgbClr val="000000"/>
                </a:solidFill>
                <a:latin typeface="Times New Roman" pitchFamily="18" charset="0"/>
                <a:ea typeface="ＭＳ Ｐゴシック" charset="-128"/>
                <a:cs typeface="Times New Roman" pitchFamily="18" charset="0"/>
              </a:rPr>
              <a:t>Abstract:</a:t>
            </a:r>
            <a:r>
              <a:rPr lang="en-US" altLang="ja-JP" sz="1400" dirty="0">
                <a:solidFill>
                  <a:srgbClr val="000000"/>
                </a:solidFill>
                <a:latin typeface="Times New Roman" pitchFamily="18" charset="0"/>
                <a:ea typeface="ＭＳ Ｐゴシック" charset="-128"/>
                <a:cs typeface="Times New Roman" pitchFamily="18" charset="0"/>
              </a:rPr>
              <a:t>	This document </a:t>
            </a:r>
            <a:r>
              <a:rPr lang="en-US" altLang="ja-JP" sz="1400" dirty="0" smtClean="0">
                <a:solidFill>
                  <a:srgbClr val="000000"/>
                </a:solidFill>
                <a:latin typeface="Times New Roman" pitchFamily="18" charset="0"/>
                <a:ea typeface="ＭＳ Ｐゴシック" charset="-128"/>
                <a:cs typeface="Times New Roman" pitchFamily="18" charset="0"/>
              </a:rPr>
              <a:t>is </a:t>
            </a:r>
            <a:r>
              <a:rPr lang="en-US" altLang="ja-JP" sz="1400" dirty="0" smtClean="0">
                <a:solidFill>
                  <a:srgbClr val="000000"/>
                </a:solidFill>
                <a:latin typeface="Times New Roman" pitchFamily="18" charset="0"/>
                <a:ea typeface="ＭＳ Ｐゴシック" charset="-128"/>
                <a:cs typeface="Times New Roman" pitchFamily="18" charset="0"/>
              </a:rPr>
              <a:t>a supporting document for MIMO design in  PHY draft proposal </a:t>
            </a:r>
            <a:r>
              <a:rPr lang="en-US" altLang="ja-JP" sz="1400" dirty="0">
                <a:solidFill>
                  <a:srgbClr val="000000"/>
                </a:solidFill>
                <a:latin typeface="Times New Roman" pitchFamily="18" charset="0"/>
                <a:ea typeface="ＭＳ Ｐゴシック" charset="-128"/>
                <a:cs typeface="Times New Roman" pitchFamily="18" charset="0"/>
              </a:rPr>
              <a:t>for HRCP.</a:t>
            </a:r>
          </a:p>
          <a:p>
            <a:pPr>
              <a:spcBef>
                <a:spcPts val="600"/>
              </a:spcBef>
              <a:spcAft>
                <a:spcPts val="600"/>
              </a:spcAft>
            </a:pPr>
            <a:r>
              <a:rPr lang="en-US" altLang="ja-JP" sz="1400" b="1" dirty="0">
                <a:solidFill>
                  <a:srgbClr val="000000"/>
                </a:solidFill>
                <a:latin typeface="Times New Roman" pitchFamily="18" charset="0"/>
                <a:ea typeface="ＭＳ Ｐゴシック" charset="-128"/>
                <a:cs typeface="Times New Roman" pitchFamily="18" charset="0"/>
              </a:rPr>
              <a:t>Purpose:</a:t>
            </a:r>
            <a:r>
              <a:rPr lang="en-US" altLang="ja-JP" sz="1400" dirty="0">
                <a:solidFill>
                  <a:srgbClr val="000000"/>
                </a:solidFill>
                <a:latin typeface="Times New Roman" pitchFamily="18" charset="0"/>
                <a:ea typeface="ＭＳ Ｐゴシック" charset="-128"/>
                <a:cs typeface="Times New Roman" pitchFamily="18" charset="0"/>
              </a:rPr>
              <a:t> 	To propose a full set of specifications for TG 3e.</a:t>
            </a:r>
          </a:p>
          <a:p>
            <a:r>
              <a:rPr lang="en-US" altLang="ja-JP" sz="1400" b="1" dirty="0">
                <a:solidFill>
                  <a:srgbClr val="000000"/>
                </a:solidFill>
                <a:latin typeface="Times New Roman" pitchFamily="18" charset="0"/>
                <a:ea typeface="ＭＳ Ｐゴシック" charset="-128"/>
                <a:cs typeface="Times New Roman" pitchFamily="18" charset="0"/>
              </a:rPr>
              <a:t>Notice:</a:t>
            </a:r>
            <a:r>
              <a:rPr lang="en-US" altLang="ja-JP" sz="1400" dirty="0">
                <a:solidFill>
                  <a:srgbClr val="000000"/>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rgbClr val="000000"/>
                </a:solidFill>
                <a:latin typeface="Times New Roman" pitchFamily="18" charset="0"/>
                <a:ea typeface="ＭＳ Ｐゴシック" charset="-128"/>
                <a:cs typeface="Times New Roman" pitchFamily="18" charset="0"/>
              </a:rPr>
              <a:t>Release:</a:t>
            </a:r>
            <a:r>
              <a:rPr lang="en-US" altLang="ja-JP" sz="1400" dirty="0">
                <a:solidFill>
                  <a:srgbClr val="000000"/>
                </a:solidFill>
                <a:latin typeface="Times New Roman" pitchFamily="18" charset="0"/>
                <a:ea typeface="ＭＳ Ｐゴシック" charset="-128"/>
                <a:cs typeface="Times New Roman" pitchFamily="18" charset="0"/>
              </a:rPr>
              <a:t>	The contributors acknowledge and accept that this contribution becomes the property of IEEE and may be made publicly available by P802.15.</a:t>
            </a:r>
          </a:p>
        </p:txBody>
      </p:sp>
    </p:spTree>
    <p:extLst>
      <p:ext uri="{BB962C8B-B14F-4D97-AF65-F5344CB8AC3E}">
        <p14:creationId xmlns:p14="http://schemas.microsoft.com/office/powerpoint/2010/main" val="1192638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CES structure</a:t>
            </a:r>
            <a:endParaRPr kumimoji="1" lang="ja-JP" altLang="en-US" dirty="0"/>
          </a:p>
        </p:txBody>
      </p:sp>
      <p:sp>
        <p:nvSpPr>
          <p:cNvPr id="4" name="正方形/長方形 3"/>
          <p:cNvSpPr/>
          <p:nvPr/>
        </p:nvSpPr>
        <p:spPr bwMode="auto">
          <a:xfrm>
            <a:off x="2376084" y="5136050"/>
            <a:ext cx="798587"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64</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cxnSp>
        <p:nvCxnSpPr>
          <p:cNvPr id="5" name="直線矢印コネクタ 4"/>
          <p:cNvCxnSpPr/>
          <p:nvPr/>
        </p:nvCxnSpPr>
        <p:spPr bwMode="auto">
          <a:xfrm flipH="1">
            <a:off x="2049335" y="5424082"/>
            <a:ext cx="1125336" cy="0"/>
          </a:xfrm>
          <a:prstGeom prst="straightConnector1">
            <a:avLst/>
          </a:prstGeom>
          <a:noFill/>
          <a:ln w="3175" cap="flat" cmpd="sng" algn="ctr">
            <a:solidFill>
              <a:schemeClr val="tx1"/>
            </a:solidFill>
            <a:prstDash val="solid"/>
            <a:round/>
            <a:headEnd type="arrow" w="sm" len="sm"/>
            <a:tailEnd type="arrow" w="sm" len="sm"/>
          </a:ln>
          <a:effectLst/>
        </p:spPr>
      </p:cxnSp>
      <p:sp>
        <p:nvSpPr>
          <p:cNvPr id="6" name="正方形/長方形 5"/>
          <p:cNvSpPr/>
          <p:nvPr/>
        </p:nvSpPr>
        <p:spPr bwMode="auto">
          <a:xfrm>
            <a:off x="2049334" y="5136226"/>
            <a:ext cx="328889" cy="223859"/>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8</a:t>
            </a:r>
          </a:p>
        </p:txBody>
      </p:sp>
      <p:cxnSp>
        <p:nvCxnSpPr>
          <p:cNvPr id="7" name="直線コネクタ 6"/>
          <p:cNvCxnSpPr/>
          <p:nvPr/>
        </p:nvCxnSpPr>
        <p:spPr bwMode="auto">
          <a:xfrm flipH="1" flipV="1">
            <a:off x="4320565" y="3157268"/>
            <a:ext cx="2228744" cy="552672"/>
          </a:xfrm>
          <a:prstGeom prst="line">
            <a:avLst/>
          </a:prstGeom>
          <a:noFill/>
          <a:ln w="6350" cap="flat" cmpd="sng" algn="ctr">
            <a:solidFill>
              <a:schemeClr val="tx1"/>
            </a:solidFill>
            <a:prstDash val="sysDot"/>
            <a:round/>
            <a:headEnd type="none" w="med" len="med"/>
            <a:tailEnd type="none" w="med" len="med"/>
          </a:ln>
          <a:effectLst/>
        </p:spPr>
      </p:cxnSp>
      <p:sp>
        <p:nvSpPr>
          <p:cNvPr id="9" name="正方形/長方形 8"/>
          <p:cNvSpPr/>
          <p:nvPr/>
        </p:nvSpPr>
        <p:spPr>
          <a:xfrm>
            <a:off x="2447461" y="5468339"/>
            <a:ext cx="615874" cy="246221"/>
          </a:xfrm>
          <a:prstGeom prst="rect">
            <a:avLst/>
          </a:prstGeom>
        </p:spPr>
        <p:txBody>
          <a:bodyPr wrap="none">
            <a:spAutoFit/>
          </a:bodyPr>
          <a:lstStyle/>
          <a:p>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 chips</a:t>
            </a:r>
            <a:endParaRPr lang="ja-JP" altLang="en-US" sz="1000" dirty="0">
              <a:solidFill>
                <a:srgbClr val="000000"/>
              </a:solidFill>
              <a:latin typeface="Times New Roman" pitchFamily="18" charset="0"/>
              <a:cs typeface="Times New Roman" pitchFamily="18" charset="0"/>
            </a:endParaRPr>
          </a:p>
        </p:txBody>
      </p:sp>
      <p:sp>
        <p:nvSpPr>
          <p:cNvPr id="12" name="正方形/長方形 11"/>
          <p:cNvSpPr/>
          <p:nvPr/>
        </p:nvSpPr>
        <p:spPr bwMode="auto">
          <a:xfrm>
            <a:off x="2376084" y="6051324"/>
            <a:ext cx="798587" cy="236854"/>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Ga</a:t>
            </a:r>
            <a:r>
              <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rPr>
              <a:t>64</a:t>
            </a:r>
            <a:endParaRPr lang="en-US" altLang="ja-JP" sz="1000" dirty="0">
              <a:solidFill>
                <a:srgbClr val="000000"/>
              </a:solidFill>
              <a:latin typeface="Times New Roman" pitchFamily="18" charset="0"/>
              <a:ea typeface="ＭＳ ゴシック" panose="020B0609070205080204" pitchFamily="49" charset="-128"/>
              <a:cs typeface="Times New Roman" pitchFamily="18" charset="0"/>
            </a:endParaRPr>
          </a:p>
        </p:txBody>
      </p:sp>
      <p:cxnSp>
        <p:nvCxnSpPr>
          <p:cNvPr id="14" name="直線コネクタ 13"/>
          <p:cNvCxnSpPr>
            <a:endCxn id="4" idx="3"/>
          </p:cNvCxnSpPr>
          <p:nvPr/>
        </p:nvCxnSpPr>
        <p:spPr bwMode="auto">
          <a:xfrm flipV="1">
            <a:off x="3174671" y="5247980"/>
            <a:ext cx="0" cy="803344"/>
          </a:xfrm>
          <a:prstGeom prst="line">
            <a:avLst/>
          </a:prstGeom>
          <a:noFill/>
          <a:ln w="6350" cap="flat" cmpd="sng" algn="ctr">
            <a:solidFill>
              <a:schemeClr val="tx1"/>
            </a:solidFill>
            <a:prstDash val="sysDot"/>
            <a:round/>
            <a:headEnd type="none" w="med" len="med"/>
            <a:tailEnd type="none" w="med" len="med"/>
          </a:ln>
          <a:effectLst/>
        </p:spPr>
      </p:cxnSp>
      <p:cxnSp>
        <p:nvCxnSpPr>
          <p:cNvPr id="15" name="直線コネクタ 14"/>
          <p:cNvCxnSpPr>
            <a:stCxn id="12" idx="1"/>
            <a:endCxn id="4" idx="1"/>
          </p:cNvCxnSpPr>
          <p:nvPr/>
        </p:nvCxnSpPr>
        <p:spPr bwMode="auto">
          <a:xfrm flipV="1">
            <a:off x="2376084" y="5247980"/>
            <a:ext cx="0" cy="921771"/>
          </a:xfrm>
          <a:prstGeom prst="line">
            <a:avLst/>
          </a:prstGeom>
          <a:noFill/>
          <a:ln w="6350" cap="flat" cmpd="sng" algn="ctr">
            <a:solidFill>
              <a:schemeClr val="tx1"/>
            </a:solidFill>
            <a:prstDash val="sysDot"/>
            <a:round/>
            <a:headEnd type="none" w="med" len="med"/>
            <a:tailEnd type="none" w="med" len="med"/>
          </a:ln>
          <a:effectLst/>
        </p:spPr>
      </p:cxnSp>
      <p:sp>
        <p:nvSpPr>
          <p:cNvPr id="16" name="テキスト ボックス 15"/>
          <p:cNvSpPr txBox="1"/>
          <p:nvPr/>
        </p:nvSpPr>
        <p:spPr>
          <a:xfrm>
            <a:off x="743813" y="4735086"/>
            <a:ext cx="1178528" cy="246221"/>
          </a:xfrm>
          <a:prstGeom prst="rect">
            <a:avLst/>
          </a:prstGeom>
          <a:noFill/>
        </p:spPr>
        <p:txBody>
          <a:bodyPr wrap="none" rtlCol="0">
            <a:spAutoFit/>
          </a:bodyPr>
          <a:lstStyle/>
          <a:p>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8</a:t>
            </a:r>
            <a:r>
              <a:rPr lang="ja-JP" altLang="en-US" sz="1000" dirty="0">
                <a:solidFill>
                  <a:srgbClr val="000000"/>
                </a:solidFill>
                <a:latin typeface="Times New Roman" pitchFamily="18" charset="0"/>
                <a:ea typeface="ＭＳ ゴシック" panose="020B0609070205080204" pitchFamily="49" charset="-128"/>
                <a:cs typeface="Times New Roman" pitchFamily="18" charset="0"/>
              </a:rPr>
              <a:t> </a:t>
            </a: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chips CP inserted</a:t>
            </a:r>
            <a:endParaRPr lang="ja-JP" altLang="en-US" sz="1000" dirty="0">
              <a:solidFill>
                <a:srgbClr val="000000"/>
              </a:solidFill>
              <a:latin typeface="Times New Roman" pitchFamily="18" charset="0"/>
              <a:ea typeface="ＭＳ ゴシック" panose="020B0609070205080204" pitchFamily="49" charset="-128"/>
              <a:cs typeface="Times New Roman" pitchFamily="18" charset="0"/>
            </a:endParaRPr>
          </a:p>
        </p:txBody>
      </p:sp>
      <p:sp>
        <p:nvSpPr>
          <p:cNvPr id="17" name="フリーフォーム 16"/>
          <p:cNvSpPr/>
          <p:nvPr/>
        </p:nvSpPr>
        <p:spPr bwMode="auto">
          <a:xfrm>
            <a:off x="1776451" y="4950530"/>
            <a:ext cx="423949" cy="225128"/>
          </a:xfrm>
          <a:custGeom>
            <a:avLst/>
            <a:gdLst>
              <a:gd name="connsiteX0" fmla="*/ 0 w 423949"/>
              <a:gd name="connsiteY0" fmla="*/ 684 h 225128"/>
              <a:gd name="connsiteX1" fmla="*/ 149629 w 423949"/>
              <a:gd name="connsiteY1" fmla="*/ 150313 h 225128"/>
              <a:gd name="connsiteX2" fmla="*/ 224444 w 423949"/>
              <a:gd name="connsiteY2" fmla="*/ 684 h 225128"/>
              <a:gd name="connsiteX3" fmla="*/ 423949 w 423949"/>
              <a:gd name="connsiteY3" fmla="*/ 225128 h 225128"/>
            </a:gdLst>
            <a:ahLst/>
            <a:cxnLst>
              <a:cxn ang="0">
                <a:pos x="connsiteX0" y="connsiteY0"/>
              </a:cxn>
              <a:cxn ang="0">
                <a:pos x="connsiteX1" y="connsiteY1"/>
              </a:cxn>
              <a:cxn ang="0">
                <a:pos x="connsiteX2" y="connsiteY2"/>
              </a:cxn>
              <a:cxn ang="0">
                <a:pos x="connsiteX3" y="connsiteY3"/>
              </a:cxn>
            </a:cxnLst>
            <a:rect l="l" t="t" r="r" b="b"/>
            <a:pathLst>
              <a:path w="423949" h="225128">
                <a:moveTo>
                  <a:pt x="0" y="684"/>
                </a:moveTo>
                <a:cubicBezTo>
                  <a:pt x="56111" y="75498"/>
                  <a:pt x="112222" y="150313"/>
                  <a:pt x="149629" y="150313"/>
                </a:cubicBezTo>
                <a:cubicBezTo>
                  <a:pt x="187036" y="150313"/>
                  <a:pt x="178724" y="-11785"/>
                  <a:pt x="224444" y="684"/>
                </a:cubicBezTo>
                <a:cubicBezTo>
                  <a:pt x="270164" y="13153"/>
                  <a:pt x="347056" y="119140"/>
                  <a:pt x="423949" y="225128"/>
                </a:cubicBezTo>
              </a:path>
            </a:pathLst>
          </a:custGeom>
          <a:noFill/>
          <a:ln w="9525" cap="flat" cmpd="sng" algn="ctr">
            <a:solidFill>
              <a:schemeClr val="accent1"/>
            </a:solidFill>
            <a:prstDash val="solid"/>
            <a:round/>
            <a:headEnd type="none" w="med" len="med"/>
            <a:tailEnd type="arrow" w="med" len="med"/>
          </a:ln>
          <a:effectLst/>
        </p:spPr>
        <p:txBody>
          <a:bodyPr vert="horz" wrap="square" lIns="90000" tIns="46800" rIns="90000" bIns="46800" numCol="1" rtlCol="0" anchor="t" anchorCtr="0" compatLnSpc="1">
            <a:prstTxWarp prst="textNoShape">
              <a:avLst/>
            </a:prstTxWarp>
            <a:spAutoFit/>
          </a:bodyPr>
          <a:lstStyle/>
          <a:p>
            <a:pPr algn="r" fontAlgn="base">
              <a:spcBef>
                <a:spcPct val="0"/>
              </a:spcBef>
              <a:spcAft>
                <a:spcPct val="0"/>
              </a:spcAft>
            </a:pPr>
            <a:endParaRPr lang="ja-JP" altLang="en-US" sz="1200">
              <a:solidFill>
                <a:srgbClr val="000000"/>
              </a:solidFill>
              <a:ea typeface="ＭＳ Ｐゴシック" charset="-128"/>
            </a:endParaRPr>
          </a:p>
        </p:txBody>
      </p:sp>
      <p:sp>
        <p:nvSpPr>
          <p:cNvPr id="25" name="正方形/長方形 24"/>
          <p:cNvSpPr/>
          <p:nvPr/>
        </p:nvSpPr>
        <p:spPr bwMode="auto">
          <a:xfrm>
            <a:off x="5064945" y="2924944"/>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i</a:t>
            </a:r>
          </a:p>
        </p:txBody>
      </p:sp>
      <p:sp>
        <p:nvSpPr>
          <p:cNvPr id="29" name="正方形/長方形 28"/>
          <p:cNvSpPr/>
          <p:nvPr/>
        </p:nvSpPr>
        <p:spPr bwMode="auto">
          <a:xfrm>
            <a:off x="3783592" y="2924944"/>
            <a:ext cx="429520" cy="216024"/>
          </a:xfrm>
          <a:prstGeom prst="rect">
            <a:avLst/>
          </a:prstGeom>
          <a:noFill/>
          <a:ln w="19050" cap="flat" cmpd="sng" algn="ctr">
            <a:solidFill>
              <a:schemeClr val="tx1"/>
            </a:solidFill>
            <a:prstDash val="solid"/>
            <a:round/>
            <a:headEnd type="none" w="med" len="med"/>
            <a:tailEnd type="none" w="med" len="med"/>
          </a:ln>
          <a:effectLst/>
        </p:spPr>
        <p:txBody>
          <a:bodyPr vert="horz" wrap="none" lIns="0" tIns="36000" rIns="0" bIns="360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31" name="テキスト ボックス 30"/>
          <p:cNvSpPr txBox="1"/>
          <p:nvPr/>
        </p:nvSpPr>
        <p:spPr>
          <a:xfrm>
            <a:off x="323528" y="2894456"/>
            <a:ext cx="1296145" cy="276999"/>
          </a:xfrm>
          <a:prstGeom prst="rect">
            <a:avLst/>
          </a:prstGeom>
          <a:noFill/>
        </p:spPr>
        <p:txBody>
          <a:bodyPr wrap="square" rtlCol="0">
            <a:spAutoFit/>
          </a:bodyPr>
          <a:lstStyle/>
          <a:p>
            <a:r>
              <a:rPr lang="en-US" altLang="ja-JP" sz="1200" dirty="0" err="1">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a:t>
            </a:r>
            <a:r>
              <a:rPr lang="en-US" altLang="ja-JP" sz="1200" i="1" dirty="0" err="1">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i</a:t>
            </a:r>
            <a:r>
              <a:rPr lang="ja-JP" altLang="en-US" sz="12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2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i</a:t>
            </a:r>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 9 ~ 16)</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39" name="正方形/長方形 38"/>
          <p:cNvSpPr/>
          <p:nvPr/>
        </p:nvSpPr>
        <p:spPr bwMode="auto">
          <a:xfrm>
            <a:off x="1714817" y="2926975"/>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0" name="正方形/長方形 39"/>
          <p:cNvSpPr/>
          <p:nvPr/>
        </p:nvSpPr>
        <p:spPr bwMode="auto">
          <a:xfrm>
            <a:off x="2848433" y="2926975"/>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none" lIns="0" tIns="36000" rIns="0" bIns="36000" numCol="1" rtlCol="0" anchor="t"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2" name="正方形/長方形 41"/>
          <p:cNvSpPr/>
          <p:nvPr/>
        </p:nvSpPr>
        <p:spPr bwMode="auto">
          <a:xfrm>
            <a:off x="4200652" y="2924944"/>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3" name="正方形/長方形 52"/>
          <p:cNvSpPr/>
          <p:nvPr/>
        </p:nvSpPr>
        <p:spPr>
          <a:xfrm>
            <a:off x="3979422" y="5590204"/>
            <a:ext cx="4320480" cy="646331"/>
          </a:xfrm>
          <a:prstGeom prst="rect">
            <a:avLst/>
          </a:prstGeom>
        </p:spPr>
        <p:txBody>
          <a:bodyPr wrap="square">
            <a:spAutoFit/>
          </a:bodyPr>
          <a:lstStyle/>
          <a:p>
            <a:r>
              <a:rPr lang="en-US" altLang="ja-JP" sz="1200" dirty="0">
                <a:solidFill>
                  <a:srgbClr val="000000"/>
                </a:solidFill>
                <a:latin typeface="Times New Roman" pitchFamily="18" charset="0"/>
                <a:ea typeface="ＭＳ ゴシック" panose="020B0609070205080204" pitchFamily="49" charset="-128"/>
                <a:cs typeface="Times New Roman" pitchFamily="18" charset="0"/>
              </a:rPr>
              <a:t>Ga</a:t>
            </a:r>
            <a:r>
              <a:rPr lang="en-US" altLang="ja-JP" sz="1200" baseline="-25000" dirty="0">
                <a:solidFill>
                  <a:srgbClr val="000000"/>
                </a:solidFill>
                <a:latin typeface="Times New Roman" pitchFamily="18" charset="0"/>
                <a:ea typeface="ＭＳ ゴシック" panose="020B0609070205080204" pitchFamily="49" charset="-128"/>
                <a:cs typeface="Times New Roman" pitchFamily="18" charset="0"/>
              </a:rPr>
              <a:t>64</a:t>
            </a:r>
            <a:r>
              <a:rPr lang="ja-JP" altLang="en-US" sz="1200" dirty="0">
                <a:solidFill>
                  <a:srgbClr val="000000"/>
                </a:solidFill>
                <a:latin typeface="Times New Roman" pitchFamily="18" charset="0"/>
                <a:cs typeface="Times New Roman" pitchFamily="18" charset="0"/>
              </a:rPr>
              <a:t> </a:t>
            </a:r>
            <a:r>
              <a:rPr lang="en-US" altLang="ja-JP" sz="1200" dirty="0">
                <a:solidFill>
                  <a:srgbClr val="000000"/>
                </a:solidFill>
                <a:latin typeface="Times New Roman" pitchFamily="18" charset="0"/>
                <a:cs typeface="Times New Roman" pitchFamily="18" charset="0"/>
              </a:rPr>
              <a:t>=</a:t>
            </a:r>
            <a:r>
              <a:rPr lang="ja-JP" altLang="en-US" sz="1200" dirty="0">
                <a:solidFill>
                  <a:srgbClr val="000000"/>
                </a:solidFill>
                <a:latin typeface="Times New Roman" pitchFamily="18" charset="0"/>
                <a:cs typeface="Times New Roman" pitchFamily="18" charset="0"/>
              </a:rPr>
              <a:t> </a:t>
            </a:r>
            <a:r>
              <a:rPr lang="en-US" altLang="ja-JP" sz="1200" dirty="0">
                <a:solidFill>
                  <a:srgbClr val="000000"/>
                </a:solidFill>
                <a:latin typeface="Times New Roman" pitchFamily="18" charset="0"/>
                <a:cs typeface="Times New Roman" pitchFamily="18" charset="0"/>
              </a:rPr>
              <a:t>[-1 -1 +1 -1 +1 -1 -1 -1 +1 +1 -1 +1 +1 -1 -1 -1 -1 -1 +1 -1 +1 -1 -1 -1 -1 -1 +1 -1 -1 +1 +1 +1 -1 -1 +1 -1 +1 -1 -1 -1 +1 +1 -1 +1 +1 -1 -1 -1 +1 +1 -1 +1 -1 +1 +1 +1 +1 +1 -1 +1 +1 -1 -1 -1 ]</a:t>
            </a:r>
            <a:endParaRPr lang="ja-JP" altLang="en-US" sz="1200" dirty="0">
              <a:solidFill>
                <a:srgbClr val="000000"/>
              </a:solidFill>
              <a:latin typeface="Times New Roman" pitchFamily="18" charset="0"/>
              <a:cs typeface="Times New Roman" pitchFamily="18" charset="0"/>
            </a:endParaRPr>
          </a:p>
        </p:txBody>
      </p:sp>
      <p:sp>
        <p:nvSpPr>
          <p:cNvPr id="59" name="テキスト ボックス 58"/>
          <p:cNvSpPr txBox="1"/>
          <p:nvPr/>
        </p:nvSpPr>
        <p:spPr>
          <a:xfrm>
            <a:off x="773034" y="5963693"/>
            <a:ext cx="1337226" cy="276999"/>
          </a:xfrm>
          <a:prstGeom prst="rect">
            <a:avLst/>
          </a:prstGeom>
          <a:noFill/>
        </p:spPr>
        <p:txBody>
          <a:bodyPr wrap="none" rtlCol="0">
            <a:spAutoFit/>
          </a:bodyPr>
          <a:lstStyle/>
          <a:p>
            <a:r>
              <a:rPr lang="en-US" altLang="ja-JP" sz="1200" dirty="0">
                <a:solidFill>
                  <a:srgbClr val="FF0000"/>
                </a:solidFill>
                <a:latin typeface="Times New Roman" pitchFamily="18" charset="0"/>
                <a:cs typeface="Times New Roman" pitchFamily="18" charset="0"/>
              </a:rPr>
              <a:t>Frequency domain</a:t>
            </a:r>
            <a:endParaRPr lang="ja-JP" altLang="en-US" sz="1200" dirty="0">
              <a:solidFill>
                <a:srgbClr val="FF0000"/>
              </a:solidFill>
              <a:latin typeface="Times New Roman" pitchFamily="18" charset="0"/>
              <a:cs typeface="Times New Roman" pitchFamily="18" charset="0"/>
            </a:endParaRPr>
          </a:p>
        </p:txBody>
      </p:sp>
      <p:sp>
        <p:nvSpPr>
          <p:cNvPr id="60" name="テキスト ボックス 59"/>
          <p:cNvSpPr txBox="1"/>
          <p:nvPr/>
        </p:nvSpPr>
        <p:spPr>
          <a:xfrm>
            <a:off x="323528" y="5184751"/>
            <a:ext cx="1671676" cy="276999"/>
          </a:xfrm>
          <a:prstGeom prst="rect">
            <a:avLst/>
          </a:prstGeom>
          <a:noFill/>
        </p:spPr>
        <p:txBody>
          <a:bodyPr wrap="none" rtlCol="0">
            <a:spAutoFit/>
          </a:bodyPr>
          <a:lstStyle/>
          <a:p>
            <a:r>
              <a:rPr lang="en-US" altLang="ja-JP" sz="1200" dirty="0">
                <a:solidFill>
                  <a:srgbClr val="FF0000"/>
                </a:solidFill>
                <a:latin typeface="Times New Roman" pitchFamily="18" charset="0"/>
                <a:cs typeface="Times New Roman" pitchFamily="18" charset="0"/>
              </a:rPr>
              <a:t>Time </a:t>
            </a:r>
            <a:r>
              <a:rPr lang="en-US" altLang="ja-JP" sz="1200">
                <a:solidFill>
                  <a:srgbClr val="FF0000"/>
                </a:solidFill>
                <a:latin typeface="Times New Roman" pitchFamily="18" charset="0"/>
                <a:cs typeface="Times New Roman" pitchFamily="18" charset="0"/>
              </a:rPr>
              <a:t>domain waveform</a:t>
            </a:r>
            <a:endParaRPr lang="ja-JP" altLang="en-US" sz="1200" dirty="0">
              <a:solidFill>
                <a:srgbClr val="FF0000"/>
              </a:solidFill>
              <a:latin typeface="Times New Roman" pitchFamily="18" charset="0"/>
              <a:cs typeface="Times New Roman" pitchFamily="18" charset="0"/>
            </a:endParaRPr>
          </a:p>
        </p:txBody>
      </p:sp>
      <p:cxnSp>
        <p:nvCxnSpPr>
          <p:cNvPr id="71" name="直線矢印コネクタ 70"/>
          <p:cNvCxnSpPr/>
          <p:nvPr/>
        </p:nvCxnSpPr>
        <p:spPr bwMode="auto">
          <a:xfrm flipH="1">
            <a:off x="3287729" y="2332291"/>
            <a:ext cx="447983" cy="0"/>
          </a:xfrm>
          <a:prstGeom prst="straightConnector1">
            <a:avLst/>
          </a:prstGeom>
          <a:noFill/>
          <a:ln w="3175" cap="flat" cmpd="sng" algn="ctr">
            <a:solidFill>
              <a:schemeClr val="tx1"/>
            </a:solidFill>
            <a:prstDash val="solid"/>
            <a:round/>
            <a:headEnd type="arrow" w="sm" len="sm"/>
            <a:tailEnd type="arrow" w="sm" len="sm"/>
          </a:ln>
          <a:effectLst/>
        </p:spPr>
      </p:cxnSp>
      <p:cxnSp>
        <p:nvCxnSpPr>
          <p:cNvPr id="75" name="直線コネクタ 74"/>
          <p:cNvCxnSpPr>
            <a:stCxn id="6" idx="1"/>
            <a:endCxn id="87" idx="1"/>
          </p:cNvCxnSpPr>
          <p:nvPr/>
        </p:nvCxnSpPr>
        <p:spPr bwMode="auto">
          <a:xfrm flipV="1">
            <a:off x="2049334" y="3829737"/>
            <a:ext cx="4564" cy="1418419"/>
          </a:xfrm>
          <a:prstGeom prst="line">
            <a:avLst/>
          </a:prstGeom>
          <a:noFill/>
          <a:ln w="6350" cap="flat" cmpd="sng" algn="ctr">
            <a:solidFill>
              <a:schemeClr val="tx1"/>
            </a:solidFill>
            <a:prstDash val="sysDot"/>
            <a:round/>
            <a:headEnd type="none" w="med" len="med"/>
            <a:tailEnd type="none" w="med" len="med"/>
          </a:ln>
          <a:effectLst/>
        </p:spPr>
      </p:cxnSp>
      <p:cxnSp>
        <p:nvCxnSpPr>
          <p:cNvPr id="76" name="直線コネクタ 75"/>
          <p:cNvCxnSpPr>
            <a:stCxn id="4" idx="3"/>
            <a:endCxn id="87" idx="3"/>
          </p:cNvCxnSpPr>
          <p:nvPr/>
        </p:nvCxnSpPr>
        <p:spPr bwMode="auto">
          <a:xfrm flipV="1">
            <a:off x="3174671" y="3829737"/>
            <a:ext cx="0" cy="1418243"/>
          </a:xfrm>
          <a:prstGeom prst="line">
            <a:avLst/>
          </a:prstGeom>
          <a:noFill/>
          <a:ln w="6350" cap="flat" cmpd="sng" algn="ctr">
            <a:solidFill>
              <a:schemeClr val="tx1"/>
            </a:solidFill>
            <a:prstDash val="sysDot"/>
            <a:round/>
            <a:headEnd type="none" w="med" len="med"/>
            <a:tailEnd type="none" w="med" len="med"/>
          </a:ln>
          <a:effectLst/>
        </p:spPr>
      </p:cxnSp>
      <p:sp>
        <p:nvSpPr>
          <p:cNvPr id="64" name="テキスト ボックス 63"/>
          <p:cNvSpPr txBox="1"/>
          <p:nvPr/>
        </p:nvSpPr>
        <p:spPr>
          <a:xfrm>
            <a:off x="2915816" y="4044537"/>
            <a:ext cx="952505" cy="276999"/>
          </a:xfrm>
          <a:prstGeom prst="rect">
            <a:avLst/>
          </a:prstGeom>
          <a:solidFill>
            <a:schemeClr val="bg1"/>
          </a:solidFill>
        </p:spPr>
        <p:txBody>
          <a:bodyPr wrap="none" rtlCol="0">
            <a:spAutoFit/>
          </a:bodyPr>
          <a:lstStyle/>
          <a:p>
            <a:r>
              <a:rPr lang="en-US" altLang="ja-JP"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rPr>
              <a:t>4 repetitions</a:t>
            </a:r>
            <a:endParaRPr lang="ja-JP" altLang="en-US"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84" name="正方形/長方形 83"/>
          <p:cNvSpPr/>
          <p:nvPr/>
        </p:nvSpPr>
        <p:spPr>
          <a:xfrm>
            <a:off x="3059832" y="1722874"/>
            <a:ext cx="784189" cy="553998"/>
          </a:xfrm>
          <a:prstGeom prst="rect">
            <a:avLst/>
          </a:prstGeom>
        </p:spPr>
        <p:txBody>
          <a:bodyPr wrap="none">
            <a:spAutoFit/>
          </a:bodyPr>
          <a:lstStyle/>
          <a:p>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72*4</a:t>
            </a:r>
          </a:p>
          <a:p>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 288 chips</a:t>
            </a:r>
          </a:p>
          <a:p>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=164 ns</a:t>
            </a:r>
            <a:endParaRPr lang="ja-JP" altLang="en-US" sz="1000" dirty="0">
              <a:solidFill>
                <a:srgbClr val="000000"/>
              </a:solidFill>
              <a:latin typeface="Times New Roman" pitchFamily="18" charset="0"/>
              <a:cs typeface="Times New Roman" pitchFamily="18" charset="0"/>
            </a:endParaRPr>
          </a:p>
        </p:txBody>
      </p:sp>
      <p:sp>
        <p:nvSpPr>
          <p:cNvPr id="83" name="正方形/長方形 82"/>
          <p:cNvSpPr/>
          <p:nvPr/>
        </p:nvSpPr>
        <p:spPr>
          <a:xfrm>
            <a:off x="3941322" y="4756350"/>
            <a:ext cx="2409634" cy="276999"/>
          </a:xfrm>
          <a:prstGeom prst="rect">
            <a:avLst/>
          </a:prstGeom>
        </p:spPr>
        <p:txBody>
          <a:bodyPr wrap="none">
            <a:spAutoFit/>
          </a:bodyPr>
          <a:lstStyle/>
          <a:p>
            <a:r>
              <a:rPr lang="en-US" altLang="ja-JP" sz="1200" i="1" dirty="0" err="1">
                <a:solidFill>
                  <a:srgbClr val="000000"/>
                </a:solidFill>
                <a:latin typeface="Times New Roman" pitchFamily="18" charset="0"/>
                <a:cs typeface="Times New Roman" pitchFamily="18" charset="0"/>
              </a:rPr>
              <a:t>T</a:t>
            </a:r>
            <a:r>
              <a:rPr lang="en-US" altLang="ja-JP" sz="1200" i="1" baseline="-25000" dirty="0" err="1">
                <a:solidFill>
                  <a:srgbClr val="000000"/>
                </a:solidFill>
                <a:latin typeface="Times New Roman" pitchFamily="18" charset="0"/>
                <a:cs typeface="Times New Roman" pitchFamily="18" charset="0"/>
              </a:rPr>
              <a:t>CSces</a:t>
            </a:r>
            <a:r>
              <a:rPr lang="en-US" altLang="ja-JP" sz="1200" baseline="-25000" dirty="0" err="1">
                <a:solidFill>
                  <a:srgbClr val="000000"/>
                </a:solidFill>
                <a:latin typeface="Times New Roman" pitchFamily="18" charset="0"/>
                <a:cs typeface="Times New Roman" pitchFamily="18" charset="0"/>
              </a:rPr>
              <a:t>_</a:t>
            </a:r>
            <a:r>
              <a:rPr lang="en-US" altLang="ja-JP" sz="1200" i="1" baseline="-25000" dirty="0" err="1">
                <a:solidFill>
                  <a:srgbClr val="000000"/>
                </a:solidFill>
                <a:latin typeface="Times New Roman" pitchFamily="18" charset="0"/>
                <a:cs typeface="Times New Roman" pitchFamily="18" charset="0"/>
              </a:rPr>
              <a:t>i</a:t>
            </a:r>
            <a:r>
              <a:rPr lang="en-US" altLang="ja-JP" sz="1200" dirty="0">
                <a:solidFill>
                  <a:srgbClr val="000000"/>
                </a:solidFill>
                <a:latin typeface="Times New Roman" pitchFamily="18" charset="0"/>
                <a:cs typeface="Times New Roman" pitchFamily="18" charset="0"/>
              </a:rPr>
              <a:t> =  4.5* (</a:t>
            </a:r>
            <a:r>
              <a:rPr lang="ja-JP" altLang="en-US" sz="1200" dirty="0">
                <a:solidFill>
                  <a:srgbClr val="000000"/>
                </a:solidFill>
                <a:latin typeface="Times New Roman" pitchFamily="18" charset="0"/>
                <a:cs typeface="Times New Roman" pitchFamily="18" charset="0"/>
              </a:rPr>
              <a:t> </a:t>
            </a:r>
            <a:r>
              <a:rPr lang="en-US" altLang="ja-JP" sz="1200" dirty="0">
                <a:solidFill>
                  <a:srgbClr val="000000"/>
                </a:solidFill>
                <a:latin typeface="Times New Roman" pitchFamily="18" charset="0"/>
                <a:cs typeface="Times New Roman" pitchFamily="18" charset="0"/>
              </a:rPr>
              <a:t>mod(</a:t>
            </a:r>
            <a:r>
              <a:rPr lang="en-US" altLang="ja-JP" sz="1200" i="1" dirty="0">
                <a:solidFill>
                  <a:srgbClr val="000000"/>
                </a:solidFill>
                <a:latin typeface="Times New Roman" pitchFamily="18" charset="0"/>
                <a:cs typeface="Times New Roman" pitchFamily="18" charset="0"/>
              </a:rPr>
              <a:t>i</a:t>
            </a:r>
            <a:r>
              <a:rPr lang="en-US" altLang="ja-JP" sz="1200" dirty="0">
                <a:solidFill>
                  <a:srgbClr val="000000"/>
                </a:solidFill>
                <a:latin typeface="Times New Roman" pitchFamily="18" charset="0"/>
                <a:cs typeface="Times New Roman" pitchFamily="18" charset="0"/>
              </a:rPr>
              <a:t>, 8) – 1 ) [ns]</a:t>
            </a:r>
            <a:endParaRPr lang="ja-JP" altLang="ja-JP" sz="1200" dirty="0">
              <a:solidFill>
                <a:srgbClr val="000000"/>
              </a:solidFill>
              <a:latin typeface="Times New Roman" pitchFamily="18" charset="0"/>
              <a:cs typeface="Times New Roman" pitchFamily="18" charset="0"/>
            </a:endParaRPr>
          </a:p>
        </p:txBody>
      </p:sp>
      <p:cxnSp>
        <p:nvCxnSpPr>
          <p:cNvPr id="86" name="直線コネクタ 85"/>
          <p:cNvCxnSpPr/>
          <p:nvPr/>
        </p:nvCxnSpPr>
        <p:spPr bwMode="auto">
          <a:xfrm flipV="1">
            <a:off x="3734697" y="2101020"/>
            <a:ext cx="0" cy="431844"/>
          </a:xfrm>
          <a:prstGeom prst="line">
            <a:avLst/>
          </a:prstGeom>
          <a:noFill/>
          <a:ln w="6350" cap="flat" cmpd="sng" algn="ctr">
            <a:solidFill>
              <a:schemeClr val="tx1"/>
            </a:solidFill>
            <a:prstDash val="sysDot"/>
            <a:round/>
            <a:headEnd type="none" w="med" len="med"/>
            <a:tailEnd type="none" w="med" len="med"/>
          </a:ln>
          <a:effectLst/>
        </p:spPr>
      </p:cxnSp>
      <p:cxnSp>
        <p:nvCxnSpPr>
          <p:cNvPr id="88" name="直線コネクタ 87"/>
          <p:cNvCxnSpPr>
            <a:stCxn id="42" idx="1"/>
          </p:cNvCxnSpPr>
          <p:nvPr/>
        </p:nvCxnSpPr>
        <p:spPr bwMode="auto">
          <a:xfrm flipH="1" flipV="1">
            <a:off x="4192438" y="2113472"/>
            <a:ext cx="8214" cy="919484"/>
          </a:xfrm>
          <a:prstGeom prst="line">
            <a:avLst/>
          </a:prstGeom>
          <a:noFill/>
          <a:ln w="6350" cap="flat" cmpd="sng" algn="ctr">
            <a:solidFill>
              <a:schemeClr val="tx1"/>
            </a:solidFill>
            <a:prstDash val="sysDot"/>
            <a:round/>
            <a:headEnd type="none" w="med" len="med"/>
            <a:tailEnd type="none" w="med" len="med"/>
          </a:ln>
          <a:effectLst/>
        </p:spPr>
      </p:cxnSp>
      <p:sp>
        <p:nvSpPr>
          <p:cNvPr id="94" name="正方形/長方形 93"/>
          <p:cNvSpPr/>
          <p:nvPr/>
        </p:nvSpPr>
        <p:spPr bwMode="auto">
          <a:xfrm>
            <a:off x="2049334" y="4460124"/>
            <a:ext cx="1125337"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cxnSp>
        <p:nvCxnSpPr>
          <p:cNvPr id="95" name="直線コネクタ 94"/>
          <p:cNvCxnSpPr/>
          <p:nvPr/>
        </p:nvCxnSpPr>
        <p:spPr bwMode="auto">
          <a:xfrm flipV="1">
            <a:off x="2053087" y="3157268"/>
            <a:ext cx="1716656" cy="556697"/>
          </a:xfrm>
          <a:prstGeom prst="line">
            <a:avLst/>
          </a:prstGeom>
          <a:noFill/>
          <a:ln w="6350" cap="flat" cmpd="sng" algn="ctr">
            <a:solidFill>
              <a:schemeClr val="tx1"/>
            </a:solidFill>
            <a:prstDash val="sysDot"/>
            <a:round/>
            <a:headEnd type="none" w="med" len="med"/>
            <a:tailEnd type="none" w="med" len="med"/>
          </a:ln>
          <a:effectLst/>
        </p:spPr>
      </p:cxnSp>
      <p:sp>
        <p:nvSpPr>
          <p:cNvPr id="100" name="テキスト ボックス 99"/>
          <p:cNvSpPr txBox="1"/>
          <p:nvPr/>
        </p:nvSpPr>
        <p:spPr>
          <a:xfrm>
            <a:off x="2924442" y="4775650"/>
            <a:ext cx="901209" cy="276999"/>
          </a:xfrm>
          <a:prstGeom prst="rect">
            <a:avLst/>
          </a:prstGeom>
          <a:solidFill>
            <a:schemeClr val="bg1"/>
          </a:solidFill>
        </p:spPr>
        <p:txBody>
          <a:bodyPr wrap="none" rtlCol="0">
            <a:spAutoFit/>
          </a:bodyPr>
          <a:lstStyle/>
          <a:p>
            <a:r>
              <a:rPr lang="en-US" altLang="ja-JP"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rPr>
              <a:t>Cyclic shift</a:t>
            </a:r>
            <a:endParaRPr lang="ja-JP" altLang="en-US"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10" name="正方形/長方形 109"/>
          <p:cNvSpPr/>
          <p:nvPr/>
        </p:nvSpPr>
        <p:spPr bwMode="auto">
          <a:xfrm>
            <a:off x="5426155" y="3717807"/>
            <a:ext cx="1120773"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sp>
        <p:nvSpPr>
          <p:cNvPr id="99" name="下矢印 98"/>
          <p:cNvSpPr/>
          <p:nvPr/>
        </p:nvSpPr>
        <p:spPr bwMode="auto">
          <a:xfrm rot="10800000">
            <a:off x="2755398" y="4788958"/>
            <a:ext cx="216278" cy="198225"/>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dirty="0">
              <a:solidFill>
                <a:srgbClr val="000000"/>
              </a:solidFill>
              <a:ea typeface="ＭＳ Ｐゴシック" charset="-128"/>
            </a:endParaRPr>
          </a:p>
        </p:txBody>
      </p:sp>
      <p:sp>
        <p:nvSpPr>
          <p:cNvPr id="63" name="下矢印 62"/>
          <p:cNvSpPr/>
          <p:nvPr/>
        </p:nvSpPr>
        <p:spPr bwMode="auto">
          <a:xfrm rot="10800000">
            <a:off x="2740294" y="4044537"/>
            <a:ext cx="216278" cy="198225"/>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dirty="0">
              <a:solidFill>
                <a:srgbClr val="000000"/>
              </a:solidFill>
              <a:ea typeface="ＭＳ Ｐゴシック" charset="-128"/>
            </a:endParaRPr>
          </a:p>
        </p:txBody>
      </p:sp>
      <p:sp>
        <p:nvSpPr>
          <p:cNvPr id="121" name="テキスト ボックス 120"/>
          <p:cNvSpPr txBox="1"/>
          <p:nvPr/>
        </p:nvSpPr>
        <p:spPr>
          <a:xfrm>
            <a:off x="683568" y="1700808"/>
            <a:ext cx="1314784" cy="415498"/>
          </a:xfrm>
          <a:prstGeom prst="rect">
            <a:avLst/>
          </a:prstGeom>
          <a:noFill/>
        </p:spPr>
        <p:txBody>
          <a:bodyPr wrap="none" rtlCol="0">
            <a:spAutoFit/>
          </a:bodyPr>
          <a:lstStyle/>
          <a:p>
            <a:r>
              <a:rPr lang="en-US" altLang="ja-JP" sz="2100" i="1" dirty="0">
                <a:solidFill>
                  <a:srgbClr val="000000"/>
                </a:solidFill>
              </a:rPr>
              <a:t>M</a:t>
            </a:r>
            <a:r>
              <a:rPr lang="en-US" altLang="ja-JP" sz="2100" dirty="0">
                <a:solidFill>
                  <a:srgbClr val="000000"/>
                </a:solidFill>
              </a:rPr>
              <a:t> =</a:t>
            </a:r>
            <a:r>
              <a:rPr lang="ja-JP" altLang="en-US" sz="2100" dirty="0">
                <a:solidFill>
                  <a:srgbClr val="000000"/>
                </a:solidFill>
              </a:rPr>
              <a:t> </a:t>
            </a:r>
            <a:r>
              <a:rPr lang="en-US" altLang="ja-JP" sz="2100" dirty="0">
                <a:solidFill>
                  <a:srgbClr val="000000"/>
                </a:solidFill>
              </a:rPr>
              <a:t>9, 16</a:t>
            </a:r>
            <a:endParaRPr lang="ja-JP" altLang="en-US" sz="2100" dirty="0">
              <a:solidFill>
                <a:srgbClr val="000000"/>
              </a:solidFill>
            </a:endParaRPr>
          </a:p>
        </p:txBody>
      </p:sp>
      <p:sp>
        <p:nvSpPr>
          <p:cNvPr id="43" name="正方形/長方形 42"/>
          <p:cNvSpPr/>
          <p:nvPr/>
        </p:nvSpPr>
        <p:spPr bwMode="auto">
          <a:xfrm>
            <a:off x="2065840" y="3713962"/>
            <a:ext cx="4483469" cy="236935"/>
          </a:xfrm>
          <a:prstGeom prst="rect">
            <a:avLst/>
          </a:prstGeom>
          <a:noFill/>
          <a:ln w="1905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45" name="直線矢印コネクタ 44"/>
          <p:cNvCxnSpPr/>
          <p:nvPr/>
        </p:nvCxnSpPr>
        <p:spPr bwMode="auto">
          <a:xfrm flipH="1">
            <a:off x="3310027" y="3034987"/>
            <a:ext cx="464939" cy="0"/>
          </a:xfrm>
          <a:prstGeom prst="straightConnector1">
            <a:avLst/>
          </a:prstGeom>
          <a:noFill/>
          <a:ln w="3175" cap="flat" cmpd="sng" algn="ctr">
            <a:solidFill>
              <a:schemeClr val="tx1"/>
            </a:solidFill>
            <a:prstDash val="solid"/>
            <a:round/>
            <a:headEnd type="arrow" w="sm" len="sm"/>
            <a:tailEnd type="arrow" w="sm" len="sm"/>
          </a:ln>
          <a:effectLst/>
        </p:spPr>
      </p:cxnSp>
      <p:cxnSp>
        <p:nvCxnSpPr>
          <p:cNvPr id="49" name="直線矢印コネクタ 48"/>
          <p:cNvCxnSpPr/>
          <p:nvPr/>
        </p:nvCxnSpPr>
        <p:spPr bwMode="auto">
          <a:xfrm flipH="1">
            <a:off x="3744929" y="2332291"/>
            <a:ext cx="447983" cy="0"/>
          </a:xfrm>
          <a:prstGeom prst="straightConnector1">
            <a:avLst/>
          </a:prstGeom>
          <a:noFill/>
          <a:ln w="3175" cap="flat" cmpd="sng" algn="ctr">
            <a:solidFill>
              <a:schemeClr val="tx1"/>
            </a:solidFill>
            <a:prstDash val="solid"/>
            <a:round/>
            <a:headEnd type="arrow" w="sm" len="sm"/>
            <a:tailEnd type="arrow" w="sm" len="sm"/>
          </a:ln>
          <a:effectLst/>
        </p:spPr>
      </p:cxnSp>
      <p:sp>
        <p:nvSpPr>
          <p:cNvPr id="19" name="正方形/長方形 18"/>
          <p:cNvSpPr/>
          <p:nvPr/>
        </p:nvSpPr>
        <p:spPr>
          <a:xfrm>
            <a:off x="3690652" y="2039277"/>
            <a:ext cx="522900" cy="246221"/>
          </a:xfrm>
          <a:prstGeom prst="rect">
            <a:avLst/>
          </a:prstGeom>
        </p:spPr>
        <p:txBody>
          <a:bodyPr wrap="none">
            <a:spAutoFit/>
          </a:bodyPr>
          <a:lstStyle/>
          <a:p>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164 ns</a:t>
            </a:r>
            <a:endParaRPr lang="ja-JP" altLang="en-US" sz="1000" dirty="0">
              <a:solidFill>
                <a:srgbClr val="000000"/>
              </a:solidFill>
              <a:latin typeface="Times New Roman" pitchFamily="18" charset="0"/>
              <a:cs typeface="Times New Roman" pitchFamily="18" charset="0"/>
            </a:endParaRPr>
          </a:p>
        </p:txBody>
      </p:sp>
      <p:cxnSp>
        <p:nvCxnSpPr>
          <p:cNvPr id="51" name="直線コネクタ 50"/>
          <p:cNvCxnSpPr/>
          <p:nvPr/>
        </p:nvCxnSpPr>
        <p:spPr bwMode="auto">
          <a:xfrm flipV="1">
            <a:off x="3302465" y="2147977"/>
            <a:ext cx="0" cy="913719"/>
          </a:xfrm>
          <a:prstGeom prst="line">
            <a:avLst/>
          </a:prstGeom>
          <a:noFill/>
          <a:ln w="6350" cap="flat" cmpd="sng" algn="ctr">
            <a:solidFill>
              <a:schemeClr val="tx1"/>
            </a:solidFill>
            <a:prstDash val="sysDot"/>
            <a:round/>
            <a:headEnd type="none" w="med" len="med"/>
            <a:tailEnd type="none" w="med" len="med"/>
          </a:ln>
          <a:effectLst/>
        </p:spPr>
      </p:cxnSp>
      <p:sp>
        <p:nvSpPr>
          <p:cNvPr id="56" name="正方形/長方形 55"/>
          <p:cNvSpPr/>
          <p:nvPr/>
        </p:nvSpPr>
        <p:spPr bwMode="auto">
          <a:xfrm>
            <a:off x="5064945" y="2480973"/>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i</a:t>
            </a:r>
          </a:p>
        </p:txBody>
      </p:sp>
      <p:sp>
        <p:nvSpPr>
          <p:cNvPr id="57" name="正方形/長方形 56"/>
          <p:cNvSpPr/>
          <p:nvPr/>
        </p:nvSpPr>
        <p:spPr bwMode="auto">
          <a:xfrm>
            <a:off x="3306193" y="2480973"/>
            <a:ext cx="429520" cy="216024"/>
          </a:xfrm>
          <a:prstGeom prst="rect">
            <a:avLst/>
          </a:prstGeom>
          <a:noFill/>
          <a:ln w="19050" cap="flat" cmpd="sng" algn="ctr">
            <a:solidFill>
              <a:schemeClr val="tx1"/>
            </a:solidFill>
            <a:prstDash val="solid"/>
            <a:round/>
            <a:headEnd type="none" w="med" len="med"/>
            <a:tailEnd type="none" w="med" len="med"/>
          </a:ln>
          <a:effectLst/>
        </p:spPr>
        <p:txBody>
          <a:bodyPr vert="horz" wrap="none" lIns="0" tIns="36000" rIns="0" bIns="360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8" name="正方形/長方形 57"/>
          <p:cNvSpPr/>
          <p:nvPr/>
        </p:nvSpPr>
        <p:spPr bwMode="auto">
          <a:xfrm>
            <a:off x="1714817" y="2483004"/>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61" name="正方形/長方形 60"/>
          <p:cNvSpPr/>
          <p:nvPr/>
        </p:nvSpPr>
        <p:spPr bwMode="auto">
          <a:xfrm>
            <a:off x="2848433" y="2483004"/>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none" lIns="0" tIns="36000" rIns="0" bIns="36000" numCol="1" rtlCol="0" anchor="t"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62" name="正方形/長方形 61"/>
          <p:cNvSpPr/>
          <p:nvPr/>
        </p:nvSpPr>
        <p:spPr bwMode="auto">
          <a:xfrm>
            <a:off x="4200652" y="2480973"/>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65" name="直線矢印コネクタ 64"/>
          <p:cNvCxnSpPr>
            <a:stCxn id="62" idx="1"/>
            <a:endCxn id="57" idx="3"/>
          </p:cNvCxnSpPr>
          <p:nvPr/>
        </p:nvCxnSpPr>
        <p:spPr bwMode="auto">
          <a:xfrm flipH="1">
            <a:off x="3735713" y="2588985"/>
            <a:ext cx="464939" cy="0"/>
          </a:xfrm>
          <a:prstGeom prst="straightConnector1">
            <a:avLst/>
          </a:prstGeom>
          <a:noFill/>
          <a:ln w="3175" cap="flat" cmpd="sng" algn="ctr">
            <a:solidFill>
              <a:schemeClr val="tx1"/>
            </a:solidFill>
            <a:prstDash val="solid"/>
            <a:round/>
            <a:headEnd type="arrow" w="sm" len="sm"/>
            <a:tailEnd type="arrow" w="sm" len="sm"/>
          </a:ln>
          <a:effectLst/>
        </p:spPr>
      </p:cxnSp>
      <p:sp>
        <p:nvSpPr>
          <p:cNvPr id="66" name="テキスト ボックス 65"/>
          <p:cNvSpPr txBox="1"/>
          <p:nvPr/>
        </p:nvSpPr>
        <p:spPr>
          <a:xfrm>
            <a:off x="323528" y="2450485"/>
            <a:ext cx="1296145" cy="276999"/>
          </a:xfrm>
          <a:prstGeom prst="rect">
            <a:avLst/>
          </a:prstGeom>
          <a:noFill/>
        </p:spPr>
        <p:txBody>
          <a:bodyPr wrap="square" rtlCol="0">
            <a:spAutoFit/>
          </a:bodyPr>
          <a:lstStyle/>
          <a:p>
            <a:r>
              <a:rPr lang="en-US" altLang="ja-JP" sz="1200" dirty="0" err="1">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a:t>
            </a:r>
            <a:r>
              <a:rPr lang="en-US" altLang="ja-JP" sz="1200" i="1" dirty="0" err="1">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i</a:t>
            </a:r>
            <a:r>
              <a:rPr lang="ja-JP" altLang="en-US" sz="12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2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i</a:t>
            </a:r>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 1 ~ 8)</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79" name="正方形/長方形 78"/>
          <p:cNvSpPr/>
          <p:nvPr/>
        </p:nvSpPr>
        <p:spPr bwMode="auto">
          <a:xfrm>
            <a:off x="4297892" y="3717807"/>
            <a:ext cx="1120773"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sp>
        <p:nvSpPr>
          <p:cNvPr id="85" name="正方形/長方形 84"/>
          <p:cNvSpPr/>
          <p:nvPr/>
        </p:nvSpPr>
        <p:spPr bwMode="auto">
          <a:xfrm>
            <a:off x="3184542" y="3717807"/>
            <a:ext cx="1120773"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sp>
        <p:nvSpPr>
          <p:cNvPr id="87" name="正方形/長方形 86"/>
          <p:cNvSpPr/>
          <p:nvPr/>
        </p:nvSpPr>
        <p:spPr bwMode="auto">
          <a:xfrm>
            <a:off x="2053898" y="3717807"/>
            <a:ext cx="1120773"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sp>
        <p:nvSpPr>
          <p:cNvPr id="13" name="テキスト ボックス 12"/>
          <p:cNvSpPr txBox="1"/>
          <p:nvPr/>
        </p:nvSpPr>
        <p:spPr>
          <a:xfrm>
            <a:off x="2924442" y="5735588"/>
            <a:ext cx="500458" cy="276999"/>
          </a:xfrm>
          <a:prstGeom prst="rect">
            <a:avLst/>
          </a:prstGeom>
          <a:solidFill>
            <a:schemeClr val="bg1"/>
          </a:solidFill>
        </p:spPr>
        <p:txBody>
          <a:bodyPr wrap="none" rtlCol="0">
            <a:spAutoFit/>
          </a:bodyPr>
          <a:lstStyle/>
          <a:p>
            <a:r>
              <a:rPr lang="en-US" altLang="ja-JP"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rPr>
              <a:t>IFFT</a:t>
            </a:r>
            <a:endParaRPr lang="ja-JP" altLang="en-US"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1" name="下矢印 10"/>
          <p:cNvSpPr/>
          <p:nvPr/>
        </p:nvSpPr>
        <p:spPr bwMode="auto">
          <a:xfrm rot="10800000">
            <a:off x="2755398" y="5748896"/>
            <a:ext cx="216278" cy="198225"/>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dirty="0">
              <a:solidFill>
                <a:srgbClr val="000000"/>
              </a:solidFill>
              <a:ea typeface="ＭＳ Ｐゴシック" charset="-128"/>
            </a:endParaRPr>
          </a:p>
        </p:txBody>
      </p:sp>
    </p:spTree>
    <p:extLst>
      <p:ext uri="{BB962C8B-B14F-4D97-AF65-F5344CB8AC3E}">
        <p14:creationId xmlns:p14="http://schemas.microsoft.com/office/powerpoint/2010/main" val="454031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3568" y="2132856"/>
            <a:ext cx="7772400" cy="4114800"/>
          </a:xfrm>
        </p:spPr>
        <p:txBody>
          <a:bodyPr/>
          <a:lstStyle/>
          <a:p>
            <a:r>
              <a:rPr lang="en-US" altLang="ja-JP" sz="2400" dirty="0" smtClean="0"/>
              <a:t>DEV should start </a:t>
            </a:r>
            <a:r>
              <a:rPr lang="en-US" altLang="ja-JP" sz="2400" dirty="0"/>
              <a:t>sending Array Training commands after DEV recognizes it is not moving around on the array surface of the PPC. </a:t>
            </a:r>
            <a:endParaRPr lang="en-US" altLang="ja-JP" sz="2400" dirty="0" smtClean="0"/>
          </a:p>
          <a:p>
            <a:r>
              <a:rPr lang="en-US" altLang="ja-JP" sz="2400" dirty="0" smtClean="0"/>
              <a:t>The </a:t>
            </a:r>
            <a:r>
              <a:rPr lang="en-US" altLang="ja-JP" sz="2400" dirty="0"/>
              <a:t>method for the recognition is up to implementation, for example </a:t>
            </a:r>
            <a:endParaRPr lang="en-US" altLang="ja-JP" sz="2400" dirty="0" smtClean="0"/>
          </a:p>
          <a:p>
            <a:pPr lvl="1"/>
            <a:r>
              <a:rPr lang="en-US" altLang="ja-JP" sz="2000" dirty="0" smtClean="0"/>
              <a:t>Use of </a:t>
            </a:r>
            <a:r>
              <a:rPr lang="en-US" altLang="ja-JP" sz="2000" dirty="0"/>
              <a:t>NFC </a:t>
            </a:r>
            <a:r>
              <a:rPr lang="en-US" altLang="ja-JP" sz="2000" dirty="0" smtClean="0"/>
              <a:t>signal detection</a:t>
            </a:r>
          </a:p>
          <a:p>
            <a:pPr lvl="1"/>
            <a:r>
              <a:rPr lang="en-US" altLang="ja-JP" sz="2000" dirty="0" smtClean="0"/>
              <a:t>Use of optical </a:t>
            </a:r>
            <a:r>
              <a:rPr lang="en-US" altLang="ja-JP" sz="2000" dirty="0"/>
              <a:t>camera </a:t>
            </a:r>
            <a:r>
              <a:rPr lang="en-US" altLang="ja-JP" sz="2000" dirty="0" smtClean="0"/>
              <a:t>imaging</a:t>
            </a:r>
          </a:p>
          <a:p>
            <a:pPr lvl="1"/>
            <a:r>
              <a:rPr lang="en-US" altLang="ja-JP" sz="2000" dirty="0" smtClean="0"/>
              <a:t>Use of timer</a:t>
            </a:r>
            <a:r>
              <a:rPr lang="en-US" altLang="ja-JP" sz="2000" dirty="0"/>
              <a:t>,</a:t>
            </a:r>
            <a:r>
              <a:rPr lang="en-US" altLang="ja-JP" sz="2000" dirty="0" smtClean="0"/>
              <a:t> </a:t>
            </a:r>
            <a:r>
              <a:rPr lang="en-US" altLang="ja-JP" sz="2000" dirty="0"/>
              <a:t>assuming the user stabilizes the positions of DEV within a certain time (e.g.  2 sec</a:t>
            </a:r>
            <a:r>
              <a:rPr lang="en-US" altLang="ja-JP" sz="2000" dirty="0" smtClean="0"/>
              <a:t>).</a:t>
            </a:r>
          </a:p>
          <a:p>
            <a:r>
              <a:rPr lang="en-US" altLang="ja-JP" sz="2400" dirty="0" smtClean="0"/>
              <a:t>In draft, above is reflected in the description on  the setup sequence.</a:t>
            </a:r>
            <a:endParaRPr lang="ja-JP" altLang="ja-JP" sz="2400" dirty="0"/>
          </a:p>
        </p:txBody>
      </p:sp>
      <p:sp>
        <p:nvSpPr>
          <p:cNvPr id="2" name="タイトル 1"/>
          <p:cNvSpPr>
            <a:spLocks noGrp="1"/>
          </p:cNvSpPr>
          <p:nvPr>
            <p:ph type="title"/>
          </p:nvPr>
        </p:nvSpPr>
        <p:spPr>
          <a:xfrm>
            <a:off x="683568" y="764704"/>
            <a:ext cx="7772400" cy="1066800"/>
          </a:xfrm>
        </p:spPr>
        <p:txBody>
          <a:bodyPr/>
          <a:lstStyle/>
          <a:p>
            <a:r>
              <a:rPr lang="en-US" altLang="ja-JP" sz="3200" dirty="0">
                <a:latin typeface="Times New Roman" panose="02020603050405020304" pitchFamily="18" charset="0"/>
                <a:cs typeface="Times New Roman" panose="02020603050405020304" pitchFamily="18" charset="0"/>
              </a:rPr>
              <a:t>3. </a:t>
            </a:r>
            <a:r>
              <a:rPr lang="en-US" altLang="ja-JP" sz="3200" dirty="0" smtClean="0">
                <a:solidFill>
                  <a:sysClr val="windowText" lastClr="000000"/>
                </a:solidFill>
                <a:latin typeface="Times New Roman" panose="02020603050405020304" pitchFamily="18" charset="0"/>
                <a:ea typeface="ＭＳ ゴシック" panose="020B0609070205080204" pitchFamily="49" charset="-128"/>
                <a:cs typeface="Times New Roman" panose="02020603050405020304" pitchFamily="18" charset="0"/>
              </a:rPr>
              <a:t>When </a:t>
            </a:r>
            <a:r>
              <a:rPr lang="en-US" altLang="ja-JP" sz="3200" dirty="0">
                <a:solidFill>
                  <a:sysClr val="windowText" lastClr="000000"/>
                </a:solidFill>
                <a:latin typeface="Times New Roman" panose="02020603050405020304" pitchFamily="18" charset="0"/>
                <a:ea typeface="ＭＳ ゴシック" panose="020B0609070205080204" pitchFamily="49" charset="-128"/>
                <a:cs typeface="Times New Roman" panose="02020603050405020304" pitchFamily="18" charset="0"/>
              </a:rPr>
              <a:t>is stable position </a:t>
            </a:r>
            <a:r>
              <a:rPr lang="en-US" altLang="ja-JP" sz="3200" dirty="0" smtClean="0">
                <a:solidFill>
                  <a:sysClr val="windowText" lastClr="000000"/>
                </a:solidFill>
                <a:latin typeface="Times New Roman" panose="02020603050405020304" pitchFamily="18" charset="0"/>
                <a:ea typeface="ＭＳ ゴシック" panose="020B0609070205080204" pitchFamily="49" charset="-128"/>
                <a:cs typeface="Times New Roman" panose="02020603050405020304" pitchFamily="18" charset="0"/>
              </a:rPr>
              <a:t>assumed?</a:t>
            </a:r>
            <a:br>
              <a:rPr lang="en-US" altLang="ja-JP" sz="3200" dirty="0" smtClean="0">
                <a:solidFill>
                  <a:sysClr val="windowText" lastClr="000000"/>
                </a:solidFill>
                <a:latin typeface="Times New Roman" panose="02020603050405020304" pitchFamily="18" charset="0"/>
                <a:ea typeface="ＭＳ ゴシック" panose="020B0609070205080204" pitchFamily="49" charset="-128"/>
                <a:cs typeface="Times New Roman" panose="02020603050405020304" pitchFamily="18" charset="0"/>
              </a:rPr>
            </a:br>
            <a:r>
              <a:rPr lang="en-US" altLang="ja-JP" sz="3200" dirty="0" smtClean="0">
                <a:solidFill>
                  <a:sysClr val="windowText" lastClr="000000"/>
                </a:solidFill>
                <a:latin typeface="Times New Roman" panose="02020603050405020304" pitchFamily="18" charset="0"/>
                <a:ea typeface="ＭＳ ゴシック" panose="020B0609070205080204" pitchFamily="49" charset="-128"/>
                <a:cs typeface="Times New Roman" panose="02020603050405020304" pitchFamily="18" charset="0"/>
              </a:rPr>
              <a:t>How </a:t>
            </a:r>
            <a:r>
              <a:rPr lang="en-US" altLang="ja-JP" sz="3200" dirty="0">
                <a:solidFill>
                  <a:sysClr val="windowText" lastClr="000000"/>
                </a:solidFill>
                <a:latin typeface="Times New Roman" panose="02020603050405020304" pitchFamily="18" charset="0"/>
                <a:ea typeface="ＭＳ ゴシック" panose="020B0609070205080204" pitchFamily="49" charset="-128"/>
                <a:cs typeface="Times New Roman" panose="02020603050405020304" pitchFamily="18" charset="0"/>
              </a:rPr>
              <a:t>to know when device is stable</a:t>
            </a:r>
            <a:r>
              <a:rPr lang="en-US" altLang="ja-JP" sz="3200" dirty="0" smtClean="0">
                <a:solidFill>
                  <a:sysClr val="windowText" lastClr="000000"/>
                </a:solidFill>
                <a:latin typeface="Times New Roman" panose="02020603050405020304" pitchFamily="18" charset="0"/>
                <a:ea typeface="ＭＳ ゴシック" panose="020B0609070205080204" pitchFamily="49" charset="-128"/>
                <a:cs typeface="Times New Roman" panose="02020603050405020304" pitchFamily="18" charset="0"/>
              </a:rPr>
              <a:t>?</a:t>
            </a:r>
            <a:endParaRPr kumimoji="1" lang="ja-JP" alt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4057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a:spLocks noGrp="1"/>
          </p:cNvSpPr>
          <p:nvPr>
            <p:ph idx="1"/>
          </p:nvPr>
        </p:nvSpPr>
        <p:spPr>
          <a:xfrm>
            <a:off x="685800" y="2492896"/>
            <a:ext cx="7772400" cy="3603104"/>
          </a:xfrm>
        </p:spPr>
        <p:txBody>
          <a:bodyPr/>
          <a:lstStyle/>
          <a:p>
            <a:r>
              <a:rPr lang="en-US" altLang="ja-JP" dirty="0"/>
              <a:t>MIMO setup sequence is </a:t>
            </a:r>
            <a:r>
              <a:rPr lang="en-US" altLang="ja-JP" dirty="0" smtClean="0"/>
              <a:t>revised as shown in the next slide.</a:t>
            </a:r>
            <a:endParaRPr lang="ja-JP" altLang="en-US" dirty="0"/>
          </a:p>
          <a:p>
            <a:endParaRPr kumimoji="1" lang="ja-JP" altLang="en-US" dirty="0"/>
          </a:p>
        </p:txBody>
      </p:sp>
      <p:sp>
        <p:nvSpPr>
          <p:cNvPr id="2" name="タイトル 1"/>
          <p:cNvSpPr>
            <a:spLocks noGrp="1"/>
          </p:cNvSpPr>
          <p:nvPr>
            <p:ph type="title"/>
          </p:nvPr>
        </p:nvSpPr>
        <p:spPr>
          <a:xfrm>
            <a:off x="685800" y="685800"/>
            <a:ext cx="7918648" cy="1663080"/>
          </a:xfrm>
        </p:spPr>
        <p:txBody>
          <a:bodyPr/>
          <a:lstStyle/>
          <a:p>
            <a:r>
              <a:rPr lang="en-US" altLang="ja-JP" sz="3200" dirty="0"/>
              <a:t>4. What is the time interval of Association Request Commands? What is the duration of each Association Request Command?</a:t>
            </a:r>
            <a:endParaRPr kumimoji="1" lang="ja-JP" altLang="en-US" sz="3200" dirty="0"/>
          </a:p>
        </p:txBody>
      </p:sp>
    </p:spTree>
    <p:extLst>
      <p:ext uri="{BB962C8B-B14F-4D97-AF65-F5344CB8AC3E}">
        <p14:creationId xmlns:p14="http://schemas.microsoft.com/office/powerpoint/2010/main" val="3022717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a:endCxn id="20" idx="2"/>
          </p:cNvCxnSpPr>
          <p:nvPr/>
        </p:nvCxnSpPr>
        <p:spPr bwMode="auto">
          <a:xfrm flipH="1" flipV="1">
            <a:off x="6436100" y="937833"/>
            <a:ext cx="13178" cy="56519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 name="直線コネクタ 4"/>
          <p:cNvCxnSpPr>
            <a:endCxn id="21" idx="2"/>
          </p:cNvCxnSpPr>
          <p:nvPr/>
        </p:nvCxnSpPr>
        <p:spPr bwMode="auto">
          <a:xfrm flipV="1">
            <a:off x="3630864" y="937833"/>
            <a:ext cx="0" cy="565190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6" name="テキスト ボックス 11"/>
          <p:cNvSpPr txBox="1"/>
          <p:nvPr/>
        </p:nvSpPr>
        <p:spPr>
          <a:xfrm>
            <a:off x="3636827" y="1508184"/>
            <a:ext cx="2805861" cy="91307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nSpc>
                <a:spcPts val="800"/>
              </a:lnSpc>
            </a:pPr>
            <a:r>
              <a:rPr lang="en-US" altLang="ja-JP" sz="700" b="1" dirty="0" smtClean="0">
                <a:solidFill>
                  <a:srgbClr val="000000"/>
                </a:solidFill>
                <a:ea typeface="ＭＳ ゴシック" panose="020B0609070205080204" pitchFamily="49" charset="-128"/>
                <a:cs typeface="Times New Roman" panose="02020603050405020304" pitchFamily="18" charset="0"/>
              </a:rPr>
              <a:t>Comprises information below:</a:t>
            </a:r>
          </a:p>
          <a:p>
            <a:pPr marL="171450" indent="-171450">
              <a:lnSpc>
                <a:spcPts val="800"/>
              </a:lnSpc>
              <a:buFont typeface="Arial" panose="020B0604020202020204" pitchFamily="34" charset="0"/>
              <a:buChar char="•"/>
            </a:pPr>
            <a:r>
              <a:rPr lang="en-US" altLang="ja-JP" sz="700" dirty="0" smtClean="0">
                <a:solidFill>
                  <a:srgbClr val="000000"/>
                </a:solidFill>
                <a:ea typeface="ＭＳ ゴシック" panose="020B0609070205080204" pitchFamily="49" charset="-128"/>
                <a:cs typeface="Times New Roman" panose="02020603050405020304" pitchFamily="18" charset="0"/>
              </a:rPr>
              <a:t>MIMO capability (</a:t>
            </a:r>
            <a:r>
              <a:rPr lang="en-US" altLang="ja-JP" sz="700" i="1" dirty="0">
                <a:solidFill>
                  <a:srgbClr val="000000"/>
                </a:solidFill>
                <a:ea typeface="ＭＳ ゴシック" panose="020B0609070205080204" pitchFamily="49" charset="-128"/>
                <a:cs typeface="Times New Roman" panose="02020603050405020304" pitchFamily="18" charset="0"/>
              </a:rPr>
              <a:t>M</a:t>
            </a:r>
            <a:r>
              <a:rPr lang="en-US" altLang="ja-JP" sz="700" baseline="-25000" dirty="0">
                <a:solidFill>
                  <a:srgbClr val="000000"/>
                </a:solidFill>
                <a:ea typeface="ＭＳ ゴシック" panose="020B0609070205080204" pitchFamily="49" charset="-128"/>
                <a:cs typeface="Times New Roman" panose="02020603050405020304" pitchFamily="18" charset="0"/>
              </a:rPr>
              <a:t>1</a:t>
            </a:r>
            <a:r>
              <a:rPr lang="en-US" altLang="ja-JP" sz="700" dirty="0" smtClean="0">
                <a:solidFill>
                  <a:srgbClr val="000000"/>
                </a:solidFill>
                <a:ea typeface="ＭＳ ゴシック" panose="020B0609070205080204" pitchFamily="49" charset="-128"/>
                <a:cs typeface="Times New Roman" panose="02020603050405020304" pitchFamily="18" charset="0"/>
              </a:rPr>
              <a:t>)</a:t>
            </a:r>
          </a:p>
          <a:p>
            <a:pPr marL="171450" indent="-171450">
              <a:lnSpc>
                <a:spcPts val="800"/>
              </a:lnSpc>
              <a:buFont typeface="Arial" panose="020B0604020202020204" pitchFamily="34" charset="0"/>
              <a:buChar char="•"/>
            </a:pPr>
            <a:r>
              <a:rPr lang="en-US" altLang="ja-JP" sz="700" dirty="0" smtClean="0">
                <a:solidFill>
                  <a:srgbClr val="000000"/>
                </a:solidFill>
                <a:ea typeface="ＭＳ ゴシック" panose="020B0609070205080204" pitchFamily="49" charset="-128"/>
                <a:cs typeface="Times New Roman" panose="02020603050405020304" pitchFamily="18" charset="0"/>
              </a:rPr>
              <a:t>Value of </a:t>
            </a:r>
            <a:r>
              <a:rPr lang="en-US" altLang="ja-JP" sz="700" i="1" dirty="0" smtClean="0">
                <a:solidFill>
                  <a:srgbClr val="000000"/>
                </a:solidFill>
                <a:ea typeface="ＭＳ ゴシック" panose="020B0609070205080204" pitchFamily="49" charset="-128"/>
                <a:cs typeface="Times New Roman" panose="02020603050405020304" pitchFamily="18" charset="0"/>
              </a:rPr>
              <a:t>N</a:t>
            </a:r>
            <a:r>
              <a:rPr lang="en-US" altLang="ja-JP" sz="700" i="1" baseline="-25000" dirty="0" smtClean="0">
                <a:solidFill>
                  <a:srgbClr val="000000"/>
                </a:solidFill>
                <a:ea typeface="ＭＳ ゴシック" panose="020B0609070205080204" pitchFamily="49" charset="-128"/>
                <a:cs typeface="Times New Roman" panose="02020603050405020304" pitchFamily="18" charset="0"/>
              </a:rPr>
              <a:t>ar</a:t>
            </a:r>
            <a:r>
              <a:rPr lang="en-US" altLang="ja-JP" sz="700" dirty="0" smtClean="0">
                <a:solidFill>
                  <a:srgbClr val="000000"/>
                </a:solidFill>
                <a:ea typeface="ＭＳ ゴシック" panose="020B0609070205080204" pitchFamily="49" charset="-128"/>
                <a:cs typeface="Times New Roman" panose="02020603050405020304" pitchFamily="18" charset="0"/>
              </a:rPr>
              <a:t> </a:t>
            </a:r>
            <a:br>
              <a:rPr lang="en-US" altLang="ja-JP" sz="700" dirty="0" smtClean="0">
                <a:solidFill>
                  <a:srgbClr val="000000"/>
                </a:solidFill>
                <a:ea typeface="ＭＳ ゴシック" panose="020B0609070205080204" pitchFamily="49" charset="-128"/>
                <a:cs typeface="Times New Roman" panose="02020603050405020304" pitchFamily="18" charset="0"/>
              </a:rPr>
            </a:br>
            <a:r>
              <a:rPr lang="en-US" altLang="ja-JP" sz="700" dirty="0" smtClean="0">
                <a:solidFill>
                  <a:srgbClr val="000000"/>
                </a:solidFill>
                <a:ea typeface="ＭＳ ゴシック" panose="020B0609070205080204" pitchFamily="49" charset="-128"/>
                <a:cs typeface="Times New Roman" panose="02020603050405020304" pitchFamily="18" charset="0"/>
              </a:rPr>
              <a:t>(No. of Array training</a:t>
            </a:r>
            <a:r>
              <a:rPr lang="ja-JP" altLang="en-US" sz="700" dirty="0" smtClean="0">
                <a:solidFill>
                  <a:srgbClr val="000000"/>
                </a:solidFill>
                <a:ea typeface="ＭＳ ゴシック" panose="020B0609070205080204" pitchFamily="49" charset="-128"/>
                <a:cs typeface="Times New Roman" panose="02020603050405020304" pitchFamily="18" charset="0"/>
              </a:rPr>
              <a:t> </a:t>
            </a:r>
            <a:r>
              <a:rPr lang="en-US" altLang="ja-JP" sz="700" dirty="0" smtClean="0">
                <a:solidFill>
                  <a:srgbClr val="000000"/>
                </a:solidFill>
                <a:ea typeface="ＭＳ ゴシック" panose="020B0609070205080204" pitchFamily="49" charset="-128"/>
                <a:cs typeface="Times New Roman" panose="02020603050405020304" pitchFamily="18" charset="0"/>
              </a:rPr>
              <a:t>commands.</a:t>
            </a:r>
            <a:r>
              <a:rPr lang="en-US" altLang="ja-JP" sz="700" dirty="0">
                <a:solidFill>
                  <a:srgbClr val="000000"/>
                </a:solidFill>
                <a:ea typeface="ＭＳ ゴシック" panose="020B0609070205080204" pitchFamily="49" charset="-128"/>
                <a:cs typeface="Times New Roman" panose="02020603050405020304" pitchFamily="18" charset="0"/>
              </a:rPr>
              <a:t> </a:t>
            </a:r>
            <a:r>
              <a:rPr lang="en-US" altLang="ja-JP" sz="700" i="1" dirty="0">
                <a:solidFill>
                  <a:srgbClr val="000000"/>
                </a:solidFill>
                <a:ea typeface="ＭＳ ゴシック" panose="020B0609070205080204" pitchFamily="49" charset="-128"/>
                <a:cs typeface="Times New Roman" panose="02020603050405020304" pitchFamily="18" charset="0"/>
              </a:rPr>
              <a:t>N</a:t>
            </a:r>
            <a:r>
              <a:rPr lang="en-US" altLang="ja-JP" sz="700" i="1" baseline="-25000" dirty="0">
                <a:solidFill>
                  <a:srgbClr val="000000"/>
                </a:solidFill>
                <a:ea typeface="ＭＳ ゴシック" panose="020B0609070205080204" pitchFamily="49" charset="-128"/>
                <a:cs typeface="Times New Roman" panose="02020603050405020304" pitchFamily="18" charset="0"/>
              </a:rPr>
              <a:t>ar</a:t>
            </a:r>
            <a:r>
              <a:rPr lang="en-US" altLang="ja-JP" sz="700" dirty="0" smtClean="0">
                <a:solidFill>
                  <a:srgbClr val="000000"/>
                </a:solidFill>
                <a:ea typeface="ＭＳ ゴシック" panose="020B0609070205080204" pitchFamily="49" charset="-128"/>
                <a:cs typeface="Times New Roman" panose="02020603050405020304" pitchFamily="18" charset="0"/>
              </a:rPr>
              <a:t> = 0 ~ 511, </a:t>
            </a:r>
            <a:r>
              <a:rPr lang="en-US" altLang="ja-JP" sz="700" i="1" dirty="0" smtClean="0">
                <a:solidFill>
                  <a:srgbClr val="000000"/>
                </a:solidFill>
                <a:ea typeface="ＭＳ ゴシック" panose="020B0609070205080204" pitchFamily="49" charset="-128"/>
                <a:cs typeface="Times New Roman" panose="02020603050405020304" pitchFamily="18" charset="0"/>
              </a:rPr>
              <a:t>N</a:t>
            </a:r>
            <a:r>
              <a:rPr lang="en-US" altLang="ja-JP" sz="700" i="1" baseline="-25000" dirty="0" smtClean="0">
                <a:solidFill>
                  <a:srgbClr val="000000"/>
                </a:solidFill>
                <a:ea typeface="ＭＳ ゴシック" panose="020B0609070205080204" pitchFamily="49" charset="-128"/>
                <a:cs typeface="Times New Roman" panose="02020603050405020304" pitchFamily="18" charset="0"/>
              </a:rPr>
              <a:t>ar</a:t>
            </a:r>
            <a:r>
              <a:rPr lang="en-US" altLang="ja-JP" sz="700" dirty="0" smtClean="0">
                <a:solidFill>
                  <a:srgbClr val="000000"/>
                </a:solidFill>
                <a:ea typeface="ＭＳ ゴシック" panose="020B0609070205080204" pitchFamily="49" charset="-128"/>
                <a:cs typeface="Times New Roman" panose="02020603050405020304" pitchFamily="18" charset="0"/>
              </a:rPr>
              <a:t> </a:t>
            </a:r>
            <a:r>
              <a:rPr lang="en-US" altLang="ja-JP" sz="700" dirty="0">
                <a:solidFill>
                  <a:srgbClr val="000000"/>
                </a:solidFill>
                <a:ea typeface="ＭＳ ゴシック" panose="020B0609070205080204" pitchFamily="49" charset="-128"/>
                <a:cs typeface="Times New Roman" panose="02020603050405020304" pitchFamily="18" charset="0"/>
              </a:rPr>
              <a:t>≤</a:t>
            </a:r>
            <a:r>
              <a:rPr lang="en-US" altLang="ja-JP" sz="700" dirty="0" smtClean="0">
                <a:solidFill>
                  <a:srgbClr val="000000"/>
                </a:solidFill>
                <a:ea typeface="ＭＳ ゴシック" panose="020B0609070205080204" pitchFamily="49" charset="-128"/>
                <a:cs typeface="Times New Roman" panose="02020603050405020304" pitchFamily="18" charset="0"/>
              </a:rPr>
              <a:t> </a:t>
            </a:r>
            <a:r>
              <a:rPr lang="en-US" altLang="ja-JP" sz="700" i="1" dirty="0" err="1" smtClean="0">
                <a:solidFill>
                  <a:srgbClr val="000000"/>
                </a:solidFill>
                <a:ea typeface="ＭＳ ゴシック" panose="020B0609070205080204" pitchFamily="49" charset="-128"/>
                <a:cs typeface="Times New Roman" panose="02020603050405020304" pitchFamily="18" charset="0"/>
              </a:rPr>
              <a:t>M</a:t>
            </a:r>
            <a:r>
              <a:rPr lang="en-US" altLang="ja-JP" sz="700" i="1" baseline="-25000" dirty="0" err="1" smtClean="0">
                <a:solidFill>
                  <a:srgbClr val="000000"/>
                </a:solidFill>
                <a:ea typeface="ＭＳ ゴシック" panose="020B0609070205080204" pitchFamily="49" charset="-128"/>
                <a:cs typeface="Times New Roman" panose="02020603050405020304" pitchFamily="18" charset="0"/>
              </a:rPr>
              <a:t>array</a:t>
            </a:r>
            <a:r>
              <a:rPr lang="en-US" altLang="ja-JP" sz="700" i="1" dirty="0" smtClean="0">
                <a:solidFill>
                  <a:srgbClr val="000000"/>
                </a:solidFill>
                <a:ea typeface="ＭＳ ゴシック" panose="020B0609070205080204" pitchFamily="49" charset="-128"/>
                <a:cs typeface="Times New Roman" panose="02020603050405020304" pitchFamily="18" charset="0"/>
              </a:rPr>
              <a:t> </a:t>
            </a:r>
            <a:r>
              <a:rPr lang="en-US" altLang="ja-JP" sz="700" dirty="0" smtClean="0">
                <a:solidFill>
                  <a:srgbClr val="000000"/>
                </a:solidFill>
                <a:ea typeface="ＭＳ ゴシック" panose="020B0609070205080204" pitchFamily="49" charset="-128"/>
                <a:cs typeface="Times New Roman" panose="02020603050405020304" pitchFamily="18" charset="0"/>
              </a:rPr>
              <a:t>)</a:t>
            </a:r>
          </a:p>
          <a:p>
            <a:pPr marL="171450" indent="-171450">
              <a:lnSpc>
                <a:spcPts val="800"/>
              </a:lnSpc>
              <a:buFont typeface="Arial" panose="020B0604020202020204" pitchFamily="34" charset="0"/>
              <a:buChar char="•"/>
            </a:pPr>
            <a:r>
              <a:rPr lang="en-US" altLang="ja-JP" sz="700" dirty="0">
                <a:solidFill>
                  <a:srgbClr val="000000"/>
                </a:solidFill>
                <a:ea typeface="ＭＳ ゴシック" panose="020B0609070205080204" pitchFamily="49" charset="-128"/>
                <a:cs typeface="Times New Roman" panose="02020603050405020304" pitchFamily="18" charset="0"/>
              </a:rPr>
              <a:t>Value of </a:t>
            </a:r>
            <a:r>
              <a:rPr lang="en-US" altLang="ja-JP" sz="700" i="1" dirty="0" smtClean="0">
                <a:solidFill>
                  <a:srgbClr val="000000"/>
                </a:solidFill>
                <a:ea typeface="ＭＳ ゴシック" panose="020B0609070205080204" pitchFamily="49" charset="-128"/>
                <a:cs typeface="Times New Roman" panose="02020603050405020304" pitchFamily="18" charset="0"/>
              </a:rPr>
              <a:t>T</a:t>
            </a:r>
            <a:r>
              <a:rPr lang="en-US" altLang="ja-JP" sz="700" i="1" baseline="-25000" dirty="0" smtClean="0">
                <a:solidFill>
                  <a:srgbClr val="000000"/>
                </a:solidFill>
                <a:ea typeface="ＭＳ ゴシック" panose="020B0609070205080204" pitchFamily="49" charset="-128"/>
                <a:cs typeface="Times New Roman" panose="02020603050405020304" pitchFamily="18" charset="0"/>
              </a:rPr>
              <a:t>ar</a:t>
            </a:r>
            <a:r>
              <a:rPr lang="en-US" altLang="ja-JP" sz="700" dirty="0" smtClean="0">
                <a:solidFill>
                  <a:srgbClr val="000000"/>
                </a:solidFill>
                <a:ea typeface="ＭＳ ゴシック" panose="020B0609070205080204" pitchFamily="49" charset="-128"/>
                <a:cs typeface="Times New Roman" panose="02020603050405020304" pitchFamily="18" charset="0"/>
              </a:rPr>
              <a:t> </a:t>
            </a:r>
            <a:br>
              <a:rPr lang="en-US" altLang="ja-JP" sz="700" dirty="0" smtClean="0">
                <a:solidFill>
                  <a:srgbClr val="000000"/>
                </a:solidFill>
                <a:ea typeface="ＭＳ ゴシック" panose="020B0609070205080204" pitchFamily="49" charset="-128"/>
                <a:cs typeface="Times New Roman" panose="02020603050405020304" pitchFamily="18" charset="0"/>
              </a:rPr>
            </a:br>
            <a:r>
              <a:rPr lang="en-US" altLang="ja-JP" sz="700" dirty="0" smtClean="0">
                <a:solidFill>
                  <a:srgbClr val="000000"/>
                </a:solidFill>
                <a:ea typeface="ＭＳ ゴシック" panose="020B0609070205080204" pitchFamily="49" charset="-128"/>
                <a:cs typeface="Times New Roman" panose="02020603050405020304" pitchFamily="18" charset="0"/>
              </a:rPr>
              <a:t>(Period of Array training commands,</a:t>
            </a:r>
            <a:r>
              <a:rPr lang="ja-JP" altLang="en-US" sz="700" dirty="0" smtClean="0">
                <a:solidFill>
                  <a:srgbClr val="000000"/>
                </a:solidFill>
                <a:ea typeface="ＭＳ ゴシック" panose="020B0609070205080204" pitchFamily="49" charset="-128"/>
                <a:cs typeface="Times New Roman" panose="02020603050405020304" pitchFamily="18" charset="0"/>
              </a:rPr>
              <a:t>　</a:t>
            </a:r>
            <a:r>
              <a:rPr lang="en-US" altLang="ja-JP" sz="700" dirty="0" smtClean="0">
                <a:solidFill>
                  <a:srgbClr val="000000"/>
                </a:solidFill>
                <a:ea typeface="ＭＳ ゴシック" panose="020B0609070205080204" pitchFamily="49" charset="-128"/>
                <a:cs typeface="Times New Roman" panose="02020603050405020304" pitchFamily="18" charset="0"/>
              </a:rPr>
              <a:t>10, 20, 40, or</a:t>
            </a:r>
            <a:r>
              <a:rPr lang="ja-JP" altLang="en-US" sz="700" dirty="0">
                <a:solidFill>
                  <a:srgbClr val="000000"/>
                </a:solidFill>
                <a:ea typeface="ＭＳ ゴシック" panose="020B0609070205080204" pitchFamily="49" charset="-128"/>
                <a:cs typeface="Times New Roman" panose="02020603050405020304" pitchFamily="18" charset="0"/>
              </a:rPr>
              <a:t> </a:t>
            </a:r>
            <a:r>
              <a:rPr lang="en-US" altLang="ja-JP" sz="700" dirty="0" smtClean="0">
                <a:solidFill>
                  <a:srgbClr val="000000"/>
                </a:solidFill>
                <a:ea typeface="ＭＳ ゴシック" panose="020B0609070205080204" pitchFamily="49" charset="-128"/>
                <a:cs typeface="Times New Roman" panose="02020603050405020304" pitchFamily="18" charset="0"/>
              </a:rPr>
              <a:t>80 )</a:t>
            </a:r>
          </a:p>
          <a:p>
            <a:pPr marL="171450" indent="-171450">
              <a:lnSpc>
                <a:spcPts val="800"/>
              </a:lnSpc>
              <a:buFont typeface="Arial" panose="020B0604020202020204" pitchFamily="34" charset="0"/>
              <a:buChar char="•"/>
            </a:pPr>
            <a:r>
              <a:rPr lang="en-US" altLang="ja-JP" sz="700" kern="0" dirty="0" smtClean="0">
                <a:solidFill>
                  <a:srgbClr val="000000"/>
                </a:solidFill>
              </a:rPr>
              <a:t>Channel </a:t>
            </a:r>
            <a:r>
              <a:rPr lang="en-US" altLang="ja-JP" sz="700" kern="0" dirty="0" err="1" smtClean="0">
                <a:solidFill>
                  <a:srgbClr val="000000"/>
                </a:solidFill>
              </a:rPr>
              <a:t>Agg</a:t>
            </a:r>
            <a:r>
              <a:rPr lang="en-US" altLang="ja-JP" sz="700" kern="0" dirty="0" smtClean="0">
                <a:solidFill>
                  <a:srgbClr val="000000"/>
                </a:solidFill>
              </a:rPr>
              <a:t>. capability </a:t>
            </a:r>
          </a:p>
          <a:p>
            <a:pPr marL="171450" indent="-171450">
              <a:lnSpc>
                <a:spcPts val="800"/>
              </a:lnSpc>
              <a:buFont typeface="Arial" panose="020B0604020202020204" pitchFamily="34" charset="0"/>
              <a:buChar char="•"/>
            </a:pPr>
            <a:r>
              <a:rPr lang="en-US" altLang="ja-JP" sz="700" dirty="0" smtClean="0">
                <a:solidFill>
                  <a:srgbClr val="000000"/>
                </a:solidFill>
                <a:ea typeface="ＭＳ ゴシック" panose="020B0609070205080204" pitchFamily="49" charset="-128"/>
                <a:cs typeface="Times New Roman" panose="02020603050405020304" pitchFamily="18" charset="0"/>
              </a:rPr>
              <a:t>Channel bond. capability</a:t>
            </a:r>
          </a:p>
        </p:txBody>
      </p:sp>
      <p:cxnSp>
        <p:nvCxnSpPr>
          <p:cNvPr id="7" name="直線矢印コネクタ 6"/>
          <p:cNvCxnSpPr/>
          <p:nvPr/>
        </p:nvCxnSpPr>
        <p:spPr bwMode="auto">
          <a:xfrm flipH="1">
            <a:off x="3711773" y="2635935"/>
            <a:ext cx="259688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 name="直線コネクタ 7"/>
          <p:cNvCxnSpPr/>
          <p:nvPr/>
        </p:nvCxnSpPr>
        <p:spPr bwMode="auto">
          <a:xfrm flipH="1">
            <a:off x="459100" y="5949280"/>
            <a:ext cx="7729568" cy="0"/>
          </a:xfrm>
          <a:prstGeom prst="line">
            <a:avLst/>
          </a:prstGeom>
          <a:noFill/>
          <a:ln w="3175" cap="flat" cmpd="sng" algn="ctr">
            <a:solidFill>
              <a:schemeClr val="tx1"/>
            </a:solidFill>
            <a:prstDash val="sysDash"/>
            <a:round/>
            <a:headEnd type="none" w="med" len="med"/>
            <a:tailEnd type="none" w="med" len="med"/>
          </a:ln>
          <a:effectLst/>
        </p:spPr>
      </p:cxnSp>
      <p:cxnSp>
        <p:nvCxnSpPr>
          <p:cNvPr id="9" name="直線コネクタ 8"/>
          <p:cNvCxnSpPr/>
          <p:nvPr/>
        </p:nvCxnSpPr>
        <p:spPr bwMode="auto">
          <a:xfrm flipH="1">
            <a:off x="458596" y="991090"/>
            <a:ext cx="7626556" cy="0"/>
          </a:xfrm>
          <a:prstGeom prst="line">
            <a:avLst/>
          </a:prstGeom>
          <a:noFill/>
          <a:ln w="3175" cap="flat" cmpd="sng" algn="ctr">
            <a:solidFill>
              <a:schemeClr val="tx1"/>
            </a:solidFill>
            <a:prstDash val="sysDash"/>
            <a:round/>
            <a:headEnd type="none" w="med" len="med"/>
            <a:tailEnd type="none" w="med" len="med"/>
          </a:ln>
          <a:effectLst/>
        </p:spPr>
      </p:cxnSp>
      <p:sp>
        <p:nvSpPr>
          <p:cNvPr id="10" name="左右矢印 9"/>
          <p:cNvSpPr/>
          <p:nvPr/>
        </p:nvSpPr>
        <p:spPr bwMode="auto">
          <a:xfrm rot="16200000">
            <a:off x="46068" y="6110557"/>
            <a:ext cx="908721" cy="586169"/>
          </a:xfrm>
          <a:prstGeom prst="leftRightArrow">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ja-JP" sz="800" dirty="0" smtClean="0">
                <a:solidFill>
                  <a:srgbClr val="000000"/>
                </a:solidFill>
                <a:ea typeface="ＭＳ ゴシック" panose="020B0609070205080204" pitchFamily="49" charset="-128"/>
                <a:cs typeface="Times New Roman" panose="02020603050405020304" pitchFamily="18" charset="0"/>
              </a:rPr>
              <a:t>MIMO</a:t>
            </a:r>
            <a:r>
              <a:rPr lang="ja-JP" altLang="en-US" sz="800" dirty="0">
                <a:solidFill>
                  <a:srgbClr val="000000"/>
                </a:solidFill>
                <a:ea typeface="ＭＳ ゴシック" panose="020B0609070205080204" pitchFamily="49" charset="-128"/>
                <a:cs typeface="Times New Roman" panose="02020603050405020304" pitchFamily="18" charset="0"/>
              </a:rPr>
              <a:t> </a:t>
            </a:r>
            <a:r>
              <a:rPr lang="en-US" altLang="ja-JP" sz="800" dirty="0" smtClean="0">
                <a:solidFill>
                  <a:srgbClr val="000000"/>
                </a:solidFill>
                <a:ea typeface="ＭＳ ゴシック" panose="020B0609070205080204" pitchFamily="49" charset="-128"/>
                <a:cs typeface="Times New Roman" panose="02020603050405020304" pitchFamily="18" charset="0"/>
              </a:rPr>
              <a:t>and </a:t>
            </a:r>
            <a:r>
              <a:rPr lang="en-US" altLang="ja-JP" sz="800" dirty="0" err="1" smtClean="0">
                <a:solidFill>
                  <a:srgbClr val="000000"/>
                </a:solidFill>
                <a:ea typeface="ＭＳ ゴシック" panose="020B0609070205080204" pitchFamily="49" charset="-128"/>
                <a:cs typeface="Times New Roman" panose="02020603050405020304" pitchFamily="18" charset="0"/>
              </a:rPr>
              <a:t>ch</a:t>
            </a:r>
            <a:r>
              <a:rPr lang="en-US" altLang="ja-JP" sz="800" dirty="0" smtClean="0">
                <a:solidFill>
                  <a:srgbClr val="000000"/>
                </a:solidFill>
                <a:ea typeface="ＭＳ ゴシック" panose="020B0609070205080204" pitchFamily="49" charset="-128"/>
                <a:cs typeface="Times New Roman" panose="02020603050405020304" pitchFamily="18" charset="0"/>
              </a:rPr>
              <a:t> </a:t>
            </a:r>
            <a:r>
              <a:rPr lang="en-US" altLang="ja-JP" sz="800" dirty="0" err="1" smtClean="0">
                <a:solidFill>
                  <a:srgbClr val="000000"/>
                </a:solidFill>
                <a:ea typeface="ＭＳ ゴシック" panose="020B0609070205080204" pitchFamily="49" charset="-128"/>
                <a:cs typeface="Times New Roman" panose="02020603050405020304" pitchFamily="18" charset="0"/>
              </a:rPr>
              <a:t>agg</a:t>
            </a:r>
            <a:r>
              <a:rPr lang="en-US" altLang="ja-JP" sz="800" dirty="0" smtClean="0">
                <a:solidFill>
                  <a:srgbClr val="000000"/>
                </a:solidFill>
                <a:ea typeface="ＭＳ ゴシック" panose="020B0609070205080204" pitchFamily="49" charset="-128"/>
                <a:cs typeface="Times New Roman" panose="02020603050405020304" pitchFamily="18" charset="0"/>
              </a:rPr>
              <a:t>./bond.</a:t>
            </a:r>
            <a:r>
              <a:rPr lang="ja-JP" altLang="en-US" sz="800" dirty="0" smtClean="0">
                <a:solidFill>
                  <a:srgbClr val="000000"/>
                </a:solidFill>
                <a:ea typeface="ＭＳ ゴシック" panose="020B0609070205080204" pitchFamily="49" charset="-128"/>
                <a:cs typeface="Times New Roman" panose="02020603050405020304" pitchFamily="18" charset="0"/>
              </a:rPr>
              <a:t> </a:t>
            </a:r>
            <a:r>
              <a:rPr lang="en-US" altLang="ja-JP" sz="800" dirty="0" smtClean="0">
                <a:solidFill>
                  <a:srgbClr val="000000"/>
                </a:solidFill>
                <a:ea typeface="ＭＳ ゴシック" panose="020B0609070205080204" pitchFamily="49" charset="-128"/>
                <a:cs typeface="Times New Roman" panose="02020603050405020304" pitchFamily="18" charset="0"/>
              </a:rPr>
              <a:t>mode</a:t>
            </a:r>
            <a:endParaRPr lang="en-US" altLang="ja-JP" sz="800" dirty="0">
              <a:solidFill>
                <a:srgbClr val="000000"/>
              </a:solidFill>
              <a:ea typeface="ＭＳ ゴシック" panose="020B0609070205080204" pitchFamily="49" charset="-128"/>
              <a:cs typeface="Times New Roman" panose="02020603050405020304" pitchFamily="18" charset="0"/>
            </a:endParaRPr>
          </a:p>
        </p:txBody>
      </p:sp>
      <p:cxnSp>
        <p:nvCxnSpPr>
          <p:cNvPr id="13" name="直線矢印コネクタ 12"/>
          <p:cNvCxnSpPr/>
          <p:nvPr/>
        </p:nvCxnSpPr>
        <p:spPr bwMode="auto">
          <a:xfrm>
            <a:off x="3678952" y="1536665"/>
            <a:ext cx="263750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テキスト ボックス 38"/>
          <p:cNvSpPr txBox="1"/>
          <p:nvPr/>
        </p:nvSpPr>
        <p:spPr>
          <a:xfrm>
            <a:off x="3651874" y="1354034"/>
            <a:ext cx="503664" cy="215444"/>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800" b="1" dirty="0">
                <a:solidFill>
                  <a:srgbClr val="000000"/>
                </a:solidFill>
                <a:cs typeface="Times New Roman" pitchFamily="18" charset="0"/>
              </a:rPr>
              <a:t>Beacon</a:t>
            </a:r>
            <a:endParaRPr lang="ja-JP" altLang="en-US" sz="800" b="1" dirty="0">
              <a:solidFill>
                <a:srgbClr val="000000"/>
              </a:solidFill>
              <a:cs typeface="Times New Roman" pitchFamily="18" charset="0"/>
            </a:endParaRPr>
          </a:p>
        </p:txBody>
      </p:sp>
      <p:sp>
        <p:nvSpPr>
          <p:cNvPr id="15" name="テキスト ボックス 48"/>
          <p:cNvSpPr txBox="1"/>
          <p:nvPr/>
        </p:nvSpPr>
        <p:spPr>
          <a:xfrm>
            <a:off x="6564337" y="4161323"/>
            <a:ext cx="2226637" cy="1220847"/>
          </a:xfrm>
          <a:prstGeom prst="rect">
            <a:avLst/>
          </a:prstGeom>
          <a:solidFill>
            <a:schemeClr val="bg1"/>
          </a:solid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nSpc>
                <a:spcPts val="800"/>
              </a:lnSpc>
            </a:pPr>
            <a:r>
              <a:rPr lang="ja-JP" altLang="en-US" sz="800" dirty="0" smtClean="0">
                <a:solidFill>
                  <a:srgbClr val="000000"/>
                </a:solidFill>
                <a:ea typeface="ＭＳ ゴシック" panose="020B0609070205080204" pitchFamily="49" charset="-128"/>
                <a:cs typeface="Times New Roman" panose="02020603050405020304" pitchFamily="18" charset="0"/>
              </a:rPr>
              <a:t>・</a:t>
            </a:r>
            <a:r>
              <a:rPr lang="en-US" altLang="ja-JP" sz="800" dirty="0" smtClean="0">
                <a:solidFill>
                  <a:srgbClr val="000000"/>
                </a:solidFill>
                <a:ea typeface="ＭＳ ゴシック" panose="020B0609070205080204" pitchFamily="49" charset="-128"/>
                <a:cs typeface="Times New Roman" panose="02020603050405020304" pitchFamily="18" charset="0"/>
              </a:rPr>
              <a:t>The number of </a:t>
            </a:r>
            <a:r>
              <a:rPr lang="en-US" altLang="ja-JP" sz="800" dirty="0">
                <a:solidFill>
                  <a:srgbClr val="000000"/>
                </a:solidFill>
                <a:ea typeface="ＭＳ ゴシック" panose="020B0609070205080204" pitchFamily="49" charset="-128"/>
                <a:cs typeface="Times New Roman" panose="02020603050405020304" pitchFamily="18" charset="0"/>
              </a:rPr>
              <a:t>A</a:t>
            </a:r>
            <a:r>
              <a:rPr lang="en-US" altLang="ja-JP" sz="800" dirty="0" smtClean="0">
                <a:solidFill>
                  <a:srgbClr val="000000"/>
                </a:solidFill>
                <a:ea typeface="ＭＳ ゴシック" panose="020B0609070205080204" pitchFamily="49" charset="-128"/>
                <a:cs typeface="Times New Roman" panose="02020603050405020304" pitchFamily="18" charset="0"/>
              </a:rPr>
              <a:t>ntenna training commands sent here is equal to </a:t>
            </a:r>
            <a:r>
              <a:rPr lang="en-US" altLang="ja-JP" sz="800" i="1" dirty="0" smtClean="0">
                <a:solidFill>
                  <a:srgbClr val="000000"/>
                </a:solidFill>
                <a:ea typeface="ＭＳ ゴシック" panose="020B0609070205080204" pitchFamily="49" charset="-128"/>
                <a:cs typeface="Times New Roman" panose="02020603050405020304" pitchFamily="18" charset="0"/>
              </a:rPr>
              <a:t>N</a:t>
            </a:r>
            <a:r>
              <a:rPr lang="en-US" altLang="ja-JP" sz="800" i="1" baseline="-25000" dirty="0" smtClean="0">
                <a:solidFill>
                  <a:srgbClr val="000000"/>
                </a:solidFill>
                <a:ea typeface="ＭＳ ゴシック" panose="020B0609070205080204" pitchFamily="49" charset="-128"/>
                <a:cs typeface="Times New Roman" panose="02020603050405020304" pitchFamily="18" charset="0"/>
              </a:rPr>
              <a:t>ar</a:t>
            </a:r>
            <a:r>
              <a:rPr lang="en-US" altLang="ja-JP" sz="800" dirty="0" smtClean="0">
                <a:solidFill>
                  <a:srgbClr val="000000"/>
                </a:solidFill>
                <a:ea typeface="ＭＳ ゴシック" panose="020B0609070205080204" pitchFamily="49" charset="-128"/>
                <a:cs typeface="Times New Roman" panose="02020603050405020304" pitchFamily="18" charset="0"/>
              </a:rPr>
              <a:t>.</a:t>
            </a:r>
          </a:p>
          <a:p>
            <a:pPr>
              <a:lnSpc>
                <a:spcPts val="800"/>
              </a:lnSpc>
            </a:pPr>
            <a:r>
              <a:rPr lang="ja-JP" altLang="en-US" sz="800" dirty="0" smtClean="0">
                <a:solidFill>
                  <a:srgbClr val="000000"/>
                </a:solidFill>
                <a:ea typeface="ＭＳ ゴシック" panose="020B0609070205080204" pitchFamily="49" charset="-128"/>
                <a:cs typeface="Times New Roman" panose="02020603050405020304" pitchFamily="18" charset="0"/>
              </a:rPr>
              <a:t>・</a:t>
            </a:r>
            <a:r>
              <a:rPr lang="en-US" altLang="ja-JP" sz="800" dirty="0" smtClean="0">
                <a:solidFill>
                  <a:srgbClr val="000000"/>
                </a:solidFill>
                <a:ea typeface="ＭＳ ゴシック" panose="020B0609070205080204" pitchFamily="49" charset="-128"/>
                <a:cs typeface="Times New Roman" panose="02020603050405020304" pitchFamily="18" charset="0"/>
              </a:rPr>
              <a:t>These are transmitted from antenna element #1  to allow PPC to select antenna elements for following MIMO transmission.</a:t>
            </a:r>
          </a:p>
          <a:p>
            <a:pPr>
              <a:lnSpc>
                <a:spcPts val="800"/>
              </a:lnSpc>
            </a:pPr>
            <a:r>
              <a:rPr lang="ja-JP" altLang="en-US" sz="800" dirty="0" smtClean="0">
                <a:solidFill>
                  <a:srgbClr val="000000"/>
                </a:solidFill>
                <a:ea typeface="ＭＳ ゴシック" panose="020B0609070205080204" pitchFamily="49" charset="-128"/>
                <a:cs typeface="Times New Roman" panose="02020603050405020304" pitchFamily="18" charset="0"/>
              </a:rPr>
              <a:t>・</a:t>
            </a:r>
            <a:r>
              <a:rPr lang="en-US" altLang="ja-JP" sz="800" dirty="0" smtClean="0">
                <a:solidFill>
                  <a:srgbClr val="000000"/>
                </a:solidFill>
                <a:ea typeface="ＭＳ ゴシック" panose="020B0609070205080204" pitchFamily="49" charset="-128"/>
                <a:cs typeface="Times New Roman" panose="02020603050405020304" pitchFamily="18" charset="0"/>
              </a:rPr>
              <a:t>While transmissions of these commands the remaining number is counted down.</a:t>
            </a:r>
          </a:p>
          <a:p>
            <a:pPr>
              <a:lnSpc>
                <a:spcPts val="800"/>
              </a:lnSpc>
            </a:pPr>
            <a:r>
              <a:rPr lang="ja-JP" altLang="en-US" sz="800" dirty="0">
                <a:solidFill>
                  <a:srgbClr val="000000"/>
                </a:solidFill>
              </a:rPr>
              <a:t>・</a:t>
            </a:r>
            <a:r>
              <a:rPr lang="en-US" altLang="ja-JP" sz="800" dirty="0" smtClean="0">
                <a:solidFill>
                  <a:srgbClr val="000000"/>
                </a:solidFill>
              </a:rPr>
              <a:t>Array training commands #1 ~ </a:t>
            </a:r>
            <a:r>
              <a:rPr lang="en-US" altLang="ja-JP" sz="800" b="1" dirty="0">
                <a:solidFill>
                  <a:srgbClr val="000000"/>
                </a:solidFill>
                <a:ea typeface="ＭＳ ゴシック" pitchFamily="49" charset="-128"/>
                <a:cs typeface="Times New Roman" panose="02020603050405020304" pitchFamily="18" charset="0"/>
              </a:rPr>
              <a:t> </a:t>
            </a:r>
            <a:r>
              <a:rPr lang="en-US" altLang="ja-JP" sz="800" dirty="0">
                <a:solidFill>
                  <a:srgbClr val="000000"/>
                </a:solidFill>
                <a:ea typeface="ＭＳ ゴシック" pitchFamily="49" charset="-128"/>
                <a:cs typeface="Times New Roman" panose="02020603050405020304" pitchFamily="18" charset="0"/>
              </a:rPr>
              <a:t>#</a:t>
            </a:r>
            <a:r>
              <a:rPr lang="en-US" altLang="ja-JP" sz="800" i="1" dirty="0">
                <a:solidFill>
                  <a:srgbClr val="000000"/>
                </a:solidFill>
                <a:ea typeface="ＭＳ ゴシック" pitchFamily="49" charset="-128"/>
                <a:cs typeface="Times New Roman" panose="02020603050405020304" pitchFamily="18" charset="0"/>
              </a:rPr>
              <a:t>N</a:t>
            </a:r>
            <a:r>
              <a:rPr lang="en-US" altLang="ja-JP" sz="800" i="1" baseline="-25000" dirty="0">
                <a:solidFill>
                  <a:srgbClr val="000000"/>
                </a:solidFill>
                <a:ea typeface="ＭＳ ゴシック" pitchFamily="49" charset="-128"/>
                <a:cs typeface="Times New Roman" panose="02020603050405020304" pitchFamily="18" charset="0"/>
              </a:rPr>
              <a:t>ar</a:t>
            </a:r>
            <a:r>
              <a:rPr lang="en-US" altLang="ja-JP" sz="800" dirty="0">
                <a:solidFill>
                  <a:srgbClr val="000000"/>
                </a:solidFill>
                <a:ea typeface="ＭＳ ゴシック" pitchFamily="49" charset="-128"/>
                <a:cs typeface="Times New Roman" panose="02020603050405020304" pitchFamily="18" charset="0"/>
              </a:rPr>
              <a:t> − </a:t>
            </a:r>
            <a:r>
              <a:rPr lang="en-US" altLang="ja-JP" sz="800" dirty="0" smtClean="0">
                <a:solidFill>
                  <a:srgbClr val="000000"/>
                </a:solidFill>
                <a:ea typeface="ＭＳ ゴシック" pitchFamily="49" charset="-128"/>
                <a:cs typeface="Times New Roman" panose="02020603050405020304" pitchFamily="18" charset="0"/>
              </a:rPr>
              <a:t>1 shall be </a:t>
            </a:r>
            <a:r>
              <a:rPr lang="en-US" altLang="ja-JP" sz="800" b="1" dirty="0">
                <a:solidFill>
                  <a:srgbClr val="000000"/>
                </a:solidFill>
                <a:ea typeface="ＭＳ ゴシック" pitchFamily="49" charset="-128"/>
                <a:cs typeface="Times New Roman" panose="02020603050405020304" pitchFamily="18" charset="0"/>
              </a:rPr>
              <a:t>N</a:t>
            </a:r>
            <a:r>
              <a:rPr lang="en-US" altLang="ja-JP" sz="800" b="1" dirty="0" smtClean="0">
                <a:solidFill>
                  <a:srgbClr val="000000"/>
                </a:solidFill>
                <a:ea typeface="ＭＳ ゴシック" pitchFamily="49" charset="-128"/>
                <a:cs typeface="Times New Roman" panose="02020603050405020304" pitchFamily="18" charset="0"/>
              </a:rPr>
              <a:t>o-ACK policy.</a:t>
            </a:r>
            <a:endParaRPr lang="en-US" altLang="ja-JP" sz="800" b="1" dirty="0">
              <a:solidFill>
                <a:srgbClr val="000000"/>
              </a:solidFill>
              <a:ea typeface="ＭＳ ゴシック" pitchFamily="49" charset="-128"/>
              <a:cs typeface="Times New Roman" panose="02020603050405020304" pitchFamily="18" charset="0"/>
            </a:endParaRPr>
          </a:p>
          <a:p>
            <a:pPr>
              <a:lnSpc>
                <a:spcPts val="800"/>
              </a:lnSpc>
            </a:pPr>
            <a:r>
              <a:rPr lang="en-US" altLang="ja-JP" sz="800" dirty="0" smtClean="0">
                <a:solidFill>
                  <a:srgbClr val="000000"/>
                </a:solidFill>
              </a:rPr>
              <a:t>Only the last Array training command shall be </a:t>
            </a:r>
            <a:r>
              <a:rPr lang="en-US" altLang="ja-JP" sz="800" b="1" dirty="0" smtClean="0">
                <a:solidFill>
                  <a:srgbClr val="000000"/>
                </a:solidFill>
              </a:rPr>
              <a:t>Stack-ACK</a:t>
            </a:r>
            <a:r>
              <a:rPr lang="ja-JP" altLang="en-US" sz="800" dirty="0" smtClean="0">
                <a:solidFill>
                  <a:srgbClr val="000000"/>
                </a:solidFill>
              </a:rPr>
              <a:t> </a:t>
            </a:r>
            <a:r>
              <a:rPr lang="en-US" altLang="ja-JP" sz="800" dirty="0" smtClean="0">
                <a:solidFill>
                  <a:srgbClr val="000000"/>
                </a:solidFill>
              </a:rPr>
              <a:t>policy.</a:t>
            </a:r>
            <a:endParaRPr lang="en-US" altLang="ja-JP" sz="800" dirty="0" smtClean="0">
              <a:solidFill>
                <a:srgbClr val="000000"/>
              </a:solidFill>
              <a:ea typeface="ＭＳ ゴシック" panose="020B0609070205080204" pitchFamily="49" charset="-128"/>
              <a:cs typeface="Times New Roman" panose="02020603050405020304" pitchFamily="18" charset="0"/>
            </a:endParaRPr>
          </a:p>
        </p:txBody>
      </p:sp>
      <p:sp>
        <p:nvSpPr>
          <p:cNvPr id="16" name="テキスト ボックス 40"/>
          <p:cNvSpPr txBox="1"/>
          <p:nvPr/>
        </p:nvSpPr>
        <p:spPr>
          <a:xfrm>
            <a:off x="5654992" y="5517232"/>
            <a:ext cx="2013352" cy="297517"/>
          </a:xfrm>
          <a:prstGeom prst="rect">
            <a:avLst/>
          </a:prstGeom>
          <a:solidFill>
            <a:schemeClr val="bg1"/>
          </a:solidFill>
          <a:ln w="0">
            <a:solidFill>
              <a:schemeClr val="tx1"/>
            </a:solid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nSpc>
                <a:spcPts val="800"/>
              </a:lnSpc>
            </a:pPr>
            <a:r>
              <a:rPr lang="en-US" altLang="ja-JP" sz="800" dirty="0" smtClean="0">
                <a:solidFill>
                  <a:srgbClr val="000000"/>
                </a:solidFill>
                <a:ea typeface="ＭＳ ゴシック" panose="020B0609070205080204" pitchFamily="49" charset="-128"/>
                <a:cs typeface="Times New Roman" panose="02020603050405020304" pitchFamily="18" charset="0"/>
              </a:rPr>
              <a:t>Switch to </a:t>
            </a:r>
            <a:r>
              <a:rPr lang="en-US" altLang="ja-JP" sz="800" i="1" dirty="0" smtClean="0">
                <a:solidFill>
                  <a:srgbClr val="000000"/>
                </a:solidFill>
                <a:ea typeface="ＭＳ ゴシック" panose="020B0609070205080204" pitchFamily="49" charset="-128"/>
                <a:cs typeface="Times New Roman" panose="02020603050405020304" pitchFamily="18" charset="0"/>
              </a:rPr>
              <a:t>M</a:t>
            </a:r>
            <a:r>
              <a:rPr lang="en-US" altLang="ja-JP" sz="800" dirty="0" smtClean="0">
                <a:solidFill>
                  <a:srgbClr val="000000"/>
                </a:solidFill>
                <a:ea typeface="ＭＳ ゴシック" panose="020B0609070205080204" pitchFamily="49" charset="-128"/>
                <a:cs typeface="Times New Roman" panose="02020603050405020304" pitchFamily="18" charset="0"/>
              </a:rPr>
              <a:t>-stream MIMO mode</a:t>
            </a:r>
          </a:p>
          <a:p>
            <a:pPr>
              <a:lnSpc>
                <a:spcPts val="800"/>
              </a:lnSpc>
            </a:pPr>
            <a:r>
              <a:rPr lang="en-US" altLang="ja-JP" sz="800" dirty="0" smtClean="0">
                <a:solidFill>
                  <a:srgbClr val="000000"/>
                </a:solidFill>
                <a:ea typeface="ＭＳ ゴシック" panose="020B0609070205080204" pitchFamily="49" charset="-128"/>
                <a:cs typeface="Times New Roman" panose="02020603050405020304" pitchFamily="18" charset="0"/>
              </a:rPr>
              <a:t>with channel aggregation. or bonding.</a:t>
            </a:r>
          </a:p>
        </p:txBody>
      </p:sp>
      <p:sp>
        <p:nvSpPr>
          <p:cNvPr id="17" name="テキスト ボックス 41"/>
          <p:cNvSpPr txBox="1"/>
          <p:nvPr/>
        </p:nvSpPr>
        <p:spPr>
          <a:xfrm>
            <a:off x="5738516" y="1043562"/>
            <a:ext cx="1398135" cy="297517"/>
          </a:xfrm>
          <a:prstGeom prst="rect">
            <a:avLst/>
          </a:prstGeom>
          <a:solidFill>
            <a:schemeClr val="bg1"/>
          </a:solidFill>
          <a:ln w="0">
            <a:solidFill>
              <a:schemeClr val="tx1"/>
            </a:solid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nSpc>
                <a:spcPts val="800"/>
              </a:lnSpc>
            </a:pPr>
            <a:r>
              <a:rPr lang="en-US" altLang="ja-JP" sz="800" dirty="0" smtClean="0">
                <a:solidFill>
                  <a:srgbClr val="000000"/>
                </a:solidFill>
                <a:ea typeface="ＭＳ ゴシック" panose="020B0609070205080204" pitchFamily="49" charset="-128"/>
                <a:cs typeface="Times New Roman" panose="02020603050405020304" pitchFamily="18" charset="0"/>
              </a:rPr>
              <a:t>SISO mode on Ch2</a:t>
            </a:r>
          </a:p>
          <a:p>
            <a:pPr>
              <a:lnSpc>
                <a:spcPts val="800"/>
              </a:lnSpc>
            </a:pPr>
            <a:r>
              <a:rPr lang="en-US" altLang="ja-JP" sz="800" dirty="0" smtClean="0">
                <a:solidFill>
                  <a:srgbClr val="000000"/>
                </a:solidFill>
                <a:ea typeface="ＭＳ ゴシック" panose="020B0609070205080204" pitchFamily="49" charset="-128"/>
                <a:cs typeface="Times New Roman" panose="02020603050405020304" pitchFamily="18" charset="0"/>
              </a:rPr>
              <a:t>using the antenna element #1</a:t>
            </a:r>
          </a:p>
        </p:txBody>
      </p:sp>
      <p:sp>
        <p:nvSpPr>
          <p:cNvPr id="18" name="テキスト ボックス 42"/>
          <p:cNvSpPr txBox="1"/>
          <p:nvPr/>
        </p:nvSpPr>
        <p:spPr>
          <a:xfrm>
            <a:off x="2941661" y="1044399"/>
            <a:ext cx="1385331" cy="297517"/>
          </a:xfrm>
          <a:prstGeom prst="rect">
            <a:avLst/>
          </a:prstGeom>
          <a:solidFill>
            <a:schemeClr val="bg1"/>
          </a:solidFill>
          <a:ln w="0">
            <a:solidFill>
              <a:schemeClr val="tx1"/>
            </a:solid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nSpc>
                <a:spcPts val="800"/>
              </a:lnSpc>
            </a:pPr>
            <a:r>
              <a:rPr lang="en-US" altLang="ja-JP" sz="800" dirty="0">
                <a:solidFill>
                  <a:srgbClr val="000000"/>
                </a:solidFill>
                <a:ea typeface="ＭＳ ゴシック" panose="020B0609070205080204" pitchFamily="49" charset="-128"/>
                <a:cs typeface="Times New Roman" panose="02020603050405020304" pitchFamily="18" charset="0"/>
              </a:rPr>
              <a:t>SISO mode on </a:t>
            </a:r>
            <a:r>
              <a:rPr lang="en-US" altLang="ja-JP" sz="800" dirty="0" smtClean="0">
                <a:solidFill>
                  <a:srgbClr val="000000"/>
                </a:solidFill>
                <a:ea typeface="ＭＳ ゴシック" panose="020B0609070205080204" pitchFamily="49" charset="-128"/>
                <a:cs typeface="Times New Roman" panose="02020603050405020304" pitchFamily="18" charset="0"/>
              </a:rPr>
              <a:t>Ch2</a:t>
            </a:r>
            <a:endParaRPr lang="en-US" altLang="ja-JP" sz="800" dirty="0">
              <a:solidFill>
                <a:srgbClr val="000000"/>
              </a:solidFill>
              <a:ea typeface="ＭＳ ゴシック" panose="020B0609070205080204" pitchFamily="49" charset="-128"/>
              <a:cs typeface="Times New Roman" panose="02020603050405020304" pitchFamily="18" charset="0"/>
            </a:endParaRPr>
          </a:p>
          <a:p>
            <a:pPr>
              <a:lnSpc>
                <a:spcPts val="800"/>
              </a:lnSpc>
            </a:pPr>
            <a:r>
              <a:rPr lang="en-US" altLang="ja-JP" sz="800" dirty="0" smtClean="0">
                <a:solidFill>
                  <a:srgbClr val="000000"/>
                </a:solidFill>
                <a:ea typeface="ＭＳ ゴシック" panose="020B0609070205080204" pitchFamily="49" charset="-128"/>
                <a:cs typeface="Times New Roman" panose="02020603050405020304" pitchFamily="18" charset="0"/>
              </a:rPr>
              <a:t>using </a:t>
            </a:r>
            <a:r>
              <a:rPr lang="en-US" altLang="ja-JP" sz="800" dirty="0">
                <a:solidFill>
                  <a:srgbClr val="000000"/>
                </a:solidFill>
                <a:ea typeface="ＭＳ ゴシック" panose="020B0609070205080204" pitchFamily="49" charset="-128"/>
                <a:cs typeface="Times New Roman" panose="02020603050405020304" pitchFamily="18" charset="0"/>
              </a:rPr>
              <a:t>the antenna element #</a:t>
            </a:r>
            <a:r>
              <a:rPr lang="en-US" altLang="ja-JP" sz="800" dirty="0" smtClean="0">
                <a:solidFill>
                  <a:srgbClr val="000000"/>
                </a:solidFill>
                <a:ea typeface="ＭＳ ゴシック" panose="020B0609070205080204" pitchFamily="49" charset="-128"/>
                <a:cs typeface="Times New Roman" panose="02020603050405020304" pitchFamily="18" charset="0"/>
              </a:rPr>
              <a:t>1</a:t>
            </a:r>
            <a:endParaRPr lang="en-US" altLang="ja-JP" sz="800" dirty="0">
              <a:solidFill>
                <a:srgbClr val="000000"/>
              </a:solidFill>
              <a:ea typeface="ＭＳ ゴシック" panose="020B0609070205080204" pitchFamily="49" charset="-128"/>
              <a:cs typeface="Times New Roman" panose="02020603050405020304" pitchFamily="18" charset="0"/>
            </a:endParaRPr>
          </a:p>
        </p:txBody>
      </p:sp>
      <p:sp>
        <p:nvSpPr>
          <p:cNvPr id="19" name="テキスト ボックス 43"/>
          <p:cNvSpPr txBox="1"/>
          <p:nvPr/>
        </p:nvSpPr>
        <p:spPr>
          <a:xfrm>
            <a:off x="2200755" y="5517232"/>
            <a:ext cx="2844783" cy="297517"/>
          </a:xfrm>
          <a:prstGeom prst="rect">
            <a:avLst/>
          </a:prstGeom>
          <a:solidFill>
            <a:schemeClr val="bg1"/>
          </a:solidFill>
          <a:ln w="0">
            <a:solidFill>
              <a:schemeClr val="tx1"/>
            </a:solid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nSpc>
                <a:spcPts val="800"/>
              </a:lnSpc>
            </a:pPr>
            <a:r>
              <a:rPr lang="en-US" altLang="ja-JP" sz="800" dirty="0">
                <a:solidFill>
                  <a:srgbClr val="000000"/>
                </a:solidFill>
                <a:ea typeface="ＭＳ ゴシック" panose="020B0609070205080204" pitchFamily="49" charset="-128"/>
                <a:cs typeface="Times New Roman" panose="02020603050405020304" pitchFamily="18" charset="0"/>
              </a:rPr>
              <a:t>Switch to </a:t>
            </a:r>
            <a:r>
              <a:rPr lang="en-US" altLang="ja-JP" sz="800" i="1" dirty="0">
                <a:solidFill>
                  <a:srgbClr val="000000"/>
                </a:solidFill>
                <a:ea typeface="ＭＳ ゴシック" panose="020B0609070205080204" pitchFamily="49" charset="-128"/>
                <a:cs typeface="Times New Roman" panose="02020603050405020304" pitchFamily="18" charset="0"/>
              </a:rPr>
              <a:t>M</a:t>
            </a:r>
            <a:r>
              <a:rPr lang="en-US" altLang="ja-JP" sz="800" dirty="0">
                <a:solidFill>
                  <a:srgbClr val="000000"/>
                </a:solidFill>
                <a:ea typeface="ＭＳ ゴシック" panose="020B0609070205080204" pitchFamily="49" charset="-128"/>
                <a:cs typeface="Times New Roman" panose="02020603050405020304" pitchFamily="18" charset="0"/>
              </a:rPr>
              <a:t>-stream MIMO </a:t>
            </a:r>
            <a:r>
              <a:rPr lang="en-US" altLang="ja-JP" sz="800" dirty="0" smtClean="0">
                <a:solidFill>
                  <a:srgbClr val="000000"/>
                </a:solidFill>
                <a:ea typeface="ＭＳ ゴシック" panose="020B0609070205080204" pitchFamily="49" charset="-128"/>
                <a:cs typeface="Times New Roman" panose="02020603050405020304" pitchFamily="18" charset="0"/>
              </a:rPr>
              <a:t>mode</a:t>
            </a:r>
            <a:r>
              <a:rPr lang="ja-JP" altLang="en-US" sz="800" dirty="0">
                <a:solidFill>
                  <a:srgbClr val="000000"/>
                </a:solidFill>
                <a:ea typeface="ＭＳ ゴシック" panose="020B0609070205080204" pitchFamily="49" charset="-128"/>
                <a:cs typeface="Times New Roman" panose="02020603050405020304" pitchFamily="18" charset="0"/>
              </a:rPr>
              <a:t> </a:t>
            </a:r>
            <a:r>
              <a:rPr lang="en-US" altLang="ja-JP" sz="800" dirty="0">
                <a:solidFill>
                  <a:srgbClr val="000000"/>
                </a:solidFill>
                <a:ea typeface="ＭＳ ゴシック" panose="020B0609070205080204" pitchFamily="49" charset="-128"/>
                <a:cs typeface="Times New Roman" panose="02020603050405020304" pitchFamily="18" charset="0"/>
              </a:rPr>
              <a:t> </a:t>
            </a:r>
            <a:r>
              <a:rPr lang="en-US" altLang="ja-JP" sz="800" dirty="0" smtClean="0">
                <a:solidFill>
                  <a:srgbClr val="000000"/>
                </a:solidFill>
                <a:ea typeface="ＭＳ ゴシック" panose="020B0609070205080204" pitchFamily="49" charset="-128"/>
                <a:cs typeface="Times New Roman" panose="02020603050405020304" pitchFamily="18" charset="0"/>
              </a:rPr>
              <a:t>(Antenna elements to be used are </a:t>
            </a:r>
            <a:r>
              <a:rPr lang="en-US" altLang="ja-JP" sz="800" dirty="0">
                <a:solidFill>
                  <a:srgbClr val="000000"/>
                </a:solidFill>
                <a:ea typeface="ＭＳ ゴシック" panose="020B0609070205080204" pitchFamily="49" charset="-128"/>
                <a:cs typeface="Times New Roman" panose="02020603050405020304" pitchFamily="18" charset="0"/>
              </a:rPr>
              <a:t>a</a:t>
            </a:r>
            <a:r>
              <a:rPr lang="en-US" altLang="ja-JP" sz="800" dirty="0" smtClean="0">
                <a:solidFill>
                  <a:srgbClr val="000000"/>
                </a:solidFill>
                <a:ea typeface="ＭＳ ゴシック" panose="020B0609070205080204" pitchFamily="49" charset="-128"/>
                <a:cs typeface="Times New Roman" panose="02020603050405020304" pitchFamily="18" charset="0"/>
              </a:rPr>
              <a:t>lready selected) with </a:t>
            </a:r>
            <a:r>
              <a:rPr lang="en-US" altLang="ja-JP" sz="800" dirty="0">
                <a:solidFill>
                  <a:srgbClr val="000000"/>
                </a:solidFill>
                <a:ea typeface="ＭＳ ゴシック" panose="020B0609070205080204" pitchFamily="49" charset="-128"/>
                <a:cs typeface="Times New Roman" panose="02020603050405020304" pitchFamily="18" charset="0"/>
              </a:rPr>
              <a:t>channel </a:t>
            </a:r>
            <a:r>
              <a:rPr lang="en-US" altLang="ja-JP" sz="800" dirty="0" err="1" smtClean="0">
                <a:solidFill>
                  <a:srgbClr val="000000"/>
                </a:solidFill>
                <a:ea typeface="ＭＳ ゴシック" panose="020B0609070205080204" pitchFamily="49" charset="-128"/>
                <a:cs typeface="Times New Roman" panose="02020603050405020304" pitchFamily="18" charset="0"/>
              </a:rPr>
              <a:t>aggrgation</a:t>
            </a:r>
            <a:r>
              <a:rPr lang="en-US" altLang="ja-JP" sz="800" dirty="0" smtClean="0">
                <a:solidFill>
                  <a:srgbClr val="000000"/>
                </a:solidFill>
                <a:ea typeface="ＭＳ ゴシック" panose="020B0609070205080204" pitchFamily="49" charset="-128"/>
                <a:cs typeface="Times New Roman" panose="02020603050405020304" pitchFamily="18" charset="0"/>
              </a:rPr>
              <a:t>. </a:t>
            </a:r>
            <a:r>
              <a:rPr lang="en-US" altLang="ja-JP" sz="800" dirty="0">
                <a:solidFill>
                  <a:srgbClr val="000000"/>
                </a:solidFill>
                <a:ea typeface="ＭＳ ゴシック" panose="020B0609070205080204" pitchFamily="49" charset="-128"/>
                <a:cs typeface="Times New Roman" panose="02020603050405020304" pitchFamily="18" charset="0"/>
              </a:rPr>
              <a:t>or </a:t>
            </a:r>
            <a:r>
              <a:rPr lang="en-US" altLang="ja-JP" sz="800" dirty="0" smtClean="0">
                <a:solidFill>
                  <a:srgbClr val="000000"/>
                </a:solidFill>
                <a:ea typeface="ＭＳ ゴシック" panose="020B0609070205080204" pitchFamily="49" charset="-128"/>
                <a:cs typeface="Times New Roman" panose="02020603050405020304" pitchFamily="18" charset="0"/>
              </a:rPr>
              <a:t>bonding.</a:t>
            </a:r>
            <a:endParaRPr lang="en-US" altLang="ja-JP" sz="800" dirty="0">
              <a:solidFill>
                <a:srgbClr val="000000"/>
              </a:solidFill>
              <a:ea typeface="ＭＳ ゴシック" panose="020B0609070205080204" pitchFamily="49" charset="-128"/>
              <a:cs typeface="Times New Roman" panose="02020603050405020304" pitchFamily="18" charset="0"/>
            </a:endParaRPr>
          </a:p>
        </p:txBody>
      </p:sp>
      <p:sp>
        <p:nvSpPr>
          <p:cNvPr id="20" name="正方形/長方形 19"/>
          <p:cNvSpPr/>
          <p:nvPr/>
        </p:nvSpPr>
        <p:spPr bwMode="auto">
          <a:xfrm>
            <a:off x="5779864" y="757084"/>
            <a:ext cx="1312472" cy="18074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ja-JP" sz="800" dirty="0" smtClean="0">
                <a:solidFill>
                  <a:srgbClr val="000000"/>
                </a:solidFill>
                <a:ea typeface="ＭＳ ゴシック" panose="020B0609070205080204" pitchFamily="49" charset="-128"/>
                <a:cs typeface="Times New Roman" panose="02020603050405020304" pitchFamily="18" charset="0"/>
              </a:rPr>
              <a:t>DEV(Portable terminal)</a:t>
            </a:r>
            <a:endParaRPr lang="ja-JP" altLang="en-US" sz="800" dirty="0">
              <a:solidFill>
                <a:srgbClr val="000000"/>
              </a:solidFill>
              <a:ea typeface="ＭＳ ゴシック" panose="020B0609070205080204" pitchFamily="49" charset="-128"/>
              <a:cs typeface="Times New Roman" panose="02020603050405020304" pitchFamily="18" charset="0"/>
            </a:endParaRPr>
          </a:p>
        </p:txBody>
      </p:sp>
      <p:sp>
        <p:nvSpPr>
          <p:cNvPr id="21" name="正方形/長方形 20"/>
          <p:cNvSpPr/>
          <p:nvPr/>
        </p:nvSpPr>
        <p:spPr bwMode="auto">
          <a:xfrm>
            <a:off x="3209094" y="757084"/>
            <a:ext cx="843539" cy="18074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ja-JP" sz="800" dirty="0" smtClean="0">
                <a:solidFill>
                  <a:srgbClr val="000000"/>
                </a:solidFill>
                <a:ea typeface="ＭＳ ゴシック" panose="020B0609070205080204" pitchFamily="49" charset="-128"/>
                <a:cs typeface="Times New Roman" panose="02020603050405020304" pitchFamily="18" charset="0"/>
              </a:rPr>
              <a:t>PPC</a:t>
            </a:r>
            <a:r>
              <a:rPr lang="en-US" altLang="ja-JP" sz="800" dirty="0">
                <a:solidFill>
                  <a:srgbClr val="000000"/>
                </a:solidFill>
                <a:ea typeface="ＭＳ ゴシック" panose="020B0609070205080204" pitchFamily="49" charset="-128"/>
                <a:cs typeface="Times New Roman" panose="02020603050405020304" pitchFamily="18" charset="0"/>
              </a:rPr>
              <a:t> </a:t>
            </a:r>
            <a:r>
              <a:rPr lang="en-US" altLang="ja-JP" sz="800" dirty="0" smtClean="0">
                <a:solidFill>
                  <a:srgbClr val="000000"/>
                </a:solidFill>
                <a:ea typeface="ＭＳ ゴシック" panose="020B0609070205080204" pitchFamily="49" charset="-128"/>
                <a:cs typeface="Times New Roman" panose="02020603050405020304" pitchFamily="18" charset="0"/>
              </a:rPr>
              <a:t>(Kiosk)</a:t>
            </a:r>
            <a:endParaRPr lang="ja-JP" altLang="en-US" sz="800" dirty="0">
              <a:solidFill>
                <a:srgbClr val="000000"/>
              </a:solidFill>
              <a:ea typeface="ＭＳ ゴシック" panose="020B0609070205080204" pitchFamily="49" charset="-128"/>
              <a:cs typeface="Times New Roman" panose="02020603050405020304" pitchFamily="18" charset="0"/>
            </a:endParaRPr>
          </a:p>
        </p:txBody>
      </p:sp>
      <p:cxnSp>
        <p:nvCxnSpPr>
          <p:cNvPr id="22" name="直線矢印コネクタ 21"/>
          <p:cNvCxnSpPr/>
          <p:nvPr/>
        </p:nvCxnSpPr>
        <p:spPr bwMode="auto">
          <a:xfrm flipH="1">
            <a:off x="3711773" y="4632429"/>
            <a:ext cx="260468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3" name="直線矢印コネクタ 22"/>
          <p:cNvCxnSpPr/>
          <p:nvPr/>
        </p:nvCxnSpPr>
        <p:spPr bwMode="auto">
          <a:xfrm flipH="1">
            <a:off x="3710379" y="4919432"/>
            <a:ext cx="2625132"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4" name="右中かっこ 23"/>
          <p:cNvSpPr/>
          <p:nvPr/>
        </p:nvSpPr>
        <p:spPr bwMode="auto">
          <a:xfrm>
            <a:off x="6499037" y="3918608"/>
            <a:ext cx="65300" cy="1215750"/>
          </a:xfrm>
          <a:prstGeom prst="rightBrace">
            <a:avLst>
              <a:gd name="adj1" fmla="val 27338"/>
              <a:gd name="adj2" fmla="val 27992"/>
            </a:avLst>
          </a:prstGeom>
          <a:noFill/>
          <a:ln w="317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eaLnBrk="1" hangingPunct="1"/>
            <a:endParaRPr lang="ja-JP" altLang="en-US" smtClean="0">
              <a:solidFill>
                <a:srgbClr val="000000"/>
              </a:solidFill>
              <a:latin typeface="Arial" charset="0"/>
              <a:ea typeface="ＭＳ Ｐゴシック" charset="-128"/>
            </a:endParaRPr>
          </a:p>
        </p:txBody>
      </p:sp>
      <p:sp>
        <p:nvSpPr>
          <p:cNvPr id="25" name="テキスト ボックス 47"/>
          <p:cNvSpPr txBox="1"/>
          <p:nvPr/>
        </p:nvSpPr>
        <p:spPr>
          <a:xfrm>
            <a:off x="7149621" y="722389"/>
            <a:ext cx="1716009" cy="21544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800" dirty="0" smtClean="0">
                <a:solidFill>
                  <a:srgbClr val="00B050"/>
                </a:solidFill>
                <a:ea typeface="ＭＳ ゴシック" panose="020B0609070205080204" pitchFamily="49" charset="-128"/>
                <a:cs typeface="Times New Roman" panose="02020603050405020304" pitchFamily="18" charset="0"/>
              </a:rPr>
              <a:t>The number of MIMO branches:</a:t>
            </a:r>
            <a:r>
              <a:rPr lang="en-US" altLang="ja-JP" sz="800" i="1" dirty="0">
                <a:solidFill>
                  <a:srgbClr val="00B050"/>
                </a:solidFill>
                <a:ea typeface="ＭＳ ゴシック" panose="020B0609070205080204" pitchFamily="49" charset="-128"/>
                <a:cs typeface="Times New Roman" panose="02020603050405020304" pitchFamily="18" charset="0"/>
              </a:rPr>
              <a:t> </a:t>
            </a:r>
            <a:r>
              <a:rPr lang="en-US" altLang="ja-JP" sz="800" i="1" dirty="0" smtClean="0">
                <a:solidFill>
                  <a:srgbClr val="00B050"/>
                </a:solidFill>
                <a:ea typeface="ＭＳ ゴシック" panose="020B0609070205080204" pitchFamily="49" charset="-128"/>
                <a:cs typeface="Times New Roman" panose="02020603050405020304" pitchFamily="18" charset="0"/>
              </a:rPr>
              <a:t>M</a:t>
            </a:r>
            <a:r>
              <a:rPr lang="en-US" altLang="ja-JP" sz="800" baseline="-25000" dirty="0" smtClean="0">
                <a:solidFill>
                  <a:srgbClr val="00B050"/>
                </a:solidFill>
                <a:ea typeface="ＭＳ ゴシック" panose="020B0609070205080204" pitchFamily="49" charset="-128"/>
                <a:cs typeface="Times New Roman" panose="02020603050405020304" pitchFamily="18" charset="0"/>
              </a:rPr>
              <a:t>2</a:t>
            </a:r>
            <a:endParaRPr lang="ja-JP" altLang="en-US" sz="800" baseline="-25000" dirty="0">
              <a:solidFill>
                <a:srgbClr val="00B050"/>
              </a:solidFill>
              <a:ea typeface="ＭＳ ゴシック" panose="020B0609070205080204" pitchFamily="49" charset="-128"/>
              <a:cs typeface="Times New Roman" panose="02020603050405020304" pitchFamily="18" charset="0"/>
            </a:endParaRPr>
          </a:p>
        </p:txBody>
      </p:sp>
      <p:sp>
        <p:nvSpPr>
          <p:cNvPr id="26" name="テキスト ボックス 50"/>
          <p:cNvSpPr txBox="1"/>
          <p:nvPr/>
        </p:nvSpPr>
        <p:spPr>
          <a:xfrm>
            <a:off x="1034466" y="612033"/>
            <a:ext cx="2196435" cy="338554"/>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800" dirty="0" smtClean="0">
                <a:solidFill>
                  <a:srgbClr val="00B050"/>
                </a:solidFill>
                <a:ea typeface="ＭＳ ゴシック" panose="020B0609070205080204" pitchFamily="49" charset="-128"/>
                <a:cs typeface="Times New Roman" panose="02020603050405020304" pitchFamily="18" charset="0"/>
              </a:rPr>
              <a:t>The number of antenna elements:</a:t>
            </a:r>
            <a:r>
              <a:rPr lang="ja-JP" altLang="en-US" sz="800" dirty="0">
                <a:solidFill>
                  <a:srgbClr val="00B050"/>
                </a:solidFill>
                <a:ea typeface="ＭＳ ゴシック" panose="020B0609070205080204" pitchFamily="49" charset="-128"/>
                <a:cs typeface="Times New Roman" panose="02020603050405020304" pitchFamily="18" charset="0"/>
              </a:rPr>
              <a:t> </a:t>
            </a:r>
            <a:r>
              <a:rPr lang="en-US" altLang="ja-JP" sz="800" i="1" dirty="0" err="1" smtClean="0">
                <a:solidFill>
                  <a:srgbClr val="00B050"/>
                </a:solidFill>
                <a:ea typeface="ＭＳ ゴシック" panose="020B0609070205080204" pitchFamily="49" charset="-128"/>
                <a:cs typeface="Times New Roman" panose="02020603050405020304" pitchFamily="18" charset="0"/>
              </a:rPr>
              <a:t>M</a:t>
            </a:r>
            <a:r>
              <a:rPr lang="en-US" altLang="ja-JP" sz="800" i="1" baseline="-25000" dirty="0" err="1" smtClean="0">
                <a:solidFill>
                  <a:srgbClr val="00B050"/>
                </a:solidFill>
                <a:ea typeface="ＭＳ ゴシック" panose="020B0609070205080204" pitchFamily="49" charset="-128"/>
                <a:cs typeface="Times New Roman" panose="02020603050405020304" pitchFamily="18" charset="0"/>
              </a:rPr>
              <a:t>array</a:t>
            </a:r>
            <a:r>
              <a:rPr lang="en-US" altLang="ja-JP" sz="800" dirty="0" smtClean="0">
                <a:solidFill>
                  <a:srgbClr val="00B050"/>
                </a:solidFill>
                <a:ea typeface="ＭＳ ゴシック" panose="020B0609070205080204" pitchFamily="49" charset="-128"/>
                <a:cs typeface="Times New Roman" panose="02020603050405020304" pitchFamily="18" charset="0"/>
              </a:rPr>
              <a:t> (1~ </a:t>
            </a:r>
            <a:r>
              <a:rPr lang="en-US" altLang="ja-JP" sz="800" dirty="0">
                <a:solidFill>
                  <a:srgbClr val="00B050"/>
                </a:solidFill>
                <a:ea typeface="ＭＳ ゴシック" panose="020B0609070205080204" pitchFamily="49" charset="-128"/>
                <a:cs typeface="Times New Roman" panose="02020603050405020304" pitchFamily="18" charset="0"/>
              </a:rPr>
              <a:t>511</a:t>
            </a:r>
            <a:r>
              <a:rPr lang="en-US" altLang="ja-JP" sz="800" dirty="0" smtClean="0">
                <a:solidFill>
                  <a:srgbClr val="00B050"/>
                </a:solidFill>
                <a:ea typeface="ＭＳ ゴシック" panose="020B0609070205080204" pitchFamily="49" charset="-128"/>
                <a:cs typeface="Times New Roman" panose="02020603050405020304" pitchFamily="18" charset="0"/>
              </a:rPr>
              <a:t>)</a:t>
            </a:r>
          </a:p>
          <a:p>
            <a:r>
              <a:rPr lang="en-US" altLang="ja-JP" sz="800" dirty="0" smtClean="0">
                <a:solidFill>
                  <a:srgbClr val="00B050"/>
                </a:solidFill>
                <a:ea typeface="ＭＳ ゴシック" panose="020B0609070205080204" pitchFamily="49" charset="-128"/>
                <a:cs typeface="Times New Roman" panose="02020603050405020304" pitchFamily="18" charset="0"/>
              </a:rPr>
              <a:t>The </a:t>
            </a:r>
            <a:r>
              <a:rPr lang="en-US" altLang="ja-JP" sz="800" dirty="0">
                <a:solidFill>
                  <a:srgbClr val="00B050"/>
                </a:solidFill>
                <a:ea typeface="ＭＳ ゴシック" panose="020B0609070205080204" pitchFamily="49" charset="-128"/>
                <a:cs typeface="Times New Roman" panose="02020603050405020304" pitchFamily="18" charset="0"/>
              </a:rPr>
              <a:t>number of </a:t>
            </a:r>
            <a:r>
              <a:rPr lang="en-US" altLang="ja-JP" sz="800" dirty="0" smtClean="0">
                <a:solidFill>
                  <a:srgbClr val="00B050"/>
                </a:solidFill>
                <a:ea typeface="ＭＳ ゴシック" panose="020B0609070205080204" pitchFamily="49" charset="-128"/>
                <a:cs typeface="Times New Roman" panose="02020603050405020304" pitchFamily="18" charset="0"/>
              </a:rPr>
              <a:t>MIMO branches: </a:t>
            </a:r>
            <a:r>
              <a:rPr lang="en-US" altLang="ja-JP" sz="800" i="1" dirty="0" smtClean="0">
                <a:solidFill>
                  <a:srgbClr val="00B050"/>
                </a:solidFill>
                <a:ea typeface="ＭＳ ゴシック" panose="020B0609070205080204" pitchFamily="49" charset="-128"/>
                <a:cs typeface="Times New Roman" panose="02020603050405020304" pitchFamily="18" charset="0"/>
              </a:rPr>
              <a:t>M</a:t>
            </a:r>
            <a:r>
              <a:rPr lang="en-US" altLang="ja-JP" sz="800" baseline="-25000" dirty="0" smtClean="0">
                <a:solidFill>
                  <a:srgbClr val="00B050"/>
                </a:solidFill>
                <a:ea typeface="ＭＳ ゴシック" panose="020B0609070205080204" pitchFamily="49" charset="-128"/>
                <a:cs typeface="Times New Roman" panose="02020603050405020304" pitchFamily="18" charset="0"/>
              </a:rPr>
              <a:t>1 </a:t>
            </a:r>
            <a:r>
              <a:rPr lang="en-US" altLang="ja-JP" sz="800" dirty="0" smtClean="0">
                <a:solidFill>
                  <a:srgbClr val="00B050"/>
                </a:solidFill>
                <a:ea typeface="ＭＳ ゴシック" panose="020B0609070205080204" pitchFamily="49" charset="-128"/>
                <a:cs typeface="Times New Roman" panose="02020603050405020304" pitchFamily="18" charset="0"/>
              </a:rPr>
              <a:t>( 1~16</a:t>
            </a:r>
            <a:r>
              <a:rPr lang="en-US" altLang="ja-JP" sz="800" dirty="0">
                <a:solidFill>
                  <a:srgbClr val="00B050"/>
                </a:solidFill>
                <a:ea typeface="ＭＳ ゴシック" panose="020B0609070205080204" pitchFamily="49" charset="-128"/>
                <a:cs typeface="Times New Roman" panose="02020603050405020304" pitchFamily="18" charset="0"/>
              </a:rPr>
              <a:t>)</a:t>
            </a:r>
            <a:endParaRPr lang="en-US" altLang="ja-JP" sz="800" baseline="-25000" dirty="0" smtClean="0">
              <a:solidFill>
                <a:srgbClr val="00B050"/>
              </a:solidFill>
              <a:ea typeface="ＭＳ ゴシック" panose="020B0609070205080204" pitchFamily="49" charset="-128"/>
              <a:cs typeface="Times New Roman" panose="02020603050405020304" pitchFamily="18" charset="0"/>
            </a:endParaRPr>
          </a:p>
        </p:txBody>
      </p:sp>
      <p:sp>
        <p:nvSpPr>
          <p:cNvPr id="27" name="左右矢印 26"/>
          <p:cNvSpPr/>
          <p:nvPr/>
        </p:nvSpPr>
        <p:spPr bwMode="auto">
          <a:xfrm rot="16200000">
            <a:off x="-699315" y="4457509"/>
            <a:ext cx="2399465" cy="584080"/>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ja-JP" sz="800" dirty="0" smtClean="0">
                <a:solidFill>
                  <a:srgbClr val="000000"/>
                </a:solidFill>
                <a:ea typeface="ＭＳ ゴシック" panose="020B0609070205080204" pitchFamily="49" charset="-128"/>
                <a:cs typeface="Times New Roman" panose="02020603050405020304" pitchFamily="18" charset="0"/>
              </a:rPr>
              <a:t>Antenna Selecting Procedure (in SISO on ch2)</a:t>
            </a:r>
            <a:endParaRPr lang="ja-JP" altLang="en-US" sz="800" dirty="0">
              <a:solidFill>
                <a:srgbClr val="000000"/>
              </a:solidFill>
              <a:ea typeface="ＭＳ ゴシック" panose="020B0609070205080204" pitchFamily="49" charset="-128"/>
              <a:cs typeface="Times New Roman" panose="02020603050405020304" pitchFamily="18" charset="0"/>
            </a:endParaRPr>
          </a:p>
        </p:txBody>
      </p:sp>
      <p:sp>
        <p:nvSpPr>
          <p:cNvPr id="28" name="テキスト ボックス 44"/>
          <p:cNvSpPr txBox="1"/>
          <p:nvPr/>
        </p:nvSpPr>
        <p:spPr>
          <a:xfrm>
            <a:off x="6253282" y="1713368"/>
            <a:ext cx="2537692" cy="502702"/>
          </a:xfrm>
          <a:prstGeom prst="rect">
            <a:avLst/>
          </a:prstGeom>
          <a:solidFill>
            <a:schemeClr val="bg1"/>
          </a:solidFill>
          <a:ln w="0">
            <a:solidFill>
              <a:schemeClr val="tx1"/>
            </a:solid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nSpc>
                <a:spcPts val="800"/>
              </a:lnSpc>
            </a:pPr>
            <a:r>
              <a:rPr lang="ja-JP" altLang="en-US" sz="800" dirty="0" smtClean="0">
                <a:solidFill>
                  <a:srgbClr val="000000"/>
                </a:solidFill>
                <a:ea typeface="ＭＳ ゴシック" panose="020B0609070205080204" pitchFamily="49" charset="-128"/>
                <a:cs typeface="Times New Roman" panose="02020603050405020304" pitchFamily="18" charset="0"/>
              </a:rPr>
              <a:t>・</a:t>
            </a:r>
            <a:r>
              <a:rPr lang="en-US" altLang="ja-JP" sz="800" dirty="0" smtClean="0">
                <a:solidFill>
                  <a:srgbClr val="000000"/>
                </a:solidFill>
                <a:ea typeface="ＭＳ ゴシック" panose="020B0609070205080204" pitchFamily="49" charset="-128"/>
                <a:cs typeface="Times New Roman" panose="02020603050405020304" pitchFamily="18" charset="0"/>
              </a:rPr>
              <a:t>decides the number of branches, </a:t>
            </a:r>
            <a:r>
              <a:rPr lang="en-US" altLang="ja-JP" sz="800" i="1" dirty="0" smtClean="0">
                <a:solidFill>
                  <a:srgbClr val="000000"/>
                </a:solidFill>
                <a:ea typeface="ＭＳ ゴシック" panose="020B0609070205080204" pitchFamily="49" charset="-128"/>
                <a:cs typeface="Times New Roman" panose="02020603050405020304" pitchFamily="18" charset="0"/>
              </a:rPr>
              <a:t>M</a:t>
            </a:r>
            <a:r>
              <a:rPr lang="en-US" altLang="ja-JP" sz="800" dirty="0" smtClean="0">
                <a:solidFill>
                  <a:srgbClr val="000000"/>
                </a:solidFill>
                <a:ea typeface="ＭＳ ゴシック" panose="020B0609070205080204" pitchFamily="49" charset="-128"/>
                <a:cs typeface="Times New Roman" panose="02020603050405020304" pitchFamily="18" charset="0"/>
              </a:rPr>
              <a:t>, </a:t>
            </a:r>
          </a:p>
          <a:p>
            <a:pPr>
              <a:lnSpc>
                <a:spcPts val="800"/>
              </a:lnSpc>
            </a:pPr>
            <a:r>
              <a:rPr lang="ja-JP" altLang="en-US" sz="800" dirty="0">
                <a:solidFill>
                  <a:srgbClr val="000000"/>
                </a:solidFill>
                <a:ea typeface="ＭＳ ゴシック" panose="020B0609070205080204" pitchFamily="49" charset="-128"/>
                <a:cs typeface="Times New Roman" panose="02020603050405020304" pitchFamily="18" charset="0"/>
              </a:rPr>
              <a:t> </a:t>
            </a:r>
            <a:r>
              <a:rPr lang="ja-JP" altLang="en-US" sz="800" dirty="0" smtClean="0">
                <a:solidFill>
                  <a:srgbClr val="000000"/>
                </a:solidFill>
                <a:ea typeface="ＭＳ ゴシック" panose="020B0609070205080204" pitchFamily="49" charset="-128"/>
                <a:cs typeface="Times New Roman" panose="02020603050405020304" pitchFamily="18" charset="0"/>
              </a:rPr>
              <a:t>  </a:t>
            </a:r>
            <a:r>
              <a:rPr lang="en-US" altLang="ja-JP" sz="800" dirty="0" smtClean="0">
                <a:solidFill>
                  <a:srgbClr val="000000"/>
                </a:solidFill>
                <a:ea typeface="ＭＳ ゴシック" panose="020B0609070205080204" pitchFamily="49" charset="-128"/>
                <a:cs typeface="Times New Roman" panose="02020603050405020304" pitchFamily="18" charset="0"/>
              </a:rPr>
              <a:t>(e.g. by determining “</a:t>
            </a:r>
            <a:r>
              <a:rPr lang="en-US" altLang="ja-JP" sz="800" i="1" dirty="0">
                <a:solidFill>
                  <a:srgbClr val="000000"/>
                </a:solidFill>
                <a:ea typeface="ＭＳ ゴシック" panose="020B0609070205080204" pitchFamily="49" charset="-128"/>
                <a:cs typeface="Times New Roman" panose="02020603050405020304" pitchFamily="18" charset="0"/>
              </a:rPr>
              <a:t>M</a:t>
            </a:r>
            <a:r>
              <a:rPr lang="en-US" altLang="ja-JP" sz="800" dirty="0">
                <a:solidFill>
                  <a:srgbClr val="000000"/>
                </a:solidFill>
                <a:ea typeface="ＭＳ ゴシック" panose="020B0609070205080204" pitchFamily="49" charset="-128"/>
                <a:cs typeface="Times New Roman" panose="02020603050405020304" pitchFamily="18" charset="0"/>
              </a:rPr>
              <a:t>=min(</a:t>
            </a:r>
            <a:r>
              <a:rPr lang="en-US" altLang="ja-JP" sz="800" i="1" dirty="0">
                <a:solidFill>
                  <a:srgbClr val="000000"/>
                </a:solidFill>
                <a:ea typeface="ＭＳ ゴシック" panose="020B0609070205080204" pitchFamily="49" charset="-128"/>
                <a:cs typeface="Times New Roman" panose="02020603050405020304" pitchFamily="18" charset="0"/>
              </a:rPr>
              <a:t>M</a:t>
            </a:r>
            <a:r>
              <a:rPr lang="en-US" altLang="ja-JP" sz="800" baseline="-25000" dirty="0">
                <a:solidFill>
                  <a:srgbClr val="000000"/>
                </a:solidFill>
                <a:ea typeface="ＭＳ ゴシック" panose="020B0609070205080204" pitchFamily="49" charset="-128"/>
                <a:cs typeface="Times New Roman" panose="02020603050405020304" pitchFamily="18" charset="0"/>
              </a:rPr>
              <a:t>1</a:t>
            </a:r>
            <a:r>
              <a:rPr lang="en-US" altLang="ja-JP" sz="800" dirty="0">
                <a:solidFill>
                  <a:srgbClr val="000000"/>
                </a:solidFill>
                <a:ea typeface="ＭＳ ゴシック" panose="020B0609070205080204" pitchFamily="49" charset="-128"/>
                <a:cs typeface="Times New Roman" panose="02020603050405020304" pitchFamily="18" charset="0"/>
              </a:rPr>
              <a:t>,</a:t>
            </a:r>
            <a:r>
              <a:rPr lang="en-US" altLang="ja-JP" sz="800" i="1" dirty="0">
                <a:solidFill>
                  <a:srgbClr val="000000"/>
                </a:solidFill>
                <a:ea typeface="ＭＳ ゴシック" panose="020B0609070205080204" pitchFamily="49" charset="-128"/>
                <a:cs typeface="Times New Roman" panose="02020603050405020304" pitchFamily="18" charset="0"/>
              </a:rPr>
              <a:t>M</a:t>
            </a:r>
            <a:r>
              <a:rPr lang="en-US" altLang="ja-JP" sz="800" baseline="-25000" dirty="0">
                <a:solidFill>
                  <a:srgbClr val="000000"/>
                </a:solidFill>
                <a:ea typeface="ＭＳ ゴシック" panose="020B0609070205080204" pitchFamily="49" charset="-128"/>
                <a:cs typeface="Times New Roman" panose="02020603050405020304" pitchFamily="18" charset="0"/>
              </a:rPr>
              <a:t>2</a:t>
            </a:r>
            <a:r>
              <a:rPr lang="en-US" altLang="ja-JP" sz="800" dirty="0" smtClean="0">
                <a:solidFill>
                  <a:srgbClr val="000000"/>
                </a:solidFill>
                <a:ea typeface="ＭＳ ゴシック" panose="020B0609070205080204" pitchFamily="49" charset="-128"/>
                <a:cs typeface="Times New Roman" panose="02020603050405020304" pitchFamily="18" charset="0"/>
              </a:rPr>
              <a:t>)”.</a:t>
            </a:r>
            <a:r>
              <a:rPr lang="ja-JP" altLang="en-US" sz="800" dirty="0">
                <a:solidFill>
                  <a:srgbClr val="000000"/>
                </a:solidFill>
                <a:ea typeface="ＭＳ ゴシック" panose="020B0609070205080204" pitchFamily="49" charset="-128"/>
                <a:cs typeface="Times New Roman" panose="02020603050405020304" pitchFamily="18" charset="0"/>
              </a:rPr>
              <a:t> </a:t>
            </a:r>
            <a:r>
              <a:rPr lang="en-US" altLang="ja-JP" sz="800" dirty="0" smtClean="0">
                <a:solidFill>
                  <a:srgbClr val="000000"/>
                </a:solidFill>
                <a:ea typeface="ＭＳ ゴシック" panose="020B0609070205080204" pitchFamily="49" charset="-128"/>
                <a:cs typeface="Times New Roman" panose="02020603050405020304" pitchFamily="18" charset="0"/>
              </a:rPr>
              <a:t>)</a:t>
            </a:r>
          </a:p>
          <a:p>
            <a:pPr>
              <a:lnSpc>
                <a:spcPts val="800"/>
              </a:lnSpc>
            </a:pPr>
            <a:r>
              <a:rPr lang="ja-JP" altLang="en-US" sz="800" dirty="0">
                <a:solidFill>
                  <a:srgbClr val="000000"/>
                </a:solidFill>
                <a:ea typeface="ＭＳ ゴシック" panose="020B0609070205080204" pitchFamily="49" charset="-128"/>
                <a:cs typeface="Times New Roman" panose="02020603050405020304" pitchFamily="18" charset="0"/>
              </a:rPr>
              <a:t>・</a:t>
            </a:r>
            <a:r>
              <a:rPr lang="en-US" altLang="ja-JP" sz="800" dirty="0" smtClean="0">
                <a:solidFill>
                  <a:srgbClr val="000000"/>
                </a:solidFill>
                <a:ea typeface="ＭＳ ゴシック" panose="020B0609070205080204" pitchFamily="49" charset="-128"/>
                <a:cs typeface="Times New Roman" panose="02020603050405020304" pitchFamily="18" charset="0"/>
              </a:rPr>
              <a:t>Channel bonding or aggregation is decided as well.</a:t>
            </a:r>
          </a:p>
          <a:p>
            <a:pPr>
              <a:lnSpc>
                <a:spcPts val="800"/>
              </a:lnSpc>
            </a:pPr>
            <a:r>
              <a:rPr lang="en-US" altLang="ja-JP" sz="800" dirty="0" smtClean="0">
                <a:solidFill>
                  <a:srgbClr val="000000"/>
                </a:solidFill>
                <a:ea typeface="ＭＳ ゴシック" panose="020B0609070205080204" pitchFamily="49" charset="-128"/>
                <a:cs typeface="Times New Roman" panose="02020603050405020304" pitchFamily="18" charset="0"/>
              </a:rPr>
              <a:t>Decision method is on implementations</a:t>
            </a:r>
          </a:p>
        </p:txBody>
      </p:sp>
      <p:sp>
        <p:nvSpPr>
          <p:cNvPr id="29" name="テキスト ボックス 51"/>
          <p:cNvSpPr txBox="1"/>
          <p:nvPr/>
        </p:nvSpPr>
        <p:spPr>
          <a:xfrm>
            <a:off x="3823991" y="2484965"/>
            <a:ext cx="1829347" cy="502702"/>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nSpc>
                <a:spcPts val="800"/>
              </a:lnSpc>
            </a:pPr>
            <a:r>
              <a:rPr lang="en-US" altLang="ja-JP" sz="800" b="1" dirty="0">
                <a:solidFill>
                  <a:srgbClr val="000000"/>
                </a:solidFill>
                <a:ea typeface="ＭＳ ゴシック" pitchFamily="49" charset="-128"/>
                <a:cs typeface="Times New Roman" panose="02020603050405020304" pitchFamily="18" charset="0"/>
              </a:rPr>
              <a:t>Association</a:t>
            </a:r>
            <a:r>
              <a:rPr lang="ja-JP" altLang="en-US" sz="800" b="1" dirty="0">
                <a:solidFill>
                  <a:srgbClr val="000000"/>
                </a:solidFill>
                <a:ea typeface="ＭＳ ゴシック" pitchFamily="49" charset="-128"/>
                <a:cs typeface="Times New Roman" panose="02020603050405020304" pitchFamily="18" charset="0"/>
              </a:rPr>
              <a:t> </a:t>
            </a:r>
            <a:r>
              <a:rPr lang="en-US" altLang="ja-JP" sz="800" b="1" dirty="0" smtClean="0">
                <a:solidFill>
                  <a:srgbClr val="000000"/>
                </a:solidFill>
                <a:ea typeface="ＭＳ ゴシック" pitchFamily="49" charset="-128"/>
                <a:cs typeface="Times New Roman" panose="02020603050405020304" pitchFamily="18" charset="0"/>
              </a:rPr>
              <a:t>request</a:t>
            </a:r>
          </a:p>
          <a:p>
            <a:pPr>
              <a:lnSpc>
                <a:spcPts val="800"/>
              </a:lnSpc>
            </a:pPr>
            <a:r>
              <a:rPr lang="en-US" altLang="ja-JP" sz="700" b="1" dirty="0" smtClean="0">
                <a:solidFill>
                  <a:srgbClr val="000000"/>
                </a:solidFill>
                <a:ea typeface="ＭＳ ゴシック" pitchFamily="49" charset="-128"/>
                <a:cs typeface="Times New Roman" panose="02020603050405020304" pitchFamily="18" charset="0"/>
              </a:rPr>
              <a:t>Comprises information</a:t>
            </a:r>
            <a:r>
              <a:rPr lang="ja-JP" altLang="en-US" sz="700" b="1" dirty="0">
                <a:solidFill>
                  <a:srgbClr val="000000"/>
                </a:solidFill>
                <a:ea typeface="ＭＳ ゴシック" pitchFamily="49" charset="-128"/>
                <a:cs typeface="Times New Roman" panose="02020603050405020304" pitchFamily="18" charset="0"/>
              </a:rPr>
              <a:t> </a:t>
            </a:r>
            <a:r>
              <a:rPr lang="en-US" altLang="ja-JP" sz="700" b="1" dirty="0" smtClean="0">
                <a:solidFill>
                  <a:srgbClr val="000000"/>
                </a:solidFill>
                <a:ea typeface="ＭＳ ゴシック" pitchFamily="49" charset="-128"/>
                <a:cs typeface="Times New Roman" panose="02020603050405020304" pitchFamily="18" charset="0"/>
              </a:rPr>
              <a:t>below</a:t>
            </a:r>
            <a:r>
              <a:rPr lang="en-US" altLang="ja-JP" sz="700" dirty="0" smtClean="0">
                <a:solidFill>
                  <a:srgbClr val="000000"/>
                </a:solidFill>
                <a:ea typeface="ＭＳ ゴシック" pitchFamily="49" charset="-128"/>
                <a:cs typeface="Times New Roman" panose="02020603050405020304" pitchFamily="18" charset="0"/>
              </a:rPr>
              <a:t>:</a:t>
            </a:r>
          </a:p>
          <a:p>
            <a:pPr>
              <a:lnSpc>
                <a:spcPts val="800"/>
              </a:lnSpc>
            </a:pPr>
            <a:r>
              <a:rPr lang="ja-JP" altLang="en-US" sz="700" dirty="0" smtClean="0">
                <a:solidFill>
                  <a:srgbClr val="000000"/>
                </a:solidFill>
                <a:ea typeface="ＭＳ ゴシック" pitchFamily="49" charset="-128"/>
                <a:cs typeface="Times New Roman" panose="02020603050405020304" pitchFamily="18" charset="0"/>
              </a:rPr>
              <a:t>・</a:t>
            </a:r>
            <a:r>
              <a:rPr lang="en-US" altLang="ja-JP" sz="700" dirty="0" smtClean="0">
                <a:solidFill>
                  <a:srgbClr val="000000"/>
                </a:solidFill>
                <a:ea typeface="ＭＳ ゴシック" pitchFamily="49" charset="-128"/>
                <a:cs typeface="Times New Roman" panose="02020603050405020304" pitchFamily="18" charset="0"/>
              </a:rPr>
              <a:t>Value of  </a:t>
            </a:r>
            <a:r>
              <a:rPr lang="en-US" altLang="ja-JP" sz="700" i="1" dirty="0" smtClean="0">
                <a:solidFill>
                  <a:srgbClr val="000000"/>
                </a:solidFill>
                <a:ea typeface="ＭＳ ゴシック" pitchFamily="49" charset="-128"/>
                <a:cs typeface="Times New Roman" panose="02020603050405020304" pitchFamily="18" charset="0"/>
              </a:rPr>
              <a:t>M</a:t>
            </a:r>
            <a:r>
              <a:rPr lang="en-US" altLang="ja-JP" sz="700" dirty="0" smtClean="0">
                <a:solidFill>
                  <a:srgbClr val="000000"/>
                </a:solidFill>
                <a:ea typeface="ＭＳ ゴシック" pitchFamily="49" charset="-128"/>
                <a:cs typeface="Times New Roman" panose="02020603050405020304" pitchFamily="18" charset="0"/>
              </a:rPr>
              <a:t> as MIMO capability field</a:t>
            </a:r>
          </a:p>
          <a:p>
            <a:pPr>
              <a:lnSpc>
                <a:spcPts val="800"/>
              </a:lnSpc>
            </a:pPr>
            <a:r>
              <a:rPr lang="ja-JP" altLang="en-US" sz="700" dirty="0" smtClean="0">
                <a:solidFill>
                  <a:srgbClr val="000000"/>
                </a:solidFill>
                <a:ea typeface="ＭＳ ゴシック" pitchFamily="49" charset="-128"/>
                <a:cs typeface="Times New Roman" panose="02020603050405020304" pitchFamily="18" charset="0"/>
              </a:rPr>
              <a:t>・</a:t>
            </a:r>
            <a:r>
              <a:rPr lang="en-US" altLang="ja-JP" sz="700" dirty="0" smtClean="0">
                <a:solidFill>
                  <a:srgbClr val="000000"/>
                </a:solidFill>
                <a:ea typeface="ＭＳ ゴシック" pitchFamily="49" charset="-128"/>
                <a:cs typeface="Times New Roman" panose="02020603050405020304" pitchFamily="18" charset="0"/>
              </a:rPr>
              <a:t>A </a:t>
            </a:r>
            <a:r>
              <a:rPr lang="en-US" altLang="ja-JP" sz="700" kern="0" dirty="0">
                <a:solidFill>
                  <a:srgbClr val="000000"/>
                </a:solidFill>
              </a:rPr>
              <a:t>c</a:t>
            </a:r>
            <a:r>
              <a:rPr lang="en-US" altLang="ja-JP" sz="700" kern="0" dirty="0" smtClean="0">
                <a:solidFill>
                  <a:srgbClr val="000000"/>
                </a:solidFill>
              </a:rPr>
              <a:t>hannel </a:t>
            </a:r>
            <a:r>
              <a:rPr lang="en-US" altLang="ja-JP" sz="700" kern="0" dirty="0" err="1">
                <a:solidFill>
                  <a:srgbClr val="000000"/>
                </a:solidFill>
              </a:rPr>
              <a:t>Agg</a:t>
            </a:r>
            <a:r>
              <a:rPr lang="en-US" altLang="ja-JP" sz="700" kern="0" dirty="0" smtClean="0">
                <a:solidFill>
                  <a:srgbClr val="000000"/>
                </a:solidFill>
              </a:rPr>
              <a:t>.</a:t>
            </a:r>
            <a:r>
              <a:rPr lang="ja-JP" altLang="en-US" sz="700" kern="0" dirty="0">
                <a:solidFill>
                  <a:srgbClr val="000000"/>
                </a:solidFill>
              </a:rPr>
              <a:t> </a:t>
            </a:r>
            <a:r>
              <a:rPr lang="en-US" altLang="ja-JP" sz="700" kern="0" dirty="0" smtClean="0">
                <a:solidFill>
                  <a:srgbClr val="000000"/>
                </a:solidFill>
              </a:rPr>
              <a:t>or bond. as capability field</a:t>
            </a:r>
            <a:endParaRPr lang="en-US" altLang="ja-JP" sz="700" dirty="0" smtClean="0">
              <a:solidFill>
                <a:srgbClr val="000000"/>
              </a:solidFill>
              <a:ea typeface="ＭＳ ゴシック" pitchFamily="49" charset="-128"/>
              <a:cs typeface="Times New Roman" panose="02020603050405020304" pitchFamily="18" charset="0"/>
            </a:endParaRPr>
          </a:p>
        </p:txBody>
      </p:sp>
      <p:sp>
        <p:nvSpPr>
          <p:cNvPr id="30" name="正方形/長方形 29"/>
          <p:cNvSpPr/>
          <p:nvPr/>
        </p:nvSpPr>
        <p:spPr>
          <a:xfrm>
            <a:off x="1486440" y="2730142"/>
            <a:ext cx="2340035" cy="338554"/>
          </a:xfrm>
          <a:prstGeom prst="rect">
            <a:avLst/>
          </a:prstGeom>
          <a:solidFill>
            <a:schemeClr val="bg1"/>
          </a:solidFill>
          <a:ln w="0">
            <a:solidFill>
              <a:schemeClr val="tx1"/>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800" dirty="0" smtClean="0">
                <a:solidFill>
                  <a:srgbClr val="000000"/>
                </a:solidFill>
                <a:ea typeface="ＭＳ ゴシック" panose="020B0609070205080204" pitchFamily="49" charset="-128"/>
                <a:cs typeface="Times New Roman" panose="02020603050405020304" pitchFamily="18" charset="0"/>
              </a:rPr>
              <a:t>knows the number</a:t>
            </a:r>
            <a:r>
              <a:rPr lang="ja-JP" altLang="en-US" sz="800" dirty="0">
                <a:solidFill>
                  <a:srgbClr val="000000"/>
                </a:solidFill>
                <a:ea typeface="ＭＳ ゴシック" panose="020B0609070205080204" pitchFamily="49" charset="-128"/>
                <a:cs typeface="Times New Roman" panose="02020603050405020304" pitchFamily="18" charset="0"/>
              </a:rPr>
              <a:t> </a:t>
            </a:r>
            <a:r>
              <a:rPr lang="en-US" altLang="ja-JP" sz="800" dirty="0" smtClean="0">
                <a:solidFill>
                  <a:srgbClr val="000000"/>
                </a:solidFill>
                <a:ea typeface="ＭＳ ゴシック" panose="020B0609070205080204" pitchFamily="49" charset="-128"/>
                <a:cs typeface="Times New Roman" panose="02020603050405020304" pitchFamily="18" charset="0"/>
              </a:rPr>
              <a:t>of MIMO branches to be used, </a:t>
            </a:r>
            <a:r>
              <a:rPr lang="en-US" altLang="ja-JP" sz="800" i="1" dirty="0" smtClean="0">
                <a:solidFill>
                  <a:srgbClr val="000000"/>
                </a:solidFill>
                <a:ea typeface="ＭＳ ゴシック" panose="020B0609070205080204" pitchFamily="49" charset="-128"/>
                <a:cs typeface="Times New Roman" panose="02020603050405020304" pitchFamily="18" charset="0"/>
              </a:rPr>
              <a:t>M</a:t>
            </a:r>
            <a:r>
              <a:rPr lang="en-US" altLang="ja-JP" sz="800" dirty="0" smtClean="0">
                <a:solidFill>
                  <a:srgbClr val="000000"/>
                </a:solidFill>
                <a:ea typeface="ＭＳ ゴシック" panose="020B0609070205080204" pitchFamily="49" charset="-128"/>
                <a:cs typeface="Times New Roman" panose="02020603050405020304" pitchFamily="18" charset="0"/>
              </a:rPr>
              <a:t>.</a:t>
            </a:r>
          </a:p>
          <a:p>
            <a:r>
              <a:rPr lang="en-US" altLang="ja-JP" sz="800" dirty="0">
                <a:solidFill>
                  <a:srgbClr val="000000"/>
                </a:solidFill>
                <a:ea typeface="ＭＳ ゴシック" panose="020B0609070205080204" pitchFamily="49" charset="-128"/>
                <a:cs typeface="Times New Roman" panose="02020603050405020304" pitchFamily="18" charset="0"/>
              </a:rPr>
              <a:t>a</a:t>
            </a:r>
            <a:r>
              <a:rPr lang="en-US" altLang="ja-JP" sz="800" dirty="0" smtClean="0">
                <a:solidFill>
                  <a:srgbClr val="000000"/>
                </a:solidFill>
                <a:ea typeface="ＭＳ ゴシック" panose="020B0609070205080204" pitchFamily="49" charset="-128"/>
                <a:cs typeface="Times New Roman" panose="02020603050405020304" pitchFamily="18" charset="0"/>
              </a:rPr>
              <a:t>nd channel aggregation/bonding.</a:t>
            </a:r>
          </a:p>
        </p:txBody>
      </p:sp>
      <p:sp>
        <p:nvSpPr>
          <p:cNvPr id="31" name="正方形/長方形 30"/>
          <p:cNvSpPr/>
          <p:nvPr/>
        </p:nvSpPr>
        <p:spPr>
          <a:xfrm>
            <a:off x="3782152" y="4703988"/>
            <a:ext cx="1067921" cy="215444"/>
          </a:xfrm>
          <a:prstGeom prst="rect">
            <a:avLst/>
          </a:prstGeom>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800" b="1" dirty="0">
                <a:solidFill>
                  <a:srgbClr val="000000"/>
                </a:solidFill>
                <a:ea typeface="ＭＳ ゴシック" pitchFamily="49" charset="-128"/>
                <a:cs typeface="Times New Roman" panose="02020603050405020304" pitchFamily="18" charset="0"/>
              </a:rPr>
              <a:t>Array training  </a:t>
            </a:r>
            <a:r>
              <a:rPr lang="en-US" altLang="ja-JP" sz="800" b="1" dirty="0" smtClean="0">
                <a:solidFill>
                  <a:srgbClr val="000000"/>
                </a:solidFill>
                <a:ea typeface="ＭＳ ゴシック" pitchFamily="49" charset="-128"/>
                <a:cs typeface="Times New Roman" panose="02020603050405020304" pitchFamily="18" charset="0"/>
              </a:rPr>
              <a:t>#</a:t>
            </a:r>
            <a:r>
              <a:rPr lang="en-US" altLang="ja-JP" sz="800" b="1" i="1" dirty="0" smtClean="0">
                <a:solidFill>
                  <a:srgbClr val="000000"/>
                </a:solidFill>
                <a:ea typeface="ＭＳ ゴシック" pitchFamily="49" charset="-128"/>
                <a:cs typeface="Times New Roman" panose="02020603050405020304" pitchFamily="18" charset="0"/>
              </a:rPr>
              <a:t>N</a:t>
            </a:r>
            <a:r>
              <a:rPr lang="en-US" altLang="ja-JP" sz="800" b="1" i="1" baseline="-25000" dirty="0" smtClean="0">
                <a:solidFill>
                  <a:srgbClr val="000000"/>
                </a:solidFill>
                <a:ea typeface="ＭＳ ゴシック" pitchFamily="49" charset="-128"/>
                <a:cs typeface="Times New Roman" panose="02020603050405020304" pitchFamily="18" charset="0"/>
              </a:rPr>
              <a:t>ar</a:t>
            </a:r>
            <a:endParaRPr lang="en-US" altLang="ja-JP" sz="800" b="1" i="1" dirty="0">
              <a:solidFill>
                <a:srgbClr val="000000"/>
              </a:solidFill>
              <a:ea typeface="ＭＳ ゴシック" pitchFamily="49" charset="-128"/>
              <a:cs typeface="Times New Roman" panose="02020603050405020304" pitchFamily="18" charset="0"/>
            </a:endParaRPr>
          </a:p>
        </p:txBody>
      </p:sp>
      <p:sp>
        <p:nvSpPr>
          <p:cNvPr id="32" name="正方形/長方形 31"/>
          <p:cNvSpPr/>
          <p:nvPr/>
        </p:nvSpPr>
        <p:spPr>
          <a:xfrm>
            <a:off x="3763102" y="4416985"/>
            <a:ext cx="1202573" cy="215444"/>
          </a:xfrm>
          <a:prstGeom prst="rect">
            <a:avLst/>
          </a:prstGeom>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800" b="1" dirty="0">
                <a:solidFill>
                  <a:srgbClr val="000000"/>
                </a:solidFill>
                <a:ea typeface="ＭＳ ゴシック" pitchFamily="49" charset="-128"/>
                <a:cs typeface="Times New Roman" panose="02020603050405020304" pitchFamily="18" charset="0"/>
              </a:rPr>
              <a:t>Array training </a:t>
            </a:r>
            <a:r>
              <a:rPr lang="en-US" altLang="ja-JP" sz="800" b="1" dirty="0" smtClean="0">
                <a:solidFill>
                  <a:srgbClr val="000000"/>
                </a:solidFill>
                <a:ea typeface="ＭＳ ゴシック" pitchFamily="49" charset="-128"/>
                <a:cs typeface="Times New Roman" panose="02020603050405020304" pitchFamily="18" charset="0"/>
              </a:rPr>
              <a:t>#</a:t>
            </a:r>
            <a:r>
              <a:rPr lang="en-US" altLang="ja-JP" sz="800" b="1" i="1" dirty="0" smtClean="0">
                <a:solidFill>
                  <a:srgbClr val="000000"/>
                </a:solidFill>
                <a:ea typeface="ＭＳ ゴシック" pitchFamily="49" charset="-128"/>
                <a:cs typeface="Times New Roman" panose="02020603050405020304" pitchFamily="18" charset="0"/>
              </a:rPr>
              <a:t>N</a:t>
            </a:r>
            <a:r>
              <a:rPr lang="en-US" altLang="ja-JP" sz="800" b="1" i="1" baseline="-25000" dirty="0" smtClean="0">
                <a:solidFill>
                  <a:srgbClr val="000000"/>
                </a:solidFill>
                <a:ea typeface="ＭＳ ゴシック" pitchFamily="49" charset="-128"/>
                <a:cs typeface="Times New Roman" panose="02020603050405020304" pitchFamily="18" charset="0"/>
              </a:rPr>
              <a:t>ar</a:t>
            </a:r>
            <a:r>
              <a:rPr lang="en-US" altLang="ja-JP" sz="800" b="1" dirty="0" smtClean="0">
                <a:solidFill>
                  <a:srgbClr val="000000"/>
                </a:solidFill>
                <a:ea typeface="ＭＳ ゴシック" pitchFamily="49" charset="-128"/>
                <a:cs typeface="Times New Roman" panose="02020603050405020304" pitchFamily="18" charset="0"/>
              </a:rPr>
              <a:t> − 1</a:t>
            </a:r>
            <a:endParaRPr lang="en-US" altLang="ja-JP" sz="800" b="1" dirty="0">
              <a:solidFill>
                <a:srgbClr val="000000"/>
              </a:solidFill>
              <a:ea typeface="ＭＳ ゴシック" pitchFamily="49" charset="-128"/>
              <a:cs typeface="Times New Roman" panose="02020603050405020304" pitchFamily="18" charset="0"/>
            </a:endParaRPr>
          </a:p>
        </p:txBody>
      </p:sp>
      <p:sp>
        <p:nvSpPr>
          <p:cNvPr id="33" name="正方形/長方形 32"/>
          <p:cNvSpPr/>
          <p:nvPr/>
        </p:nvSpPr>
        <p:spPr>
          <a:xfrm rot="16200000">
            <a:off x="4548176" y="4063983"/>
            <a:ext cx="453970" cy="415498"/>
          </a:xfrm>
          <a:prstGeom prst="rect">
            <a:avLst/>
          </a:prstGeom>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2100" dirty="0" smtClean="0">
                <a:solidFill>
                  <a:srgbClr val="000000"/>
                </a:solidFill>
                <a:ea typeface="ＭＳ ゴシック" pitchFamily="49" charset="-128"/>
                <a:cs typeface="Times New Roman" panose="02020603050405020304" pitchFamily="18" charset="0"/>
              </a:rPr>
              <a:t>…</a:t>
            </a:r>
            <a:endParaRPr lang="en-US" altLang="ja-JP" sz="2100" dirty="0">
              <a:solidFill>
                <a:srgbClr val="000000"/>
              </a:solidFill>
              <a:ea typeface="ＭＳ ゴシック" pitchFamily="49" charset="-128"/>
              <a:cs typeface="Times New Roman" panose="02020603050405020304" pitchFamily="18" charset="0"/>
            </a:endParaRPr>
          </a:p>
        </p:txBody>
      </p:sp>
      <p:cxnSp>
        <p:nvCxnSpPr>
          <p:cNvPr id="34" name="直線矢印コネクタ 33"/>
          <p:cNvCxnSpPr/>
          <p:nvPr/>
        </p:nvCxnSpPr>
        <p:spPr bwMode="auto">
          <a:xfrm flipH="1">
            <a:off x="3693211" y="3856057"/>
            <a:ext cx="262325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5" name="正方形/長方形 34"/>
          <p:cNvSpPr/>
          <p:nvPr/>
        </p:nvSpPr>
        <p:spPr>
          <a:xfrm>
            <a:off x="3764672" y="3681054"/>
            <a:ext cx="1260281" cy="323165"/>
          </a:xfrm>
          <a:prstGeom prst="rect">
            <a:avLst/>
          </a:prstGeom>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800" b="1" dirty="0" smtClean="0">
                <a:solidFill>
                  <a:srgbClr val="000000"/>
                </a:solidFill>
                <a:ea typeface="ＭＳ ゴシック" pitchFamily="49" charset="-128"/>
                <a:cs typeface="Times New Roman" panose="02020603050405020304" pitchFamily="18" charset="0"/>
              </a:rPr>
              <a:t>Array training #1</a:t>
            </a:r>
          </a:p>
          <a:p>
            <a:r>
              <a:rPr lang="ja-JP" altLang="en-US" sz="700" dirty="0" smtClean="0">
                <a:solidFill>
                  <a:srgbClr val="000000"/>
                </a:solidFill>
                <a:ea typeface="ＭＳ ゴシック" pitchFamily="49" charset="-128"/>
                <a:cs typeface="Times New Roman" panose="02020603050405020304" pitchFamily="18" charset="0"/>
              </a:rPr>
              <a:t>・</a:t>
            </a:r>
            <a:r>
              <a:rPr lang="en-US" altLang="ja-JP" sz="700" dirty="0">
                <a:solidFill>
                  <a:srgbClr val="000000"/>
                </a:solidFill>
                <a:ea typeface="ＭＳ ゴシック" pitchFamily="49" charset="-128"/>
                <a:cs typeface="Times New Roman" panose="02020603050405020304" pitchFamily="18" charset="0"/>
              </a:rPr>
              <a:t>Remaining time = (</a:t>
            </a:r>
            <a:r>
              <a:rPr lang="en-US" altLang="ja-JP" sz="700" i="1" dirty="0">
                <a:solidFill>
                  <a:srgbClr val="000000"/>
                </a:solidFill>
                <a:ea typeface="ＭＳ ゴシック" pitchFamily="49" charset="-128"/>
                <a:cs typeface="Times New Roman" panose="02020603050405020304" pitchFamily="18" charset="0"/>
              </a:rPr>
              <a:t>N</a:t>
            </a:r>
            <a:r>
              <a:rPr lang="en-US" altLang="ja-JP" sz="700" i="1" baseline="-25000" dirty="0">
                <a:solidFill>
                  <a:srgbClr val="000000"/>
                </a:solidFill>
                <a:ea typeface="ＭＳ ゴシック" pitchFamily="49" charset="-128"/>
                <a:cs typeface="Times New Roman" panose="02020603050405020304" pitchFamily="18" charset="0"/>
              </a:rPr>
              <a:t>ar</a:t>
            </a:r>
            <a:r>
              <a:rPr lang="en-US" altLang="ja-JP" sz="700" dirty="0">
                <a:solidFill>
                  <a:srgbClr val="000000"/>
                </a:solidFill>
                <a:ea typeface="ＭＳ ゴシック" pitchFamily="49" charset="-128"/>
                <a:cs typeface="Times New Roman" panose="02020603050405020304" pitchFamily="18" charset="0"/>
              </a:rPr>
              <a:t> – 1</a:t>
            </a:r>
            <a:r>
              <a:rPr lang="en-US" altLang="ja-JP" sz="700" dirty="0" smtClean="0">
                <a:solidFill>
                  <a:srgbClr val="000000"/>
                </a:solidFill>
                <a:ea typeface="ＭＳ ゴシック" pitchFamily="49" charset="-128"/>
                <a:cs typeface="Times New Roman" panose="02020603050405020304" pitchFamily="18" charset="0"/>
              </a:rPr>
              <a:t>)</a:t>
            </a:r>
            <a:endParaRPr lang="en-US" altLang="ja-JP" sz="700" dirty="0">
              <a:solidFill>
                <a:srgbClr val="000000"/>
              </a:solidFill>
              <a:ea typeface="ＭＳ ゴシック" pitchFamily="49" charset="-128"/>
              <a:cs typeface="Times New Roman" panose="02020603050405020304" pitchFamily="18" charset="0"/>
            </a:endParaRPr>
          </a:p>
        </p:txBody>
      </p:sp>
      <p:sp>
        <p:nvSpPr>
          <p:cNvPr id="36" name="四角形吹き出し 35"/>
          <p:cNvSpPr/>
          <p:nvPr/>
        </p:nvSpPr>
        <p:spPr bwMode="auto">
          <a:xfrm>
            <a:off x="899592" y="3611526"/>
            <a:ext cx="2607656" cy="913182"/>
          </a:xfrm>
          <a:prstGeom prst="wedgeRectCallout">
            <a:avLst>
              <a:gd name="adj1" fmla="val 59493"/>
              <a:gd name="adj2" fmla="val -38557"/>
            </a:avLst>
          </a:prstGeom>
          <a:solidFill>
            <a:schemeClr val="bg1"/>
          </a:solidFill>
          <a:ln w="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nSpc>
                <a:spcPts val="800"/>
              </a:lnSpc>
            </a:pPr>
            <a:r>
              <a:rPr lang="en-US" altLang="ja-JP" sz="800" dirty="0">
                <a:solidFill>
                  <a:srgbClr val="000000"/>
                </a:solidFill>
                <a:ea typeface="ＭＳ ゴシック" panose="020B0609070205080204" pitchFamily="49" charset="-128"/>
                <a:cs typeface="Times New Roman" panose="02020603050405020304" pitchFamily="18" charset="0"/>
              </a:rPr>
              <a:t>(1) when </a:t>
            </a:r>
            <a:r>
              <a:rPr lang="en-US" altLang="ja-JP" sz="800" i="1" dirty="0" smtClean="0">
                <a:solidFill>
                  <a:srgbClr val="000000"/>
                </a:solidFill>
                <a:ea typeface="ＭＳ ゴシック" panose="020B0609070205080204" pitchFamily="49" charset="-128"/>
                <a:cs typeface="Times New Roman" panose="02020603050405020304" pitchFamily="18" charset="0"/>
              </a:rPr>
              <a:t>M &lt; </a:t>
            </a:r>
            <a:r>
              <a:rPr lang="en-US" altLang="ja-JP" sz="800" i="1" dirty="0" err="1" smtClean="0">
                <a:solidFill>
                  <a:srgbClr val="000000"/>
                </a:solidFill>
                <a:ea typeface="ＭＳ ゴシック" panose="020B0609070205080204" pitchFamily="49" charset="-128"/>
                <a:cs typeface="Times New Roman" panose="02020603050405020304" pitchFamily="18" charset="0"/>
              </a:rPr>
              <a:t>M</a:t>
            </a:r>
            <a:r>
              <a:rPr lang="en-US" altLang="ja-JP" sz="800" i="1" baseline="-25000" dirty="0" err="1" smtClean="0">
                <a:solidFill>
                  <a:srgbClr val="000000"/>
                </a:solidFill>
                <a:ea typeface="ＭＳ ゴシック" panose="020B0609070205080204" pitchFamily="49" charset="-128"/>
                <a:cs typeface="Times New Roman" panose="02020603050405020304" pitchFamily="18" charset="0"/>
              </a:rPr>
              <a:t>array</a:t>
            </a:r>
            <a:endParaRPr lang="en-US" altLang="ja-JP" sz="800" dirty="0">
              <a:solidFill>
                <a:srgbClr val="000000"/>
              </a:solidFill>
              <a:ea typeface="ＭＳ ゴシック" panose="020B0609070205080204" pitchFamily="49" charset="-128"/>
              <a:cs typeface="Times New Roman" panose="02020603050405020304" pitchFamily="18" charset="0"/>
            </a:endParaRPr>
          </a:p>
          <a:p>
            <a:pPr>
              <a:lnSpc>
                <a:spcPts val="800"/>
              </a:lnSpc>
            </a:pPr>
            <a:r>
              <a:rPr lang="en-US" altLang="ja-JP" sz="800" dirty="0">
                <a:solidFill>
                  <a:srgbClr val="000000"/>
                </a:solidFill>
                <a:ea typeface="ＭＳ ゴシック" panose="020B0609070205080204" pitchFamily="49" charset="-128"/>
                <a:cs typeface="Times New Roman" panose="02020603050405020304" pitchFamily="18" charset="0"/>
              </a:rPr>
              <a:t>PPC</a:t>
            </a:r>
            <a:r>
              <a:rPr lang="en-US" altLang="ja-JP" sz="800" dirty="0" smtClean="0">
                <a:solidFill>
                  <a:srgbClr val="000000"/>
                </a:solidFill>
                <a:ea typeface="ＭＳ ゴシック" panose="020B0609070205080204" pitchFamily="49" charset="-128"/>
                <a:cs typeface="Times New Roman" panose="02020603050405020304" pitchFamily="18" charset="0"/>
              </a:rPr>
              <a:t> </a:t>
            </a:r>
            <a:r>
              <a:rPr lang="en-US" altLang="ja-JP" sz="800" dirty="0">
                <a:solidFill>
                  <a:srgbClr val="000000"/>
                </a:solidFill>
                <a:ea typeface="ＭＳ ゴシック" panose="020B0609070205080204" pitchFamily="49" charset="-128"/>
                <a:cs typeface="Times New Roman" panose="02020603050405020304" pitchFamily="18" charset="0"/>
              </a:rPr>
              <a:t>selects </a:t>
            </a:r>
            <a:r>
              <a:rPr lang="en-US" altLang="ja-JP" sz="800" i="1" dirty="0">
                <a:solidFill>
                  <a:srgbClr val="000000"/>
                </a:solidFill>
                <a:ea typeface="ＭＳ ゴシック" panose="020B0609070205080204" pitchFamily="49" charset="-128"/>
                <a:cs typeface="Times New Roman" panose="02020603050405020304" pitchFamily="18" charset="0"/>
              </a:rPr>
              <a:t>M</a:t>
            </a:r>
            <a:r>
              <a:rPr lang="en-US" altLang="ja-JP" sz="800" dirty="0">
                <a:solidFill>
                  <a:srgbClr val="000000"/>
                </a:solidFill>
                <a:ea typeface="ＭＳ ゴシック" panose="020B0609070205080204" pitchFamily="49" charset="-128"/>
                <a:cs typeface="Times New Roman" panose="02020603050405020304" pitchFamily="18" charset="0"/>
              </a:rPr>
              <a:t> </a:t>
            </a:r>
            <a:r>
              <a:rPr lang="en-US" altLang="ja-JP" sz="800" dirty="0" smtClean="0">
                <a:solidFill>
                  <a:srgbClr val="000000"/>
                </a:solidFill>
                <a:ea typeface="ＭＳ ゴシック" panose="020B0609070205080204" pitchFamily="49" charset="-128"/>
                <a:cs typeface="Times New Roman" panose="02020603050405020304" pitchFamily="18" charset="0"/>
              </a:rPr>
              <a:t>antennas </a:t>
            </a:r>
            <a:endParaRPr lang="en-US" altLang="ja-JP" sz="800" dirty="0">
              <a:solidFill>
                <a:srgbClr val="000000"/>
              </a:solidFill>
              <a:ea typeface="ＭＳ ゴシック" panose="020B0609070205080204" pitchFamily="49" charset="-128"/>
              <a:cs typeface="Times New Roman" panose="02020603050405020304" pitchFamily="18" charset="0"/>
            </a:endParaRPr>
          </a:p>
          <a:p>
            <a:pPr>
              <a:lnSpc>
                <a:spcPts val="800"/>
              </a:lnSpc>
            </a:pPr>
            <a:r>
              <a:rPr lang="en-US" altLang="ja-JP" sz="800" dirty="0">
                <a:solidFill>
                  <a:srgbClr val="000000"/>
                </a:solidFill>
                <a:ea typeface="ＭＳ ゴシック" panose="020B0609070205080204" pitchFamily="49" charset="-128"/>
                <a:cs typeface="Times New Roman" panose="02020603050405020304" pitchFamily="18" charset="0"/>
              </a:rPr>
              <a:t>(Example of procedure selecting antenna: Select using reception levels)</a:t>
            </a:r>
          </a:p>
          <a:p>
            <a:pPr>
              <a:lnSpc>
                <a:spcPts val="800"/>
              </a:lnSpc>
            </a:pPr>
            <a:r>
              <a:rPr lang="en-US" altLang="ja-JP" sz="800" dirty="0" smtClean="0">
                <a:solidFill>
                  <a:srgbClr val="000000"/>
                </a:solidFill>
                <a:ea typeface="ＭＳ ゴシック" panose="020B0609070205080204" pitchFamily="49" charset="-128"/>
                <a:cs typeface="Times New Roman" panose="02020603050405020304" pitchFamily="18" charset="0"/>
              </a:rPr>
              <a:t>Array </a:t>
            </a:r>
            <a:r>
              <a:rPr lang="en-US" altLang="ja-JP" sz="800" dirty="0">
                <a:solidFill>
                  <a:srgbClr val="000000"/>
                </a:solidFill>
                <a:ea typeface="ＭＳ ゴシック" panose="020B0609070205080204" pitchFamily="49" charset="-128"/>
                <a:cs typeface="Times New Roman" panose="02020603050405020304" pitchFamily="18" charset="0"/>
              </a:rPr>
              <a:t>training commands</a:t>
            </a:r>
            <a:r>
              <a:rPr lang="en-US" altLang="ja-JP" sz="800" dirty="0" smtClean="0">
                <a:solidFill>
                  <a:srgbClr val="000000"/>
                </a:solidFill>
                <a:ea typeface="ＭＳ ゴシック" panose="020B0609070205080204" pitchFamily="49" charset="-128"/>
                <a:cs typeface="Times New Roman" panose="02020603050405020304" pitchFamily="18" charset="0"/>
              </a:rPr>
              <a:t> </a:t>
            </a:r>
            <a:r>
              <a:rPr lang="en-US" altLang="ja-JP" sz="800" dirty="0">
                <a:solidFill>
                  <a:srgbClr val="000000"/>
                </a:solidFill>
                <a:ea typeface="ＭＳ ゴシック" panose="020B0609070205080204" pitchFamily="49" charset="-128"/>
                <a:cs typeface="Times New Roman" panose="02020603050405020304" pitchFamily="18" charset="0"/>
              </a:rPr>
              <a:t>are </a:t>
            </a:r>
            <a:r>
              <a:rPr lang="en-US" altLang="ja-JP" sz="800" dirty="0" smtClean="0">
                <a:solidFill>
                  <a:srgbClr val="000000"/>
                </a:solidFill>
                <a:ea typeface="ＭＳ ゴシック" panose="020B0609070205080204" pitchFamily="49" charset="-128"/>
                <a:cs typeface="Times New Roman" panose="02020603050405020304" pitchFamily="18" charset="0"/>
              </a:rPr>
              <a:t>sent </a:t>
            </a:r>
            <a:r>
              <a:rPr lang="en-US" altLang="ja-JP" sz="800" i="1" dirty="0" smtClean="0">
                <a:solidFill>
                  <a:srgbClr val="000000"/>
                </a:solidFill>
                <a:ea typeface="ＭＳ ゴシック" panose="020B0609070205080204" pitchFamily="49" charset="-128"/>
                <a:cs typeface="Times New Roman" panose="02020603050405020304" pitchFamily="18" charset="0"/>
              </a:rPr>
              <a:t>N</a:t>
            </a:r>
            <a:r>
              <a:rPr lang="en-US" altLang="ja-JP" sz="800" i="1" baseline="-25000" dirty="0" smtClean="0">
                <a:solidFill>
                  <a:srgbClr val="000000"/>
                </a:solidFill>
                <a:ea typeface="ＭＳ ゴシック" panose="020B0609070205080204" pitchFamily="49" charset="-128"/>
                <a:cs typeface="Times New Roman" panose="02020603050405020304" pitchFamily="18" charset="0"/>
              </a:rPr>
              <a:t>ar</a:t>
            </a:r>
            <a:r>
              <a:rPr lang="en-US" altLang="ja-JP" sz="800" dirty="0" smtClean="0">
                <a:solidFill>
                  <a:srgbClr val="000000"/>
                </a:solidFill>
                <a:ea typeface="ＭＳ ゴシック" panose="020B0609070205080204" pitchFamily="49" charset="-128"/>
                <a:cs typeface="Times New Roman" panose="02020603050405020304" pitchFamily="18" charset="0"/>
              </a:rPr>
              <a:t> times, </a:t>
            </a:r>
            <a:r>
              <a:rPr lang="en-US" altLang="ja-JP" sz="800" dirty="0">
                <a:solidFill>
                  <a:srgbClr val="000000"/>
                </a:solidFill>
                <a:ea typeface="ＭＳ ゴシック" panose="020B0609070205080204" pitchFamily="49" charset="-128"/>
                <a:cs typeface="Times New Roman" panose="02020603050405020304" pitchFamily="18" charset="0"/>
              </a:rPr>
              <a:t>hence </a:t>
            </a:r>
            <a:r>
              <a:rPr lang="en-US" altLang="ja-JP" sz="800" i="1" dirty="0">
                <a:solidFill>
                  <a:srgbClr val="000000"/>
                </a:solidFill>
                <a:ea typeface="ＭＳ ゴシック" panose="020B0609070205080204" pitchFamily="49" charset="-128"/>
                <a:cs typeface="Times New Roman" panose="02020603050405020304" pitchFamily="18" charset="0"/>
              </a:rPr>
              <a:t>N</a:t>
            </a:r>
            <a:r>
              <a:rPr lang="en-US" altLang="ja-JP" sz="800" i="1" baseline="-25000" dirty="0" smtClean="0">
                <a:solidFill>
                  <a:srgbClr val="000000"/>
                </a:solidFill>
                <a:ea typeface="ＭＳ ゴシック" panose="020B0609070205080204" pitchFamily="49" charset="-128"/>
                <a:cs typeface="Times New Roman" panose="02020603050405020304" pitchFamily="18" charset="0"/>
              </a:rPr>
              <a:t>ar</a:t>
            </a:r>
            <a:r>
              <a:rPr lang="en-US" altLang="ja-JP" sz="800" dirty="0" smtClean="0">
                <a:solidFill>
                  <a:srgbClr val="000000"/>
                </a:solidFill>
                <a:ea typeface="ＭＳ ゴシック" panose="020B0609070205080204" pitchFamily="49" charset="-128"/>
                <a:cs typeface="Times New Roman" panose="02020603050405020304" pitchFamily="18" charset="0"/>
              </a:rPr>
              <a:t> antennas are </a:t>
            </a:r>
            <a:r>
              <a:rPr lang="en-US" altLang="ja-JP" sz="800" dirty="0">
                <a:solidFill>
                  <a:srgbClr val="000000"/>
                </a:solidFill>
                <a:ea typeface="ＭＳ ゴシック" panose="020B0609070205080204" pitchFamily="49" charset="-128"/>
                <a:cs typeface="Times New Roman" panose="02020603050405020304" pitchFamily="18" charset="0"/>
              </a:rPr>
              <a:t>switched on to receive these </a:t>
            </a:r>
            <a:r>
              <a:rPr lang="en-US" altLang="ja-JP" sz="800" dirty="0" smtClean="0">
                <a:solidFill>
                  <a:srgbClr val="000000"/>
                </a:solidFill>
                <a:ea typeface="ＭＳ ゴシック" panose="020B0609070205080204" pitchFamily="49" charset="-128"/>
                <a:cs typeface="Times New Roman" panose="02020603050405020304" pitchFamily="18" charset="0"/>
              </a:rPr>
              <a:t>commands.</a:t>
            </a:r>
            <a:endParaRPr lang="en-US" altLang="ja-JP" sz="800" dirty="0">
              <a:solidFill>
                <a:srgbClr val="000000"/>
              </a:solidFill>
              <a:ea typeface="ＭＳ ゴシック" panose="020B0609070205080204" pitchFamily="49" charset="-128"/>
              <a:cs typeface="Times New Roman" panose="02020603050405020304" pitchFamily="18" charset="0"/>
            </a:endParaRPr>
          </a:p>
          <a:p>
            <a:pPr>
              <a:lnSpc>
                <a:spcPts val="800"/>
              </a:lnSpc>
            </a:pPr>
            <a:r>
              <a:rPr lang="en-US" altLang="ja-JP" sz="800" dirty="0">
                <a:solidFill>
                  <a:srgbClr val="000000"/>
                </a:solidFill>
                <a:ea typeface="ＭＳ ゴシック" panose="020B0609070205080204" pitchFamily="49" charset="-128"/>
                <a:cs typeface="Times New Roman" panose="02020603050405020304" pitchFamily="18" charset="0"/>
              </a:rPr>
              <a:t>(2) when </a:t>
            </a:r>
            <a:r>
              <a:rPr lang="en-US" altLang="ja-JP" sz="800" i="1" dirty="0" smtClean="0">
                <a:solidFill>
                  <a:srgbClr val="000000"/>
                </a:solidFill>
                <a:ea typeface="ＭＳ ゴシック" panose="020B0609070205080204" pitchFamily="49" charset="-128"/>
                <a:cs typeface="Times New Roman" panose="02020603050405020304" pitchFamily="18" charset="0"/>
              </a:rPr>
              <a:t>M </a:t>
            </a:r>
            <a:r>
              <a:rPr lang="en-US" altLang="ja-JP" sz="800" dirty="0">
                <a:solidFill>
                  <a:srgbClr val="000000"/>
                </a:solidFill>
                <a:ea typeface="ＭＳ ゴシック" panose="020B0609070205080204" pitchFamily="49" charset="-128"/>
                <a:cs typeface="Times New Roman" panose="02020603050405020304" pitchFamily="18" charset="0"/>
              </a:rPr>
              <a:t>=</a:t>
            </a:r>
            <a:r>
              <a:rPr lang="en-US" altLang="ja-JP" sz="800" i="1" dirty="0" smtClean="0">
                <a:solidFill>
                  <a:srgbClr val="000000"/>
                </a:solidFill>
                <a:ea typeface="ＭＳ ゴシック" panose="020B0609070205080204" pitchFamily="49" charset="-128"/>
                <a:cs typeface="Times New Roman" panose="02020603050405020304" pitchFamily="18" charset="0"/>
              </a:rPr>
              <a:t> </a:t>
            </a:r>
            <a:r>
              <a:rPr lang="en-US" altLang="ja-JP" sz="800" i="1" dirty="0" err="1" smtClean="0">
                <a:solidFill>
                  <a:srgbClr val="000000"/>
                </a:solidFill>
                <a:ea typeface="ＭＳ ゴシック" panose="020B0609070205080204" pitchFamily="49" charset="-128"/>
                <a:cs typeface="Times New Roman" panose="02020603050405020304" pitchFamily="18" charset="0"/>
              </a:rPr>
              <a:t>M</a:t>
            </a:r>
            <a:r>
              <a:rPr lang="en-US" altLang="ja-JP" sz="800" i="1" baseline="-25000" dirty="0" err="1" smtClean="0">
                <a:solidFill>
                  <a:srgbClr val="000000"/>
                </a:solidFill>
                <a:ea typeface="ＭＳ ゴシック" panose="020B0609070205080204" pitchFamily="49" charset="-128"/>
                <a:cs typeface="Times New Roman" panose="02020603050405020304" pitchFamily="18" charset="0"/>
              </a:rPr>
              <a:t>array</a:t>
            </a:r>
            <a:endParaRPr lang="en-US" altLang="ja-JP" sz="800" i="1" dirty="0">
              <a:solidFill>
                <a:srgbClr val="000000"/>
              </a:solidFill>
              <a:ea typeface="ＭＳ ゴシック" panose="020B0609070205080204" pitchFamily="49" charset="-128"/>
              <a:cs typeface="Times New Roman" panose="02020603050405020304" pitchFamily="18" charset="0"/>
            </a:endParaRPr>
          </a:p>
          <a:p>
            <a:pPr>
              <a:lnSpc>
                <a:spcPts val="800"/>
              </a:lnSpc>
            </a:pPr>
            <a:r>
              <a:rPr lang="en-US" altLang="ja-JP" sz="800" dirty="0" smtClean="0">
                <a:solidFill>
                  <a:srgbClr val="000000"/>
                </a:solidFill>
                <a:ea typeface="ＭＳ ゴシック" panose="020B0609070205080204" pitchFamily="49" charset="-128"/>
                <a:cs typeface="Times New Roman" panose="02020603050405020304" pitchFamily="18" charset="0"/>
              </a:rPr>
              <a:t>PPC </a:t>
            </a:r>
            <a:r>
              <a:rPr lang="en-US" altLang="ja-JP" sz="800" dirty="0">
                <a:solidFill>
                  <a:srgbClr val="000000"/>
                </a:solidFill>
                <a:ea typeface="ＭＳ ゴシック" panose="020B0609070205080204" pitchFamily="49" charset="-128"/>
                <a:cs typeface="Times New Roman" panose="02020603050405020304" pitchFamily="18" charset="0"/>
              </a:rPr>
              <a:t>does not have to select antenna element</a:t>
            </a:r>
            <a:r>
              <a:rPr lang="en-US" altLang="ja-JP" sz="800" dirty="0" smtClean="0">
                <a:solidFill>
                  <a:srgbClr val="000000"/>
                </a:solidFill>
                <a:ea typeface="ＭＳ ゴシック" panose="020B0609070205080204" pitchFamily="49" charset="-128"/>
                <a:cs typeface="Times New Roman" panose="02020603050405020304" pitchFamily="18" charset="0"/>
              </a:rPr>
              <a:t>.</a:t>
            </a:r>
            <a:endParaRPr lang="en-US" altLang="ja-JP" sz="800" dirty="0">
              <a:solidFill>
                <a:srgbClr val="000000"/>
              </a:solidFill>
              <a:ea typeface="ＭＳ ゴシック" panose="020B0609070205080204" pitchFamily="49" charset="-128"/>
              <a:cs typeface="Times New Roman" panose="02020603050405020304" pitchFamily="18" charset="0"/>
            </a:endParaRPr>
          </a:p>
        </p:txBody>
      </p:sp>
      <p:cxnSp>
        <p:nvCxnSpPr>
          <p:cNvPr id="37" name="直線矢印コネクタ 36"/>
          <p:cNvCxnSpPr/>
          <p:nvPr/>
        </p:nvCxnSpPr>
        <p:spPr bwMode="auto">
          <a:xfrm>
            <a:off x="3711773" y="5106995"/>
            <a:ext cx="259688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8" name="テキスト ボックス 56"/>
          <p:cNvSpPr txBox="1"/>
          <p:nvPr/>
        </p:nvSpPr>
        <p:spPr>
          <a:xfrm>
            <a:off x="3840237" y="4918914"/>
            <a:ext cx="360996" cy="215444"/>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800" b="1" dirty="0" err="1" smtClean="0">
                <a:solidFill>
                  <a:srgbClr val="000000"/>
                </a:solidFill>
                <a:ea typeface="ＭＳ ゴシック" pitchFamily="49" charset="-128"/>
                <a:cs typeface="Times New Roman" panose="02020603050405020304" pitchFamily="18" charset="0"/>
              </a:rPr>
              <a:t>Ack</a:t>
            </a:r>
            <a:endParaRPr lang="en-US" altLang="ja-JP" sz="800" b="1" dirty="0" smtClean="0">
              <a:solidFill>
                <a:srgbClr val="000000"/>
              </a:solidFill>
              <a:ea typeface="ＭＳ ゴシック" pitchFamily="49" charset="-128"/>
              <a:cs typeface="Times New Roman" panose="02020603050405020304" pitchFamily="18" charset="0"/>
            </a:endParaRPr>
          </a:p>
        </p:txBody>
      </p:sp>
      <p:sp>
        <p:nvSpPr>
          <p:cNvPr id="39" name="左右矢印 38"/>
          <p:cNvSpPr/>
          <p:nvPr/>
        </p:nvSpPr>
        <p:spPr bwMode="auto">
          <a:xfrm rot="16200000">
            <a:off x="-756546" y="1982297"/>
            <a:ext cx="2513932" cy="584079"/>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ja-JP" sz="800" dirty="0" smtClean="0">
                <a:solidFill>
                  <a:srgbClr val="000000"/>
                </a:solidFill>
                <a:ea typeface="ＭＳ ゴシック" panose="020B0609070205080204" pitchFamily="49" charset="-128"/>
                <a:cs typeface="Times New Roman" panose="02020603050405020304" pitchFamily="18" charset="0"/>
              </a:rPr>
              <a:t>Association (in SISO on ch2)</a:t>
            </a:r>
            <a:endParaRPr lang="ja-JP" altLang="en-US" sz="800" dirty="0">
              <a:solidFill>
                <a:srgbClr val="000000"/>
              </a:solidFill>
              <a:ea typeface="ＭＳ ゴシック" panose="020B0609070205080204" pitchFamily="49" charset="-128"/>
              <a:cs typeface="Times New Roman" panose="02020603050405020304" pitchFamily="18" charset="0"/>
            </a:endParaRPr>
          </a:p>
        </p:txBody>
      </p:sp>
      <p:cxnSp>
        <p:nvCxnSpPr>
          <p:cNvPr id="40" name="直線コネクタ 39"/>
          <p:cNvCxnSpPr/>
          <p:nvPr/>
        </p:nvCxnSpPr>
        <p:spPr bwMode="auto">
          <a:xfrm flipH="1">
            <a:off x="459225" y="3546539"/>
            <a:ext cx="8073215" cy="0"/>
          </a:xfrm>
          <a:prstGeom prst="line">
            <a:avLst/>
          </a:prstGeom>
          <a:noFill/>
          <a:ln w="3175" cap="flat" cmpd="sng" algn="ctr">
            <a:solidFill>
              <a:schemeClr val="tx1"/>
            </a:solidFill>
            <a:prstDash val="sysDash"/>
            <a:round/>
            <a:headEnd type="none" w="med" len="med"/>
            <a:tailEnd type="none" w="med" len="med"/>
          </a:ln>
          <a:effectLst/>
        </p:spPr>
      </p:cxnSp>
      <p:cxnSp>
        <p:nvCxnSpPr>
          <p:cNvPr id="41" name="直線矢印コネクタ 40"/>
          <p:cNvCxnSpPr/>
          <p:nvPr/>
        </p:nvCxnSpPr>
        <p:spPr bwMode="auto">
          <a:xfrm>
            <a:off x="3747098" y="3108234"/>
            <a:ext cx="259688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2" name="テキスト ボックス 56"/>
          <p:cNvSpPr txBox="1"/>
          <p:nvPr/>
        </p:nvSpPr>
        <p:spPr>
          <a:xfrm>
            <a:off x="4673381" y="3080098"/>
            <a:ext cx="1119217" cy="215444"/>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800" b="1" dirty="0">
                <a:solidFill>
                  <a:srgbClr val="000000"/>
                </a:solidFill>
                <a:ea typeface="ＭＳ ゴシック" pitchFamily="49" charset="-128"/>
                <a:cs typeface="Times New Roman" panose="02020603050405020304" pitchFamily="18" charset="0"/>
              </a:rPr>
              <a:t>Association</a:t>
            </a:r>
            <a:r>
              <a:rPr lang="ja-JP" altLang="en-US" sz="800" b="1" dirty="0">
                <a:solidFill>
                  <a:srgbClr val="000000"/>
                </a:solidFill>
                <a:ea typeface="ＭＳ ゴシック" pitchFamily="49" charset="-128"/>
                <a:cs typeface="Times New Roman" panose="02020603050405020304" pitchFamily="18" charset="0"/>
              </a:rPr>
              <a:t> </a:t>
            </a:r>
            <a:r>
              <a:rPr lang="en-US" altLang="ja-JP" sz="800" b="1" dirty="0" smtClean="0">
                <a:solidFill>
                  <a:srgbClr val="000000"/>
                </a:solidFill>
                <a:ea typeface="ＭＳ ゴシック" pitchFamily="49" charset="-128"/>
                <a:cs typeface="Times New Roman" panose="02020603050405020304" pitchFamily="18" charset="0"/>
              </a:rPr>
              <a:t>response</a:t>
            </a:r>
          </a:p>
        </p:txBody>
      </p:sp>
      <p:sp>
        <p:nvSpPr>
          <p:cNvPr id="43" name="テキスト ボックス 40"/>
          <p:cNvSpPr txBox="1"/>
          <p:nvPr/>
        </p:nvSpPr>
        <p:spPr>
          <a:xfrm>
            <a:off x="5763448" y="3160706"/>
            <a:ext cx="1600448" cy="194925"/>
          </a:xfrm>
          <a:prstGeom prst="rect">
            <a:avLst/>
          </a:prstGeom>
          <a:solidFill>
            <a:schemeClr val="bg1"/>
          </a:solidFill>
          <a:ln w="0">
            <a:solidFill>
              <a:schemeClr val="tx1"/>
            </a:solid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nSpc>
                <a:spcPts val="800"/>
              </a:lnSpc>
            </a:pPr>
            <a:r>
              <a:rPr lang="en-US" altLang="ja-JP" sz="800" dirty="0" smtClean="0">
                <a:solidFill>
                  <a:srgbClr val="000000"/>
                </a:solidFill>
                <a:ea typeface="ＭＳ ゴシック" panose="020B0609070205080204" pitchFamily="49" charset="-128"/>
                <a:cs typeface="Times New Roman" panose="02020603050405020304" pitchFamily="18" charset="0"/>
              </a:rPr>
              <a:t>Switch to antenna selecting mode</a:t>
            </a:r>
          </a:p>
        </p:txBody>
      </p:sp>
      <p:sp>
        <p:nvSpPr>
          <p:cNvPr id="44" name="テキスト ボックス 40"/>
          <p:cNvSpPr txBox="1"/>
          <p:nvPr/>
        </p:nvSpPr>
        <p:spPr>
          <a:xfrm>
            <a:off x="2560639" y="3157435"/>
            <a:ext cx="2139424" cy="297517"/>
          </a:xfrm>
          <a:prstGeom prst="rect">
            <a:avLst/>
          </a:prstGeom>
          <a:solidFill>
            <a:schemeClr val="bg1"/>
          </a:solidFill>
          <a:ln w="0">
            <a:solidFill>
              <a:schemeClr val="tx1"/>
            </a:solid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nSpc>
                <a:spcPts val="800"/>
              </a:lnSpc>
            </a:pPr>
            <a:r>
              <a:rPr lang="en-US" altLang="ja-JP" sz="800" dirty="0" smtClean="0">
                <a:solidFill>
                  <a:srgbClr val="000000"/>
                </a:solidFill>
                <a:ea typeface="ＭＳ ゴシック" panose="020B0609070205080204" pitchFamily="49" charset="-128"/>
                <a:cs typeface="Times New Roman" panose="02020603050405020304" pitchFamily="18" charset="0"/>
              </a:rPr>
              <a:t>Switch to antenna selecting mode</a:t>
            </a:r>
          </a:p>
          <a:p>
            <a:pPr>
              <a:lnSpc>
                <a:spcPts val="800"/>
              </a:lnSpc>
            </a:pPr>
            <a:r>
              <a:rPr lang="en-US" altLang="ja-JP" sz="800" dirty="0" smtClean="0">
                <a:solidFill>
                  <a:srgbClr val="000000"/>
                </a:solidFill>
                <a:ea typeface="ＭＳ ゴシック" panose="020B0609070205080204" pitchFamily="49" charset="-128"/>
                <a:cs typeface="Times New Roman" panose="02020603050405020304" pitchFamily="18" charset="0"/>
              </a:rPr>
              <a:t>Ready to listen the Array training commands.</a:t>
            </a:r>
          </a:p>
        </p:txBody>
      </p:sp>
      <p:sp>
        <p:nvSpPr>
          <p:cNvPr id="45" name="テキスト ボックス 40"/>
          <p:cNvSpPr txBox="1"/>
          <p:nvPr/>
        </p:nvSpPr>
        <p:spPr>
          <a:xfrm>
            <a:off x="5763448" y="3602437"/>
            <a:ext cx="2525576" cy="194925"/>
          </a:xfrm>
          <a:prstGeom prst="rect">
            <a:avLst/>
          </a:prstGeom>
          <a:solidFill>
            <a:schemeClr val="bg1"/>
          </a:solidFill>
          <a:ln w="0">
            <a:solidFill>
              <a:schemeClr val="tx1"/>
            </a:solid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nSpc>
                <a:spcPts val="800"/>
              </a:lnSpc>
            </a:pPr>
            <a:r>
              <a:rPr lang="en-US" altLang="ja-JP" sz="800" dirty="0" smtClean="0">
                <a:solidFill>
                  <a:srgbClr val="000000"/>
                </a:solidFill>
                <a:ea typeface="ＭＳ ゴシック" panose="020B0609070205080204" pitchFamily="49" charset="-128"/>
                <a:cs typeface="Times New Roman" panose="02020603050405020304" pitchFamily="18" charset="0"/>
              </a:rPr>
              <a:t>Detect that DEV is stable position or timeout (e.g. 2 sec)</a:t>
            </a:r>
          </a:p>
        </p:txBody>
      </p:sp>
      <p:sp>
        <p:nvSpPr>
          <p:cNvPr id="46" name="右矢印 45"/>
          <p:cNvSpPr/>
          <p:nvPr/>
        </p:nvSpPr>
        <p:spPr bwMode="auto">
          <a:xfrm>
            <a:off x="3675004" y="6114611"/>
            <a:ext cx="2716522" cy="415277"/>
          </a:xfrm>
          <a:prstGeom prst="rightArrow">
            <a:avLst>
              <a:gd name="adj1" fmla="val 50000"/>
              <a:gd name="adj2" fmla="val 73475"/>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ctr" fontAlgn="base">
              <a:spcBef>
                <a:spcPct val="0"/>
              </a:spcBef>
              <a:spcAft>
                <a:spcPct val="0"/>
              </a:spcAft>
            </a:pPr>
            <a:r>
              <a:rPr lang="en-US" altLang="ja-JP" sz="800" dirty="0">
                <a:solidFill>
                  <a:srgbClr val="000000"/>
                </a:solidFill>
                <a:ea typeface="ＭＳ Ｐゴシック" charset="-128"/>
              </a:rPr>
              <a:t>PHY frames</a:t>
            </a:r>
            <a:r>
              <a:rPr lang="ja-JP" altLang="en-US" sz="800" dirty="0">
                <a:solidFill>
                  <a:srgbClr val="000000"/>
                </a:solidFill>
                <a:ea typeface="ＭＳ Ｐゴシック" charset="-128"/>
              </a:rPr>
              <a:t> </a:t>
            </a:r>
            <a:r>
              <a:rPr lang="en-US" altLang="ja-JP" sz="800" dirty="0">
                <a:solidFill>
                  <a:srgbClr val="000000"/>
                </a:solidFill>
                <a:ea typeface="ＭＳ Ｐゴシック" charset="-128"/>
              </a:rPr>
              <a:t>with MIMO channel </a:t>
            </a:r>
            <a:r>
              <a:rPr lang="en-US" altLang="ja-JP" sz="800" dirty="0" err="1">
                <a:solidFill>
                  <a:srgbClr val="000000"/>
                </a:solidFill>
                <a:ea typeface="ＭＳ Ｐゴシック" charset="-128"/>
              </a:rPr>
              <a:t>agg</a:t>
            </a:r>
            <a:r>
              <a:rPr lang="en-US" altLang="ja-JP" sz="800" dirty="0">
                <a:solidFill>
                  <a:srgbClr val="000000"/>
                </a:solidFill>
                <a:ea typeface="ＭＳ Ｐゴシック" charset="-128"/>
              </a:rPr>
              <a:t>./bond.</a:t>
            </a:r>
            <a:endParaRPr lang="ja-JP" altLang="en-US" sz="800" dirty="0">
              <a:solidFill>
                <a:srgbClr val="000000"/>
              </a:solidFill>
              <a:ea typeface="ＭＳ Ｐゴシック" charset="-128"/>
            </a:endParaRPr>
          </a:p>
        </p:txBody>
      </p:sp>
      <p:sp>
        <p:nvSpPr>
          <p:cNvPr id="47" name="四角形吹き出し 46"/>
          <p:cNvSpPr/>
          <p:nvPr/>
        </p:nvSpPr>
        <p:spPr bwMode="auto">
          <a:xfrm>
            <a:off x="1146036" y="4837064"/>
            <a:ext cx="2273836" cy="164736"/>
          </a:xfrm>
          <a:prstGeom prst="wedgeRectCallout">
            <a:avLst>
              <a:gd name="adj1" fmla="val 64674"/>
              <a:gd name="adj2" fmla="val -5029"/>
            </a:avLst>
          </a:prstGeom>
          <a:solidFill>
            <a:schemeClr val="bg1"/>
          </a:solidFill>
          <a:ln w="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800" dirty="0" smtClean="0">
                <a:solidFill>
                  <a:srgbClr val="000000"/>
                </a:solidFill>
                <a:ea typeface="ＭＳ ゴシック" panose="020B0609070205080204" pitchFamily="49" charset="-128"/>
                <a:cs typeface="Times New Roman" panose="02020603050405020304" pitchFamily="18" charset="0"/>
              </a:rPr>
              <a:t>The last Array training command received</a:t>
            </a:r>
            <a:endParaRPr lang="en-US" altLang="ja-JP" sz="800" dirty="0">
              <a:solidFill>
                <a:srgbClr val="000000"/>
              </a:solidFill>
              <a:ea typeface="ＭＳ ゴシック" panose="020B0609070205080204" pitchFamily="49" charset="-128"/>
              <a:cs typeface="Times New Roman" panose="02020603050405020304" pitchFamily="18" charset="0"/>
            </a:endParaRPr>
          </a:p>
        </p:txBody>
      </p:sp>
      <p:sp>
        <p:nvSpPr>
          <p:cNvPr id="48" name="テキスト ボックス 47"/>
          <p:cNvSpPr txBox="1"/>
          <p:nvPr/>
        </p:nvSpPr>
        <p:spPr>
          <a:xfrm>
            <a:off x="792458" y="4980723"/>
            <a:ext cx="2627414" cy="630942"/>
          </a:xfrm>
          <a:prstGeom prst="rect">
            <a:avLst/>
          </a:prstGeom>
          <a:noFill/>
        </p:spPr>
        <p:txBody>
          <a:bodyPr wrap="square" rtlCol="0">
            <a:spAutoFit/>
          </a:bodyPr>
          <a:lstStyle/>
          <a:p>
            <a:r>
              <a:rPr lang="en-US" altLang="ja-JP" sz="700" i="1"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If ACK for Array training #Nar is not received by DEV, Array training #Nar shall be retransmitted. The reception antenna shall be changed into another one, and after retransmissions the reception antenna is set to an element that successfully received Array training command before #Nar.</a:t>
            </a:r>
            <a:endParaRPr lang="ja-JP" altLang="en-US" sz="700" i="1"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9" name="テキスト ボックス 48"/>
          <p:cNvSpPr txBox="1"/>
          <p:nvPr/>
        </p:nvSpPr>
        <p:spPr>
          <a:xfrm>
            <a:off x="828565" y="3073081"/>
            <a:ext cx="1827891" cy="415498"/>
          </a:xfrm>
          <a:prstGeom prst="rect">
            <a:avLst/>
          </a:prstGeom>
          <a:noFill/>
        </p:spPr>
        <p:txBody>
          <a:bodyPr wrap="square" rtlCol="0">
            <a:spAutoFit/>
          </a:bodyPr>
          <a:lstStyle/>
          <a:p>
            <a:r>
              <a:rPr lang="en-US" altLang="ja-JP" sz="700" i="1" dirty="0">
                <a:solidFill>
                  <a:srgbClr val="FF0000"/>
                </a:solidFill>
                <a:latin typeface="Times New Roman" panose="02020603050405020304" pitchFamily="18" charset="0"/>
                <a:cs typeface="Times New Roman" panose="02020603050405020304" pitchFamily="18" charset="0"/>
              </a:rPr>
              <a:t>For example, start receiving Array Training using antenna element which has sent Association response.</a:t>
            </a:r>
          </a:p>
        </p:txBody>
      </p:sp>
      <p:cxnSp>
        <p:nvCxnSpPr>
          <p:cNvPr id="50" name="直線矢印コネクタ 49"/>
          <p:cNvCxnSpPr/>
          <p:nvPr/>
        </p:nvCxnSpPr>
        <p:spPr bwMode="auto">
          <a:xfrm>
            <a:off x="5654992" y="3881457"/>
            <a:ext cx="0" cy="267623"/>
          </a:xfrm>
          <a:prstGeom prst="straightConnector1">
            <a:avLst/>
          </a:prstGeom>
          <a:noFill/>
          <a:ln w="9525" cap="flat" cmpd="sng" algn="ctr">
            <a:solidFill>
              <a:schemeClr val="tx1"/>
            </a:solidFill>
            <a:prstDash val="solid"/>
            <a:round/>
            <a:headEnd type="none" w="med" len="med"/>
            <a:tailEnd type="arrow"/>
          </a:ln>
          <a:effectLst/>
        </p:spPr>
      </p:cxnSp>
      <p:cxnSp>
        <p:nvCxnSpPr>
          <p:cNvPr id="51" name="直線矢印コネクタ 50"/>
          <p:cNvCxnSpPr/>
          <p:nvPr/>
        </p:nvCxnSpPr>
        <p:spPr bwMode="auto">
          <a:xfrm flipH="1">
            <a:off x="3711773" y="4146009"/>
            <a:ext cx="260468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2" name="正方形/長方形 51"/>
          <p:cNvSpPr/>
          <p:nvPr/>
        </p:nvSpPr>
        <p:spPr>
          <a:xfrm>
            <a:off x="3763102" y="3930565"/>
            <a:ext cx="958917" cy="215444"/>
          </a:xfrm>
          <a:prstGeom prst="rect">
            <a:avLst/>
          </a:prstGeom>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800" b="1" dirty="0">
                <a:solidFill>
                  <a:srgbClr val="000000"/>
                </a:solidFill>
                <a:ea typeface="ＭＳ ゴシック" pitchFamily="49" charset="-128"/>
                <a:cs typeface="Times New Roman" panose="02020603050405020304" pitchFamily="18" charset="0"/>
              </a:rPr>
              <a:t>Array training </a:t>
            </a:r>
            <a:r>
              <a:rPr lang="en-US" altLang="ja-JP" sz="800" b="1" dirty="0" smtClean="0">
                <a:solidFill>
                  <a:srgbClr val="000000"/>
                </a:solidFill>
                <a:ea typeface="ＭＳ ゴシック" pitchFamily="49" charset="-128"/>
                <a:cs typeface="Times New Roman" panose="02020603050405020304" pitchFamily="18" charset="0"/>
              </a:rPr>
              <a:t>#2</a:t>
            </a:r>
            <a:endParaRPr lang="en-US" altLang="ja-JP" sz="800" b="1" dirty="0">
              <a:solidFill>
                <a:srgbClr val="000000"/>
              </a:solidFill>
              <a:ea typeface="ＭＳ ゴシック" pitchFamily="49" charset="-128"/>
              <a:cs typeface="Times New Roman" panose="02020603050405020304" pitchFamily="18" charset="0"/>
            </a:endParaRPr>
          </a:p>
        </p:txBody>
      </p:sp>
      <p:cxnSp>
        <p:nvCxnSpPr>
          <p:cNvPr id="53" name="直線矢印コネクタ 52"/>
          <p:cNvCxnSpPr>
            <a:endCxn id="35" idx="1"/>
          </p:cNvCxnSpPr>
          <p:nvPr/>
        </p:nvCxnSpPr>
        <p:spPr bwMode="auto">
          <a:xfrm>
            <a:off x="2183291" y="3355631"/>
            <a:ext cx="1581381" cy="487006"/>
          </a:xfrm>
          <a:prstGeom prst="straightConnector1">
            <a:avLst/>
          </a:prstGeom>
          <a:noFill/>
          <a:ln w="3175" cap="flat" cmpd="sng" algn="ctr">
            <a:solidFill>
              <a:srgbClr val="FF0000"/>
            </a:solidFill>
            <a:prstDash val="solid"/>
            <a:round/>
            <a:headEnd type="none" w="med" len="med"/>
            <a:tailEnd type="arrow"/>
          </a:ln>
          <a:effectLst/>
        </p:spPr>
      </p:cxnSp>
      <p:cxnSp>
        <p:nvCxnSpPr>
          <p:cNvPr id="54" name="直線矢印コネクタ 53"/>
          <p:cNvCxnSpPr/>
          <p:nvPr/>
        </p:nvCxnSpPr>
        <p:spPr bwMode="auto">
          <a:xfrm flipV="1">
            <a:off x="3258336" y="5001800"/>
            <a:ext cx="488762" cy="371893"/>
          </a:xfrm>
          <a:prstGeom prst="straightConnector1">
            <a:avLst/>
          </a:prstGeom>
          <a:noFill/>
          <a:ln w="3175"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40415267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dirty="0" smtClean="0"/>
              <a:t>Reflected in the link budget table.</a:t>
            </a:r>
            <a:endParaRPr kumimoji="1" lang="en-US" altLang="ja-JP" dirty="0" smtClean="0"/>
          </a:p>
          <a:p>
            <a:endParaRPr kumimoji="1" lang="en-US" altLang="ja-JP" dirty="0" smtClean="0"/>
          </a:p>
          <a:p>
            <a:endParaRPr kumimoji="1" lang="ja-JP" altLang="en-US" dirty="0"/>
          </a:p>
        </p:txBody>
      </p:sp>
      <p:sp>
        <p:nvSpPr>
          <p:cNvPr id="2" name="タイトル 1"/>
          <p:cNvSpPr>
            <a:spLocks noGrp="1"/>
          </p:cNvSpPr>
          <p:nvPr>
            <p:ph type="title"/>
          </p:nvPr>
        </p:nvSpPr>
        <p:spPr/>
        <p:txBody>
          <a:bodyPr/>
          <a:lstStyle/>
          <a:p>
            <a:r>
              <a:rPr lang="en-US" altLang="ja-JP" dirty="0"/>
              <a:t>5. Total 5 dBm </a:t>
            </a:r>
            <a:r>
              <a:rPr lang="en-US" altLang="ja-JP" dirty="0" err="1"/>
              <a:t>tx</a:t>
            </a:r>
            <a:r>
              <a:rPr lang="en-US" altLang="ja-JP" dirty="0"/>
              <a:t> power for 16 antennas</a:t>
            </a:r>
            <a:endParaRPr kumimoji="1" lang="ja-JP" altLang="en-US" dirty="0"/>
          </a:p>
        </p:txBody>
      </p:sp>
    </p:spTree>
    <p:extLst>
      <p:ext uri="{BB962C8B-B14F-4D97-AF65-F5344CB8AC3E}">
        <p14:creationId xmlns:p14="http://schemas.microsoft.com/office/powerpoint/2010/main" val="1794574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200" dirty="0"/>
              <a:t>6. Link budget for all MIMO combinations, including channel aggregation</a:t>
            </a:r>
            <a:r>
              <a:rPr lang="en-US" altLang="ja-JP" sz="3200" dirty="0" smtClean="0"/>
              <a:t>.</a:t>
            </a:r>
            <a:endParaRPr kumimoji="1" lang="ja-JP" altLang="en-US" sz="3200" dirty="0"/>
          </a:p>
        </p:txBody>
      </p:sp>
      <p:pic>
        <p:nvPicPr>
          <p:cNvPr id="1331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85" y="3645024"/>
            <a:ext cx="9005017"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107504" y="2060848"/>
            <a:ext cx="8380820" cy="1077218"/>
          </a:xfrm>
          <a:prstGeom prst="rect">
            <a:avLst/>
          </a:prstGeom>
          <a:noFill/>
        </p:spPr>
        <p:txBody>
          <a:bodyPr wrap="none" rtlCol="0">
            <a:spAutoFit/>
          </a:bodyPr>
          <a:lstStyle/>
          <a:p>
            <a:r>
              <a:rPr lang="en-US" altLang="ja-JP" sz="2400" dirty="0">
                <a:solidFill>
                  <a:srgbClr val="000000"/>
                </a:solidFill>
                <a:latin typeface="Times New Roman" panose="02020603050405020304" pitchFamily="18" charset="0"/>
                <a:cs typeface="Times New Roman" panose="02020603050405020304" pitchFamily="18" charset="0"/>
              </a:rPr>
              <a:t>6.1. Supporting material, specify all link budget</a:t>
            </a:r>
          </a:p>
          <a:p>
            <a:pPr marL="342900" indent="-342900">
              <a:buFont typeface="Arial" panose="020B0604020202020204" pitchFamily="34" charset="0"/>
              <a:buChar char="•"/>
            </a:pPr>
            <a:r>
              <a:rPr lang="en-US" altLang="ja-JP" sz="2000" dirty="0">
                <a:solidFill>
                  <a:srgbClr val="000000"/>
                </a:solidFill>
                <a:latin typeface="Times New Roman" panose="02020603050405020304" pitchFamily="18" charset="0"/>
                <a:cs typeface="Times New Roman" panose="02020603050405020304" pitchFamily="18" charset="0"/>
              </a:rPr>
              <a:t>This table shows the link budget per</a:t>
            </a:r>
            <a:r>
              <a:rPr lang="ja-JP" altLang="en-US" sz="2000" dirty="0">
                <a:solidFill>
                  <a:srgbClr val="000000"/>
                </a:solidFill>
                <a:latin typeface="Times New Roman" panose="02020603050405020304" pitchFamily="18" charset="0"/>
                <a:cs typeface="Times New Roman" panose="02020603050405020304" pitchFamily="18" charset="0"/>
              </a:rPr>
              <a:t> </a:t>
            </a:r>
            <a:r>
              <a:rPr lang="en-US" altLang="ja-JP" sz="2000" dirty="0">
                <a:solidFill>
                  <a:srgbClr val="000000"/>
                </a:solidFill>
                <a:latin typeface="Times New Roman" panose="02020603050405020304" pitchFamily="18" charset="0"/>
                <a:cs typeface="Times New Roman" panose="02020603050405020304" pitchFamily="18" charset="0"/>
              </a:rPr>
              <a:t>all combinations for frequency channel.</a:t>
            </a:r>
          </a:p>
          <a:p>
            <a:pPr marL="342900" indent="-342900">
              <a:buFont typeface="Arial" panose="020B0604020202020204" pitchFamily="34" charset="0"/>
              <a:buChar char="•"/>
            </a:pPr>
            <a:r>
              <a:rPr lang="en-US" altLang="ja-JP" sz="2000" dirty="0">
                <a:solidFill>
                  <a:srgbClr val="000000"/>
                </a:solidFill>
                <a:latin typeface="Times New Roman" panose="02020603050405020304" pitchFamily="18" charset="0"/>
                <a:cs typeface="Times New Roman" panose="02020603050405020304" pitchFamily="18" charset="0"/>
              </a:rPr>
              <a:t>Total transmission power should be multiplied by No. of channels.</a:t>
            </a:r>
            <a:endParaRPr lang="ja-JP" altLang="en-US" sz="20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6936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846640" cy="1735088"/>
          </a:xfrm>
        </p:spPr>
        <p:txBody>
          <a:bodyPr/>
          <a:lstStyle/>
          <a:p>
            <a:pPr fontAlgn="auto"/>
            <a:r>
              <a:rPr lang="en-US" altLang="ja-JP" sz="3200" dirty="0"/>
              <a:t>6. </a:t>
            </a:r>
            <a:r>
              <a:rPr lang="en-US" altLang="ja-JP" sz="3200" kern="1200" dirty="0" smtClean="0">
                <a:solidFill>
                  <a:schemeClr val="tx1"/>
                </a:solidFill>
              </a:rPr>
              <a:t>Link </a:t>
            </a:r>
            <a:r>
              <a:rPr lang="en-US" altLang="ja-JP" sz="3200" kern="1200" dirty="0">
                <a:solidFill>
                  <a:schemeClr val="tx1"/>
                </a:solidFill>
              </a:rPr>
              <a:t>budget for all MIMO combinations, including channel </a:t>
            </a:r>
            <a:r>
              <a:rPr lang="en-US" altLang="ja-JP" sz="3200" kern="1200" dirty="0" smtClean="0">
                <a:solidFill>
                  <a:schemeClr val="tx1"/>
                </a:solidFill>
              </a:rPr>
              <a:t>aggregation.</a:t>
            </a:r>
            <a:endParaRPr kumimoji="1" lang="ja-JP" altLang="en-US" sz="3200" dirty="0"/>
          </a:p>
        </p:txBody>
      </p:sp>
      <p:sp>
        <p:nvSpPr>
          <p:cNvPr id="3" name="コンテンツ プレースホルダー 2"/>
          <p:cNvSpPr>
            <a:spLocks noGrp="1"/>
          </p:cNvSpPr>
          <p:nvPr>
            <p:ph idx="1"/>
          </p:nvPr>
        </p:nvSpPr>
        <p:spPr>
          <a:xfrm>
            <a:off x="611560" y="3645024"/>
            <a:ext cx="7920880" cy="2520280"/>
          </a:xfrm>
        </p:spPr>
        <p:txBody>
          <a:bodyPr/>
          <a:lstStyle/>
          <a:p>
            <a:r>
              <a:rPr lang="en-US" altLang="ja-JP" sz="2400" dirty="0" smtClean="0"/>
              <a:t>Transmitter specification:</a:t>
            </a:r>
            <a:r>
              <a:rPr lang="ja-JP" altLang="en-US" sz="2400" dirty="0"/>
              <a:t> </a:t>
            </a:r>
            <a:r>
              <a:rPr lang="en-US" altLang="ja-JP" sz="2400" dirty="0" smtClean="0"/>
              <a:t>Same </a:t>
            </a:r>
            <a:r>
              <a:rPr lang="en-US" altLang="ja-JP" sz="2400" dirty="0"/>
              <a:t>as SISO mode as shown in </a:t>
            </a:r>
            <a:r>
              <a:rPr lang="en-US" altLang="ja-JP" sz="2400" dirty="0" smtClean="0"/>
              <a:t>12a.2.4</a:t>
            </a:r>
          </a:p>
          <a:p>
            <a:pPr lvl="1"/>
            <a:r>
              <a:rPr lang="en-US" altLang="ja-JP" sz="2000" dirty="0" smtClean="0"/>
              <a:t>Because each SISO signal stream is transmitted via each antenna.</a:t>
            </a:r>
            <a:endParaRPr lang="en-US" altLang="ja-JP" sz="2400" dirty="0"/>
          </a:p>
          <a:p>
            <a:r>
              <a:rPr lang="en-US" altLang="ja-JP" sz="2400" kern="1200" dirty="0" smtClean="0"/>
              <a:t>Min </a:t>
            </a:r>
            <a:r>
              <a:rPr lang="en-US" altLang="ja-JP" sz="2400" kern="1200" dirty="0"/>
              <a:t>receive </a:t>
            </a:r>
            <a:r>
              <a:rPr lang="en-US" altLang="ja-JP" sz="2400" kern="1200" dirty="0" smtClean="0"/>
              <a:t>level: added on 12a.2.8.10</a:t>
            </a:r>
            <a:br>
              <a:rPr lang="en-US" altLang="ja-JP" sz="2400" kern="1200" dirty="0" smtClean="0"/>
            </a:br>
            <a:r>
              <a:rPr lang="en-US" altLang="ja-JP" sz="2400" kern="1200" dirty="0" smtClean="0"/>
              <a:t>(next slide)</a:t>
            </a:r>
          </a:p>
        </p:txBody>
      </p:sp>
      <p:sp>
        <p:nvSpPr>
          <p:cNvPr id="4" name="正方形/長方形 3"/>
          <p:cNvSpPr/>
          <p:nvPr/>
        </p:nvSpPr>
        <p:spPr>
          <a:xfrm>
            <a:off x="811378" y="2492896"/>
            <a:ext cx="7416824" cy="461665"/>
          </a:xfrm>
          <a:prstGeom prst="rect">
            <a:avLst/>
          </a:prstGeom>
        </p:spPr>
        <p:txBody>
          <a:bodyPr wrap="square">
            <a:spAutoFit/>
          </a:bodyPr>
          <a:lstStyle/>
          <a:p>
            <a:r>
              <a:rPr lang="en-US" altLang="ja-JP" sz="2400" dirty="0">
                <a:solidFill>
                  <a:srgbClr val="000000"/>
                </a:solidFill>
              </a:rPr>
              <a:t>6.2.</a:t>
            </a:r>
            <a:r>
              <a:rPr lang="ja-JP" altLang="en-US" sz="2400" dirty="0">
                <a:solidFill>
                  <a:srgbClr val="000000"/>
                </a:solidFill>
              </a:rPr>
              <a:t> </a:t>
            </a:r>
            <a:r>
              <a:rPr lang="en-US" altLang="ja-JP" sz="2400" dirty="0">
                <a:solidFill>
                  <a:srgbClr val="000000"/>
                </a:solidFill>
              </a:rPr>
              <a:t>Draft material, EVM, min receive level</a:t>
            </a:r>
            <a:endParaRPr lang="ja-JP" altLang="en-US" sz="2400" dirty="0">
              <a:solidFill>
                <a:srgbClr val="000000"/>
              </a:solidFill>
            </a:endParaRPr>
          </a:p>
        </p:txBody>
      </p:sp>
    </p:spTree>
    <p:extLst>
      <p:ext uri="{BB962C8B-B14F-4D97-AF65-F5344CB8AC3E}">
        <p14:creationId xmlns:p14="http://schemas.microsoft.com/office/powerpoint/2010/main" val="4252362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kern="1200" dirty="0"/>
              <a:t>Min receive level</a:t>
            </a:r>
            <a:endParaRPr kumimoji="1" lang="ja-JP" altLang="en-US" dirty="0"/>
          </a:p>
        </p:txBody>
      </p:sp>
      <p:graphicFrame>
        <p:nvGraphicFramePr>
          <p:cNvPr id="3" name="表 2"/>
          <p:cNvGraphicFramePr>
            <a:graphicFrameLocks noGrp="1"/>
          </p:cNvGraphicFramePr>
          <p:nvPr/>
        </p:nvGraphicFramePr>
        <p:xfrm>
          <a:off x="3052445" y="2043430"/>
          <a:ext cx="3039110" cy="3990340"/>
        </p:xfrm>
        <a:graphic>
          <a:graphicData uri="http://schemas.openxmlformats.org/drawingml/2006/table">
            <a:tbl>
              <a:tblPr firstRow="1" firstCol="1" bandRow="1">
                <a:tableStyleId>{5C22544A-7EE6-4342-B048-85BDC9FD1C3A}</a:tableStyleId>
              </a:tblPr>
              <a:tblGrid>
                <a:gridCol w="968375"/>
                <a:gridCol w="909955"/>
                <a:gridCol w="1160780"/>
              </a:tblGrid>
              <a:tr h="396240">
                <a:tc>
                  <a:txBody>
                    <a:bodyPr/>
                    <a:lstStyle/>
                    <a:p>
                      <a:pPr algn="ctr">
                        <a:spcAft>
                          <a:spcPts val="0"/>
                        </a:spcAft>
                      </a:pPr>
                      <a:r>
                        <a:rPr lang="en-US" sz="900">
                          <a:effectLst/>
                        </a:rPr>
                        <a:t>MIMO</a:t>
                      </a:r>
                      <a:endParaRPr lang="ja-JP" sz="1200">
                        <a:effectLst/>
                      </a:endParaRPr>
                    </a:p>
                    <a:p>
                      <a:pPr algn="ctr">
                        <a:spcAft>
                          <a:spcPts val="0"/>
                        </a:spcAft>
                      </a:pPr>
                      <a:r>
                        <a:rPr lang="en-US" sz="900">
                          <a:effectLst/>
                        </a:rPr>
                        <a:t>No. of branches</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MCS</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Receiver sensitivity</a:t>
                      </a:r>
                      <a:endParaRPr lang="ja-JP" sz="1200">
                        <a:effectLst/>
                      </a:endParaRPr>
                    </a:p>
                    <a:p>
                      <a:pPr algn="ctr">
                        <a:spcAft>
                          <a:spcPts val="0"/>
                        </a:spcAft>
                      </a:pPr>
                      <a:r>
                        <a:rPr lang="en-US" sz="900">
                          <a:effectLst/>
                        </a:rPr>
                        <a:t>dBm</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2</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QPSK, 14/15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-54</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2</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16QAM, 11/15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-55</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2</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16QAM, 14/15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-50</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2</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64QAM, 11/15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-49</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2</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64QAM, 14/15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-43</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4</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QPSK, 14/15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-54</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4</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16QAM, 11/15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-52</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4</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16QAM, 14/15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-49</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4</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64QAM, 11/15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-47</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4</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64QAM, 14/15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-43</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9</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QPSK, 14/15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-52</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9</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16QAM, 11/15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-40</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9</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16QAM, 14/15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-47</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9</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64QAM, 11/15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-45</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9</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64QAM, 14/15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-40</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16</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QPSK, 14/15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-50</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16</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16QAM, 11/15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-49</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16</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16QAM, 14/15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-44</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16</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64QAM, 11/15</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-42</a:t>
                      </a:r>
                      <a:endParaRPr lang="ja-JP" sz="1200">
                        <a:effectLst/>
                        <a:latin typeface="Times New Roman"/>
                        <a:ea typeface="ＭＳ 明朝"/>
                      </a:endParaRPr>
                    </a:p>
                  </a:txBody>
                  <a:tcPr marL="0" marR="0" marT="0" marB="0" anchor="ctr"/>
                </a:tc>
              </a:tr>
              <a:tr h="179705">
                <a:tc>
                  <a:txBody>
                    <a:bodyPr/>
                    <a:lstStyle/>
                    <a:p>
                      <a:pPr algn="ctr">
                        <a:spcAft>
                          <a:spcPts val="0"/>
                        </a:spcAft>
                      </a:pPr>
                      <a:r>
                        <a:rPr lang="en-US" sz="900">
                          <a:effectLst/>
                        </a:rPr>
                        <a:t>16</a:t>
                      </a:r>
                      <a:endParaRPr lang="ja-JP" sz="1200">
                        <a:effectLst/>
                        <a:latin typeface="Times New Roman"/>
                        <a:ea typeface="ＭＳ 明朝"/>
                      </a:endParaRPr>
                    </a:p>
                  </a:txBody>
                  <a:tcPr marL="0" marR="0" marT="0" marB="0" anchor="ctr"/>
                </a:tc>
                <a:tc>
                  <a:txBody>
                    <a:bodyPr/>
                    <a:lstStyle/>
                    <a:p>
                      <a:pPr algn="ctr">
                        <a:spcAft>
                          <a:spcPts val="0"/>
                        </a:spcAft>
                      </a:pPr>
                      <a:r>
                        <a:rPr lang="en-US" sz="900">
                          <a:effectLst/>
                        </a:rPr>
                        <a:t>64QAM, 14/15</a:t>
                      </a:r>
                      <a:endParaRPr lang="ja-JP" sz="1200">
                        <a:effectLst/>
                        <a:latin typeface="Times New Roman"/>
                        <a:ea typeface="ＭＳ 明朝"/>
                      </a:endParaRPr>
                    </a:p>
                  </a:txBody>
                  <a:tcPr marL="0" marR="0" marT="0" marB="0" anchor="ctr"/>
                </a:tc>
                <a:tc>
                  <a:txBody>
                    <a:bodyPr/>
                    <a:lstStyle/>
                    <a:p>
                      <a:pPr algn="ctr">
                        <a:spcAft>
                          <a:spcPts val="0"/>
                        </a:spcAft>
                      </a:pPr>
                      <a:r>
                        <a:rPr lang="en-US" sz="900" dirty="0">
                          <a:effectLst/>
                        </a:rPr>
                        <a:t>-36</a:t>
                      </a:r>
                      <a:endParaRPr lang="ja-JP" sz="1200" dirty="0">
                        <a:effectLst/>
                        <a:latin typeface="Times New Roman"/>
                        <a:ea typeface="ＭＳ 明朝"/>
                      </a:endParaRPr>
                    </a:p>
                  </a:txBody>
                  <a:tcPr marL="0" marR="0" marT="0" marB="0" anchor="ctr"/>
                </a:tc>
              </a:tr>
            </a:tbl>
          </a:graphicData>
        </a:graphic>
      </p:graphicFrame>
    </p:spTree>
    <p:extLst>
      <p:ext uri="{BB962C8B-B14F-4D97-AF65-F5344CB8AC3E}">
        <p14:creationId xmlns:p14="http://schemas.microsoft.com/office/powerpoint/2010/main" val="3069855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800" dirty="0" smtClean="0"/>
              <a:t>It should be “remove</a:t>
            </a:r>
            <a:r>
              <a:rPr kumimoji="1" lang="en-US" altLang="ja-JP" sz="2800" dirty="0" smtClean="0"/>
              <a:t> 10% worst error results”.</a:t>
            </a:r>
          </a:p>
          <a:p>
            <a:pPr lvl="1"/>
            <a:r>
              <a:rPr kumimoji="1" lang="en-US" altLang="ja-JP" sz="2400" dirty="0" smtClean="0"/>
              <a:t>To remove </a:t>
            </a:r>
            <a:r>
              <a:rPr lang="en-US" altLang="ja-JP" sz="2400" dirty="0" smtClean="0"/>
              <a:t>abnormal values, we use </a:t>
            </a:r>
            <a:r>
              <a:rPr lang="en-US" altLang="ja-JP" sz="2400" dirty="0"/>
              <a:t>10</a:t>
            </a:r>
            <a:r>
              <a:rPr lang="ja-JP" altLang="en-US" sz="2400" dirty="0" smtClean="0"/>
              <a:t> </a:t>
            </a:r>
            <a:r>
              <a:rPr lang="en-US" altLang="ja-JP" sz="2400" dirty="0" smtClean="0"/>
              <a:t>% t</a:t>
            </a:r>
            <a:r>
              <a:rPr kumimoji="1" lang="en-US" altLang="ja-JP" sz="2400" dirty="0" smtClean="0"/>
              <a:t>rim averaging in BER calculation using channel model.</a:t>
            </a:r>
          </a:p>
          <a:p>
            <a:pPr lvl="1"/>
            <a:r>
              <a:rPr lang="en-US" altLang="ja-JP" sz="2400" dirty="0" smtClean="0"/>
              <a:t>This is the same procedure as 15.3c </a:t>
            </a:r>
            <a:r>
              <a:rPr lang="en-US" altLang="ja-JP" sz="2400" dirty="0"/>
              <a:t>criteria (</a:t>
            </a:r>
            <a:r>
              <a:rPr lang="en-US" altLang="ja-JP" sz="2400" dirty="0" smtClean="0"/>
              <a:t>15-05-0493r27</a:t>
            </a:r>
            <a:r>
              <a:rPr lang="en-US" altLang="ja-JP" sz="2400" dirty="0"/>
              <a:t>)</a:t>
            </a:r>
            <a:r>
              <a:rPr lang="en-US" altLang="ja-JP" sz="2400" dirty="0" smtClean="0"/>
              <a:t>.</a:t>
            </a:r>
          </a:p>
        </p:txBody>
      </p:sp>
      <p:sp>
        <p:nvSpPr>
          <p:cNvPr id="2" name="タイトル 1"/>
          <p:cNvSpPr>
            <a:spLocks noGrp="1"/>
          </p:cNvSpPr>
          <p:nvPr>
            <p:ph type="title"/>
          </p:nvPr>
        </p:nvSpPr>
        <p:spPr/>
        <p:txBody>
          <a:bodyPr/>
          <a:lstStyle/>
          <a:p>
            <a:r>
              <a:rPr lang="en-US" altLang="ja-JP" dirty="0"/>
              <a:t>7. </a:t>
            </a:r>
            <a:r>
              <a:rPr lang="en-US" altLang="ja-JP" dirty="0" smtClean="0"/>
              <a:t>Remove </a:t>
            </a:r>
            <a:r>
              <a:rPr lang="en-US" altLang="ja-JP" dirty="0"/>
              <a:t>20</a:t>
            </a:r>
            <a:r>
              <a:rPr lang="en-US" altLang="ja-JP" dirty="0" smtClean="0"/>
              <a:t>%?</a:t>
            </a:r>
            <a:endParaRPr kumimoji="1" lang="ja-JP" altLang="en-US" dirty="0"/>
          </a:p>
        </p:txBody>
      </p:sp>
    </p:spTree>
    <p:extLst>
      <p:ext uri="{BB962C8B-B14F-4D97-AF65-F5344CB8AC3E}">
        <p14:creationId xmlns:p14="http://schemas.microsoft.com/office/powerpoint/2010/main" val="8017992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200" dirty="0"/>
              <a:t>8. Specify data throughput from MAC to PHY across PHY SAP for MIMO</a:t>
            </a:r>
            <a:endParaRPr kumimoji="1" lang="ja-JP" altLang="en-US" sz="3200" dirty="0"/>
          </a:p>
        </p:txBody>
      </p:sp>
      <p:sp>
        <p:nvSpPr>
          <p:cNvPr id="3" name="コンテンツ プレースホルダー 2"/>
          <p:cNvSpPr>
            <a:spLocks noGrp="1"/>
          </p:cNvSpPr>
          <p:nvPr>
            <p:ph idx="1"/>
          </p:nvPr>
        </p:nvSpPr>
        <p:spPr>
          <a:xfrm>
            <a:off x="827584" y="1916832"/>
            <a:ext cx="7776864" cy="720080"/>
          </a:xfrm>
        </p:spPr>
        <p:txBody>
          <a:bodyPr/>
          <a:lstStyle/>
          <a:p>
            <a:r>
              <a:rPr lang="en-US" altLang="ja-JP" sz="2400" dirty="0"/>
              <a:t>8.1</a:t>
            </a:r>
            <a:r>
              <a:rPr lang="en-US" altLang="ja-JP" sz="2400" dirty="0" smtClean="0"/>
              <a:t>. Supporting material</a:t>
            </a:r>
          </a:p>
        </p:txBody>
      </p:sp>
      <p:graphicFrame>
        <p:nvGraphicFramePr>
          <p:cNvPr id="7" name="表 6"/>
          <p:cNvGraphicFramePr>
            <a:graphicFrameLocks noGrp="1"/>
          </p:cNvGraphicFramePr>
          <p:nvPr>
            <p:extLst>
              <p:ext uri="{D42A27DB-BD31-4B8C-83A1-F6EECF244321}">
                <p14:modId xmlns:p14="http://schemas.microsoft.com/office/powerpoint/2010/main" val="130368194"/>
              </p:ext>
            </p:extLst>
          </p:nvPr>
        </p:nvGraphicFramePr>
        <p:xfrm>
          <a:off x="251520" y="2852936"/>
          <a:ext cx="8568954" cy="3456376"/>
        </p:xfrm>
        <a:graphic>
          <a:graphicData uri="http://schemas.openxmlformats.org/drawingml/2006/table">
            <a:tbl>
              <a:tblPr>
                <a:tableStyleId>{5940675A-B579-460E-94D1-54222C63F5DA}</a:tableStyleId>
              </a:tblPr>
              <a:tblGrid>
                <a:gridCol w="683475"/>
                <a:gridCol w="479453"/>
                <a:gridCol w="479453"/>
                <a:gridCol w="420796"/>
                <a:gridCol w="451401"/>
                <a:gridCol w="357040"/>
                <a:gridCol w="367241"/>
                <a:gridCol w="367241"/>
                <a:gridCol w="357040"/>
                <a:gridCol w="357040"/>
                <a:gridCol w="357040"/>
                <a:gridCol w="357040"/>
                <a:gridCol w="357040"/>
                <a:gridCol w="357040"/>
                <a:gridCol w="479453"/>
                <a:gridCol w="479453"/>
                <a:gridCol w="357040"/>
                <a:gridCol w="357040"/>
                <a:gridCol w="573814"/>
                <a:gridCol w="573814"/>
              </a:tblGrid>
              <a:tr h="152635">
                <a:tc rowSpan="2">
                  <a:txBody>
                    <a:bodyPr/>
                    <a:lstStyle/>
                    <a:p>
                      <a:pPr algn="l" fontAlgn="ctr"/>
                      <a:r>
                        <a:rPr lang="en-US" sz="800" u="none" strike="noStrike" dirty="0">
                          <a:effectLst/>
                          <a:latin typeface="Times New Roman" panose="02020603050405020304" pitchFamily="18" charset="0"/>
                          <a:cs typeface="Times New Roman" panose="02020603050405020304" pitchFamily="18" charset="0"/>
                        </a:rPr>
                        <a:t>MCS</a:t>
                      </a:r>
                      <a:endParaRPr lang="en-US"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lnR w="12700" cap="flat" cmpd="sng" algn="ctr">
                      <a:noFill/>
                      <a:prstDash val="solid"/>
                      <a:round/>
                      <a:headEnd type="none" w="med" len="med"/>
                      <a:tailEnd type="none" w="med" len="med"/>
                    </a:lnR>
                    <a:solidFill>
                      <a:srgbClr val="FFFF00"/>
                    </a:solidFill>
                  </a:tcPr>
                </a:tc>
                <a:tc>
                  <a:txBody>
                    <a:bodyPr/>
                    <a:lstStyle/>
                    <a:p>
                      <a:pPr algn="l" fontAlgn="ctr"/>
                      <a:r>
                        <a:rPr lang="ja-JP" altLang="en-US" sz="800" u="none" strike="noStrike" dirty="0">
                          <a:effectLst/>
                          <a:latin typeface="Times New Roman" panose="02020603050405020304" pitchFamily="18" charset="0"/>
                          <a:cs typeface="Times New Roman" panose="02020603050405020304" pitchFamily="18" charset="0"/>
                        </a:rPr>
                        <a:t>　</a:t>
                      </a:r>
                      <a:endParaRPr lang="ja-JP" altLang="en-US"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00"/>
                    </a:solidFill>
                  </a:tcPr>
                </a:tc>
                <a:tc>
                  <a:txBody>
                    <a:bodyPr/>
                    <a:lstStyle/>
                    <a:p>
                      <a:pPr algn="ctr" fontAlgn="ctr"/>
                      <a:r>
                        <a:rPr lang="ja-JP" altLang="en-US" sz="800" u="none" strike="noStrike" dirty="0">
                          <a:effectLst/>
                          <a:latin typeface="Times New Roman" panose="02020603050405020304" pitchFamily="18" charset="0"/>
                          <a:cs typeface="Times New Roman" panose="02020603050405020304" pitchFamily="18" charset="0"/>
                        </a:rPr>
                        <a:t>　</a:t>
                      </a:r>
                      <a:endParaRPr lang="ja-JP" altLang="en-US"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lnL w="12700" cap="flat" cmpd="sng" algn="ctr">
                      <a:noFill/>
                      <a:prstDash val="solid"/>
                      <a:round/>
                      <a:headEnd type="none" w="med" len="med"/>
                      <a:tailEnd type="none" w="med" len="med"/>
                    </a:lnL>
                    <a:solidFill>
                      <a:srgbClr val="FFFF00"/>
                    </a:solidFill>
                  </a:tcPr>
                </a:tc>
                <a:tc rowSpan="2">
                  <a:txBody>
                    <a:bodyPr/>
                    <a:lstStyle/>
                    <a:p>
                      <a:pPr algn="ctr" fontAlgn="ctr"/>
                      <a:r>
                        <a:rPr lang="en-US" sz="800" u="none" strike="noStrike">
                          <a:effectLst/>
                          <a:latin typeface="Times New Roman" panose="02020603050405020304" pitchFamily="18" charset="0"/>
                          <a:cs typeface="Times New Roman" panose="02020603050405020304" pitchFamily="18" charset="0"/>
                        </a:rPr>
                        <a:t>M,</a:t>
                      </a:r>
                      <a:br>
                        <a:rPr lang="en-US" sz="800" u="none" strike="noStrike">
                          <a:effectLst/>
                          <a:latin typeface="Times New Roman" panose="02020603050405020304" pitchFamily="18" charset="0"/>
                          <a:cs typeface="Times New Roman" panose="02020603050405020304" pitchFamily="18" charset="0"/>
                        </a:rPr>
                      </a:br>
                      <a:r>
                        <a:rPr lang="en-US" sz="800" u="none" strike="noStrike">
                          <a:effectLst/>
                          <a:latin typeface="Times New Roman" panose="02020603050405020304" pitchFamily="18" charset="0"/>
                          <a:cs typeface="Times New Roman" panose="02020603050405020304" pitchFamily="18" charset="0"/>
                        </a:rPr>
                        <a:t>(MIMO)</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rowSpan="2">
                  <a:txBody>
                    <a:bodyPr/>
                    <a:lstStyle/>
                    <a:p>
                      <a:pPr algn="l" fontAlgn="t"/>
                      <a:r>
                        <a:rPr lang="en-US" sz="800" u="none" strike="noStrike" dirty="0">
                          <a:effectLst/>
                          <a:latin typeface="Times New Roman" panose="02020603050405020304" pitchFamily="18" charset="0"/>
                          <a:cs typeface="Times New Roman" panose="02020603050405020304" pitchFamily="18" charset="0"/>
                        </a:rPr>
                        <a:t>Payload size (Octets)</a:t>
                      </a:r>
                      <a:endParaRPr lang="en-US"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057" marR="7057" marT="7057" marB="0">
                    <a:solidFill>
                      <a:srgbClr val="FFFF00"/>
                    </a:solidFill>
                  </a:tcPr>
                </a:tc>
                <a:tc rowSpan="2">
                  <a:txBody>
                    <a:bodyPr/>
                    <a:lstStyle/>
                    <a:p>
                      <a:pPr algn="l" fontAlgn="t"/>
                      <a:endParaRPr lang="en-US"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057" marR="7057" marT="7057" marB="0">
                    <a:solidFill>
                      <a:srgbClr val="FFFF00"/>
                    </a:solidFill>
                  </a:tcPr>
                </a:tc>
                <a:tc gridSpan="9">
                  <a:txBody>
                    <a:bodyPr/>
                    <a:lstStyle/>
                    <a:p>
                      <a:pPr algn="ctr" fontAlgn="ctr"/>
                      <a:r>
                        <a:rPr lang="en-US" sz="800" u="none" strike="noStrike">
                          <a:effectLst/>
                          <a:latin typeface="Times New Roman" panose="02020603050405020304" pitchFamily="18" charset="0"/>
                          <a:cs typeface="Times New Roman" panose="02020603050405020304" pitchFamily="18" charset="0"/>
                        </a:rPr>
                        <a:t>Period [nsec]</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ctr"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ctr"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rowSpan="2">
                  <a:txBody>
                    <a:bodyPr/>
                    <a:lstStyle/>
                    <a:p>
                      <a:pPr algn="l" fontAlgn="t"/>
                      <a:r>
                        <a:rPr lang="en-US" sz="800" u="none" strike="noStrike" dirty="0">
                          <a:effectLst/>
                          <a:latin typeface="Times New Roman" panose="02020603050405020304" pitchFamily="18" charset="0"/>
                          <a:cs typeface="Times New Roman" panose="02020603050405020304" pitchFamily="18" charset="0"/>
                        </a:rPr>
                        <a:t>PHY-SAP bitrate [</a:t>
                      </a:r>
                      <a:r>
                        <a:rPr lang="en-US" sz="800" u="none" strike="noStrike" dirty="0" err="1">
                          <a:effectLst/>
                          <a:latin typeface="Times New Roman" panose="02020603050405020304" pitchFamily="18" charset="0"/>
                          <a:cs typeface="Times New Roman" panose="02020603050405020304" pitchFamily="18" charset="0"/>
                        </a:rPr>
                        <a:t>Gbps</a:t>
                      </a:r>
                      <a:r>
                        <a:rPr lang="en-US" sz="800" u="none" strike="noStrike" dirty="0">
                          <a:effectLst/>
                          <a:latin typeface="Times New Roman" panose="02020603050405020304" pitchFamily="18" charset="0"/>
                          <a:cs typeface="Times New Roman" panose="02020603050405020304" pitchFamily="18" charset="0"/>
                        </a:rPr>
                        <a:t>]</a:t>
                      </a:r>
                      <a:br>
                        <a:rPr lang="en-US" sz="800" u="none" strike="noStrike" dirty="0">
                          <a:effectLst/>
                          <a:latin typeface="Times New Roman" panose="02020603050405020304" pitchFamily="18" charset="0"/>
                          <a:cs typeface="Times New Roman" panose="02020603050405020304" pitchFamily="18" charset="0"/>
                        </a:rPr>
                      </a:br>
                      <a:r>
                        <a:rPr lang="en-US" sz="800" u="none" strike="noStrike" dirty="0">
                          <a:effectLst/>
                          <a:latin typeface="Times New Roman" panose="02020603050405020304" pitchFamily="18" charset="0"/>
                          <a:cs typeface="Times New Roman" panose="02020603050405020304" pitchFamily="18" charset="0"/>
                        </a:rPr>
                        <a:t>No-ACK mode</a:t>
                      </a:r>
                      <a:endParaRPr lang="en-US"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057" marR="7057" marT="7057" marB="0">
                    <a:solidFill>
                      <a:srgbClr val="FFFF00"/>
                    </a:solidFill>
                  </a:tcPr>
                </a:tc>
                <a:tc rowSpan="2">
                  <a:txBody>
                    <a:bodyPr/>
                    <a:lstStyle/>
                    <a:p>
                      <a:pPr algn="l" fontAlgn="t"/>
                      <a:r>
                        <a:rPr lang="en-US" sz="800" u="none" strike="noStrike" dirty="0">
                          <a:effectLst/>
                          <a:latin typeface="Times New Roman" panose="02020603050405020304" pitchFamily="18" charset="0"/>
                          <a:cs typeface="Times New Roman" panose="02020603050405020304" pitchFamily="18" charset="0"/>
                        </a:rPr>
                        <a:t>PHY-SAP bitrate [</a:t>
                      </a:r>
                      <a:r>
                        <a:rPr lang="en-US" sz="800" u="none" strike="noStrike" dirty="0" err="1">
                          <a:effectLst/>
                          <a:latin typeface="Times New Roman" panose="02020603050405020304" pitchFamily="18" charset="0"/>
                          <a:cs typeface="Times New Roman" panose="02020603050405020304" pitchFamily="18" charset="0"/>
                        </a:rPr>
                        <a:t>Gbps</a:t>
                      </a:r>
                      <a:r>
                        <a:rPr lang="en-US" sz="800" u="none" strike="noStrike" dirty="0">
                          <a:effectLst/>
                          <a:latin typeface="Times New Roman" panose="02020603050405020304" pitchFamily="18" charset="0"/>
                          <a:cs typeface="Times New Roman" panose="02020603050405020304" pitchFamily="18" charset="0"/>
                        </a:rPr>
                        <a:t>]</a:t>
                      </a:r>
                      <a:br>
                        <a:rPr lang="en-US" sz="800" u="none" strike="noStrike" dirty="0">
                          <a:effectLst/>
                          <a:latin typeface="Times New Roman" panose="02020603050405020304" pitchFamily="18" charset="0"/>
                          <a:cs typeface="Times New Roman" panose="02020603050405020304" pitchFamily="18" charset="0"/>
                        </a:rPr>
                      </a:br>
                      <a:r>
                        <a:rPr lang="en-US" sz="800" u="none" strike="noStrike" dirty="0" err="1">
                          <a:effectLst/>
                          <a:latin typeface="Times New Roman" panose="02020603050405020304" pitchFamily="18" charset="0"/>
                          <a:cs typeface="Times New Roman" panose="02020603050405020304" pitchFamily="18" charset="0"/>
                        </a:rPr>
                        <a:t>Imm</a:t>
                      </a:r>
                      <a:r>
                        <a:rPr lang="en-US" sz="800" u="none" strike="noStrike" dirty="0">
                          <a:effectLst/>
                          <a:latin typeface="Times New Roman" panose="02020603050405020304" pitchFamily="18" charset="0"/>
                          <a:cs typeface="Times New Roman" panose="02020603050405020304" pitchFamily="18" charset="0"/>
                        </a:rPr>
                        <a:t>-ACK mode</a:t>
                      </a:r>
                      <a:endParaRPr lang="en-US"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057" marR="7057" marT="7057" marB="0">
                    <a:solidFill>
                      <a:srgbClr val="FFFF00"/>
                    </a:solidFill>
                  </a:tcPr>
                </a:tc>
              </a:tr>
              <a:tr h="514221">
                <a:tc vMerge="1">
                  <a:txBody>
                    <a:bodyPr/>
                    <a:lstStyle/>
                    <a:p>
                      <a:endParaRPr kumimoji="1" lang="ja-JP" altLang="en-US"/>
                    </a:p>
                  </a:txBody>
                  <a:tcPr/>
                </a:tc>
                <a:tc>
                  <a:txBody>
                    <a:bodyPr/>
                    <a:lstStyle/>
                    <a:p>
                      <a:pPr algn="l" fontAlgn="ctr"/>
                      <a:r>
                        <a:rPr lang="en-US" sz="800" u="none" strike="noStrike">
                          <a:effectLst/>
                          <a:latin typeface="Times New Roman" panose="02020603050405020304" pitchFamily="18" charset="0"/>
                          <a:cs typeface="Times New Roman" panose="02020603050405020304" pitchFamily="18" charset="0"/>
                        </a:rPr>
                        <a:t>Modulation bit/symbol</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ctr" fontAlgn="ctr"/>
                      <a:r>
                        <a:rPr lang="en-US" sz="800" u="none" strike="noStrike" dirty="0">
                          <a:effectLst/>
                          <a:latin typeface="Times New Roman" panose="02020603050405020304" pitchFamily="18" charset="0"/>
                          <a:cs typeface="Times New Roman" panose="02020603050405020304" pitchFamily="18" charset="0"/>
                        </a:rPr>
                        <a:t>Code rate</a:t>
                      </a:r>
                      <a:endParaRPr lang="en-US"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en-US" sz="800" u="none" strike="noStrike" dirty="0">
                          <a:effectLst/>
                          <a:latin typeface="Times New Roman" panose="02020603050405020304" pitchFamily="18" charset="0"/>
                          <a:cs typeface="Times New Roman" panose="02020603050405020304" pitchFamily="18" charset="0"/>
                        </a:rPr>
                        <a:t>T_PA_INITIAL</a:t>
                      </a:r>
                      <a:endParaRPr lang="en-US"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l" fontAlgn="ctr"/>
                      <a:r>
                        <a:rPr lang="en-US" sz="800" u="none" strike="noStrike">
                          <a:effectLst/>
                          <a:latin typeface="Times New Roman" panose="02020603050405020304" pitchFamily="18" charset="0"/>
                          <a:cs typeface="Times New Roman" panose="02020603050405020304" pitchFamily="18" charset="0"/>
                        </a:rPr>
                        <a:t>T_PA_CONT</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l" fontAlgn="ctr"/>
                      <a:r>
                        <a:rPr lang="en-US" sz="800" u="none" strike="noStrike">
                          <a:effectLst/>
                          <a:latin typeface="Times New Roman" panose="02020603050405020304" pitchFamily="18" charset="0"/>
                          <a:cs typeface="Times New Roman" panose="02020603050405020304" pitchFamily="18" charset="0"/>
                        </a:rPr>
                        <a:t>T_PHYHDR</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l" fontAlgn="ctr"/>
                      <a:r>
                        <a:rPr lang="en-US" sz="800" u="none" strike="noStrike">
                          <a:effectLst/>
                          <a:latin typeface="Times New Roman" panose="02020603050405020304" pitchFamily="18" charset="0"/>
                          <a:cs typeface="Times New Roman" panose="02020603050405020304" pitchFamily="18" charset="0"/>
                        </a:rPr>
                        <a:t>T_MACHDR</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l" fontAlgn="ctr"/>
                      <a:r>
                        <a:rPr lang="en-US" sz="800" u="none" strike="noStrike">
                          <a:effectLst/>
                          <a:latin typeface="Times New Roman" panose="02020603050405020304" pitchFamily="18" charset="0"/>
                          <a:cs typeface="Times New Roman" panose="02020603050405020304" pitchFamily="18" charset="0"/>
                        </a:rPr>
                        <a:t>T_HCS</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l" fontAlgn="ctr"/>
                      <a:r>
                        <a:rPr lang="en-US" sz="800" u="none" strike="noStrike">
                          <a:effectLst/>
                          <a:latin typeface="Times New Roman" panose="02020603050405020304" pitchFamily="18" charset="0"/>
                          <a:cs typeface="Times New Roman" panose="02020603050405020304" pitchFamily="18" charset="0"/>
                        </a:rPr>
                        <a:t>T_PAYLOAD</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l" fontAlgn="ctr"/>
                      <a:r>
                        <a:rPr lang="en-US" sz="800" u="none" strike="noStrike">
                          <a:effectLst/>
                          <a:latin typeface="Times New Roman" panose="02020603050405020304" pitchFamily="18" charset="0"/>
                          <a:cs typeface="Times New Roman" panose="02020603050405020304" pitchFamily="18" charset="0"/>
                        </a:rPr>
                        <a:t>T_FCS</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l" fontAlgn="ctr"/>
                      <a:r>
                        <a:rPr lang="en-US" sz="800" u="none" strike="noStrike">
                          <a:effectLst/>
                          <a:latin typeface="Times New Roman" panose="02020603050405020304" pitchFamily="18" charset="0"/>
                          <a:cs typeface="Times New Roman" panose="02020603050405020304" pitchFamily="18" charset="0"/>
                        </a:rPr>
                        <a:t>T_MIFS</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l" fontAlgn="ctr"/>
                      <a:r>
                        <a:rPr lang="en-US" sz="800" u="none" strike="noStrike">
                          <a:effectLst/>
                          <a:latin typeface="Times New Roman" panose="02020603050405020304" pitchFamily="18" charset="0"/>
                          <a:cs typeface="Times New Roman" panose="02020603050405020304" pitchFamily="18" charset="0"/>
                        </a:rPr>
                        <a:t>T_SIFS</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l" fontAlgn="ctr"/>
                      <a:r>
                        <a:rPr lang="en-US" sz="800" u="none" strike="noStrike">
                          <a:effectLst/>
                          <a:latin typeface="Times New Roman" panose="02020603050405020304" pitchFamily="18" charset="0"/>
                          <a:cs typeface="Times New Roman" panose="02020603050405020304" pitchFamily="18" charset="0"/>
                        </a:rPr>
                        <a:t>N (No. of frames)</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l" fontAlgn="ctr"/>
                      <a:r>
                        <a:rPr lang="en-US" sz="800" u="none" strike="noStrike">
                          <a:effectLst/>
                          <a:latin typeface="Times New Roman" panose="02020603050405020304" pitchFamily="18" charset="0"/>
                          <a:cs typeface="Times New Roman" panose="02020603050405020304" pitchFamily="18" charset="0"/>
                        </a:rPr>
                        <a:t>T_PACKET</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a:txBody>
                    <a:bodyPr/>
                    <a:lstStyle/>
                    <a:p>
                      <a:pPr algn="l" fontAlgn="ctr"/>
                      <a:r>
                        <a:rPr lang="en-US" sz="800" u="none" strike="noStrike" dirty="0">
                          <a:effectLst/>
                          <a:latin typeface="Times New Roman" panose="02020603050405020304" pitchFamily="18" charset="0"/>
                          <a:cs typeface="Times New Roman" panose="02020603050405020304" pitchFamily="18" charset="0"/>
                        </a:rPr>
                        <a:t>T_OVHD</a:t>
                      </a:r>
                      <a:endParaRPr lang="en-US"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solidFill>
                      <a:srgbClr val="FFFF00"/>
                    </a:solidFill>
                  </a:tcPr>
                </a:tc>
                <a:tc vMerge="1">
                  <a:txBody>
                    <a:bodyPr/>
                    <a:lstStyle/>
                    <a:p>
                      <a:endParaRPr kumimoji="1" lang="ja-JP" altLang="en-US"/>
                    </a:p>
                  </a:txBody>
                  <a:tcPr/>
                </a:tc>
                <a:tc vMerge="1">
                  <a:txBody>
                    <a:bodyPr/>
                    <a:lstStyle/>
                    <a:p>
                      <a:endParaRPr kumimoji="1" lang="ja-JP" altLang="en-US"/>
                    </a:p>
                  </a:txBody>
                  <a:tcPr/>
                </a:tc>
              </a:tr>
              <a:tr h="139476">
                <a:tc>
                  <a:txBody>
                    <a:bodyPr/>
                    <a:lstStyle/>
                    <a:p>
                      <a:pPr algn="l" fontAlgn="ctr"/>
                      <a:r>
                        <a:rPr lang="en-US" sz="800" u="none" strike="noStrike">
                          <a:effectLst/>
                          <a:latin typeface="Times New Roman" panose="02020603050405020304" pitchFamily="18" charset="0"/>
                          <a:cs typeface="Times New Roman" panose="02020603050405020304" pitchFamily="18" charset="0"/>
                        </a:rPr>
                        <a:t>QPSK,14/15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0.9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dirty="0">
                          <a:effectLst/>
                          <a:latin typeface="Times New Roman" panose="02020603050405020304" pitchFamily="18" charset="0"/>
                          <a:cs typeface="Times New Roman" panose="02020603050405020304" pitchFamily="18" charset="0"/>
                        </a:rPr>
                        <a:t>16384</a:t>
                      </a:r>
                      <a:endParaRPr lang="en-US" altLang="ja-JP"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39896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9.1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40102</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4560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dirty="0">
                          <a:effectLst/>
                          <a:latin typeface="Times New Roman" panose="02020603050405020304" pitchFamily="18" charset="0"/>
                          <a:cs typeface="Times New Roman" panose="02020603050405020304" pitchFamily="18" charset="0"/>
                        </a:rPr>
                        <a:t>5.9 </a:t>
                      </a:r>
                      <a:endParaRPr lang="en-US" altLang="ja-JP"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5.3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l" fontAlgn="ctr"/>
                      <a:r>
                        <a:rPr lang="en-US" sz="800" u="none" strike="noStrike">
                          <a:effectLst/>
                          <a:latin typeface="Times New Roman" panose="02020603050405020304" pitchFamily="18" charset="0"/>
                          <a:cs typeface="Times New Roman" panose="02020603050405020304" pitchFamily="18" charset="0"/>
                        </a:rPr>
                        <a:t>QPSK,14/15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0.9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39896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9.1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40102</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4560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11.8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10.7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l" fontAlgn="ctr"/>
                      <a:r>
                        <a:rPr lang="en-US" sz="800" u="none" strike="noStrike">
                          <a:effectLst/>
                          <a:latin typeface="Times New Roman" panose="02020603050405020304" pitchFamily="18" charset="0"/>
                          <a:cs typeface="Times New Roman" panose="02020603050405020304" pitchFamily="18" charset="0"/>
                        </a:rPr>
                        <a:t>QPSK,14/15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0.9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39896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9.1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40102</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4560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26.5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24.1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l" fontAlgn="ctr"/>
                      <a:r>
                        <a:rPr lang="en-US" sz="800" u="none" strike="noStrike">
                          <a:effectLst/>
                          <a:latin typeface="Times New Roman" panose="02020603050405020304" pitchFamily="18" charset="0"/>
                          <a:cs typeface="Times New Roman" panose="02020603050405020304" pitchFamily="18" charset="0"/>
                        </a:rPr>
                        <a:t>QPSK,14/15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0.9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39896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9.1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40102</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4560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47.2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42.8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l" rtl="0" fontAlgn="ctr"/>
                      <a:r>
                        <a:rPr lang="en-US" sz="800" u="none" strike="noStrike">
                          <a:effectLst/>
                          <a:latin typeface="Times New Roman" panose="02020603050405020304" pitchFamily="18" charset="0"/>
                          <a:cs typeface="Times New Roman" panose="02020603050405020304" pitchFamily="18" charset="0"/>
                        </a:rPr>
                        <a:t>16QAM,11/15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0.7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25388</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25589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4555.5</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8.8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7.6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l" rtl="0" fontAlgn="ctr"/>
                      <a:r>
                        <a:rPr lang="en-US" sz="800" u="none" strike="noStrike">
                          <a:effectLst/>
                          <a:latin typeface="Times New Roman" panose="02020603050405020304" pitchFamily="18" charset="0"/>
                          <a:cs typeface="Times New Roman" panose="02020603050405020304" pitchFamily="18" charset="0"/>
                        </a:rPr>
                        <a:t>16QAM,11/15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0.7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25388</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25589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4555.5</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17.5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15.2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l" rtl="0" fontAlgn="ctr"/>
                      <a:r>
                        <a:rPr lang="en-US" sz="800" u="none" strike="noStrike">
                          <a:effectLst/>
                          <a:latin typeface="Times New Roman" panose="02020603050405020304" pitchFamily="18" charset="0"/>
                          <a:cs typeface="Times New Roman" panose="02020603050405020304" pitchFamily="18" charset="0"/>
                        </a:rPr>
                        <a:t>16QAM,11/15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0.7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25388</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25589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4555.5</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39.4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34.2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l" rtl="0" fontAlgn="ctr"/>
                      <a:r>
                        <a:rPr lang="en-US" sz="800" u="none" strike="noStrike">
                          <a:effectLst/>
                          <a:latin typeface="Times New Roman" panose="02020603050405020304" pitchFamily="18" charset="0"/>
                          <a:cs typeface="Times New Roman" panose="02020603050405020304" pitchFamily="18" charset="0"/>
                        </a:rPr>
                        <a:t>16QAM,11/15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0.7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25388</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25589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4555.5</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70.0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60.8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just" rtl="0" fontAlgn="ctr"/>
                      <a:r>
                        <a:rPr lang="en-US" sz="800" u="none" strike="noStrike">
                          <a:effectLst/>
                          <a:latin typeface="Times New Roman" panose="02020603050405020304" pitchFamily="18" charset="0"/>
                          <a:cs typeface="Times New Roman" panose="02020603050405020304" pitchFamily="18" charset="0"/>
                        </a:rPr>
                        <a:t>16QAM,14/15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0.9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19948</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20149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4555.5</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10.7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just" rtl="0" fontAlgn="ctr"/>
                      <a:r>
                        <a:rPr lang="en-US" sz="800" u="none" strike="noStrike">
                          <a:effectLst/>
                          <a:latin typeface="Times New Roman" panose="02020603050405020304" pitchFamily="18" charset="0"/>
                          <a:cs typeface="Times New Roman" panose="02020603050405020304" pitchFamily="18" charset="0"/>
                        </a:rPr>
                        <a:t>16QAM,14/15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0.9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19948</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20149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4555.5</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21.4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18.0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just" rtl="0" fontAlgn="ctr"/>
                      <a:r>
                        <a:rPr lang="en-US" sz="800" u="none" strike="noStrike">
                          <a:effectLst/>
                          <a:latin typeface="Times New Roman" panose="02020603050405020304" pitchFamily="18" charset="0"/>
                          <a:cs typeface="Times New Roman" panose="02020603050405020304" pitchFamily="18" charset="0"/>
                        </a:rPr>
                        <a:t>16QAM,14/15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0.9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19948</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20149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4555.5</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48.1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40.6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just" rtl="0" fontAlgn="ctr"/>
                      <a:r>
                        <a:rPr lang="en-US" sz="800" u="none" strike="noStrike">
                          <a:effectLst/>
                          <a:latin typeface="Times New Roman" panose="02020603050405020304" pitchFamily="18" charset="0"/>
                          <a:cs typeface="Times New Roman" panose="02020603050405020304" pitchFamily="18" charset="0"/>
                        </a:rPr>
                        <a:t>16QAM,14/15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0.9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19948</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20149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4555.5</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85.6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72.2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l" rtl="0" fontAlgn="ctr"/>
                      <a:r>
                        <a:rPr lang="en-US" sz="800" u="none" strike="noStrike">
                          <a:effectLst/>
                          <a:latin typeface="Times New Roman" panose="02020603050405020304" pitchFamily="18" charset="0"/>
                          <a:cs typeface="Times New Roman" panose="02020603050405020304" pitchFamily="18" charset="0"/>
                        </a:rPr>
                        <a:t>64QAM,11/15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0.7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16926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3.0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17125</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4553.9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12.2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10.1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l" rtl="0" fontAlgn="ctr"/>
                      <a:r>
                        <a:rPr lang="en-US" sz="800" u="none" strike="noStrike">
                          <a:effectLst/>
                          <a:latin typeface="Times New Roman" panose="02020603050405020304" pitchFamily="18" charset="0"/>
                          <a:cs typeface="Times New Roman" panose="02020603050405020304" pitchFamily="18" charset="0"/>
                        </a:rPr>
                        <a:t>64QAM,11/15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0.7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16926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3.0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17125</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4553.9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24.4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20.1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l" rtl="0" fontAlgn="ctr"/>
                      <a:r>
                        <a:rPr lang="en-US" sz="800" u="none" strike="noStrike">
                          <a:effectLst/>
                          <a:latin typeface="Times New Roman" panose="02020603050405020304" pitchFamily="18" charset="0"/>
                          <a:cs typeface="Times New Roman" panose="02020603050405020304" pitchFamily="18" charset="0"/>
                        </a:rPr>
                        <a:t>64QAM,11/15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0.7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16926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3.0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17125</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4553.9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54.9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45.3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l" rtl="0" fontAlgn="ctr"/>
                      <a:r>
                        <a:rPr lang="en-US" sz="800" u="none" strike="noStrike">
                          <a:effectLst/>
                          <a:latin typeface="Times New Roman" panose="02020603050405020304" pitchFamily="18" charset="0"/>
                          <a:cs typeface="Times New Roman" panose="02020603050405020304" pitchFamily="18" charset="0"/>
                        </a:rPr>
                        <a:t>64QAM,11/15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0.7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16926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3.0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17125</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4553.9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97.6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80.6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just" rtl="0" fontAlgn="ctr"/>
                      <a:r>
                        <a:rPr lang="en-US" sz="800" u="none" strike="noStrike">
                          <a:effectLst/>
                          <a:latin typeface="Times New Roman" panose="02020603050405020304" pitchFamily="18" charset="0"/>
                          <a:cs typeface="Times New Roman" panose="02020603050405020304" pitchFamily="18" charset="0"/>
                        </a:rPr>
                        <a:t>64QAM,14/15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0.9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13299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3.0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13498</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4553.9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14.7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11.7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just" rtl="0" fontAlgn="ctr"/>
                      <a:r>
                        <a:rPr lang="en-US" sz="800" u="none" strike="noStrike">
                          <a:effectLst/>
                          <a:latin typeface="Times New Roman" panose="02020603050405020304" pitchFamily="18" charset="0"/>
                          <a:cs typeface="Times New Roman" panose="02020603050405020304" pitchFamily="18" charset="0"/>
                        </a:rPr>
                        <a:t>64QAM,14/15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0.9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13299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3.0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13498</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4553.9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29.4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23.4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just" rtl="0" fontAlgn="ctr"/>
                      <a:r>
                        <a:rPr lang="en-US" sz="800" u="none" strike="noStrike">
                          <a:effectLst/>
                          <a:latin typeface="Times New Roman" panose="02020603050405020304" pitchFamily="18" charset="0"/>
                          <a:cs typeface="Times New Roman" panose="02020603050405020304" pitchFamily="18" charset="0"/>
                        </a:rPr>
                        <a:t>64QAM,14/15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0.9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13299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3.0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13498</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4553.9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66.1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52.6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r h="139476">
                <a:tc>
                  <a:txBody>
                    <a:bodyPr/>
                    <a:lstStyle/>
                    <a:p>
                      <a:pPr algn="just" rtl="0" fontAlgn="ctr"/>
                      <a:r>
                        <a:rPr lang="en-US" sz="800" u="none" strike="noStrike">
                          <a:effectLst/>
                          <a:latin typeface="Times New Roman" panose="02020603050405020304" pitchFamily="18" charset="0"/>
                          <a:cs typeface="Times New Roman" panose="02020603050405020304" pitchFamily="18" charset="0"/>
                        </a:rPr>
                        <a:t>64QAM,14/15</a:t>
                      </a:r>
                      <a:endParaRPr 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0.9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16384</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l" fontAlgn="ctr"/>
                      <a:r>
                        <a:rPr lang="ja-JP" altLang="en-US" sz="800" u="none" strike="noStrike">
                          <a:effectLst/>
                          <a:latin typeface="Times New Roman" panose="02020603050405020304" pitchFamily="18" charset="0"/>
                          <a:cs typeface="Times New Roman" panose="02020603050405020304" pitchFamily="18" charset="0"/>
                        </a:rPr>
                        <a:t>　</a:t>
                      </a:r>
                      <a:endParaRPr lang="ja-JP" altLang="en-US"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1854.5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1418.2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86.4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90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13299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3.0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50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2500</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13498</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4553.9</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a:effectLst/>
                          <a:latin typeface="Times New Roman" panose="02020603050405020304" pitchFamily="18" charset="0"/>
                          <a:cs typeface="Times New Roman" panose="02020603050405020304" pitchFamily="18" charset="0"/>
                        </a:rPr>
                        <a:t>117.5 </a:t>
                      </a:r>
                      <a:endParaRPr lang="en-US" altLang="ja-JP" sz="800" b="0" i="0" u="none" strike="noStrike">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c>
                  <a:txBody>
                    <a:bodyPr/>
                    <a:lstStyle/>
                    <a:p>
                      <a:pPr algn="r" fontAlgn="ctr"/>
                      <a:r>
                        <a:rPr lang="en-US" altLang="ja-JP" sz="800" u="none" strike="noStrike" dirty="0">
                          <a:effectLst/>
                          <a:latin typeface="Times New Roman" panose="02020603050405020304" pitchFamily="18" charset="0"/>
                          <a:cs typeface="Times New Roman" panose="02020603050405020304" pitchFamily="18" charset="0"/>
                        </a:rPr>
                        <a:t>93.6 </a:t>
                      </a:r>
                      <a:endParaRPr lang="en-US" altLang="ja-JP"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057" marR="7057" marT="7057" marB="0" anchor="ctr"/>
                </a:tc>
              </a:tr>
            </a:tbl>
          </a:graphicData>
        </a:graphic>
      </p:graphicFrame>
    </p:spTree>
    <p:extLst>
      <p:ext uri="{BB962C8B-B14F-4D97-AF65-F5344CB8AC3E}">
        <p14:creationId xmlns:p14="http://schemas.microsoft.com/office/powerpoint/2010/main" val="3333925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650631" y="692696"/>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a:defRPr/>
            </a:pPr>
            <a:r>
              <a:rPr lang="en-US" altLang="ja-JP" sz="2400" b="1" kern="0" dirty="0" smtClean="0">
                <a:solidFill>
                  <a:srgbClr val="000000"/>
                </a:solidFill>
                <a:latin typeface="Arial"/>
                <a:ea typeface="ＭＳ Ｐゴシック"/>
              </a:rPr>
              <a:t>Contributors</a:t>
            </a:r>
            <a:endParaRPr lang="ja-JP" altLang="en-US" sz="2400" b="1" kern="0" dirty="0">
              <a:solidFill>
                <a:srgbClr val="000000"/>
              </a:solidFill>
              <a:latin typeface="Arial"/>
              <a:ea typeface="ＭＳ Ｐゴシック"/>
            </a:endParaRPr>
          </a:p>
        </p:txBody>
      </p:sp>
      <p:graphicFrame>
        <p:nvGraphicFramePr>
          <p:cNvPr id="9" name="コンテンツ プレースホルダー 4"/>
          <p:cNvGraphicFramePr>
            <a:graphicFrameLocks/>
          </p:cNvGraphicFramePr>
          <p:nvPr>
            <p:extLst>
              <p:ext uri="{D42A27DB-BD31-4B8C-83A1-F6EECF244321}">
                <p14:modId xmlns:p14="http://schemas.microsoft.com/office/powerpoint/2010/main" val="1579149334"/>
              </p:ext>
            </p:extLst>
          </p:nvPr>
        </p:nvGraphicFramePr>
        <p:xfrm>
          <a:off x="784700" y="1484784"/>
          <a:ext cx="7694761" cy="4871048"/>
        </p:xfrm>
        <a:graphic>
          <a:graphicData uri="http://schemas.openxmlformats.org/drawingml/2006/table">
            <a:tbl>
              <a:tblPr firstRow="1" bandRow="1"/>
              <a:tblGrid>
                <a:gridCol w="1981173"/>
                <a:gridCol w="3008983"/>
                <a:gridCol w="2704605"/>
              </a:tblGrid>
              <a:tr h="34793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Name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Affiliation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Email</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jasonlee@etri.re.kr</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ko-KR" sz="1200" dirty="0" err="1" smtClean="0">
                          <a:latin typeface="+mn-lt"/>
                        </a:rPr>
                        <a:t>moonsiklee@etri.re.kr</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Japan Radio Co., Ltd.</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maekawa.itaru@jrc.co.jp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latin typeface="Arial"/>
                          <a:ea typeface="ＭＳ Ｐゴシック"/>
                          <a:cs typeface="+mn-cs"/>
                        </a:rPr>
                        <a:t>Doohwan</a:t>
                      </a:r>
                      <a:r>
                        <a:rPr kumimoji="1" lang="ja-JP" altLang="en-US" sz="1200" kern="1200" baseline="0" dirty="0" smtClean="0">
                          <a:solidFill>
                            <a:schemeClr val="dk1"/>
                          </a:solidFill>
                          <a:latin typeface="Arial"/>
                          <a:ea typeface="ＭＳ Ｐゴシック"/>
                          <a:cs typeface="+mn-cs"/>
                        </a:rPr>
                        <a:t> </a:t>
                      </a:r>
                      <a:r>
                        <a:rPr kumimoji="1" lang="en-US" altLang="ja-JP" sz="1200" dirty="0" smtClean="0">
                          <a:latin typeface="+mn-lt"/>
                        </a:rPr>
                        <a:t>Lee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lee.doohwan@lab.ntt.co.jp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Ken Hiraga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hiraga.ken@lab.ntt.co.jp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p>
                      <a:r>
                        <a:rPr kumimoji="1" lang="en-US" altLang="ja-JP" sz="1200" dirty="0" smtClean="0">
                          <a:latin typeface="+mn-lt"/>
                        </a:rPr>
                        <a:t>Hideki </a:t>
                      </a:r>
                      <a:r>
                        <a:rPr kumimoji="1" lang="en-US" altLang="ja-JP" sz="1200" dirty="0" err="1" smtClean="0">
                          <a:latin typeface="+mn-lt"/>
                        </a:rPr>
                        <a:t>Toshinaga</a:t>
                      </a:r>
                      <a:endParaRPr kumimoji="1" lang="ja-JP" altLang="en-US" sz="1200" dirty="0">
                        <a:latin typeface="+mn-lt"/>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r>
                        <a:rPr kumimoji="1" lang="en-US" altLang="ja-JP" sz="1200" dirty="0" smtClean="0">
                          <a:latin typeface="+mn-lt"/>
                        </a:rPr>
                        <a:t>toshinaga.hideki@lab.ntt.co.jp</a:t>
                      </a:r>
                      <a:endParaRPr kumimoji="1" lang="ja-JP" altLang="en-US" sz="1200" dirty="0">
                        <a:latin typeface="+mn-lt"/>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Shimizu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masashi.shimizu@upr-net.co.jp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Keitarou Kondou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Keitarou.Kondou@jp.sony.com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Hiroyuki.Matsumura@jp.sony.com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Makoto Noda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Shinagawa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Masashi.Shinagawa@jp.sony.com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Ko Togashi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ko.togashi@toshiba.co.jp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Kiyoshi Toshimitsu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val="35567918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sz="3200" dirty="0"/>
              <a:t>8. Specify data throughput from MAC to PHY across PHY SAP for MIMO</a:t>
            </a:r>
            <a:endParaRPr kumimoji="1" lang="ja-JP" altLang="en-US" sz="3200" dirty="0"/>
          </a:p>
        </p:txBody>
      </p:sp>
      <p:graphicFrame>
        <p:nvGraphicFramePr>
          <p:cNvPr id="4" name="グラフ 3"/>
          <p:cNvGraphicFramePr>
            <a:graphicFrameLocks/>
          </p:cNvGraphicFramePr>
          <p:nvPr>
            <p:extLst>
              <p:ext uri="{D42A27DB-BD31-4B8C-83A1-F6EECF244321}">
                <p14:modId xmlns:p14="http://schemas.microsoft.com/office/powerpoint/2010/main" val="976278411"/>
              </p:ext>
            </p:extLst>
          </p:nvPr>
        </p:nvGraphicFramePr>
        <p:xfrm>
          <a:off x="2123728" y="2492896"/>
          <a:ext cx="5040560" cy="33843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7329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2348880"/>
            <a:ext cx="7772400" cy="1066800"/>
          </a:xfrm>
        </p:spPr>
        <p:txBody>
          <a:bodyPr/>
          <a:lstStyle/>
          <a:p>
            <a:r>
              <a:rPr kumimoji="1" lang="en-US" altLang="ja-JP" dirty="0" smtClean="0"/>
              <a:t>Thank you</a:t>
            </a:r>
            <a:endParaRPr kumimoji="1" lang="ja-JP" altLang="en-US" dirty="0"/>
          </a:p>
        </p:txBody>
      </p:sp>
    </p:spTree>
    <p:extLst>
      <p:ext uri="{BB962C8B-B14F-4D97-AF65-F5344CB8AC3E}">
        <p14:creationId xmlns:p14="http://schemas.microsoft.com/office/powerpoint/2010/main" val="3567705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846640" cy="1447056"/>
          </a:xfrm>
        </p:spPr>
        <p:txBody>
          <a:bodyPr/>
          <a:lstStyle/>
          <a:p>
            <a:r>
              <a:rPr lang="en-US" altLang="ja-JP" sz="3200" dirty="0"/>
              <a:t>1. 7/8 adds complexity and is not needed because rates are very close to </a:t>
            </a:r>
            <a:r>
              <a:rPr lang="en-US" altLang="ja-JP" sz="3200" dirty="0" smtClean="0"/>
              <a:t>14/15.</a:t>
            </a:r>
            <a:endParaRPr kumimoji="1" lang="ja-JP" altLang="en-US" sz="3200" dirty="0"/>
          </a:p>
        </p:txBody>
      </p:sp>
      <p:graphicFrame>
        <p:nvGraphicFramePr>
          <p:cNvPr id="3" name="表 2"/>
          <p:cNvGraphicFramePr>
            <a:graphicFrameLocks noGrp="1"/>
          </p:cNvGraphicFramePr>
          <p:nvPr>
            <p:extLst>
              <p:ext uri="{D42A27DB-BD31-4B8C-83A1-F6EECF244321}">
                <p14:modId xmlns:p14="http://schemas.microsoft.com/office/powerpoint/2010/main" val="1747006080"/>
              </p:ext>
            </p:extLst>
          </p:nvPr>
        </p:nvGraphicFramePr>
        <p:xfrm>
          <a:off x="736443" y="3645024"/>
          <a:ext cx="7658101" cy="2524125"/>
        </p:xfrm>
        <a:graphic>
          <a:graphicData uri="http://schemas.openxmlformats.org/drawingml/2006/table">
            <a:tbl>
              <a:tblPr>
                <a:tableStyleId>{3C2FFA5D-87B4-456A-9821-1D502468CF0F}</a:tableStyleId>
              </a:tblPr>
              <a:tblGrid>
                <a:gridCol w="990189"/>
                <a:gridCol w="828332"/>
                <a:gridCol w="583958"/>
                <a:gridCol w="583958"/>
                <a:gridCol w="583958"/>
                <a:gridCol w="583958"/>
                <a:gridCol w="583958"/>
                <a:gridCol w="583958"/>
                <a:gridCol w="583958"/>
                <a:gridCol w="583958"/>
                <a:gridCol w="583958"/>
                <a:gridCol w="583958"/>
              </a:tblGrid>
              <a:tr h="314325">
                <a:tc rowSpan="3">
                  <a:txBody>
                    <a:bodyPr/>
                    <a:lstStyle/>
                    <a:p>
                      <a:pPr algn="ctr" rtl="0" fontAlgn="ctr"/>
                      <a:r>
                        <a:rPr lang="en-US" sz="1400" u="none" strike="noStrike" dirty="0">
                          <a:effectLst/>
                        </a:rPr>
                        <a:t>Modulation</a:t>
                      </a:r>
                      <a:endParaRPr lang="en-US" sz="1400" b="0" i="0" u="none" strike="noStrike" dirty="0">
                        <a:solidFill>
                          <a:srgbClr val="000000"/>
                        </a:solidFill>
                        <a:effectLst/>
                        <a:latin typeface="Times New Roman"/>
                      </a:endParaRPr>
                    </a:p>
                  </a:txBody>
                  <a:tcPr marL="9525" marR="9525" marT="9525" marB="0" anchor="ctr"/>
                </a:tc>
                <a:tc rowSpan="3">
                  <a:txBody>
                    <a:bodyPr/>
                    <a:lstStyle/>
                    <a:p>
                      <a:pPr algn="ctr" rtl="0" fontAlgn="ctr"/>
                      <a:r>
                        <a:rPr lang="en-US" sz="1400" u="none" strike="noStrike">
                          <a:effectLst/>
                        </a:rPr>
                        <a:t>Code Rate</a:t>
                      </a:r>
                      <a:endParaRPr lang="en-US" sz="1400" b="0" i="0" u="none" strike="noStrike">
                        <a:solidFill>
                          <a:srgbClr val="000000"/>
                        </a:solidFill>
                        <a:effectLst/>
                        <a:latin typeface="Times New Roman"/>
                      </a:endParaRPr>
                    </a:p>
                  </a:txBody>
                  <a:tcPr marL="9525" marR="9525" marT="9525" marB="0" anchor="ctr"/>
                </a:tc>
                <a:tc gridSpan="10">
                  <a:txBody>
                    <a:bodyPr/>
                    <a:lstStyle/>
                    <a:p>
                      <a:pPr algn="ctr" rtl="0" fontAlgn="ctr"/>
                      <a:r>
                        <a:rPr lang="en-US" sz="1400" u="none" strike="noStrike">
                          <a:effectLst/>
                        </a:rPr>
                        <a:t>PHY transmission rate, Gbit/s</a:t>
                      </a:r>
                      <a:endParaRPr lang="en-US" sz="1400" b="0" i="0" u="none" strike="noStrike">
                        <a:solidFill>
                          <a:srgbClr val="000000"/>
                        </a:solidFill>
                        <a:effectLst/>
                        <a:latin typeface="Times New Roman"/>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04800">
                <a:tc vMerge="1">
                  <a:txBody>
                    <a:bodyPr/>
                    <a:lstStyle/>
                    <a:p>
                      <a:endParaRPr kumimoji="1" lang="ja-JP" altLang="en-US"/>
                    </a:p>
                  </a:txBody>
                  <a:tcPr/>
                </a:tc>
                <a:tc vMerge="1">
                  <a:txBody>
                    <a:bodyPr/>
                    <a:lstStyle/>
                    <a:p>
                      <a:endParaRPr kumimoji="1" lang="ja-JP" altLang="en-US"/>
                    </a:p>
                  </a:txBody>
                  <a:tcPr/>
                </a:tc>
                <a:tc gridSpan="2">
                  <a:txBody>
                    <a:bodyPr/>
                    <a:lstStyle/>
                    <a:p>
                      <a:pPr algn="ctr" rtl="0" fontAlgn="ctr"/>
                      <a:r>
                        <a:rPr lang="en-US" sz="1400" u="none" strike="noStrike">
                          <a:effectLst/>
                        </a:rPr>
                        <a:t>SISO</a:t>
                      </a:r>
                      <a:endParaRPr lang="en-US" sz="1400" b="0" i="0" u="none" strike="noStrike">
                        <a:solidFill>
                          <a:srgbClr val="000000"/>
                        </a:solidFill>
                        <a:effectLst/>
                        <a:latin typeface="Times New Roman"/>
                      </a:endParaRPr>
                    </a:p>
                  </a:txBody>
                  <a:tcPr marL="9525" marR="9525" marT="9525" marB="0" anchor="ctr"/>
                </a:tc>
                <a:tc hMerge="1">
                  <a:txBody>
                    <a:bodyPr/>
                    <a:lstStyle/>
                    <a:p>
                      <a:endParaRPr kumimoji="1" lang="ja-JP" altLang="en-US"/>
                    </a:p>
                  </a:txBody>
                  <a:tcPr/>
                </a:tc>
                <a:tc gridSpan="2">
                  <a:txBody>
                    <a:bodyPr/>
                    <a:lstStyle/>
                    <a:p>
                      <a:pPr algn="ctr" rtl="0" fontAlgn="ctr"/>
                      <a:r>
                        <a:rPr lang="en-US" sz="1400" u="none" strike="noStrike">
                          <a:effectLst/>
                        </a:rPr>
                        <a:t>2 x 2</a:t>
                      </a:r>
                      <a:endParaRPr lang="en-US" sz="1400" b="0" i="0" u="none" strike="noStrike">
                        <a:solidFill>
                          <a:srgbClr val="000000"/>
                        </a:solidFill>
                        <a:effectLst/>
                        <a:latin typeface="Times New Roman"/>
                      </a:endParaRPr>
                    </a:p>
                  </a:txBody>
                  <a:tcPr marL="9525" marR="9525" marT="9525" marB="0" anchor="ctr"/>
                </a:tc>
                <a:tc hMerge="1">
                  <a:txBody>
                    <a:bodyPr/>
                    <a:lstStyle/>
                    <a:p>
                      <a:endParaRPr kumimoji="1" lang="ja-JP" altLang="en-US"/>
                    </a:p>
                  </a:txBody>
                  <a:tcPr/>
                </a:tc>
                <a:tc gridSpan="2">
                  <a:txBody>
                    <a:bodyPr/>
                    <a:lstStyle/>
                    <a:p>
                      <a:pPr algn="ctr" rtl="0" fontAlgn="ctr"/>
                      <a:r>
                        <a:rPr lang="en-US" sz="1400" u="none" strike="noStrike">
                          <a:effectLst/>
                        </a:rPr>
                        <a:t>4 x 4</a:t>
                      </a:r>
                      <a:endParaRPr lang="en-US" sz="1400" b="0" i="0" u="none" strike="noStrike">
                        <a:solidFill>
                          <a:srgbClr val="000000"/>
                        </a:solidFill>
                        <a:effectLst/>
                        <a:latin typeface="Times New Roman"/>
                      </a:endParaRPr>
                    </a:p>
                  </a:txBody>
                  <a:tcPr marL="9525" marR="9525" marT="9525" marB="0" anchor="ctr"/>
                </a:tc>
                <a:tc hMerge="1">
                  <a:txBody>
                    <a:bodyPr/>
                    <a:lstStyle/>
                    <a:p>
                      <a:endParaRPr kumimoji="1" lang="ja-JP" altLang="en-US"/>
                    </a:p>
                  </a:txBody>
                  <a:tcPr/>
                </a:tc>
                <a:tc gridSpan="2">
                  <a:txBody>
                    <a:bodyPr/>
                    <a:lstStyle/>
                    <a:p>
                      <a:pPr algn="ctr" rtl="0" fontAlgn="ctr"/>
                      <a:r>
                        <a:rPr lang="en-US" sz="1400" u="none" strike="noStrike">
                          <a:effectLst/>
                        </a:rPr>
                        <a:t>9 x 9</a:t>
                      </a:r>
                      <a:endParaRPr lang="en-US" sz="1400" b="0" i="0" u="none" strike="noStrike">
                        <a:solidFill>
                          <a:srgbClr val="000000"/>
                        </a:solidFill>
                        <a:effectLst/>
                        <a:latin typeface="Times New Roman"/>
                      </a:endParaRPr>
                    </a:p>
                  </a:txBody>
                  <a:tcPr marL="9525" marR="9525" marT="9525" marB="0" anchor="ctr"/>
                </a:tc>
                <a:tc hMerge="1">
                  <a:txBody>
                    <a:bodyPr/>
                    <a:lstStyle/>
                    <a:p>
                      <a:endParaRPr kumimoji="1" lang="ja-JP" altLang="en-US"/>
                    </a:p>
                  </a:txBody>
                  <a:tcPr/>
                </a:tc>
                <a:tc gridSpan="2">
                  <a:txBody>
                    <a:bodyPr/>
                    <a:lstStyle/>
                    <a:p>
                      <a:pPr algn="ctr" rtl="0" fontAlgn="ctr"/>
                      <a:r>
                        <a:rPr lang="en-US" sz="1400" u="none" strike="noStrike">
                          <a:effectLst/>
                        </a:rPr>
                        <a:t>16 x 16</a:t>
                      </a:r>
                      <a:endParaRPr lang="en-US" sz="1400" b="0" i="0" u="none" strike="noStrike">
                        <a:solidFill>
                          <a:srgbClr val="000000"/>
                        </a:solidFill>
                        <a:effectLst/>
                        <a:latin typeface="Times New Roman"/>
                      </a:endParaRPr>
                    </a:p>
                  </a:txBody>
                  <a:tcPr marL="9525" marR="9525" marT="9525" marB="0" anchor="ctr"/>
                </a:tc>
                <a:tc hMerge="1">
                  <a:txBody>
                    <a:bodyPr/>
                    <a:lstStyle/>
                    <a:p>
                      <a:endParaRPr kumimoji="1" lang="ja-JP" altLang="en-US"/>
                    </a:p>
                  </a:txBody>
                  <a:tcPr/>
                </a:tc>
              </a:tr>
              <a:tr h="714375">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sz="1400" u="none" strike="noStrike">
                          <a:effectLst/>
                        </a:rPr>
                        <a:t>without pilot word</a:t>
                      </a:r>
                      <a:endParaRPr lang="en-US" sz="1400" b="0" i="0" u="none" strike="noStrike">
                        <a:solidFill>
                          <a:srgbClr val="000000"/>
                        </a:solidFill>
                        <a:effectLst/>
                        <a:latin typeface="Times New Roman"/>
                      </a:endParaRPr>
                    </a:p>
                  </a:txBody>
                  <a:tcPr marL="9525" marR="9525" marT="9525" marB="0" anchor="ctr"/>
                </a:tc>
                <a:tc>
                  <a:txBody>
                    <a:bodyPr/>
                    <a:lstStyle/>
                    <a:p>
                      <a:pPr algn="l" rtl="0" fontAlgn="ctr"/>
                      <a:r>
                        <a:rPr lang="en-US" sz="1400" u="none" strike="noStrike">
                          <a:effectLst/>
                        </a:rPr>
                        <a:t>with pilot word* </a:t>
                      </a:r>
                      <a:endParaRPr lang="en-US" sz="1400" b="0" i="0" u="none" strike="noStrike">
                        <a:solidFill>
                          <a:srgbClr val="000000"/>
                        </a:solidFill>
                        <a:effectLst/>
                        <a:latin typeface="Times New Roman"/>
                      </a:endParaRPr>
                    </a:p>
                  </a:txBody>
                  <a:tcPr marL="9525" marR="9525" marT="9525" marB="0" anchor="ctr"/>
                </a:tc>
                <a:tc>
                  <a:txBody>
                    <a:bodyPr/>
                    <a:lstStyle/>
                    <a:p>
                      <a:pPr algn="l" rtl="0" fontAlgn="ctr"/>
                      <a:r>
                        <a:rPr lang="en-US" sz="1400" u="none" strike="noStrike">
                          <a:effectLst/>
                        </a:rPr>
                        <a:t>without pilot word</a:t>
                      </a:r>
                      <a:endParaRPr lang="en-US" sz="1400" b="0" i="0" u="none" strike="noStrike">
                        <a:solidFill>
                          <a:srgbClr val="000000"/>
                        </a:solidFill>
                        <a:effectLst/>
                        <a:latin typeface="Times New Roman"/>
                      </a:endParaRPr>
                    </a:p>
                  </a:txBody>
                  <a:tcPr marL="9525" marR="9525" marT="9525" marB="0" anchor="ctr"/>
                </a:tc>
                <a:tc>
                  <a:txBody>
                    <a:bodyPr/>
                    <a:lstStyle/>
                    <a:p>
                      <a:pPr algn="l" rtl="0" fontAlgn="ctr"/>
                      <a:r>
                        <a:rPr lang="en-US" sz="1400" u="none" strike="noStrike" dirty="0">
                          <a:effectLst/>
                        </a:rPr>
                        <a:t>with pilot word*</a:t>
                      </a:r>
                      <a:endParaRPr lang="en-US" sz="1400" b="0" i="0" u="none" strike="noStrike" dirty="0">
                        <a:solidFill>
                          <a:srgbClr val="000000"/>
                        </a:solidFill>
                        <a:effectLst/>
                        <a:latin typeface="Times New Roman"/>
                      </a:endParaRPr>
                    </a:p>
                  </a:txBody>
                  <a:tcPr marL="9525" marR="9525" marT="9525" marB="0" anchor="ctr"/>
                </a:tc>
                <a:tc>
                  <a:txBody>
                    <a:bodyPr/>
                    <a:lstStyle/>
                    <a:p>
                      <a:pPr algn="l" rtl="0" fontAlgn="ctr"/>
                      <a:r>
                        <a:rPr lang="en-US" sz="1400" u="none" strike="noStrike">
                          <a:effectLst/>
                        </a:rPr>
                        <a:t>without pilot word</a:t>
                      </a:r>
                      <a:endParaRPr lang="en-US" sz="1400" b="0" i="0" u="none" strike="noStrike">
                        <a:solidFill>
                          <a:srgbClr val="000000"/>
                        </a:solidFill>
                        <a:effectLst/>
                        <a:latin typeface="Times New Roman"/>
                      </a:endParaRPr>
                    </a:p>
                  </a:txBody>
                  <a:tcPr marL="9525" marR="9525" marT="9525" marB="0" anchor="ctr"/>
                </a:tc>
                <a:tc>
                  <a:txBody>
                    <a:bodyPr/>
                    <a:lstStyle/>
                    <a:p>
                      <a:pPr algn="l" rtl="0" fontAlgn="ctr"/>
                      <a:r>
                        <a:rPr lang="en-US" sz="1400" u="none" strike="noStrike">
                          <a:effectLst/>
                        </a:rPr>
                        <a:t>with pilot word*</a:t>
                      </a:r>
                      <a:endParaRPr lang="en-US" sz="1400" b="0" i="0" u="none" strike="noStrike">
                        <a:solidFill>
                          <a:srgbClr val="000000"/>
                        </a:solidFill>
                        <a:effectLst/>
                        <a:latin typeface="Times New Roman"/>
                      </a:endParaRPr>
                    </a:p>
                  </a:txBody>
                  <a:tcPr marL="9525" marR="9525" marT="9525" marB="0" anchor="ctr"/>
                </a:tc>
                <a:tc>
                  <a:txBody>
                    <a:bodyPr/>
                    <a:lstStyle/>
                    <a:p>
                      <a:pPr algn="l" rtl="0" fontAlgn="ctr"/>
                      <a:r>
                        <a:rPr lang="en-US" sz="1400" u="none" strike="noStrike">
                          <a:effectLst/>
                        </a:rPr>
                        <a:t>without pilot word</a:t>
                      </a:r>
                      <a:endParaRPr lang="en-US" sz="1400" b="0" i="0" u="none" strike="noStrike">
                        <a:solidFill>
                          <a:srgbClr val="000000"/>
                        </a:solidFill>
                        <a:effectLst/>
                        <a:latin typeface="Times New Roman"/>
                      </a:endParaRPr>
                    </a:p>
                  </a:txBody>
                  <a:tcPr marL="9525" marR="9525" marT="9525" marB="0" anchor="ctr"/>
                </a:tc>
                <a:tc>
                  <a:txBody>
                    <a:bodyPr/>
                    <a:lstStyle/>
                    <a:p>
                      <a:pPr algn="l" rtl="0" fontAlgn="ctr"/>
                      <a:r>
                        <a:rPr lang="en-US" sz="1400" u="none" strike="noStrike">
                          <a:effectLst/>
                        </a:rPr>
                        <a:t>with pilot word*</a:t>
                      </a:r>
                      <a:endParaRPr lang="en-US" sz="1400" b="0" i="0" u="none" strike="noStrike">
                        <a:solidFill>
                          <a:srgbClr val="000000"/>
                        </a:solidFill>
                        <a:effectLst/>
                        <a:latin typeface="Times New Roman"/>
                      </a:endParaRPr>
                    </a:p>
                  </a:txBody>
                  <a:tcPr marL="9525" marR="9525" marT="9525" marB="0" anchor="ctr"/>
                </a:tc>
                <a:tc>
                  <a:txBody>
                    <a:bodyPr/>
                    <a:lstStyle/>
                    <a:p>
                      <a:pPr algn="l" rtl="0" fontAlgn="ctr"/>
                      <a:r>
                        <a:rPr lang="en-US" sz="1400" u="none" strike="noStrike">
                          <a:effectLst/>
                        </a:rPr>
                        <a:t>without pilot word</a:t>
                      </a:r>
                      <a:endParaRPr lang="en-US" sz="1400" b="0" i="0" u="none" strike="noStrike">
                        <a:solidFill>
                          <a:srgbClr val="000000"/>
                        </a:solidFill>
                        <a:effectLst/>
                        <a:latin typeface="Times New Roman"/>
                      </a:endParaRPr>
                    </a:p>
                  </a:txBody>
                  <a:tcPr marL="9525" marR="9525" marT="9525" marB="0" anchor="ctr"/>
                </a:tc>
                <a:tc>
                  <a:txBody>
                    <a:bodyPr/>
                    <a:lstStyle/>
                    <a:p>
                      <a:pPr algn="l" rtl="0" fontAlgn="ctr"/>
                      <a:r>
                        <a:rPr lang="en-US" sz="1400" u="none" strike="noStrike">
                          <a:effectLst/>
                        </a:rPr>
                        <a:t>with pilot word*</a:t>
                      </a:r>
                      <a:endParaRPr lang="en-US" sz="1400" b="0" i="0" u="none" strike="noStrike">
                        <a:solidFill>
                          <a:srgbClr val="000000"/>
                        </a:solidFill>
                        <a:effectLst/>
                        <a:latin typeface="Times New Roman"/>
                      </a:endParaRPr>
                    </a:p>
                  </a:txBody>
                  <a:tcPr marL="9525" marR="9525" marT="9525" marB="0" anchor="ctr"/>
                </a:tc>
              </a:tr>
              <a:tr h="238125">
                <a:tc>
                  <a:txBody>
                    <a:bodyPr/>
                    <a:lstStyle/>
                    <a:p>
                      <a:pPr algn="just" rtl="0" fontAlgn="ctr"/>
                      <a:r>
                        <a:rPr lang="en-US" sz="1400" u="none" strike="noStrike">
                          <a:effectLst/>
                        </a:rPr>
                        <a:t>QPSK</a:t>
                      </a:r>
                      <a:endParaRPr lang="en-US" sz="1400" b="0" i="0" u="none" strike="noStrike">
                        <a:solidFill>
                          <a:srgbClr val="000000"/>
                        </a:solidFill>
                        <a:effectLst/>
                        <a:latin typeface="Times New Roman"/>
                      </a:endParaRPr>
                    </a:p>
                  </a:txBody>
                  <a:tcPr marL="9525" marR="9525" marT="9525" marB="0" anchor="ctr"/>
                </a:tc>
                <a:tc>
                  <a:txBody>
                    <a:bodyPr/>
                    <a:lstStyle/>
                    <a:p>
                      <a:pPr algn="just" rtl="0" fontAlgn="ctr"/>
                      <a:r>
                        <a:rPr lang="en-US" altLang="ja-JP" sz="1400" u="none" strike="noStrike">
                          <a:effectLst/>
                        </a:rPr>
                        <a:t>14/15</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3.3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2.9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6.6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5.7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13.1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11.5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29.6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25.9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52.6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46.0 </a:t>
                      </a:r>
                      <a:endParaRPr lang="en-US" altLang="ja-JP" sz="1400" b="0" i="0" u="none" strike="noStrike">
                        <a:solidFill>
                          <a:srgbClr val="000000"/>
                        </a:solidFill>
                        <a:effectLst/>
                        <a:latin typeface="Times New Roman"/>
                      </a:endParaRPr>
                    </a:p>
                  </a:txBody>
                  <a:tcPr marL="9525" marR="9525" marT="9525" marB="0" anchor="ctr"/>
                </a:tc>
              </a:tr>
              <a:tr h="238125">
                <a:tc>
                  <a:txBody>
                    <a:bodyPr/>
                    <a:lstStyle/>
                    <a:p>
                      <a:pPr algn="l" rtl="0" fontAlgn="ctr"/>
                      <a:r>
                        <a:rPr lang="en-US" sz="1400" u="none" strike="noStrike">
                          <a:effectLst/>
                        </a:rPr>
                        <a:t>16QAM</a:t>
                      </a:r>
                      <a:endParaRPr lang="en-US" sz="1400" b="0" i="0" u="none" strike="noStrike">
                        <a:solidFill>
                          <a:srgbClr val="000000"/>
                        </a:solidFill>
                        <a:effectLst/>
                        <a:latin typeface="Times New Roman"/>
                      </a:endParaRPr>
                    </a:p>
                  </a:txBody>
                  <a:tcPr marL="9525" marR="9525" marT="9525" marB="0" anchor="ctr"/>
                </a:tc>
                <a:tc>
                  <a:txBody>
                    <a:bodyPr/>
                    <a:lstStyle/>
                    <a:p>
                      <a:pPr algn="l" rtl="0" fontAlgn="ctr"/>
                      <a:r>
                        <a:rPr lang="en-US" altLang="ja-JP" sz="1400" u="none" strike="noStrike">
                          <a:effectLst/>
                        </a:rPr>
                        <a:t>11/15</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5.2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4.5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10.3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9.0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20.7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18.1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46.5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40.7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82.6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72.3 </a:t>
                      </a:r>
                      <a:endParaRPr lang="en-US" altLang="ja-JP" sz="1400" b="0" i="0" u="none" strike="noStrike">
                        <a:solidFill>
                          <a:srgbClr val="000000"/>
                        </a:solidFill>
                        <a:effectLst/>
                        <a:latin typeface="Times New Roman"/>
                      </a:endParaRPr>
                    </a:p>
                  </a:txBody>
                  <a:tcPr marL="9525" marR="9525" marT="9525" marB="0" anchor="ctr"/>
                </a:tc>
              </a:tr>
              <a:tr h="238125">
                <a:tc>
                  <a:txBody>
                    <a:bodyPr/>
                    <a:lstStyle/>
                    <a:p>
                      <a:pPr algn="just" rtl="0" fontAlgn="ctr"/>
                      <a:r>
                        <a:rPr lang="en-US" sz="1400" u="none" strike="noStrike">
                          <a:effectLst/>
                        </a:rPr>
                        <a:t>16QAM</a:t>
                      </a:r>
                      <a:endParaRPr lang="en-US" sz="1400" b="0" i="0" u="none" strike="noStrike">
                        <a:solidFill>
                          <a:srgbClr val="000000"/>
                        </a:solidFill>
                        <a:effectLst/>
                        <a:latin typeface="Times New Roman"/>
                      </a:endParaRPr>
                    </a:p>
                  </a:txBody>
                  <a:tcPr marL="9525" marR="9525" marT="9525" marB="0" anchor="ctr"/>
                </a:tc>
                <a:tc>
                  <a:txBody>
                    <a:bodyPr/>
                    <a:lstStyle/>
                    <a:p>
                      <a:pPr algn="just" rtl="0" fontAlgn="ctr"/>
                      <a:r>
                        <a:rPr lang="en-US" altLang="ja-JP" sz="1400" u="none" strike="noStrike">
                          <a:effectLst/>
                        </a:rPr>
                        <a:t>14/15</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6.6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5.7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13.1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11.5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26.3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23.0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59.1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51.7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105.1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92.0 </a:t>
                      </a:r>
                      <a:endParaRPr lang="en-US" altLang="ja-JP" sz="1400" b="0" i="0" u="none" strike="noStrike">
                        <a:solidFill>
                          <a:srgbClr val="000000"/>
                        </a:solidFill>
                        <a:effectLst/>
                        <a:latin typeface="Times New Roman"/>
                      </a:endParaRPr>
                    </a:p>
                  </a:txBody>
                  <a:tcPr marL="9525" marR="9525" marT="9525" marB="0" anchor="ctr"/>
                </a:tc>
              </a:tr>
              <a:tr h="238125">
                <a:tc>
                  <a:txBody>
                    <a:bodyPr/>
                    <a:lstStyle/>
                    <a:p>
                      <a:pPr algn="l" rtl="0" fontAlgn="ctr"/>
                      <a:r>
                        <a:rPr lang="en-US" sz="1400" u="none" strike="noStrike">
                          <a:effectLst/>
                        </a:rPr>
                        <a:t>64QAM</a:t>
                      </a:r>
                      <a:endParaRPr lang="en-US" sz="1400" b="0" i="0" u="none" strike="noStrike">
                        <a:solidFill>
                          <a:srgbClr val="000000"/>
                        </a:solidFill>
                        <a:effectLst/>
                        <a:latin typeface="Times New Roman"/>
                      </a:endParaRPr>
                    </a:p>
                  </a:txBody>
                  <a:tcPr marL="9525" marR="9525" marT="9525" marB="0" anchor="ctr"/>
                </a:tc>
                <a:tc>
                  <a:txBody>
                    <a:bodyPr/>
                    <a:lstStyle/>
                    <a:p>
                      <a:pPr algn="l" rtl="0" fontAlgn="ctr"/>
                      <a:r>
                        <a:rPr lang="en-US" altLang="ja-JP" sz="1400" u="none" strike="noStrike">
                          <a:effectLst/>
                        </a:rPr>
                        <a:t>11/15</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7.7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6.8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15.5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dirty="0">
                          <a:effectLst/>
                        </a:rPr>
                        <a:t>13.6 </a:t>
                      </a:r>
                      <a:endParaRPr lang="en-US" altLang="ja-JP" sz="1400" b="0" i="0" u="none" strike="noStrike" dirty="0">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31.0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27.1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69.7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61.0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123.9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108.4 </a:t>
                      </a:r>
                      <a:endParaRPr lang="en-US" altLang="ja-JP" sz="1400" b="0" i="0" u="none" strike="noStrike">
                        <a:solidFill>
                          <a:srgbClr val="000000"/>
                        </a:solidFill>
                        <a:effectLst/>
                        <a:latin typeface="Times New Roman"/>
                      </a:endParaRPr>
                    </a:p>
                  </a:txBody>
                  <a:tcPr marL="9525" marR="9525" marT="9525" marB="0" anchor="ctr"/>
                </a:tc>
              </a:tr>
              <a:tr h="238125">
                <a:tc>
                  <a:txBody>
                    <a:bodyPr/>
                    <a:lstStyle/>
                    <a:p>
                      <a:pPr algn="just" rtl="0" fontAlgn="ctr"/>
                      <a:r>
                        <a:rPr lang="en-US" sz="1400" u="none" strike="noStrike">
                          <a:effectLst/>
                        </a:rPr>
                        <a:t>64QAM</a:t>
                      </a:r>
                      <a:endParaRPr lang="en-US" sz="1400" b="0" i="0" u="none" strike="noStrike">
                        <a:solidFill>
                          <a:srgbClr val="000000"/>
                        </a:solidFill>
                        <a:effectLst/>
                        <a:latin typeface="Times New Roman"/>
                      </a:endParaRPr>
                    </a:p>
                  </a:txBody>
                  <a:tcPr marL="9525" marR="9525" marT="9525" marB="0" anchor="ctr"/>
                </a:tc>
                <a:tc>
                  <a:txBody>
                    <a:bodyPr/>
                    <a:lstStyle/>
                    <a:p>
                      <a:pPr algn="just" rtl="0" fontAlgn="ctr"/>
                      <a:r>
                        <a:rPr lang="en-US" altLang="ja-JP" sz="1400" u="none" strike="noStrike">
                          <a:effectLst/>
                        </a:rPr>
                        <a:t>14/15</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9.9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8.6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19.7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17.2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39.4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34.5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88.7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77.6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a:effectLst/>
                        </a:rPr>
                        <a:t>157.7 </a:t>
                      </a:r>
                      <a:endParaRPr lang="en-US" altLang="ja-JP" sz="1400" b="0" i="0" u="none" strike="noStrike">
                        <a:solidFill>
                          <a:srgbClr val="000000"/>
                        </a:solidFill>
                        <a:effectLst/>
                        <a:latin typeface="Times New Roman"/>
                      </a:endParaRPr>
                    </a:p>
                  </a:txBody>
                  <a:tcPr marL="9525" marR="9525" marT="9525" marB="0" anchor="ctr"/>
                </a:tc>
                <a:tc>
                  <a:txBody>
                    <a:bodyPr/>
                    <a:lstStyle/>
                    <a:p>
                      <a:pPr algn="r" rtl="0" fontAlgn="ctr"/>
                      <a:r>
                        <a:rPr lang="en-US" altLang="ja-JP" sz="1400" u="none" strike="noStrike" dirty="0">
                          <a:effectLst/>
                        </a:rPr>
                        <a:t>138.0 </a:t>
                      </a:r>
                      <a:endParaRPr lang="en-US" altLang="ja-JP" sz="1400" b="0" i="0" u="none" strike="noStrike" dirty="0">
                        <a:solidFill>
                          <a:srgbClr val="000000"/>
                        </a:solidFill>
                        <a:effectLst/>
                        <a:latin typeface="Times New Roman"/>
                      </a:endParaRPr>
                    </a:p>
                  </a:txBody>
                  <a:tcPr marL="9525" marR="9525" marT="9525" marB="0" anchor="ctr"/>
                </a:tc>
              </a:tr>
            </a:tbl>
          </a:graphicData>
        </a:graphic>
      </p:graphicFrame>
      <p:sp>
        <p:nvSpPr>
          <p:cNvPr id="4" name="テキスト ボックス 3"/>
          <p:cNvSpPr txBox="1"/>
          <p:nvPr/>
        </p:nvSpPr>
        <p:spPr>
          <a:xfrm>
            <a:off x="700214" y="2204864"/>
            <a:ext cx="7688209" cy="1323439"/>
          </a:xfrm>
          <a:prstGeom prst="rect">
            <a:avLst/>
          </a:prstGeom>
          <a:noFill/>
        </p:spPr>
        <p:txBody>
          <a:bodyPr wrap="square" rtlCol="0">
            <a:spAutoFit/>
          </a:bodyPr>
          <a:lstStyle/>
          <a:p>
            <a:r>
              <a:rPr lang="en-US" altLang="ja-JP" sz="2000" dirty="0">
                <a:solidFill>
                  <a:srgbClr val="000000"/>
                </a:solidFill>
              </a:rPr>
              <a:t>MCS table was revised:</a:t>
            </a:r>
          </a:p>
          <a:p>
            <a:pPr marL="285750" indent="-285750">
              <a:buFont typeface="Wingdings" panose="05000000000000000000" pitchFamily="2" charset="2"/>
              <a:buChar char="n"/>
            </a:pPr>
            <a:r>
              <a:rPr lang="en-US" altLang="ja-JP" sz="2000" dirty="0">
                <a:solidFill>
                  <a:srgbClr val="000000"/>
                </a:solidFill>
              </a:rPr>
              <a:t>7/8 MCS were removed.</a:t>
            </a:r>
          </a:p>
          <a:p>
            <a:pPr marL="285750" indent="-285750">
              <a:buFont typeface="Wingdings" panose="05000000000000000000" pitchFamily="2" charset="2"/>
              <a:buChar char="n"/>
            </a:pPr>
            <a:r>
              <a:rPr lang="en-US" altLang="ja-JP" sz="2000" i="1" dirty="0">
                <a:solidFill>
                  <a:srgbClr val="000000"/>
                </a:solidFill>
              </a:rPr>
              <a:t>M</a:t>
            </a:r>
            <a:r>
              <a:rPr lang="en-US" altLang="ja-JP" sz="2000" dirty="0">
                <a:solidFill>
                  <a:srgbClr val="000000"/>
                </a:solidFill>
              </a:rPr>
              <a:t> = 9 is used instead of </a:t>
            </a:r>
            <a:r>
              <a:rPr lang="en-US" altLang="ja-JP" sz="2000" i="1" dirty="0">
                <a:solidFill>
                  <a:srgbClr val="000000"/>
                </a:solidFill>
              </a:rPr>
              <a:t>M</a:t>
            </a:r>
            <a:r>
              <a:rPr lang="en-US" altLang="ja-JP" sz="2000" dirty="0">
                <a:solidFill>
                  <a:srgbClr val="000000"/>
                </a:solidFill>
              </a:rPr>
              <a:t> = 8</a:t>
            </a:r>
          </a:p>
          <a:p>
            <a:pPr marL="742950" lvl="1" indent="-285750">
              <a:buFont typeface="Wingdings" panose="05000000000000000000" pitchFamily="2" charset="2"/>
              <a:buChar char="n"/>
            </a:pPr>
            <a:r>
              <a:rPr lang="en-US" altLang="ja-JP" sz="2000" i="1" dirty="0">
                <a:solidFill>
                  <a:srgbClr val="000000"/>
                </a:solidFill>
              </a:rPr>
              <a:t>M</a:t>
            </a:r>
            <a:r>
              <a:rPr lang="en-US" altLang="ja-JP" sz="2000" dirty="0">
                <a:solidFill>
                  <a:srgbClr val="000000"/>
                </a:solidFill>
              </a:rPr>
              <a:t> = 9</a:t>
            </a:r>
            <a:r>
              <a:rPr lang="ja-JP" altLang="en-US" sz="2000" dirty="0">
                <a:solidFill>
                  <a:srgbClr val="000000"/>
                </a:solidFill>
              </a:rPr>
              <a:t> </a:t>
            </a:r>
            <a:r>
              <a:rPr lang="en-US" altLang="ja-JP" sz="2000" dirty="0">
                <a:solidFill>
                  <a:srgbClr val="000000"/>
                </a:solidFill>
              </a:rPr>
              <a:t>modes have better BER than </a:t>
            </a:r>
            <a:r>
              <a:rPr lang="en-US" altLang="ja-JP" sz="2000" i="1" dirty="0">
                <a:solidFill>
                  <a:srgbClr val="000000"/>
                </a:solidFill>
              </a:rPr>
              <a:t>M</a:t>
            </a:r>
            <a:r>
              <a:rPr lang="en-US" altLang="ja-JP" sz="2000" dirty="0">
                <a:solidFill>
                  <a:srgbClr val="000000"/>
                </a:solidFill>
              </a:rPr>
              <a:t> = 8.</a:t>
            </a:r>
            <a:endParaRPr lang="ja-JP" altLang="en-US" sz="2000" dirty="0">
              <a:solidFill>
                <a:srgbClr val="000000"/>
              </a:solidFill>
            </a:endParaRPr>
          </a:p>
        </p:txBody>
      </p:sp>
    </p:spTree>
    <p:extLst>
      <p:ext uri="{BB962C8B-B14F-4D97-AF65-F5344CB8AC3E}">
        <p14:creationId xmlns:p14="http://schemas.microsoft.com/office/powerpoint/2010/main" val="1373590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Proposal to use M=9 </a:t>
            </a:r>
            <a:r>
              <a:rPr lang="en-US" altLang="ja-JP" dirty="0" smtClean="0"/>
              <a:t>instead of</a:t>
            </a:r>
            <a:r>
              <a:rPr kumimoji="1" lang="en-US" altLang="ja-JP" dirty="0" smtClean="0"/>
              <a:t> M=8</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1796204842"/>
              </p:ext>
            </p:extLst>
          </p:nvPr>
        </p:nvGraphicFramePr>
        <p:xfrm>
          <a:off x="1043608" y="2132855"/>
          <a:ext cx="3153617" cy="18072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グラフ 4"/>
          <p:cNvGraphicFramePr>
            <a:graphicFrameLocks/>
          </p:cNvGraphicFramePr>
          <p:nvPr>
            <p:extLst>
              <p:ext uri="{D42A27DB-BD31-4B8C-83A1-F6EECF244321}">
                <p14:modId xmlns:p14="http://schemas.microsoft.com/office/powerpoint/2010/main" val="2951210597"/>
              </p:ext>
            </p:extLst>
          </p:nvPr>
        </p:nvGraphicFramePr>
        <p:xfrm>
          <a:off x="4644008" y="2204864"/>
          <a:ext cx="3168352" cy="1728192"/>
        </p:xfrm>
        <a:graphic>
          <a:graphicData uri="http://schemas.openxmlformats.org/drawingml/2006/chart">
            <c:chart xmlns:c="http://schemas.openxmlformats.org/drawingml/2006/chart" xmlns:r="http://schemas.openxmlformats.org/officeDocument/2006/relationships" r:id="rId3"/>
          </a:graphicData>
        </a:graphic>
      </p:graphicFrame>
      <p:sp>
        <p:nvSpPr>
          <p:cNvPr id="6" name="正方形/長方形 5"/>
          <p:cNvSpPr/>
          <p:nvPr/>
        </p:nvSpPr>
        <p:spPr>
          <a:xfrm>
            <a:off x="5796136" y="1794464"/>
            <a:ext cx="644728" cy="369332"/>
          </a:xfrm>
          <a:prstGeom prst="rect">
            <a:avLst/>
          </a:prstGeom>
        </p:spPr>
        <p:txBody>
          <a:bodyPr wrap="none">
            <a:spAutoFit/>
          </a:bodyPr>
          <a:lstStyle/>
          <a:p>
            <a:r>
              <a:rPr lang="en-US" altLang="ja-JP" dirty="0">
                <a:solidFill>
                  <a:srgbClr val="000000"/>
                </a:solidFill>
              </a:rPr>
              <a:t>M=9</a:t>
            </a:r>
            <a:endParaRPr lang="ja-JP" altLang="en-US" dirty="0">
              <a:solidFill>
                <a:srgbClr val="000000"/>
              </a:solidFill>
            </a:endParaRPr>
          </a:p>
        </p:txBody>
      </p:sp>
      <p:sp>
        <p:nvSpPr>
          <p:cNvPr id="7" name="正方形/長方形 6"/>
          <p:cNvSpPr/>
          <p:nvPr/>
        </p:nvSpPr>
        <p:spPr>
          <a:xfrm>
            <a:off x="2267744" y="1722456"/>
            <a:ext cx="644728" cy="369332"/>
          </a:xfrm>
          <a:prstGeom prst="rect">
            <a:avLst/>
          </a:prstGeom>
        </p:spPr>
        <p:txBody>
          <a:bodyPr wrap="none">
            <a:spAutoFit/>
          </a:bodyPr>
          <a:lstStyle/>
          <a:p>
            <a:r>
              <a:rPr lang="en-US" altLang="ja-JP" dirty="0">
                <a:solidFill>
                  <a:srgbClr val="000000"/>
                </a:solidFill>
              </a:rPr>
              <a:t>M=8</a:t>
            </a:r>
            <a:endParaRPr lang="ja-JP" altLang="en-US" dirty="0">
              <a:solidFill>
                <a:srgbClr val="000000"/>
              </a:solidFill>
            </a:endParaRPr>
          </a:p>
        </p:txBody>
      </p:sp>
      <p:sp>
        <p:nvSpPr>
          <p:cNvPr id="8" name="正方形/長方形 7"/>
          <p:cNvSpPr/>
          <p:nvPr/>
        </p:nvSpPr>
        <p:spPr>
          <a:xfrm>
            <a:off x="4215081" y="5085184"/>
            <a:ext cx="4176464" cy="923330"/>
          </a:xfrm>
          <a:prstGeom prst="rect">
            <a:avLst/>
          </a:prstGeom>
        </p:spPr>
        <p:txBody>
          <a:bodyPr wrap="square">
            <a:spAutoFit/>
          </a:bodyPr>
          <a:lstStyle/>
          <a:p>
            <a:r>
              <a:rPr lang="en-US" altLang="ja-JP" dirty="0">
                <a:solidFill>
                  <a:srgbClr val="000000"/>
                </a:solidFill>
              </a:rPr>
              <a:t>When M=9, (channel capacity / M) is higher than M=8.</a:t>
            </a:r>
          </a:p>
          <a:p>
            <a:r>
              <a:rPr lang="en-US" altLang="ja-JP" dirty="0">
                <a:solidFill>
                  <a:srgbClr val="000000"/>
                </a:solidFill>
              </a:rPr>
              <a:t>-&gt; correlation is low</a:t>
            </a:r>
            <a:endParaRPr lang="ja-JP" altLang="en-US" dirty="0">
              <a:solidFill>
                <a:srgbClr val="000000"/>
              </a:solidFill>
            </a:endParaRPr>
          </a:p>
        </p:txBody>
      </p:sp>
      <p:sp>
        <p:nvSpPr>
          <p:cNvPr id="9" name="正方形/長方形 8"/>
          <p:cNvSpPr/>
          <p:nvPr/>
        </p:nvSpPr>
        <p:spPr>
          <a:xfrm>
            <a:off x="1907704" y="4077072"/>
            <a:ext cx="5328592" cy="369332"/>
          </a:xfrm>
          <a:prstGeom prst="rect">
            <a:avLst/>
          </a:prstGeom>
        </p:spPr>
        <p:txBody>
          <a:bodyPr wrap="square">
            <a:spAutoFit/>
          </a:bodyPr>
          <a:lstStyle/>
          <a:p>
            <a:r>
              <a:rPr lang="en-US" altLang="ja-JP" dirty="0">
                <a:solidFill>
                  <a:srgbClr val="000000"/>
                </a:solidFill>
              </a:rPr>
              <a:t>When M=9, BER performance is better than M=8.</a:t>
            </a:r>
            <a:endParaRPr lang="ja-JP" altLang="en-US" dirty="0">
              <a:solidFill>
                <a:srgbClr val="000000"/>
              </a:solidFill>
            </a:endParaRPr>
          </a:p>
        </p:txBody>
      </p:sp>
      <p:graphicFrame>
        <p:nvGraphicFramePr>
          <p:cNvPr id="10" name="グラフ 9"/>
          <p:cNvGraphicFramePr>
            <a:graphicFrameLocks/>
          </p:cNvGraphicFramePr>
          <p:nvPr>
            <p:extLst>
              <p:ext uri="{D42A27DB-BD31-4B8C-83A1-F6EECF244321}">
                <p14:modId xmlns:p14="http://schemas.microsoft.com/office/powerpoint/2010/main" val="3403849696"/>
              </p:ext>
            </p:extLst>
          </p:nvPr>
        </p:nvGraphicFramePr>
        <p:xfrm>
          <a:off x="323528" y="4581128"/>
          <a:ext cx="3528392" cy="187220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67337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941974318"/>
              </p:ext>
            </p:extLst>
          </p:nvPr>
        </p:nvGraphicFramePr>
        <p:xfrm>
          <a:off x="1331640" y="2492896"/>
          <a:ext cx="6368128" cy="1371650"/>
        </p:xfrm>
        <a:graphic>
          <a:graphicData uri="http://schemas.openxmlformats.org/drawingml/2006/table">
            <a:tbl>
              <a:tblPr firstRow="1" bandRow="1">
                <a:tableStyleId>{5940675A-B579-460E-94D1-54222C63F5DA}</a:tableStyleId>
              </a:tblPr>
              <a:tblGrid>
                <a:gridCol w="1592032"/>
                <a:gridCol w="1592032"/>
                <a:gridCol w="1592032"/>
                <a:gridCol w="1592032"/>
              </a:tblGrid>
              <a:tr h="243285">
                <a:tc>
                  <a:txBody>
                    <a:bodyPr/>
                    <a:lstStyle/>
                    <a:p>
                      <a:pPr algn="ctr"/>
                      <a:r>
                        <a:rPr kumimoji="1" lang="en-US" altLang="ja-JP" sz="1200" b="1" dirty="0" smtClean="0">
                          <a:latin typeface="Times New Roman" panose="02020603050405020304" pitchFamily="18" charset="0"/>
                          <a:cs typeface="Times New Roman" panose="02020603050405020304" pitchFamily="18" charset="0"/>
                        </a:rPr>
                        <a:t>Channel</a:t>
                      </a:r>
                      <a:r>
                        <a:rPr kumimoji="1" lang="en-US" altLang="ja-JP" sz="1200" b="1" baseline="0" dirty="0" smtClean="0">
                          <a:latin typeface="Times New Roman" panose="02020603050405020304" pitchFamily="18" charset="0"/>
                          <a:cs typeface="Times New Roman" panose="02020603050405020304" pitchFamily="18" charset="0"/>
                        </a:rPr>
                        <a:t> #</a:t>
                      </a:r>
                      <a:endParaRPr kumimoji="1" lang="ja-JP" altLang="en-US" sz="1200" b="1"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200" b="1" u="none" strike="noStrike" kern="1200" baseline="0" dirty="0" smtClean="0">
                          <a:latin typeface="Times New Roman" panose="02020603050405020304" pitchFamily="18" charset="0"/>
                          <a:cs typeface="Times New Roman" panose="02020603050405020304" pitchFamily="18" charset="0"/>
                        </a:rPr>
                        <a:t>Start frequency</a:t>
                      </a:r>
                      <a:endParaRPr kumimoji="1" lang="ja-JP" altLang="en-US" sz="1200" b="1" baseline="30000"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200" b="1" u="none" strike="noStrike" kern="1200" baseline="0" dirty="0" smtClean="0">
                          <a:latin typeface="Times New Roman" panose="02020603050405020304" pitchFamily="18" charset="0"/>
                          <a:cs typeface="Times New Roman" panose="02020603050405020304" pitchFamily="18" charset="0"/>
                        </a:rPr>
                        <a:t>Center frequency</a:t>
                      </a:r>
                      <a:endParaRPr kumimoji="1" lang="ja-JP" altLang="en-US" sz="1200" b="1"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200" b="1" u="none" strike="noStrike" kern="1200" baseline="0" dirty="0" smtClean="0">
                          <a:latin typeface="Times New Roman" panose="02020603050405020304" pitchFamily="18" charset="0"/>
                          <a:cs typeface="Times New Roman" panose="02020603050405020304" pitchFamily="18" charset="0"/>
                        </a:rPr>
                        <a:t>Stop frequency</a:t>
                      </a:r>
                      <a:endParaRPr kumimoji="1" lang="ja-JP" altLang="en-US" sz="1200" b="1" baseline="30000"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r>
              <a:tr h="191207">
                <a:tc>
                  <a:txBody>
                    <a:bodyPr/>
                    <a:lstStyle/>
                    <a:p>
                      <a:pPr algn="ctr"/>
                      <a:r>
                        <a:rPr kumimoji="1" lang="en-US" altLang="ja-JP" sz="1200" smtClean="0">
                          <a:latin typeface="Times New Roman" panose="02020603050405020304" pitchFamily="18" charset="0"/>
                          <a:cs typeface="Times New Roman" panose="02020603050405020304" pitchFamily="18" charset="0"/>
                        </a:rPr>
                        <a:t>1</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200" u="none" strike="noStrike" kern="1200" baseline="0" dirty="0" smtClean="0">
                          <a:latin typeface="Times New Roman" panose="02020603050405020304" pitchFamily="18" charset="0"/>
                          <a:cs typeface="Times New Roman" panose="02020603050405020304" pitchFamily="18" charset="0"/>
                        </a:rPr>
                        <a:t>57.240</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200" u="none" strike="noStrike" kern="1200" baseline="0" dirty="0" smtClean="0">
                          <a:latin typeface="Times New Roman" panose="02020603050405020304" pitchFamily="18" charset="0"/>
                          <a:cs typeface="Times New Roman" panose="02020603050405020304" pitchFamily="18" charset="0"/>
                        </a:rPr>
                        <a:t>58.320</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200" u="none" strike="noStrike" kern="1200" baseline="0" dirty="0" smtClean="0">
                          <a:latin typeface="Times New Roman" panose="02020603050405020304" pitchFamily="18" charset="0"/>
                          <a:cs typeface="Times New Roman" panose="02020603050405020304" pitchFamily="18" charset="0"/>
                        </a:rPr>
                        <a:t>59.400</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191207">
                <a:tc>
                  <a:txBody>
                    <a:bodyPr/>
                    <a:lstStyle/>
                    <a:p>
                      <a:pPr algn="ctr"/>
                      <a:r>
                        <a:rPr kumimoji="1" lang="en-US" altLang="ja-JP" sz="1200" smtClean="0">
                          <a:latin typeface="Times New Roman" panose="02020603050405020304" pitchFamily="18" charset="0"/>
                          <a:cs typeface="Times New Roman" panose="02020603050405020304" pitchFamily="18" charset="0"/>
                        </a:rPr>
                        <a:t>2</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200" u="none" strike="noStrike" kern="1200" baseline="0" dirty="0" smtClean="0">
                          <a:latin typeface="Times New Roman" panose="02020603050405020304" pitchFamily="18" charset="0"/>
                          <a:cs typeface="Times New Roman" panose="02020603050405020304" pitchFamily="18" charset="0"/>
                        </a:rPr>
                        <a:t>59.400</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200" u="none" strike="noStrike" kern="1200" baseline="0" dirty="0" smtClean="0">
                          <a:latin typeface="Times New Roman" panose="02020603050405020304" pitchFamily="18" charset="0"/>
                          <a:cs typeface="Times New Roman" panose="02020603050405020304" pitchFamily="18" charset="0"/>
                        </a:rPr>
                        <a:t>60.480</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200" u="none" strike="noStrike" kern="1200" baseline="0" dirty="0" smtClean="0">
                          <a:latin typeface="Times New Roman" panose="02020603050405020304" pitchFamily="18" charset="0"/>
                          <a:cs typeface="Times New Roman" panose="02020603050405020304" pitchFamily="18" charset="0"/>
                        </a:rPr>
                        <a:t>61.560</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191207">
                <a:tc>
                  <a:txBody>
                    <a:bodyPr/>
                    <a:lstStyle/>
                    <a:p>
                      <a:pPr algn="ctr"/>
                      <a:r>
                        <a:rPr kumimoji="1" lang="en-US" altLang="ja-JP" sz="1200" smtClean="0">
                          <a:latin typeface="Times New Roman" panose="02020603050405020304" pitchFamily="18" charset="0"/>
                          <a:cs typeface="Times New Roman" panose="02020603050405020304" pitchFamily="18" charset="0"/>
                        </a:rPr>
                        <a:t>3</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200" u="none" strike="noStrike" kern="1200" baseline="0" dirty="0" smtClean="0">
                          <a:latin typeface="Times New Roman" panose="02020603050405020304" pitchFamily="18" charset="0"/>
                          <a:cs typeface="Times New Roman" panose="02020603050405020304" pitchFamily="18" charset="0"/>
                        </a:rPr>
                        <a:t>61.560</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200" u="none" strike="noStrike" kern="1200" baseline="0" dirty="0" smtClean="0">
                          <a:latin typeface="Times New Roman" panose="02020603050405020304" pitchFamily="18" charset="0"/>
                          <a:cs typeface="Times New Roman" panose="02020603050405020304" pitchFamily="18" charset="0"/>
                        </a:rPr>
                        <a:t>62.640</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200" u="none" strike="noStrike" kern="1200" baseline="0" dirty="0" smtClean="0">
                          <a:latin typeface="Times New Roman" panose="02020603050405020304" pitchFamily="18" charset="0"/>
                          <a:cs typeface="Times New Roman" panose="02020603050405020304" pitchFamily="18" charset="0"/>
                        </a:rPr>
                        <a:t>63.720</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191207">
                <a:tc>
                  <a:txBody>
                    <a:bodyPr/>
                    <a:lstStyle/>
                    <a:p>
                      <a:pPr algn="ctr"/>
                      <a:r>
                        <a:rPr kumimoji="1" lang="en-US" altLang="ja-JP" sz="1200" dirty="0" smtClean="0">
                          <a:latin typeface="Times New Roman" panose="02020603050405020304" pitchFamily="18" charset="0"/>
                          <a:cs typeface="Times New Roman" panose="02020603050405020304" pitchFamily="18" charset="0"/>
                        </a:rPr>
                        <a:t>4</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200" u="none" strike="noStrike" kern="1200" baseline="0" dirty="0" smtClean="0">
                          <a:latin typeface="Times New Roman" panose="02020603050405020304" pitchFamily="18" charset="0"/>
                          <a:cs typeface="Times New Roman" panose="02020603050405020304" pitchFamily="18" charset="0"/>
                        </a:rPr>
                        <a:t>63.720</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200" u="none" strike="noStrike" kern="1200" baseline="0" dirty="0" smtClean="0">
                          <a:latin typeface="Times New Roman" panose="02020603050405020304" pitchFamily="18" charset="0"/>
                          <a:cs typeface="Times New Roman" panose="02020603050405020304" pitchFamily="18" charset="0"/>
                        </a:rPr>
                        <a:t>64.800</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200" u="none" strike="noStrike" kern="1200" baseline="0" dirty="0" smtClean="0">
                          <a:latin typeface="Times New Roman" panose="02020603050405020304" pitchFamily="18" charset="0"/>
                          <a:cs typeface="Times New Roman" panose="02020603050405020304" pitchFamily="18" charset="0"/>
                        </a:rPr>
                        <a:t>65.880</a:t>
                      </a:r>
                      <a:endParaRPr kumimoji="1" lang="ja-JP" altLang="en-US" sz="12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bl>
          </a:graphicData>
        </a:graphic>
      </p:graphicFrame>
      <p:sp>
        <p:nvSpPr>
          <p:cNvPr id="4" name="テキスト ボックス 3"/>
          <p:cNvSpPr txBox="1"/>
          <p:nvPr/>
        </p:nvSpPr>
        <p:spPr>
          <a:xfrm>
            <a:off x="611560" y="1916832"/>
            <a:ext cx="4272260" cy="415498"/>
          </a:xfrm>
          <a:prstGeom prst="rect">
            <a:avLst/>
          </a:prstGeom>
          <a:noFill/>
        </p:spPr>
        <p:txBody>
          <a:bodyPr wrap="none" rtlCol="0">
            <a:spAutoFit/>
          </a:bodyPr>
          <a:lstStyle/>
          <a:p>
            <a:r>
              <a:rPr lang="en-US" altLang="ja-JP" sz="2100" b="1" dirty="0">
                <a:solidFill>
                  <a:srgbClr val="000000"/>
                </a:solidFill>
              </a:rPr>
              <a:t>Frequency</a:t>
            </a:r>
            <a:r>
              <a:rPr lang="ja-JP" altLang="en-US" sz="2100" b="1" dirty="0">
                <a:solidFill>
                  <a:srgbClr val="000000"/>
                </a:solidFill>
              </a:rPr>
              <a:t> </a:t>
            </a:r>
            <a:r>
              <a:rPr lang="en-US" altLang="ja-JP" sz="2100" b="1" dirty="0">
                <a:solidFill>
                  <a:srgbClr val="000000"/>
                </a:solidFill>
              </a:rPr>
              <a:t>channels</a:t>
            </a:r>
            <a:r>
              <a:rPr lang="ja-JP" altLang="en-US" sz="2100" b="1" dirty="0">
                <a:solidFill>
                  <a:srgbClr val="000000"/>
                </a:solidFill>
              </a:rPr>
              <a:t> </a:t>
            </a:r>
            <a:r>
              <a:rPr lang="en-US" altLang="ja-JP" sz="2100" b="1" dirty="0">
                <a:solidFill>
                  <a:srgbClr val="000000"/>
                </a:solidFill>
              </a:rPr>
              <a:t>(same as 15.3c)</a:t>
            </a:r>
            <a:endParaRPr lang="ja-JP" altLang="en-US" sz="2100" b="1" dirty="0">
              <a:solidFill>
                <a:srgbClr val="000000"/>
              </a:solidFill>
            </a:endParaRPr>
          </a:p>
        </p:txBody>
      </p:sp>
      <p:sp>
        <p:nvSpPr>
          <p:cNvPr id="5" name="テキスト ボックス 4"/>
          <p:cNvSpPr txBox="1"/>
          <p:nvPr/>
        </p:nvSpPr>
        <p:spPr>
          <a:xfrm>
            <a:off x="467544" y="4000054"/>
            <a:ext cx="8440461" cy="1938992"/>
          </a:xfrm>
          <a:prstGeom prst="rect">
            <a:avLst/>
          </a:prstGeom>
          <a:noFill/>
        </p:spPr>
        <p:txBody>
          <a:bodyPr wrap="square" rtlCol="0">
            <a:spAutoFit/>
          </a:bodyPr>
          <a:lstStyle/>
          <a:p>
            <a:r>
              <a:rPr lang="en-US" altLang="ja-JP" b="1" dirty="0">
                <a:solidFill>
                  <a:srgbClr val="000000"/>
                </a:solidFill>
              </a:rPr>
              <a:t>Channel aggregation</a:t>
            </a:r>
          </a:p>
          <a:p>
            <a:pPr marL="628650" lvl="1" indent="-171450">
              <a:buFont typeface="Wingdings" panose="05000000000000000000" pitchFamily="2" charset="2"/>
              <a:buChar char="n"/>
            </a:pPr>
            <a:r>
              <a:rPr lang="en-US" altLang="ja-JP" sz="1400" dirty="0">
                <a:solidFill>
                  <a:srgbClr val="000000"/>
                </a:solidFill>
              </a:rPr>
              <a:t>2 channels: Ch1+Ch2</a:t>
            </a:r>
            <a:r>
              <a:rPr lang="ja-JP" altLang="en-US" sz="1400" dirty="0" err="1">
                <a:solidFill>
                  <a:srgbClr val="000000"/>
                </a:solidFill>
              </a:rPr>
              <a:t>，</a:t>
            </a:r>
            <a:r>
              <a:rPr lang="ja-JP" altLang="en-US" sz="1400" dirty="0">
                <a:solidFill>
                  <a:srgbClr val="000000"/>
                </a:solidFill>
              </a:rPr>
              <a:t> </a:t>
            </a:r>
            <a:r>
              <a:rPr lang="en-US" altLang="ja-JP" sz="1400" dirty="0">
                <a:solidFill>
                  <a:srgbClr val="000000"/>
                </a:solidFill>
              </a:rPr>
              <a:t>Ch1+Ch3</a:t>
            </a:r>
            <a:r>
              <a:rPr lang="ja-JP" altLang="en-US" sz="1400" dirty="0" err="1">
                <a:solidFill>
                  <a:srgbClr val="000000"/>
                </a:solidFill>
              </a:rPr>
              <a:t>，</a:t>
            </a:r>
            <a:r>
              <a:rPr lang="ja-JP" altLang="en-US" sz="1400" dirty="0">
                <a:solidFill>
                  <a:srgbClr val="000000"/>
                </a:solidFill>
              </a:rPr>
              <a:t> </a:t>
            </a:r>
            <a:r>
              <a:rPr lang="en-US" altLang="ja-JP" sz="1400" dirty="0">
                <a:solidFill>
                  <a:srgbClr val="000000"/>
                </a:solidFill>
              </a:rPr>
              <a:t>Ch1+Ch4</a:t>
            </a:r>
            <a:r>
              <a:rPr lang="ja-JP" altLang="en-US" sz="1400" dirty="0" err="1">
                <a:solidFill>
                  <a:srgbClr val="000000"/>
                </a:solidFill>
              </a:rPr>
              <a:t>，</a:t>
            </a:r>
            <a:r>
              <a:rPr lang="ja-JP" altLang="en-US" sz="1400" dirty="0">
                <a:solidFill>
                  <a:srgbClr val="000000"/>
                </a:solidFill>
              </a:rPr>
              <a:t> </a:t>
            </a:r>
            <a:r>
              <a:rPr lang="en-US" altLang="ja-JP" sz="1400" dirty="0">
                <a:solidFill>
                  <a:srgbClr val="000000"/>
                </a:solidFill>
              </a:rPr>
              <a:t>Ch2+Ch3</a:t>
            </a:r>
            <a:r>
              <a:rPr lang="ja-JP" altLang="en-US" sz="1400" dirty="0" err="1">
                <a:solidFill>
                  <a:srgbClr val="000000"/>
                </a:solidFill>
              </a:rPr>
              <a:t>，</a:t>
            </a:r>
            <a:r>
              <a:rPr lang="ja-JP" altLang="en-US" sz="1400" dirty="0">
                <a:solidFill>
                  <a:srgbClr val="000000"/>
                </a:solidFill>
              </a:rPr>
              <a:t> </a:t>
            </a:r>
            <a:r>
              <a:rPr lang="en-US" altLang="ja-JP" sz="1400" dirty="0">
                <a:solidFill>
                  <a:srgbClr val="000000"/>
                </a:solidFill>
              </a:rPr>
              <a:t>Ch2+Ch4</a:t>
            </a:r>
            <a:r>
              <a:rPr lang="ja-JP" altLang="en-US" sz="1400" dirty="0" err="1">
                <a:solidFill>
                  <a:srgbClr val="000000"/>
                </a:solidFill>
              </a:rPr>
              <a:t>，</a:t>
            </a:r>
            <a:r>
              <a:rPr lang="ja-JP" altLang="en-US" sz="1400" dirty="0">
                <a:solidFill>
                  <a:srgbClr val="000000"/>
                </a:solidFill>
              </a:rPr>
              <a:t> </a:t>
            </a:r>
            <a:r>
              <a:rPr lang="en-US" altLang="ja-JP" sz="1400" dirty="0">
                <a:solidFill>
                  <a:srgbClr val="000000"/>
                </a:solidFill>
              </a:rPr>
              <a:t>Ch3+Ch4</a:t>
            </a:r>
          </a:p>
          <a:p>
            <a:pPr marL="628650" lvl="1" indent="-171450">
              <a:buFont typeface="Wingdings" panose="05000000000000000000" pitchFamily="2" charset="2"/>
              <a:buChar char="n"/>
            </a:pPr>
            <a:r>
              <a:rPr lang="en-US" altLang="ja-JP" sz="1400" dirty="0">
                <a:solidFill>
                  <a:srgbClr val="000000"/>
                </a:solidFill>
              </a:rPr>
              <a:t>3 channels:Ch1+Ch2+Ch3</a:t>
            </a:r>
            <a:r>
              <a:rPr lang="ja-JP" altLang="en-US" sz="1400" dirty="0" err="1">
                <a:solidFill>
                  <a:srgbClr val="000000"/>
                </a:solidFill>
              </a:rPr>
              <a:t>，</a:t>
            </a:r>
            <a:r>
              <a:rPr lang="en-US" altLang="ja-JP" sz="1400" dirty="0">
                <a:solidFill>
                  <a:srgbClr val="000000"/>
                </a:solidFill>
              </a:rPr>
              <a:t>Ch1+Ch2+Ch4</a:t>
            </a:r>
            <a:r>
              <a:rPr lang="ja-JP" altLang="en-US" sz="1400" dirty="0" err="1">
                <a:solidFill>
                  <a:srgbClr val="000000"/>
                </a:solidFill>
              </a:rPr>
              <a:t>，</a:t>
            </a:r>
            <a:r>
              <a:rPr lang="en-US" altLang="ja-JP" sz="1400" dirty="0">
                <a:solidFill>
                  <a:srgbClr val="000000"/>
                </a:solidFill>
              </a:rPr>
              <a:t>Ch1+Ch3+Ch4</a:t>
            </a:r>
            <a:r>
              <a:rPr lang="ja-JP" altLang="en-US" sz="1400" dirty="0" err="1">
                <a:solidFill>
                  <a:srgbClr val="000000"/>
                </a:solidFill>
              </a:rPr>
              <a:t>，</a:t>
            </a:r>
            <a:r>
              <a:rPr lang="en-US" altLang="ja-JP" sz="1400" dirty="0">
                <a:solidFill>
                  <a:srgbClr val="000000"/>
                </a:solidFill>
              </a:rPr>
              <a:t>Ch2+Ch3 + Ch4</a:t>
            </a:r>
          </a:p>
          <a:p>
            <a:pPr marL="628650" lvl="1" indent="-171450">
              <a:buFont typeface="Wingdings" panose="05000000000000000000" pitchFamily="2" charset="2"/>
              <a:buChar char="n"/>
            </a:pPr>
            <a:r>
              <a:rPr lang="en-US" altLang="ja-JP" sz="1400" dirty="0">
                <a:solidFill>
                  <a:srgbClr val="000000"/>
                </a:solidFill>
              </a:rPr>
              <a:t>4 channels:Ch1+Ch2+Ch3+Ch4</a:t>
            </a:r>
          </a:p>
          <a:p>
            <a:r>
              <a:rPr lang="en-US" altLang="ja-JP" b="1" dirty="0">
                <a:solidFill>
                  <a:srgbClr val="000000"/>
                </a:solidFill>
              </a:rPr>
              <a:t>Channel bonding</a:t>
            </a:r>
          </a:p>
          <a:p>
            <a:pPr marL="628650" lvl="1" indent="-171450">
              <a:buFont typeface="Wingdings" panose="05000000000000000000" pitchFamily="2" charset="2"/>
              <a:buChar char="n"/>
            </a:pPr>
            <a:r>
              <a:rPr lang="en-US" altLang="ja-JP" sz="1400" dirty="0">
                <a:solidFill>
                  <a:srgbClr val="000000"/>
                </a:solidFill>
              </a:rPr>
              <a:t>2 channels: Ch2+Ch3</a:t>
            </a:r>
          </a:p>
          <a:p>
            <a:pPr marL="628650" lvl="1" indent="-171450">
              <a:buFont typeface="Wingdings" panose="05000000000000000000" pitchFamily="2" charset="2"/>
              <a:buChar char="n"/>
            </a:pPr>
            <a:r>
              <a:rPr lang="en-US" altLang="ja-JP" sz="1400" dirty="0">
                <a:solidFill>
                  <a:srgbClr val="000000"/>
                </a:solidFill>
              </a:rPr>
              <a:t>3 channels: Ch1+Ch2+Ch3</a:t>
            </a:r>
          </a:p>
          <a:p>
            <a:pPr marL="628650" lvl="1" indent="-171450">
              <a:buFont typeface="Wingdings" panose="05000000000000000000" pitchFamily="2" charset="2"/>
              <a:buChar char="n"/>
            </a:pPr>
            <a:r>
              <a:rPr lang="en-US" altLang="ja-JP" sz="1400" dirty="0">
                <a:solidFill>
                  <a:srgbClr val="000000"/>
                </a:solidFill>
              </a:rPr>
              <a:t>4 channels: Ch1+Ch2+Ch3+Ch4</a:t>
            </a:r>
          </a:p>
        </p:txBody>
      </p:sp>
      <p:sp>
        <p:nvSpPr>
          <p:cNvPr id="9" name="タイトル 8"/>
          <p:cNvSpPr>
            <a:spLocks noGrp="1"/>
          </p:cNvSpPr>
          <p:nvPr>
            <p:ph type="title"/>
          </p:nvPr>
        </p:nvSpPr>
        <p:spPr/>
        <p:txBody>
          <a:bodyPr/>
          <a:lstStyle/>
          <a:p>
            <a:r>
              <a:rPr lang="en-US" altLang="ja-JP" dirty="0"/>
              <a:t>Channel aggregation</a:t>
            </a:r>
            <a:r>
              <a:rPr lang="ja-JP" altLang="en-US" dirty="0"/>
              <a:t> </a:t>
            </a:r>
            <a:r>
              <a:rPr lang="en-US" altLang="ja-JP" dirty="0"/>
              <a:t>and </a:t>
            </a:r>
            <a:r>
              <a:rPr lang="en-US" altLang="ja-JP" dirty="0" smtClean="0"/>
              <a:t>bonding</a:t>
            </a:r>
            <a:endParaRPr kumimoji="1" lang="ja-JP" altLang="en-US" dirty="0"/>
          </a:p>
        </p:txBody>
      </p:sp>
    </p:spTree>
    <p:extLst>
      <p:ext uri="{BB962C8B-B14F-4D97-AF65-F5344CB8AC3E}">
        <p14:creationId xmlns:p14="http://schemas.microsoft.com/office/powerpoint/2010/main" val="3000008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800" y="685800"/>
            <a:ext cx="7918648" cy="1375048"/>
          </a:xfrm>
        </p:spPr>
        <p:txBody>
          <a:bodyPr/>
          <a:lstStyle/>
          <a:p>
            <a:r>
              <a:rPr lang="en-US" altLang="ja-JP" sz="3200" dirty="0">
                <a:latin typeface="Times New Roman" panose="02020603050405020304" pitchFamily="18" charset="0"/>
                <a:cs typeface="Times New Roman" panose="02020603050405020304" pitchFamily="18" charset="0"/>
              </a:rPr>
              <a:t>2. Parallel preamble and </a:t>
            </a:r>
            <a:r>
              <a:rPr lang="en-US" altLang="ja-JP" sz="3200" dirty="0" smtClean="0">
                <a:latin typeface="Times New Roman" panose="02020603050405020304" pitchFamily="18" charset="0"/>
                <a:cs typeface="Times New Roman" panose="02020603050405020304" pitchFamily="18" charset="0"/>
              </a:rPr>
              <a:t>SFD </a:t>
            </a:r>
            <a:r>
              <a:rPr lang="en-US" altLang="ja-JP" sz="3200" dirty="0">
                <a:latin typeface="Times New Roman" panose="02020603050405020304" pitchFamily="18" charset="0"/>
                <a:cs typeface="Times New Roman" panose="02020603050405020304" pitchFamily="18" charset="0"/>
              </a:rPr>
              <a:t>for all branches? Should we add cyclic shift delay</a:t>
            </a:r>
            <a:r>
              <a:rPr lang="en-US" altLang="ja-JP" sz="3200" dirty="0" smtClean="0">
                <a:latin typeface="Times New Roman" panose="02020603050405020304" pitchFamily="18" charset="0"/>
                <a:cs typeface="Times New Roman" panose="02020603050405020304" pitchFamily="18" charset="0"/>
              </a:rPr>
              <a:t>?</a:t>
            </a:r>
            <a:endParaRPr kumimoji="1" lang="ja-JP" altLang="en-US" sz="4000" dirty="0"/>
          </a:p>
        </p:txBody>
      </p:sp>
      <p:sp>
        <p:nvSpPr>
          <p:cNvPr id="2" name="正方形/長方形 1"/>
          <p:cNvSpPr/>
          <p:nvPr/>
        </p:nvSpPr>
        <p:spPr>
          <a:xfrm>
            <a:off x="827584" y="2132380"/>
            <a:ext cx="7200800" cy="1061829"/>
          </a:xfrm>
          <a:prstGeom prst="rect">
            <a:avLst/>
          </a:prstGeom>
        </p:spPr>
        <p:txBody>
          <a:bodyPr wrap="square">
            <a:spAutoFit/>
          </a:bodyPr>
          <a:lstStyle/>
          <a:p>
            <a:r>
              <a:rPr lang="en-US" altLang="ja-JP" sz="2100" dirty="0">
                <a:solidFill>
                  <a:srgbClr val="000000"/>
                </a:solidFill>
              </a:rPr>
              <a:t>SYNC and SFD have to have cyclic shift delay in order to avoid the deep reception level depression due to canceling effect caused by the interelement spacing.</a:t>
            </a:r>
            <a:endParaRPr lang="ja-JP" altLang="en-US" sz="2100" dirty="0">
              <a:solidFill>
                <a:srgbClr val="000000"/>
              </a:solidFill>
            </a:endParaRPr>
          </a:p>
        </p:txBody>
      </p:sp>
      <p:grpSp>
        <p:nvGrpSpPr>
          <p:cNvPr id="19" name="グループ化 171"/>
          <p:cNvGrpSpPr/>
          <p:nvPr/>
        </p:nvGrpSpPr>
        <p:grpSpPr>
          <a:xfrm>
            <a:off x="3321261" y="4400835"/>
            <a:ext cx="609103" cy="268881"/>
            <a:chOff x="4093344" y="3269376"/>
            <a:chExt cx="687841" cy="303640"/>
          </a:xfrm>
        </p:grpSpPr>
        <p:sp>
          <p:nvSpPr>
            <p:cNvPr id="20" name="AutoShape 4"/>
            <p:cNvSpPr>
              <a:spLocks noChangeArrowheads="1"/>
            </p:cNvSpPr>
            <p:nvPr/>
          </p:nvSpPr>
          <p:spPr bwMode="auto">
            <a:xfrm rot="16200000">
              <a:off x="4498682" y="3290513"/>
              <a:ext cx="303640" cy="261366"/>
            </a:xfrm>
            <a:prstGeom prst="triangle">
              <a:avLst>
                <a:gd name="adj" fmla="val 50000"/>
              </a:avLst>
            </a:prstGeom>
            <a:solidFill>
              <a:srgbClr val="FFFFFF"/>
            </a:solidFill>
            <a:ln w="3175">
              <a:solidFill>
                <a:schemeClr val="tx1"/>
              </a:solidFill>
              <a:miter lim="800000"/>
              <a:headEnd/>
              <a:tailEnd/>
            </a:ln>
          </p:spPr>
          <p:txBody>
            <a:bodyPr vert="eaVert" wrap="none" tIns="0" bIns="0" anchor="b"/>
            <a:lstStyle/>
            <a:p>
              <a:pPr>
                <a:defRPr/>
              </a:pPr>
              <a:endParaRPr kumimoji="0" lang="ja-JP" altLang="ja-JP" kern="0">
                <a:solidFill>
                  <a:srgbClr val="FF0000"/>
                </a:solidFill>
                <a:latin typeface="Times New Roman" pitchFamily="18" charset="0"/>
                <a:cs typeface="Times New Roman" pitchFamily="18" charset="0"/>
              </a:endParaRPr>
            </a:p>
          </p:txBody>
        </p:sp>
        <p:sp>
          <p:nvSpPr>
            <p:cNvPr id="21"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pPr>
                <a:defRPr/>
              </a:pPr>
              <a:endParaRPr kumimoji="0" lang="ja-JP" altLang="en-US" kern="0">
                <a:solidFill>
                  <a:srgbClr val="FF0000"/>
                </a:solidFill>
                <a:latin typeface="Times New Roman" pitchFamily="18" charset="0"/>
                <a:cs typeface="Times New Roman" panose="02020603050405020304" pitchFamily="18" charset="0"/>
              </a:endParaRPr>
            </a:p>
          </p:txBody>
        </p:sp>
      </p:grpSp>
      <p:grpSp>
        <p:nvGrpSpPr>
          <p:cNvPr id="22" name="グループ化 21"/>
          <p:cNvGrpSpPr/>
          <p:nvPr/>
        </p:nvGrpSpPr>
        <p:grpSpPr>
          <a:xfrm>
            <a:off x="5148147" y="3865726"/>
            <a:ext cx="1517219" cy="825761"/>
            <a:chOff x="6889983" y="4518696"/>
            <a:chExt cx="850370" cy="462822"/>
          </a:xfrm>
        </p:grpSpPr>
        <p:sp>
          <p:nvSpPr>
            <p:cNvPr id="23" name="正方形/長方形 22"/>
            <p:cNvSpPr/>
            <p:nvPr/>
          </p:nvSpPr>
          <p:spPr>
            <a:xfrm>
              <a:off x="7236435" y="4518696"/>
              <a:ext cx="503918" cy="462822"/>
            </a:xfrm>
            <a:prstGeom prst="rect">
              <a:avLst/>
            </a:prstGeom>
            <a:solidFill>
              <a:srgbClr val="FFFFFF"/>
            </a:solidFill>
            <a:ln w="9525" cap="flat" cmpd="sng" algn="ctr">
              <a:solidFill>
                <a:srgbClr val="000000"/>
              </a:solidFill>
              <a:prstDash val="solid"/>
            </a:ln>
            <a:effectLst/>
          </p:spPr>
          <p:txBody>
            <a:bodyPr lIns="0" tIns="0" rIns="0" bIns="0" rtlCol="0" anchor="ctr"/>
            <a:lstStyle/>
            <a:p>
              <a:pPr algn="ctr">
                <a:defRPr/>
              </a:pPr>
              <a:r>
                <a:rPr kumimoji="0" lang="en-US" altLang="ja-JP" sz="1200" kern="0" dirty="0">
                  <a:solidFill>
                    <a:srgbClr val="000000"/>
                  </a:solidFill>
                  <a:latin typeface="Times New Roman" panose="02020603050405020304" pitchFamily="18" charset="0"/>
                  <a:ea typeface="ＭＳ ゴシック" pitchFamily="49" charset="-128"/>
                  <a:cs typeface="Times New Roman" panose="02020603050405020304" pitchFamily="18" charset="0"/>
                </a:rPr>
                <a:t>DEV</a:t>
              </a:r>
              <a:endParaRPr kumimoji="0" lang="ja-JP" altLang="en-US" sz="1200" kern="0" dirty="0">
                <a:solidFill>
                  <a:srgbClr val="000000"/>
                </a:solidFill>
                <a:latin typeface="Times New Roman" panose="02020603050405020304" pitchFamily="18" charset="0"/>
                <a:ea typeface="ＭＳ ゴシック" pitchFamily="49" charset="-128"/>
                <a:cs typeface="Times New Roman" panose="02020603050405020304" pitchFamily="18" charset="0"/>
              </a:endParaRPr>
            </a:p>
          </p:txBody>
        </p:sp>
        <p:grpSp>
          <p:nvGrpSpPr>
            <p:cNvPr id="24" name="グループ化 176"/>
            <p:cNvGrpSpPr/>
            <p:nvPr/>
          </p:nvGrpSpPr>
          <p:grpSpPr>
            <a:xfrm rot="10800000">
              <a:off x="6889983" y="4805245"/>
              <a:ext cx="346451" cy="152937"/>
              <a:chOff x="4093344" y="3469248"/>
              <a:chExt cx="687841" cy="303640"/>
            </a:xfrm>
          </p:grpSpPr>
          <p:sp>
            <p:nvSpPr>
              <p:cNvPr id="28" name="AutoShape 4"/>
              <p:cNvSpPr>
                <a:spLocks noChangeArrowheads="1"/>
              </p:cNvSpPr>
              <p:nvPr/>
            </p:nvSpPr>
            <p:spPr bwMode="auto">
              <a:xfrm rot="16200000">
                <a:off x="4498682" y="3490384"/>
                <a:ext cx="303640" cy="261367"/>
              </a:xfrm>
              <a:prstGeom prst="triangle">
                <a:avLst>
                  <a:gd name="adj" fmla="val 50000"/>
                </a:avLst>
              </a:prstGeom>
              <a:solidFill>
                <a:srgbClr val="FFFFFF"/>
              </a:solidFill>
              <a:ln w="9525">
                <a:solidFill>
                  <a:srgbClr val="000000"/>
                </a:solidFill>
                <a:miter lim="800000"/>
                <a:headEnd/>
                <a:tailEnd/>
              </a:ln>
            </p:spPr>
            <p:txBody>
              <a:bodyPr vert="eaVert" wrap="none" tIns="0" bIns="0" anchor="b"/>
              <a:lstStyle/>
              <a:p>
                <a:pPr>
                  <a:defRPr/>
                </a:pPr>
                <a:endParaRPr kumimoji="0" lang="ja-JP" altLang="ja-JP" kern="0">
                  <a:solidFill>
                    <a:sysClr val="windowText" lastClr="000000"/>
                  </a:solidFill>
                  <a:latin typeface="Times New Roman" pitchFamily="18" charset="0"/>
                  <a:cs typeface="Times New Roman" pitchFamily="18" charset="0"/>
                </a:endParaRPr>
              </a:p>
            </p:txBody>
          </p:sp>
          <p:sp>
            <p:nvSpPr>
              <p:cNvPr id="29" name="Line 5"/>
              <p:cNvSpPr>
                <a:spLocks noChangeShapeType="1"/>
              </p:cNvSpPr>
              <p:nvPr/>
            </p:nvSpPr>
            <p:spPr bwMode="auto">
              <a:xfrm flipH="1">
                <a:off x="4093344" y="3622522"/>
                <a:ext cx="682778" cy="0"/>
              </a:xfrm>
              <a:prstGeom prst="line">
                <a:avLst/>
              </a:prstGeom>
              <a:noFill/>
              <a:ln w="9525">
                <a:solidFill>
                  <a:srgbClr val="000000"/>
                </a:solidFill>
                <a:round/>
                <a:headEnd/>
                <a:tailEnd/>
              </a:ln>
            </p:spPr>
            <p:txBody>
              <a:bodyPr tIns="0" bIns="0" anchor="b"/>
              <a:lstStyle/>
              <a:p>
                <a:pPr>
                  <a:defRPr/>
                </a:pPr>
                <a:endParaRPr kumimoji="0" lang="ja-JP" altLang="en-US" kern="0">
                  <a:solidFill>
                    <a:sysClr val="windowText" lastClr="000000"/>
                  </a:solidFill>
                  <a:latin typeface="Times New Roman" pitchFamily="18" charset="0"/>
                  <a:cs typeface="Times New Roman" panose="02020603050405020304" pitchFamily="18" charset="0"/>
                </a:endParaRPr>
              </a:p>
            </p:txBody>
          </p:sp>
        </p:grpSp>
        <p:grpSp>
          <p:nvGrpSpPr>
            <p:cNvPr id="25" name="グループ化 179"/>
            <p:cNvGrpSpPr/>
            <p:nvPr/>
          </p:nvGrpSpPr>
          <p:grpSpPr>
            <a:xfrm rot="10800000">
              <a:off x="6889983" y="4528523"/>
              <a:ext cx="346451" cy="152937"/>
              <a:chOff x="4093344" y="3332416"/>
              <a:chExt cx="687841" cy="303640"/>
            </a:xfrm>
          </p:grpSpPr>
          <p:sp>
            <p:nvSpPr>
              <p:cNvPr id="26" name="AutoShape 4"/>
              <p:cNvSpPr>
                <a:spLocks noChangeArrowheads="1"/>
              </p:cNvSpPr>
              <p:nvPr/>
            </p:nvSpPr>
            <p:spPr bwMode="auto">
              <a:xfrm rot="16200000">
                <a:off x="4498682" y="3353552"/>
                <a:ext cx="303640" cy="261367"/>
              </a:xfrm>
              <a:prstGeom prst="triangle">
                <a:avLst>
                  <a:gd name="adj" fmla="val 50000"/>
                </a:avLst>
              </a:prstGeom>
              <a:solidFill>
                <a:srgbClr val="FFFFFF"/>
              </a:solidFill>
              <a:ln w="9525">
                <a:solidFill>
                  <a:srgbClr val="000000"/>
                </a:solidFill>
                <a:miter lim="800000"/>
                <a:headEnd/>
                <a:tailEnd/>
              </a:ln>
            </p:spPr>
            <p:txBody>
              <a:bodyPr vert="eaVert" wrap="none" tIns="0" bIns="0" anchor="b"/>
              <a:lstStyle/>
              <a:p>
                <a:pPr>
                  <a:defRPr/>
                </a:pPr>
                <a:endParaRPr kumimoji="0" lang="ja-JP" altLang="ja-JP" kern="0">
                  <a:solidFill>
                    <a:sysClr val="windowText" lastClr="000000"/>
                  </a:solidFill>
                  <a:latin typeface="Times New Roman" pitchFamily="18" charset="0"/>
                  <a:cs typeface="Times New Roman" pitchFamily="18" charset="0"/>
                </a:endParaRPr>
              </a:p>
            </p:txBody>
          </p:sp>
          <p:sp>
            <p:nvSpPr>
              <p:cNvPr id="27" name="Line 5"/>
              <p:cNvSpPr>
                <a:spLocks noChangeShapeType="1"/>
              </p:cNvSpPr>
              <p:nvPr/>
            </p:nvSpPr>
            <p:spPr bwMode="auto">
              <a:xfrm flipH="1">
                <a:off x="4093344" y="3485690"/>
                <a:ext cx="682778" cy="0"/>
              </a:xfrm>
              <a:prstGeom prst="line">
                <a:avLst/>
              </a:prstGeom>
              <a:noFill/>
              <a:ln w="9525">
                <a:solidFill>
                  <a:srgbClr val="000000"/>
                </a:solidFill>
                <a:round/>
                <a:headEnd/>
                <a:tailEnd/>
              </a:ln>
            </p:spPr>
            <p:txBody>
              <a:bodyPr tIns="0" bIns="0" anchor="b"/>
              <a:lstStyle/>
              <a:p>
                <a:pPr>
                  <a:defRPr/>
                </a:pPr>
                <a:endParaRPr kumimoji="0" lang="ja-JP" altLang="en-US" kern="0">
                  <a:solidFill>
                    <a:sysClr val="windowText" lastClr="000000"/>
                  </a:solidFill>
                  <a:latin typeface="Times New Roman" pitchFamily="18" charset="0"/>
                  <a:cs typeface="Times New Roman" panose="02020603050405020304" pitchFamily="18" charset="0"/>
                </a:endParaRPr>
              </a:p>
            </p:txBody>
          </p:sp>
        </p:grpSp>
      </p:grpSp>
      <p:sp>
        <p:nvSpPr>
          <p:cNvPr id="30" name="正方形/長方形 29"/>
          <p:cNvSpPr/>
          <p:nvPr/>
        </p:nvSpPr>
        <p:spPr>
          <a:xfrm>
            <a:off x="1989739" y="3740334"/>
            <a:ext cx="1331522" cy="1233565"/>
          </a:xfrm>
          <a:prstGeom prst="rect">
            <a:avLst/>
          </a:prstGeom>
          <a:solidFill>
            <a:srgbClr val="FFFFFF"/>
          </a:solidFill>
          <a:ln w="9525" cap="flat" cmpd="sng" algn="ctr">
            <a:solidFill>
              <a:srgbClr val="000000"/>
            </a:solidFill>
            <a:prstDash val="solid"/>
          </a:ln>
          <a:effectLst/>
        </p:spPr>
        <p:txBody>
          <a:bodyPr lIns="0" tIns="0" rIns="0" bIns="0" rtlCol="0" anchor="ctr"/>
          <a:lstStyle/>
          <a:p>
            <a:pPr algn="ctr">
              <a:defRPr/>
            </a:pPr>
            <a:r>
              <a:rPr kumimoji="0" lang="en-US" altLang="ja-JP" sz="1200" kern="0" dirty="0">
                <a:solidFill>
                  <a:srgbClr val="000000"/>
                </a:solidFill>
                <a:latin typeface="Times New Roman" panose="02020603050405020304" pitchFamily="18" charset="0"/>
                <a:ea typeface="ＭＳ ゴシック" pitchFamily="49" charset="-128"/>
                <a:cs typeface="Times New Roman" panose="02020603050405020304" pitchFamily="18" charset="0"/>
              </a:rPr>
              <a:t>PPC</a:t>
            </a:r>
          </a:p>
        </p:txBody>
      </p:sp>
      <p:grpSp>
        <p:nvGrpSpPr>
          <p:cNvPr id="37" name="グループ化 158"/>
          <p:cNvGrpSpPr/>
          <p:nvPr/>
        </p:nvGrpSpPr>
        <p:grpSpPr>
          <a:xfrm>
            <a:off x="3321261" y="3867962"/>
            <a:ext cx="609103" cy="268881"/>
            <a:chOff x="4093344" y="3269376"/>
            <a:chExt cx="687841" cy="303640"/>
          </a:xfrm>
        </p:grpSpPr>
        <p:sp>
          <p:nvSpPr>
            <p:cNvPr id="38" name="AutoShape 4"/>
            <p:cNvSpPr>
              <a:spLocks noChangeArrowheads="1"/>
            </p:cNvSpPr>
            <p:nvPr/>
          </p:nvSpPr>
          <p:spPr bwMode="auto">
            <a:xfrm rot="16200000">
              <a:off x="4498682" y="3290513"/>
              <a:ext cx="303640" cy="261366"/>
            </a:xfrm>
            <a:prstGeom prst="triangle">
              <a:avLst>
                <a:gd name="adj" fmla="val 50000"/>
              </a:avLst>
            </a:prstGeom>
            <a:solidFill>
              <a:srgbClr val="FFFFFF"/>
            </a:solidFill>
            <a:ln w="3175">
              <a:solidFill>
                <a:schemeClr val="tx1"/>
              </a:solidFill>
              <a:miter lim="800000"/>
              <a:headEnd/>
              <a:tailEnd/>
            </a:ln>
          </p:spPr>
          <p:txBody>
            <a:bodyPr vert="eaVert" wrap="none" tIns="0" bIns="0" anchor="b"/>
            <a:lstStyle/>
            <a:p>
              <a:pPr>
                <a:defRPr/>
              </a:pPr>
              <a:endParaRPr kumimoji="0" lang="ja-JP" altLang="ja-JP" kern="0">
                <a:solidFill>
                  <a:srgbClr val="FF0000"/>
                </a:solidFill>
                <a:latin typeface="Times New Roman" pitchFamily="18" charset="0"/>
                <a:cs typeface="Times New Roman" pitchFamily="18" charset="0"/>
              </a:endParaRPr>
            </a:p>
          </p:txBody>
        </p:sp>
        <p:sp>
          <p:nvSpPr>
            <p:cNvPr id="39"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pPr>
                <a:defRPr/>
              </a:pPr>
              <a:endParaRPr kumimoji="0" lang="ja-JP" altLang="en-US" kern="0">
                <a:solidFill>
                  <a:srgbClr val="FF0000"/>
                </a:solidFill>
                <a:latin typeface="Times New Roman" pitchFamily="18" charset="0"/>
                <a:cs typeface="Times New Roman" panose="02020603050405020304" pitchFamily="18" charset="0"/>
              </a:endParaRPr>
            </a:p>
          </p:txBody>
        </p:sp>
      </p:grpSp>
      <p:cxnSp>
        <p:nvCxnSpPr>
          <p:cNvPr id="44" name="直線コネクタ 43"/>
          <p:cNvCxnSpPr/>
          <p:nvPr/>
        </p:nvCxnSpPr>
        <p:spPr bwMode="auto">
          <a:xfrm>
            <a:off x="3983074" y="4002402"/>
            <a:ext cx="1096659" cy="384"/>
          </a:xfrm>
          <a:prstGeom prst="line">
            <a:avLst/>
          </a:prstGeom>
          <a:solidFill>
            <a:srgbClr val="00CC99"/>
          </a:solidFill>
          <a:ln w="19050" cap="flat" cmpd="sng" algn="ctr">
            <a:solidFill>
              <a:srgbClr val="00B050"/>
            </a:solidFill>
            <a:prstDash val="solid"/>
            <a:round/>
            <a:headEnd type="none" w="sm" len="sm"/>
            <a:tailEnd type="stealth"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コネクタ 44"/>
          <p:cNvCxnSpPr/>
          <p:nvPr/>
        </p:nvCxnSpPr>
        <p:spPr bwMode="auto">
          <a:xfrm flipV="1">
            <a:off x="3977968" y="4091686"/>
            <a:ext cx="1055405" cy="449525"/>
          </a:xfrm>
          <a:prstGeom prst="line">
            <a:avLst/>
          </a:prstGeom>
          <a:solidFill>
            <a:srgbClr val="00CC99"/>
          </a:solidFill>
          <a:ln w="19050" cap="flat" cmpd="sng" algn="ctr">
            <a:solidFill>
              <a:srgbClr val="00B050"/>
            </a:solidFill>
            <a:prstDash val="solid"/>
            <a:round/>
            <a:headEnd type="none" w="med" len="med"/>
            <a:tailEnd type="stealth"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矢印コネクタ 46"/>
          <p:cNvCxnSpPr/>
          <p:nvPr/>
        </p:nvCxnSpPr>
        <p:spPr bwMode="auto">
          <a:xfrm flipH="1" flipV="1">
            <a:off x="4630991" y="4479059"/>
            <a:ext cx="151733" cy="654332"/>
          </a:xfrm>
          <a:prstGeom prst="straightConnector1">
            <a:avLst/>
          </a:prstGeom>
          <a:solidFill>
            <a:srgbClr val="00CC99"/>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テキスト ボックス 47"/>
          <p:cNvSpPr txBox="1"/>
          <p:nvPr/>
        </p:nvSpPr>
        <p:spPr>
          <a:xfrm>
            <a:off x="1691680" y="5195544"/>
            <a:ext cx="6301967" cy="923330"/>
          </a:xfrm>
          <a:prstGeom prst="rect">
            <a:avLst/>
          </a:prstGeom>
          <a:noFill/>
        </p:spPr>
        <p:txBody>
          <a:bodyPr wrap="square" rtlCol="0">
            <a:spAutoFit/>
          </a:bodyPr>
          <a:lstStyle/>
          <a:p>
            <a:pPr>
              <a:defRPr/>
            </a:pPr>
            <a:r>
              <a:rPr lang="en-US" altLang="ja-JP" kern="0" dirty="0">
                <a:solidFill>
                  <a:srgbClr val="000000"/>
                </a:solidFill>
                <a:latin typeface="Times New Roman" pitchFamily="18" charset="0"/>
                <a:cs typeface="Times New Roman" pitchFamily="18" charset="0"/>
              </a:rPr>
              <a:t>If the same waveform is transmitted from all antennas…</a:t>
            </a:r>
          </a:p>
          <a:p>
            <a:pPr>
              <a:defRPr/>
            </a:pPr>
            <a:r>
              <a:rPr lang="en-US" altLang="ja-JP" kern="0" dirty="0">
                <a:solidFill>
                  <a:srgbClr val="000000"/>
                </a:solidFill>
                <a:latin typeface="Times New Roman" pitchFamily="18" charset="0"/>
                <a:cs typeface="Times New Roman" pitchFamily="18" charset="0"/>
              </a:rPr>
              <a:t>C</a:t>
            </a:r>
            <a:r>
              <a:rPr lang="en-US" altLang="ja-JP" kern="0" dirty="0" err="1">
                <a:solidFill>
                  <a:srgbClr val="000000"/>
                </a:solidFill>
                <a:latin typeface="Times New Roman" pitchFamily="18" charset="0"/>
                <a:cs typeface="Times New Roman" pitchFamily="18" charset="0"/>
              </a:rPr>
              <a:t>ancel</a:t>
            </a:r>
            <a:r>
              <a:rPr lang="en-US" altLang="ja-JP" kern="0" dirty="0">
                <a:solidFill>
                  <a:srgbClr val="000000"/>
                </a:solidFill>
                <a:latin typeface="Times New Roman" pitchFamily="18" charset="0"/>
                <a:cs typeface="Times New Roman" pitchFamily="18" charset="0"/>
              </a:rPr>
              <a:t> each other when these path length difference is around half wavelength and causes d</a:t>
            </a:r>
            <a:r>
              <a:rPr lang="en-US" altLang="ja-JP" kern="0" dirty="0" err="1">
                <a:solidFill>
                  <a:srgbClr val="000000"/>
                </a:solidFill>
                <a:latin typeface="Times New Roman" pitchFamily="18" charset="0"/>
                <a:cs typeface="Times New Roman" pitchFamily="18" charset="0"/>
              </a:rPr>
              <a:t>eep</a:t>
            </a:r>
            <a:r>
              <a:rPr lang="en-US" altLang="ja-JP" kern="0" dirty="0">
                <a:solidFill>
                  <a:srgbClr val="000000"/>
                </a:solidFill>
                <a:latin typeface="Times New Roman" pitchFamily="18" charset="0"/>
                <a:cs typeface="Times New Roman" pitchFamily="18" charset="0"/>
              </a:rPr>
              <a:t> depression in the reception level:</a:t>
            </a:r>
          </a:p>
        </p:txBody>
      </p:sp>
      <p:sp>
        <p:nvSpPr>
          <p:cNvPr id="52" name="円弧 51"/>
          <p:cNvSpPr/>
          <p:nvPr/>
        </p:nvSpPr>
        <p:spPr bwMode="auto">
          <a:xfrm>
            <a:off x="4488498" y="3842077"/>
            <a:ext cx="192998" cy="663672"/>
          </a:xfrm>
          <a:prstGeom prst="arc">
            <a:avLst>
              <a:gd name="adj1" fmla="val 14950329"/>
              <a:gd name="adj2" fmla="val 6620102"/>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1951292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200" dirty="0">
                <a:latin typeface="Times New Roman" panose="02020603050405020304" pitchFamily="18" charset="0"/>
                <a:cs typeface="Times New Roman" panose="02020603050405020304" pitchFamily="18" charset="0"/>
              </a:rPr>
              <a:t>2. Parallel preamble and SFD for all branches? Should we add cyclic shift delay?</a:t>
            </a:r>
            <a:endParaRPr kumimoji="1" lang="ja-JP" altLang="en-US" sz="3200" dirty="0"/>
          </a:p>
        </p:txBody>
      </p:sp>
      <p:sp>
        <p:nvSpPr>
          <p:cNvPr id="3" name="テキスト ボックス 2"/>
          <p:cNvSpPr txBox="1"/>
          <p:nvPr/>
        </p:nvSpPr>
        <p:spPr>
          <a:xfrm>
            <a:off x="4608005" y="2435779"/>
            <a:ext cx="1506787" cy="276999"/>
          </a:xfrm>
          <a:prstGeom prst="rect">
            <a:avLst/>
          </a:prstGeom>
          <a:noFill/>
        </p:spPr>
        <p:txBody>
          <a:bodyPr wrap="square" rtlCol="0">
            <a:spAutoFit/>
          </a:bodyPr>
          <a:lstStyle/>
          <a:p>
            <a:r>
              <a:rPr lang="en-US" altLang="ja-JP" sz="12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M</a:t>
            </a:r>
            <a:r>
              <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streams data</a:t>
            </a:r>
          </a:p>
        </p:txBody>
      </p:sp>
      <p:sp>
        <p:nvSpPr>
          <p:cNvPr id="4" name="正方形/長方形 3"/>
          <p:cNvSpPr/>
          <p:nvPr/>
        </p:nvSpPr>
        <p:spPr bwMode="auto">
          <a:xfrm>
            <a:off x="4746641" y="3925470"/>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 #4</a:t>
            </a:r>
          </a:p>
        </p:txBody>
      </p:sp>
      <p:sp>
        <p:nvSpPr>
          <p:cNvPr id="5" name="正方形/長方形 4"/>
          <p:cNvSpPr/>
          <p:nvPr/>
        </p:nvSpPr>
        <p:spPr bwMode="auto">
          <a:xfrm>
            <a:off x="4746641" y="2759483"/>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#1</a:t>
            </a:r>
          </a:p>
        </p:txBody>
      </p:sp>
      <p:sp>
        <p:nvSpPr>
          <p:cNvPr id="6" name="正方形/長方形 5"/>
          <p:cNvSpPr/>
          <p:nvPr/>
        </p:nvSpPr>
        <p:spPr bwMode="auto">
          <a:xfrm>
            <a:off x="4746641" y="3535626"/>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 #3</a:t>
            </a:r>
          </a:p>
        </p:txBody>
      </p:sp>
      <p:sp>
        <p:nvSpPr>
          <p:cNvPr id="7" name="正方形/長方形 6"/>
          <p:cNvSpPr/>
          <p:nvPr/>
        </p:nvSpPr>
        <p:spPr bwMode="auto">
          <a:xfrm>
            <a:off x="4746641" y="3165193"/>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 #2</a:t>
            </a:r>
          </a:p>
        </p:txBody>
      </p:sp>
      <p:sp>
        <p:nvSpPr>
          <p:cNvPr id="8" name="正方形/長方形 7"/>
          <p:cNvSpPr/>
          <p:nvPr/>
        </p:nvSpPr>
        <p:spPr bwMode="auto">
          <a:xfrm>
            <a:off x="1396513" y="3937194"/>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9" name="正方形/長方形 8"/>
          <p:cNvSpPr/>
          <p:nvPr/>
        </p:nvSpPr>
        <p:spPr bwMode="auto">
          <a:xfrm>
            <a:off x="2987888" y="2759483"/>
            <a:ext cx="8959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0" name="テキスト ボックス 9"/>
          <p:cNvSpPr txBox="1"/>
          <p:nvPr/>
        </p:nvSpPr>
        <p:spPr>
          <a:xfrm>
            <a:off x="827584" y="3939218"/>
            <a:ext cx="510076" cy="276999"/>
          </a:xfrm>
          <a:prstGeom prst="rect">
            <a:avLst/>
          </a:prstGeom>
          <a:noFill/>
        </p:spPr>
        <p:txBody>
          <a:bodyPr wrap="none" rtlCol="0">
            <a:spAutoFit/>
          </a:bodyPr>
          <a:lstStyle/>
          <a:p>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Tx#4</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1" name="テキスト ボックス 10"/>
          <p:cNvSpPr txBox="1"/>
          <p:nvPr/>
        </p:nvSpPr>
        <p:spPr>
          <a:xfrm>
            <a:off x="827584" y="2731027"/>
            <a:ext cx="510076" cy="276999"/>
          </a:xfrm>
          <a:prstGeom prst="rect">
            <a:avLst/>
          </a:prstGeom>
          <a:noFill/>
        </p:spPr>
        <p:txBody>
          <a:bodyPr wrap="none" rtlCol="0">
            <a:spAutoFit/>
          </a:bodyPr>
          <a:lstStyle/>
          <a:p>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Tx#1</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2" name="テキスト ボックス 11"/>
          <p:cNvSpPr txBox="1"/>
          <p:nvPr/>
        </p:nvSpPr>
        <p:spPr>
          <a:xfrm>
            <a:off x="827584" y="3507170"/>
            <a:ext cx="510076" cy="276999"/>
          </a:xfrm>
          <a:prstGeom prst="rect">
            <a:avLst/>
          </a:prstGeom>
          <a:noFill/>
        </p:spPr>
        <p:txBody>
          <a:bodyPr wrap="none" rtlCol="0">
            <a:spAutoFit/>
          </a:bodyPr>
          <a:lstStyle/>
          <a:p>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Tx#3</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 name="テキスト ボックス 12"/>
          <p:cNvSpPr txBox="1"/>
          <p:nvPr/>
        </p:nvSpPr>
        <p:spPr>
          <a:xfrm>
            <a:off x="827584" y="3143771"/>
            <a:ext cx="510076" cy="276999"/>
          </a:xfrm>
          <a:prstGeom prst="rect">
            <a:avLst/>
          </a:prstGeom>
          <a:noFill/>
        </p:spPr>
        <p:txBody>
          <a:bodyPr wrap="none" rtlCol="0">
            <a:spAutoFit/>
          </a:bodyPr>
          <a:lstStyle/>
          <a:p>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Tx#2</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5" name="正方形/長方形 14"/>
          <p:cNvSpPr/>
          <p:nvPr/>
        </p:nvSpPr>
        <p:spPr bwMode="auto">
          <a:xfrm>
            <a:off x="2530129" y="3937194"/>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6" name="正方形/長方形 15"/>
          <p:cNvSpPr/>
          <p:nvPr/>
        </p:nvSpPr>
        <p:spPr bwMode="auto">
          <a:xfrm>
            <a:off x="1396513" y="3535626"/>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7" name="正方形/長方形 16"/>
          <p:cNvSpPr/>
          <p:nvPr/>
        </p:nvSpPr>
        <p:spPr bwMode="auto">
          <a:xfrm>
            <a:off x="2530129" y="3535626"/>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8" name="正方形/長方形 17"/>
          <p:cNvSpPr/>
          <p:nvPr/>
        </p:nvSpPr>
        <p:spPr bwMode="auto">
          <a:xfrm>
            <a:off x="1396513" y="3167908"/>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9" name="正方形/長方形 18"/>
          <p:cNvSpPr/>
          <p:nvPr/>
        </p:nvSpPr>
        <p:spPr bwMode="auto">
          <a:xfrm>
            <a:off x="2530129" y="3167908"/>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20" name="正方形/長方形 19"/>
          <p:cNvSpPr/>
          <p:nvPr/>
        </p:nvSpPr>
        <p:spPr bwMode="auto">
          <a:xfrm>
            <a:off x="1396513" y="2761514"/>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21" name="正方形/長方形 20"/>
          <p:cNvSpPr/>
          <p:nvPr/>
        </p:nvSpPr>
        <p:spPr bwMode="auto">
          <a:xfrm>
            <a:off x="2530129" y="2761514"/>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22" name="正方形/長方形 21"/>
          <p:cNvSpPr/>
          <p:nvPr/>
        </p:nvSpPr>
        <p:spPr bwMode="auto">
          <a:xfrm>
            <a:off x="3882348" y="3925470"/>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 #4</a:t>
            </a:r>
          </a:p>
        </p:txBody>
      </p:sp>
      <p:sp>
        <p:nvSpPr>
          <p:cNvPr id="23" name="正方形/長方形 22"/>
          <p:cNvSpPr/>
          <p:nvPr/>
        </p:nvSpPr>
        <p:spPr bwMode="auto">
          <a:xfrm>
            <a:off x="3882348" y="2759483"/>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#1</a:t>
            </a:r>
          </a:p>
        </p:txBody>
      </p:sp>
      <p:sp>
        <p:nvSpPr>
          <p:cNvPr id="24" name="正方形/長方形 23"/>
          <p:cNvSpPr/>
          <p:nvPr/>
        </p:nvSpPr>
        <p:spPr bwMode="auto">
          <a:xfrm>
            <a:off x="3882348" y="3535626"/>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 #3</a:t>
            </a:r>
          </a:p>
        </p:txBody>
      </p:sp>
      <p:sp>
        <p:nvSpPr>
          <p:cNvPr id="25" name="正方形/長方形 24"/>
          <p:cNvSpPr/>
          <p:nvPr/>
        </p:nvSpPr>
        <p:spPr bwMode="auto">
          <a:xfrm>
            <a:off x="3882348" y="3165193"/>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 #2</a:t>
            </a:r>
          </a:p>
        </p:txBody>
      </p:sp>
      <p:sp>
        <p:nvSpPr>
          <p:cNvPr id="26" name="正方形/長方形 25"/>
          <p:cNvSpPr/>
          <p:nvPr/>
        </p:nvSpPr>
        <p:spPr bwMode="auto">
          <a:xfrm>
            <a:off x="2987888" y="3162781"/>
            <a:ext cx="8959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27" name="正方形/長方形 26"/>
          <p:cNvSpPr/>
          <p:nvPr/>
        </p:nvSpPr>
        <p:spPr bwMode="auto">
          <a:xfrm>
            <a:off x="2987888" y="3537657"/>
            <a:ext cx="8959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28" name="正方形/長方形 27"/>
          <p:cNvSpPr/>
          <p:nvPr/>
        </p:nvSpPr>
        <p:spPr bwMode="auto">
          <a:xfrm>
            <a:off x="2987888" y="3932875"/>
            <a:ext cx="8959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32" name="正方形/長方形 31"/>
          <p:cNvSpPr/>
          <p:nvPr/>
        </p:nvSpPr>
        <p:spPr>
          <a:xfrm>
            <a:off x="399007" y="5517232"/>
            <a:ext cx="3902533" cy="584775"/>
          </a:xfrm>
          <a:prstGeom prst="rect">
            <a:avLst/>
          </a:prstGeom>
        </p:spPr>
        <p:txBody>
          <a:bodyPr wrap="square">
            <a:spAutoFit/>
          </a:bodyPr>
          <a:lstStyle/>
          <a:p>
            <a:r>
              <a:rPr lang="en-US" altLang="ja-JP" sz="1600" dirty="0">
                <a:solidFill>
                  <a:srgbClr val="000000"/>
                </a:solidFill>
                <a:latin typeface="Times New Roman" pitchFamily="18" charset="0"/>
                <a:cs typeface="Times New Roman" pitchFamily="18" charset="0"/>
              </a:rPr>
              <a:t>The value of cyclic shift for </a:t>
            </a:r>
            <a:r>
              <a:rPr lang="en-US" altLang="ja-JP" sz="1600" i="1" dirty="0">
                <a:solidFill>
                  <a:srgbClr val="000000"/>
                </a:solidFill>
                <a:latin typeface="Times New Roman" pitchFamily="18" charset="0"/>
                <a:cs typeface="Times New Roman" pitchFamily="18" charset="0"/>
              </a:rPr>
              <a:t>i</a:t>
            </a:r>
            <a:r>
              <a:rPr lang="en-US" altLang="ja-JP" sz="1600" dirty="0">
                <a:solidFill>
                  <a:srgbClr val="000000"/>
                </a:solidFill>
                <a:latin typeface="Times New Roman" pitchFamily="18" charset="0"/>
                <a:cs typeface="Times New Roman" pitchFamily="18" charset="0"/>
              </a:rPr>
              <a:t> </a:t>
            </a:r>
            <a:r>
              <a:rPr lang="en-US" altLang="ja-JP" sz="1600" dirty="0" err="1">
                <a:solidFill>
                  <a:srgbClr val="000000"/>
                </a:solidFill>
                <a:latin typeface="Times New Roman" pitchFamily="18" charset="0"/>
                <a:cs typeface="Times New Roman" pitchFamily="18" charset="0"/>
              </a:rPr>
              <a:t>th</a:t>
            </a:r>
            <a:r>
              <a:rPr lang="en-US" altLang="ja-JP" sz="1600" dirty="0">
                <a:solidFill>
                  <a:srgbClr val="000000"/>
                </a:solidFill>
                <a:latin typeface="Times New Roman" pitchFamily="18" charset="0"/>
                <a:cs typeface="Times New Roman" pitchFamily="18" charset="0"/>
              </a:rPr>
              <a:t> transmitter</a:t>
            </a:r>
            <a:endParaRPr lang="ja-JP" altLang="ja-JP" sz="1600" dirty="0">
              <a:solidFill>
                <a:srgbClr val="000000"/>
              </a:solidFill>
              <a:latin typeface="Times New Roman" pitchFamily="18" charset="0"/>
              <a:cs typeface="Times New Roman" pitchFamily="18" charset="0"/>
            </a:endParaRPr>
          </a:p>
          <a:p>
            <a:r>
              <a:rPr lang="en-US" altLang="ja-JP" sz="1600" i="1" dirty="0" err="1">
                <a:solidFill>
                  <a:srgbClr val="000000"/>
                </a:solidFill>
                <a:latin typeface="Times New Roman" pitchFamily="18" charset="0"/>
                <a:cs typeface="Times New Roman" pitchFamily="18" charset="0"/>
              </a:rPr>
              <a:t>T</a:t>
            </a:r>
            <a:r>
              <a:rPr lang="en-US" altLang="ja-JP" sz="1600" i="1" baseline="-25000" dirty="0" err="1">
                <a:solidFill>
                  <a:srgbClr val="000000"/>
                </a:solidFill>
                <a:latin typeface="Times New Roman" pitchFamily="18" charset="0"/>
                <a:cs typeface="Times New Roman" pitchFamily="18" charset="0"/>
              </a:rPr>
              <a:t>CSsync</a:t>
            </a:r>
            <a:r>
              <a:rPr lang="en-US" altLang="ja-JP" sz="1600" baseline="-25000" dirty="0" err="1">
                <a:solidFill>
                  <a:srgbClr val="000000"/>
                </a:solidFill>
                <a:latin typeface="Times New Roman" pitchFamily="18" charset="0"/>
                <a:cs typeface="Times New Roman" pitchFamily="18" charset="0"/>
              </a:rPr>
              <a:t>_</a:t>
            </a:r>
            <a:r>
              <a:rPr lang="en-US" altLang="ja-JP" sz="1600" i="1" baseline="-25000" dirty="0" err="1">
                <a:solidFill>
                  <a:srgbClr val="000000"/>
                </a:solidFill>
                <a:latin typeface="Times New Roman" pitchFamily="18" charset="0"/>
                <a:cs typeface="Times New Roman" pitchFamily="18" charset="0"/>
              </a:rPr>
              <a:t>i</a:t>
            </a:r>
            <a:r>
              <a:rPr lang="en-US" altLang="ja-JP" sz="1600" dirty="0">
                <a:solidFill>
                  <a:srgbClr val="000000"/>
                </a:solidFill>
                <a:latin typeface="Times New Roman" pitchFamily="18" charset="0"/>
                <a:cs typeface="Times New Roman" pitchFamily="18" charset="0"/>
              </a:rPr>
              <a:t> = 60 * ( </a:t>
            </a:r>
            <a:r>
              <a:rPr lang="en-US" altLang="ja-JP" sz="1600" i="1" dirty="0">
                <a:solidFill>
                  <a:srgbClr val="000000"/>
                </a:solidFill>
                <a:latin typeface="Times New Roman" pitchFamily="18" charset="0"/>
                <a:cs typeface="Times New Roman" pitchFamily="18" charset="0"/>
              </a:rPr>
              <a:t>i</a:t>
            </a:r>
            <a:r>
              <a:rPr lang="en-US" altLang="ja-JP" sz="1600" dirty="0">
                <a:solidFill>
                  <a:srgbClr val="000000"/>
                </a:solidFill>
                <a:latin typeface="Times New Roman" pitchFamily="18" charset="0"/>
                <a:cs typeface="Times New Roman" pitchFamily="18" charset="0"/>
              </a:rPr>
              <a:t> – 1 ) [ns].</a:t>
            </a:r>
            <a:endParaRPr lang="ja-JP" altLang="ja-JP" sz="1600" dirty="0">
              <a:solidFill>
                <a:srgbClr val="000000"/>
              </a:solidFill>
              <a:latin typeface="Times New Roman" pitchFamily="18" charset="0"/>
              <a:cs typeface="Times New Roman" pitchFamily="18" charset="0"/>
            </a:endParaRPr>
          </a:p>
        </p:txBody>
      </p:sp>
      <p:sp>
        <p:nvSpPr>
          <p:cNvPr id="33" name="正方形/長方形 32"/>
          <p:cNvSpPr/>
          <p:nvPr/>
        </p:nvSpPr>
        <p:spPr>
          <a:xfrm>
            <a:off x="4314494" y="5445329"/>
            <a:ext cx="4000514" cy="584775"/>
          </a:xfrm>
          <a:prstGeom prst="rect">
            <a:avLst/>
          </a:prstGeom>
        </p:spPr>
        <p:txBody>
          <a:bodyPr wrap="square">
            <a:spAutoFit/>
          </a:bodyPr>
          <a:lstStyle/>
          <a:p>
            <a:r>
              <a:rPr lang="en-US" altLang="ja-JP" sz="1600" dirty="0">
                <a:solidFill>
                  <a:srgbClr val="000000"/>
                </a:solidFill>
                <a:latin typeface="Times New Roman" pitchFamily="18" charset="0"/>
                <a:cs typeface="Times New Roman" pitchFamily="18" charset="0"/>
              </a:rPr>
              <a:t>The value of cyclic shift for </a:t>
            </a:r>
            <a:r>
              <a:rPr lang="en-US" altLang="ja-JP" sz="1600" i="1" dirty="0">
                <a:solidFill>
                  <a:srgbClr val="000000"/>
                </a:solidFill>
                <a:latin typeface="Times New Roman" pitchFamily="18" charset="0"/>
                <a:cs typeface="Times New Roman" pitchFamily="18" charset="0"/>
              </a:rPr>
              <a:t>i</a:t>
            </a:r>
            <a:r>
              <a:rPr lang="en-US" altLang="ja-JP" sz="1600" dirty="0">
                <a:solidFill>
                  <a:srgbClr val="000000"/>
                </a:solidFill>
                <a:latin typeface="Times New Roman" pitchFamily="18" charset="0"/>
                <a:cs typeface="Times New Roman" pitchFamily="18" charset="0"/>
              </a:rPr>
              <a:t> </a:t>
            </a:r>
            <a:r>
              <a:rPr lang="en-US" altLang="ja-JP" sz="1600" dirty="0" err="1">
                <a:solidFill>
                  <a:srgbClr val="000000"/>
                </a:solidFill>
                <a:latin typeface="Times New Roman" pitchFamily="18" charset="0"/>
                <a:cs typeface="Times New Roman" pitchFamily="18" charset="0"/>
              </a:rPr>
              <a:t>th</a:t>
            </a:r>
            <a:r>
              <a:rPr lang="en-US" altLang="ja-JP" sz="1600" dirty="0">
                <a:solidFill>
                  <a:srgbClr val="000000"/>
                </a:solidFill>
                <a:latin typeface="Times New Roman" pitchFamily="18" charset="0"/>
                <a:cs typeface="Times New Roman" pitchFamily="18" charset="0"/>
              </a:rPr>
              <a:t> transmitter </a:t>
            </a:r>
          </a:p>
          <a:p>
            <a:r>
              <a:rPr lang="en-US" altLang="ja-JP" sz="1600" dirty="0">
                <a:solidFill>
                  <a:srgbClr val="000000"/>
                </a:solidFill>
                <a:latin typeface="Times New Roman" pitchFamily="18" charset="0"/>
                <a:cs typeface="Times New Roman" pitchFamily="18" charset="0"/>
              </a:rPr>
              <a:t> </a:t>
            </a:r>
            <a:r>
              <a:rPr lang="en-US" altLang="ja-JP" sz="1600" i="1" dirty="0" err="1">
                <a:solidFill>
                  <a:srgbClr val="000000"/>
                </a:solidFill>
                <a:latin typeface="Times New Roman" pitchFamily="18" charset="0"/>
                <a:cs typeface="Times New Roman" pitchFamily="18" charset="0"/>
              </a:rPr>
              <a:t>T</a:t>
            </a:r>
            <a:r>
              <a:rPr lang="en-US" altLang="ja-JP" sz="1600" i="1" baseline="-25000" dirty="0" err="1">
                <a:solidFill>
                  <a:srgbClr val="000000"/>
                </a:solidFill>
                <a:latin typeface="Times New Roman" pitchFamily="18" charset="0"/>
                <a:cs typeface="Times New Roman" pitchFamily="18" charset="0"/>
              </a:rPr>
              <a:t>CSsfd</a:t>
            </a:r>
            <a:r>
              <a:rPr lang="en-US" altLang="ja-JP" sz="1600" baseline="-25000" dirty="0" err="1">
                <a:solidFill>
                  <a:srgbClr val="000000"/>
                </a:solidFill>
                <a:latin typeface="Times New Roman" pitchFamily="18" charset="0"/>
                <a:cs typeface="Times New Roman" pitchFamily="18" charset="0"/>
              </a:rPr>
              <a:t>_</a:t>
            </a:r>
            <a:r>
              <a:rPr lang="en-US" altLang="ja-JP" sz="1600" i="1" baseline="-25000" dirty="0" err="1">
                <a:solidFill>
                  <a:srgbClr val="000000"/>
                </a:solidFill>
                <a:latin typeface="Times New Roman" pitchFamily="18" charset="0"/>
                <a:cs typeface="Times New Roman" pitchFamily="18" charset="0"/>
              </a:rPr>
              <a:t>i</a:t>
            </a:r>
            <a:r>
              <a:rPr lang="en-US" altLang="ja-JP" sz="1600" dirty="0">
                <a:solidFill>
                  <a:srgbClr val="000000"/>
                </a:solidFill>
                <a:latin typeface="Times New Roman" pitchFamily="18" charset="0"/>
                <a:cs typeface="Times New Roman" pitchFamily="18" charset="0"/>
              </a:rPr>
              <a:t> = 4 * ( </a:t>
            </a:r>
            <a:r>
              <a:rPr lang="en-US" altLang="ja-JP" sz="1600" i="1" dirty="0">
                <a:solidFill>
                  <a:srgbClr val="000000"/>
                </a:solidFill>
                <a:latin typeface="Times New Roman" pitchFamily="18" charset="0"/>
                <a:cs typeface="Times New Roman" pitchFamily="18" charset="0"/>
              </a:rPr>
              <a:t>i</a:t>
            </a:r>
            <a:r>
              <a:rPr lang="en-US" altLang="ja-JP" sz="1600" dirty="0">
                <a:solidFill>
                  <a:srgbClr val="000000"/>
                </a:solidFill>
                <a:latin typeface="Times New Roman" pitchFamily="18" charset="0"/>
                <a:cs typeface="Times New Roman" pitchFamily="18" charset="0"/>
              </a:rPr>
              <a:t> – 1 ) [ns].</a:t>
            </a:r>
            <a:endParaRPr lang="ja-JP" altLang="ja-JP" sz="1600" dirty="0">
              <a:solidFill>
                <a:srgbClr val="000000"/>
              </a:solidFill>
              <a:latin typeface="Times New Roman" pitchFamily="18" charset="0"/>
              <a:cs typeface="Times New Roman" pitchFamily="18" charset="0"/>
            </a:endParaRPr>
          </a:p>
        </p:txBody>
      </p:sp>
      <p:cxnSp>
        <p:nvCxnSpPr>
          <p:cNvPr id="35" name="直線矢印コネクタ 34"/>
          <p:cNvCxnSpPr/>
          <p:nvPr/>
        </p:nvCxnSpPr>
        <p:spPr bwMode="auto">
          <a:xfrm flipV="1">
            <a:off x="1763688" y="4216217"/>
            <a:ext cx="0" cy="1229007"/>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endCxn id="15" idx="2"/>
          </p:cNvCxnSpPr>
          <p:nvPr/>
        </p:nvCxnSpPr>
        <p:spPr bwMode="auto">
          <a:xfrm flipH="1" flipV="1">
            <a:off x="2758745" y="4153218"/>
            <a:ext cx="1987896" cy="1292006"/>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86577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CES structure</a:t>
            </a:r>
            <a:endParaRPr kumimoji="1" lang="ja-JP" altLang="en-US" dirty="0"/>
          </a:p>
        </p:txBody>
      </p:sp>
      <p:sp>
        <p:nvSpPr>
          <p:cNvPr id="4" name="正方形/長方形 3"/>
          <p:cNvSpPr/>
          <p:nvPr/>
        </p:nvSpPr>
        <p:spPr bwMode="auto">
          <a:xfrm>
            <a:off x="4019052" y="5671549"/>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 #4</a:t>
            </a:r>
          </a:p>
        </p:txBody>
      </p:sp>
      <p:sp>
        <p:nvSpPr>
          <p:cNvPr id="5" name="正方形/長方形 4"/>
          <p:cNvSpPr/>
          <p:nvPr/>
        </p:nvSpPr>
        <p:spPr bwMode="auto">
          <a:xfrm>
            <a:off x="4019052" y="4505562"/>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#1</a:t>
            </a:r>
          </a:p>
        </p:txBody>
      </p:sp>
      <p:sp>
        <p:nvSpPr>
          <p:cNvPr id="6" name="正方形/長方形 5"/>
          <p:cNvSpPr/>
          <p:nvPr/>
        </p:nvSpPr>
        <p:spPr bwMode="auto">
          <a:xfrm>
            <a:off x="4019052" y="5281705"/>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 #3</a:t>
            </a:r>
          </a:p>
        </p:txBody>
      </p:sp>
      <p:sp>
        <p:nvSpPr>
          <p:cNvPr id="7" name="正方形/長方形 6"/>
          <p:cNvSpPr/>
          <p:nvPr/>
        </p:nvSpPr>
        <p:spPr bwMode="auto">
          <a:xfrm>
            <a:off x="4019052" y="4911272"/>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 #2</a:t>
            </a:r>
          </a:p>
        </p:txBody>
      </p:sp>
      <p:sp>
        <p:nvSpPr>
          <p:cNvPr id="8" name="正方形/長方形 7"/>
          <p:cNvSpPr/>
          <p:nvPr/>
        </p:nvSpPr>
        <p:spPr bwMode="auto">
          <a:xfrm>
            <a:off x="668924" y="5683273"/>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9" name="正方形/長方形 8"/>
          <p:cNvSpPr/>
          <p:nvPr/>
        </p:nvSpPr>
        <p:spPr bwMode="auto">
          <a:xfrm>
            <a:off x="2260299" y="4505562"/>
            <a:ext cx="8959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CES#1</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0" name="テキスト ボックス 9"/>
          <p:cNvSpPr txBox="1"/>
          <p:nvPr/>
        </p:nvSpPr>
        <p:spPr>
          <a:xfrm>
            <a:off x="240785" y="5685297"/>
            <a:ext cx="510076" cy="276999"/>
          </a:xfrm>
          <a:prstGeom prst="rect">
            <a:avLst/>
          </a:prstGeom>
          <a:noFill/>
        </p:spPr>
        <p:txBody>
          <a:bodyPr wrap="none" rtlCol="0">
            <a:spAutoFit/>
          </a:bodyPr>
          <a:lstStyle/>
          <a:p>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Tx#4</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1" name="テキスト ボックス 10"/>
          <p:cNvSpPr txBox="1"/>
          <p:nvPr/>
        </p:nvSpPr>
        <p:spPr>
          <a:xfrm>
            <a:off x="240785" y="4477106"/>
            <a:ext cx="510076" cy="276999"/>
          </a:xfrm>
          <a:prstGeom prst="rect">
            <a:avLst/>
          </a:prstGeom>
          <a:noFill/>
        </p:spPr>
        <p:txBody>
          <a:bodyPr wrap="none" rtlCol="0">
            <a:spAutoFit/>
          </a:bodyPr>
          <a:lstStyle/>
          <a:p>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Tx#1</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2" name="テキスト ボックス 11"/>
          <p:cNvSpPr txBox="1"/>
          <p:nvPr/>
        </p:nvSpPr>
        <p:spPr>
          <a:xfrm>
            <a:off x="240785" y="5253249"/>
            <a:ext cx="510076" cy="276999"/>
          </a:xfrm>
          <a:prstGeom prst="rect">
            <a:avLst/>
          </a:prstGeom>
          <a:noFill/>
        </p:spPr>
        <p:txBody>
          <a:bodyPr wrap="none" rtlCol="0">
            <a:spAutoFit/>
          </a:bodyPr>
          <a:lstStyle/>
          <a:p>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Tx#3</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 name="テキスト ボックス 12"/>
          <p:cNvSpPr txBox="1"/>
          <p:nvPr/>
        </p:nvSpPr>
        <p:spPr>
          <a:xfrm>
            <a:off x="240785" y="4889850"/>
            <a:ext cx="510076" cy="276999"/>
          </a:xfrm>
          <a:prstGeom prst="rect">
            <a:avLst/>
          </a:prstGeom>
          <a:noFill/>
        </p:spPr>
        <p:txBody>
          <a:bodyPr wrap="none" rtlCol="0">
            <a:spAutoFit/>
          </a:bodyPr>
          <a:lstStyle/>
          <a:p>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Tx#2</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 name="左中かっこ 13"/>
          <p:cNvSpPr/>
          <p:nvPr/>
        </p:nvSpPr>
        <p:spPr bwMode="auto">
          <a:xfrm rot="16200000">
            <a:off x="2650003" y="5631969"/>
            <a:ext cx="96412" cy="804448"/>
          </a:xfrm>
          <a:prstGeom prst="leftBrace">
            <a:avLst>
              <a:gd name="adj1" fmla="val 33161"/>
              <a:gd name="adj2" fmla="val 50000"/>
            </a:avLst>
          </a:prstGeom>
          <a:noFill/>
          <a:ln w="317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15" name="正方形/長方形 14"/>
          <p:cNvSpPr/>
          <p:nvPr/>
        </p:nvSpPr>
        <p:spPr bwMode="auto">
          <a:xfrm>
            <a:off x="1802540" y="5683273"/>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6" name="正方形/長方形 15"/>
          <p:cNvSpPr/>
          <p:nvPr/>
        </p:nvSpPr>
        <p:spPr bwMode="auto">
          <a:xfrm>
            <a:off x="668924" y="5281705"/>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7" name="正方形/長方形 16"/>
          <p:cNvSpPr/>
          <p:nvPr/>
        </p:nvSpPr>
        <p:spPr bwMode="auto">
          <a:xfrm>
            <a:off x="1802540" y="5281705"/>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8" name="正方形/長方形 17"/>
          <p:cNvSpPr/>
          <p:nvPr/>
        </p:nvSpPr>
        <p:spPr bwMode="auto">
          <a:xfrm>
            <a:off x="668924" y="4913987"/>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9" name="正方形/長方形 18"/>
          <p:cNvSpPr/>
          <p:nvPr/>
        </p:nvSpPr>
        <p:spPr bwMode="auto">
          <a:xfrm>
            <a:off x="1802540" y="4913987"/>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20" name="正方形/長方形 19"/>
          <p:cNvSpPr/>
          <p:nvPr/>
        </p:nvSpPr>
        <p:spPr bwMode="auto">
          <a:xfrm>
            <a:off x="668924" y="4507593"/>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21" name="正方形/長方形 20"/>
          <p:cNvSpPr/>
          <p:nvPr/>
        </p:nvSpPr>
        <p:spPr bwMode="auto">
          <a:xfrm>
            <a:off x="1802540" y="4507593"/>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22" name="正方形/長方形 21"/>
          <p:cNvSpPr/>
          <p:nvPr/>
        </p:nvSpPr>
        <p:spPr bwMode="auto">
          <a:xfrm>
            <a:off x="3154759" y="5671549"/>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 #4</a:t>
            </a:r>
          </a:p>
        </p:txBody>
      </p:sp>
      <p:sp>
        <p:nvSpPr>
          <p:cNvPr id="23" name="正方形/長方形 22"/>
          <p:cNvSpPr/>
          <p:nvPr/>
        </p:nvSpPr>
        <p:spPr bwMode="auto">
          <a:xfrm>
            <a:off x="3154759" y="4505562"/>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#1</a:t>
            </a:r>
          </a:p>
        </p:txBody>
      </p:sp>
      <p:sp>
        <p:nvSpPr>
          <p:cNvPr id="24" name="正方形/長方形 23"/>
          <p:cNvSpPr/>
          <p:nvPr/>
        </p:nvSpPr>
        <p:spPr bwMode="auto">
          <a:xfrm>
            <a:off x="3154759" y="5281705"/>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 #3</a:t>
            </a:r>
          </a:p>
        </p:txBody>
      </p:sp>
      <p:sp>
        <p:nvSpPr>
          <p:cNvPr id="25" name="正方形/長方形 24"/>
          <p:cNvSpPr/>
          <p:nvPr/>
        </p:nvSpPr>
        <p:spPr bwMode="auto">
          <a:xfrm>
            <a:off x="3154759" y="4911272"/>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 #2</a:t>
            </a:r>
          </a:p>
        </p:txBody>
      </p:sp>
      <p:sp>
        <p:nvSpPr>
          <p:cNvPr id="27" name="正方形/長方形 26"/>
          <p:cNvSpPr/>
          <p:nvPr/>
        </p:nvSpPr>
        <p:spPr bwMode="auto">
          <a:xfrm>
            <a:off x="6520594" y="3253398"/>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 #4</a:t>
            </a:r>
          </a:p>
        </p:txBody>
      </p:sp>
      <p:sp>
        <p:nvSpPr>
          <p:cNvPr id="28" name="正方形/長方形 27"/>
          <p:cNvSpPr/>
          <p:nvPr/>
        </p:nvSpPr>
        <p:spPr bwMode="auto">
          <a:xfrm>
            <a:off x="6520594" y="2045207"/>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#1</a:t>
            </a:r>
          </a:p>
        </p:txBody>
      </p:sp>
      <p:sp>
        <p:nvSpPr>
          <p:cNvPr id="29" name="正方形/長方形 28"/>
          <p:cNvSpPr/>
          <p:nvPr/>
        </p:nvSpPr>
        <p:spPr bwMode="auto">
          <a:xfrm>
            <a:off x="6520594" y="2821350"/>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 #3</a:t>
            </a:r>
          </a:p>
        </p:txBody>
      </p:sp>
      <p:sp>
        <p:nvSpPr>
          <p:cNvPr id="30" name="正方形/長方形 29"/>
          <p:cNvSpPr/>
          <p:nvPr/>
        </p:nvSpPr>
        <p:spPr bwMode="auto">
          <a:xfrm>
            <a:off x="6520594" y="2457951"/>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 #2</a:t>
            </a:r>
          </a:p>
        </p:txBody>
      </p:sp>
      <p:sp>
        <p:nvSpPr>
          <p:cNvPr id="31" name="テキスト ボックス 30"/>
          <p:cNvSpPr txBox="1"/>
          <p:nvPr/>
        </p:nvSpPr>
        <p:spPr>
          <a:xfrm>
            <a:off x="2865378" y="3645919"/>
            <a:ext cx="2409634" cy="246221"/>
          </a:xfrm>
          <a:prstGeom prst="rect">
            <a:avLst/>
          </a:prstGeom>
          <a:noFill/>
        </p:spPr>
        <p:txBody>
          <a:bodyPr wrap="none" rtlCol="0">
            <a:spAutoFit/>
          </a:bodyPr>
          <a:lstStyle/>
          <a:p>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for MIMO</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transmission channel estimation</a:t>
            </a:r>
          </a:p>
        </p:txBody>
      </p:sp>
      <p:sp>
        <p:nvSpPr>
          <p:cNvPr id="32" name="正方形/長方形 31"/>
          <p:cNvSpPr/>
          <p:nvPr/>
        </p:nvSpPr>
        <p:spPr bwMode="auto">
          <a:xfrm>
            <a:off x="584188" y="3253398"/>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33" name="正方形/長方形 32"/>
          <p:cNvSpPr/>
          <p:nvPr/>
        </p:nvSpPr>
        <p:spPr bwMode="auto">
          <a:xfrm>
            <a:off x="4824272" y="3253398"/>
            <a:ext cx="832029"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#4</a:t>
            </a:r>
          </a:p>
        </p:txBody>
      </p:sp>
      <p:sp>
        <p:nvSpPr>
          <p:cNvPr id="34" name="正方形/長方形 33"/>
          <p:cNvSpPr/>
          <p:nvPr/>
        </p:nvSpPr>
        <p:spPr bwMode="auto">
          <a:xfrm>
            <a:off x="2175563" y="2045207"/>
            <a:ext cx="8959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 #1</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35" name="直線矢印コネクタ 34"/>
          <p:cNvCxnSpPr>
            <a:stCxn id="33" idx="1"/>
            <a:endCxn id="51" idx="3"/>
          </p:cNvCxnSpPr>
          <p:nvPr/>
        </p:nvCxnSpPr>
        <p:spPr bwMode="auto">
          <a:xfrm flipH="1">
            <a:off x="2175036" y="3361410"/>
            <a:ext cx="2649236" cy="0"/>
          </a:xfrm>
          <a:prstGeom prst="straightConnector1">
            <a:avLst/>
          </a:prstGeom>
          <a:noFill/>
          <a:ln w="3175" cap="flat" cmpd="sng" algn="ctr">
            <a:solidFill>
              <a:schemeClr val="tx1"/>
            </a:solidFill>
            <a:prstDash val="solid"/>
            <a:round/>
            <a:headEnd type="arrow" w="sm" len="sm"/>
            <a:tailEnd type="arrow" w="sm" len="sm"/>
          </a:ln>
          <a:effectLst/>
        </p:spPr>
      </p:cxnSp>
      <p:sp>
        <p:nvSpPr>
          <p:cNvPr id="36" name="テキスト ボックス 35"/>
          <p:cNvSpPr txBox="1"/>
          <p:nvPr/>
        </p:nvSpPr>
        <p:spPr>
          <a:xfrm>
            <a:off x="3689582" y="1916964"/>
            <a:ext cx="1343638" cy="246221"/>
          </a:xfrm>
          <a:prstGeom prst="rect">
            <a:avLst/>
          </a:prstGeom>
          <a:noFill/>
        </p:spPr>
        <p:txBody>
          <a:bodyPr wrap="none" rtlCol="0">
            <a:spAutoFit/>
          </a:bodyPr>
          <a:lstStyle/>
          <a:p>
            <a:r>
              <a:rPr lang="en-US" altLang="ja-JP" sz="1000" dirty="0">
                <a:solidFill>
                  <a:srgbClr val="000000"/>
                </a:solidFill>
                <a:latin typeface="Times New Roman" panose="02020603050405020304" pitchFamily="18" charset="0"/>
                <a:cs typeface="Times New Roman" panose="02020603050405020304" pitchFamily="18" charset="0"/>
              </a:rPr>
              <a:t>0</a:t>
            </a:r>
            <a:r>
              <a:rPr lang="ja-JP" altLang="en-US" sz="1000" dirty="0">
                <a:solidFill>
                  <a:srgbClr val="000000"/>
                </a:solidFill>
                <a:latin typeface="Times New Roman" panose="02020603050405020304" pitchFamily="18" charset="0"/>
                <a:cs typeface="Times New Roman" panose="02020603050405020304" pitchFamily="18" charset="0"/>
              </a:rPr>
              <a:t> </a:t>
            </a:r>
            <a:r>
              <a:rPr lang="en-US" altLang="ja-JP" sz="1000" dirty="0">
                <a:solidFill>
                  <a:srgbClr val="000000"/>
                </a:solidFill>
                <a:latin typeface="Times New Roman" panose="02020603050405020304" pitchFamily="18" charset="0"/>
                <a:cs typeface="Times New Roman" panose="02020603050405020304" pitchFamily="18" charset="0"/>
              </a:rPr>
              <a:t>values, unmodulated</a:t>
            </a:r>
            <a:endParaRPr lang="ja-JP" altLang="en-US" sz="1000" dirty="0">
              <a:solidFill>
                <a:srgbClr val="000000"/>
              </a:solidFill>
              <a:latin typeface="Times New Roman" panose="02020603050405020304" pitchFamily="18" charset="0"/>
              <a:cs typeface="Times New Roman" panose="02020603050405020304" pitchFamily="18" charset="0"/>
            </a:endParaRPr>
          </a:p>
        </p:txBody>
      </p:sp>
      <p:cxnSp>
        <p:nvCxnSpPr>
          <p:cNvPr id="37" name="直線矢印コネクタ 36"/>
          <p:cNvCxnSpPr>
            <a:endCxn id="34" idx="3"/>
          </p:cNvCxnSpPr>
          <p:nvPr/>
        </p:nvCxnSpPr>
        <p:spPr bwMode="auto">
          <a:xfrm flipH="1">
            <a:off x="3071529" y="2153219"/>
            <a:ext cx="2584969" cy="0"/>
          </a:xfrm>
          <a:prstGeom prst="straightConnector1">
            <a:avLst/>
          </a:prstGeom>
          <a:noFill/>
          <a:ln w="3175" cap="flat" cmpd="sng" algn="ctr">
            <a:solidFill>
              <a:schemeClr val="tx1"/>
            </a:solidFill>
            <a:prstDash val="solid"/>
            <a:round/>
            <a:headEnd type="arrow" w="sm" len="sm"/>
            <a:tailEnd type="arrow" w="sm" len="sm"/>
          </a:ln>
          <a:effectLst/>
        </p:spPr>
      </p:cxnSp>
      <p:sp>
        <p:nvSpPr>
          <p:cNvPr id="38" name="テキスト ボックス 37"/>
          <p:cNvSpPr txBox="1"/>
          <p:nvPr/>
        </p:nvSpPr>
        <p:spPr>
          <a:xfrm>
            <a:off x="156049" y="3224942"/>
            <a:ext cx="510076" cy="276999"/>
          </a:xfrm>
          <a:prstGeom prst="rect">
            <a:avLst/>
          </a:prstGeom>
          <a:noFill/>
        </p:spPr>
        <p:txBody>
          <a:bodyPr wrap="none" rtlCol="0">
            <a:spAutoFit/>
          </a:bodyPr>
          <a:lstStyle/>
          <a:p>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Tx#4</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39" name="テキスト ボックス 38"/>
          <p:cNvSpPr txBox="1"/>
          <p:nvPr/>
        </p:nvSpPr>
        <p:spPr>
          <a:xfrm>
            <a:off x="156049" y="2016751"/>
            <a:ext cx="510076" cy="276999"/>
          </a:xfrm>
          <a:prstGeom prst="rect">
            <a:avLst/>
          </a:prstGeom>
          <a:noFill/>
        </p:spPr>
        <p:txBody>
          <a:bodyPr wrap="none" rtlCol="0">
            <a:spAutoFit/>
          </a:bodyPr>
          <a:lstStyle/>
          <a:p>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Tx#1</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0" name="正方形/長方形 39"/>
          <p:cNvSpPr/>
          <p:nvPr/>
        </p:nvSpPr>
        <p:spPr bwMode="auto">
          <a:xfrm>
            <a:off x="3901980" y="2821350"/>
            <a:ext cx="89659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  #3</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41" name="直線矢印コネクタ 40"/>
          <p:cNvCxnSpPr>
            <a:stCxn id="44" idx="1"/>
          </p:cNvCxnSpPr>
          <p:nvPr/>
        </p:nvCxnSpPr>
        <p:spPr bwMode="auto">
          <a:xfrm flipH="1">
            <a:off x="2175562" y="2565963"/>
            <a:ext cx="840411" cy="0"/>
          </a:xfrm>
          <a:prstGeom prst="straightConnector1">
            <a:avLst/>
          </a:prstGeom>
          <a:noFill/>
          <a:ln w="3175" cap="flat" cmpd="sng" algn="ctr">
            <a:solidFill>
              <a:schemeClr val="tx1"/>
            </a:solidFill>
            <a:prstDash val="solid"/>
            <a:round/>
            <a:headEnd type="arrow" w="sm" len="sm"/>
            <a:tailEnd type="arrow" w="sm" len="sm"/>
          </a:ln>
          <a:effectLst/>
        </p:spPr>
      </p:cxnSp>
      <p:sp>
        <p:nvSpPr>
          <p:cNvPr id="42" name="テキスト ボックス 41"/>
          <p:cNvSpPr txBox="1"/>
          <p:nvPr/>
        </p:nvSpPr>
        <p:spPr>
          <a:xfrm>
            <a:off x="156049" y="2792894"/>
            <a:ext cx="510076" cy="276999"/>
          </a:xfrm>
          <a:prstGeom prst="rect">
            <a:avLst/>
          </a:prstGeom>
          <a:noFill/>
        </p:spPr>
        <p:txBody>
          <a:bodyPr wrap="none" rtlCol="0">
            <a:spAutoFit/>
          </a:bodyPr>
          <a:lstStyle/>
          <a:p>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Tx#3</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43" name="直線矢印コネクタ 42"/>
          <p:cNvCxnSpPr>
            <a:endCxn id="40" idx="3"/>
          </p:cNvCxnSpPr>
          <p:nvPr/>
        </p:nvCxnSpPr>
        <p:spPr bwMode="auto">
          <a:xfrm flipH="1">
            <a:off x="4798570" y="2929362"/>
            <a:ext cx="857928" cy="0"/>
          </a:xfrm>
          <a:prstGeom prst="straightConnector1">
            <a:avLst/>
          </a:prstGeom>
          <a:noFill/>
          <a:ln w="3175" cap="flat" cmpd="sng" algn="ctr">
            <a:solidFill>
              <a:schemeClr val="tx1"/>
            </a:solidFill>
            <a:prstDash val="solid"/>
            <a:round/>
            <a:headEnd type="arrow" w="sm" len="sm"/>
            <a:tailEnd type="arrow" w="sm" len="sm"/>
          </a:ln>
          <a:effectLst/>
        </p:spPr>
      </p:cxnSp>
      <p:sp>
        <p:nvSpPr>
          <p:cNvPr id="44" name="正方形/長方形 43"/>
          <p:cNvSpPr/>
          <p:nvPr/>
        </p:nvSpPr>
        <p:spPr bwMode="auto">
          <a:xfrm>
            <a:off x="3015973" y="2457951"/>
            <a:ext cx="89659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  #2</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5" name="テキスト ボックス 44"/>
          <p:cNvSpPr txBox="1"/>
          <p:nvPr/>
        </p:nvSpPr>
        <p:spPr>
          <a:xfrm>
            <a:off x="156049" y="2429495"/>
            <a:ext cx="510076" cy="276999"/>
          </a:xfrm>
          <a:prstGeom prst="rect">
            <a:avLst/>
          </a:prstGeom>
          <a:noFill/>
        </p:spPr>
        <p:txBody>
          <a:bodyPr wrap="none" rtlCol="0">
            <a:spAutoFit/>
          </a:bodyPr>
          <a:lstStyle/>
          <a:p>
            <a:r>
              <a:rPr lang="en-US" altLang="ja-JP"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Tx#2</a:t>
            </a:r>
            <a:endParaRPr lang="ja-JP" altLang="en-US" sz="12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46" name="直線矢印コネクタ 45"/>
          <p:cNvCxnSpPr>
            <a:endCxn id="44" idx="3"/>
          </p:cNvCxnSpPr>
          <p:nvPr/>
        </p:nvCxnSpPr>
        <p:spPr bwMode="auto">
          <a:xfrm flipH="1">
            <a:off x="3912563" y="2565963"/>
            <a:ext cx="1743935" cy="0"/>
          </a:xfrm>
          <a:prstGeom prst="straightConnector1">
            <a:avLst/>
          </a:prstGeom>
          <a:noFill/>
          <a:ln w="3175" cap="flat" cmpd="sng" algn="ctr">
            <a:solidFill>
              <a:schemeClr val="tx1"/>
            </a:solidFill>
            <a:prstDash val="solid"/>
            <a:round/>
            <a:headEnd type="arrow" w="sm" len="sm"/>
            <a:tailEnd type="arrow" w="sm" len="sm"/>
          </a:ln>
          <a:effectLst/>
        </p:spPr>
      </p:cxnSp>
      <p:cxnSp>
        <p:nvCxnSpPr>
          <p:cNvPr id="47" name="直線矢印コネクタ 46"/>
          <p:cNvCxnSpPr>
            <a:stCxn id="40" idx="1"/>
          </p:cNvCxnSpPr>
          <p:nvPr/>
        </p:nvCxnSpPr>
        <p:spPr bwMode="auto">
          <a:xfrm flipH="1">
            <a:off x="2175562" y="2929362"/>
            <a:ext cx="1726418" cy="0"/>
          </a:xfrm>
          <a:prstGeom prst="straightConnector1">
            <a:avLst/>
          </a:prstGeom>
          <a:noFill/>
          <a:ln w="3175" cap="flat" cmpd="sng" algn="ctr">
            <a:solidFill>
              <a:schemeClr val="tx1"/>
            </a:solidFill>
            <a:prstDash val="solid"/>
            <a:round/>
            <a:headEnd type="arrow" w="sm" len="sm"/>
            <a:tailEnd type="arrow" w="sm" len="sm"/>
          </a:ln>
          <a:effectLst/>
        </p:spPr>
      </p:cxnSp>
      <p:sp>
        <p:nvSpPr>
          <p:cNvPr id="48" name="左中かっこ 47"/>
          <p:cNvSpPr/>
          <p:nvPr/>
        </p:nvSpPr>
        <p:spPr bwMode="auto">
          <a:xfrm rot="16200000">
            <a:off x="3871974" y="1894223"/>
            <a:ext cx="124684" cy="3397030"/>
          </a:xfrm>
          <a:prstGeom prst="leftBrace">
            <a:avLst>
              <a:gd name="adj1" fmla="val 33161"/>
              <a:gd name="adj2" fmla="val 50000"/>
            </a:avLst>
          </a:prstGeom>
          <a:noFill/>
          <a:ln w="317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49" name="テキスト ボックス 48"/>
          <p:cNvSpPr txBox="1"/>
          <p:nvPr/>
        </p:nvSpPr>
        <p:spPr>
          <a:xfrm>
            <a:off x="661001" y="3645024"/>
            <a:ext cx="1574800" cy="400110"/>
          </a:xfrm>
          <a:prstGeom prst="rect">
            <a:avLst/>
          </a:prstGeom>
          <a:noFill/>
        </p:spPr>
        <p:txBody>
          <a:bodyPr wrap="square" rtlCol="0">
            <a:spAutoFit/>
          </a:bodyPr>
          <a:lstStyle/>
          <a:p>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same in  each antenna element</a:t>
            </a:r>
          </a:p>
        </p:txBody>
      </p:sp>
      <p:sp>
        <p:nvSpPr>
          <p:cNvPr id="50" name="左中かっこ 49"/>
          <p:cNvSpPr/>
          <p:nvPr/>
        </p:nvSpPr>
        <p:spPr bwMode="auto">
          <a:xfrm rot="16200000">
            <a:off x="1311042" y="2790434"/>
            <a:ext cx="144018" cy="1597725"/>
          </a:xfrm>
          <a:prstGeom prst="leftBrace">
            <a:avLst>
              <a:gd name="adj1" fmla="val 44709"/>
              <a:gd name="adj2" fmla="val 50000"/>
            </a:avLst>
          </a:prstGeom>
          <a:noFill/>
          <a:ln w="317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1" name="正方形/長方形 50"/>
          <p:cNvSpPr/>
          <p:nvPr/>
        </p:nvSpPr>
        <p:spPr bwMode="auto">
          <a:xfrm>
            <a:off x="1717804" y="3253398"/>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2" name="正方形/長方形 51"/>
          <p:cNvSpPr/>
          <p:nvPr/>
        </p:nvSpPr>
        <p:spPr bwMode="auto">
          <a:xfrm>
            <a:off x="584188" y="2821350"/>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3" name="正方形/長方形 52"/>
          <p:cNvSpPr/>
          <p:nvPr/>
        </p:nvSpPr>
        <p:spPr bwMode="auto">
          <a:xfrm>
            <a:off x="1717804" y="2821350"/>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4" name="正方形/長方形 53"/>
          <p:cNvSpPr/>
          <p:nvPr/>
        </p:nvSpPr>
        <p:spPr bwMode="auto">
          <a:xfrm>
            <a:off x="584188" y="2453632"/>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5" name="正方形/長方形 54"/>
          <p:cNvSpPr/>
          <p:nvPr/>
        </p:nvSpPr>
        <p:spPr bwMode="auto">
          <a:xfrm>
            <a:off x="1717804" y="2453632"/>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6" name="正方形/長方形 55"/>
          <p:cNvSpPr/>
          <p:nvPr/>
        </p:nvSpPr>
        <p:spPr bwMode="auto">
          <a:xfrm>
            <a:off x="584188" y="2047238"/>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7" name="正方形/長方形 56"/>
          <p:cNvSpPr/>
          <p:nvPr/>
        </p:nvSpPr>
        <p:spPr bwMode="auto">
          <a:xfrm>
            <a:off x="1717804" y="2047238"/>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8" name="正方形/長方形 57"/>
          <p:cNvSpPr/>
          <p:nvPr/>
        </p:nvSpPr>
        <p:spPr bwMode="auto">
          <a:xfrm>
            <a:off x="5656301" y="3253398"/>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 #4</a:t>
            </a:r>
          </a:p>
        </p:txBody>
      </p:sp>
      <p:sp>
        <p:nvSpPr>
          <p:cNvPr id="59" name="正方形/長方形 58"/>
          <p:cNvSpPr/>
          <p:nvPr/>
        </p:nvSpPr>
        <p:spPr bwMode="auto">
          <a:xfrm>
            <a:off x="5656301" y="2045207"/>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#1</a:t>
            </a:r>
          </a:p>
        </p:txBody>
      </p:sp>
      <p:sp>
        <p:nvSpPr>
          <p:cNvPr id="60" name="正方形/長方形 59"/>
          <p:cNvSpPr/>
          <p:nvPr/>
        </p:nvSpPr>
        <p:spPr bwMode="auto">
          <a:xfrm>
            <a:off x="5656301" y="2821350"/>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 #3</a:t>
            </a:r>
          </a:p>
        </p:txBody>
      </p:sp>
      <p:sp>
        <p:nvSpPr>
          <p:cNvPr id="61" name="正方形/長方形 60"/>
          <p:cNvSpPr/>
          <p:nvPr/>
        </p:nvSpPr>
        <p:spPr bwMode="auto">
          <a:xfrm>
            <a:off x="5656301" y="2457951"/>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 #2</a:t>
            </a:r>
          </a:p>
        </p:txBody>
      </p:sp>
      <p:sp>
        <p:nvSpPr>
          <p:cNvPr id="63" name="正方形/長方形 62"/>
          <p:cNvSpPr/>
          <p:nvPr/>
        </p:nvSpPr>
        <p:spPr bwMode="auto">
          <a:xfrm>
            <a:off x="2260299" y="4908860"/>
            <a:ext cx="8959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CES#2</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64" name="正方形/長方形 63"/>
          <p:cNvSpPr/>
          <p:nvPr/>
        </p:nvSpPr>
        <p:spPr bwMode="auto">
          <a:xfrm>
            <a:off x="2260299" y="5283736"/>
            <a:ext cx="8959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CES#3</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65" name="正方形/長方形 64"/>
          <p:cNvSpPr/>
          <p:nvPr/>
        </p:nvSpPr>
        <p:spPr bwMode="auto">
          <a:xfrm>
            <a:off x="2260299" y="5678954"/>
            <a:ext cx="8959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CES#4</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69" name="テキスト ボックス 68"/>
          <p:cNvSpPr txBox="1"/>
          <p:nvPr/>
        </p:nvSpPr>
        <p:spPr>
          <a:xfrm>
            <a:off x="296156" y="1453198"/>
            <a:ext cx="3018775" cy="369332"/>
          </a:xfrm>
          <a:prstGeom prst="rect">
            <a:avLst/>
          </a:prstGeom>
          <a:noFill/>
        </p:spPr>
        <p:txBody>
          <a:bodyPr wrap="none" rtlCol="0">
            <a:spAutoFit/>
          </a:bodyPr>
          <a:lstStyle/>
          <a:p>
            <a:r>
              <a:rPr lang="en-US" altLang="ja-JP" dirty="0">
                <a:solidFill>
                  <a:srgbClr val="0000FF"/>
                </a:solidFill>
              </a:rPr>
              <a:t>Presented in Sep. meetings</a:t>
            </a:r>
            <a:endParaRPr lang="ja-JP" altLang="en-US" dirty="0">
              <a:solidFill>
                <a:srgbClr val="0000FF"/>
              </a:solidFill>
            </a:endParaRPr>
          </a:p>
        </p:txBody>
      </p:sp>
      <p:sp>
        <p:nvSpPr>
          <p:cNvPr id="70" name="テキスト ボックス 69"/>
          <p:cNvSpPr txBox="1"/>
          <p:nvPr/>
        </p:nvSpPr>
        <p:spPr>
          <a:xfrm>
            <a:off x="218990" y="4077072"/>
            <a:ext cx="1095172" cy="369332"/>
          </a:xfrm>
          <a:prstGeom prst="rect">
            <a:avLst/>
          </a:prstGeom>
          <a:noFill/>
        </p:spPr>
        <p:txBody>
          <a:bodyPr wrap="none" rtlCol="0">
            <a:spAutoFit/>
          </a:bodyPr>
          <a:lstStyle/>
          <a:p>
            <a:r>
              <a:rPr lang="en-US" altLang="ja-JP" dirty="0">
                <a:solidFill>
                  <a:srgbClr val="0000FF"/>
                </a:solidFill>
              </a:rPr>
              <a:t>Proposal</a:t>
            </a:r>
            <a:endParaRPr lang="ja-JP" altLang="en-US" dirty="0">
              <a:solidFill>
                <a:srgbClr val="0000FF"/>
              </a:solidFill>
            </a:endParaRPr>
          </a:p>
        </p:txBody>
      </p:sp>
      <p:sp>
        <p:nvSpPr>
          <p:cNvPr id="73" name="テキスト ボックス 72"/>
          <p:cNvSpPr txBox="1"/>
          <p:nvPr/>
        </p:nvSpPr>
        <p:spPr>
          <a:xfrm>
            <a:off x="2211361" y="6109113"/>
            <a:ext cx="2505814" cy="276999"/>
          </a:xfrm>
          <a:prstGeom prst="rect">
            <a:avLst/>
          </a:prstGeom>
          <a:noFill/>
        </p:spPr>
        <p:txBody>
          <a:bodyPr wrap="none" rtlCol="0">
            <a:spAutoFit/>
          </a:bodyPr>
          <a:lstStyle/>
          <a:p>
            <a:r>
              <a:rPr lang="en-US" altLang="ja-JP" sz="1200" dirty="0" err="1">
                <a:solidFill>
                  <a:srgbClr val="000000"/>
                </a:solidFill>
              </a:rPr>
              <a:t>Golay</a:t>
            </a:r>
            <a:r>
              <a:rPr lang="en-US" altLang="ja-JP" sz="1200" dirty="0">
                <a:solidFill>
                  <a:srgbClr val="000000"/>
                </a:solidFill>
              </a:rPr>
              <a:t> sequences with cyclic shifts</a:t>
            </a:r>
            <a:endParaRPr lang="ja-JP" altLang="en-US" sz="1200" dirty="0">
              <a:solidFill>
                <a:srgbClr val="000000"/>
              </a:solidFill>
            </a:endParaRPr>
          </a:p>
        </p:txBody>
      </p:sp>
    </p:spTree>
    <p:extLst>
      <p:ext uri="{BB962C8B-B14F-4D97-AF65-F5344CB8AC3E}">
        <p14:creationId xmlns:p14="http://schemas.microsoft.com/office/powerpoint/2010/main" val="1417639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CES structure</a:t>
            </a:r>
            <a:endParaRPr kumimoji="1" lang="ja-JP" altLang="en-US" dirty="0"/>
          </a:p>
        </p:txBody>
      </p:sp>
      <p:sp>
        <p:nvSpPr>
          <p:cNvPr id="16" name="テキスト ボックス 15"/>
          <p:cNvSpPr txBox="1"/>
          <p:nvPr/>
        </p:nvSpPr>
        <p:spPr>
          <a:xfrm>
            <a:off x="743813" y="4735086"/>
            <a:ext cx="1178528" cy="246221"/>
          </a:xfrm>
          <a:prstGeom prst="rect">
            <a:avLst/>
          </a:prstGeom>
          <a:noFill/>
        </p:spPr>
        <p:txBody>
          <a:bodyPr wrap="none" rtlCol="0">
            <a:spAutoFit/>
          </a:bodyPr>
          <a:lstStyle/>
          <a:p>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8</a:t>
            </a:r>
            <a:r>
              <a:rPr lang="ja-JP" altLang="en-US" sz="1000" dirty="0">
                <a:solidFill>
                  <a:srgbClr val="000000"/>
                </a:solidFill>
                <a:latin typeface="Times New Roman" pitchFamily="18" charset="0"/>
                <a:ea typeface="ＭＳ ゴシック" panose="020B0609070205080204" pitchFamily="49" charset="-128"/>
                <a:cs typeface="Times New Roman" pitchFamily="18" charset="0"/>
              </a:rPr>
              <a:t> </a:t>
            </a: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chips CP inserted</a:t>
            </a:r>
            <a:endParaRPr lang="ja-JP" altLang="en-US" sz="1000" dirty="0">
              <a:solidFill>
                <a:srgbClr val="000000"/>
              </a:solidFill>
              <a:latin typeface="Times New Roman" pitchFamily="18" charset="0"/>
              <a:ea typeface="ＭＳ ゴシック" panose="020B0609070205080204" pitchFamily="49" charset="-128"/>
              <a:cs typeface="Times New Roman" pitchFamily="18" charset="0"/>
            </a:endParaRPr>
          </a:p>
        </p:txBody>
      </p:sp>
      <p:sp>
        <p:nvSpPr>
          <p:cNvPr id="25" name="正方形/長方形 24"/>
          <p:cNvSpPr/>
          <p:nvPr/>
        </p:nvSpPr>
        <p:spPr bwMode="auto">
          <a:xfrm>
            <a:off x="5064945" y="2508109"/>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Payload</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i</a:t>
            </a:r>
          </a:p>
        </p:txBody>
      </p:sp>
      <p:sp>
        <p:nvSpPr>
          <p:cNvPr id="29" name="正方形/長方形 28"/>
          <p:cNvSpPr/>
          <p:nvPr/>
        </p:nvSpPr>
        <p:spPr bwMode="auto">
          <a:xfrm>
            <a:off x="3306192" y="2508109"/>
            <a:ext cx="895966" cy="216024"/>
          </a:xfrm>
          <a:prstGeom prst="rect">
            <a:avLst/>
          </a:prstGeom>
          <a:noFill/>
          <a:ln w="1905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CES#</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31" name="テキスト ボックス 30"/>
          <p:cNvSpPr txBox="1"/>
          <p:nvPr/>
        </p:nvSpPr>
        <p:spPr>
          <a:xfrm>
            <a:off x="1203347" y="2471394"/>
            <a:ext cx="476412" cy="276999"/>
          </a:xfrm>
          <a:prstGeom prst="rect">
            <a:avLst/>
          </a:prstGeom>
          <a:noFill/>
        </p:spPr>
        <p:txBody>
          <a:bodyPr wrap="none" rtlCol="0">
            <a:spAutoFit/>
          </a:bodyPr>
          <a:lstStyle/>
          <a:p>
            <a:r>
              <a:rPr lang="en-US" altLang="ja-JP" sz="1200" dirty="0" err="1">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Tx#</a:t>
            </a:r>
            <a:r>
              <a:rPr lang="en-US" altLang="ja-JP" sz="1200" i="1" dirty="0" err="1">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i</a:t>
            </a:r>
            <a:endParaRPr lang="ja-JP" altLang="en-US" sz="12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39" name="正方形/長方形 38"/>
          <p:cNvSpPr/>
          <p:nvPr/>
        </p:nvSpPr>
        <p:spPr bwMode="auto">
          <a:xfrm>
            <a:off x="1714817" y="2510140"/>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SYNC#</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0" name="正方形/長方形 39"/>
          <p:cNvSpPr/>
          <p:nvPr/>
        </p:nvSpPr>
        <p:spPr bwMode="auto">
          <a:xfrm>
            <a:off x="2848433" y="2510140"/>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none" lIns="0" tIns="36000" rIns="0" bIns="36000" numCol="1" rtlCol="0" anchor="t"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SFD#</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2" name="正方形/長方形 41"/>
          <p:cNvSpPr/>
          <p:nvPr/>
        </p:nvSpPr>
        <p:spPr bwMode="auto">
          <a:xfrm>
            <a:off x="4200652" y="2508109"/>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Header</a:t>
            </a:r>
            <a:r>
              <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000" i="1"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en-US" altLang="ja-JP"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3" name="正方形/長方形 52"/>
          <p:cNvSpPr/>
          <p:nvPr/>
        </p:nvSpPr>
        <p:spPr>
          <a:xfrm>
            <a:off x="3983562" y="5590838"/>
            <a:ext cx="4320480" cy="646331"/>
          </a:xfrm>
          <a:prstGeom prst="rect">
            <a:avLst/>
          </a:prstGeom>
        </p:spPr>
        <p:txBody>
          <a:bodyPr wrap="square">
            <a:spAutoFit/>
          </a:bodyPr>
          <a:lstStyle/>
          <a:p>
            <a:r>
              <a:rPr lang="en-US" altLang="ja-JP" sz="1200" dirty="0">
                <a:solidFill>
                  <a:srgbClr val="000000"/>
                </a:solidFill>
                <a:latin typeface="Times New Roman" pitchFamily="18" charset="0"/>
                <a:ea typeface="ＭＳ ゴシック" panose="020B0609070205080204" pitchFamily="49" charset="-128"/>
                <a:cs typeface="Times New Roman" pitchFamily="18" charset="0"/>
              </a:rPr>
              <a:t>Ga</a:t>
            </a:r>
            <a:r>
              <a:rPr lang="en-US" altLang="ja-JP" sz="1200" baseline="-25000" dirty="0">
                <a:solidFill>
                  <a:srgbClr val="000000"/>
                </a:solidFill>
                <a:latin typeface="Times New Roman" pitchFamily="18" charset="0"/>
                <a:ea typeface="ＭＳ ゴシック" panose="020B0609070205080204" pitchFamily="49" charset="-128"/>
                <a:cs typeface="Times New Roman" pitchFamily="18" charset="0"/>
              </a:rPr>
              <a:t>64</a:t>
            </a:r>
            <a:r>
              <a:rPr lang="ja-JP" altLang="en-US" sz="1200" dirty="0">
                <a:solidFill>
                  <a:srgbClr val="000000"/>
                </a:solidFill>
                <a:latin typeface="Times New Roman" pitchFamily="18" charset="0"/>
                <a:cs typeface="Times New Roman" pitchFamily="18" charset="0"/>
              </a:rPr>
              <a:t> </a:t>
            </a:r>
            <a:r>
              <a:rPr lang="en-US" altLang="ja-JP" sz="1200" dirty="0">
                <a:solidFill>
                  <a:srgbClr val="000000"/>
                </a:solidFill>
                <a:latin typeface="Times New Roman" pitchFamily="18" charset="0"/>
                <a:cs typeface="Times New Roman" pitchFamily="18" charset="0"/>
              </a:rPr>
              <a:t>=</a:t>
            </a:r>
            <a:r>
              <a:rPr lang="ja-JP" altLang="en-US" sz="1200" dirty="0">
                <a:solidFill>
                  <a:srgbClr val="000000"/>
                </a:solidFill>
                <a:latin typeface="Times New Roman" pitchFamily="18" charset="0"/>
                <a:cs typeface="Times New Roman" pitchFamily="18" charset="0"/>
              </a:rPr>
              <a:t> </a:t>
            </a:r>
            <a:r>
              <a:rPr lang="en-US" altLang="ja-JP" sz="1200" dirty="0">
                <a:solidFill>
                  <a:srgbClr val="000000"/>
                </a:solidFill>
                <a:latin typeface="Times New Roman" pitchFamily="18" charset="0"/>
                <a:cs typeface="Times New Roman" pitchFamily="18" charset="0"/>
              </a:rPr>
              <a:t>[-1 -1 +1 -1 +1 -1 -1 -1 +1 +1 -1 +1 +1 -1 -1 -1 -1 -1 +1 -1 +1 -1 -1 -1 -1 -1 +1 -1 -1 +1 +1 +1 -1 -1 +1 -1 +1 -1 -1 -1 +1 +1 -1 +1 +1 -1 -1 -1 +1 +1 -1 +1 -1 +1 +1 +1 +1 +1 -1 +1 +1 -1 -1 -1 ]</a:t>
            </a:r>
            <a:endParaRPr lang="ja-JP" altLang="en-US" sz="1200" dirty="0">
              <a:solidFill>
                <a:srgbClr val="000000"/>
              </a:solidFill>
              <a:latin typeface="Times New Roman" pitchFamily="18" charset="0"/>
              <a:cs typeface="Times New Roman" pitchFamily="18" charset="0"/>
            </a:endParaRPr>
          </a:p>
        </p:txBody>
      </p:sp>
      <p:sp>
        <p:nvSpPr>
          <p:cNvPr id="59" name="テキスト ボックス 58"/>
          <p:cNvSpPr txBox="1"/>
          <p:nvPr/>
        </p:nvSpPr>
        <p:spPr>
          <a:xfrm>
            <a:off x="773034" y="5963693"/>
            <a:ext cx="1337226" cy="276999"/>
          </a:xfrm>
          <a:prstGeom prst="rect">
            <a:avLst/>
          </a:prstGeom>
          <a:noFill/>
        </p:spPr>
        <p:txBody>
          <a:bodyPr wrap="none" rtlCol="0">
            <a:spAutoFit/>
          </a:bodyPr>
          <a:lstStyle/>
          <a:p>
            <a:r>
              <a:rPr lang="en-US" altLang="ja-JP" sz="1200" dirty="0">
                <a:solidFill>
                  <a:srgbClr val="FF0000"/>
                </a:solidFill>
                <a:latin typeface="Times New Roman" pitchFamily="18" charset="0"/>
                <a:cs typeface="Times New Roman" pitchFamily="18" charset="0"/>
              </a:rPr>
              <a:t>Frequency domain</a:t>
            </a:r>
            <a:endParaRPr lang="ja-JP" altLang="en-US" sz="1200" dirty="0">
              <a:solidFill>
                <a:srgbClr val="FF0000"/>
              </a:solidFill>
              <a:latin typeface="Times New Roman" pitchFamily="18" charset="0"/>
              <a:cs typeface="Times New Roman" pitchFamily="18" charset="0"/>
            </a:endParaRPr>
          </a:p>
        </p:txBody>
      </p:sp>
      <p:sp>
        <p:nvSpPr>
          <p:cNvPr id="60" name="テキスト ボックス 59"/>
          <p:cNvSpPr txBox="1"/>
          <p:nvPr/>
        </p:nvSpPr>
        <p:spPr>
          <a:xfrm>
            <a:off x="323528" y="5184751"/>
            <a:ext cx="1671676" cy="276999"/>
          </a:xfrm>
          <a:prstGeom prst="rect">
            <a:avLst/>
          </a:prstGeom>
          <a:noFill/>
        </p:spPr>
        <p:txBody>
          <a:bodyPr wrap="none" rtlCol="0">
            <a:spAutoFit/>
          </a:bodyPr>
          <a:lstStyle/>
          <a:p>
            <a:r>
              <a:rPr lang="en-US" altLang="ja-JP" sz="1200" dirty="0">
                <a:solidFill>
                  <a:srgbClr val="FF0000"/>
                </a:solidFill>
                <a:latin typeface="Times New Roman" pitchFamily="18" charset="0"/>
                <a:cs typeface="Times New Roman" pitchFamily="18" charset="0"/>
              </a:rPr>
              <a:t>Time </a:t>
            </a:r>
            <a:r>
              <a:rPr lang="en-US" altLang="ja-JP" sz="1200">
                <a:solidFill>
                  <a:srgbClr val="FF0000"/>
                </a:solidFill>
                <a:latin typeface="Times New Roman" pitchFamily="18" charset="0"/>
                <a:cs typeface="Times New Roman" pitchFamily="18" charset="0"/>
              </a:rPr>
              <a:t>domain waveform</a:t>
            </a:r>
            <a:endParaRPr lang="ja-JP" altLang="en-US" sz="1200" dirty="0">
              <a:solidFill>
                <a:srgbClr val="FF0000"/>
              </a:solidFill>
              <a:latin typeface="Times New Roman" pitchFamily="18" charset="0"/>
              <a:cs typeface="Times New Roman" pitchFamily="18" charset="0"/>
            </a:endParaRPr>
          </a:p>
        </p:txBody>
      </p:sp>
      <p:cxnSp>
        <p:nvCxnSpPr>
          <p:cNvPr id="71" name="直線矢印コネクタ 70"/>
          <p:cNvCxnSpPr/>
          <p:nvPr/>
        </p:nvCxnSpPr>
        <p:spPr bwMode="auto">
          <a:xfrm flipH="1">
            <a:off x="3287729" y="2332291"/>
            <a:ext cx="895966" cy="0"/>
          </a:xfrm>
          <a:prstGeom prst="straightConnector1">
            <a:avLst/>
          </a:prstGeom>
          <a:noFill/>
          <a:ln w="3175" cap="flat" cmpd="sng" algn="ctr">
            <a:solidFill>
              <a:schemeClr val="tx1"/>
            </a:solidFill>
            <a:prstDash val="solid"/>
            <a:round/>
            <a:headEnd type="arrow" w="sm" len="sm"/>
            <a:tailEnd type="arrow" w="sm" len="sm"/>
          </a:ln>
          <a:effectLst/>
        </p:spPr>
      </p:cxnSp>
      <p:sp>
        <p:nvSpPr>
          <p:cNvPr id="83" name="正方形/長方形 82"/>
          <p:cNvSpPr/>
          <p:nvPr/>
        </p:nvSpPr>
        <p:spPr>
          <a:xfrm>
            <a:off x="3941322" y="4756350"/>
            <a:ext cx="1879041" cy="276999"/>
          </a:xfrm>
          <a:prstGeom prst="rect">
            <a:avLst/>
          </a:prstGeom>
        </p:spPr>
        <p:txBody>
          <a:bodyPr wrap="none">
            <a:spAutoFit/>
          </a:bodyPr>
          <a:lstStyle/>
          <a:p>
            <a:r>
              <a:rPr lang="en-US" altLang="ja-JP" sz="1200" i="1" dirty="0" err="1">
                <a:solidFill>
                  <a:srgbClr val="000000"/>
                </a:solidFill>
                <a:latin typeface="Times New Roman" pitchFamily="18" charset="0"/>
                <a:cs typeface="Times New Roman" pitchFamily="18" charset="0"/>
              </a:rPr>
              <a:t>T</a:t>
            </a:r>
            <a:r>
              <a:rPr lang="en-US" altLang="ja-JP" sz="1200" i="1" baseline="-25000" dirty="0" err="1">
                <a:solidFill>
                  <a:srgbClr val="000000"/>
                </a:solidFill>
                <a:latin typeface="Times New Roman" pitchFamily="18" charset="0"/>
                <a:cs typeface="Times New Roman" pitchFamily="18" charset="0"/>
              </a:rPr>
              <a:t>CSces</a:t>
            </a:r>
            <a:r>
              <a:rPr lang="en-US" altLang="ja-JP" sz="1200" baseline="-25000" dirty="0" err="1">
                <a:solidFill>
                  <a:srgbClr val="000000"/>
                </a:solidFill>
                <a:latin typeface="Times New Roman" pitchFamily="18" charset="0"/>
                <a:cs typeface="Times New Roman" pitchFamily="18" charset="0"/>
              </a:rPr>
              <a:t>_</a:t>
            </a:r>
            <a:r>
              <a:rPr lang="en-US" altLang="ja-JP" sz="1200" i="1" baseline="-25000" dirty="0" err="1">
                <a:solidFill>
                  <a:srgbClr val="000000"/>
                </a:solidFill>
                <a:latin typeface="Times New Roman" pitchFamily="18" charset="0"/>
                <a:cs typeface="Times New Roman" pitchFamily="18" charset="0"/>
              </a:rPr>
              <a:t>i</a:t>
            </a:r>
            <a:r>
              <a:rPr lang="en-US" altLang="ja-JP" sz="1200" dirty="0">
                <a:solidFill>
                  <a:srgbClr val="000000"/>
                </a:solidFill>
                <a:latin typeface="Times New Roman" pitchFamily="18" charset="0"/>
                <a:cs typeface="Times New Roman" pitchFamily="18" charset="0"/>
              </a:rPr>
              <a:t> =  4.5* ( </a:t>
            </a:r>
            <a:r>
              <a:rPr lang="en-US" altLang="ja-JP" sz="1200" i="1" dirty="0">
                <a:solidFill>
                  <a:srgbClr val="000000"/>
                </a:solidFill>
                <a:latin typeface="Times New Roman" pitchFamily="18" charset="0"/>
                <a:cs typeface="Times New Roman" pitchFamily="18" charset="0"/>
              </a:rPr>
              <a:t>i</a:t>
            </a:r>
            <a:r>
              <a:rPr lang="en-US" altLang="ja-JP" sz="1200" dirty="0">
                <a:solidFill>
                  <a:srgbClr val="000000"/>
                </a:solidFill>
                <a:latin typeface="Times New Roman" pitchFamily="18" charset="0"/>
                <a:cs typeface="Times New Roman" pitchFamily="18" charset="0"/>
              </a:rPr>
              <a:t> – 1 ) [ns]</a:t>
            </a:r>
            <a:endParaRPr lang="ja-JP" altLang="ja-JP" sz="1200" dirty="0">
              <a:solidFill>
                <a:srgbClr val="000000"/>
              </a:solidFill>
              <a:latin typeface="Times New Roman" pitchFamily="18" charset="0"/>
              <a:cs typeface="Times New Roman" pitchFamily="18" charset="0"/>
            </a:endParaRPr>
          </a:p>
        </p:txBody>
      </p:sp>
      <p:cxnSp>
        <p:nvCxnSpPr>
          <p:cNvPr id="86" name="直線コネクタ 85"/>
          <p:cNvCxnSpPr/>
          <p:nvPr/>
        </p:nvCxnSpPr>
        <p:spPr bwMode="auto">
          <a:xfrm flipV="1">
            <a:off x="4191895" y="2101020"/>
            <a:ext cx="0" cy="431844"/>
          </a:xfrm>
          <a:prstGeom prst="line">
            <a:avLst/>
          </a:prstGeom>
          <a:noFill/>
          <a:ln w="6350" cap="flat" cmpd="sng" algn="ctr">
            <a:solidFill>
              <a:schemeClr val="tx1"/>
            </a:solidFill>
            <a:prstDash val="sysDot"/>
            <a:round/>
            <a:headEnd type="none" w="med" len="med"/>
            <a:tailEnd type="none" w="med" len="med"/>
          </a:ln>
          <a:effectLst/>
        </p:spPr>
      </p:cxnSp>
      <p:cxnSp>
        <p:nvCxnSpPr>
          <p:cNvPr id="88" name="直線コネクタ 87"/>
          <p:cNvCxnSpPr/>
          <p:nvPr/>
        </p:nvCxnSpPr>
        <p:spPr bwMode="auto">
          <a:xfrm flipV="1">
            <a:off x="3287729" y="2101020"/>
            <a:ext cx="0" cy="431844"/>
          </a:xfrm>
          <a:prstGeom prst="line">
            <a:avLst/>
          </a:prstGeom>
          <a:noFill/>
          <a:ln w="6350" cap="flat" cmpd="sng" algn="ctr">
            <a:solidFill>
              <a:schemeClr val="tx1"/>
            </a:solidFill>
            <a:prstDash val="sysDot"/>
            <a:round/>
            <a:headEnd type="none" w="med" len="med"/>
            <a:tailEnd type="none" w="med" len="med"/>
          </a:ln>
          <a:effectLst/>
        </p:spPr>
      </p:cxnSp>
      <p:cxnSp>
        <p:nvCxnSpPr>
          <p:cNvPr id="95" name="直線コネクタ 94"/>
          <p:cNvCxnSpPr/>
          <p:nvPr/>
        </p:nvCxnSpPr>
        <p:spPr bwMode="auto">
          <a:xfrm flipV="1">
            <a:off x="2053087" y="2748393"/>
            <a:ext cx="1234642" cy="965570"/>
          </a:xfrm>
          <a:prstGeom prst="line">
            <a:avLst/>
          </a:prstGeom>
          <a:noFill/>
          <a:ln w="6350" cap="flat" cmpd="sng" algn="ctr">
            <a:solidFill>
              <a:schemeClr val="tx1"/>
            </a:solidFill>
            <a:prstDash val="sysDot"/>
            <a:round/>
            <a:headEnd type="none" w="med" len="med"/>
            <a:tailEnd type="none" w="med" len="med"/>
          </a:ln>
          <a:effectLst/>
        </p:spPr>
      </p:cxnSp>
      <p:sp>
        <p:nvSpPr>
          <p:cNvPr id="121" name="テキスト ボックス 120"/>
          <p:cNvSpPr txBox="1"/>
          <p:nvPr/>
        </p:nvSpPr>
        <p:spPr>
          <a:xfrm>
            <a:off x="683568" y="1700808"/>
            <a:ext cx="1165704" cy="415498"/>
          </a:xfrm>
          <a:prstGeom prst="rect">
            <a:avLst/>
          </a:prstGeom>
          <a:noFill/>
        </p:spPr>
        <p:txBody>
          <a:bodyPr wrap="none" rtlCol="0">
            <a:spAutoFit/>
          </a:bodyPr>
          <a:lstStyle/>
          <a:p>
            <a:r>
              <a:rPr lang="en-US" altLang="ja-JP" sz="2100" i="1" dirty="0">
                <a:solidFill>
                  <a:srgbClr val="000000"/>
                </a:solidFill>
              </a:rPr>
              <a:t>M</a:t>
            </a:r>
            <a:r>
              <a:rPr lang="en-US" altLang="ja-JP" sz="2100" dirty="0">
                <a:solidFill>
                  <a:srgbClr val="000000"/>
                </a:solidFill>
              </a:rPr>
              <a:t> =</a:t>
            </a:r>
            <a:r>
              <a:rPr lang="ja-JP" altLang="en-US" sz="2100" dirty="0">
                <a:solidFill>
                  <a:srgbClr val="000000"/>
                </a:solidFill>
              </a:rPr>
              <a:t> </a:t>
            </a:r>
            <a:r>
              <a:rPr lang="en-US" altLang="ja-JP" sz="2100" dirty="0">
                <a:solidFill>
                  <a:srgbClr val="000000"/>
                </a:solidFill>
              </a:rPr>
              <a:t>2, 4</a:t>
            </a:r>
            <a:endParaRPr lang="ja-JP" altLang="en-US" sz="2100" dirty="0">
              <a:solidFill>
                <a:srgbClr val="000000"/>
              </a:solidFill>
            </a:endParaRPr>
          </a:p>
        </p:txBody>
      </p:sp>
      <p:sp>
        <p:nvSpPr>
          <p:cNvPr id="123" name="正方形/長方形 122"/>
          <p:cNvSpPr/>
          <p:nvPr/>
        </p:nvSpPr>
        <p:spPr>
          <a:xfrm>
            <a:off x="3392094" y="1816090"/>
            <a:ext cx="784189" cy="553998"/>
          </a:xfrm>
          <a:prstGeom prst="rect">
            <a:avLst/>
          </a:prstGeom>
        </p:spPr>
        <p:txBody>
          <a:bodyPr wrap="none">
            <a:spAutoFit/>
          </a:bodyPr>
          <a:lstStyle/>
          <a:p>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72*8</a:t>
            </a:r>
          </a:p>
          <a:p>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 576 chips</a:t>
            </a:r>
          </a:p>
          <a:p>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 327 ns</a:t>
            </a:r>
            <a:endParaRPr lang="ja-JP" altLang="en-US" sz="1000" dirty="0">
              <a:solidFill>
                <a:srgbClr val="000000"/>
              </a:solidFill>
              <a:latin typeface="Times New Roman" pitchFamily="18" charset="0"/>
              <a:cs typeface="Times New Roman" pitchFamily="18" charset="0"/>
            </a:endParaRPr>
          </a:p>
        </p:txBody>
      </p:sp>
      <p:cxnSp>
        <p:nvCxnSpPr>
          <p:cNvPr id="125" name="直線コネクタ 124"/>
          <p:cNvCxnSpPr/>
          <p:nvPr/>
        </p:nvCxnSpPr>
        <p:spPr bwMode="auto">
          <a:xfrm flipH="1" flipV="1">
            <a:off x="4191896" y="2748394"/>
            <a:ext cx="2818504" cy="947306"/>
          </a:xfrm>
          <a:prstGeom prst="line">
            <a:avLst/>
          </a:prstGeom>
          <a:noFill/>
          <a:ln w="6350" cap="flat" cmpd="sng" algn="ctr">
            <a:solidFill>
              <a:schemeClr val="tx1"/>
            </a:solidFill>
            <a:prstDash val="sysDot"/>
            <a:round/>
            <a:headEnd type="none" w="med" len="med"/>
            <a:tailEnd type="none" w="med" len="med"/>
          </a:ln>
          <a:effectLst/>
        </p:spPr>
      </p:cxnSp>
      <p:sp>
        <p:nvSpPr>
          <p:cNvPr id="153" name="正方形/長方形 152"/>
          <p:cNvSpPr/>
          <p:nvPr/>
        </p:nvSpPr>
        <p:spPr bwMode="auto">
          <a:xfrm>
            <a:off x="2376084" y="5136050"/>
            <a:ext cx="798587"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64</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cxnSp>
        <p:nvCxnSpPr>
          <p:cNvPr id="154" name="直線矢印コネクタ 153"/>
          <p:cNvCxnSpPr/>
          <p:nvPr/>
        </p:nvCxnSpPr>
        <p:spPr bwMode="auto">
          <a:xfrm flipH="1">
            <a:off x="2049335" y="5424082"/>
            <a:ext cx="1125336" cy="0"/>
          </a:xfrm>
          <a:prstGeom prst="straightConnector1">
            <a:avLst/>
          </a:prstGeom>
          <a:noFill/>
          <a:ln w="3175" cap="flat" cmpd="sng" algn="ctr">
            <a:solidFill>
              <a:schemeClr val="tx1"/>
            </a:solidFill>
            <a:prstDash val="solid"/>
            <a:round/>
            <a:headEnd type="arrow" w="sm" len="sm"/>
            <a:tailEnd type="arrow" w="sm" len="sm"/>
          </a:ln>
          <a:effectLst/>
        </p:spPr>
      </p:cxnSp>
      <p:sp>
        <p:nvSpPr>
          <p:cNvPr id="155" name="正方形/長方形 154"/>
          <p:cNvSpPr/>
          <p:nvPr/>
        </p:nvSpPr>
        <p:spPr bwMode="auto">
          <a:xfrm>
            <a:off x="2049334" y="5136226"/>
            <a:ext cx="328889" cy="223859"/>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8</a:t>
            </a:r>
          </a:p>
        </p:txBody>
      </p:sp>
      <p:sp>
        <p:nvSpPr>
          <p:cNvPr id="156" name="正方形/長方形 155"/>
          <p:cNvSpPr/>
          <p:nvPr/>
        </p:nvSpPr>
        <p:spPr>
          <a:xfrm>
            <a:off x="2447461" y="5468339"/>
            <a:ext cx="615874" cy="246221"/>
          </a:xfrm>
          <a:prstGeom prst="rect">
            <a:avLst/>
          </a:prstGeom>
        </p:spPr>
        <p:txBody>
          <a:bodyPr wrap="none">
            <a:spAutoFit/>
          </a:bodyPr>
          <a:lstStyle/>
          <a:p>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 chips</a:t>
            </a:r>
            <a:endParaRPr lang="ja-JP" altLang="en-US" sz="1000" dirty="0">
              <a:solidFill>
                <a:srgbClr val="000000"/>
              </a:solidFill>
              <a:latin typeface="Times New Roman" pitchFamily="18" charset="0"/>
              <a:cs typeface="Times New Roman" pitchFamily="18" charset="0"/>
            </a:endParaRPr>
          </a:p>
        </p:txBody>
      </p:sp>
      <p:sp>
        <p:nvSpPr>
          <p:cNvPr id="157" name="正方形/長方形 156"/>
          <p:cNvSpPr/>
          <p:nvPr/>
        </p:nvSpPr>
        <p:spPr bwMode="auto">
          <a:xfrm>
            <a:off x="2376084" y="6051324"/>
            <a:ext cx="798587" cy="236854"/>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Ga</a:t>
            </a:r>
            <a:r>
              <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rPr>
              <a:t>64</a:t>
            </a:r>
            <a:endParaRPr lang="en-US" altLang="ja-JP" sz="1000" dirty="0">
              <a:solidFill>
                <a:srgbClr val="000000"/>
              </a:solidFill>
              <a:latin typeface="Times New Roman" pitchFamily="18" charset="0"/>
              <a:ea typeface="ＭＳ ゴシック" panose="020B0609070205080204" pitchFamily="49" charset="-128"/>
              <a:cs typeface="Times New Roman" pitchFamily="18" charset="0"/>
            </a:endParaRPr>
          </a:p>
        </p:txBody>
      </p:sp>
      <p:cxnSp>
        <p:nvCxnSpPr>
          <p:cNvPr id="158" name="直線コネクタ 157"/>
          <p:cNvCxnSpPr>
            <a:endCxn id="153" idx="3"/>
          </p:cNvCxnSpPr>
          <p:nvPr/>
        </p:nvCxnSpPr>
        <p:spPr bwMode="auto">
          <a:xfrm flipV="1">
            <a:off x="3174671" y="5247980"/>
            <a:ext cx="0" cy="803344"/>
          </a:xfrm>
          <a:prstGeom prst="line">
            <a:avLst/>
          </a:prstGeom>
          <a:noFill/>
          <a:ln w="6350" cap="flat" cmpd="sng" algn="ctr">
            <a:solidFill>
              <a:schemeClr val="tx1"/>
            </a:solidFill>
            <a:prstDash val="sysDot"/>
            <a:round/>
            <a:headEnd type="none" w="med" len="med"/>
            <a:tailEnd type="none" w="med" len="med"/>
          </a:ln>
          <a:effectLst/>
        </p:spPr>
      </p:cxnSp>
      <p:cxnSp>
        <p:nvCxnSpPr>
          <p:cNvPr id="159" name="直線コネクタ 158"/>
          <p:cNvCxnSpPr>
            <a:stCxn id="157" idx="1"/>
            <a:endCxn id="153" idx="1"/>
          </p:cNvCxnSpPr>
          <p:nvPr/>
        </p:nvCxnSpPr>
        <p:spPr bwMode="auto">
          <a:xfrm flipV="1">
            <a:off x="2376084" y="5247980"/>
            <a:ext cx="0" cy="921771"/>
          </a:xfrm>
          <a:prstGeom prst="line">
            <a:avLst/>
          </a:prstGeom>
          <a:noFill/>
          <a:ln w="6350" cap="flat" cmpd="sng" algn="ctr">
            <a:solidFill>
              <a:schemeClr val="tx1"/>
            </a:solidFill>
            <a:prstDash val="sysDot"/>
            <a:round/>
            <a:headEnd type="none" w="med" len="med"/>
            <a:tailEnd type="none" w="med" len="med"/>
          </a:ln>
          <a:effectLst/>
        </p:spPr>
      </p:cxnSp>
      <p:sp>
        <p:nvSpPr>
          <p:cNvPr id="160" name="フリーフォーム 159"/>
          <p:cNvSpPr/>
          <p:nvPr/>
        </p:nvSpPr>
        <p:spPr bwMode="auto">
          <a:xfrm>
            <a:off x="1776451" y="4950530"/>
            <a:ext cx="423949" cy="225128"/>
          </a:xfrm>
          <a:custGeom>
            <a:avLst/>
            <a:gdLst>
              <a:gd name="connsiteX0" fmla="*/ 0 w 423949"/>
              <a:gd name="connsiteY0" fmla="*/ 684 h 225128"/>
              <a:gd name="connsiteX1" fmla="*/ 149629 w 423949"/>
              <a:gd name="connsiteY1" fmla="*/ 150313 h 225128"/>
              <a:gd name="connsiteX2" fmla="*/ 224444 w 423949"/>
              <a:gd name="connsiteY2" fmla="*/ 684 h 225128"/>
              <a:gd name="connsiteX3" fmla="*/ 423949 w 423949"/>
              <a:gd name="connsiteY3" fmla="*/ 225128 h 225128"/>
            </a:gdLst>
            <a:ahLst/>
            <a:cxnLst>
              <a:cxn ang="0">
                <a:pos x="connsiteX0" y="connsiteY0"/>
              </a:cxn>
              <a:cxn ang="0">
                <a:pos x="connsiteX1" y="connsiteY1"/>
              </a:cxn>
              <a:cxn ang="0">
                <a:pos x="connsiteX2" y="connsiteY2"/>
              </a:cxn>
              <a:cxn ang="0">
                <a:pos x="connsiteX3" y="connsiteY3"/>
              </a:cxn>
            </a:cxnLst>
            <a:rect l="l" t="t" r="r" b="b"/>
            <a:pathLst>
              <a:path w="423949" h="225128">
                <a:moveTo>
                  <a:pt x="0" y="684"/>
                </a:moveTo>
                <a:cubicBezTo>
                  <a:pt x="56111" y="75498"/>
                  <a:pt x="112222" y="150313"/>
                  <a:pt x="149629" y="150313"/>
                </a:cubicBezTo>
                <a:cubicBezTo>
                  <a:pt x="187036" y="150313"/>
                  <a:pt x="178724" y="-11785"/>
                  <a:pt x="224444" y="684"/>
                </a:cubicBezTo>
                <a:cubicBezTo>
                  <a:pt x="270164" y="13153"/>
                  <a:pt x="347056" y="119140"/>
                  <a:pt x="423949" y="225128"/>
                </a:cubicBezTo>
              </a:path>
            </a:pathLst>
          </a:custGeom>
          <a:noFill/>
          <a:ln w="9525" cap="flat" cmpd="sng" algn="ctr">
            <a:solidFill>
              <a:schemeClr val="accent1"/>
            </a:solidFill>
            <a:prstDash val="solid"/>
            <a:round/>
            <a:headEnd type="none" w="med" len="med"/>
            <a:tailEnd type="arrow" w="med" len="med"/>
          </a:ln>
          <a:effectLst/>
        </p:spPr>
        <p:txBody>
          <a:bodyPr vert="horz" wrap="square" lIns="90000" tIns="46800" rIns="90000" bIns="46800" numCol="1" rtlCol="0" anchor="t" anchorCtr="0" compatLnSpc="1">
            <a:prstTxWarp prst="textNoShape">
              <a:avLst/>
            </a:prstTxWarp>
            <a:spAutoFit/>
          </a:bodyPr>
          <a:lstStyle/>
          <a:p>
            <a:pPr algn="r" fontAlgn="base">
              <a:spcBef>
                <a:spcPct val="0"/>
              </a:spcBef>
              <a:spcAft>
                <a:spcPct val="0"/>
              </a:spcAft>
            </a:pPr>
            <a:endParaRPr lang="ja-JP" altLang="en-US" sz="1200">
              <a:solidFill>
                <a:srgbClr val="000000"/>
              </a:solidFill>
              <a:ea typeface="ＭＳ Ｐゴシック" charset="-128"/>
            </a:endParaRPr>
          </a:p>
        </p:txBody>
      </p:sp>
      <p:cxnSp>
        <p:nvCxnSpPr>
          <p:cNvPr id="161" name="直線コネクタ 160"/>
          <p:cNvCxnSpPr>
            <a:stCxn id="155" idx="1"/>
          </p:cNvCxnSpPr>
          <p:nvPr/>
        </p:nvCxnSpPr>
        <p:spPr bwMode="auto">
          <a:xfrm flipV="1">
            <a:off x="2049334" y="3356992"/>
            <a:ext cx="18785" cy="1891164"/>
          </a:xfrm>
          <a:prstGeom prst="line">
            <a:avLst/>
          </a:prstGeom>
          <a:noFill/>
          <a:ln w="6350" cap="flat" cmpd="sng" algn="ctr">
            <a:solidFill>
              <a:schemeClr val="tx1"/>
            </a:solidFill>
            <a:prstDash val="sysDot"/>
            <a:round/>
            <a:headEnd type="none" w="med" len="med"/>
            <a:tailEnd type="none" w="med" len="med"/>
          </a:ln>
          <a:effectLst/>
        </p:spPr>
      </p:cxnSp>
      <p:cxnSp>
        <p:nvCxnSpPr>
          <p:cNvPr id="162" name="直線コネクタ 161"/>
          <p:cNvCxnSpPr>
            <a:stCxn id="153" idx="3"/>
            <a:endCxn id="172" idx="3"/>
          </p:cNvCxnSpPr>
          <p:nvPr/>
        </p:nvCxnSpPr>
        <p:spPr bwMode="auto">
          <a:xfrm flipV="1">
            <a:off x="3174671" y="3829737"/>
            <a:ext cx="9525" cy="1418243"/>
          </a:xfrm>
          <a:prstGeom prst="line">
            <a:avLst/>
          </a:prstGeom>
          <a:noFill/>
          <a:ln w="6350" cap="flat" cmpd="sng" algn="ctr">
            <a:solidFill>
              <a:schemeClr val="tx1"/>
            </a:solidFill>
            <a:prstDash val="sysDot"/>
            <a:round/>
            <a:headEnd type="none" w="med" len="med"/>
            <a:tailEnd type="none" w="med" len="med"/>
          </a:ln>
          <a:effectLst/>
        </p:spPr>
      </p:cxnSp>
      <p:sp>
        <p:nvSpPr>
          <p:cNvPr id="163" name="テキスト ボックス 162"/>
          <p:cNvSpPr txBox="1"/>
          <p:nvPr/>
        </p:nvSpPr>
        <p:spPr>
          <a:xfrm>
            <a:off x="2915816" y="4109957"/>
            <a:ext cx="952505" cy="276999"/>
          </a:xfrm>
          <a:prstGeom prst="rect">
            <a:avLst/>
          </a:prstGeom>
          <a:solidFill>
            <a:schemeClr val="bg1"/>
          </a:solidFill>
        </p:spPr>
        <p:txBody>
          <a:bodyPr wrap="none" rtlCol="0">
            <a:spAutoFit/>
          </a:bodyPr>
          <a:lstStyle/>
          <a:p>
            <a:r>
              <a:rPr lang="en-US" altLang="ja-JP"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rPr>
              <a:t>8 repetitions</a:t>
            </a:r>
            <a:endParaRPr lang="ja-JP" altLang="en-US"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64" name="正方形/長方形 163"/>
          <p:cNvSpPr/>
          <p:nvPr/>
        </p:nvSpPr>
        <p:spPr bwMode="auto">
          <a:xfrm>
            <a:off x="2049334" y="4460124"/>
            <a:ext cx="1125337"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sp>
        <p:nvSpPr>
          <p:cNvPr id="165" name="テキスト ボックス 164"/>
          <p:cNvSpPr txBox="1"/>
          <p:nvPr/>
        </p:nvSpPr>
        <p:spPr>
          <a:xfrm>
            <a:off x="2924442" y="4775650"/>
            <a:ext cx="901209" cy="276999"/>
          </a:xfrm>
          <a:prstGeom prst="rect">
            <a:avLst/>
          </a:prstGeom>
          <a:solidFill>
            <a:schemeClr val="bg1"/>
          </a:solidFill>
        </p:spPr>
        <p:txBody>
          <a:bodyPr wrap="none" rtlCol="0">
            <a:spAutoFit/>
          </a:bodyPr>
          <a:lstStyle/>
          <a:p>
            <a:r>
              <a:rPr lang="en-US" altLang="ja-JP"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rPr>
              <a:t>Cyclic shift</a:t>
            </a:r>
            <a:endParaRPr lang="ja-JP" altLang="en-US"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66" name="正方形/長方形 165"/>
          <p:cNvSpPr/>
          <p:nvPr/>
        </p:nvSpPr>
        <p:spPr bwMode="auto">
          <a:xfrm>
            <a:off x="5899499" y="3717807"/>
            <a:ext cx="1120773"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sp>
        <p:nvSpPr>
          <p:cNvPr id="167" name="下矢印 166"/>
          <p:cNvSpPr/>
          <p:nvPr/>
        </p:nvSpPr>
        <p:spPr bwMode="auto">
          <a:xfrm rot="10800000">
            <a:off x="2755398" y="4788958"/>
            <a:ext cx="216278" cy="198225"/>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dirty="0">
              <a:solidFill>
                <a:srgbClr val="000000"/>
              </a:solidFill>
              <a:ea typeface="ＭＳ Ｐゴシック" charset="-128"/>
            </a:endParaRPr>
          </a:p>
        </p:txBody>
      </p:sp>
      <p:sp>
        <p:nvSpPr>
          <p:cNvPr id="168" name="下矢印 167"/>
          <p:cNvSpPr/>
          <p:nvPr/>
        </p:nvSpPr>
        <p:spPr bwMode="auto">
          <a:xfrm rot="10800000">
            <a:off x="2740294" y="4109957"/>
            <a:ext cx="216278" cy="198225"/>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dirty="0">
              <a:solidFill>
                <a:srgbClr val="000000"/>
              </a:solidFill>
              <a:ea typeface="ＭＳ Ｐゴシック" charset="-128"/>
            </a:endParaRPr>
          </a:p>
        </p:txBody>
      </p:sp>
      <p:sp>
        <p:nvSpPr>
          <p:cNvPr id="169" name="正方形/長方形 168"/>
          <p:cNvSpPr/>
          <p:nvPr/>
        </p:nvSpPr>
        <p:spPr bwMode="auto">
          <a:xfrm>
            <a:off x="2065840" y="3713962"/>
            <a:ext cx="4954432" cy="236935"/>
          </a:xfrm>
          <a:prstGeom prst="rect">
            <a:avLst/>
          </a:prstGeom>
          <a:noFill/>
          <a:ln w="1905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endParaRPr lang="ja-JP" altLang="en-US" sz="1000" dirty="0">
              <a:solidFill>
                <a:srgbClr val="00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70" name="正方形/長方形 169"/>
          <p:cNvSpPr/>
          <p:nvPr/>
        </p:nvSpPr>
        <p:spPr bwMode="auto">
          <a:xfrm>
            <a:off x="4297892" y="3717807"/>
            <a:ext cx="1120773"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sp>
        <p:nvSpPr>
          <p:cNvPr id="171" name="正方形/長方形 170"/>
          <p:cNvSpPr/>
          <p:nvPr/>
        </p:nvSpPr>
        <p:spPr bwMode="auto">
          <a:xfrm>
            <a:off x="3184542" y="3717807"/>
            <a:ext cx="1120773"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sp>
        <p:nvSpPr>
          <p:cNvPr id="172" name="正方形/長方形 171"/>
          <p:cNvSpPr/>
          <p:nvPr/>
        </p:nvSpPr>
        <p:spPr bwMode="auto">
          <a:xfrm>
            <a:off x="2063423" y="3717807"/>
            <a:ext cx="1120773"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sp>
        <p:nvSpPr>
          <p:cNvPr id="173" name="テキスト ボックス 172"/>
          <p:cNvSpPr txBox="1"/>
          <p:nvPr/>
        </p:nvSpPr>
        <p:spPr>
          <a:xfrm>
            <a:off x="2924442" y="5735588"/>
            <a:ext cx="500458" cy="276999"/>
          </a:xfrm>
          <a:prstGeom prst="rect">
            <a:avLst/>
          </a:prstGeom>
          <a:solidFill>
            <a:schemeClr val="bg1"/>
          </a:solidFill>
        </p:spPr>
        <p:txBody>
          <a:bodyPr wrap="none" rtlCol="0">
            <a:spAutoFit/>
          </a:bodyPr>
          <a:lstStyle/>
          <a:p>
            <a:r>
              <a:rPr lang="en-US" altLang="ja-JP"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rPr>
              <a:t>IFFT</a:t>
            </a:r>
            <a:endParaRPr lang="ja-JP" altLang="en-US"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74" name="下矢印 173"/>
          <p:cNvSpPr/>
          <p:nvPr/>
        </p:nvSpPr>
        <p:spPr bwMode="auto">
          <a:xfrm rot="10800000">
            <a:off x="2755398" y="5748896"/>
            <a:ext cx="216278" cy="198225"/>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dirty="0">
              <a:solidFill>
                <a:srgbClr val="000000"/>
              </a:solidFill>
              <a:ea typeface="ＭＳ Ｐゴシック" charset="-128"/>
            </a:endParaRPr>
          </a:p>
        </p:txBody>
      </p:sp>
      <p:sp>
        <p:nvSpPr>
          <p:cNvPr id="122" name="テキスト ボックス 121"/>
          <p:cNvSpPr txBox="1"/>
          <p:nvPr/>
        </p:nvSpPr>
        <p:spPr>
          <a:xfrm>
            <a:off x="5498579" y="3592066"/>
            <a:ext cx="415498" cy="369332"/>
          </a:xfrm>
          <a:prstGeom prst="rect">
            <a:avLst/>
          </a:prstGeom>
          <a:noFill/>
        </p:spPr>
        <p:txBody>
          <a:bodyPr wrap="none" rtlCol="0">
            <a:spAutoFit/>
          </a:bodyPr>
          <a:lstStyle/>
          <a:p>
            <a:r>
              <a:rPr lang="en-US" altLang="ja-JP" dirty="0">
                <a:solidFill>
                  <a:srgbClr val="000000"/>
                </a:solidFill>
                <a:latin typeface="Times New Roman" pitchFamily="18" charset="0"/>
                <a:cs typeface="Times New Roman" pitchFamily="18" charset="0"/>
              </a:rPr>
              <a:t>…</a:t>
            </a:r>
            <a:endParaRPr lang="ja-JP" altLang="en-US" dirty="0">
              <a:solidFill>
                <a:srgbClr val="000000"/>
              </a:solidFill>
              <a:latin typeface="Times New Roman" pitchFamily="18" charset="0"/>
              <a:cs typeface="Times New Roman" pitchFamily="18" charset="0"/>
            </a:endParaRPr>
          </a:p>
        </p:txBody>
      </p:sp>
      <p:cxnSp>
        <p:nvCxnSpPr>
          <p:cNvPr id="44" name="直線矢印コネクタ 43"/>
          <p:cNvCxnSpPr/>
          <p:nvPr/>
        </p:nvCxnSpPr>
        <p:spPr bwMode="auto">
          <a:xfrm flipH="1">
            <a:off x="2075710" y="3582086"/>
            <a:ext cx="4934690" cy="0"/>
          </a:xfrm>
          <a:prstGeom prst="straightConnector1">
            <a:avLst/>
          </a:prstGeom>
          <a:noFill/>
          <a:ln w="3175" cap="flat" cmpd="sng" algn="ctr">
            <a:solidFill>
              <a:schemeClr val="tx1"/>
            </a:solidFill>
            <a:prstDash val="solid"/>
            <a:round/>
            <a:headEnd type="arrow" w="sm" len="sm"/>
            <a:tailEnd type="arrow" w="sm" len="sm"/>
          </a:ln>
          <a:effectLst/>
        </p:spPr>
      </p:cxnSp>
      <p:cxnSp>
        <p:nvCxnSpPr>
          <p:cNvPr id="47" name="直線コネクタ 46"/>
          <p:cNvCxnSpPr/>
          <p:nvPr/>
        </p:nvCxnSpPr>
        <p:spPr bwMode="auto">
          <a:xfrm flipV="1">
            <a:off x="7010400" y="3429000"/>
            <a:ext cx="0" cy="532398"/>
          </a:xfrm>
          <a:prstGeom prst="line">
            <a:avLst/>
          </a:prstGeom>
          <a:noFill/>
          <a:ln w="6350" cap="flat" cmpd="sng" algn="ctr">
            <a:solidFill>
              <a:schemeClr val="tx1"/>
            </a:solidFill>
            <a:prstDash val="sysDot"/>
            <a:round/>
            <a:headEnd type="none" w="med" len="med"/>
            <a:tailEnd type="none" w="med" len="med"/>
          </a:ln>
          <a:effectLst/>
        </p:spPr>
      </p:cxnSp>
      <p:sp>
        <p:nvSpPr>
          <p:cNvPr id="49" name="正方形/長方形 48"/>
          <p:cNvSpPr/>
          <p:nvPr/>
        </p:nvSpPr>
        <p:spPr>
          <a:xfrm>
            <a:off x="3841281" y="3328314"/>
            <a:ext cx="1079142" cy="246221"/>
          </a:xfrm>
          <a:prstGeom prst="rect">
            <a:avLst/>
          </a:prstGeom>
        </p:spPr>
        <p:txBody>
          <a:bodyPr wrap="none">
            <a:spAutoFit/>
          </a:bodyPr>
          <a:lstStyle/>
          <a:p>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72 *</a:t>
            </a:r>
            <a:r>
              <a:rPr lang="ja-JP" altLang="en-US" sz="1000" dirty="0">
                <a:solidFill>
                  <a:srgbClr val="000000"/>
                </a:solidFill>
                <a:latin typeface="Times New Roman" pitchFamily="18" charset="0"/>
                <a:ea typeface="ＭＳ ゴシック" panose="020B0609070205080204" pitchFamily="49" charset="-128"/>
                <a:cs typeface="Times New Roman" pitchFamily="18" charset="0"/>
              </a:rPr>
              <a:t> </a:t>
            </a:r>
            <a:r>
              <a:rPr lang="en-US" altLang="ja-JP" sz="1000" dirty="0">
                <a:solidFill>
                  <a:srgbClr val="000000"/>
                </a:solidFill>
                <a:latin typeface="Times New Roman" pitchFamily="18" charset="0"/>
                <a:ea typeface="ＭＳ ゴシック" panose="020B0609070205080204" pitchFamily="49" charset="-128"/>
                <a:cs typeface="Times New Roman" pitchFamily="18" charset="0"/>
              </a:rPr>
              <a:t>8 repetitions</a:t>
            </a:r>
          </a:p>
        </p:txBody>
      </p:sp>
    </p:spTree>
    <p:extLst>
      <p:ext uri="{BB962C8B-B14F-4D97-AF65-F5344CB8AC3E}">
        <p14:creationId xmlns:p14="http://schemas.microsoft.com/office/powerpoint/2010/main" val="4018661245"/>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2580</Words>
  <Application>Microsoft Office PowerPoint</Application>
  <PresentationFormat>画面に合わせる (4:3)</PresentationFormat>
  <Paragraphs>923</Paragraphs>
  <Slides>21</Slides>
  <Notes>2</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IEEE-P802_15</vt:lpstr>
      <vt:lpstr>PowerPoint プレゼンテーション</vt:lpstr>
      <vt:lpstr>PowerPoint プレゼンテーション</vt:lpstr>
      <vt:lpstr>1. 7/8 adds complexity and is not needed because rates are very close to 14/15.</vt:lpstr>
      <vt:lpstr>Proposal to use M=9 instead of M=8</vt:lpstr>
      <vt:lpstr>Channel aggregation and bonding</vt:lpstr>
      <vt:lpstr>2. Parallel preamble and SFD for all branches? Should we add cyclic shift delay?</vt:lpstr>
      <vt:lpstr>2. Parallel preamble and SFD for all branches? Should we add cyclic shift delay?</vt:lpstr>
      <vt:lpstr>CES structure</vt:lpstr>
      <vt:lpstr>CES structure</vt:lpstr>
      <vt:lpstr>CES structure</vt:lpstr>
      <vt:lpstr>3. When is stable position assumed? How to know when device is stable?</vt:lpstr>
      <vt:lpstr>4. What is the time interval of Association Request Commands? What is the duration of each Association Request Command?</vt:lpstr>
      <vt:lpstr>PowerPoint プレゼンテーション</vt:lpstr>
      <vt:lpstr>5. Total 5 dBm tx power for 16 antennas</vt:lpstr>
      <vt:lpstr>6. Link budget for all MIMO combinations, including channel aggregation.</vt:lpstr>
      <vt:lpstr>6. Link budget for all MIMO combinations, including channel aggregation.</vt:lpstr>
      <vt:lpstr>Min receive level</vt:lpstr>
      <vt:lpstr>7. Remove 20%?</vt:lpstr>
      <vt:lpstr>8. Specify data throughput from MAC to PHY across PHY SAP for MIMO</vt:lpstr>
      <vt:lpstr>8. Specify data throughput from MAC to PHY across PHY SAP for MIMO</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c:creator>
  <cp:lastModifiedBy>a</cp:lastModifiedBy>
  <cp:revision>4</cp:revision>
  <dcterms:created xsi:type="dcterms:W3CDTF">2015-11-10T09:42:33Z</dcterms:created>
  <dcterms:modified xsi:type="dcterms:W3CDTF">2015-11-10T09:49:05Z</dcterms:modified>
</cp:coreProperties>
</file>