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9594" autoAdjust="0"/>
  </p:normalViewPr>
  <p:slideViewPr>
    <p:cSldViewPr showGuides="1">
      <p:cViewPr varScale="1">
        <p:scale>
          <a:sx n="115" d="100"/>
          <a:sy n="115" d="100"/>
        </p:scale>
        <p:origin x="-616" y="-10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a:t>
            </a:r>
            <a:r>
              <a:rPr lang="en-US" altLang="ja-JP" dirty="0" smtClean="0"/>
              <a:t>2015</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428553731"/>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a:t>
            </a:r>
            <a:r>
              <a:rPr lang="en-US" altLang="ja-JP" dirty="0" smtClean="0"/>
              <a:t>2015</a:t>
            </a:r>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a:t>
            </a:r>
            <a:r>
              <a:rPr lang="en-US" altLang="ja-JP" dirty="0" smtClean="0"/>
              <a:t>2015</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3556052812"/>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685800" y="378281"/>
            <a:ext cx="1600200" cy="215444"/>
          </a:xfrm>
        </p:spPr>
        <p:txBody>
          <a:bodyPr/>
          <a:lstStyle>
            <a:lvl1pPr>
              <a:defRPr/>
            </a:lvl1pPr>
          </a:lstStyle>
          <a:p>
            <a:r>
              <a:rPr lang="en-US" altLang="ja-JP" dirty="0" smtClean="0"/>
              <a:t>November </a:t>
            </a:r>
            <a:r>
              <a:rPr lang="en-US" altLang="ja-JP" dirty="0" smtClean="0"/>
              <a:t>2015</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077041982"/>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November </a:t>
            </a:r>
            <a:r>
              <a:rPr lang="en-US" altLang="ja-JP" dirty="0" smtClean="0"/>
              <a:t>2015</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181049402"/>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November </a:t>
            </a:r>
            <a:r>
              <a:rPr lang="en-US" altLang="ja-JP" dirty="0" smtClean="0"/>
              <a:t>2015</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501620892"/>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November </a:t>
            </a:r>
            <a:r>
              <a:rPr lang="en-US" altLang="ja-JP" dirty="0" smtClean="0"/>
              <a:t>2015</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802.15-15-</a:t>
            </a:r>
            <a:r>
              <a:rPr lang="en-US" altLang="ja-JP" sz="1400" b="1" dirty="0" smtClean="0">
                <a:ea typeface="ＭＳ Ｐゴシック" charset="-128"/>
              </a:rPr>
              <a:t>0888-00-</a:t>
            </a:r>
            <a:r>
              <a:rPr lang="en-US" altLang="ja-JP" sz="1400" b="1" dirty="0" smtClean="0">
                <a:ea typeface="ＭＳ Ｐゴシック" charset="-128"/>
              </a:rPr>
              <a:t>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xmlns:p14="http://schemas.microsoft.com/office/powerpoint/2010/mai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4" Type="http://schemas.openxmlformats.org/officeDocument/2006/relationships/hyperlink" Target="mailto:jhaapola@ee.oulu.fi"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Novem</a:t>
            </a:r>
            <a:r>
              <a:rPr lang="en-US" altLang="ja-JP" dirty="0" smtClean="0"/>
              <a:t>ber </a:t>
            </a:r>
            <a:r>
              <a:rPr lang="en-US" altLang="ja-JP" dirty="0" smtClean="0"/>
              <a:t>2015</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b="1" dirty="0" smtClean="0">
                <a:ea typeface="ＭＳ Ｐゴシック" charset="-128"/>
              </a:rPr>
              <a:t>:</a:t>
            </a:r>
            <a:r>
              <a:rPr lang="en-US" altLang="ja-JP" sz="1600" dirty="0" smtClean="0">
                <a:ea typeface="ＭＳ Ｐゴシック" charset="-128"/>
              </a:rPr>
              <a:t> [IG DEP </a:t>
            </a:r>
            <a:r>
              <a:rPr lang="en-US" altLang="ja-JP" sz="1600" dirty="0" smtClean="0">
                <a:ea typeface="ＭＳ Ｐゴシック" charset="-128"/>
              </a:rPr>
              <a:t>November Opening Report 2015]</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a:t>
            </a:r>
            <a:r>
              <a:rPr lang="en-US" altLang="ja-JP" sz="1600" dirty="0" smtClean="0">
                <a:ea typeface="ＭＳ Ｐゴシック" charset="-128"/>
              </a:rPr>
              <a:t>10 </a:t>
            </a:r>
            <a:r>
              <a:rPr lang="en-US" altLang="ja-JP" sz="1600" dirty="0" smtClean="0">
                <a:ea typeface="ＭＳ Ｐゴシック" charset="-128"/>
              </a:rPr>
              <a:t>Nove</a:t>
            </a:r>
            <a:r>
              <a:rPr lang="en-US" altLang="ja-JP" sz="1600" dirty="0" smtClean="0">
                <a:ea typeface="ＭＳ Ｐゴシック" charset="-128"/>
              </a:rPr>
              <a:t>mber</a:t>
            </a:r>
            <a:r>
              <a:rPr lang="en-US" altLang="ja-JP" sz="1600" dirty="0" smtClean="0">
                <a:ea typeface="ＭＳ Ｐゴシック" charset="-128"/>
              </a:rPr>
              <a:t>, 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a:t>
            </a:r>
            <a:r>
              <a:rPr lang="en-US" altLang="ja-JP" sz="1600" dirty="0" smtClean="0">
                <a:ea typeface="ＭＳ Ｐゴシック" charset="-128"/>
              </a:rPr>
              <a:t>Jussi Haapola,</a:t>
            </a:r>
            <a:r>
              <a:rPr lang="en-US" altLang="ja-JP" sz="1600" dirty="0" smtClean="0">
                <a:ea typeface="ＭＳ Ｐゴシック" charset="-128"/>
              </a:rPr>
              <a:t> Centre </a:t>
            </a:r>
            <a:r>
              <a:rPr lang="en-US" altLang="ja-JP" sz="1600" dirty="0">
                <a:ea typeface="ＭＳ Ｐゴシック" charset="-128"/>
              </a:rPr>
              <a:t>for Wireless </a:t>
            </a:r>
            <a:r>
              <a:rPr lang="en-US" altLang="ja-JP" sz="1600" dirty="0" smtClean="0">
                <a:ea typeface="ＭＳ Ｐゴシック" charset="-128"/>
              </a:rPr>
              <a:t>Communications / </a:t>
            </a:r>
            <a:r>
              <a:rPr lang="en-US" altLang="ja-JP" sz="1600" dirty="0">
                <a:ea typeface="ＭＳ Ｐゴシック" charset="-128"/>
              </a:rPr>
              <a:t>University of </a:t>
            </a:r>
            <a:r>
              <a:rPr lang="en-US" altLang="ja-JP" sz="1600" dirty="0" smtClean="0">
                <a:ea typeface="ＭＳ Ｐゴシック" charset="-128"/>
              </a:rPr>
              <a:t>Oulu                                  </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P.O</a:t>
            </a:r>
            <a:r>
              <a:rPr lang="en-US" altLang="ja-JP" sz="1600" dirty="0">
                <a:ea typeface="ＭＳ Ｐゴシック" charset="-128"/>
              </a:rPr>
              <a:t>. Box 4500, </a:t>
            </a:r>
            <a:r>
              <a:rPr lang="en-US" altLang="ja-JP" sz="1600" dirty="0" smtClean="0">
                <a:ea typeface="ＭＳ Ｐゴシック" charset="-128"/>
              </a:rPr>
              <a:t>Oulu</a:t>
            </a:r>
            <a:r>
              <a:rPr lang="en-US" altLang="ja-JP" sz="1600" dirty="0">
                <a:ea typeface="ＭＳ Ｐゴシック" charset="-128"/>
              </a:rPr>
              <a:t>, Finland FI-</a:t>
            </a:r>
            <a:r>
              <a:rPr lang="en-US" altLang="ja-JP" sz="1600" dirty="0" smtClean="0">
                <a:ea typeface="ＭＳ Ｐゴシック" charset="-128"/>
              </a:rPr>
              <a:t>90014</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 +358(0)40-8363-018 Email: </a:t>
            </a:r>
            <a:r>
              <a:rPr lang="en-US" altLang="ja-JP" sz="1600" dirty="0" err="1" smtClean="0">
                <a:ea typeface="ＭＳ Ｐゴシック" charset="-128"/>
              </a:rPr>
              <a:t>jhaapola</a:t>
            </a:r>
            <a:r>
              <a:rPr lang="en-US" altLang="ja-JP" sz="1600" dirty="0" err="1">
                <a:ea typeface="ＭＳ Ｐゴシック" charset="-128"/>
              </a:rPr>
              <a:t>@ee.oulu.fi</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IG DEP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536" y="1837184"/>
            <a:ext cx="8640960" cy="4328120"/>
          </a:xfrm>
          <a:ln/>
        </p:spPr>
        <p:txBody>
          <a:bodyPr>
            <a:normAutofit/>
          </a:bodyPr>
          <a:lstStyle/>
          <a:p>
            <a:r>
              <a:rPr lang="en-US" altLang="ja-JP" sz="2400" dirty="0" smtClean="0"/>
              <a:t>IG DEP meeting call to order</a:t>
            </a:r>
          </a:p>
          <a:p>
            <a:r>
              <a:rPr lang="en-US" altLang="ja-JP" sz="2400" dirty="0" smtClean="0"/>
              <a:t>Call for essential patents and policies &amp; procedures reminder </a:t>
            </a:r>
          </a:p>
          <a:p>
            <a:r>
              <a:rPr lang="en-US" altLang="ja-JP" sz="2400" dirty="0" smtClean="0"/>
              <a:t>Approve meeting </a:t>
            </a:r>
            <a:r>
              <a:rPr lang="en-US" altLang="ja-JP" sz="2400" dirty="0" smtClean="0"/>
              <a:t>minutes doc# </a:t>
            </a:r>
            <a:r>
              <a:rPr lang="en-US" altLang="ja-JP" sz="2400" dirty="0"/>
              <a:t>15-15-</a:t>
            </a:r>
            <a:r>
              <a:rPr lang="en-US" altLang="ja-JP" sz="2400" dirty="0" smtClean="0"/>
              <a:t>0712-00</a:t>
            </a:r>
            <a:endParaRPr lang="en-US" altLang="ja-JP" sz="2400" dirty="0" smtClean="0"/>
          </a:p>
          <a:p>
            <a:r>
              <a:rPr lang="en-US" altLang="ja-JP" sz="2400" dirty="0" smtClean="0"/>
              <a:t>Discussion</a:t>
            </a:r>
          </a:p>
          <a:p>
            <a:pPr marL="0" indent="0">
              <a:buNone/>
            </a:pPr>
            <a:r>
              <a:rPr lang="en-US" altLang="ja-JP" sz="2400" dirty="0"/>
              <a:t> </a:t>
            </a:r>
            <a:r>
              <a:rPr lang="en-US" altLang="ja-JP" sz="2400" dirty="0" smtClean="0"/>
              <a:t>    1</a:t>
            </a:r>
            <a:r>
              <a:rPr lang="en-US" altLang="ja-JP" sz="2400" dirty="0"/>
              <a:t>. </a:t>
            </a:r>
            <a:r>
              <a:rPr lang="en-US" altLang="ja-JP" sz="2400" dirty="0" smtClean="0"/>
              <a:t>Review of Call for Interest(CFI</a:t>
            </a:r>
            <a:r>
              <a:rPr lang="en-US" altLang="ja-JP" sz="2400" dirty="0"/>
              <a:t>): 15-14-0449-06-0dep-call-for-interest </a:t>
            </a:r>
            <a:endParaRPr lang="en-US" altLang="ja-JP" sz="2400" dirty="0" smtClean="0"/>
          </a:p>
          <a:p>
            <a:pPr marL="0" indent="0">
              <a:buNone/>
            </a:pPr>
            <a:r>
              <a:rPr lang="en-US" altLang="ja-JP" sz="2400" dirty="0"/>
              <a:t>     </a:t>
            </a:r>
            <a:r>
              <a:rPr lang="en-US" altLang="ja-JP" sz="2400" dirty="0" smtClean="0"/>
              <a:t>2. </a:t>
            </a:r>
            <a:r>
              <a:rPr lang="en-US" altLang="ja-JP" sz="2400" dirty="0" smtClean="0"/>
              <a:t>G</a:t>
            </a:r>
            <a:r>
              <a:rPr lang="en-US" altLang="ja-JP" sz="2400" dirty="0" smtClean="0"/>
              <a:t>ive tentative presentations</a:t>
            </a:r>
          </a:p>
          <a:p>
            <a:pPr marL="0" indent="0">
              <a:buNone/>
            </a:pPr>
            <a:r>
              <a:rPr lang="en-US" altLang="ja-JP" sz="2400" dirty="0" smtClean="0"/>
              <a:t> </a:t>
            </a:r>
            <a:r>
              <a:rPr lang="en-US" altLang="ja-JP" sz="2400" dirty="0"/>
              <a:t> </a:t>
            </a:r>
            <a:r>
              <a:rPr lang="en-US" altLang="ja-JP" sz="2400" dirty="0" smtClean="0"/>
              <a:t>   3. Discussion</a:t>
            </a:r>
          </a:p>
          <a:p>
            <a:pPr marL="0" indent="0">
              <a:buNone/>
            </a:pPr>
            <a:r>
              <a:rPr lang="en-US" altLang="ja-JP" sz="2400" dirty="0"/>
              <a:t> </a:t>
            </a:r>
            <a:r>
              <a:rPr lang="en-US" altLang="ja-JP" sz="2400" dirty="0" smtClean="0"/>
              <a:t>    4. Adjourn</a:t>
            </a:r>
            <a:endParaRPr lang="en-US" altLang="ja-JP" sz="2400" dirty="0" smtClean="0"/>
          </a:p>
        </p:txBody>
      </p:sp>
      <p:sp>
        <p:nvSpPr>
          <p:cNvPr id="4098" name="Rectangle 2"/>
          <p:cNvSpPr>
            <a:spLocks noGrp="1" noChangeArrowheads="1"/>
          </p:cNvSpPr>
          <p:nvPr>
            <p:ph type="title"/>
          </p:nvPr>
        </p:nvSpPr>
        <p:spPr>
          <a:ln/>
        </p:spPr>
        <p:txBody>
          <a:bodyPr/>
          <a:lstStyle/>
          <a:p>
            <a:r>
              <a:rPr lang="en-US" altLang="ja-JP" b="1" dirty="0" smtClean="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dirty="0" smtClean="0"/>
              <a:t>Nove</a:t>
            </a:r>
            <a:r>
              <a:rPr lang="en-US" altLang="ja-JP" dirty="0" smtClean="0"/>
              <a:t>mber </a:t>
            </a:r>
            <a:r>
              <a:rPr lang="en-US" altLang="ja-JP" dirty="0"/>
              <a:t>2015</a:t>
            </a:r>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2194520"/>
            <a:ext cx="8568952" cy="4114800"/>
          </a:xfrm>
        </p:spPr>
        <p:txBody>
          <a:bodyPr/>
          <a:lstStyle/>
          <a:p>
            <a:pPr marL="514350" indent="-514350">
              <a:buFont typeface="+mj-lt"/>
              <a:buAutoNum type="arabicPeriod"/>
            </a:pPr>
            <a:r>
              <a:rPr kumimoji="1" lang="en-US" altLang="ja-JP" sz="2800" dirty="0" smtClean="0"/>
              <a:t>Ryuji Kohno, YNU/CWC-Nippon</a:t>
            </a:r>
          </a:p>
          <a:p>
            <a:pPr marL="0" indent="0">
              <a:buNone/>
            </a:pPr>
            <a:r>
              <a:rPr kumimoji="1" lang="en-US" altLang="ja-JP" sz="2800" dirty="0" smtClean="0"/>
              <a:t>  </a:t>
            </a:r>
            <a:r>
              <a:rPr kumimoji="1" lang="en-US" altLang="ja-JP" sz="2800" dirty="0" smtClean="0">
                <a:hlinkClick r:id="rId3"/>
              </a:rPr>
              <a:t>kohno@ynu.ac.jp</a:t>
            </a:r>
            <a:r>
              <a:rPr kumimoji="1" lang="en-US" altLang="ja-JP" sz="2800" dirty="0" smtClean="0"/>
              <a:t>,  </a:t>
            </a:r>
            <a:r>
              <a:rPr kumimoji="1" lang="en-US" altLang="ja-JP" sz="2800" dirty="0" err="1" smtClean="0"/>
              <a:t>ryuji.kohno@cwc-nippon.co,jp</a:t>
            </a:r>
            <a:endParaRPr kumimoji="1" lang="en-US" altLang="ja-JP" sz="2800" dirty="0" smtClean="0"/>
          </a:p>
          <a:p>
            <a:pPr marL="514350" indent="-514350">
              <a:buAutoNum type="arabicPeriod" startAt="2"/>
            </a:pPr>
            <a:r>
              <a:rPr lang="en-US" altLang="ja-JP" sz="2800" dirty="0" smtClean="0"/>
              <a:t>Jussi Haapola, </a:t>
            </a:r>
            <a:r>
              <a:rPr lang="en-US" altLang="ja-JP" sz="2800" dirty="0" smtClean="0"/>
              <a:t>CWC/</a:t>
            </a:r>
            <a:r>
              <a:rPr lang="en-US" altLang="ja-JP" sz="2800" dirty="0" err="1" smtClean="0"/>
              <a:t>UoO</a:t>
            </a:r>
            <a:endParaRPr lang="en-US" altLang="ja-JP" sz="2800" dirty="0" smtClean="0"/>
          </a:p>
          <a:p>
            <a:pPr marL="0" indent="0">
              <a:buNone/>
            </a:pPr>
            <a:r>
              <a:rPr kumimoji="1" lang="en-US" altLang="ja-JP" sz="2800" dirty="0"/>
              <a:t> </a:t>
            </a:r>
            <a:r>
              <a:rPr lang="en-US" altLang="ja-JP" sz="2800" dirty="0"/>
              <a:t> </a:t>
            </a:r>
            <a:r>
              <a:rPr lang="en-US" altLang="ja-JP" sz="2800" dirty="0" smtClean="0">
                <a:hlinkClick r:id="rId4"/>
              </a:rPr>
              <a:t>jhaapola@ee.oulu.fi</a:t>
            </a:r>
            <a:r>
              <a:rPr lang="en-US" altLang="ja-JP" sz="2800" dirty="0" smtClean="0"/>
              <a:t>,   </a:t>
            </a:r>
            <a:endParaRPr kumimoji="1" lang="ja-JP" altLang="en-US" sz="2800" dirty="0"/>
          </a:p>
        </p:txBody>
      </p:sp>
      <p:sp>
        <p:nvSpPr>
          <p:cNvPr id="3" name="タイトル 2"/>
          <p:cNvSpPr>
            <a:spLocks noGrp="1"/>
          </p:cNvSpPr>
          <p:nvPr>
            <p:ph type="title"/>
          </p:nvPr>
        </p:nvSpPr>
        <p:spPr/>
        <p:txBody>
          <a:bodyPr/>
          <a:lstStyle/>
          <a:p>
            <a:r>
              <a:rPr lang="en-US" altLang="ja-JP" b="1" dirty="0" smtClean="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11</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smtClean="0"/>
              <a:t>Nov</a:t>
            </a:r>
            <a:r>
              <a:rPr lang="en-US" altLang="ja-JP" dirty="0" smtClean="0"/>
              <a:t>ember </a:t>
            </a:r>
            <a:r>
              <a:rPr lang="en-US" altLang="ja-JP" dirty="0"/>
              <a:t>2015</a:t>
            </a:r>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9684196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600200" cy="215444"/>
          </a:xfrm>
        </p:spPr>
        <p:txBody>
          <a:bodyPr/>
          <a:lstStyle/>
          <a:p>
            <a:r>
              <a:rPr lang="en-US" altLang="ja-JP" dirty="0" smtClean="0"/>
              <a:t>Nove</a:t>
            </a:r>
            <a:r>
              <a:rPr lang="en-US" altLang="ja-JP" dirty="0" smtClean="0"/>
              <a:t>mber </a:t>
            </a:r>
            <a:r>
              <a:rPr lang="en-US" altLang="ja-JP" dirty="0" smtClean="0"/>
              <a:t>2015</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smtClean="0">
                <a:ea typeface="ＭＳ Ｐゴシック" pitchFamily="50" charset="-128"/>
              </a:rPr>
              <a:t>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Dallas</a:t>
            </a:r>
            <a:r>
              <a:rPr lang="en-US" altLang="ja-JP" dirty="0" smtClean="0">
                <a:ea typeface="ＭＳ Ｐゴシック" pitchFamily="50" charset="-128"/>
              </a:rPr>
              <a:t>, TX, U.S.A.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November</a:t>
            </a:r>
            <a:r>
              <a:rPr lang="en-US" altLang="ja-JP" dirty="0" smtClean="0">
                <a:ea typeface="ＭＳ Ｐゴシック" pitchFamily="50" charset="-128"/>
              </a:rPr>
              <a:t> 11</a:t>
            </a:r>
            <a:r>
              <a:rPr lang="en-US" altLang="ja-JP" baseline="30000" dirty="0" smtClean="0">
                <a:ea typeface="ＭＳ Ｐゴシック" pitchFamily="50" charset="-128"/>
              </a:rPr>
              <a:t>th</a:t>
            </a:r>
            <a:r>
              <a:rPr lang="en-US" altLang="ja-JP" dirty="0" smtClean="0">
                <a:ea typeface="ＭＳ Ｐゴシック" pitchFamily="50" charset="-128"/>
              </a:rPr>
              <a:t>, 2015</a:t>
            </a:r>
            <a:endParaRPr lang="ja-JP"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sz="4000" b="1" dirty="0" smtClean="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Nove</a:t>
            </a:r>
            <a:r>
              <a:rPr lang="en-US" altLang="ja-JP" dirty="0" smtClean="0"/>
              <a:t>mber </a:t>
            </a:r>
            <a:r>
              <a:rPr lang="en-US" altLang="ja-JP" dirty="0"/>
              <a:t>2015</a:t>
            </a:r>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3932457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smtClean="0">
                <a:ea typeface="ＭＳ Ｐゴシック" charset="-128"/>
              </a:rPr>
              <a:t>Required notices</a:t>
            </a:r>
          </a:p>
          <a:p>
            <a:pPr lvl="1"/>
            <a:r>
              <a:rPr lang="en-US" altLang="ja-JP" sz="2400" dirty="0" smtClean="0">
                <a:ea typeface="ＭＳ Ｐゴシック" charset="-128"/>
              </a:rPr>
              <a:t>Affiliation FAQ - http://standards.ieee.org/faqs/affiliationFAQ.html</a:t>
            </a:r>
          </a:p>
          <a:p>
            <a:pPr lvl="1"/>
            <a:r>
              <a:rPr lang="en-US" altLang="ja-JP" sz="2400" dirty="0" smtClean="0">
                <a:ea typeface="ＭＳ Ｐゴシック" charset="-128"/>
              </a:rPr>
              <a:t>Anti-Trust FAQ - http://standards.ieee.org/resources/antitrust-guidelines.pdf</a:t>
            </a:r>
          </a:p>
          <a:p>
            <a:pPr lvl="1"/>
            <a:r>
              <a:rPr lang="en-US" altLang="ja-JP" sz="2400" dirty="0" smtClean="0">
                <a:ea typeface="ＭＳ Ｐゴシック" charset="-128"/>
              </a:rPr>
              <a:t>Ethics - http://www.ieee.org/portal/cms_docs/about/CoE_poster.pdf</a:t>
            </a:r>
          </a:p>
          <a:p>
            <a:r>
              <a:rPr lang="en-US" altLang="ja-JP" sz="2800" dirty="0" smtClean="0">
                <a:ea typeface="ＭＳ Ｐゴシック" charset="-128"/>
              </a:rPr>
              <a:t>Chair and Secretary</a:t>
            </a:r>
          </a:p>
          <a:p>
            <a:pPr lvl="1"/>
            <a:r>
              <a:rPr lang="en-US" altLang="ja-JP" sz="2400" dirty="0" smtClean="0">
                <a:ea typeface="ＭＳ Ｐゴシック" charset="-128"/>
              </a:rPr>
              <a:t>Chair </a:t>
            </a:r>
            <a:r>
              <a:rPr lang="en-US" altLang="ja-JP" sz="2400" dirty="0" smtClean="0">
                <a:ea typeface="ＭＳ Ｐゴシック" charset="-128"/>
              </a:rPr>
              <a:t>and secretary is </a:t>
            </a:r>
            <a:r>
              <a:rPr lang="en-US" altLang="ja-JP" sz="2400" dirty="0" smtClean="0">
                <a:ea typeface="ＭＳ Ｐゴシック" charset="-128"/>
              </a:rPr>
              <a:t>Jussi Haapola</a:t>
            </a:r>
            <a:r>
              <a:rPr lang="en-US" altLang="ja-JP" sz="2400" dirty="0" smtClean="0">
                <a:ea typeface="ＭＳ Ｐゴシック" charset="-128"/>
              </a:rPr>
              <a:t>(CWC/</a:t>
            </a:r>
            <a:r>
              <a:rPr lang="en-US" altLang="ja-JP" sz="2400" dirty="0" err="1" smtClean="0">
                <a:ea typeface="ＭＳ Ｐゴシック" charset="-128"/>
              </a:rPr>
              <a:t>UoO</a:t>
            </a:r>
            <a:r>
              <a:rPr lang="en-US" altLang="ja-JP" sz="2400" dirty="0" smtClean="0">
                <a:ea typeface="ＭＳ Ｐゴシック" charset="-128"/>
              </a:rPr>
              <a:t>)</a:t>
            </a:r>
            <a:endParaRPr lang="en-US" altLang="ja-JP" sz="2400" dirty="0" smtClean="0">
              <a:ea typeface="ＭＳ Ｐゴシック" charset="-128"/>
            </a:endParaRPr>
          </a:p>
          <a:p>
            <a:pPr lvl="1"/>
            <a:endParaRPr lang="en-US" altLang="ja-JP" sz="2000" dirty="0" smtClean="0">
              <a:ea typeface="ＭＳ Ｐゴシック" charset="-128"/>
            </a:endParaRPr>
          </a:p>
          <a:p>
            <a:pPr lvl="1"/>
            <a:endParaRPr lang="en-US" altLang="ja-JP" sz="2000" dirty="0" smtClean="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smtClean="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4" name="日付プレースホルダー 3"/>
          <p:cNvSpPr>
            <a:spLocks noGrp="1"/>
          </p:cNvSpPr>
          <p:nvPr>
            <p:ph type="dt" sz="half" idx="10"/>
          </p:nvPr>
        </p:nvSpPr>
        <p:spPr/>
        <p:txBody>
          <a:bodyPr/>
          <a:lstStyle/>
          <a:p>
            <a:r>
              <a:rPr lang="en-US" altLang="ja-JP" dirty="0" smtClean="0"/>
              <a:t>Nove</a:t>
            </a:r>
            <a:r>
              <a:rPr lang="en-US" altLang="ja-JP" dirty="0" smtClean="0"/>
              <a:t>mber </a:t>
            </a:r>
            <a:r>
              <a:rPr lang="en-US" altLang="ja-JP" dirty="0"/>
              <a:t>2015</a:t>
            </a:r>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7343097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Nov</a:t>
            </a:r>
            <a:r>
              <a:rPr lang="en-US" altLang="ja-JP" dirty="0" smtClean="0"/>
              <a:t>ember </a:t>
            </a:r>
            <a:r>
              <a:rPr lang="en-US" altLang="ja-JP" dirty="0"/>
              <a:t>2015</a:t>
            </a:r>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smtClean="0">
                <a:ea typeface="ＭＳ Ｐゴシック" charset="-128"/>
              </a:rPr>
              <a:t>Participants, Patents, and Duty to Inform</a:t>
            </a:r>
            <a:endParaRPr lang="en-US" altLang="ja-JP" sz="3200" b="1"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5872668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smtClean="0"/>
              <a:t>Nov</a:t>
            </a:r>
            <a:r>
              <a:rPr lang="en-US" altLang="ja-JP" dirty="0" smtClean="0"/>
              <a:t>ember </a:t>
            </a:r>
            <a:r>
              <a:rPr lang="en-US" altLang="ja-JP" dirty="0"/>
              <a:t>2015</a:t>
            </a:r>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0"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50595874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dirty="0" smtClean="0"/>
              <a:t>Nov</a:t>
            </a:r>
            <a:r>
              <a:rPr lang="en-US" altLang="ja-JP" dirty="0" smtClean="0"/>
              <a:t>ember </a:t>
            </a:r>
            <a:r>
              <a:rPr lang="en-US" altLang="ja-JP" dirty="0"/>
              <a:t>2015</a:t>
            </a:r>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smtClean="0">
              <a:ea typeface="ＭＳ Ｐゴシック" charset="-128"/>
            </a:endParaRPr>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8405083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smtClean="0">
                <a:ea typeface="ＭＳ Ｐゴシック" charset="-128"/>
              </a:rPr>
              <a:t>Other Guidelines for IEEE </a:t>
            </a:r>
            <a:r>
              <a:rPr lang="en-US" altLang="ja-JP" sz="3200" b="1" u="sng" dirty="0">
                <a:ea typeface="ＭＳ Ｐゴシック" charset="-128"/>
              </a:rPr>
              <a:t>W</a:t>
            </a:r>
            <a:r>
              <a:rPr lang="en-US" altLang="ja-JP" sz="3200" b="1" u="sng" dirty="0" smtClean="0">
                <a:ea typeface="ＭＳ Ｐゴシック" charset="-128"/>
              </a:rPr>
              <a:t>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2" name="日付プレースホルダー 1"/>
          <p:cNvSpPr>
            <a:spLocks noGrp="1"/>
          </p:cNvSpPr>
          <p:nvPr>
            <p:ph type="dt" sz="half" idx="10"/>
          </p:nvPr>
        </p:nvSpPr>
        <p:spPr/>
        <p:txBody>
          <a:bodyPr/>
          <a:lstStyle/>
          <a:p>
            <a:r>
              <a:rPr lang="en-US" altLang="ja-JP" dirty="0" smtClean="0"/>
              <a:t>Nov</a:t>
            </a:r>
            <a:r>
              <a:rPr lang="en-US" altLang="ja-JP" dirty="0" smtClean="0"/>
              <a:t>ember </a:t>
            </a:r>
            <a:r>
              <a:rPr lang="en-US" altLang="ja-JP" dirty="0"/>
              <a:t>2015</a:t>
            </a:r>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39940451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I</a:t>
            </a:r>
            <a:r>
              <a:rPr lang="en-US" altLang="ja-JP" b="1" dirty="0" smtClean="0"/>
              <a:t>G DEP </a:t>
            </a:r>
            <a:r>
              <a:rPr kumimoji="1" lang="en-US" altLang="ja-JP" b="1" dirty="0" smtClean="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Nov</a:t>
            </a:r>
            <a:r>
              <a:rPr lang="en-US" altLang="ja-JP" dirty="0" smtClean="0"/>
              <a:t>ember </a:t>
            </a:r>
            <a:r>
              <a:rPr lang="en-US" altLang="ja-JP" dirty="0"/>
              <a:t>2015</a:t>
            </a:r>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632880760"/>
              </p:ext>
            </p:extLst>
          </p:nvPr>
        </p:nvGraphicFramePr>
        <p:xfrm>
          <a:off x="952824" y="2060848"/>
          <a:ext cx="7128000" cy="263092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solidFill>
                            <a:schemeClr val="tx1"/>
                          </a:solidFill>
                        </a:rPr>
                        <a:t>IG-DEP</a:t>
                      </a:r>
                      <a:endParaRPr kumimoji="1" lang="en-US" altLang="ja-JP"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smtClean="0">
                          <a:solidFill>
                            <a:schemeClr val="tx1"/>
                          </a:solidFill>
                        </a:rPr>
                        <a:t>IG-DEP</a:t>
                      </a: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endParaRPr kumimoji="1" lang="en-US" altLang="ja-JP" dirty="0" smtClean="0">
                        <a:solidFill>
                          <a:schemeClr val="tx1"/>
                        </a:solidFill>
                      </a:endParaRPr>
                    </a:p>
                    <a:p>
                      <a:pPr algn="ctr"/>
                      <a:endParaRPr kumimoji="1" lang="en-US" altLang="ja-JP" dirty="0" smtClean="0">
                        <a:solidFill>
                          <a:schemeClr val="tx1"/>
                        </a:solidFill>
                      </a:endParaRPr>
                    </a:p>
                  </a:txBody>
                  <a:tcPr anchor="ctr"/>
                </a:tc>
                <a:tc>
                  <a:txBody>
                    <a:bodyPr/>
                    <a:lstStyle/>
                    <a:p>
                      <a:pPr algn="ctr"/>
                      <a:endParaRPr kumimoji="1" lang="en-US" altLang="ja-JP" u="none" dirty="0" smtClean="0">
                        <a:solidFill>
                          <a:schemeClr val="tx1"/>
                        </a:solidFill>
                      </a:endParaRPr>
                    </a:p>
                    <a:p>
                      <a:pPr algn="ctr"/>
                      <a:endParaRPr kumimoji="1" lang="en-US" altLang="ja-JP" u="none" dirty="0" smtClean="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613795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3504</TotalTime>
  <Words>1146</Words>
  <Application>Microsoft Macintosh PowerPoint</Application>
  <PresentationFormat>On-screen Show (4:3)</PresentationFormat>
  <Paragraphs>156</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IEEE-P802_15</vt:lpstr>
      <vt:lpstr>PowerPoint Presentation</vt:lpstr>
      <vt:lpstr>IEEE 802.15 IG DEP   Opening Report  Dallas, TX, U.S.A. November 11th, 2015</vt:lpstr>
      <vt:lpstr>Attendance</vt:lpstr>
      <vt:lpstr>Administrative Items</vt:lpstr>
      <vt:lpstr>PowerPoint Presentation</vt:lpstr>
      <vt:lpstr>PowerPoint Presentation</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Jussi Haapola</cp:lastModifiedBy>
  <cp:revision>43</cp:revision>
  <cp:lastPrinted>2013-04-17T07:57:49Z</cp:lastPrinted>
  <dcterms:created xsi:type="dcterms:W3CDTF">2013-04-16T01:38:08Z</dcterms:created>
  <dcterms:modified xsi:type="dcterms:W3CDTF">2015-11-09T23:14:56Z</dcterms:modified>
</cp:coreProperties>
</file>