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9" r:id="rId2"/>
    <p:sldId id="258" r:id="rId3"/>
    <p:sldId id="281" r:id="rId4"/>
    <p:sldId id="271" r:id="rId5"/>
    <p:sldId id="273" r:id="rId6"/>
    <p:sldId id="274" r:id="rId7"/>
    <p:sldId id="282" r:id="rId8"/>
    <p:sldId id="276" r:id="rId9"/>
    <p:sldId id="280" r:id="rId10"/>
    <p:sldId id="256" r:id="rId11"/>
    <p:sldId id="283" r:id="rId12"/>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89594" autoAdjust="0"/>
  </p:normalViewPr>
  <p:slideViewPr>
    <p:cSldViewPr showGuides="1">
      <p:cViewPr varScale="1">
        <p:scale>
          <a:sx n="115" d="100"/>
          <a:sy n="115" d="100"/>
        </p:scale>
        <p:origin x="-616" y="-10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notesMaster" Target="notesMasters/notesMaster1.xml"/><Relationship Id="rId14" Type="http://schemas.openxmlformats.org/officeDocument/2006/relationships/handoutMaster" Target="handoutMasters/handout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smtClean="0"/>
              <a:t>Shoichi Kitazawa (ATR)</a:t>
            </a:r>
            <a:endParaRPr lang="en-US" altLang="ja-JP" dirty="0"/>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smtClean="0"/>
              <a:t>Shoichi Kitazawa (ATR)</a:t>
            </a:r>
            <a:endParaRPr lang="en-US" altLang="ja-JP" dirty="0"/>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smtClean="0"/>
              <a:t>doc.: IEEE 802.15-&lt;doc#&gt;</a:t>
            </a:r>
            <a:endParaRPr lang="en-US" altLang="ja-JP" dirty="0"/>
          </a:p>
        </p:txBody>
      </p:sp>
      <p:sp>
        <p:nvSpPr>
          <p:cNvPr id="5" name="フッター プレースホルダ 4"/>
          <p:cNvSpPr>
            <a:spLocks noGrp="1"/>
          </p:cNvSpPr>
          <p:nvPr>
            <p:ph type="ftr" sz="quarter" idx="11"/>
          </p:nvPr>
        </p:nvSpPr>
        <p:spPr/>
        <p:txBody>
          <a:bodyPr/>
          <a:lstStyle/>
          <a:p>
            <a:pPr lvl="4"/>
            <a:r>
              <a:rPr lang="en-US" altLang="ja-JP" dirty="0" smtClean="0"/>
              <a:t>Shoichi Kitazawa (ATR)</a:t>
            </a:r>
            <a:endParaRPr lang="en-US" altLang="ja-JP" dirty="0"/>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ja-JP" dirty="0"/>
              <a:t>doc.: IEEE 802.15-&lt;doc#&gt;</a:t>
            </a:r>
          </a:p>
        </p:txBody>
      </p:sp>
      <p:sp>
        <p:nvSpPr>
          <p:cNvPr id="5" name="Rectangle 3"/>
          <p:cNvSpPr>
            <a:spLocks noGrp="1" noChangeArrowheads="1"/>
          </p:cNvSpPr>
          <p:nvPr>
            <p:ph type="dt" idx="1"/>
          </p:nvPr>
        </p:nvSpPr>
        <p:spPr>
          <a:xfrm>
            <a:off x="635333" y="115346"/>
            <a:ext cx="2658529" cy="215444"/>
          </a:xfrm>
          <a:prstGeom prst="rect">
            <a:avLst/>
          </a:prstGeom>
          <a:ln/>
        </p:spPr>
        <p:txBody>
          <a:bodyPr/>
          <a:lstStyle/>
          <a:p>
            <a:r>
              <a:rPr lang="en-US" altLang="ja-JP" dirty="0" smtClean="0"/>
              <a:t>April 2013</a:t>
            </a:r>
            <a:endParaRPr lang="en-US" altLang="ja-JP" dirty="0"/>
          </a:p>
        </p:txBody>
      </p:sp>
      <p:sp>
        <p:nvSpPr>
          <p:cNvPr id="6" name="Rectangle 6"/>
          <p:cNvSpPr>
            <a:spLocks noGrp="1" noChangeArrowheads="1"/>
          </p:cNvSpPr>
          <p:nvPr>
            <p:ph type="ftr" sz="quarter" idx="4"/>
          </p:nvPr>
        </p:nvSpPr>
        <p:spPr>
          <a:ln/>
        </p:spPr>
        <p:txBody>
          <a:bodyPr/>
          <a:lstStyle/>
          <a:p>
            <a:pPr lvl="4"/>
            <a:r>
              <a:rPr lang="en-US" altLang="ja-JP" dirty="0" smtClean="0"/>
              <a:t>Shoichi Kitazawa (ATR)</a:t>
            </a:r>
            <a:endParaRPr lang="en-US" altLang="ja-JP" dirty="0"/>
          </a:p>
        </p:txBody>
      </p:sp>
      <p:sp>
        <p:nvSpPr>
          <p:cNvPr id="7" name="Rectangle 7"/>
          <p:cNvSpPr>
            <a:spLocks noGrp="1" noChangeArrowheads="1"/>
          </p:cNvSpPr>
          <p:nvPr>
            <p:ph type="sldNum" sz="quarter" idx="5"/>
          </p:nvPr>
        </p:nvSpPr>
        <p:spPr>
          <a:xfrm>
            <a:off x="2849746" y="9552401"/>
            <a:ext cx="778746" cy="184666"/>
          </a:xfrm>
          <a:prstGeom prst="rect">
            <a:avLst/>
          </a:prstGeom>
          <a:ln/>
        </p:spPr>
        <p:txBody>
          <a:bodyPr/>
          <a:lstStyle/>
          <a:p>
            <a:r>
              <a:rPr lang="en-US" altLang="ja-JP" dirty="0"/>
              <a:t>Page </a:t>
            </a:r>
            <a:fld id="{77570724-D4C2-4805-9F96-77169DE31113}" type="slidenum">
              <a:rPr lang="en-US" altLang="ja-JP"/>
              <a:pPr/>
              <a:t>10</a:t>
            </a:fld>
            <a:endParaRPr lang="en-US" altLang="ja-JP" dirty="0"/>
          </a:p>
        </p:txBody>
      </p:sp>
      <p:sp>
        <p:nvSpPr>
          <p:cNvPr id="24578" name="Rectangle 2"/>
          <p:cNvSpPr>
            <a:spLocks noGrp="1" noRot="1" noChangeAspect="1" noChangeArrowheads="1" noTextEdit="1"/>
          </p:cNvSpPr>
          <p:nvPr>
            <p:ph type="sldImg"/>
          </p:nvPr>
        </p:nvSpPr>
        <p:spPr>
          <a:xfrm>
            <a:off x="909638" y="746125"/>
            <a:ext cx="4916487" cy="3687763"/>
          </a:xfrm>
          <a:ln/>
        </p:spPr>
      </p:sp>
      <p:sp>
        <p:nvSpPr>
          <p:cNvPr id="24579" name="Rectangle 3"/>
          <p:cNvSpPr>
            <a:spLocks noGrp="1" noChangeArrowheads="1"/>
          </p:cNvSpPr>
          <p:nvPr>
            <p:ph type="body" idx="1"/>
          </p:nvPr>
        </p:nvSpPr>
        <p:spPr>
          <a:xfrm>
            <a:off x="897485" y="4686752"/>
            <a:ext cx="4940793" cy="4440347"/>
          </a:xfrm>
          <a:prstGeom prst="rect">
            <a:avLst/>
          </a:prstGeom>
        </p:spPr>
        <p:txBody>
          <a:bodyPr/>
          <a:lstStyle/>
          <a:p>
            <a:endParaRPr lang="ja-JP" altLang="ja-JP"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11</a:t>
            </a:fld>
            <a:endParaRPr kumimoji="1" lang="ja-JP" altLang="en-US" dirty="0"/>
          </a:p>
        </p:txBody>
      </p:sp>
    </p:spTree>
    <p:extLst>
      <p:ext uri="{BB962C8B-B14F-4D97-AF65-F5344CB8AC3E}">
        <p14:creationId xmlns:p14="http://schemas.microsoft.com/office/powerpoint/2010/main" val="25115866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4</a:t>
            </a:fld>
            <a:endParaRPr kumimoji="1" lang="ja-JP" altLang="en-US" dirty="0"/>
          </a:p>
        </p:txBody>
      </p:sp>
    </p:spTree>
    <p:extLst>
      <p:ext uri="{BB962C8B-B14F-4D97-AF65-F5344CB8AC3E}">
        <p14:creationId xmlns:p14="http://schemas.microsoft.com/office/powerpoint/2010/main" val="1537982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228112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6</a:t>
            </a:fld>
            <a:endParaRPr kumimoji="1" lang="ja-JP" altLang="en-US" dirty="0"/>
          </a:p>
        </p:txBody>
      </p:sp>
    </p:spTree>
    <p:extLst>
      <p:ext uri="{BB962C8B-B14F-4D97-AF65-F5344CB8AC3E}">
        <p14:creationId xmlns:p14="http://schemas.microsoft.com/office/powerpoint/2010/main" val="34739714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7</a:t>
            </a:fld>
            <a:endParaRPr kumimoji="1" lang="ja-JP" altLang="en-US" dirty="0"/>
          </a:p>
        </p:txBody>
      </p:sp>
    </p:spTree>
    <p:extLst>
      <p:ext uri="{BB962C8B-B14F-4D97-AF65-F5344CB8AC3E}">
        <p14:creationId xmlns:p14="http://schemas.microsoft.com/office/powerpoint/2010/main" val="20506409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2849746" y="9552400"/>
            <a:ext cx="778746"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pitchFamily="18" charset="0"/>
              </a:defRPr>
            </a:lvl1pPr>
            <a:lvl2pPr marL="712118" indent="-273891" defTabSz="926666">
              <a:defRPr sz="2300">
                <a:solidFill>
                  <a:schemeClr val="tx1"/>
                </a:solidFill>
                <a:latin typeface="Times New Roman" pitchFamily="18" charset="0"/>
              </a:defRPr>
            </a:lvl2pPr>
            <a:lvl3pPr marL="1095566" indent="-219113" defTabSz="926666">
              <a:defRPr sz="2300">
                <a:solidFill>
                  <a:schemeClr val="tx1"/>
                </a:solidFill>
                <a:latin typeface="Times New Roman" pitchFamily="18" charset="0"/>
              </a:defRPr>
            </a:lvl3pPr>
            <a:lvl4pPr marL="1533792" indent="-219113" defTabSz="926666">
              <a:defRPr sz="2300">
                <a:solidFill>
                  <a:schemeClr val="tx1"/>
                </a:solidFill>
                <a:latin typeface="Times New Roman" pitchFamily="18" charset="0"/>
              </a:defRPr>
            </a:lvl4pPr>
            <a:lvl5pPr marL="1972018" indent="-219113" defTabSz="926666">
              <a:defRPr sz="2300">
                <a:solidFill>
                  <a:schemeClr val="tx1"/>
                </a:solidFill>
                <a:latin typeface="Times New Roman" pitchFamily="18" charset="0"/>
              </a:defRPr>
            </a:lvl5pPr>
            <a:lvl6pPr marL="2410244" indent="-219113" defTabSz="926666" eaLnBrk="0" fontAlgn="base" hangingPunct="0">
              <a:spcBef>
                <a:spcPct val="0"/>
              </a:spcBef>
              <a:spcAft>
                <a:spcPct val="0"/>
              </a:spcAft>
              <a:defRPr sz="2300">
                <a:solidFill>
                  <a:schemeClr val="tx1"/>
                </a:solidFill>
                <a:latin typeface="Times New Roman" pitchFamily="18" charset="0"/>
              </a:defRPr>
            </a:lvl6pPr>
            <a:lvl7pPr marL="2848470" indent="-219113" defTabSz="926666" eaLnBrk="0" fontAlgn="base" hangingPunct="0">
              <a:spcBef>
                <a:spcPct val="0"/>
              </a:spcBef>
              <a:spcAft>
                <a:spcPct val="0"/>
              </a:spcAft>
              <a:defRPr sz="2300">
                <a:solidFill>
                  <a:schemeClr val="tx1"/>
                </a:solidFill>
                <a:latin typeface="Times New Roman" pitchFamily="18" charset="0"/>
              </a:defRPr>
            </a:lvl7pPr>
            <a:lvl8pPr marL="3286697" indent="-219113" defTabSz="926666" eaLnBrk="0" fontAlgn="base" hangingPunct="0">
              <a:spcBef>
                <a:spcPct val="0"/>
              </a:spcBef>
              <a:spcAft>
                <a:spcPct val="0"/>
              </a:spcAft>
              <a:defRPr sz="2300">
                <a:solidFill>
                  <a:schemeClr val="tx1"/>
                </a:solidFill>
                <a:latin typeface="Times New Roman" pitchFamily="18" charset="0"/>
              </a:defRPr>
            </a:lvl8pPr>
            <a:lvl9pPr marL="3724923" indent="-219113" defTabSz="926666" eaLnBrk="0" fontAlgn="base" hangingPunct="0">
              <a:spcBef>
                <a:spcPct val="0"/>
              </a:spcBef>
              <a:spcAft>
                <a:spcPct val="0"/>
              </a:spcAft>
              <a:defRPr sz="2300">
                <a:solidFill>
                  <a:schemeClr val="tx1"/>
                </a:solidFill>
                <a:latin typeface="Times New Roman" pitchFamily="18" charset="0"/>
              </a:defRPr>
            </a:lvl9pPr>
          </a:lstStyle>
          <a:p>
            <a:fld id="{992FAEED-E543-438D-A759-E74A5D2C8D14}" type="slidenum">
              <a:rPr lang="en-US" altLang="ja-JP" sz="1200"/>
              <a:pPr/>
              <a:t>8</a:t>
            </a:fld>
            <a:endParaRPr lang="en-US" altLang="ja-JP" sz="1200" dirty="0"/>
          </a:p>
        </p:txBody>
      </p:sp>
      <p:sp>
        <p:nvSpPr>
          <p:cNvPr id="10243" name="Rectangle 2"/>
          <p:cNvSpPr>
            <a:spLocks noGrp="1" noRot="1" noChangeAspect="1" noChangeArrowheads="1" noTextEdit="1"/>
          </p:cNvSpPr>
          <p:nvPr>
            <p:ph type="sldImg"/>
          </p:nvPr>
        </p:nvSpPr>
        <p:spPr>
          <a:xfrm>
            <a:off x="909638" y="746125"/>
            <a:ext cx="4916487" cy="3687763"/>
          </a:xfrm>
          <a:ln/>
        </p:spPr>
      </p:sp>
      <p:sp>
        <p:nvSpPr>
          <p:cNvPr id="10244" name="Rectangle 3"/>
          <p:cNvSpPr>
            <a:spLocks noGrp="1" noChangeArrowheads="1"/>
          </p:cNvSpPr>
          <p:nvPr>
            <p:ph type="body" idx="1"/>
          </p:nvPr>
        </p:nvSpPr>
        <p:spPr>
          <a:xfrm>
            <a:off x="897485" y="4686752"/>
            <a:ext cx="4940793" cy="444034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smtClean="0"/>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smtClean="0"/>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9</a:t>
            </a:fld>
            <a:endParaRPr kumimoji="1" lang="ja-JP" altLang="en-US" dirty="0"/>
          </a:p>
        </p:txBody>
      </p:sp>
    </p:spTree>
    <p:extLst>
      <p:ext uri="{BB962C8B-B14F-4D97-AF65-F5344CB8AC3E}">
        <p14:creationId xmlns:p14="http://schemas.microsoft.com/office/powerpoint/2010/main" val="23945379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a:t>
            </a:r>
            <a:r>
              <a:rPr lang="en-US" altLang="ja-JP" dirty="0" smtClean="0"/>
              <a:t>2015</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428553731"/>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7"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a:t>
            </a:r>
            <a:r>
              <a:rPr lang="en-US" altLang="ja-JP" dirty="0" smtClean="0"/>
              <a:t>2015</a:t>
            </a:r>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637226904"/>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日付プレースホルダー 3"/>
          <p:cNvSpPr>
            <a:spLocks noGrp="1"/>
          </p:cNvSpPr>
          <p:nvPr>
            <p:ph type="dt" sz="half" idx="10"/>
          </p:nvPr>
        </p:nvSpPr>
        <p:spPr>
          <a:xfrm>
            <a:off x="685800" y="378281"/>
            <a:ext cx="1600200" cy="215444"/>
          </a:xfrm>
        </p:spPr>
        <p:txBody>
          <a:bodyPr/>
          <a:lstStyle>
            <a:lvl1pPr>
              <a:defRPr/>
            </a:lvl1pPr>
          </a:lstStyle>
          <a:p>
            <a:r>
              <a:rPr lang="en-US" altLang="ja-JP" dirty="0" smtClean="0"/>
              <a:t>November </a:t>
            </a:r>
            <a:r>
              <a:rPr lang="en-US" altLang="ja-JP" dirty="0" smtClean="0"/>
              <a:t>2015</a:t>
            </a:r>
            <a:endParaRPr lang="en-US" altLang="ja-JP" dirty="0"/>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3556052812"/>
      </p:ext>
    </p:extLst>
  </p:cSld>
  <p:clrMapOvr>
    <a:masterClrMapping/>
  </p:clrMapOvr>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4"/>
          <p:cNvSpPr>
            <a:spLocks noGrp="1"/>
          </p:cNvSpPr>
          <p:nvPr>
            <p:ph type="dt" sz="half" idx="10"/>
          </p:nvPr>
        </p:nvSpPr>
        <p:spPr>
          <a:xfrm>
            <a:off x="685800" y="378281"/>
            <a:ext cx="1600200" cy="215444"/>
          </a:xfrm>
        </p:spPr>
        <p:txBody>
          <a:bodyPr/>
          <a:lstStyle>
            <a:lvl1pPr>
              <a:defRPr/>
            </a:lvl1pPr>
          </a:lstStyle>
          <a:p>
            <a:r>
              <a:rPr lang="en-US" altLang="ja-JP" dirty="0" smtClean="0"/>
              <a:t>November </a:t>
            </a:r>
            <a:r>
              <a:rPr lang="en-US" altLang="ja-JP" dirty="0" smtClean="0"/>
              <a:t>2015</a:t>
            </a:r>
            <a:endParaRPr lang="en-US" altLang="ja-JP" dirty="0"/>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077041982"/>
      </p:ext>
    </p:extLst>
  </p:cSld>
  <p:clrMapOvr>
    <a:masterClrMapping/>
  </p:clrMapOvr>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2"/>
          <p:cNvSpPr>
            <a:spLocks noGrp="1"/>
          </p:cNvSpPr>
          <p:nvPr>
            <p:ph type="dt" sz="half" idx="10"/>
          </p:nvPr>
        </p:nvSpPr>
        <p:spPr>
          <a:xfrm>
            <a:off x="685800" y="378281"/>
            <a:ext cx="1600200" cy="215444"/>
          </a:xfrm>
        </p:spPr>
        <p:txBody>
          <a:bodyPr/>
          <a:lstStyle>
            <a:lvl1pPr>
              <a:defRPr/>
            </a:lvl1pPr>
          </a:lstStyle>
          <a:p>
            <a:r>
              <a:rPr lang="en-US" altLang="ja-JP" dirty="0" smtClean="0"/>
              <a:t>November </a:t>
            </a:r>
            <a:r>
              <a:rPr lang="en-US" altLang="ja-JP" dirty="0" smtClean="0"/>
              <a:t>2015</a:t>
            </a:r>
            <a:endParaRPr lang="en-US" altLang="ja-JP" dirty="0"/>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6"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2181049402"/>
      </p:ext>
    </p:extLst>
  </p:cSld>
  <p:clrMapOvr>
    <a:masterClrMapping/>
  </p:clrMapOvr>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685800" y="378281"/>
            <a:ext cx="1600200" cy="215444"/>
          </a:xfrm>
        </p:spPr>
        <p:txBody>
          <a:bodyPr/>
          <a:lstStyle>
            <a:lvl1pPr>
              <a:defRPr/>
            </a:lvl1pPr>
          </a:lstStyle>
          <a:p>
            <a:r>
              <a:rPr lang="en-US" altLang="ja-JP" dirty="0" smtClean="0"/>
              <a:t>November </a:t>
            </a:r>
            <a:r>
              <a:rPr lang="en-US" altLang="ja-JP" dirty="0" smtClean="0"/>
              <a:t>2015</a:t>
            </a:r>
            <a:endParaRPr lang="en-US" altLang="ja-JP" dirty="0"/>
          </a:p>
        </p:txBody>
      </p:sp>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5"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2501620892"/>
      </p:ext>
    </p:extLst>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smtClean="0"/>
              <a:t>November </a:t>
            </a:r>
            <a:r>
              <a:rPr lang="en-US" altLang="ja-JP" dirty="0" smtClean="0"/>
              <a:t>2015</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a:t>
            </a:r>
            <a:r>
              <a:rPr lang="en-US" altLang="ja-JP" sz="1400" b="1" dirty="0" smtClean="0">
                <a:ea typeface="ＭＳ Ｐゴシック" charset="-128"/>
              </a:rPr>
              <a:t>802.15-15-</a:t>
            </a:r>
            <a:r>
              <a:rPr lang="en-US" altLang="ja-JP" sz="1400" b="1" dirty="0" smtClean="0">
                <a:ea typeface="ＭＳ Ｐゴシック" charset="-128"/>
              </a:rPr>
              <a:t>0888-00-</a:t>
            </a:r>
            <a:r>
              <a:rPr lang="en-US" altLang="ja-JP" sz="1400" b="1" dirty="0" smtClean="0">
                <a:ea typeface="ＭＳ Ｐゴシック" charset="-128"/>
              </a:rPr>
              <a:t>0dep</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timing>
    <p:tnLst>
      <p:par>
        <p:cTn xmlns:p14="http://schemas.microsoft.com/office/powerpoint/2010/main" id="1" dur="indefinite" restart="never" nodeType="tmRoot"/>
      </p:par>
    </p:tnLst>
  </p:timing>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hyperlink" Target="mailto:kohno@ynu.ac.jp" TargetMode="External"/><Relationship Id="rId4" Type="http://schemas.openxmlformats.org/officeDocument/2006/relationships/hyperlink" Target="mailto:jhaapola@ee.oulu.fi"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1"/>
          <p:cNvSpPr>
            <a:spLocks noGrp="1"/>
          </p:cNvSpPr>
          <p:nvPr>
            <p:ph type="dt" sz="half" idx="10"/>
          </p:nvPr>
        </p:nvSpPr>
        <p:spPr>
          <a:xfrm>
            <a:off x="685800" y="378281"/>
            <a:ext cx="1600200" cy="215444"/>
          </a:xfrm>
        </p:spPr>
        <p:txBody>
          <a:bodyPr/>
          <a:lstStyle/>
          <a:p>
            <a:r>
              <a:rPr lang="en-US" altLang="ja-JP" dirty="0" smtClean="0"/>
              <a:t>Novem</a:t>
            </a:r>
            <a:r>
              <a:rPr lang="en-US" altLang="ja-JP" dirty="0" smtClean="0"/>
              <a:t>ber </a:t>
            </a:r>
            <a:r>
              <a:rPr lang="en-US" altLang="ja-JP" dirty="0" smtClean="0"/>
              <a:t>2015</a:t>
            </a:r>
            <a:endParaRPr lang="en-US" altLang="ja-JP" dirty="0"/>
          </a:p>
        </p:txBody>
      </p:sp>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52400" y="609600"/>
            <a:ext cx="8991600" cy="47346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b="1" dirty="0" smtClean="0">
                <a:ea typeface="ＭＳ Ｐゴシック" charset="-128"/>
              </a:rPr>
              <a:t>:</a:t>
            </a:r>
            <a:r>
              <a:rPr lang="en-US" altLang="ja-JP" sz="1600" dirty="0" smtClean="0">
                <a:ea typeface="ＭＳ Ｐゴシック" charset="-128"/>
              </a:rPr>
              <a:t> [IG DEP </a:t>
            </a:r>
            <a:r>
              <a:rPr lang="en-US" altLang="ja-JP" sz="1600" dirty="0" smtClean="0">
                <a:ea typeface="ＭＳ Ｐゴシック" charset="-128"/>
              </a:rPr>
              <a:t>November Opening Report 2015]</a:t>
            </a:r>
            <a:r>
              <a:rPr lang="en-US" altLang="ja-JP" sz="1600" dirty="0">
                <a:ea typeface="ＭＳ Ｐゴシック" charset="-128"/>
              </a:rPr>
              <a:t>	</a:t>
            </a:r>
          </a:p>
          <a:p>
            <a:r>
              <a:rPr lang="en-US" altLang="ja-JP" sz="1600" b="1" dirty="0">
                <a:ea typeface="ＭＳ Ｐゴシック" charset="-128"/>
              </a:rPr>
              <a:t>Date Submitted: </a:t>
            </a:r>
            <a:r>
              <a:rPr lang="en-US" altLang="ja-JP" sz="1600" dirty="0" smtClean="0">
                <a:ea typeface="ＭＳ Ｐゴシック" charset="-128"/>
              </a:rPr>
              <a:t>[</a:t>
            </a:r>
            <a:r>
              <a:rPr lang="en-US" altLang="ja-JP" sz="1600" dirty="0" smtClean="0">
                <a:ea typeface="ＭＳ Ｐゴシック" charset="-128"/>
              </a:rPr>
              <a:t>10 </a:t>
            </a:r>
            <a:r>
              <a:rPr lang="en-US" altLang="ja-JP" sz="1600" dirty="0" smtClean="0">
                <a:ea typeface="ＭＳ Ｐゴシック" charset="-128"/>
              </a:rPr>
              <a:t>Nove</a:t>
            </a:r>
            <a:r>
              <a:rPr lang="en-US" altLang="ja-JP" sz="1600" dirty="0" smtClean="0">
                <a:ea typeface="ＭＳ Ｐゴシック" charset="-128"/>
              </a:rPr>
              <a:t>mber</a:t>
            </a:r>
            <a:r>
              <a:rPr lang="en-US" altLang="ja-JP" sz="1600" dirty="0" smtClean="0">
                <a:ea typeface="ＭＳ Ｐゴシック" charset="-128"/>
              </a:rPr>
              <a:t>, 2015]</a:t>
            </a:r>
            <a:r>
              <a:rPr lang="en-US" altLang="ja-JP" sz="1600" dirty="0">
                <a:ea typeface="ＭＳ Ｐゴシック" charset="-128"/>
              </a:rPr>
              <a:t>	</a:t>
            </a:r>
          </a:p>
          <a:p>
            <a:r>
              <a:rPr lang="en-US" altLang="ja-JP" sz="1600" b="1" dirty="0">
                <a:ea typeface="ＭＳ Ｐゴシック" charset="-128"/>
              </a:rPr>
              <a:t>Source:</a:t>
            </a:r>
            <a:r>
              <a:rPr lang="en-US" altLang="ja-JP" sz="1600" dirty="0">
                <a:ea typeface="ＭＳ Ｐゴシック" charset="-128"/>
              </a:rPr>
              <a:t> </a:t>
            </a:r>
            <a:r>
              <a:rPr lang="en-US" altLang="ja-JP" sz="1600" dirty="0" smtClean="0">
                <a:ea typeface="ＭＳ Ｐゴシック" charset="-128"/>
              </a:rPr>
              <a:t> </a:t>
            </a:r>
            <a:r>
              <a:rPr lang="en-US" altLang="ja-JP" sz="1600" dirty="0" smtClean="0">
                <a:ea typeface="ＭＳ Ｐゴシック" charset="-128"/>
              </a:rPr>
              <a:t>Jussi Haapola,</a:t>
            </a:r>
            <a:r>
              <a:rPr lang="en-US" altLang="ja-JP" sz="1600" dirty="0" smtClean="0">
                <a:ea typeface="ＭＳ Ｐゴシック" charset="-128"/>
              </a:rPr>
              <a:t> Centre </a:t>
            </a:r>
            <a:r>
              <a:rPr lang="en-US" altLang="ja-JP" sz="1600" dirty="0">
                <a:ea typeface="ＭＳ Ｐゴシック" charset="-128"/>
              </a:rPr>
              <a:t>for Wireless </a:t>
            </a:r>
            <a:r>
              <a:rPr lang="en-US" altLang="ja-JP" sz="1600" dirty="0" smtClean="0">
                <a:ea typeface="ＭＳ Ｐゴシック" charset="-128"/>
              </a:rPr>
              <a:t>Communications / </a:t>
            </a:r>
            <a:r>
              <a:rPr lang="en-US" altLang="ja-JP" sz="1600" dirty="0">
                <a:ea typeface="ＭＳ Ｐゴシック" charset="-128"/>
              </a:rPr>
              <a:t>University of </a:t>
            </a:r>
            <a:r>
              <a:rPr lang="en-US" altLang="ja-JP" sz="1600" dirty="0" smtClean="0">
                <a:ea typeface="ＭＳ Ｐゴシック" charset="-128"/>
              </a:rPr>
              <a:t>Oulu                                  </a:t>
            </a:r>
            <a:endParaRPr lang="en-US" altLang="ja-JP" sz="1600" dirty="0">
              <a:ea typeface="ＭＳ Ｐゴシック" charset="-128"/>
            </a:endParaRPr>
          </a:p>
          <a:p>
            <a:r>
              <a:rPr lang="en-US" altLang="ja-JP" sz="1600" dirty="0">
                <a:ea typeface="ＭＳ Ｐゴシック" charset="-128"/>
              </a:rPr>
              <a:t>Address </a:t>
            </a:r>
            <a:r>
              <a:rPr lang="en-US" altLang="ja-JP" sz="1600" dirty="0" smtClean="0">
                <a:ea typeface="ＭＳ Ｐゴシック" charset="-128"/>
              </a:rPr>
              <a:t>P.O</a:t>
            </a:r>
            <a:r>
              <a:rPr lang="en-US" altLang="ja-JP" sz="1600" dirty="0">
                <a:ea typeface="ＭＳ Ｐゴシック" charset="-128"/>
              </a:rPr>
              <a:t>. Box 4500, </a:t>
            </a:r>
            <a:r>
              <a:rPr lang="en-US" altLang="ja-JP" sz="1600" dirty="0" smtClean="0">
                <a:ea typeface="ＭＳ Ｐゴシック" charset="-128"/>
              </a:rPr>
              <a:t>Oulu</a:t>
            </a:r>
            <a:r>
              <a:rPr lang="en-US" altLang="ja-JP" sz="1600" dirty="0">
                <a:ea typeface="ＭＳ Ｐゴシック" charset="-128"/>
              </a:rPr>
              <a:t>, Finland FI-</a:t>
            </a:r>
            <a:r>
              <a:rPr lang="en-US" altLang="ja-JP" sz="1600" dirty="0" smtClean="0">
                <a:ea typeface="ＭＳ Ｐゴシック" charset="-128"/>
              </a:rPr>
              <a:t>90014</a:t>
            </a:r>
            <a:endParaRPr lang="en-US" altLang="ja-JP" sz="1600" dirty="0">
              <a:ea typeface="ＭＳ Ｐゴシック" charset="-128"/>
            </a:endParaRPr>
          </a:p>
          <a:p>
            <a:r>
              <a:rPr lang="en-US" altLang="ja-JP" sz="1600" dirty="0">
                <a:ea typeface="ＭＳ Ｐゴシック" charset="-128"/>
              </a:rPr>
              <a:t>Voice</a:t>
            </a:r>
            <a:r>
              <a:rPr lang="en-US" altLang="ja-JP" sz="1600" dirty="0" smtClean="0">
                <a:ea typeface="ＭＳ Ｐゴシック" charset="-128"/>
              </a:rPr>
              <a:t>: +358(0)40-8363-018 Email: </a:t>
            </a:r>
            <a:r>
              <a:rPr lang="en-US" altLang="ja-JP" sz="1600" dirty="0" err="1" smtClean="0">
                <a:ea typeface="ＭＳ Ｐゴシック" charset="-128"/>
              </a:rPr>
              <a:t>jhaapola</a:t>
            </a:r>
            <a:r>
              <a:rPr lang="en-US" altLang="ja-JP" sz="1600" dirty="0" err="1">
                <a:ea typeface="ＭＳ Ｐゴシック" charset="-128"/>
              </a:rPr>
              <a:t>@ee.oulu.fi</a:t>
            </a:r>
            <a:r>
              <a:rPr lang="en-US" altLang="ja-JP" sz="1600" dirty="0" smtClean="0">
                <a:ea typeface="ＭＳ Ｐゴシック" charset="-128"/>
              </a:rPr>
              <a:t>]</a:t>
            </a:r>
            <a:endParaRPr lang="en-US" altLang="ja-JP" sz="1600" dirty="0">
              <a:ea typeface="ＭＳ Ｐゴシック" charset="-128"/>
            </a:endParaRPr>
          </a:p>
          <a:p>
            <a:pPr>
              <a:spcBef>
                <a:spcPts val="600"/>
              </a:spcBef>
              <a:spcAft>
                <a:spcPts val="600"/>
              </a:spcAft>
            </a:pPr>
            <a:r>
              <a:rPr lang="en-US" altLang="ja-JP" sz="1600" b="1" dirty="0" smtClean="0">
                <a:solidFill>
                  <a:schemeClr val="tx2"/>
                </a:solidFill>
                <a:ea typeface="ＭＳ Ｐゴシック" charset="-128"/>
              </a:rPr>
              <a:t>Re</a:t>
            </a:r>
            <a:r>
              <a:rPr lang="en-US" altLang="ja-JP" sz="1600" b="1" dirty="0">
                <a:solidFill>
                  <a:schemeClr val="tx2"/>
                </a:solidFill>
                <a:ea typeface="ＭＳ Ｐゴシック" charset="-128"/>
              </a:rPr>
              <a: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[This document contains opening information and meeting agenda for the IG DEP meeting.]</a:t>
            </a:r>
            <a:endParaRPr lang="en-US" altLang="ja-JP" sz="1600"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ea typeface="ＭＳ Ｐゴシック" charset="-128"/>
              </a:rPr>
              <a:t>[information]</a:t>
            </a:r>
            <a:endParaRPr lang="en-US" altLang="ja-JP" sz="1600" dirty="0">
              <a:ea typeface="ＭＳ Ｐゴシック" charset="-128"/>
            </a:endParaRP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395536" y="1837184"/>
            <a:ext cx="8640960" cy="4328120"/>
          </a:xfrm>
          <a:ln/>
        </p:spPr>
        <p:txBody>
          <a:bodyPr>
            <a:normAutofit/>
          </a:bodyPr>
          <a:lstStyle/>
          <a:p>
            <a:r>
              <a:rPr lang="en-US" altLang="ja-JP" sz="2400" dirty="0" smtClean="0"/>
              <a:t>IG DEP meeting call to order</a:t>
            </a:r>
          </a:p>
          <a:p>
            <a:r>
              <a:rPr lang="en-US" altLang="ja-JP" sz="2400" dirty="0" smtClean="0"/>
              <a:t>Call for essential patents and policies &amp; procedures reminder </a:t>
            </a:r>
          </a:p>
          <a:p>
            <a:r>
              <a:rPr lang="en-US" altLang="ja-JP" sz="2400" dirty="0" smtClean="0"/>
              <a:t>Approve meeting </a:t>
            </a:r>
            <a:r>
              <a:rPr lang="en-US" altLang="ja-JP" sz="2400" dirty="0" smtClean="0"/>
              <a:t>minutes doc# </a:t>
            </a:r>
            <a:r>
              <a:rPr lang="en-US" altLang="ja-JP" sz="2400" dirty="0"/>
              <a:t>15-15-</a:t>
            </a:r>
            <a:r>
              <a:rPr lang="en-US" altLang="ja-JP" sz="2400" dirty="0" smtClean="0"/>
              <a:t>0712-00</a:t>
            </a:r>
            <a:endParaRPr lang="en-US" altLang="ja-JP" sz="2400" dirty="0" smtClean="0"/>
          </a:p>
          <a:p>
            <a:r>
              <a:rPr lang="en-US" altLang="ja-JP" sz="2400" dirty="0" smtClean="0"/>
              <a:t>Discussion</a:t>
            </a:r>
          </a:p>
          <a:p>
            <a:pPr marL="0" indent="0">
              <a:buNone/>
            </a:pPr>
            <a:r>
              <a:rPr lang="en-US" altLang="ja-JP" sz="2400" dirty="0"/>
              <a:t> </a:t>
            </a:r>
            <a:r>
              <a:rPr lang="en-US" altLang="ja-JP" sz="2400" dirty="0" smtClean="0"/>
              <a:t>    1</a:t>
            </a:r>
            <a:r>
              <a:rPr lang="en-US" altLang="ja-JP" sz="2400" dirty="0"/>
              <a:t>. </a:t>
            </a:r>
            <a:r>
              <a:rPr lang="en-US" altLang="ja-JP" sz="2400" dirty="0" smtClean="0"/>
              <a:t>Review of Call for Interest(CFI</a:t>
            </a:r>
            <a:r>
              <a:rPr lang="en-US" altLang="ja-JP" sz="2400" dirty="0"/>
              <a:t>): 15-14-0449-06-0dep-call-for-interest </a:t>
            </a:r>
            <a:endParaRPr lang="en-US" altLang="ja-JP" sz="2400" dirty="0" smtClean="0"/>
          </a:p>
          <a:p>
            <a:pPr marL="0" indent="0">
              <a:buNone/>
            </a:pPr>
            <a:r>
              <a:rPr lang="en-US" altLang="ja-JP" sz="2400" dirty="0"/>
              <a:t>     </a:t>
            </a:r>
            <a:r>
              <a:rPr lang="en-US" altLang="ja-JP" sz="2400" dirty="0" smtClean="0"/>
              <a:t>2. </a:t>
            </a:r>
            <a:r>
              <a:rPr lang="en-US" altLang="ja-JP" sz="2400" dirty="0" smtClean="0"/>
              <a:t>G</a:t>
            </a:r>
            <a:r>
              <a:rPr lang="en-US" altLang="ja-JP" sz="2400" dirty="0" smtClean="0"/>
              <a:t>ive tentative presentations</a:t>
            </a:r>
          </a:p>
          <a:p>
            <a:pPr marL="0" indent="0">
              <a:buNone/>
            </a:pPr>
            <a:r>
              <a:rPr lang="en-US" altLang="ja-JP" sz="2400" dirty="0" smtClean="0"/>
              <a:t> </a:t>
            </a:r>
            <a:r>
              <a:rPr lang="en-US" altLang="ja-JP" sz="2400" dirty="0"/>
              <a:t> </a:t>
            </a:r>
            <a:r>
              <a:rPr lang="en-US" altLang="ja-JP" sz="2400" dirty="0" smtClean="0"/>
              <a:t>   3. Discussion</a:t>
            </a:r>
          </a:p>
          <a:p>
            <a:pPr marL="0" indent="0">
              <a:buNone/>
            </a:pPr>
            <a:r>
              <a:rPr lang="en-US" altLang="ja-JP" sz="2400" dirty="0"/>
              <a:t> </a:t>
            </a:r>
            <a:r>
              <a:rPr lang="en-US" altLang="ja-JP" sz="2400" dirty="0" smtClean="0"/>
              <a:t>    4. Adjourn</a:t>
            </a:r>
            <a:endParaRPr lang="en-US" altLang="ja-JP" sz="2400" dirty="0" smtClean="0"/>
          </a:p>
        </p:txBody>
      </p:sp>
      <p:sp>
        <p:nvSpPr>
          <p:cNvPr id="4098" name="Rectangle 2"/>
          <p:cNvSpPr>
            <a:spLocks noGrp="1" noChangeArrowheads="1"/>
          </p:cNvSpPr>
          <p:nvPr>
            <p:ph type="title"/>
          </p:nvPr>
        </p:nvSpPr>
        <p:spPr>
          <a:ln/>
        </p:spPr>
        <p:txBody>
          <a:bodyPr/>
          <a:lstStyle/>
          <a:p>
            <a:r>
              <a:rPr lang="en-US" altLang="ja-JP" b="1" dirty="0" smtClean="0"/>
              <a:t>Agenda items for the week</a:t>
            </a:r>
            <a:endParaRPr lang="ja-JP" altLang="ja-JP" b="1" dirty="0"/>
          </a:p>
        </p:txBody>
      </p:sp>
      <p:sp>
        <p:nvSpPr>
          <p:cNvPr id="6" name="スライド番号プレースホルダー 5"/>
          <p:cNvSpPr>
            <a:spLocks noGrp="1"/>
          </p:cNvSpPr>
          <p:nvPr>
            <p:ph type="sldNum" sz="quarter" idx="12"/>
          </p:nvPr>
        </p:nvSpPr>
        <p:spPr/>
        <p:txBody>
          <a:bodyPr/>
          <a:lstStyle/>
          <a:p>
            <a:r>
              <a:rPr lang="en-US" altLang="ja-JP" dirty="0"/>
              <a:t>Slide </a:t>
            </a:r>
            <a:fld id="{38E6254A-D985-444C-BBE9-59789D09939F}" type="slidenum">
              <a:rPr lang="en-US" altLang="ja-JP"/>
              <a:pPr/>
              <a:t>10</a:t>
            </a:fld>
            <a:endParaRPr lang="en-US" altLang="ja-JP" dirty="0"/>
          </a:p>
        </p:txBody>
      </p:sp>
      <p:sp>
        <p:nvSpPr>
          <p:cNvPr id="4" name="日付プレースホルダー 3"/>
          <p:cNvSpPr>
            <a:spLocks noGrp="1"/>
          </p:cNvSpPr>
          <p:nvPr>
            <p:ph type="dt" sz="half" idx="10"/>
          </p:nvPr>
        </p:nvSpPr>
        <p:spPr>
          <a:xfrm>
            <a:off x="685800" y="378281"/>
            <a:ext cx="1600200" cy="215444"/>
          </a:xfrm>
        </p:spPr>
        <p:txBody>
          <a:bodyPr/>
          <a:lstStyle/>
          <a:p>
            <a:r>
              <a:rPr lang="en-US" altLang="ja-JP" dirty="0" smtClean="0"/>
              <a:t>Nove</a:t>
            </a:r>
            <a:r>
              <a:rPr lang="en-US" altLang="ja-JP" dirty="0" smtClean="0"/>
              <a:t>mber </a:t>
            </a:r>
            <a:r>
              <a:rPr lang="en-US" altLang="ja-JP" dirty="0"/>
              <a:t>2015</a:t>
            </a:r>
          </a:p>
        </p:txBody>
      </p:sp>
      <p:sp>
        <p:nvSpPr>
          <p:cNvPr id="8"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95536" y="2194520"/>
            <a:ext cx="8568952" cy="4114800"/>
          </a:xfrm>
        </p:spPr>
        <p:txBody>
          <a:bodyPr/>
          <a:lstStyle/>
          <a:p>
            <a:pPr marL="514350" indent="-514350">
              <a:buFont typeface="+mj-lt"/>
              <a:buAutoNum type="arabicPeriod"/>
            </a:pPr>
            <a:r>
              <a:rPr kumimoji="1" lang="en-US" altLang="ja-JP" sz="2800" dirty="0" smtClean="0"/>
              <a:t>Ryuji Kohno, YNU/CWC-Nippon</a:t>
            </a:r>
          </a:p>
          <a:p>
            <a:pPr marL="0" indent="0">
              <a:buNone/>
            </a:pPr>
            <a:r>
              <a:rPr kumimoji="1" lang="en-US" altLang="ja-JP" sz="2800" dirty="0" smtClean="0"/>
              <a:t>  </a:t>
            </a:r>
            <a:r>
              <a:rPr kumimoji="1" lang="en-US" altLang="ja-JP" sz="2800" dirty="0" smtClean="0">
                <a:hlinkClick r:id="rId3"/>
              </a:rPr>
              <a:t>kohno@ynu.ac.jp</a:t>
            </a:r>
            <a:r>
              <a:rPr kumimoji="1" lang="en-US" altLang="ja-JP" sz="2800" dirty="0" smtClean="0"/>
              <a:t>,  </a:t>
            </a:r>
            <a:r>
              <a:rPr kumimoji="1" lang="en-US" altLang="ja-JP" sz="2800" dirty="0" err="1" smtClean="0"/>
              <a:t>ryuji.kohno@cwc-nippon.co,jp</a:t>
            </a:r>
            <a:endParaRPr kumimoji="1" lang="en-US" altLang="ja-JP" sz="2800" dirty="0" smtClean="0"/>
          </a:p>
          <a:p>
            <a:pPr marL="514350" indent="-514350">
              <a:buAutoNum type="arabicPeriod" startAt="2"/>
            </a:pPr>
            <a:r>
              <a:rPr lang="en-US" altLang="ja-JP" sz="2800" dirty="0" smtClean="0"/>
              <a:t>Jussi Haapola, </a:t>
            </a:r>
            <a:r>
              <a:rPr lang="en-US" altLang="ja-JP" sz="2800" dirty="0" smtClean="0"/>
              <a:t>CWC/</a:t>
            </a:r>
            <a:r>
              <a:rPr lang="en-US" altLang="ja-JP" sz="2800" dirty="0" err="1" smtClean="0"/>
              <a:t>UoO</a:t>
            </a:r>
            <a:endParaRPr lang="en-US" altLang="ja-JP" sz="2800" dirty="0" smtClean="0"/>
          </a:p>
          <a:p>
            <a:pPr marL="0" indent="0">
              <a:buNone/>
            </a:pPr>
            <a:r>
              <a:rPr kumimoji="1" lang="en-US" altLang="ja-JP" sz="2800" dirty="0"/>
              <a:t> </a:t>
            </a:r>
            <a:r>
              <a:rPr lang="en-US" altLang="ja-JP" sz="2800" dirty="0"/>
              <a:t> </a:t>
            </a:r>
            <a:r>
              <a:rPr lang="en-US" altLang="ja-JP" sz="2800" dirty="0" smtClean="0">
                <a:hlinkClick r:id="rId4"/>
              </a:rPr>
              <a:t>jhaapola@ee.oulu.fi</a:t>
            </a:r>
            <a:r>
              <a:rPr lang="en-US" altLang="ja-JP" sz="2800" dirty="0" smtClean="0"/>
              <a:t>,   </a:t>
            </a:r>
            <a:endParaRPr kumimoji="1" lang="ja-JP" altLang="en-US" sz="2800" dirty="0"/>
          </a:p>
        </p:txBody>
      </p:sp>
      <p:sp>
        <p:nvSpPr>
          <p:cNvPr id="3" name="タイトル 2"/>
          <p:cNvSpPr>
            <a:spLocks noGrp="1"/>
          </p:cNvSpPr>
          <p:nvPr>
            <p:ph type="title"/>
          </p:nvPr>
        </p:nvSpPr>
        <p:spPr/>
        <p:txBody>
          <a:bodyPr/>
          <a:lstStyle/>
          <a:p>
            <a:r>
              <a:rPr lang="en-US" altLang="ja-JP" b="1" dirty="0" smtClean="0">
                <a:solidFill>
                  <a:schemeClr val="tx1"/>
                </a:solidFill>
              </a:rPr>
              <a:t>Contacts and Conference call</a:t>
            </a:r>
            <a:endParaRPr kumimoji="1" lang="ja-JP" altLang="en-US" b="1" dirty="0">
              <a:solidFill>
                <a:schemeClr val="tx1"/>
              </a:solidFill>
            </a:endParaRPr>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11</a:t>
            </a:fld>
            <a:endParaRPr lang="en-US" altLang="ja-JP" dirty="0"/>
          </a:p>
        </p:txBody>
      </p:sp>
      <p:sp>
        <p:nvSpPr>
          <p:cNvPr id="6" name="日付プレースホルダー 5"/>
          <p:cNvSpPr>
            <a:spLocks noGrp="1"/>
          </p:cNvSpPr>
          <p:nvPr>
            <p:ph type="dt" sz="half" idx="10"/>
          </p:nvPr>
        </p:nvSpPr>
        <p:spPr>
          <a:xfrm>
            <a:off x="685800" y="378281"/>
            <a:ext cx="1600200" cy="215444"/>
          </a:xfrm>
        </p:spPr>
        <p:txBody>
          <a:bodyPr/>
          <a:lstStyle/>
          <a:p>
            <a:r>
              <a:rPr lang="en-US" altLang="ja-JP" dirty="0" smtClean="0"/>
              <a:t>Nov</a:t>
            </a:r>
            <a:r>
              <a:rPr lang="en-US" altLang="ja-JP" dirty="0" smtClean="0"/>
              <a:t>ember </a:t>
            </a:r>
            <a:r>
              <a:rPr lang="en-US" altLang="ja-JP" dirty="0"/>
              <a:t>2015</a:t>
            </a:r>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968419667"/>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a:xfrm>
            <a:off x="683568" y="378281"/>
            <a:ext cx="1600200" cy="215444"/>
          </a:xfrm>
        </p:spPr>
        <p:txBody>
          <a:bodyPr/>
          <a:lstStyle/>
          <a:p>
            <a:r>
              <a:rPr lang="en-US" altLang="ja-JP" dirty="0" smtClean="0"/>
              <a:t>Nove</a:t>
            </a:r>
            <a:r>
              <a:rPr lang="en-US" altLang="ja-JP" dirty="0" smtClean="0"/>
              <a:t>mber </a:t>
            </a:r>
            <a:r>
              <a:rPr lang="en-US" altLang="ja-JP" dirty="0" smtClean="0"/>
              <a:t>2015</a:t>
            </a:r>
            <a:endParaRPr lang="en-US" altLang="ja-JP" dirty="0"/>
          </a:p>
        </p:txBody>
      </p:sp>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a:t>
            </a:r>
            <a:r>
              <a:rPr lang="en-US" altLang="ja-JP" b="1" dirty="0" smtClean="0">
                <a:ea typeface="ＭＳ Ｐゴシック" pitchFamily="50" charset="-128"/>
              </a:rPr>
              <a:t>G DEP </a:t>
            </a:r>
            <a:br>
              <a:rPr lang="en-US" altLang="ja-JP" b="1" dirty="0" smtClean="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smtClean="0">
                <a:ea typeface="ＭＳ Ｐゴシック" pitchFamily="50" charset="-128"/>
              </a:rPr>
              <a:t>Opening </a:t>
            </a:r>
            <a:r>
              <a:rPr lang="en-US" altLang="ja-JP" dirty="0" smtClean="0">
                <a:ea typeface="ＭＳ Ｐゴシック" pitchFamily="50" charset="-128"/>
              </a:rPr>
              <a:t>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Dallas</a:t>
            </a:r>
            <a:r>
              <a:rPr lang="en-US" altLang="ja-JP" dirty="0" smtClean="0">
                <a:ea typeface="ＭＳ Ｐゴシック" pitchFamily="50" charset="-128"/>
              </a:rPr>
              <a:t>, TX, U.S.A.</a:t>
            </a:r>
            <a:r>
              <a:rPr lang="en-US" altLang="ja-JP" dirty="0">
                <a:ea typeface="ＭＳ Ｐゴシック" pitchFamily="50" charset="-128"/>
              </a:rPr>
              <a:t/>
            </a:r>
            <a:br>
              <a:rPr lang="en-US" altLang="ja-JP" dirty="0">
                <a:ea typeface="ＭＳ Ｐゴシック" pitchFamily="50" charset="-128"/>
              </a:rPr>
            </a:br>
            <a:r>
              <a:rPr lang="en-US" altLang="ja-JP" dirty="0" smtClean="0">
                <a:ea typeface="ＭＳ Ｐゴシック" pitchFamily="50" charset="-128"/>
              </a:rPr>
              <a:t>November</a:t>
            </a:r>
            <a:r>
              <a:rPr lang="en-US" altLang="ja-JP" dirty="0" smtClean="0">
                <a:ea typeface="ＭＳ Ｐゴシック" pitchFamily="50" charset="-128"/>
              </a:rPr>
              <a:t> 11</a:t>
            </a:r>
            <a:r>
              <a:rPr lang="en-US" altLang="ja-JP" baseline="30000" dirty="0" smtClean="0">
                <a:ea typeface="ＭＳ Ｐゴシック" pitchFamily="50" charset="-128"/>
              </a:rPr>
              <a:t>th</a:t>
            </a:r>
            <a:r>
              <a:rPr lang="en-US" altLang="ja-JP" dirty="0" smtClean="0">
                <a:ea typeface="ＭＳ Ｐゴシック" pitchFamily="50" charset="-128"/>
              </a:rPr>
              <a:t>, 2015</a:t>
            </a:r>
            <a:endParaRPr lang="ja-JP"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p:txBody>
          <a:bodyPr/>
          <a:lstStyle/>
          <a:p>
            <a:pPr marL="457200" indent="-457200"/>
            <a:r>
              <a:rPr lang="en-US" altLang="ja-JP" dirty="0" smtClean="0"/>
              <a:t>https://imat.ieee.org</a:t>
            </a:r>
          </a:p>
          <a:p>
            <a:pPr marL="457200" indent="-457200">
              <a:buNone/>
            </a:pPr>
            <a:endParaRPr lang="en-US" altLang="ja-JP" sz="4400" dirty="0" smtClean="0"/>
          </a:p>
          <a:p>
            <a:pPr marL="457200" indent="-457200">
              <a:buFontTx/>
              <a:buAutoNum type="arabicPeriod"/>
            </a:pPr>
            <a:r>
              <a:rPr lang="en-US" altLang="ja-JP" sz="4000" dirty="0" smtClean="0"/>
              <a:t>Register</a:t>
            </a:r>
            <a:endParaRPr lang="en-US" altLang="ja-JP" sz="4000" dirty="0"/>
          </a:p>
          <a:p>
            <a:pPr marL="457200" indent="-457200">
              <a:buFontTx/>
              <a:buAutoNum type="arabicPeriod"/>
            </a:pPr>
            <a:r>
              <a:rPr lang="en-US" altLang="ja-JP" sz="4000" dirty="0"/>
              <a:t>Indicate </a:t>
            </a:r>
            <a:r>
              <a:rPr lang="en-US" altLang="ja-JP" sz="4000" dirty="0" smtClean="0"/>
              <a:t>attendance</a:t>
            </a:r>
          </a:p>
          <a:p>
            <a:pPr marL="457200" indent="-457200">
              <a:buFontTx/>
              <a:buAutoNum type="arabicPeriod"/>
            </a:pPr>
            <a:r>
              <a:rPr lang="en-US" altLang="ja-JP" sz="4000" dirty="0" smtClean="0"/>
              <a:t>Please sign attendance sheet</a:t>
            </a:r>
            <a:endParaRPr lang="en-US" altLang="ja-JP" sz="4000" dirty="0"/>
          </a:p>
          <a:p>
            <a:endParaRPr kumimoji="1" lang="ja-JP" altLang="en-US" dirty="0"/>
          </a:p>
        </p:txBody>
      </p:sp>
      <p:sp>
        <p:nvSpPr>
          <p:cNvPr id="3" name="タイトル 2"/>
          <p:cNvSpPr>
            <a:spLocks noGrp="1"/>
          </p:cNvSpPr>
          <p:nvPr>
            <p:ph type="title"/>
          </p:nvPr>
        </p:nvSpPr>
        <p:spPr/>
        <p:txBody>
          <a:bodyPr/>
          <a:lstStyle/>
          <a:p>
            <a:r>
              <a:rPr kumimoji="1" lang="en-US" altLang="ja-JP" sz="4000" b="1" dirty="0" smtClean="0"/>
              <a:t>Attendance</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3</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Nove</a:t>
            </a:r>
            <a:r>
              <a:rPr lang="en-US" altLang="ja-JP" dirty="0" smtClean="0"/>
              <a:t>mber </a:t>
            </a:r>
            <a:r>
              <a:rPr lang="en-US" altLang="ja-JP" dirty="0"/>
              <a:t>2015</a:t>
            </a:r>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39324573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685800" y="1402432"/>
            <a:ext cx="7772400" cy="4114800"/>
          </a:xfrm>
        </p:spPr>
        <p:txBody>
          <a:bodyPr/>
          <a:lstStyle/>
          <a:p>
            <a:r>
              <a:rPr lang="en-US" altLang="ja-JP" sz="2800" dirty="0" smtClean="0">
                <a:ea typeface="ＭＳ Ｐゴシック" charset="-128"/>
              </a:rPr>
              <a:t>Required notices</a:t>
            </a:r>
          </a:p>
          <a:p>
            <a:pPr lvl="1"/>
            <a:r>
              <a:rPr lang="en-US" altLang="ja-JP" sz="2400" dirty="0" smtClean="0">
                <a:ea typeface="ＭＳ Ｐゴシック" charset="-128"/>
              </a:rPr>
              <a:t>Affiliation FAQ - http://standards.ieee.org/faqs/affiliationFAQ.html</a:t>
            </a:r>
          </a:p>
          <a:p>
            <a:pPr lvl="1"/>
            <a:r>
              <a:rPr lang="en-US" altLang="ja-JP" sz="2400" dirty="0" smtClean="0">
                <a:ea typeface="ＭＳ Ｐゴシック" charset="-128"/>
              </a:rPr>
              <a:t>Anti-Trust FAQ - http://standards.ieee.org/resources/antitrust-guidelines.pdf</a:t>
            </a:r>
          </a:p>
          <a:p>
            <a:pPr lvl="1"/>
            <a:r>
              <a:rPr lang="en-US" altLang="ja-JP" sz="2400" dirty="0" smtClean="0">
                <a:ea typeface="ＭＳ Ｐゴシック" charset="-128"/>
              </a:rPr>
              <a:t>Ethics - http://www.ieee.org/portal/cms_docs/about/CoE_poster.pdf</a:t>
            </a:r>
          </a:p>
          <a:p>
            <a:r>
              <a:rPr lang="en-US" altLang="ja-JP" sz="2800" dirty="0" smtClean="0">
                <a:ea typeface="ＭＳ Ｐゴシック" charset="-128"/>
              </a:rPr>
              <a:t>Chair and Secretary</a:t>
            </a:r>
          </a:p>
          <a:p>
            <a:pPr lvl="1"/>
            <a:r>
              <a:rPr lang="en-US" altLang="ja-JP" sz="2400" dirty="0" smtClean="0">
                <a:ea typeface="ＭＳ Ｐゴシック" charset="-128"/>
              </a:rPr>
              <a:t>Chair </a:t>
            </a:r>
            <a:r>
              <a:rPr lang="en-US" altLang="ja-JP" sz="2400" dirty="0" smtClean="0">
                <a:ea typeface="ＭＳ Ｐゴシック" charset="-128"/>
              </a:rPr>
              <a:t>and secretary is </a:t>
            </a:r>
            <a:r>
              <a:rPr lang="en-US" altLang="ja-JP" sz="2400" dirty="0" smtClean="0">
                <a:ea typeface="ＭＳ Ｐゴシック" charset="-128"/>
              </a:rPr>
              <a:t>Jussi Haapola</a:t>
            </a:r>
            <a:r>
              <a:rPr lang="en-US" altLang="ja-JP" sz="2400" dirty="0" smtClean="0">
                <a:ea typeface="ＭＳ Ｐゴシック" charset="-128"/>
              </a:rPr>
              <a:t>(CWC/</a:t>
            </a:r>
            <a:r>
              <a:rPr lang="en-US" altLang="ja-JP" sz="2400" dirty="0" err="1" smtClean="0">
                <a:ea typeface="ＭＳ Ｐゴシック" charset="-128"/>
              </a:rPr>
              <a:t>UoO</a:t>
            </a:r>
            <a:r>
              <a:rPr lang="en-US" altLang="ja-JP" sz="2400" dirty="0" smtClean="0">
                <a:ea typeface="ＭＳ Ｐゴシック" charset="-128"/>
              </a:rPr>
              <a:t>)</a:t>
            </a:r>
            <a:endParaRPr lang="en-US" altLang="ja-JP" sz="2400" dirty="0" smtClean="0">
              <a:ea typeface="ＭＳ Ｐゴシック" charset="-128"/>
            </a:endParaRPr>
          </a:p>
          <a:p>
            <a:pPr lvl="1"/>
            <a:endParaRPr lang="en-US" altLang="ja-JP" sz="2000" dirty="0" smtClean="0">
              <a:ea typeface="ＭＳ Ｐゴシック" charset="-128"/>
            </a:endParaRPr>
          </a:p>
          <a:p>
            <a:pPr lvl="1"/>
            <a:endParaRPr lang="en-US" altLang="ja-JP" sz="2000" dirty="0" smtClean="0">
              <a:ea typeface="ＭＳ Ｐゴシック" charset="-128"/>
            </a:endParaRPr>
          </a:p>
          <a:p>
            <a:endParaRPr kumimoji="1" lang="ja-JP" altLang="en-US" sz="4000" dirty="0"/>
          </a:p>
        </p:txBody>
      </p:sp>
      <p:sp>
        <p:nvSpPr>
          <p:cNvPr id="2" name="タイトル 1"/>
          <p:cNvSpPr>
            <a:spLocks noGrp="1"/>
          </p:cNvSpPr>
          <p:nvPr>
            <p:ph type="title"/>
          </p:nvPr>
        </p:nvSpPr>
        <p:spPr>
          <a:xfrm>
            <a:off x="685800" y="404664"/>
            <a:ext cx="7772400" cy="1066800"/>
          </a:xfrm>
        </p:spPr>
        <p:txBody>
          <a:bodyPr/>
          <a:lstStyle/>
          <a:p>
            <a:r>
              <a:rPr lang="en-US" altLang="ja-JP" b="1" dirty="0" smtClean="0">
                <a:ea typeface="ＭＳ Ｐゴシック" charset="-128"/>
              </a:rPr>
              <a:t>Administrative Items</a:t>
            </a:r>
            <a:endParaRPr kumimoji="1" lang="ja-JP" altLang="en-US" b="1" dirty="0"/>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4</a:t>
            </a:fld>
            <a:endParaRPr lang="en-US" altLang="ja-JP" dirty="0"/>
          </a:p>
        </p:txBody>
      </p:sp>
      <p:sp>
        <p:nvSpPr>
          <p:cNvPr id="4" name="日付プレースホルダー 3"/>
          <p:cNvSpPr>
            <a:spLocks noGrp="1"/>
          </p:cNvSpPr>
          <p:nvPr>
            <p:ph type="dt" sz="half" idx="10"/>
          </p:nvPr>
        </p:nvSpPr>
        <p:spPr/>
        <p:txBody>
          <a:bodyPr/>
          <a:lstStyle/>
          <a:p>
            <a:r>
              <a:rPr lang="en-US" altLang="ja-JP" dirty="0" smtClean="0"/>
              <a:t>Nove</a:t>
            </a:r>
            <a:r>
              <a:rPr lang="en-US" altLang="ja-JP" dirty="0" smtClean="0"/>
              <a:t>mber </a:t>
            </a:r>
            <a:r>
              <a:rPr lang="en-US" altLang="ja-JP" dirty="0"/>
              <a:t>2015</a:t>
            </a:r>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73430971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r>
              <a:rPr lang="en-US" altLang="ja-JP" dirty="0" smtClean="0"/>
              <a:t>Nov</a:t>
            </a:r>
            <a:r>
              <a:rPr lang="en-US" altLang="ja-JP" dirty="0" smtClean="0"/>
              <a:t>ember </a:t>
            </a:r>
            <a:r>
              <a:rPr lang="en-US" altLang="ja-JP" dirty="0"/>
              <a:t>2015</a:t>
            </a:r>
          </a:p>
        </p:txBody>
      </p:sp>
      <p:sp>
        <p:nvSpPr>
          <p:cNvPr id="6" name="スライド番号プレースホルダー 5"/>
          <p:cNvSpPr>
            <a:spLocks noGrp="1"/>
          </p:cNvSpPr>
          <p:nvPr>
            <p:ph type="sldNum" sz="quarter" idx="12"/>
          </p:nvPr>
        </p:nvSpPr>
        <p:spPr/>
        <p:txBody>
          <a:bodyPr/>
          <a:lstStyle/>
          <a:p>
            <a:r>
              <a:rPr lang="en-US" altLang="ja-JP" dirty="0" smtClean="0"/>
              <a:t>Slide </a:t>
            </a:r>
            <a:fld id="{8242A585-2600-43B1-ABC9-06D037E96BAE}" type="slidenum">
              <a:rPr lang="en-US" altLang="ja-JP" smtClean="0"/>
              <a:pPr/>
              <a:t>5</a:t>
            </a:fld>
            <a:endParaRPr lang="en-US" altLang="ja-JP" dirty="0"/>
          </a:p>
        </p:txBody>
      </p:sp>
      <p:sp>
        <p:nvSpPr>
          <p:cNvPr id="7"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US" altLang="ja-JP" sz="3200" b="1" u="sng" kern="0" dirty="0" smtClean="0">
                <a:ea typeface="ＭＳ Ｐゴシック" charset="-128"/>
              </a:rPr>
              <a:t>Participants, Patents, and Duty to Inform</a:t>
            </a:r>
            <a:endParaRPr lang="en-US" altLang="ja-JP" sz="3200" b="1" kern="0" dirty="0" smtClean="0">
              <a:ea typeface="ＭＳ Ｐゴシック" charset="-128"/>
            </a:endParaRPr>
          </a:p>
        </p:txBody>
      </p:sp>
      <p:sp>
        <p:nvSpPr>
          <p:cNvPr id="8" name="Rectangle 1027"/>
          <p:cNvSpPr txBox="1">
            <a:spLocks noChangeArrowheads="1"/>
          </p:cNvSpPr>
          <p:nvPr/>
        </p:nvSpPr>
        <p:spPr>
          <a:xfrm>
            <a:off x="0" y="1072480"/>
            <a:ext cx="9144000" cy="48768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algn="ctr">
              <a:buFont typeface="Monotype Sorts" pitchFamily="2" charset="2"/>
              <a:buNone/>
            </a:pPr>
            <a:r>
              <a:rPr lang="en-US" altLang="ja-JP" sz="1600" b="1" kern="0" dirty="0" smtClean="0">
                <a:ea typeface="ＭＳ Ｐゴシック" charset="-128"/>
              </a:rPr>
              <a:t>All participants in this meeting have certain obligations under the IEEE-SA Patent Policy. </a:t>
            </a:r>
          </a:p>
          <a:p>
            <a:pPr lvl="1"/>
            <a:r>
              <a:rPr lang="en-US" altLang="ja-JP" sz="1600" b="1" kern="0" dirty="0" smtClean="0">
                <a:solidFill>
                  <a:srgbClr val="003399"/>
                </a:solidFill>
                <a:ea typeface="ＭＳ Ｐゴシック" charset="-128"/>
              </a:rPr>
              <a:t>Participants [Note: </a:t>
            </a:r>
            <a:r>
              <a:rPr lang="en-GB" sz="1600" b="1" kern="0" dirty="0" smtClean="0">
                <a:solidFill>
                  <a:srgbClr val="003399"/>
                </a:solidFill>
              </a:rPr>
              <a:t>Quoted text excerpted from IEEE-SA Standards Board Bylaws subclause 6.2</a:t>
            </a:r>
            <a:r>
              <a:rPr lang="en-US" altLang="ja-JP" sz="1600" b="1" kern="0" dirty="0" smtClean="0">
                <a:solidFill>
                  <a:srgbClr val="003399"/>
                </a:solidFill>
                <a:ea typeface="ＭＳ Ｐゴシック" charset="-128"/>
              </a:rPr>
              <a:t>]:</a:t>
            </a:r>
          </a:p>
          <a:p>
            <a:pPr lvl="2"/>
            <a:r>
              <a:rPr lang="en-US" altLang="ja-JP" sz="1600" b="1" kern="0" dirty="0" smtClean="0">
                <a:solidFill>
                  <a:srgbClr val="003399"/>
                </a:solidFill>
                <a:ea typeface="ＭＳ Ｐゴシック" charset="-128"/>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ja-JP" sz="1600" kern="0" dirty="0" smtClean="0">
              <a:ea typeface="ＭＳ Ｐゴシック" charset="-128"/>
            </a:endParaRPr>
          </a:p>
          <a:p>
            <a:pPr lvl="3"/>
            <a:r>
              <a:rPr lang="en-US" altLang="ja-JP" sz="1400" b="1" kern="0" dirty="0" smtClean="0">
                <a:solidFill>
                  <a:srgbClr val="003399"/>
                </a:solidFill>
                <a:ea typeface="ＭＳ Ｐゴシック" charset="-128"/>
              </a:rPr>
              <a:t>“Personal awareness” means that the participant “is personally aware that the holder may have a potential Essential Patent Claim,” even if the participant is not personally aware of the specific patents or patent claims</a:t>
            </a:r>
          </a:p>
          <a:p>
            <a:pPr lvl="2"/>
            <a:r>
              <a:rPr lang="en-US" altLang="ja-JP" sz="1600" b="1" kern="0" dirty="0" smtClean="0">
                <a:solidFill>
                  <a:srgbClr val="003399"/>
                </a:solidFill>
                <a:ea typeface="ＭＳ Ｐゴシック" charset="-128"/>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lvl="1"/>
            <a:r>
              <a:rPr lang="en-US" altLang="ja-JP" sz="1600" b="1" kern="0" dirty="0" smtClean="0">
                <a:solidFill>
                  <a:srgbClr val="003399"/>
                </a:solidFill>
                <a:ea typeface="ＭＳ Ｐゴシック" charset="-128"/>
              </a:rPr>
              <a:t>The above does not apply if the patent claim is already the subject of an Accepted Letter of Assurance that applies to the proposed standard(s) under consideration by this group</a:t>
            </a:r>
          </a:p>
          <a:p>
            <a:pPr lvl="1"/>
            <a:r>
              <a:rPr lang="en-US" altLang="ja-JP" sz="1600" b="1" kern="0" dirty="0" smtClean="0">
                <a:solidFill>
                  <a:srgbClr val="003399"/>
                </a:solidFill>
                <a:ea typeface="ＭＳ Ｐゴシック" charset="-128"/>
              </a:rPr>
              <a:t>Early identification of holders of potential Essential Patent Claims is strongly encouraged</a:t>
            </a:r>
          </a:p>
          <a:p>
            <a:pPr lvl="1"/>
            <a:r>
              <a:rPr lang="en-US" altLang="ja-JP" sz="1600" b="1" kern="0" dirty="0" smtClean="0">
                <a:solidFill>
                  <a:srgbClr val="003399"/>
                </a:solidFill>
                <a:ea typeface="ＭＳ Ｐゴシック" charset="-128"/>
              </a:rPr>
              <a:t>No duty to perform a patent search</a:t>
            </a:r>
            <a:endParaRPr lang="en-US" altLang="ja-JP" sz="1600" kern="0" dirty="0" smtClean="0">
              <a:ea typeface="ＭＳ Ｐゴシック" charset="-128"/>
            </a:endParaRPr>
          </a:p>
        </p:txBody>
      </p:sp>
      <p:sp>
        <p:nvSpPr>
          <p:cNvPr id="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5872668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1026"/>
          <p:cNvSpPr txBox="1">
            <a:spLocks noChangeArrowheads="1"/>
          </p:cNvSpPr>
          <p:nvPr/>
        </p:nvSpPr>
        <p:spPr>
          <a:xfrm>
            <a:off x="251520" y="502568"/>
            <a:ext cx="8640960" cy="838200"/>
          </a:xfrm>
          <a:prstGeom prst="rect">
            <a:avLst/>
          </a:prstGeom>
        </p:spPr>
        <p:txBody>
          <a:bodyPr/>
          <a:lst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a:lstStyle>
          <a:p>
            <a:r>
              <a:rPr lang="en-GB" altLang="ja-JP" b="1" u="sng" kern="0" dirty="0"/>
              <a:t>Patent Related Links</a:t>
            </a:r>
            <a:endParaRPr lang="en-US" altLang="ja-JP" b="1" u="sng" kern="0" dirty="0">
              <a:ea typeface="ＭＳ Ｐゴシック" charset="-128"/>
            </a:endParaRPr>
          </a:p>
        </p:txBody>
      </p:sp>
      <p:sp>
        <p:nvSpPr>
          <p:cNvPr id="2" name="日付プレースホルダー 1"/>
          <p:cNvSpPr>
            <a:spLocks noGrp="1"/>
          </p:cNvSpPr>
          <p:nvPr>
            <p:ph type="dt" sz="half" idx="10"/>
          </p:nvPr>
        </p:nvSpPr>
        <p:spPr/>
        <p:txBody>
          <a:bodyPr/>
          <a:lstStyle/>
          <a:p>
            <a:r>
              <a:rPr lang="en-US" altLang="ja-JP" dirty="0" smtClean="0"/>
              <a:t>Nov</a:t>
            </a:r>
            <a:r>
              <a:rPr lang="en-US" altLang="ja-JP" dirty="0" smtClean="0"/>
              <a:t>ember </a:t>
            </a:r>
            <a:r>
              <a:rPr lang="en-US" altLang="ja-JP" dirty="0"/>
              <a:t>2015</a:t>
            </a:r>
          </a:p>
        </p:txBody>
      </p:sp>
      <p:sp>
        <p:nvSpPr>
          <p:cNvPr id="4" name="スライド番号プレースホルダー 3"/>
          <p:cNvSpPr>
            <a:spLocks noGrp="1"/>
          </p:cNvSpPr>
          <p:nvPr>
            <p:ph type="sldNum" sz="quarter" idx="12"/>
          </p:nvPr>
        </p:nvSpPr>
        <p:spPr/>
        <p:txBody>
          <a:bodyPr/>
          <a:lstStyle/>
          <a:p>
            <a:r>
              <a:rPr lang="en-US" altLang="ja-JP" dirty="0" smtClean="0"/>
              <a:t>Slide </a:t>
            </a:r>
            <a:fld id="{266A080E-4E30-4968-B029-7CF782D6220C}" type="slidenum">
              <a:rPr lang="en-US" altLang="ja-JP" smtClean="0"/>
              <a:pPr/>
              <a:t>6</a:t>
            </a:fld>
            <a:endParaRPr lang="en-US" altLang="ja-JP" dirty="0"/>
          </a:p>
        </p:txBody>
      </p:sp>
      <p:sp>
        <p:nvSpPr>
          <p:cNvPr id="6" name="Rectangle 3"/>
          <p:cNvSpPr txBox="1">
            <a:spLocks noChangeArrowheads="1"/>
          </p:cNvSpPr>
          <p:nvPr/>
        </p:nvSpPr>
        <p:spPr>
          <a:xfrm>
            <a:off x="258044" y="1268760"/>
            <a:ext cx="8640960" cy="3886200"/>
          </a:xfrm>
          <a:prstGeom prst="rect">
            <a:avLst/>
          </a:prstGeom>
        </p:spPr>
        <p:txBody>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pPr lvl="1">
              <a:lnSpc>
                <a:spcPct val="90000"/>
              </a:lnSpc>
              <a:buFont typeface="Monotype Sorts" pitchFamily="2" charset="2"/>
              <a:buNone/>
            </a:pPr>
            <a:r>
              <a:rPr lang="en-US" altLang="ja-JP" sz="2400" kern="0" dirty="0" smtClean="0">
                <a:ea typeface="ＭＳ Ｐゴシック"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2" charset="2"/>
              <a:buNone/>
            </a:pPr>
            <a:r>
              <a:rPr lang="en-US" altLang="ja-JP" sz="2400" kern="0" dirty="0" smtClean="0">
                <a:ea typeface="ＭＳ Ｐゴシック" charset="-128"/>
                <a:cs typeface="Times New Roman" pitchFamily="18" charset="0"/>
              </a:rPr>
              <a:t>	Patent Policy is stated in these sources:</a:t>
            </a:r>
          </a:p>
          <a:p>
            <a:pPr lvl="1">
              <a:lnSpc>
                <a:spcPct val="90000"/>
              </a:lnSpc>
              <a:buFont typeface="Monotype Sorts" pitchFamily="2" charset="2"/>
              <a:buNone/>
            </a:pPr>
            <a:r>
              <a:rPr lang="en-GB" sz="2400" kern="0" dirty="0" smtClean="0"/>
              <a:t>		IEEE-SA Standards Boards Bylaws</a:t>
            </a:r>
          </a:p>
          <a:p>
            <a:pPr lvl="1">
              <a:lnSpc>
                <a:spcPct val="90000"/>
              </a:lnSpc>
              <a:buFont typeface="Monotype Sorts" pitchFamily="2" charset="2"/>
              <a:buNone/>
            </a:pPr>
            <a:r>
              <a:rPr lang="en-US" altLang="ja-JP" sz="2100" kern="0" dirty="0" smtClean="0">
                <a:ea typeface="ＭＳ Ｐゴシック" charset="-128"/>
              </a:rPr>
              <a:t>		</a:t>
            </a:r>
            <a:r>
              <a:rPr lang="en-US" altLang="ja-JP" sz="2100" i="1" kern="0" dirty="0" smtClean="0">
                <a:ea typeface="ＭＳ Ｐゴシック" charset="-128"/>
              </a:rPr>
              <a:t>http://standards.ieee.org/develop/policies/bylaws/sect6-7.html#6</a:t>
            </a:r>
          </a:p>
          <a:p>
            <a:pPr lvl="1">
              <a:lnSpc>
                <a:spcPct val="90000"/>
              </a:lnSpc>
              <a:buFont typeface="Monotype Sorts" pitchFamily="2" charset="2"/>
              <a:buNone/>
            </a:pPr>
            <a:r>
              <a:rPr lang="en-GB" sz="2400" kern="0" dirty="0" smtClean="0"/>
              <a:t>		IEEE-SA Standards Board Operations Manual</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http://standards.ieee.org/develop/policies/opman/sect6.html#6.3</a:t>
            </a:r>
            <a:endParaRPr lang="en-US" altLang="ja-JP" sz="2400" kern="0" dirty="0" smtClean="0">
              <a:ea typeface="ＭＳ Ｐゴシック" charset="-128"/>
            </a:endParaRPr>
          </a:p>
          <a:p>
            <a:pPr lvl="1">
              <a:lnSpc>
                <a:spcPct val="90000"/>
              </a:lnSpc>
              <a:buFont typeface="Monotype Sorts" pitchFamily="2" charset="2"/>
              <a:buNone/>
            </a:pPr>
            <a:r>
              <a:rPr lang="en-US" altLang="ja-JP" sz="2400" kern="0" dirty="0" smtClean="0">
                <a:ea typeface="ＭＳ Ｐゴシック" charset="-128"/>
                <a:cs typeface="Times New Roman" pitchFamily="18" charset="0"/>
              </a:rPr>
              <a:t>	Material about the patent policy is available at</a:t>
            </a:r>
            <a:r>
              <a:rPr lang="en-US" altLang="ja-JP" sz="2400" kern="0" dirty="0" smtClean="0">
                <a:ea typeface="ＭＳ Ｐゴシック" charset="-128"/>
              </a:rPr>
              <a:t> </a:t>
            </a:r>
          </a:p>
          <a:p>
            <a:pPr lvl="1">
              <a:lnSpc>
                <a:spcPct val="90000"/>
              </a:lnSpc>
              <a:buFont typeface="Monotype Sorts" pitchFamily="2" charset="2"/>
              <a:buNone/>
            </a:pPr>
            <a:r>
              <a:rPr lang="en-US" altLang="ja-JP" sz="2400" kern="0" dirty="0" smtClean="0">
                <a:ea typeface="ＭＳ Ｐゴシック" charset="-128"/>
              </a:rPr>
              <a:t>		</a:t>
            </a:r>
            <a:r>
              <a:rPr lang="en-US" altLang="ja-JP" sz="2100" i="1" kern="0" dirty="0" smtClean="0">
                <a:ea typeface="ＭＳ Ｐゴシック" charset="-128"/>
              </a:rPr>
              <a:t>http://standards.ieee.org/about/sasb/patcom/materials.html</a:t>
            </a:r>
          </a:p>
        </p:txBody>
      </p:sp>
      <p:sp>
        <p:nvSpPr>
          <p:cNvPr id="8" name="Rectangle 7"/>
          <p:cNvSpPr>
            <a:spLocks noChangeArrowheads="1"/>
          </p:cNvSpPr>
          <p:nvPr/>
        </p:nvSpPr>
        <p:spPr bwMode="auto">
          <a:xfrm>
            <a:off x="1187624" y="5301208"/>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altLang="ja-JP" sz="1200" b="1" dirty="0">
                <a:solidFill>
                  <a:srgbClr val="000099"/>
                </a:solidFill>
                <a:latin typeface="Arial" charset="0"/>
                <a:ea typeface="ＭＳ Ｐゴシック" charset="-128"/>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buFont typeface="Monotype Sorts" pitchFamily="2" charset="2"/>
              <a:buNone/>
            </a:pPr>
            <a:endParaRPr lang="en-US" altLang="ja-JP" sz="1200" b="1" dirty="0">
              <a:solidFill>
                <a:srgbClr val="000099"/>
              </a:solidFill>
              <a:latin typeface="Arial" charset="0"/>
              <a:ea typeface="ＭＳ Ｐゴシック" charset="-128"/>
            </a:endParaRPr>
          </a:p>
          <a:p>
            <a:pPr algn="ctr">
              <a:lnSpc>
                <a:spcPct val="80000"/>
              </a:lnSpc>
              <a:spcBef>
                <a:spcPct val="20000"/>
              </a:spcBef>
              <a:buClr>
                <a:srgbClr val="CC3300"/>
              </a:buClr>
              <a:buSzPct val="50000"/>
              <a:buFont typeface="Monotype Sorts" pitchFamily="2" charset="2"/>
              <a:buNone/>
            </a:pPr>
            <a:r>
              <a:rPr lang="en-US" altLang="ja-JP" sz="1200" b="1" dirty="0">
                <a:solidFill>
                  <a:srgbClr val="000099"/>
                </a:solidFill>
                <a:latin typeface="Arial" charset="0"/>
                <a:ea typeface="ＭＳ Ｐゴシック" charset="-128"/>
              </a:rPr>
              <a:t>This slide set is available at https://development.standards.ieee.org/myproject/Public/mytools/mob/slideset.ppt</a:t>
            </a:r>
          </a:p>
        </p:txBody>
      </p:sp>
      <p:sp>
        <p:nvSpPr>
          <p:cNvPr id="10"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50595874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付プレースホルダー 2"/>
          <p:cNvSpPr>
            <a:spLocks noGrp="1"/>
          </p:cNvSpPr>
          <p:nvPr>
            <p:ph type="dt" sz="half" idx="10"/>
          </p:nvPr>
        </p:nvSpPr>
        <p:spPr/>
        <p:txBody>
          <a:bodyPr/>
          <a:lstStyle/>
          <a:p>
            <a:r>
              <a:rPr lang="en-US" altLang="ja-JP" dirty="0" smtClean="0"/>
              <a:t>Nov</a:t>
            </a:r>
            <a:r>
              <a:rPr lang="en-US" altLang="ja-JP" dirty="0" smtClean="0"/>
              <a:t>ember </a:t>
            </a:r>
            <a:r>
              <a:rPr lang="en-US" altLang="ja-JP" dirty="0"/>
              <a:t>2015</a:t>
            </a:r>
          </a:p>
        </p:txBody>
      </p:sp>
      <p:sp>
        <p:nvSpPr>
          <p:cNvPr id="5" name="スライド番号プレースホルダー 4"/>
          <p:cNvSpPr>
            <a:spLocks noGrp="1"/>
          </p:cNvSpPr>
          <p:nvPr>
            <p:ph type="sldNum" sz="quarter" idx="12"/>
          </p:nvPr>
        </p:nvSpPr>
        <p:spPr/>
        <p:txBody>
          <a:bodyPr/>
          <a:lstStyle/>
          <a:p>
            <a:r>
              <a:rPr lang="en-US" altLang="ja-JP" dirty="0" smtClean="0"/>
              <a:t>Slide </a:t>
            </a:r>
            <a:fld id="{F80C6039-A5FA-4F5B-9853-58798A63706D}" type="slidenum">
              <a:rPr lang="en-US" altLang="ja-JP" smtClean="0"/>
              <a:pPr/>
              <a:t>7</a:t>
            </a:fld>
            <a:endParaRPr lang="en-US" altLang="ja-JP" dirty="0"/>
          </a:p>
        </p:txBody>
      </p:sp>
      <p:sp>
        <p:nvSpPr>
          <p:cNvPr id="6" name="Rectangle 1027"/>
          <p:cNvSpPr txBox="1">
            <a:spLocks noChangeArrowheads="1"/>
          </p:cNvSpPr>
          <p:nvPr/>
        </p:nvSpPr>
        <p:spPr bwMode="auto">
          <a:xfrm>
            <a:off x="688032" y="1772816"/>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a:lstStyle>
          <a:p>
            <a:r>
              <a:rPr lang="en-US" altLang="ja-JP" sz="2400" kern="0" dirty="0" smtClean="0">
                <a:ea typeface="ＭＳ Ｐゴシック" charset="-128"/>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ja-JP" sz="1800" kern="0" dirty="0" smtClean="0">
                <a:ea typeface="ＭＳ Ｐゴシック" charset="-128"/>
              </a:rPr>
              <a:t>Either speak up now or</a:t>
            </a:r>
          </a:p>
          <a:p>
            <a:pPr lvl="1"/>
            <a:r>
              <a:rPr lang="en-US" altLang="ja-JP" sz="1800" kern="0" dirty="0" smtClean="0">
                <a:ea typeface="ＭＳ Ｐゴシック" charset="-128"/>
              </a:rPr>
              <a:t>Provide the chair of this group with the identity of the holder(s) of any and all such claims as soon as possible or</a:t>
            </a:r>
          </a:p>
          <a:p>
            <a:pPr lvl="1"/>
            <a:r>
              <a:rPr lang="en-US" altLang="ja-JP" sz="1800" kern="0" dirty="0" smtClean="0">
                <a:ea typeface="ＭＳ Ｐゴシック" charset="-128"/>
              </a:rPr>
              <a:t>Cause an LOA to be submitted</a:t>
            </a:r>
          </a:p>
        </p:txBody>
      </p:sp>
      <p:sp>
        <p:nvSpPr>
          <p:cNvPr id="9" name="Rectangle 2"/>
          <p:cNvSpPr>
            <a:spLocks noGrp="1" noChangeArrowheads="1"/>
          </p:cNvSpPr>
          <p:nvPr>
            <p:ph type="title"/>
          </p:nvPr>
        </p:nvSpPr>
        <p:spPr>
          <a:xfrm>
            <a:off x="362272" y="620688"/>
            <a:ext cx="8458200" cy="609600"/>
          </a:xfrm>
        </p:spPr>
        <p:txBody>
          <a:bodyPr/>
          <a:lstStyle/>
          <a:p>
            <a:r>
              <a:rPr lang="en-US" altLang="ja-JP" sz="3200" b="1" u="sng" dirty="0"/>
              <a:t>Call for Potentially Essential Patents</a:t>
            </a:r>
            <a:endParaRPr lang="en-US" altLang="ja-JP" sz="3200" b="1" u="sng" dirty="0" smtClean="0">
              <a:ea typeface="ＭＳ Ｐゴシック" charset="-128"/>
            </a:endParaRPr>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84050830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62272" y="620688"/>
            <a:ext cx="8458200" cy="609600"/>
          </a:xfrm>
        </p:spPr>
        <p:txBody>
          <a:bodyPr/>
          <a:lstStyle/>
          <a:p>
            <a:r>
              <a:rPr lang="en-US" altLang="ja-JP" sz="3200" b="1" u="sng" dirty="0" smtClean="0">
                <a:ea typeface="ＭＳ Ｐゴシック" charset="-128"/>
              </a:rPr>
              <a:t>Other Guidelines for IEEE </a:t>
            </a:r>
            <a:r>
              <a:rPr lang="en-US" altLang="ja-JP" sz="3200" b="1" u="sng" dirty="0">
                <a:ea typeface="ＭＳ Ｐゴシック" charset="-128"/>
              </a:rPr>
              <a:t>W</a:t>
            </a:r>
            <a:r>
              <a:rPr lang="en-US" altLang="ja-JP" sz="3200" b="1" u="sng" dirty="0" smtClean="0">
                <a:ea typeface="ＭＳ Ｐゴシック" charset="-128"/>
              </a:rPr>
              <a:t>G Meetings</a:t>
            </a:r>
          </a:p>
        </p:txBody>
      </p:sp>
      <p:sp>
        <p:nvSpPr>
          <p:cNvPr id="7172" name="Rectangle 4"/>
          <p:cNvSpPr>
            <a:spLocks noChangeArrowheads="1"/>
          </p:cNvSpPr>
          <p:nvPr/>
        </p:nvSpPr>
        <p:spPr bwMode="auto">
          <a:xfrm>
            <a:off x="467544" y="148776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pitchFamily="2" charset="2"/>
              <a:buChar char="l"/>
            </a:pPr>
            <a:endParaRPr lang="en-US" altLang="ja-JP" sz="700" u="sng" dirty="0">
              <a:solidFill>
                <a:srgbClr val="FF0000"/>
              </a:solidFill>
              <a:latin typeface="Arial" charset="0"/>
              <a:ea typeface="ＭＳ Ｐゴシック" charset="-128"/>
            </a:endParaRPr>
          </a:p>
          <a:p>
            <a:pPr marL="230188" indent="-230188">
              <a:lnSpc>
                <a:spcPct val="80000"/>
              </a:lnSpc>
              <a:spcBef>
                <a:spcPct val="20000"/>
              </a:spcBef>
              <a:spcAft>
                <a:spcPct val="40000"/>
              </a:spcAft>
              <a:buClr>
                <a:srgbClr val="CC3300"/>
              </a:buClr>
              <a:buSzPct val="50000"/>
              <a:buFont typeface="Monotype Sorts" pitchFamily="2" charset="2"/>
              <a:buChar char="l"/>
            </a:pPr>
            <a:r>
              <a:rPr lang="en-US" altLang="ja-JP" sz="1800" b="1" dirty="0">
                <a:solidFill>
                  <a:srgbClr val="000099"/>
                </a:solidFill>
                <a:latin typeface="Arial" charset="0"/>
                <a:ea typeface="ＭＳ Ｐゴシック" charset="-128"/>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pitchFamily="2" charset="2"/>
              <a:buChar char="l"/>
            </a:pPr>
            <a:r>
              <a:rPr lang="en-US" altLang="ja-JP" sz="1400" dirty="0">
                <a:solidFill>
                  <a:srgbClr val="000099"/>
                </a:solidFill>
                <a:latin typeface="Arial" charset="0"/>
                <a:ea typeface="ＭＳ Ｐゴシック" charset="-128"/>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pitchFamily="2" charset="2"/>
              <a:buChar char="l"/>
            </a:pPr>
            <a:r>
              <a:rPr lang="en-GB" sz="1400" dirty="0">
                <a:solidFill>
                  <a:srgbClr val="000099"/>
                </a:solidFill>
                <a:latin typeface="Arial" charset="0"/>
              </a:rPr>
              <a:t>Technical considerations remain primary focus</a:t>
            </a:r>
            <a:endParaRPr lang="en-US" altLang="ja-JP" sz="1400" dirty="0">
              <a:solidFill>
                <a:srgbClr val="000099"/>
              </a:solidFill>
              <a:latin typeface="Arial" charset="0"/>
              <a:ea typeface="ＭＳ Ｐゴシック" charset="-128"/>
            </a:endParaRP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pitchFamily="2" charset="2"/>
              <a:buChar char="l"/>
            </a:pPr>
            <a:r>
              <a:rPr lang="en-US" altLang="ja-JP" sz="1600" b="1" dirty="0">
                <a:solidFill>
                  <a:srgbClr val="000099"/>
                </a:solidFill>
                <a:latin typeface="Arial" charset="0"/>
                <a:ea typeface="ＭＳ Ｐゴシック" charset="-128"/>
              </a:rPr>
              <a:t>Don’t be silent if inappropriate topics are discussed … do formally object.</a:t>
            </a:r>
          </a:p>
          <a:p>
            <a:pPr marL="230188" indent="-230188" algn="ctr">
              <a:lnSpc>
                <a:spcPct val="80000"/>
              </a:lnSpc>
              <a:spcBef>
                <a:spcPct val="20000"/>
              </a:spcBef>
              <a:buClr>
                <a:srgbClr val="CC3300"/>
              </a:buClr>
              <a:buSzPct val="50000"/>
              <a:buFont typeface="Monotype Sorts" pitchFamily="2" charset="2"/>
              <a:buNone/>
            </a:pPr>
            <a:r>
              <a:rPr lang="en-US" altLang="ja-JP" sz="1000" b="1" dirty="0">
                <a:solidFill>
                  <a:srgbClr val="000099"/>
                </a:solidFill>
                <a:latin typeface="Arial" charset="0"/>
                <a:ea typeface="ＭＳ Ｐゴシック" charset="-128"/>
              </a:rPr>
              <a:t>---------------------------------------------------------------   </a:t>
            </a:r>
            <a:endParaRPr lang="en-US" altLang="ja-JP" b="1" dirty="0">
              <a:solidFill>
                <a:srgbClr val="000099"/>
              </a:solidFill>
              <a:latin typeface="Arial" charset="0"/>
              <a:ea typeface="ＭＳ Ｐゴシック" charset="-128"/>
            </a:endParaRPr>
          </a:p>
          <a:p>
            <a:pPr marL="230188" indent="-230188" algn="ctr">
              <a:lnSpc>
                <a:spcPct val="80000"/>
              </a:lnSpc>
              <a:spcBef>
                <a:spcPct val="20000"/>
              </a:spcBef>
              <a:buClr>
                <a:srgbClr val="CC3300"/>
              </a:buClr>
              <a:buSzPct val="50000"/>
              <a:buFont typeface="Monotype Sorts" pitchFamily="2" charset="2"/>
              <a:buNone/>
            </a:pPr>
            <a:r>
              <a:rPr lang="en-US" altLang="ja-JP" b="1" dirty="0">
                <a:solidFill>
                  <a:srgbClr val="000099"/>
                </a:solidFill>
                <a:latin typeface="Arial" charset="0"/>
                <a:ea typeface="ＭＳ Ｐゴシック" charset="-128"/>
              </a:rPr>
              <a:t>See </a:t>
            </a:r>
            <a:r>
              <a:rPr lang="en-US" altLang="ja-JP" b="1" i="1" dirty="0">
                <a:solidFill>
                  <a:srgbClr val="000099"/>
                </a:solidFill>
                <a:latin typeface="Arial" charset="0"/>
                <a:ea typeface="ＭＳ Ｐゴシック" charset="-128"/>
              </a:rPr>
              <a:t>IEEE-SA Standards Board Operations Manual</a:t>
            </a:r>
            <a:r>
              <a:rPr lang="en-US" altLang="ja-JP" b="1" dirty="0">
                <a:solidFill>
                  <a:srgbClr val="000099"/>
                </a:solidFill>
                <a:latin typeface="Arial" charset="0"/>
                <a:ea typeface="ＭＳ Ｐゴシック" charset="-128"/>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altLang="ja-JP" b="1" dirty="0">
                <a:solidFill>
                  <a:srgbClr val="000099"/>
                </a:solidFill>
                <a:latin typeface="Arial" charset="0"/>
                <a:ea typeface="ＭＳ Ｐゴシック" charset="-128"/>
              </a:rPr>
              <a:t> for more details.</a:t>
            </a:r>
          </a:p>
        </p:txBody>
      </p:sp>
      <p:sp>
        <p:nvSpPr>
          <p:cNvPr id="2" name="日付プレースホルダー 1"/>
          <p:cNvSpPr>
            <a:spLocks noGrp="1"/>
          </p:cNvSpPr>
          <p:nvPr>
            <p:ph type="dt" sz="half" idx="10"/>
          </p:nvPr>
        </p:nvSpPr>
        <p:spPr/>
        <p:txBody>
          <a:bodyPr/>
          <a:lstStyle/>
          <a:p>
            <a:r>
              <a:rPr lang="en-US" altLang="ja-JP" dirty="0" smtClean="0"/>
              <a:t>Nov</a:t>
            </a:r>
            <a:r>
              <a:rPr lang="en-US" altLang="ja-JP" dirty="0" smtClean="0"/>
              <a:t>ember </a:t>
            </a:r>
            <a:r>
              <a:rPr lang="en-US" altLang="ja-JP" dirty="0"/>
              <a:t>2015</a:t>
            </a:r>
          </a:p>
        </p:txBody>
      </p:sp>
      <p:sp>
        <p:nvSpPr>
          <p:cNvPr id="4" name="スライド番号プレースホルダー 3"/>
          <p:cNvSpPr>
            <a:spLocks noGrp="1"/>
          </p:cNvSpPr>
          <p:nvPr>
            <p:ph type="sldNum" sz="quarter" idx="12"/>
          </p:nvPr>
        </p:nvSpPr>
        <p:spPr/>
        <p:txBody>
          <a:bodyPr/>
          <a:lstStyle/>
          <a:p>
            <a:r>
              <a:rPr lang="en-US" altLang="ja-JP" dirty="0" smtClean="0"/>
              <a:t>Slide </a:t>
            </a:r>
            <a:fld id="{17C47D4F-CAA3-4307-B0EF-8C4B3E0CF21D}" type="slidenum">
              <a:rPr lang="en-US" altLang="ja-JP" smtClean="0"/>
              <a:pPr/>
              <a:t>8</a:t>
            </a:fld>
            <a:endParaRPr lang="en-US" altLang="ja-JP" dirty="0"/>
          </a:p>
        </p:txBody>
      </p:sp>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139940451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p:txBody>
          <a:bodyPr/>
          <a:lstStyle/>
          <a:p>
            <a:r>
              <a:rPr lang="en-US" altLang="ja-JP" b="1" dirty="0"/>
              <a:t>I</a:t>
            </a:r>
            <a:r>
              <a:rPr lang="en-US" altLang="ja-JP" b="1" dirty="0" smtClean="0"/>
              <a:t>G DEP </a:t>
            </a:r>
            <a:r>
              <a:rPr kumimoji="1" lang="en-US" altLang="ja-JP" b="1" dirty="0" smtClean="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9</a:t>
            </a:fld>
            <a:endParaRPr lang="en-US" altLang="ja-JP" dirty="0"/>
          </a:p>
        </p:txBody>
      </p:sp>
      <p:sp>
        <p:nvSpPr>
          <p:cNvPr id="6" name="日付プレースホルダー 5"/>
          <p:cNvSpPr>
            <a:spLocks noGrp="1"/>
          </p:cNvSpPr>
          <p:nvPr>
            <p:ph type="dt" sz="half" idx="10"/>
          </p:nvPr>
        </p:nvSpPr>
        <p:spPr/>
        <p:txBody>
          <a:bodyPr/>
          <a:lstStyle/>
          <a:p>
            <a:r>
              <a:rPr lang="en-US" altLang="ja-JP" dirty="0" smtClean="0"/>
              <a:t>Nov</a:t>
            </a:r>
            <a:r>
              <a:rPr lang="en-US" altLang="ja-JP" dirty="0" smtClean="0"/>
              <a:t>ember </a:t>
            </a:r>
            <a:r>
              <a:rPr lang="en-US" altLang="ja-JP" dirty="0"/>
              <a:t>2015</a:t>
            </a:r>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632880760"/>
              </p:ext>
            </p:extLst>
          </p:nvPr>
        </p:nvGraphicFramePr>
        <p:xfrm>
          <a:off x="952824" y="2060848"/>
          <a:ext cx="7128000" cy="2630920"/>
        </p:xfrm>
        <a:graphic>
          <a:graphicData uri="http://schemas.openxmlformats.org/drawingml/2006/table">
            <a:tbl>
              <a:tblPr firstRow="1" bandRow="1">
                <a:tableStyleId>{93296810-A885-4BE3-A3E7-6D5BEEA58F35}</a:tableStyleId>
              </a:tblPr>
              <a:tblGrid>
                <a:gridCol w="1080000"/>
                <a:gridCol w="1512000"/>
                <a:gridCol w="1512000"/>
                <a:gridCol w="1512000"/>
                <a:gridCol w="1512000"/>
              </a:tblGrid>
              <a:tr h="370840">
                <a:tc>
                  <a:txBody>
                    <a:bodyPr/>
                    <a:lstStyle/>
                    <a:p>
                      <a:endParaRPr kumimoji="1" lang="ja-JP" altLang="en-US" dirty="0"/>
                    </a:p>
                  </a:txBody>
                  <a:tcPr/>
                </a:tc>
                <a:tc>
                  <a:txBody>
                    <a:bodyPr/>
                    <a:lstStyle/>
                    <a:p>
                      <a:pPr algn="ctr"/>
                      <a:r>
                        <a:rPr kumimoji="1" lang="en-US" altLang="ja-JP" dirty="0" smtClean="0"/>
                        <a:t>Monday</a:t>
                      </a:r>
                      <a:endParaRPr kumimoji="1" lang="ja-JP" altLang="en-US" dirty="0"/>
                    </a:p>
                  </a:txBody>
                  <a:tcPr anchor="ctr"/>
                </a:tc>
                <a:tc>
                  <a:txBody>
                    <a:bodyPr/>
                    <a:lstStyle/>
                    <a:p>
                      <a:pPr algn="ctr"/>
                      <a:r>
                        <a:rPr kumimoji="1" lang="en-US" altLang="ja-JP" dirty="0" smtClean="0"/>
                        <a:t>Tuesday</a:t>
                      </a:r>
                      <a:endParaRPr kumimoji="1" lang="ja-JP" altLang="en-US" dirty="0"/>
                    </a:p>
                  </a:txBody>
                  <a:tcPr anchor="ctr"/>
                </a:tc>
                <a:tc>
                  <a:txBody>
                    <a:bodyPr/>
                    <a:lstStyle/>
                    <a:p>
                      <a:pPr algn="ctr"/>
                      <a:r>
                        <a:rPr kumimoji="1" lang="en-US" altLang="ja-JP" dirty="0" smtClean="0"/>
                        <a:t>Wednesday</a:t>
                      </a:r>
                      <a:endParaRPr kumimoji="1" lang="ja-JP" altLang="en-US" dirty="0"/>
                    </a:p>
                  </a:txBody>
                  <a:tcPr anchor="ctr"/>
                </a:tc>
                <a:tc>
                  <a:txBody>
                    <a:bodyPr/>
                    <a:lstStyle/>
                    <a:p>
                      <a:pPr algn="ctr"/>
                      <a:r>
                        <a:rPr kumimoji="1" lang="en-US" altLang="ja-JP" dirty="0" smtClean="0"/>
                        <a:t>Thursday</a:t>
                      </a:r>
                      <a:endParaRPr kumimoji="1" lang="ja-JP" altLang="en-US" dirty="0"/>
                    </a:p>
                  </a:txBody>
                  <a:tcPr anchor="ctr"/>
                </a:tc>
              </a:tr>
              <a:tr h="540000">
                <a:tc>
                  <a:txBody>
                    <a:bodyPr/>
                    <a:lstStyle/>
                    <a:p>
                      <a:pPr algn="ctr"/>
                      <a:r>
                        <a:rPr kumimoji="1" lang="en-US" altLang="ja-JP" dirty="0" smtClean="0"/>
                        <a:t>AM1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en-US" altLang="ja-JP"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u="none" dirty="0" smtClean="0">
                          <a:solidFill>
                            <a:schemeClr val="tx1"/>
                          </a:solidFill>
                        </a:rPr>
                        <a:t>IG-DEP</a:t>
                      </a:r>
                      <a:endParaRPr kumimoji="1" lang="en-US" altLang="ja-JP" u="none" dirty="0" smtClean="0">
                        <a:solidFill>
                          <a:schemeClr val="tx1"/>
                        </a:solidFill>
                      </a:endParaRPr>
                    </a:p>
                  </a:txBody>
                  <a:tcPr anchor="ctr"/>
                </a:tc>
              </a:tr>
              <a:tr h="540000">
                <a:tc>
                  <a:txBody>
                    <a:bodyPr/>
                    <a:lstStyle/>
                    <a:p>
                      <a:pPr algn="ctr"/>
                      <a:r>
                        <a:rPr kumimoji="1" lang="en-US" altLang="ja-JP" dirty="0" smtClean="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algn="ctr"/>
                      <a:r>
                        <a:rPr kumimoji="1" lang="en-US" altLang="ja-JP" dirty="0" smtClean="0">
                          <a:solidFill>
                            <a:schemeClr val="tx1"/>
                          </a:solidFill>
                        </a:rPr>
                        <a:t>IG-DEP</a:t>
                      </a:r>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smtClean="0">
                        <a:solidFill>
                          <a:schemeClr val="tx1"/>
                        </a:solidFill>
                      </a:endParaRPr>
                    </a:p>
                  </a:txBody>
                  <a:tcPr anchor="ctr"/>
                </a:tc>
              </a:tr>
              <a:tr h="540000">
                <a:tc>
                  <a:txBody>
                    <a:bodyPr/>
                    <a:lstStyle/>
                    <a:p>
                      <a:pPr algn="ctr"/>
                      <a:r>
                        <a:rPr kumimoji="1" lang="en-US" altLang="ja-JP" dirty="0" smtClean="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dirty="0" smtClean="0">
                        <a:solidFill>
                          <a:schemeClr val="tx1"/>
                        </a:solidFill>
                      </a:endParaRPr>
                    </a:p>
                  </a:txBody>
                  <a:tcPr anchor="ctr"/>
                </a:tc>
                <a:tc>
                  <a:txBody>
                    <a:bodyPr/>
                    <a:lstStyle/>
                    <a:p>
                      <a:pPr algn="ctr"/>
                      <a:endParaRPr kumimoji="1" lang="ja-JP" altLang="en-US" dirty="0">
                        <a:solidFill>
                          <a:schemeClr val="tx1"/>
                        </a:solidFill>
                      </a:endParaRPr>
                    </a:p>
                  </a:txBody>
                  <a:tcPr anchor="ctr"/>
                </a:tc>
                <a:tc>
                  <a:txBody>
                    <a:bodyPr/>
                    <a:lstStyle/>
                    <a:p>
                      <a:pPr algn="ctr"/>
                      <a:endParaRPr kumimoji="1" lang="ja-JP" altLang="en-US" dirty="0">
                        <a:solidFill>
                          <a:schemeClr val="tx1"/>
                        </a:solidFill>
                      </a:endParaRPr>
                    </a:p>
                  </a:txBody>
                  <a:tcPr anchor="ctr"/>
                </a:tc>
              </a:tr>
              <a:tr h="540000">
                <a:tc>
                  <a:txBody>
                    <a:bodyPr/>
                    <a:lstStyle/>
                    <a:p>
                      <a:pPr algn="ctr"/>
                      <a:r>
                        <a:rPr kumimoji="1" lang="en-US" altLang="ja-JP" dirty="0" smtClean="0"/>
                        <a:t>PM2</a:t>
                      </a:r>
                      <a:endParaRPr kumimoji="1" lang="ja-JP" altLang="en-US" dirty="0"/>
                    </a:p>
                  </a:txBody>
                  <a:tcPr anchor="ctr"/>
                </a:tc>
                <a:tc>
                  <a:txBody>
                    <a:bodyPr/>
                    <a:lstStyle/>
                    <a:p>
                      <a:pPr algn="ctr"/>
                      <a:endParaRPr kumimoji="1" lang="en-US" altLang="ja-JP" dirty="0" smtClean="0">
                        <a:solidFill>
                          <a:schemeClr val="tx1"/>
                        </a:solidFill>
                      </a:endParaRPr>
                    </a:p>
                    <a:p>
                      <a:pPr algn="ctr"/>
                      <a:endParaRPr kumimoji="1" lang="en-US" altLang="ja-JP" dirty="0" smtClean="0">
                        <a:solidFill>
                          <a:schemeClr val="tx1"/>
                        </a:solidFill>
                      </a:endParaRPr>
                    </a:p>
                  </a:txBody>
                  <a:tcPr anchor="ctr"/>
                </a:tc>
                <a:tc>
                  <a:txBody>
                    <a:bodyPr/>
                    <a:lstStyle/>
                    <a:p>
                      <a:pPr algn="ctr"/>
                      <a:endParaRPr kumimoji="1" lang="en-US" altLang="ja-JP" u="none" dirty="0" smtClean="0">
                        <a:solidFill>
                          <a:schemeClr val="tx1"/>
                        </a:solidFill>
                      </a:endParaRPr>
                    </a:p>
                    <a:p>
                      <a:pPr algn="ctr"/>
                      <a:endParaRPr kumimoji="1" lang="en-US" altLang="ja-JP" u="none" dirty="0" smtClean="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endParaRPr kumimoji="1" lang="ja-JP" altLang="en-US" dirty="0">
                        <a:solidFill>
                          <a:schemeClr val="tx1"/>
                        </a:solidFill>
                      </a:endParaRPr>
                    </a:p>
                  </a:txBody>
                  <a:tcPr anchor="ctr"/>
                </a:tc>
              </a:tr>
            </a:tbl>
          </a:graphicData>
        </a:graphic>
      </p:graphicFrame>
      <p:sp>
        <p:nvSpPr>
          <p:cNvPr id="7"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smtClean="0"/>
              <a:t>Jussi Haapola(CWC/</a:t>
            </a:r>
            <a:r>
              <a:rPr lang="en-US" altLang="ja-JP" dirty="0" err="1" smtClean="0"/>
              <a:t>UoO</a:t>
            </a:r>
            <a:r>
              <a:rPr lang="en-US" altLang="ja-JP" dirty="0" smtClean="0"/>
              <a:t>)</a:t>
            </a:r>
            <a:endParaRPr lang="en-US" altLang="ja-JP" dirty="0"/>
          </a:p>
        </p:txBody>
      </p:sp>
    </p:spTree>
    <p:extLst>
      <p:ext uri="{BB962C8B-B14F-4D97-AF65-F5344CB8AC3E}">
        <p14:creationId xmlns:p14="http://schemas.microsoft.com/office/powerpoint/2010/main" val="61379559"/>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3504</TotalTime>
  <Words>1146</Words>
  <Application>Microsoft Macintosh PowerPoint</Application>
  <PresentationFormat>On-screen Show (4:3)</PresentationFormat>
  <Paragraphs>156</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IEEE-P802_15</vt:lpstr>
      <vt:lpstr>PowerPoint Presentation</vt:lpstr>
      <vt:lpstr>IEEE 802.15 IG DEP   Opening Report  Dallas, TX, U.S.A. November 11th, 2015</vt:lpstr>
      <vt:lpstr>Attendance</vt:lpstr>
      <vt:lpstr>Administrative Items</vt:lpstr>
      <vt:lpstr>PowerPoint Presentation</vt:lpstr>
      <vt:lpstr>PowerPoint Presentation</vt:lpstr>
      <vt:lpstr>Call for Potentially Essential Patents</vt:lpstr>
      <vt:lpstr>Other Guidelines for IEEE WG Meetings</vt:lpstr>
      <vt:lpstr>IG DEP schedule for the week</vt:lpstr>
      <vt:lpstr>Agenda items for the week</vt:lpstr>
      <vt:lpstr>Contacts and Conference call</vt:lpstr>
    </vt:vector>
  </TitlesOfParts>
  <Company>ATR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Jussi Haapola</cp:lastModifiedBy>
  <cp:revision>43</cp:revision>
  <cp:lastPrinted>2013-04-17T07:57:49Z</cp:lastPrinted>
  <dcterms:created xsi:type="dcterms:W3CDTF">2013-04-16T01:38:08Z</dcterms:created>
  <dcterms:modified xsi:type="dcterms:W3CDTF">2015-11-09T23:14:56Z</dcterms:modified>
</cp:coreProperties>
</file>