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44" r:id="rId2"/>
    <p:sldId id="345" r:id="rId3"/>
    <p:sldId id="364" r:id="rId4"/>
    <p:sldId id="362" r:id="rId5"/>
    <p:sldId id="360" r:id="rId6"/>
    <p:sldId id="347" r:id="rId7"/>
    <p:sldId id="361" r:id="rId8"/>
    <p:sldId id="348" r:id="rId9"/>
    <p:sldId id="349" r:id="rId10"/>
    <p:sldId id="350" r:id="rId11"/>
    <p:sldId id="365" r:id="rId12"/>
    <p:sldId id="371" r:id="rId13"/>
    <p:sldId id="373" r:id="rId14"/>
    <p:sldId id="355" r:id="rId15"/>
    <p:sldId id="354" r:id="rId16"/>
    <p:sldId id="356" r:id="rId17"/>
    <p:sldId id="374" r:id="rId18"/>
    <p:sldId id="375" r:id="rId19"/>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B8"/>
    <a:srgbClr val="FF6600"/>
    <a:srgbClr val="FF9900"/>
    <a:srgbClr val="FF9933"/>
    <a:srgbClr val="00467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42" autoAdjust="0"/>
    <p:restoredTop sz="86007" autoAdjust="0"/>
  </p:normalViewPr>
  <p:slideViewPr>
    <p:cSldViewPr>
      <p:cViewPr varScale="1">
        <p:scale>
          <a:sx n="76" d="100"/>
          <a:sy n="76" d="100"/>
        </p:scale>
        <p:origin x="113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6" d="100"/>
          <a:sy n="66" d="100"/>
        </p:scale>
        <p:origin x="330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GB"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GB"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GB"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GB" altLang="en-US"/>
              <a:t>Page </a:t>
            </a:r>
            <a:fld id="{EA9D6A23-2C60-4813-8E3B-3A650D68B0CB}" type="slidenum">
              <a:rPr lang="en-GB" altLang="en-US"/>
              <a:pPr/>
              <a:t>‹#›</a:t>
            </a:fld>
            <a:endParaRPr lang="en-GB"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GB"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Tree>
    <p:extLst>
      <p:ext uri="{BB962C8B-B14F-4D97-AF65-F5344CB8AC3E}">
        <p14:creationId xmlns:p14="http://schemas.microsoft.com/office/powerpoint/2010/main" val="95982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GB"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GB"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GB" altLang="en-US"/>
              <a:t>Page </a:t>
            </a:r>
            <a:fld id="{B5B276EE-FE5E-46E4-8817-585F51D057E1}" type="slidenum">
              <a:rPr lang="en-GB" altLang="en-US"/>
              <a:pPr/>
              <a:t>‹#›</a:t>
            </a:fld>
            <a:endParaRPr lang="en-GB"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dirty="0"/>
          </a:p>
        </p:txBody>
      </p:sp>
    </p:spTree>
    <p:extLst>
      <p:ext uri="{BB962C8B-B14F-4D97-AF65-F5344CB8AC3E}">
        <p14:creationId xmlns:p14="http://schemas.microsoft.com/office/powerpoint/2010/main" val="39018956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a:t>
            </a:fld>
            <a:endParaRPr lang="en-GB" altLang="en-US"/>
          </a:p>
        </p:txBody>
      </p:sp>
    </p:spTree>
    <p:extLst>
      <p:ext uri="{BB962C8B-B14F-4D97-AF65-F5344CB8AC3E}">
        <p14:creationId xmlns:p14="http://schemas.microsoft.com/office/powerpoint/2010/main" val="2817145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15</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16</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18</a:t>
            </a:fld>
            <a:endParaRPr lang="en-GB" altLang="en-US"/>
          </a:p>
        </p:txBody>
      </p:sp>
    </p:spTree>
    <p:extLst>
      <p:ext uri="{BB962C8B-B14F-4D97-AF65-F5344CB8AC3E}">
        <p14:creationId xmlns:p14="http://schemas.microsoft.com/office/powerpoint/2010/main" val="250747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457200" indent="-457200">
              <a:buClr>
                <a:srgbClr val="C00000"/>
              </a:buClr>
              <a:buSzPct val="100000"/>
              <a:buFont typeface="+mj-lt"/>
              <a:buAutoNum type="arabicPeriod"/>
            </a:pPr>
            <a:r>
              <a:rPr lang="en-US" altLang="zh-CN" sz="1200" dirty="0" smtClean="0">
                <a:solidFill>
                  <a:srgbClr val="2D2DB9">
                    <a:lumMod val="50000"/>
                  </a:srgbClr>
                </a:solidFill>
                <a:latin typeface="Times New Roman" panose="02020603050405020304" pitchFamily="18" charset="0"/>
                <a:ea typeface="微软雅黑" pitchFamily="34" charset="-122"/>
                <a:cs typeface="Times New Roman" panose="02020603050405020304" pitchFamily="18" charset="0"/>
              </a:rPr>
              <a:t>The white light is safe for human eyes</a:t>
            </a:r>
          </a:p>
          <a:p>
            <a:pPr marL="457200" indent="-457200">
              <a:buClr>
                <a:srgbClr val="C00000"/>
              </a:buClr>
              <a:buSzPct val="100000"/>
              <a:buFont typeface="+mj-lt"/>
              <a:buAutoNum type="arabicPeriod"/>
            </a:pPr>
            <a:r>
              <a:rPr lang="en-US" altLang="zh-CN" sz="1200" dirty="0" smtClean="0">
                <a:solidFill>
                  <a:srgbClr val="2D2DB9">
                    <a:lumMod val="50000"/>
                  </a:srgbClr>
                </a:solidFill>
                <a:latin typeface="Times New Roman" panose="02020603050405020304" pitchFamily="18" charset="0"/>
                <a:ea typeface="微软雅黑" pitchFamily="34" charset="-122"/>
                <a:cs typeface="Times New Roman" panose="02020603050405020304" pitchFamily="18" charset="0"/>
              </a:rPr>
              <a:t>No electromagnetic interference, applications in the electromagnetic-sensitive environment  (airplane, hospital, </a:t>
            </a:r>
            <a:r>
              <a:rPr lang="en-US" altLang="zh-CN" sz="1200" dirty="0" err="1" smtClean="0">
                <a:solidFill>
                  <a:srgbClr val="2D2DB9">
                    <a:lumMod val="50000"/>
                  </a:srgbClr>
                </a:solidFill>
                <a:latin typeface="Times New Roman" panose="02020603050405020304" pitchFamily="18" charset="0"/>
                <a:ea typeface="微软雅黑" pitchFamily="34" charset="-122"/>
                <a:cs typeface="Times New Roman" panose="02020603050405020304" pitchFamily="18" charset="0"/>
              </a:rPr>
              <a:t>etc</a:t>
            </a:r>
            <a:r>
              <a:rPr lang="en-US" altLang="zh-CN" sz="1200" dirty="0" smtClean="0">
                <a:solidFill>
                  <a:srgbClr val="2D2DB9">
                    <a:lumMod val="50000"/>
                  </a:srgbClr>
                </a:solidFill>
                <a:latin typeface="Times New Roman" panose="02020603050405020304" pitchFamily="18" charset="0"/>
                <a:ea typeface="微软雅黑" pitchFamily="34" charset="-122"/>
                <a:cs typeface="Times New Roman" panose="02020603050405020304" pitchFamily="18" charset="0"/>
              </a:rPr>
              <a:t>)</a:t>
            </a:r>
          </a:p>
          <a:p>
            <a:pPr marL="457200" indent="-457200">
              <a:buClr>
                <a:srgbClr val="C00000"/>
              </a:buClr>
              <a:buSzPct val="100000"/>
              <a:buFont typeface="+mj-lt"/>
              <a:buAutoNum type="arabicPeriod"/>
            </a:pPr>
            <a:r>
              <a:rPr lang="en-US" altLang="zh-CN" sz="1200" dirty="0" smtClean="0">
                <a:solidFill>
                  <a:srgbClr val="2D2DB9">
                    <a:lumMod val="50000"/>
                  </a:srgbClr>
                </a:solidFill>
                <a:latin typeface="Times New Roman" panose="02020603050405020304" pitchFamily="18" charset="0"/>
                <a:ea typeface="微软雅黑" pitchFamily="34" charset="-122"/>
                <a:cs typeface="Times New Roman" panose="02020603050405020304" pitchFamily="18" charset="0"/>
              </a:rPr>
              <a:t>Energy conservation because of providing with functions of illumination, communication and control positioning</a:t>
            </a:r>
          </a:p>
          <a:p>
            <a:pPr marL="457200" indent="-457200">
              <a:buClr>
                <a:srgbClr val="C00000"/>
              </a:buClr>
              <a:buSzPct val="100000"/>
              <a:buFont typeface="+mj-lt"/>
              <a:buAutoNum type="arabicPeriod"/>
            </a:pPr>
            <a:r>
              <a:rPr lang="en-US" altLang="zh-CN" sz="1200" dirty="0" smtClean="0">
                <a:solidFill>
                  <a:srgbClr val="2D2DB9">
                    <a:lumMod val="50000"/>
                  </a:srgbClr>
                </a:solidFill>
                <a:latin typeface="Times New Roman" panose="02020603050405020304" pitchFamily="18" charset="0"/>
                <a:ea typeface="微软雅黑" pitchFamily="34" charset="-122"/>
                <a:cs typeface="Times New Roman" panose="02020603050405020304" pitchFamily="18" charset="0"/>
              </a:rPr>
              <a:t>Spectrum license free</a:t>
            </a:r>
          </a:p>
          <a:p>
            <a:pPr marL="457200" indent="-457200">
              <a:buClr>
                <a:srgbClr val="C00000"/>
              </a:buClr>
              <a:buSzPct val="100000"/>
              <a:buFont typeface="+mj-lt"/>
              <a:buAutoNum type="arabicPeriod"/>
            </a:pPr>
            <a:r>
              <a:rPr lang="en-US" altLang="zh-CN" sz="1200" dirty="0" smtClean="0">
                <a:solidFill>
                  <a:srgbClr val="2D2DB9">
                    <a:lumMod val="50000"/>
                  </a:srgbClr>
                </a:solidFill>
                <a:latin typeface="Times New Roman" panose="02020603050405020304" pitchFamily="18" charset="0"/>
                <a:ea typeface="微软雅黑" pitchFamily="34" charset="-122"/>
                <a:cs typeface="Times New Roman" panose="02020603050405020304" pitchFamily="18" charset="0"/>
              </a:rPr>
              <a:t>Suitable for security communication</a:t>
            </a:r>
          </a:p>
          <a:p>
            <a:endParaRPr lang="zh-CN" altLang="en-US" dirty="0"/>
          </a:p>
        </p:txBody>
      </p:sp>
      <p:sp>
        <p:nvSpPr>
          <p:cNvPr id="4" name="日期占位符 3"/>
          <p:cNvSpPr>
            <a:spLocks noGrp="1"/>
          </p:cNvSpPr>
          <p:nvPr>
            <p:ph type="dt" idx="10"/>
          </p:nvPr>
        </p:nvSpPr>
        <p:spPr/>
        <p:txBody>
          <a:bodyPr/>
          <a:lstStyle/>
          <a:p>
            <a:r>
              <a:rPr lang="en-GB" altLang="en-US" smtClean="0"/>
              <a:t>&lt;month year&gt;</a:t>
            </a:r>
            <a:endParaRPr lang="en-GB" altLang="en-US"/>
          </a:p>
        </p:txBody>
      </p:sp>
      <p:sp>
        <p:nvSpPr>
          <p:cNvPr id="5" name="页脚占位符 4"/>
          <p:cNvSpPr>
            <a:spLocks noGrp="1"/>
          </p:cNvSpPr>
          <p:nvPr>
            <p:ph type="ftr" sz="quarter" idx="11"/>
          </p:nvPr>
        </p:nvSpPr>
        <p:spPr/>
        <p:txBody>
          <a:bodyPr/>
          <a:lstStyle/>
          <a:p>
            <a:pPr lvl="4"/>
            <a:r>
              <a:rPr lang="en-GB" altLang="en-US" smtClean="0"/>
              <a:t>&lt;author&gt;, &lt;company&gt;</a:t>
            </a:r>
            <a:endParaRPr lang="en-GB" altLang="en-US"/>
          </a:p>
        </p:txBody>
      </p:sp>
      <p:sp>
        <p:nvSpPr>
          <p:cNvPr id="6" name="灯片编号占位符 5"/>
          <p:cNvSpPr>
            <a:spLocks noGrp="1"/>
          </p:cNvSpPr>
          <p:nvPr>
            <p:ph type="sldNum" sz="quarter" idx="12"/>
          </p:nvPr>
        </p:nvSpPr>
        <p:spPr/>
        <p:txBody>
          <a:bodyPr/>
          <a:lstStyle/>
          <a:p>
            <a:r>
              <a:rPr lang="en-GB" altLang="en-US" smtClean="0"/>
              <a:t>Page </a:t>
            </a:r>
            <a:fld id="{B5B276EE-FE5E-46E4-8817-585F51D057E1}" type="slidenum">
              <a:rPr lang="en-GB" altLang="en-US" smtClean="0"/>
              <a:pPr/>
              <a:t>4</a:t>
            </a:fld>
            <a:endParaRPr lang="en-GB" altLang="en-US"/>
          </a:p>
        </p:txBody>
      </p:sp>
    </p:spTree>
    <p:extLst>
      <p:ext uri="{BB962C8B-B14F-4D97-AF65-F5344CB8AC3E}">
        <p14:creationId xmlns:p14="http://schemas.microsoft.com/office/powerpoint/2010/main" val="1177495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6</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8</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9</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10</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0"/>
          </p:nvPr>
        </p:nvSpPr>
        <p:spPr/>
        <p:txBody>
          <a:bodyPr/>
          <a:lstStyle/>
          <a:p>
            <a:fld id="{5FD4ECB5-D6AE-48B4-813E-77FD2FE45818}" type="slidenum">
              <a:rPr lang="zh-CN" altLang="en-US" smtClean="0"/>
              <a:t>11</a:t>
            </a:fld>
            <a:endParaRPr lang="zh-CN" altLang="en-US"/>
          </a:p>
        </p:txBody>
      </p:sp>
    </p:spTree>
    <p:extLst>
      <p:ext uri="{BB962C8B-B14F-4D97-AF65-F5344CB8AC3E}">
        <p14:creationId xmlns:p14="http://schemas.microsoft.com/office/powerpoint/2010/main" val="1327411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14</a:t>
            </a:fld>
            <a:endParaRPr lang="en-GB" altLang="en-US"/>
          </a:p>
        </p:txBody>
      </p:sp>
    </p:spTree>
    <p:extLst>
      <p:ext uri="{BB962C8B-B14F-4D97-AF65-F5344CB8AC3E}">
        <p14:creationId xmlns:p14="http://schemas.microsoft.com/office/powerpoint/2010/main" val="771432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altLang="en-US" dirty="0" smtClean="0"/>
              <a:t>&lt;Nov 2015&gt;</a:t>
            </a:r>
            <a:endParaRPr lang="en-GB" altLang="en-US" dirty="0"/>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6C911B8A-1E84-42DB-B751-42B7EDCBCFAE}" type="slidenum">
              <a:rPr lang="en-GB" altLang="en-US"/>
              <a:pPr/>
              <a:t>‹#›</a:t>
            </a:fld>
            <a:endParaRPr lang="en-GB" altLang="en-US"/>
          </a:p>
        </p:txBody>
      </p:sp>
    </p:spTree>
    <p:extLst>
      <p:ext uri="{BB962C8B-B14F-4D97-AF65-F5344CB8AC3E}">
        <p14:creationId xmlns:p14="http://schemas.microsoft.com/office/powerpoint/2010/main" val="32406154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FB56B31F-B871-40A8-A35F-D4838B6CFF35}" type="slidenum">
              <a:rPr lang="en-GB" altLang="en-US"/>
              <a:pPr/>
              <a:t>‹#›</a:t>
            </a:fld>
            <a:endParaRPr lang="en-GB" altLang="en-US"/>
          </a:p>
        </p:txBody>
      </p:sp>
    </p:spTree>
    <p:extLst>
      <p:ext uri="{BB962C8B-B14F-4D97-AF65-F5344CB8AC3E}">
        <p14:creationId xmlns:p14="http://schemas.microsoft.com/office/powerpoint/2010/main" val="36377905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35953A45-D045-4D4B-AA8E-C0509C7E7D7B}" type="slidenum">
              <a:rPr lang="en-GB" altLang="en-US"/>
              <a:pPr/>
              <a:t>‹#›</a:t>
            </a:fld>
            <a:endParaRPr lang="en-GB" altLang="en-US"/>
          </a:p>
        </p:txBody>
      </p:sp>
    </p:spTree>
    <p:extLst>
      <p:ext uri="{BB962C8B-B14F-4D97-AF65-F5344CB8AC3E}">
        <p14:creationId xmlns:p14="http://schemas.microsoft.com/office/powerpoint/2010/main" val="20500721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154E5C07-2DA7-4198-BD66-5BDE63C21B28}" type="slidenum">
              <a:rPr lang="en-GB" altLang="en-US"/>
              <a:pPr/>
              <a:t>‹#›</a:t>
            </a:fld>
            <a:endParaRPr lang="en-GB" altLang="en-US"/>
          </a:p>
        </p:txBody>
      </p:sp>
    </p:spTree>
    <p:extLst>
      <p:ext uri="{BB962C8B-B14F-4D97-AF65-F5344CB8AC3E}">
        <p14:creationId xmlns:p14="http://schemas.microsoft.com/office/powerpoint/2010/main" val="1251443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dirty="0" smtClean="0"/>
              <a:t>&lt;Nov 2015&gt;</a:t>
            </a:r>
            <a:endParaRPr lang="en-GB" altLang="en-US" dirty="0"/>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DF19CAC6-B0F6-4D16-95A5-5679B1B7088A}" type="slidenum">
              <a:rPr lang="en-GB" altLang="en-US"/>
              <a:pPr/>
              <a:t>‹#›</a:t>
            </a:fld>
            <a:endParaRPr lang="en-GB" altLang="en-US"/>
          </a:p>
        </p:txBody>
      </p:sp>
    </p:spTree>
    <p:extLst>
      <p:ext uri="{BB962C8B-B14F-4D97-AF65-F5344CB8AC3E}">
        <p14:creationId xmlns:p14="http://schemas.microsoft.com/office/powerpoint/2010/main" val="30354100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C82FD3B0-7715-40E4-8D30-5463ABC511F9}" type="slidenum">
              <a:rPr lang="en-GB" altLang="en-US"/>
              <a:pPr/>
              <a:t>‹#›</a:t>
            </a:fld>
            <a:endParaRPr lang="en-GB" altLang="en-US"/>
          </a:p>
        </p:txBody>
      </p:sp>
    </p:spTree>
    <p:extLst>
      <p:ext uri="{BB962C8B-B14F-4D97-AF65-F5344CB8AC3E}">
        <p14:creationId xmlns:p14="http://schemas.microsoft.com/office/powerpoint/2010/main" val="26136874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2B7C4937-661A-4767-B1FD-F6A1B567A676}" type="slidenum">
              <a:rPr lang="en-GB" altLang="en-US"/>
              <a:pPr/>
              <a:t>‹#›</a:t>
            </a:fld>
            <a:endParaRPr lang="en-GB" altLang="en-US"/>
          </a:p>
        </p:txBody>
      </p:sp>
    </p:spTree>
    <p:extLst>
      <p:ext uri="{BB962C8B-B14F-4D97-AF65-F5344CB8AC3E}">
        <p14:creationId xmlns:p14="http://schemas.microsoft.com/office/powerpoint/2010/main" val="29871965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altLang="en-US"/>
              <a:t>&lt;month year&gt;</a:t>
            </a:r>
          </a:p>
        </p:txBody>
      </p:sp>
      <p:sp>
        <p:nvSpPr>
          <p:cNvPr id="8" name="Footer Placeholder 7"/>
          <p:cNvSpPr>
            <a:spLocks noGrp="1"/>
          </p:cNvSpPr>
          <p:nvPr>
            <p:ph type="ftr" sz="quarter" idx="11"/>
          </p:nvPr>
        </p:nvSpPr>
        <p:spPr/>
        <p:txBody>
          <a:bodyPr/>
          <a:lstStyle>
            <a:lvl1pPr>
              <a:defRPr/>
            </a:lvl1pPr>
          </a:lstStyle>
          <a:p>
            <a:r>
              <a:rPr lang="en-GB"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GB" altLang="en-US"/>
              <a:t>Slide </a:t>
            </a:r>
            <a:fld id="{1E31FF97-4AA2-429D-B67D-920088F5F14B}" type="slidenum">
              <a:rPr lang="en-GB" altLang="en-US"/>
              <a:pPr/>
              <a:t>‹#›</a:t>
            </a:fld>
            <a:endParaRPr lang="en-GB" altLang="en-US"/>
          </a:p>
        </p:txBody>
      </p:sp>
    </p:spTree>
    <p:extLst>
      <p:ext uri="{BB962C8B-B14F-4D97-AF65-F5344CB8AC3E}">
        <p14:creationId xmlns:p14="http://schemas.microsoft.com/office/powerpoint/2010/main" val="20168339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ltLang="en-US"/>
              <a:t>&lt;month year&gt;</a:t>
            </a:r>
          </a:p>
        </p:txBody>
      </p:sp>
      <p:sp>
        <p:nvSpPr>
          <p:cNvPr id="4" name="Footer Placeholder 3"/>
          <p:cNvSpPr>
            <a:spLocks noGrp="1"/>
          </p:cNvSpPr>
          <p:nvPr>
            <p:ph type="ftr" sz="quarter" idx="11"/>
          </p:nvPr>
        </p:nvSpPr>
        <p:spPr/>
        <p:txBody>
          <a:bodyPr/>
          <a:lstStyle>
            <a:lvl1pPr>
              <a:defRPr/>
            </a:lvl1pPr>
          </a:lstStyle>
          <a:p>
            <a:r>
              <a:rPr lang="en-GB"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GB" altLang="en-US"/>
              <a:t>Slide </a:t>
            </a:r>
            <a:fld id="{4220CE73-4A81-463D-A345-E847D887284F}" type="slidenum">
              <a:rPr lang="en-GB" altLang="en-US"/>
              <a:pPr/>
              <a:t>‹#›</a:t>
            </a:fld>
            <a:endParaRPr lang="en-GB" altLang="en-US"/>
          </a:p>
        </p:txBody>
      </p:sp>
    </p:spTree>
    <p:extLst>
      <p:ext uri="{BB962C8B-B14F-4D97-AF65-F5344CB8AC3E}">
        <p14:creationId xmlns:p14="http://schemas.microsoft.com/office/powerpoint/2010/main" val="29803340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85800" y="378281"/>
            <a:ext cx="1600200" cy="215444"/>
          </a:xfrm>
        </p:spPr>
        <p:txBody>
          <a:bodyPr/>
          <a:lstStyle/>
          <a:p>
            <a:r>
              <a:rPr lang="en-GB" altLang="en-US" dirty="0" smtClean="0"/>
              <a:t>&lt;</a:t>
            </a:r>
            <a:r>
              <a:rPr lang="tr-TR" altLang="en-US" dirty="0" smtClean="0"/>
              <a:t>May 2015</a:t>
            </a:r>
            <a:r>
              <a:rPr lang="en-GB" altLang="en-US" dirty="0" smtClean="0"/>
              <a:t>&gt;</a:t>
            </a:r>
            <a:endParaRPr lang="en-GB" altLang="en-US" dirty="0"/>
          </a:p>
        </p:txBody>
      </p:sp>
      <p:sp>
        <p:nvSpPr>
          <p:cNvPr id="6" name="Footer Placeholder 5"/>
          <p:cNvSpPr>
            <a:spLocks noGrp="1"/>
          </p:cNvSpPr>
          <p:nvPr>
            <p:ph type="ftr" sz="quarter" idx="11"/>
          </p:nvPr>
        </p:nvSpPr>
        <p:spPr/>
        <p:txBody>
          <a:bodyPr/>
          <a:lstStyle/>
          <a:p>
            <a:r>
              <a:rPr lang="en-GB" altLang="en-US" dirty="0" smtClean="0"/>
              <a:t>&lt;author&gt;, &lt;company&gt;</a:t>
            </a:r>
            <a:endParaRPr lang="en-GB" altLang="en-US" dirty="0"/>
          </a:p>
        </p:txBody>
      </p:sp>
      <p:sp>
        <p:nvSpPr>
          <p:cNvPr id="7" name="Slide Number Placeholder 6"/>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extLst>
      <p:ext uri="{BB962C8B-B14F-4D97-AF65-F5344CB8AC3E}">
        <p14:creationId xmlns:p14="http://schemas.microsoft.com/office/powerpoint/2010/main" val="10300069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429000" y="22098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55533516-1556-46F1-BB44-5BB0BD2B3B67}" type="slidenum">
              <a:rPr lang="en-GB" altLang="en-US"/>
              <a:pPr/>
              <a:t>‹#›</a:t>
            </a:fld>
            <a:endParaRPr lang="en-GB" altLang="en-US"/>
          </a:p>
        </p:txBody>
      </p:sp>
    </p:spTree>
    <p:extLst>
      <p:ext uri="{BB962C8B-B14F-4D97-AF65-F5344CB8AC3E}">
        <p14:creationId xmlns:p14="http://schemas.microsoft.com/office/powerpoint/2010/main" val="41045142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GB" altLang="en-US" smtClean="0"/>
              <a:t>&lt;month year&gt;</a:t>
            </a:r>
            <a:endParaRPr lang="en-GB" altLang="en-US"/>
          </a:p>
        </p:txBody>
      </p:sp>
      <p:sp>
        <p:nvSpPr>
          <p:cNvPr id="4" name="页脚占位符 3"/>
          <p:cNvSpPr>
            <a:spLocks noGrp="1"/>
          </p:cNvSpPr>
          <p:nvPr>
            <p:ph type="ftr" sz="quarter" idx="11"/>
          </p:nvPr>
        </p:nvSpPr>
        <p:spPr/>
        <p:txBody>
          <a:bodyPr/>
          <a:lstStyle/>
          <a:p>
            <a:r>
              <a:rPr lang="en-GB" altLang="en-US" smtClean="0"/>
              <a:t>&lt;author&gt;, &lt;company&gt;</a:t>
            </a:r>
            <a:endParaRPr lang="en-GB" altLang="en-US"/>
          </a:p>
        </p:txBody>
      </p:sp>
      <p:sp>
        <p:nvSpPr>
          <p:cNvPr id="5" name="灯片编号占位符 4"/>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GB" altLang="en-US" dirty="0" smtClean="0"/>
              <a:t>&lt;Nov 2015&gt;</a:t>
            </a:r>
            <a:endParaRPr lang="en-GB"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GB"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2F03CF15-9775-4923-BCFF-1A75B19C3DAF}" type="slidenum">
              <a:rPr lang="en-GB" altLang="en-US"/>
              <a:pPr/>
              <a:t>‹#›</a:t>
            </a:fld>
            <a:endParaRPr lang="en-GB"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0" marR="0" indent="0" algn="just" defTabSz="914400" rtl="0" eaLnBrk="0" fontAlgn="base" latinLnBrk="0" hangingPunct="0">
              <a:lnSpc>
                <a:spcPct val="100000"/>
              </a:lnSpc>
              <a:spcBef>
                <a:spcPct val="0"/>
              </a:spcBef>
              <a:spcAft>
                <a:spcPct val="0"/>
              </a:spcAft>
              <a:buClrTx/>
              <a:buSzTx/>
              <a:buFontTx/>
              <a:buNone/>
              <a:tabLst/>
              <a:defRPr/>
            </a:pPr>
            <a:r>
              <a:rPr lang="tr-TR" sz="1400" b="1" dirty="0" smtClean="0"/>
              <a:t>                                   doc.: IEEE </a:t>
            </a:r>
            <a:r>
              <a:rPr lang="en-US" altLang="zh-CN" sz="1400" b="1" i="0" kern="1200" dirty="0" smtClean="0">
                <a:solidFill>
                  <a:schemeClr val="tx1"/>
                </a:solidFill>
                <a:effectLst/>
                <a:latin typeface="Times New Roman" pitchFamily="18" charset="0"/>
                <a:ea typeface="+mn-ea"/>
                <a:cs typeface="+mn-cs"/>
              </a:rPr>
              <a:t>15-15-0887-00-007a</a:t>
            </a:r>
            <a:endParaRPr lang="en-GB" altLang="en-US" sz="1400" dirty="0" smtClean="0">
              <a:solidFill>
                <a:schemeClr val="tx2"/>
              </a:solidFill>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58" r:id="rId11"/>
    <p:sldLayoutId id="2147483659"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anchi@fudan.edu.cn"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0.png"/><Relationship Id="rId5" Type="http://schemas.openxmlformats.org/officeDocument/2006/relationships/image" Target="../media/image9.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slideLayout" Target="../slideLayouts/slideLayout2.xml"/><Relationship Id="rId7" Type="http://schemas.openxmlformats.org/officeDocument/2006/relationships/oleObject" Target="../embeddings/oleObject2.bin"/><Relationship Id="rId2" Type="http://schemas.openxmlformats.org/officeDocument/2006/relationships/tags" Target="../tags/tag1.xml"/><Relationship Id="rId1" Type="http://schemas.openxmlformats.org/officeDocument/2006/relationships/vmlDrawing" Target="../drawings/vmlDrawing2.vml"/><Relationship Id="rId6" Type="http://schemas.openxmlformats.org/officeDocument/2006/relationships/image" Target="../media/image14.emf"/><Relationship Id="rId5" Type="http://schemas.openxmlformats.org/officeDocument/2006/relationships/image" Target="../media/image13.png"/><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0.emf"/><Relationship Id="rId4" Type="http://schemas.openxmlformats.org/officeDocument/2006/relationships/image" Target="../media/image19.emf"/></Relationships>
</file>

<file path=ppt/slides/_rels/slide1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3.emf"/><Relationship Id="rId4" Type="http://schemas.openxmlformats.org/officeDocument/2006/relationships/image" Target="../media/image22.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7.emf"/><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November </a:t>
            </a:r>
            <a:r>
              <a:rPr lang="en-GB" altLang="en-US" dirty="0" smtClean="0"/>
              <a:t>2015</a:t>
            </a:r>
            <a:endParaRPr lang="en-GB" altLang="en-US" dirty="0"/>
          </a:p>
        </p:txBody>
      </p:sp>
      <p:sp>
        <p:nvSpPr>
          <p:cNvPr id="5" name="Footer Placeholder 2"/>
          <p:cNvSpPr>
            <a:spLocks noGrp="1"/>
          </p:cNvSpPr>
          <p:nvPr>
            <p:ph type="ftr" sz="quarter" idx="11"/>
          </p:nvPr>
        </p:nvSpPr>
        <p:spPr>
          <a:xfrm>
            <a:off x="5486400" y="6475413"/>
            <a:ext cx="3124200" cy="184666"/>
          </a:xfrm>
        </p:spPr>
        <p:txBody>
          <a:bodyPr/>
          <a:lstStyle/>
          <a:p>
            <a:r>
              <a:rPr lang="en-GB" altLang="en-US" dirty="0" smtClean="0"/>
              <a:t>Nan Chi, </a:t>
            </a:r>
            <a:r>
              <a:rPr lang="en-GB" altLang="en-US" dirty="0" smtClean="0"/>
              <a:t>Junwen </a:t>
            </a:r>
            <a:r>
              <a:rPr lang="en-US" altLang="en-US" dirty="0"/>
              <a:t>Z</a:t>
            </a:r>
            <a:r>
              <a:rPr lang="en-US" altLang="zh-CN" dirty="0" smtClean="0"/>
              <a:t>hang</a:t>
            </a:r>
            <a:endParaRPr lang="en-GB"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GB" altLang="en-US"/>
              <a:t>Slide </a:t>
            </a:r>
            <a:fld id="{CFDD6AC5-DC33-4D44-9281-707405832B35}" type="slidenum">
              <a:rPr lang="en-GB" altLang="en-US"/>
              <a:pPr/>
              <a:t>1</a:t>
            </a:fld>
            <a:endParaRPr lang="en-GB" altLang="en-US"/>
          </a:p>
        </p:txBody>
      </p:sp>
      <p:sp>
        <p:nvSpPr>
          <p:cNvPr id="27651" name="Rectangle 3"/>
          <p:cNvSpPr>
            <a:spLocks noChangeArrowheads="1"/>
          </p:cNvSpPr>
          <p:nvPr/>
        </p:nvSpPr>
        <p:spPr bwMode="auto">
          <a:xfrm>
            <a:off x="228600" y="723067"/>
            <a:ext cx="8763000" cy="4693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GB" altLang="en-US" sz="1600" b="1" dirty="0">
              <a:solidFill>
                <a:schemeClr val="tx2"/>
              </a:solidFill>
            </a:endParaRPr>
          </a:p>
          <a:p>
            <a:endParaRPr lang="en-GB" altLang="en-US" sz="1600" dirty="0">
              <a:solidFill>
                <a:schemeClr val="tx2"/>
              </a:solidFill>
            </a:endParaRPr>
          </a:p>
          <a:p>
            <a:pPr algn="just">
              <a:spcAft>
                <a:spcPts val="600"/>
              </a:spcAft>
            </a:pPr>
            <a:r>
              <a:rPr lang="en-GB" altLang="en-US" sz="1600" b="1" dirty="0">
                <a:solidFill>
                  <a:schemeClr val="tx2"/>
                </a:solidFill>
              </a:rPr>
              <a:t>Submission </a:t>
            </a:r>
            <a:r>
              <a:rPr lang="en-GB" altLang="en-US" sz="1600" b="1" dirty="0" smtClean="0">
                <a:solidFill>
                  <a:schemeClr val="tx2"/>
                </a:solidFill>
              </a:rPr>
              <a:t>Title:</a:t>
            </a:r>
            <a:r>
              <a:rPr lang="en-US" altLang="en-US" sz="1600" dirty="0">
                <a:solidFill>
                  <a:schemeClr val="tx2"/>
                </a:solidFill>
              </a:rPr>
              <a:t> </a:t>
            </a:r>
            <a:r>
              <a:rPr lang="en-US" altLang="en-US" sz="1600" dirty="0" smtClean="0"/>
              <a:t>Channel Model for Outdoor </a:t>
            </a:r>
            <a:r>
              <a:rPr lang="en-US" altLang="en-US" sz="1600" dirty="0" smtClean="0"/>
              <a:t>Free-space </a:t>
            </a:r>
            <a:r>
              <a:rPr lang="en-US" altLang="en-US" sz="1600" dirty="0" smtClean="0"/>
              <a:t>Transmission</a:t>
            </a:r>
            <a:endParaRPr lang="de-DE" sz="1600" dirty="0" smtClean="0"/>
          </a:p>
          <a:p>
            <a:pPr algn="just">
              <a:spcAft>
                <a:spcPts val="600"/>
              </a:spcAft>
            </a:pPr>
            <a:r>
              <a:rPr lang="en-GB" altLang="en-US" sz="1600" b="1" dirty="0" smtClean="0">
                <a:solidFill>
                  <a:schemeClr val="tx2"/>
                </a:solidFill>
              </a:rPr>
              <a:t>Date Submitted: </a:t>
            </a:r>
            <a:r>
              <a:rPr lang="en-GB" altLang="en-US" sz="1600" dirty="0" smtClean="0">
                <a:solidFill>
                  <a:schemeClr val="tx2"/>
                </a:solidFill>
              </a:rPr>
              <a:t>November </a:t>
            </a:r>
            <a:r>
              <a:rPr lang="en-US" altLang="en-US" sz="1600" dirty="0">
                <a:solidFill>
                  <a:schemeClr val="tx2"/>
                </a:solidFill>
              </a:rPr>
              <a:t>9</a:t>
            </a:r>
            <a:r>
              <a:rPr lang="tr-TR" altLang="en-US" sz="1600" dirty="0" smtClean="0">
                <a:solidFill>
                  <a:schemeClr val="tx2"/>
                </a:solidFill>
              </a:rPr>
              <a:t>, </a:t>
            </a:r>
            <a:r>
              <a:rPr lang="en-GB" altLang="en-US" sz="1600" dirty="0" smtClean="0">
                <a:solidFill>
                  <a:schemeClr val="tx2"/>
                </a:solidFill>
              </a:rPr>
              <a:t>2015 	</a:t>
            </a:r>
          </a:p>
          <a:p>
            <a:pPr algn="just"/>
            <a:r>
              <a:rPr lang="en-GB" altLang="en-US" sz="1600" b="1" dirty="0" smtClean="0">
                <a:solidFill>
                  <a:schemeClr val="tx2"/>
                </a:solidFill>
              </a:rPr>
              <a:t>Source</a:t>
            </a:r>
            <a:r>
              <a:rPr lang="en-GB" altLang="en-US" sz="1600" b="1" dirty="0">
                <a:solidFill>
                  <a:schemeClr val="tx2"/>
                </a:solidFill>
              </a:rPr>
              <a:t>:</a:t>
            </a:r>
            <a:r>
              <a:rPr lang="en-GB" altLang="en-US" sz="1600" dirty="0">
                <a:solidFill>
                  <a:schemeClr val="tx2"/>
                </a:solidFill>
              </a:rPr>
              <a:t> </a:t>
            </a:r>
            <a:r>
              <a:rPr lang="en-US" altLang="en-US" sz="1600" dirty="0" smtClean="0">
                <a:solidFill>
                  <a:schemeClr val="tx2"/>
                </a:solidFill>
              </a:rPr>
              <a:t>Nan </a:t>
            </a:r>
            <a:r>
              <a:rPr lang="en-US" altLang="en-US" sz="1600" dirty="0" smtClean="0">
                <a:solidFill>
                  <a:schemeClr val="tx2"/>
                </a:solidFill>
              </a:rPr>
              <a:t>Chi</a:t>
            </a:r>
            <a:r>
              <a:rPr lang="en-GB" altLang="en-US" sz="1600" dirty="0" smtClean="0">
                <a:solidFill>
                  <a:schemeClr val="tx2"/>
                </a:solidFill>
              </a:rPr>
              <a:t>, </a:t>
            </a:r>
            <a:r>
              <a:rPr lang="en-GB" altLang="en-US" sz="1600" dirty="0">
                <a:solidFill>
                  <a:schemeClr val="tx2"/>
                </a:solidFill>
              </a:rPr>
              <a:t>Junwen Zhang, </a:t>
            </a:r>
            <a:r>
              <a:rPr lang="en-GB" altLang="en-US" sz="1600" dirty="0" err="1" smtClean="0">
                <a:solidFill>
                  <a:schemeClr val="tx2"/>
                </a:solidFill>
              </a:rPr>
              <a:t>Fud</a:t>
            </a:r>
            <a:r>
              <a:rPr lang="en-GB" altLang="en-US" sz="1600" dirty="0" err="1" smtClean="0">
                <a:solidFill>
                  <a:schemeClr val="tx2"/>
                </a:solidFill>
              </a:rPr>
              <a:t>an</a:t>
            </a:r>
            <a:r>
              <a:rPr lang="en-GB" altLang="en-US" sz="1600" dirty="0" smtClean="0">
                <a:solidFill>
                  <a:schemeClr val="tx2"/>
                </a:solidFill>
              </a:rPr>
              <a:t> University</a:t>
            </a:r>
            <a:endParaRPr lang="en-GB" altLang="en-US" sz="1600" dirty="0" smtClean="0">
              <a:solidFill>
                <a:schemeClr val="tx2"/>
              </a:solidFill>
            </a:endParaRPr>
          </a:p>
          <a:p>
            <a:pPr algn="just"/>
            <a:r>
              <a:rPr lang="en-GB" altLang="en-US" sz="1600" dirty="0" smtClean="0">
                <a:solidFill>
                  <a:schemeClr val="tx2"/>
                </a:solidFill>
              </a:rPr>
              <a:t>Address: Fu Dan University</a:t>
            </a:r>
            <a:r>
              <a:rPr lang="en-US" altLang="en-US" sz="1600" dirty="0" smtClean="0">
                <a:solidFill>
                  <a:schemeClr val="tx2"/>
                </a:solidFill>
              </a:rPr>
              <a:t>, </a:t>
            </a:r>
            <a:r>
              <a:rPr lang="en-US" altLang="zh-CN" sz="1600" dirty="0" smtClean="0"/>
              <a:t>220 Handan Rd., </a:t>
            </a:r>
            <a:r>
              <a:rPr lang="en-US" altLang="zh-CN" sz="1600" dirty="0" err="1" smtClean="0"/>
              <a:t>Yangpu</a:t>
            </a:r>
            <a:r>
              <a:rPr lang="en-US" altLang="zh-CN" sz="1600" dirty="0" smtClean="0"/>
              <a:t> District, Shanghai</a:t>
            </a:r>
            <a:endParaRPr lang="en-GB" altLang="en-US" sz="1600" dirty="0" smtClean="0">
              <a:solidFill>
                <a:schemeClr val="tx2"/>
              </a:solidFill>
            </a:endParaRPr>
          </a:p>
          <a:p>
            <a:r>
              <a:rPr lang="en-GB" altLang="en-US" sz="1600" dirty="0" smtClean="0">
                <a:solidFill>
                  <a:schemeClr val="tx2"/>
                </a:solidFill>
              </a:rPr>
              <a:t>Voice: </a:t>
            </a:r>
            <a:r>
              <a:rPr lang="en-US" altLang="zh-CN" sz="1600" dirty="0" smtClean="0"/>
              <a:t>Tel: 0086-21-65642983, </a:t>
            </a:r>
            <a:r>
              <a:rPr lang="en-GB" altLang="en-US" sz="1600" dirty="0" smtClean="0">
                <a:solidFill>
                  <a:schemeClr val="tx2"/>
                </a:solidFill>
              </a:rPr>
              <a:t>E-Mail: </a:t>
            </a:r>
            <a:r>
              <a:rPr lang="en-GB" altLang="en-US" sz="1600" dirty="0" smtClean="0">
                <a:solidFill>
                  <a:schemeClr val="tx2"/>
                </a:solidFill>
                <a:hlinkClick r:id="rId3"/>
              </a:rPr>
              <a:t>nanchi@fudan.edu.cn</a:t>
            </a:r>
            <a:r>
              <a:rPr lang="en-GB" altLang="en-US" sz="1600" dirty="0" smtClean="0">
                <a:solidFill>
                  <a:schemeClr val="tx2"/>
                </a:solidFill>
              </a:rPr>
              <a:t>  hustzjw@gmail.com</a:t>
            </a:r>
            <a:endParaRPr lang="en-GB" altLang="en-US" sz="1600" dirty="0">
              <a:solidFill>
                <a:schemeClr val="tx2"/>
              </a:solidFill>
            </a:endParaRPr>
          </a:p>
          <a:p>
            <a:r>
              <a:rPr lang="en-GB" altLang="en-US" sz="1600" b="1" dirty="0" smtClean="0">
                <a:solidFill>
                  <a:schemeClr val="tx2"/>
                </a:solidFill>
              </a:rPr>
              <a:t>Abstract</a:t>
            </a:r>
            <a:r>
              <a:rPr lang="en-GB" altLang="en-US" sz="1600" b="1" dirty="0">
                <a:solidFill>
                  <a:schemeClr val="tx2"/>
                </a:solidFill>
              </a:rPr>
              <a:t>:</a:t>
            </a:r>
            <a:r>
              <a:rPr lang="en-GB" altLang="en-US" sz="1600" dirty="0">
                <a:solidFill>
                  <a:schemeClr val="tx2"/>
                </a:solidFill>
              </a:rPr>
              <a:t>	</a:t>
            </a:r>
            <a:r>
              <a:rPr lang="tr-TR" altLang="en-US" sz="1600" dirty="0" smtClean="0">
                <a:solidFill>
                  <a:schemeClr val="tx2"/>
                </a:solidFill>
              </a:rPr>
              <a:t>In</a:t>
            </a:r>
            <a:r>
              <a:rPr lang="en-US" altLang="en-US" sz="1600" dirty="0">
                <a:solidFill>
                  <a:schemeClr val="tx2"/>
                </a:solidFill>
              </a:rPr>
              <a:t> </a:t>
            </a:r>
            <a:r>
              <a:rPr lang="tr-TR" altLang="en-US" sz="1600" dirty="0" smtClean="0">
                <a:solidFill>
                  <a:schemeClr val="tx2"/>
                </a:solidFill>
              </a:rPr>
              <a:t>response </a:t>
            </a:r>
            <a:r>
              <a:rPr lang="tr-TR" altLang="en-US" sz="1600" dirty="0" smtClean="0">
                <a:solidFill>
                  <a:schemeClr val="tx2"/>
                </a:solidFill>
              </a:rPr>
              <a:t>to «</a:t>
            </a:r>
            <a:r>
              <a:rPr lang="en-US" sz="1600" dirty="0" smtClean="0"/>
              <a:t>Call </a:t>
            </a:r>
            <a:r>
              <a:rPr lang="en-US" sz="1600" dirty="0"/>
              <a:t>for Proposals for OWC Channel </a:t>
            </a:r>
            <a:r>
              <a:rPr lang="en-US" sz="1600" dirty="0" smtClean="0"/>
              <a:t>Models</a:t>
            </a:r>
            <a:r>
              <a:rPr lang="tr-TR" sz="1600" dirty="0" smtClean="0"/>
              <a:t>» </a:t>
            </a:r>
            <a:r>
              <a:rPr lang="tr-TR" altLang="en-US" sz="1600" dirty="0" smtClean="0">
                <a:solidFill>
                  <a:schemeClr val="tx2"/>
                </a:solidFill>
              </a:rPr>
              <a:t>issued by 802.15.7r1, </a:t>
            </a:r>
            <a:r>
              <a:rPr lang="tr-TR" altLang="en-US" sz="1600" dirty="0">
                <a:solidFill>
                  <a:schemeClr val="tx2"/>
                </a:solidFill>
              </a:rPr>
              <a:t>t</a:t>
            </a:r>
            <a:r>
              <a:rPr lang="tr-TR" altLang="en-US" sz="1600" dirty="0" smtClean="0">
                <a:solidFill>
                  <a:schemeClr val="tx2"/>
                </a:solidFill>
              </a:rPr>
              <a:t>his contribution </a:t>
            </a:r>
            <a:r>
              <a:rPr lang="en-US" altLang="en-US" sz="1600" dirty="0" smtClean="0">
                <a:solidFill>
                  <a:schemeClr val="tx2"/>
                </a:solidFill>
              </a:rPr>
              <a:t>studies </a:t>
            </a:r>
            <a:r>
              <a:rPr lang="en-US" altLang="en-US" sz="1600" dirty="0">
                <a:solidFill>
                  <a:schemeClr val="tx2"/>
                </a:solidFill>
              </a:rPr>
              <a:t>on </a:t>
            </a:r>
            <a:r>
              <a:rPr lang="en-US" altLang="en-US" sz="1600" dirty="0" smtClean="0">
                <a:solidFill>
                  <a:schemeClr val="tx2"/>
                </a:solidFill>
              </a:rPr>
              <a:t>outdoor free space </a:t>
            </a:r>
            <a:r>
              <a:rPr lang="en-US" altLang="en-US" sz="1600" dirty="0">
                <a:solidFill>
                  <a:schemeClr val="tx2"/>
                </a:solidFill>
              </a:rPr>
              <a:t>VLC </a:t>
            </a:r>
            <a:r>
              <a:rPr lang="en-US" altLang="en-US" sz="1600" dirty="0" smtClean="0">
                <a:solidFill>
                  <a:schemeClr val="tx2"/>
                </a:solidFill>
              </a:rPr>
              <a:t>long </a:t>
            </a:r>
            <a:r>
              <a:rPr lang="en-US" altLang="en-US" sz="1600" dirty="0">
                <a:solidFill>
                  <a:schemeClr val="tx2"/>
                </a:solidFill>
              </a:rPr>
              <a:t>distance </a:t>
            </a:r>
            <a:r>
              <a:rPr lang="en-US" altLang="en-US" sz="1600" dirty="0" smtClean="0">
                <a:solidFill>
                  <a:schemeClr val="tx2"/>
                </a:solidFill>
              </a:rPr>
              <a:t>transmission model for high rate PD</a:t>
            </a:r>
            <a:endParaRPr lang="en-US" altLang="en-US" sz="1600" dirty="0">
              <a:solidFill>
                <a:schemeClr val="tx2"/>
              </a:solidFill>
            </a:endParaRPr>
          </a:p>
          <a:p>
            <a:r>
              <a:rPr lang="en-US" altLang="en-US" sz="1600" dirty="0" smtClean="0">
                <a:solidFill>
                  <a:schemeClr val="tx2"/>
                </a:solidFill>
              </a:rPr>
              <a:t>communication in </a:t>
            </a:r>
            <a:r>
              <a:rPr lang="en-US" altLang="en-US" sz="1600" dirty="0">
                <a:solidFill>
                  <a:schemeClr val="tx2"/>
                </a:solidFill>
              </a:rPr>
              <a:t>wireless backhaul (mobile back haul).</a:t>
            </a:r>
            <a:endParaRPr lang="en-GB" altLang="en-US" sz="1600" dirty="0" smtClean="0">
              <a:solidFill>
                <a:schemeClr val="tx2"/>
              </a:solidFill>
            </a:endParaRPr>
          </a:p>
          <a:p>
            <a:pPr algn="just">
              <a:spcBef>
                <a:spcPts val="600"/>
              </a:spcBef>
              <a:spcAft>
                <a:spcPts val="600"/>
              </a:spcAft>
            </a:pPr>
            <a:r>
              <a:rPr lang="en-GB" altLang="en-US" sz="1600" b="1" dirty="0" smtClean="0">
                <a:solidFill>
                  <a:schemeClr val="tx2"/>
                </a:solidFill>
              </a:rPr>
              <a:t>Purpose:</a:t>
            </a:r>
            <a:r>
              <a:rPr lang="en-GB" altLang="en-US" sz="1600" dirty="0" smtClean="0">
                <a:solidFill>
                  <a:schemeClr val="tx2"/>
                </a:solidFill>
              </a:rPr>
              <a:t>	To introduce </a:t>
            </a:r>
            <a:r>
              <a:rPr lang="tr-TR" altLang="en-US" sz="1600" dirty="0" smtClean="0">
                <a:solidFill>
                  <a:schemeClr val="tx2"/>
                </a:solidFill>
              </a:rPr>
              <a:t>reference channel model</a:t>
            </a:r>
            <a:r>
              <a:rPr lang="en-US" altLang="en-US" sz="1600" dirty="0" smtClean="0">
                <a:solidFill>
                  <a:schemeClr val="tx2"/>
                </a:solidFill>
              </a:rPr>
              <a:t>s</a:t>
            </a:r>
            <a:r>
              <a:rPr lang="tr-TR" altLang="en-US" sz="1600" dirty="0" smtClean="0">
                <a:solidFill>
                  <a:schemeClr val="tx2"/>
                </a:solidFill>
              </a:rPr>
              <a:t> </a:t>
            </a:r>
            <a:r>
              <a:rPr lang="en-GB" altLang="en-US" sz="1600" dirty="0" smtClean="0">
                <a:solidFill>
                  <a:schemeClr val="tx2"/>
                </a:solidFill>
              </a:rPr>
              <a:t>for the evaluation of different PHY proposals.</a:t>
            </a:r>
          </a:p>
          <a:p>
            <a:pPr algn="just">
              <a:spcAft>
                <a:spcPts val="600"/>
              </a:spcAft>
            </a:pPr>
            <a:r>
              <a:rPr lang="en-GB" altLang="en-US" sz="1600" b="1" dirty="0" smtClean="0">
                <a:solidFill>
                  <a:schemeClr val="tx2"/>
                </a:solidFill>
              </a:rPr>
              <a:t>Notice</a:t>
            </a:r>
            <a:r>
              <a:rPr lang="en-GB" altLang="en-US" sz="1600" b="1" dirty="0">
                <a:solidFill>
                  <a:schemeClr val="tx2"/>
                </a:solidFill>
              </a:rPr>
              <a:t>:</a:t>
            </a:r>
            <a:r>
              <a:rPr lang="en-GB"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GB" altLang="en-US" sz="1600" b="1" dirty="0">
                <a:solidFill>
                  <a:schemeClr val="tx2"/>
                </a:solidFill>
              </a:rPr>
              <a:t>Release:</a:t>
            </a:r>
            <a:r>
              <a:rPr lang="en-GB" altLang="en-US" sz="1600" dirty="0">
                <a:solidFill>
                  <a:schemeClr val="tx2"/>
                </a:solidFill>
              </a:rPr>
              <a:t>	The contributor acknowledges and accepts that this contribution becomes the property of IEEE and may be made publicly available by P802.15</a:t>
            </a:r>
            <a:r>
              <a:rPr lang="en-GB" altLang="en-US" sz="1600" dirty="0" smtClean="0">
                <a:solidFill>
                  <a:schemeClr val="tx2"/>
                </a:solidFill>
              </a:rPr>
              <a:t>.</a:t>
            </a:r>
            <a:r>
              <a:rPr lang="tr-TR" sz="1600" b="1" dirty="0"/>
              <a:t> </a:t>
            </a:r>
            <a:r>
              <a:rPr lang="en-GB" altLang="en-US" sz="1600" dirty="0">
                <a:solidFill>
                  <a:schemeClr val="tx2"/>
                </a:solidFill>
              </a:rPr>
              <a:t>	</a:t>
            </a:r>
          </a:p>
        </p:txBody>
      </p:sp>
    </p:spTree>
    <p:extLst>
      <p:ext uri="{BB962C8B-B14F-4D97-AF65-F5344CB8AC3E}">
        <p14:creationId xmlns:p14="http://schemas.microsoft.com/office/powerpoint/2010/main" val="1174941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10</a:t>
            </a:fld>
            <a:endParaRPr lang="en-GB" altLang="en-US"/>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grpSp>
        <p:nvGrpSpPr>
          <p:cNvPr id="35" name="组合 34"/>
          <p:cNvGrpSpPr/>
          <p:nvPr/>
        </p:nvGrpSpPr>
        <p:grpSpPr>
          <a:xfrm>
            <a:off x="4546848" y="1499948"/>
            <a:ext cx="4368552" cy="4865899"/>
            <a:chOff x="755576" y="1254788"/>
            <a:chExt cx="3986783" cy="4865899"/>
          </a:xfrm>
        </p:grpSpPr>
        <p:grpSp>
          <p:nvGrpSpPr>
            <p:cNvPr id="36" name="组合 1"/>
            <p:cNvGrpSpPr/>
            <p:nvPr/>
          </p:nvGrpSpPr>
          <p:grpSpPr>
            <a:xfrm>
              <a:off x="755576" y="1254788"/>
              <a:ext cx="3986783" cy="4865899"/>
              <a:chOff x="6155667" y="3441291"/>
              <a:chExt cx="3986783" cy="4865899"/>
            </a:xfrm>
          </p:grpSpPr>
          <p:grpSp>
            <p:nvGrpSpPr>
              <p:cNvPr id="44" name="组合 46"/>
              <p:cNvGrpSpPr/>
              <p:nvPr/>
            </p:nvGrpSpPr>
            <p:grpSpPr>
              <a:xfrm>
                <a:off x="6155667" y="3441291"/>
                <a:ext cx="3986783" cy="4865899"/>
                <a:chOff x="478547" y="1605337"/>
                <a:chExt cx="2222092" cy="5847200"/>
              </a:xfrm>
            </p:grpSpPr>
            <p:sp>
              <p:nvSpPr>
                <p:cNvPr id="46" name="对角圆角矩形 45"/>
                <p:cNvSpPr/>
                <p:nvPr/>
              </p:nvSpPr>
              <p:spPr bwMode="auto">
                <a:xfrm>
                  <a:off x="478547" y="1816717"/>
                  <a:ext cx="2222092" cy="5635820"/>
                </a:xfrm>
                <a:prstGeom prst="round2DiagRect">
                  <a:avLst>
                    <a:gd name="adj1" fmla="val 9245"/>
                    <a:gd name="adj2" fmla="val 0"/>
                  </a:avLst>
                </a:prstGeom>
                <a:solidFill>
                  <a:srgbClr val="FFFFFF"/>
                </a:solidFill>
                <a:ln w="38100" cap="flat" cmpd="sng" algn="ctr">
                  <a:solidFill>
                    <a:srgbClr val="3333CC"/>
                  </a:solidFill>
                  <a:prstDash val="solid"/>
                  <a:headEnd type="none" w="sm" len="sm"/>
                  <a:tailEnd type="triangle" w="sm" len="sm"/>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50000"/>
                    </a:lnSpc>
                    <a:spcBef>
                      <a:spcPct val="25000"/>
                    </a:spcBef>
                    <a:spcAft>
                      <a:spcPts val="0"/>
                    </a:spcAft>
                    <a:buClr>
                      <a:srgbClr val="C00000"/>
                    </a:buClr>
                    <a:buSzTx/>
                    <a:buFont typeface="Wingdings" pitchFamily="2" charset="2"/>
                    <a:buChar char="p"/>
                    <a:tabLst/>
                    <a:defRPr/>
                  </a:pPr>
                  <a:endParaRPr kumimoji="0" lang="en-US" altLang="zh-CN" sz="2000" b="0" i="0" u="none" strike="noStrike" kern="0" cap="none" spc="0" normalizeH="0" baseline="0" noProof="0" dirty="0" smtClean="0">
                    <a:ln>
                      <a:noFill/>
                    </a:ln>
                    <a:solidFill>
                      <a:srgbClr val="0E1571"/>
                    </a:solidFill>
                    <a:effectLst/>
                    <a:uLnTx/>
                    <a:uFillTx/>
                    <a:latin typeface="微软雅黑" pitchFamily="34" charset="-122"/>
                    <a:ea typeface="微软雅黑" pitchFamily="34" charset="-122"/>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zh-CN" altLang="en-US" sz="2400" b="1" i="0" u="none" strike="noStrike" kern="0" cap="none" spc="0" normalizeH="0" baseline="0" noProof="0" dirty="0" smtClean="0">
                    <a:ln>
                      <a:noFill/>
                    </a:ln>
                    <a:solidFill>
                      <a:srgbClr val="000000"/>
                    </a:solidFill>
                    <a:effectLst/>
                    <a:uLnTx/>
                    <a:uFillTx/>
                    <a:latin typeface="Times New Roman" pitchFamily="18" charset="0"/>
                    <a:ea typeface="黑体" pitchFamily="2" charset="-122"/>
                    <a:cs typeface="+mn-cs"/>
                  </a:endParaRPr>
                </a:p>
              </p:txBody>
            </p:sp>
            <p:sp>
              <p:nvSpPr>
                <p:cNvPr id="47" name="圆角矩形 46"/>
                <p:cNvSpPr/>
                <p:nvPr/>
              </p:nvSpPr>
              <p:spPr bwMode="auto">
                <a:xfrm>
                  <a:off x="595119" y="1605337"/>
                  <a:ext cx="1596294" cy="476934"/>
                </a:xfrm>
                <a:prstGeom prst="roundRect">
                  <a:avLst/>
                </a:prstGeom>
                <a:solidFill>
                  <a:srgbClr val="3333CC"/>
                </a:solidFill>
                <a:ln>
                  <a:noFill/>
                  <a:headEnd type="none" w="sm" len="sm"/>
                  <a:tailEnd type="triangle" w="sm" len="sm"/>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0" lang="en-US" altLang="zh-CN" sz="20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Background</a:t>
                  </a:r>
                  <a:r>
                    <a:rPr kumimoji="0" lang="en-US" altLang="zh-CN" sz="2000" b="0" i="0" u="none" strike="noStrike" kern="0" cap="none" spc="0" normalizeH="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 Noise</a:t>
                  </a:r>
                  <a:endParaRPr kumimoji="0" lang="zh-CN" altLang="en-US" sz="20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45" name="文本框 33"/>
              <p:cNvSpPr txBox="1"/>
              <p:nvPr/>
            </p:nvSpPr>
            <p:spPr>
              <a:xfrm>
                <a:off x="6305273" y="4016249"/>
                <a:ext cx="3609345" cy="984885"/>
              </a:xfrm>
              <a:prstGeom prst="rect">
                <a:avLst/>
              </a:prstGeom>
              <a:noFill/>
            </p:spPr>
            <p:txBody>
              <a:bodyPr wrap="square"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lang="en-US" altLang="zh-CN" sz="1600" kern="0" dirty="0" smtClean="0">
                    <a:solidFill>
                      <a:sysClr val="windowText" lastClr="000000"/>
                    </a:solidFill>
                    <a:latin typeface="微软雅黑" panose="020B0503020204020204" pitchFamily="34" charset="-122"/>
                    <a:ea typeface="微软雅黑" panose="020B0503020204020204" pitchFamily="34" charset="-122"/>
                  </a:rPr>
                  <a:t>Background Noise Impact</a:t>
                </a: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a:t>
                </a:r>
                <a:endPar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endParaRPr>
              </a:p>
              <a:p>
                <a:pPr marL="533400" marR="0" lvl="0" indent="-266700" defTabSz="914400" eaLnBrk="1" fontAlgn="auto" latinLnBrk="0" hangingPunct="1">
                  <a:lnSpc>
                    <a:spcPct val="100000"/>
                  </a:lnSpc>
                  <a:spcBef>
                    <a:spcPts val="600"/>
                  </a:spcBef>
                  <a:spcAft>
                    <a:spcPts val="0"/>
                  </a:spcAft>
                  <a:buClr>
                    <a:srgbClr val="CC0000"/>
                  </a:buClr>
                  <a:buSzTx/>
                  <a:buFont typeface="Wingdings" panose="05000000000000000000" pitchFamily="2" charset="2"/>
                  <a:buChar char="l"/>
                  <a:tabLst/>
                  <a:defRPr/>
                </a:pPr>
                <a:r>
                  <a:rPr kumimoji="0" lang="en-US" altLang="zh-CN" sz="1600" b="0" i="0" u="none" strike="noStrike" kern="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rPr>
                  <a:t>Saturate</a:t>
                </a:r>
                <a:r>
                  <a:rPr kumimoji="0" lang="en-US" altLang="zh-CN" sz="1600" b="0" i="0" u="none" strike="noStrike" kern="0" cap="none" spc="0" normalizeH="0" noProof="0" dirty="0" smtClean="0">
                    <a:ln>
                      <a:noFill/>
                    </a:ln>
                    <a:solidFill>
                      <a:sysClr val="windowText" lastClr="000000"/>
                    </a:solidFill>
                    <a:effectLst/>
                    <a:uLnTx/>
                    <a:uFillTx/>
                    <a:latin typeface="微软雅黑" pitchFamily="34" charset="-122"/>
                    <a:ea typeface="微软雅黑" pitchFamily="34" charset="-122"/>
                  </a:rPr>
                  <a:t> Receiver</a:t>
                </a:r>
                <a:endParaRPr kumimoji="0" lang="en-US" altLang="zh-CN" sz="1600" b="0" i="0" u="none" strike="noStrike" kern="0" cap="none" spc="0" normalizeH="0" baseline="0" noProof="0" dirty="0" smtClean="0">
                  <a:ln>
                    <a:noFill/>
                  </a:ln>
                  <a:solidFill>
                    <a:srgbClr val="CC0000"/>
                  </a:solidFill>
                  <a:effectLst/>
                  <a:uLnTx/>
                  <a:uFillTx/>
                  <a:latin typeface="微软雅黑" pitchFamily="34" charset="-122"/>
                  <a:ea typeface="微软雅黑" pitchFamily="34" charset="-122"/>
                </a:endParaRPr>
              </a:p>
              <a:p>
                <a:pPr marL="533400" marR="0" lvl="0" indent="-266700" defTabSz="914400" eaLnBrk="1" fontAlgn="auto" latinLnBrk="0" hangingPunct="1">
                  <a:lnSpc>
                    <a:spcPct val="100000"/>
                  </a:lnSpc>
                  <a:spcBef>
                    <a:spcPts val="600"/>
                  </a:spcBef>
                  <a:spcAft>
                    <a:spcPts val="0"/>
                  </a:spcAft>
                  <a:buClr>
                    <a:srgbClr val="CC0000"/>
                  </a:buClr>
                  <a:buSzTx/>
                  <a:buFont typeface="Wingdings" panose="05000000000000000000" pitchFamily="2" charset="2"/>
                  <a:buChar char="l"/>
                  <a:tabLst/>
                  <a:defRPr/>
                </a:pPr>
                <a:r>
                  <a:rPr kumimoji="0" lang="en-US" altLang="zh-CN" sz="1600" b="0" i="0" u="none" strike="noStrike" kern="0" cap="none" spc="0" normalizeH="0" baseline="0" noProof="0" dirty="0" smtClean="0">
                    <a:ln>
                      <a:noFill/>
                    </a:ln>
                    <a:solidFill>
                      <a:sysClr val="windowText" lastClr="000000"/>
                    </a:solidFill>
                    <a:effectLst/>
                    <a:uLnTx/>
                    <a:uFillTx/>
                    <a:latin typeface="微软雅黑" pitchFamily="34" charset="-122"/>
                    <a:ea typeface="微软雅黑" pitchFamily="34" charset="-122"/>
                  </a:rPr>
                  <a:t>Affect Receiver </a:t>
                </a:r>
                <a:r>
                  <a:rPr kumimoji="0" lang="en-US" altLang="zh-CN" sz="1600" b="0" i="0" u="none" strike="noStrike" kern="0" cap="none" spc="0" normalizeH="0" baseline="0" noProof="0" dirty="0" smtClean="0">
                    <a:ln>
                      <a:noFill/>
                    </a:ln>
                    <a:solidFill>
                      <a:srgbClr val="FF0000"/>
                    </a:solidFill>
                    <a:effectLst/>
                    <a:uLnTx/>
                    <a:uFillTx/>
                    <a:latin typeface="微软雅黑" pitchFamily="34" charset="-122"/>
                    <a:ea typeface="微软雅黑" pitchFamily="34" charset="-122"/>
                  </a:rPr>
                  <a:t>Sensitivity</a:t>
                </a:r>
                <a:endParaRPr kumimoji="0" lang="zh-CN" altLang="en-US" sz="1600" b="0" i="0" u="none" strike="noStrike" kern="0" cap="none" spc="0" normalizeH="0" baseline="0" noProof="0" dirty="0">
                  <a:ln>
                    <a:noFill/>
                  </a:ln>
                  <a:solidFill>
                    <a:srgbClr val="FF0000"/>
                  </a:solidFill>
                  <a:effectLst/>
                  <a:uLnTx/>
                  <a:uFillTx/>
                  <a:latin typeface="微软雅黑" pitchFamily="34" charset="-122"/>
                  <a:ea typeface="微软雅黑" pitchFamily="34" charset="-122"/>
                </a:endParaRPr>
              </a:p>
            </p:txBody>
          </p:sp>
        </p:grpSp>
        <p:sp>
          <p:nvSpPr>
            <p:cNvPr id="37" name="文本框 30"/>
            <p:cNvSpPr txBox="1"/>
            <p:nvPr/>
          </p:nvSpPr>
          <p:spPr>
            <a:xfrm>
              <a:off x="856928" y="4174440"/>
              <a:ext cx="3826706" cy="1769715"/>
            </a:xfrm>
            <a:prstGeom prst="rect">
              <a:avLst/>
            </a:prstGeom>
            <a:noFill/>
          </p:spPr>
          <p:txBody>
            <a:bodyPr wrap="square"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lang="en-US" altLang="zh-CN" sz="1400" kern="0" dirty="0" smtClean="0">
                  <a:solidFill>
                    <a:sysClr val="windowText" lastClr="000000"/>
                  </a:solidFill>
                  <a:latin typeface="微软雅黑" panose="020B0503020204020204" pitchFamily="34" charset="-122"/>
                  <a:ea typeface="微软雅黑" panose="020B0503020204020204" pitchFamily="34" charset="-122"/>
                </a:rPr>
                <a:t>Reduce Background Impact</a:t>
              </a:r>
              <a:r>
                <a:rPr kumimoji="0" lang="zh-CN" altLang="en-US" sz="14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a:t>
              </a:r>
              <a:endParaRPr kumimoji="0" lang="en-US" altLang="zh-CN" sz="14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endParaRPr>
            </a:p>
            <a:p>
              <a:pPr marL="533400" marR="0" lvl="0" indent="-266700" defTabSz="914400" eaLnBrk="1" fontAlgn="auto" latinLnBrk="0" hangingPunct="1">
                <a:lnSpc>
                  <a:spcPct val="100000"/>
                </a:lnSpc>
                <a:spcBef>
                  <a:spcPts val="600"/>
                </a:spcBef>
                <a:spcAft>
                  <a:spcPts val="0"/>
                </a:spcAft>
                <a:buClr>
                  <a:srgbClr val="CC0000"/>
                </a:buClr>
                <a:buSzTx/>
                <a:buFont typeface="Wingdings" panose="05000000000000000000" pitchFamily="2" charset="2"/>
                <a:buChar char="l"/>
                <a:tabLst/>
                <a:defRPr/>
              </a:pPr>
              <a:r>
                <a:rPr kumimoji="0" lang="en-US" altLang="zh-CN" sz="14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Reduce </a:t>
              </a:r>
              <a:r>
                <a:rPr kumimoji="0" lang="en-US" altLang="zh-CN" sz="1400" b="0" i="0" u="none" strike="noStrike" kern="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rPr>
                <a:t>Receiver</a:t>
              </a:r>
              <a:r>
                <a:rPr kumimoji="0" lang="en-US" altLang="zh-CN" sz="1400" b="0" i="0" u="none" strike="noStrike" kern="0" cap="none" spc="0" normalizeH="0" noProof="0" dirty="0" smtClean="0">
                  <a:ln>
                    <a:noFill/>
                  </a:ln>
                  <a:solidFill>
                    <a:srgbClr val="FF0000"/>
                  </a:solidFill>
                  <a:effectLst/>
                  <a:uLnTx/>
                  <a:uFillTx/>
                  <a:latin typeface="微软雅黑" panose="020B0503020204020204" pitchFamily="34" charset="-122"/>
                  <a:ea typeface="微软雅黑" panose="020B0503020204020204" pitchFamily="34" charset="-122"/>
                </a:rPr>
                <a:t> View Angle</a:t>
              </a:r>
              <a:endParaRPr kumimoji="0" lang="en-US" altLang="zh-CN" sz="1400" b="0" i="0" u="none" strike="noStrike" kern="0" cap="none" spc="0" normalizeH="0" baseline="0" noProof="0" dirty="0" smtClean="0">
                <a:ln>
                  <a:noFill/>
                </a:ln>
                <a:solidFill>
                  <a:srgbClr val="FF0000"/>
                </a:solidFill>
                <a:effectLst/>
                <a:uLnTx/>
                <a:uFillTx/>
                <a:latin typeface="微软雅黑" pitchFamily="34" charset="-122"/>
                <a:ea typeface="微软雅黑" pitchFamily="34" charset="-122"/>
              </a:endParaRPr>
            </a:p>
            <a:p>
              <a:pPr marL="533400" marR="0" lvl="0" indent="-266700" defTabSz="914400" eaLnBrk="1" fontAlgn="auto" latinLnBrk="0" hangingPunct="1">
                <a:lnSpc>
                  <a:spcPct val="100000"/>
                </a:lnSpc>
                <a:spcBef>
                  <a:spcPts val="600"/>
                </a:spcBef>
                <a:spcAft>
                  <a:spcPts val="0"/>
                </a:spcAft>
                <a:buClr>
                  <a:srgbClr val="CC0000"/>
                </a:buClr>
                <a:buSzTx/>
                <a:buFont typeface="Wingdings" panose="05000000000000000000" pitchFamily="2" charset="2"/>
                <a:buChar char="l"/>
                <a:tabLst/>
                <a:defRPr/>
              </a:pPr>
              <a:r>
                <a:rPr kumimoji="0" lang="en-US" altLang="zh-CN" sz="1400" b="0" i="0" u="none" strike="noStrike" kern="0" cap="none" spc="0" normalizeH="0" noProof="0" dirty="0" smtClean="0">
                  <a:ln>
                    <a:noFill/>
                  </a:ln>
                  <a:solidFill>
                    <a:srgbClr val="FF0000"/>
                  </a:solidFill>
                  <a:effectLst/>
                  <a:uLnTx/>
                  <a:uFillTx/>
                  <a:latin typeface="微软雅黑" panose="020B0503020204020204" pitchFamily="34" charset="-122"/>
                  <a:ea typeface="微软雅黑" panose="020B0503020204020204" pitchFamily="34" charset="-122"/>
                </a:rPr>
                <a:t>Optimize the Receiver </a:t>
              </a:r>
              <a:r>
                <a:rPr kumimoji="0" lang="en-US" altLang="zh-CN" sz="1400" b="0" i="0" u="none" strike="noStrike" kern="0" cap="none" spc="0" normalizeH="0" noProof="0" dirty="0" smtClean="0">
                  <a:ln>
                    <a:noFill/>
                  </a:ln>
                  <a:solidFill>
                    <a:srgbClr val="FF0000"/>
                  </a:solidFill>
                  <a:effectLst/>
                  <a:uLnTx/>
                  <a:uFillTx/>
                  <a:latin typeface="微软雅黑" panose="020B0503020204020204" pitchFamily="34" charset="-122"/>
                  <a:ea typeface="微软雅黑" panose="020B0503020204020204" pitchFamily="34" charset="-122"/>
                </a:rPr>
                <a:t>Antenna </a:t>
              </a:r>
              <a:r>
                <a:rPr kumimoji="0" lang="en-US" altLang="zh-CN" sz="1400" b="0" i="0" u="none" strike="noStrike" kern="0" cap="none" spc="0" normalizeH="0" noProof="0" dirty="0" smtClean="0">
                  <a:ln>
                    <a:noFill/>
                  </a:ln>
                  <a:solidFill>
                    <a:srgbClr val="FF0000"/>
                  </a:solidFill>
                  <a:effectLst/>
                  <a:uLnTx/>
                  <a:uFillTx/>
                  <a:latin typeface="微软雅黑" panose="020B0503020204020204" pitchFamily="34" charset="-122"/>
                  <a:ea typeface="微软雅黑" panose="020B0503020204020204" pitchFamily="34" charset="-122"/>
                </a:rPr>
                <a:t>Size</a:t>
              </a:r>
            </a:p>
            <a:p>
              <a:pPr marL="533400" marR="0" lvl="0" indent="-266700" defTabSz="914400" eaLnBrk="1" fontAlgn="auto" latinLnBrk="0" hangingPunct="1">
                <a:lnSpc>
                  <a:spcPct val="100000"/>
                </a:lnSpc>
                <a:spcBef>
                  <a:spcPts val="600"/>
                </a:spcBef>
                <a:spcAft>
                  <a:spcPts val="0"/>
                </a:spcAft>
                <a:buClr>
                  <a:srgbClr val="CC0000"/>
                </a:buClr>
                <a:buSzTx/>
                <a:buFont typeface="Wingdings" panose="05000000000000000000" pitchFamily="2" charset="2"/>
                <a:buChar char="l"/>
                <a:tabLst/>
                <a:defRPr/>
              </a:pPr>
              <a:r>
                <a:rPr lang="en-US" altLang="zh-CN" sz="1400" kern="0" baseline="0" dirty="0" smtClean="0">
                  <a:solidFill>
                    <a:srgbClr val="FF0000"/>
                  </a:solidFill>
                  <a:latin typeface="微软雅黑" panose="020B0503020204020204" pitchFamily="34" charset="-122"/>
                  <a:ea typeface="微软雅黑" panose="020B0503020204020204" pitchFamily="34" charset="-122"/>
                </a:rPr>
                <a:t>Use sun-cap</a:t>
              </a:r>
              <a:endParaRPr kumimoji="0" lang="en-US" altLang="zh-CN" sz="1400" b="0" i="0" u="none" strike="noStrike" kern="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endParaRPr>
            </a:p>
            <a:p>
              <a:pPr marL="533400" indent="-266700" eaLnBrk="1" fontAlgn="auto" hangingPunct="1">
                <a:spcBef>
                  <a:spcPts val="600"/>
                </a:spcBef>
                <a:spcAft>
                  <a:spcPts val="0"/>
                </a:spcAft>
                <a:buClr>
                  <a:srgbClr val="CC0000"/>
                </a:buClr>
                <a:buFont typeface="Wingdings" panose="05000000000000000000" pitchFamily="2" charset="2"/>
                <a:buChar char="l"/>
              </a:pPr>
              <a:r>
                <a:rPr kumimoji="0" lang="en-US" altLang="zh-CN" sz="14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Choose Proper</a:t>
              </a:r>
              <a:r>
                <a:rPr kumimoji="0" lang="en-US" altLang="zh-CN" sz="1400" b="0" i="0" u="none" strike="noStrike" kern="0" cap="none" spc="0" normalizeH="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 </a:t>
              </a:r>
              <a:r>
                <a:rPr lang="en-US" altLang="zh-CN" sz="1400" kern="0" dirty="0" smtClean="0">
                  <a:solidFill>
                    <a:srgbClr val="CC0000"/>
                  </a:solidFill>
                  <a:latin typeface="微软雅黑" panose="020B0503020204020204" pitchFamily="34" charset="-122"/>
                  <a:ea typeface="微软雅黑" panose="020B0503020204020204" pitchFamily="34" charset="-122"/>
                </a:rPr>
                <a:t>Optical Bandpass </a:t>
              </a:r>
              <a:r>
                <a:rPr lang="en-US" altLang="zh-CN" sz="1400" kern="0" dirty="0" smtClean="0">
                  <a:solidFill>
                    <a:srgbClr val="CC0000"/>
                  </a:solidFill>
                  <a:latin typeface="微软雅黑" panose="020B0503020204020204" pitchFamily="34" charset="-122"/>
                  <a:ea typeface="微软雅黑" panose="020B0503020204020204" pitchFamily="34" charset="-122"/>
                </a:rPr>
                <a:t>Filter </a:t>
              </a:r>
            </a:p>
            <a:p>
              <a:pPr marL="533400" indent="-266700" eaLnBrk="1" fontAlgn="auto" hangingPunct="1">
                <a:spcBef>
                  <a:spcPts val="600"/>
                </a:spcBef>
                <a:spcAft>
                  <a:spcPts val="0"/>
                </a:spcAft>
                <a:buClr>
                  <a:srgbClr val="CC0000"/>
                </a:buClr>
                <a:buFont typeface="Wingdings" panose="05000000000000000000" pitchFamily="2" charset="2"/>
                <a:buChar char="l"/>
              </a:pPr>
              <a:r>
                <a:rPr lang="en-US" altLang="zh-CN" sz="1400" kern="0" dirty="0" smtClean="0">
                  <a:latin typeface="微软雅黑" panose="020B0503020204020204" pitchFamily="34" charset="-122"/>
                  <a:ea typeface="微软雅黑" panose="020B0503020204020204" pitchFamily="34" charset="-122"/>
                </a:rPr>
                <a:t>Use</a:t>
              </a:r>
              <a:r>
                <a:rPr lang="en-US" altLang="zh-CN" sz="1400" kern="0" dirty="0" smtClean="0">
                  <a:solidFill>
                    <a:srgbClr val="CC0000"/>
                  </a:solidFill>
                  <a:latin typeface="微软雅黑" panose="020B0503020204020204" pitchFamily="34" charset="-122"/>
                  <a:ea typeface="微软雅黑" panose="020B0503020204020204" pitchFamily="34" charset="-122"/>
                </a:rPr>
                <a:t> different color LED</a:t>
              </a:r>
              <a:endParaRPr kumimoji="0" lang="zh-CN" altLang="en-US" sz="1400" b="0" i="0" u="none" strike="noStrike" kern="0" cap="none" spc="0" normalizeH="0" baseline="0" noProof="0" dirty="0">
                <a:ln>
                  <a:noFill/>
                </a:ln>
                <a:solidFill>
                  <a:srgbClr val="CC0000"/>
                </a:solidFill>
                <a:effectLst/>
                <a:uLnTx/>
                <a:uFillTx/>
                <a:latin typeface="微软雅黑" panose="020B0503020204020204" pitchFamily="34" charset="-122"/>
                <a:ea typeface="微软雅黑" panose="020B0503020204020204" pitchFamily="34" charset="-122"/>
              </a:endParaRPr>
            </a:p>
          </p:txBody>
        </p:sp>
        <p:grpSp>
          <p:nvGrpSpPr>
            <p:cNvPr id="41" name="组合 2"/>
            <p:cNvGrpSpPr/>
            <p:nvPr/>
          </p:nvGrpSpPr>
          <p:grpSpPr>
            <a:xfrm>
              <a:off x="905272" y="2960169"/>
              <a:ext cx="3304455" cy="1308050"/>
              <a:chOff x="883168" y="1798940"/>
              <a:chExt cx="3304455" cy="1308050"/>
            </a:xfrm>
          </p:grpSpPr>
          <p:sp>
            <p:nvSpPr>
              <p:cNvPr id="42" name="文本框 27"/>
              <p:cNvSpPr txBox="1"/>
              <p:nvPr/>
            </p:nvSpPr>
            <p:spPr>
              <a:xfrm>
                <a:off x="883168" y="1798940"/>
                <a:ext cx="3304455" cy="1308050"/>
              </a:xfrm>
              <a:prstGeom prst="rect">
                <a:avLst/>
              </a:prstGeom>
              <a:noFill/>
            </p:spPr>
            <p:txBody>
              <a:bodyPr wrap="square"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lang="en-US" altLang="zh-CN" sz="1600" kern="0" dirty="0" smtClean="0">
                    <a:solidFill>
                      <a:sysClr val="windowText" lastClr="000000"/>
                    </a:solidFill>
                    <a:latin typeface="微软雅黑" panose="020B0503020204020204" pitchFamily="34" charset="-122"/>
                    <a:ea typeface="微软雅黑" panose="020B0503020204020204" pitchFamily="34" charset="-122"/>
                  </a:rPr>
                  <a:t>Sun Noise Model</a:t>
                </a: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a:t>
                </a:r>
                <a:endPar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endParaRPr>
              </a:p>
              <a:p>
                <a:pPr marL="533400" marR="0" lvl="0" indent="-266700" defTabSz="914400" eaLnBrk="1" fontAlgn="auto" latinLnBrk="0" hangingPunct="1">
                  <a:lnSpc>
                    <a:spcPct val="100000"/>
                  </a:lnSpc>
                  <a:spcBef>
                    <a:spcPts val="600"/>
                  </a:spcBef>
                  <a:spcAft>
                    <a:spcPts val="0"/>
                  </a:spcAft>
                  <a:buClr>
                    <a:srgbClr val="CC0000"/>
                  </a:buClr>
                  <a:buSzTx/>
                  <a:buFont typeface="Wingdings" panose="05000000000000000000" pitchFamily="2" charset="2"/>
                  <a:buChar char="l"/>
                  <a:tabLst/>
                  <a:defRPr/>
                </a:pPr>
                <a:r>
                  <a:rPr kumimoji="0" lang="en-US" altLang="zh-CN" sz="1600" b="0" i="0" u="none" strike="noStrike" kern="0" cap="none" spc="0" normalizeH="0" baseline="0" noProof="0" dirty="0" smtClean="0">
                    <a:ln>
                      <a:noFill/>
                    </a:ln>
                    <a:solidFill>
                      <a:srgbClr val="CC0000"/>
                    </a:solidFill>
                    <a:effectLst/>
                    <a:uLnTx/>
                    <a:uFillTx/>
                    <a:latin typeface="微软雅黑" panose="020B0503020204020204" pitchFamily="34" charset="-122"/>
                    <a:ea typeface="微软雅黑" panose="020B0503020204020204" pitchFamily="34" charset="-122"/>
                  </a:rPr>
                  <a:t>Black Body </a:t>
                </a:r>
                <a:r>
                  <a:rPr kumimoji="0" lang="en-US" altLang="zh-CN" sz="1600" b="0" i="0" u="none" strike="noStrike" kern="0" cap="none" spc="0" normalizeH="0" baseline="0" noProof="0" dirty="0" smtClean="0">
                    <a:ln>
                      <a:noFill/>
                    </a:ln>
                    <a:solidFill>
                      <a:srgbClr val="CC0000"/>
                    </a:solidFill>
                    <a:effectLst/>
                    <a:uLnTx/>
                    <a:uFillTx/>
                    <a:latin typeface="微软雅黑" panose="020B0503020204020204" pitchFamily="34" charset="-122"/>
                    <a:ea typeface="微软雅黑" panose="020B0503020204020204" pitchFamily="34" charset="-122"/>
                  </a:rPr>
                  <a:t>R</a:t>
                </a:r>
                <a:r>
                  <a:rPr lang="en-US" altLang="zh-CN" sz="1600" kern="0" dirty="0" err="1" smtClean="0">
                    <a:solidFill>
                      <a:srgbClr val="CC0000"/>
                    </a:solidFill>
                    <a:latin typeface="微软雅黑" panose="020B0503020204020204" pitchFamily="34" charset="-122"/>
                    <a:ea typeface="微软雅黑" panose="020B0503020204020204" pitchFamily="34" charset="-122"/>
                  </a:rPr>
                  <a:t>adiation</a:t>
                </a:r>
                <a:r>
                  <a:rPr lang="en-US" altLang="zh-CN" sz="1600" kern="0" dirty="0" smtClean="0">
                    <a:solidFill>
                      <a:srgbClr val="CC0000"/>
                    </a:solidFill>
                    <a:latin typeface="微软雅黑" panose="020B0503020204020204" pitchFamily="34" charset="-122"/>
                    <a:ea typeface="微软雅黑" panose="020B0503020204020204" pitchFamily="34" charset="-122"/>
                  </a:rPr>
                  <a:t> Model</a:t>
                </a:r>
                <a:endPar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endParaRPr>
              </a:p>
              <a:p>
                <a:pPr marL="533400" marR="0" lvl="0" indent="-266700" defTabSz="914400" eaLnBrk="1" fontAlgn="auto" latinLnBrk="0" hangingPunct="1">
                  <a:lnSpc>
                    <a:spcPct val="100000"/>
                  </a:lnSpc>
                  <a:spcBef>
                    <a:spcPts val="600"/>
                  </a:spcBef>
                  <a:spcAft>
                    <a:spcPts val="0"/>
                  </a:spcAft>
                  <a:buClr>
                    <a:srgbClr val="CC0000"/>
                  </a:buClr>
                  <a:buSzTx/>
                  <a:buFont typeface="Wingdings" panose="05000000000000000000" pitchFamily="2" charset="2"/>
                  <a:buChar char="l"/>
                  <a:tabLst/>
                  <a:defRPr/>
                </a:pPr>
                <a:r>
                  <a:rPr kumimoji="0" lang="en-US" altLang="zh-CN" sz="16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rPr>
                  <a:t> </a:t>
                </a:r>
                <a:endPar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endParaRPr>
              </a:p>
              <a:p>
                <a:pPr marL="533400" marR="0" lvl="0" indent="-266700" defTabSz="914400" eaLnBrk="1" fontAlgn="auto" latinLnBrk="0" hangingPunct="1">
                  <a:lnSpc>
                    <a:spcPct val="100000"/>
                  </a:lnSpc>
                  <a:spcBef>
                    <a:spcPts val="600"/>
                  </a:spcBef>
                  <a:spcAft>
                    <a:spcPts val="0"/>
                  </a:spcAft>
                  <a:buClr>
                    <a:srgbClr val="CC0000"/>
                  </a:buClr>
                  <a:buSzTx/>
                  <a:buFont typeface="Wingdings" panose="05000000000000000000" pitchFamily="2" charset="2"/>
                  <a:buChar char="l"/>
                  <a:tabLst/>
                  <a:defRPr/>
                </a:pPr>
                <a:endParaRPr kumimoji="0" lang="zh-CN" altLang="en-US" sz="16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graphicFrame>
            <p:nvGraphicFramePr>
              <p:cNvPr id="43" name="对象 42"/>
              <p:cNvGraphicFramePr>
                <a:graphicFrameLocks noChangeAspect="1"/>
              </p:cNvGraphicFramePr>
              <p:nvPr>
                <p:extLst>
                  <p:ext uri="{D42A27DB-BD31-4B8C-83A1-F6EECF244321}">
                    <p14:modId xmlns:p14="http://schemas.microsoft.com/office/powerpoint/2010/main" val="4095598703"/>
                  </p:ext>
                </p:extLst>
              </p:nvPr>
            </p:nvGraphicFramePr>
            <p:xfrm>
              <a:off x="1492528" y="2366733"/>
              <a:ext cx="1524462" cy="504056"/>
            </p:xfrm>
            <a:graphic>
              <a:graphicData uri="http://schemas.openxmlformats.org/presentationml/2006/ole">
                <mc:AlternateContent xmlns:mc="http://schemas.openxmlformats.org/markup-compatibility/2006">
                  <mc:Choice xmlns:v="urn:schemas-microsoft-com:vml" Requires="v">
                    <p:oleObj spid="_x0000_s120969" name="Equation" r:id="rId4" imgW="1180588" imgH="393529" progId="">
                      <p:embed/>
                    </p:oleObj>
                  </mc:Choice>
                  <mc:Fallback>
                    <p:oleObj name="Equation" r:id="rId4" imgW="1180588" imgH="393529"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528" y="2366733"/>
                            <a:ext cx="1524462"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grpSp>
        <p:nvGrpSpPr>
          <p:cNvPr id="48" name="组合 47"/>
          <p:cNvGrpSpPr/>
          <p:nvPr/>
        </p:nvGrpSpPr>
        <p:grpSpPr>
          <a:xfrm>
            <a:off x="657042" y="820399"/>
            <a:ext cx="3640157" cy="2890445"/>
            <a:chOff x="5292080" y="3630098"/>
            <a:chExt cx="3640157" cy="2890445"/>
          </a:xfrm>
        </p:grpSpPr>
        <p:pic>
          <p:nvPicPr>
            <p:cNvPr id="49" name="图片 48"/>
            <p:cNvPicPr/>
            <p:nvPr/>
          </p:nvPicPr>
          <p:blipFill rotWithShape="1">
            <a:blip r:embed="rId6" cstate="print"/>
            <a:srcRect r="9185" b="2419"/>
            <a:stretch/>
          </p:blipFill>
          <p:spPr>
            <a:xfrm>
              <a:off x="5292080" y="3630098"/>
              <a:ext cx="3384376" cy="2712111"/>
            </a:xfrm>
            <a:prstGeom prst="rect">
              <a:avLst/>
            </a:prstGeom>
          </p:spPr>
        </p:pic>
        <p:sp>
          <p:nvSpPr>
            <p:cNvPr id="51" name="矩形 50"/>
            <p:cNvSpPr/>
            <p:nvPr/>
          </p:nvSpPr>
          <p:spPr>
            <a:xfrm>
              <a:off x="5927452" y="6212766"/>
              <a:ext cx="3004785" cy="307777"/>
            </a:xfrm>
            <a:prstGeom prst="rect">
              <a:avLst/>
            </a:prstGeom>
          </p:spPr>
          <p:txBody>
            <a:bodyPr wrap="square">
              <a:spAutoFit/>
            </a:bodyPr>
            <a:lstStyle/>
            <a:p>
              <a:r>
                <a:rPr lang="zh-CN" altLang="zh-CN" sz="1400" b="0" dirty="0">
                  <a:latin typeface="微软雅黑" panose="020B0503020204020204" pitchFamily="34" charset="-122"/>
                  <a:ea typeface="微软雅黑" panose="020B0503020204020204" pitchFamily="34" charset="-122"/>
                </a:rPr>
                <a:t> </a:t>
              </a:r>
              <a:r>
                <a:rPr lang="en-US" altLang="zh-CN" sz="1400" b="0" dirty="0" smtClean="0">
                  <a:latin typeface="微软雅黑" panose="020B0503020204020204" pitchFamily="34" charset="-122"/>
                  <a:ea typeface="微软雅黑" panose="020B0503020204020204" pitchFamily="34" charset="-122"/>
                </a:rPr>
                <a:t>Sun Radiation </a:t>
              </a:r>
              <a:r>
                <a:rPr lang="en-US" altLang="zh-CN" sz="1400" b="0" dirty="0" err="1" smtClean="0">
                  <a:latin typeface="微软雅黑" panose="020B0503020204020204" pitchFamily="34" charset="-122"/>
                  <a:ea typeface="微软雅黑" panose="020B0503020204020204" pitchFamily="34" charset="-122"/>
                </a:rPr>
                <a:t>vs</a:t>
              </a:r>
              <a:r>
                <a:rPr lang="en-US" altLang="zh-CN" sz="1400" b="0" dirty="0" smtClean="0">
                  <a:latin typeface="微软雅黑" panose="020B0503020204020204" pitchFamily="34" charset="-122"/>
                  <a:ea typeface="微软雅黑" panose="020B0503020204020204" pitchFamily="34" charset="-122"/>
                </a:rPr>
                <a:t> Wavelength</a:t>
              </a:r>
              <a:endParaRPr lang="zh-CN" altLang="zh-CN" sz="1400" b="0" dirty="0">
                <a:latin typeface="微软雅黑" panose="020B0503020204020204" pitchFamily="34" charset="-122"/>
                <a:ea typeface="微软雅黑" panose="020B0503020204020204" pitchFamily="34" charset="-122"/>
              </a:endParaRPr>
            </a:p>
          </p:txBody>
        </p:sp>
      </p:grpSp>
      <p:pic>
        <p:nvPicPr>
          <p:cNvPr id="20" name="图片 19"/>
          <p:cNvPicPr/>
          <p:nvPr/>
        </p:nvPicPr>
        <p:blipFill>
          <a:blip r:embed="rId7">
            <a:extLst>
              <a:ext uri="{28A0092B-C50C-407E-A947-70E740481C1C}">
                <a14:useLocalDpi xmlns:a14="http://schemas.microsoft.com/office/drawing/2010/main" val="0"/>
              </a:ext>
            </a:extLst>
          </a:blip>
          <a:srcRect/>
          <a:stretch>
            <a:fillRect/>
          </a:stretch>
        </p:blipFill>
        <p:spPr bwMode="auto">
          <a:xfrm>
            <a:off x="632774" y="3759184"/>
            <a:ext cx="3558818" cy="2534328"/>
          </a:xfrm>
          <a:prstGeom prst="rect">
            <a:avLst/>
          </a:prstGeom>
          <a:noFill/>
          <a:ln>
            <a:noFill/>
          </a:ln>
        </p:spPr>
      </p:pic>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bwMode="auto">
          <a:xfrm>
            <a:off x="4461740" y="2380463"/>
            <a:ext cx="4156725" cy="29015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ts val="3600"/>
              </a:lnSpc>
              <a:spcBef>
                <a:spcPts val="500"/>
              </a:spcBef>
              <a:spcAft>
                <a:spcPct val="0"/>
              </a:spcAft>
              <a:buClr>
                <a:srgbClr val="990033"/>
              </a:buClr>
              <a:buSzTx/>
              <a:buFontTx/>
              <a:buNone/>
              <a:tabLst/>
            </a:pPr>
            <a:endParaRPr kumimoji="0" lang="zh-CN" altLang="en-US" sz="2400" b="0" i="0" u="none" strike="noStrike" cap="none" normalizeH="0" baseline="0" smtClean="0">
              <a:ln>
                <a:noFill/>
              </a:ln>
              <a:solidFill>
                <a:schemeClr val="tx1"/>
              </a:solidFill>
              <a:effectLst/>
              <a:latin typeface="fudan" pitchFamily="2" charset="0"/>
              <a:ea typeface="黑体" pitchFamily="2" charset="-122"/>
            </a:endParaRPr>
          </a:p>
        </p:txBody>
      </p:sp>
      <p:sp>
        <p:nvSpPr>
          <p:cNvPr id="15" name="文本框 14"/>
          <p:cNvSpPr txBox="1"/>
          <p:nvPr/>
        </p:nvSpPr>
        <p:spPr>
          <a:xfrm>
            <a:off x="6372200" y="3212976"/>
            <a:ext cx="2160240" cy="369332"/>
          </a:xfrm>
          <a:prstGeom prst="rect">
            <a:avLst/>
          </a:prstGeom>
          <a:noFill/>
        </p:spPr>
        <p:txBody>
          <a:bodyPr wrap="square" rtlCol="0">
            <a:spAutoFit/>
          </a:bodyPr>
          <a:lstStyle/>
          <a:p>
            <a:endParaRPr lang="zh-CN" altLang="en-US" dirty="0"/>
          </a:p>
        </p:txBody>
      </p:sp>
      <p:pic>
        <p:nvPicPr>
          <p:cNvPr id="22" name="图片 21"/>
          <p:cNvPicPr>
            <a:picLocks noChangeAspect="1"/>
          </p:cNvPicPr>
          <p:nvPr/>
        </p:nvPicPr>
        <p:blipFill>
          <a:blip r:embed="rId5"/>
          <a:stretch>
            <a:fillRect/>
          </a:stretch>
        </p:blipFill>
        <p:spPr>
          <a:xfrm>
            <a:off x="465085" y="2544678"/>
            <a:ext cx="3649713" cy="2737285"/>
          </a:xfrm>
          <a:prstGeom prst="rect">
            <a:avLst/>
          </a:prstGeom>
        </p:spPr>
      </p:pic>
      <p:pic>
        <p:nvPicPr>
          <p:cNvPr id="16" name="图片 15"/>
          <p:cNvPicPr/>
          <p:nvPr/>
        </p:nvPicPr>
        <p:blipFill rotWithShape="1">
          <a:blip r:embed="rId6">
            <a:extLst>
              <a:ext uri="{28A0092B-C50C-407E-A947-70E740481C1C}">
                <a14:useLocalDpi xmlns:a14="http://schemas.microsoft.com/office/drawing/2010/main" val="0"/>
              </a:ext>
            </a:extLst>
          </a:blip>
          <a:srcRect l="2866" t="4464" r="9873"/>
          <a:stretch/>
        </p:blipFill>
        <p:spPr bwMode="auto">
          <a:xfrm>
            <a:off x="4461741" y="2464357"/>
            <a:ext cx="3920260" cy="2869643"/>
          </a:xfrm>
          <a:prstGeom prst="rect">
            <a:avLst/>
          </a:prstGeom>
          <a:noFill/>
          <a:ln>
            <a:noFill/>
          </a:ln>
          <a:extLst>
            <a:ext uri="{53640926-AAD7-44D8-BBD7-CCE9431645EC}">
              <a14:shadowObscured xmlns:a14="http://schemas.microsoft.com/office/drawing/2010/main"/>
            </a:ext>
          </a:extLst>
        </p:spPr>
      </p:pic>
      <p:sp>
        <p:nvSpPr>
          <p:cNvPr id="3" name="矩形 2"/>
          <p:cNvSpPr/>
          <p:nvPr/>
        </p:nvSpPr>
        <p:spPr>
          <a:xfrm>
            <a:off x="5767352" y="5008780"/>
            <a:ext cx="1776448" cy="276999"/>
          </a:xfrm>
          <a:prstGeom prst="rect">
            <a:avLst/>
          </a:prstGeom>
          <a:solidFill>
            <a:schemeClr val="bg1"/>
          </a:solidFill>
        </p:spPr>
        <p:txBody>
          <a:bodyPr wrap="none">
            <a:spAutoFit/>
          </a:bodyPr>
          <a:lstStyle/>
          <a:p>
            <a:pPr fontAlgn="ctr"/>
            <a:r>
              <a:rPr lang="en-US" altLang="zh-CN" dirty="0" smtClean="0">
                <a:solidFill>
                  <a:srgbClr val="000000"/>
                </a:solidFill>
                <a:latin typeface="微软雅黑" panose="020B0503020204020204" pitchFamily="34" charset="-122"/>
                <a:ea typeface="微软雅黑" panose="020B0503020204020204" pitchFamily="34" charset="-122"/>
              </a:rPr>
              <a:t>Semi-angle (</a:t>
            </a:r>
            <a:r>
              <a:rPr lang="en-US" altLang="zh-CN" dirty="0" err="1" smtClean="0">
                <a:solidFill>
                  <a:srgbClr val="000000"/>
                </a:solidFill>
                <a:latin typeface="微软雅黑" panose="020B0503020204020204" pitchFamily="34" charset="-122"/>
                <a:ea typeface="微软雅黑" panose="020B0503020204020204" pitchFamily="34" charset="-122"/>
              </a:rPr>
              <a:t>mrad</a:t>
            </a:r>
            <a:r>
              <a:rPr lang="en-US" altLang="zh-CN" dirty="0" smtClean="0">
                <a:solidFill>
                  <a:srgbClr val="000000"/>
                </a:solidFill>
                <a:latin typeface="微软雅黑" panose="020B0503020204020204" pitchFamily="34" charset="-122"/>
                <a:ea typeface="微软雅黑" panose="020B0503020204020204" pitchFamily="34" charset="-122"/>
              </a:rPr>
              <a:t>)     </a:t>
            </a:r>
            <a:endParaRPr lang="zh-CN" altLang="zh-CN" dirty="0">
              <a:solidFill>
                <a:srgbClr val="000000"/>
              </a:solidFill>
              <a:latin typeface="微软雅黑" panose="020B0503020204020204" pitchFamily="34" charset="-122"/>
              <a:ea typeface="微软雅黑" panose="020B0503020204020204" pitchFamily="34" charset="-122"/>
            </a:endParaRPr>
          </a:p>
        </p:txBody>
      </p:sp>
      <p:sp>
        <p:nvSpPr>
          <p:cNvPr id="17" name="矩形 16"/>
          <p:cNvSpPr/>
          <p:nvPr/>
        </p:nvSpPr>
        <p:spPr>
          <a:xfrm rot="16200000">
            <a:off x="3454165" y="3643081"/>
            <a:ext cx="2390719" cy="276999"/>
          </a:xfrm>
          <a:prstGeom prst="rect">
            <a:avLst/>
          </a:prstGeom>
          <a:solidFill>
            <a:schemeClr val="bg1"/>
          </a:solidFill>
        </p:spPr>
        <p:txBody>
          <a:bodyPr wrap="none">
            <a:spAutoFit/>
          </a:bodyPr>
          <a:lstStyle/>
          <a:p>
            <a:pPr fontAlgn="ctr"/>
            <a:r>
              <a:rPr lang="en-US" altLang="zh-CN" dirty="0" smtClean="0">
                <a:solidFill>
                  <a:srgbClr val="000000"/>
                </a:solidFill>
                <a:latin typeface="微软雅黑" panose="020B0503020204020204" pitchFamily="34" charset="-122"/>
                <a:ea typeface="微软雅黑" panose="020B0503020204020204" pitchFamily="34" charset="-122"/>
              </a:rPr>
              <a:t>Background Noise Power (</a:t>
            </a:r>
            <a:r>
              <a:rPr lang="en-US" altLang="zh-CN" dirty="0" err="1" smtClean="0">
                <a:solidFill>
                  <a:srgbClr val="000000"/>
                </a:solidFill>
                <a:latin typeface="微软雅黑" panose="020B0503020204020204" pitchFamily="34" charset="-122"/>
                <a:ea typeface="微软雅黑" panose="020B0503020204020204" pitchFamily="34" charset="-122"/>
              </a:rPr>
              <a:t>uw</a:t>
            </a:r>
            <a:r>
              <a:rPr lang="en-US" altLang="zh-CN" dirty="0" smtClean="0">
                <a:solidFill>
                  <a:srgbClr val="000000"/>
                </a:solidFill>
                <a:latin typeface="微软雅黑" panose="020B0503020204020204" pitchFamily="34" charset="-122"/>
                <a:ea typeface="微软雅黑" panose="020B0503020204020204" pitchFamily="34" charset="-122"/>
              </a:rPr>
              <a:t>)</a:t>
            </a:r>
            <a:endParaRPr lang="zh-CN" altLang="zh-CN" dirty="0">
              <a:solidFill>
                <a:srgbClr val="000000"/>
              </a:solidFill>
              <a:latin typeface="微软雅黑" panose="020B0503020204020204" pitchFamily="34" charset="-122"/>
              <a:ea typeface="微软雅黑" panose="020B0503020204020204" pitchFamily="34" charset="-122"/>
            </a:endParaRPr>
          </a:p>
        </p:txBody>
      </p:sp>
      <p:sp>
        <p:nvSpPr>
          <p:cNvPr id="4" name="矩形 3"/>
          <p:cNvSpPr/>
          <p:nvPr/>
        </p:nvSpPr>
        <p:spPr>
          <a:xfrm>
            <a:off x="609600" y="1249037"/>
            <a:ext cx="2409634" cy="276999"/>
          </a:xfrm>
          <a:prstGeom prst="rect">
            <a:avLst/>
          </a:prstGeom>
        </p:spPr>
        <p:txBody>
          <a:bodyPr wrap="none">
            <a:spAutoFit/>
          </a:bodyPr>
          <a:lstStyle/>
          <a:p>
            <a:r>
              <a:rPr lang="en-US" altLang="zh-CN" b="1" dirty="0" err="1"/>
              <a:t>Lambertian</a:t>
            </a:r>
            <a:r>
              <a:rPr lang="en-US" altLang="zh-CN" b="1" dirty="0"/>
              <a:t> illumination model</a:t>
            </a:r>
            <a:r>
              <a:rPr lang="zh-CN" altLang="en-US" b="1" dirty="0">
                <a:latin typeface="微软雅黑" panose="020B0503020204020204" pitchFamily="34" charset="-122"/>
                <a:ea typeface="微软雅黑" panose="020B0503020204020204" pitchFamily="34" charset="-122"/>
              </a:rPr>
              <a:t>：</a:t>
            </a:r>
            <a:endParaRPr lang="zh-CN" altLang="en-US" b="1" dirty="0">
              <a:latin typeface="微软雅黑" panose="020B0503020204020204" pitchFamily="34" charset="-122"/>
              <a:ea typeface="微软雅黑" panose="020B0503020204020204" pitchFamily="34" charset="-122"/>
            </a:endParaRPr>
          </a:p>
        </p:txBody>
      </p:sp>
      <p:graphicFrame>
        <p:nvGraphicFramePr>
          <p:cNvPr id="20" name="对象 19"/>
          <p:cNvGraphicFramePr>
            <a:graphicFrameLocks noChangeAspect="1"/>
          </p:cNvGraphicFramePr>
          <p:nvPr>
            <p:extLst>
              <p:ext uri="{D42A27DB-BD31-4B8C-83A1-F6EECF244321}">
                <p14:modId xmlns:p14="http://schemas.microsoft.com/office/powerpoint/2010/main" val="442341117"/>
              </p:ext>
            </p:extLst>
          </p:nvPr>
        </p:nvGraphicFramePr>
        <p:xfrm>
          <a:off x="609600" y="1722030"/>
          <a:ext cx="3749118" cy="430661"/>
        </p:xfrm>
        <a:graphic>
          <a:graphicData uri="http://schemas.openxmlformats.org/presentationml/2006/ole">
            <mc:AlternateContent xmlns:mc="http://schemas.openxmlformats.org/markup-compatibility/2006">
              <mc:Choice xmlns:v="urn:schemas-microsoft-com:vml" Requires="v">
                <p:oleObj spid="_x0000_s124005" name="Equation" r:id="rId7" imgW="2019300" imgH="241300" progId="Equation.DSMT4">
                  <p:embed/>
                </p:oleObj>
              </mc:Choice>
              <mc:Fallback>
                <p:oleObj name="Equation" r:id="rId7" imgW="2019300" imgH="241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1722030"/>
                        <a:ext cx="3749118" cy="430661"/>
                      </a:xfrm>
                      <a:prstGeom prst="rect">
                        <a:avLst/>
                      </a:prstGeom>
                      <a:noFill/>
                    </p:spPr>
                  </p:pic>
                </p:oleObj>
              </mc:Fallback>
            </mc:AlternateContent>
          </a:graphicData>
        </a:graphic>
      </p:graphicFrame>
      <p:sp>
        <p:nvSpPr>
          <p:cNvPr id="21" name="圆角矩形 20"/>
          <p:cNvSpPr/>
          <p:nvPr/>
        </p:nvSpPr>
        <p:spPr bwMode="auto">
          <a:xfrm>
            <a:off x="381000" y="5800434"/>
            <a:ext cx="8161265" cy="460296"/>
          </a:xfrm>
          <a:prstGeom prst="roundRect">
            <a:avLst/>
          </a:prstGeom>
          <a:solidFill>
            <a:srgbClr val="FFFFFF"/>
          </a:solidFill>
          <a:ln w="25400" cap="flat" cmpd="sng" algn="ctr">
            <a:solidFill>
              <a:srgbClr val="AAE2CA"/>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lvl="0" indent="-342900">
              <a:lnSpc>
                <a:spcPts val="3600"/>
              </a:lnSpc>
              <a:spcBef>
                <a:spcPts val="500"/>
              </a:spcBef>
              <a:buClr>
                <a:srgbClr val="990033"/>
              </a:buClr>
              <a:buFont typeface="Wingdings" panose="05000000000000000000" pitchFamily="2" charset="2"/>
              <a:buChar char="Ø"/>
              <a:defRPr/>
            </a:pPr>
            <a:r>
              <a:rPr lang="en-US" altLang="zh-CN" sz="2000" kern="0" dirty="0">
                <a:solidFill>
                  <a:srgbClr val="000000"/>
                </a:solidFill>
                <a:ea typeface="黑体" pitchFamily="2" charset="-122"/>
              </a:rPr>
              <a:t>Transmitter and Receiver </a:t>
            </a:r>
            <a:r>
              <a:rPr lang="en-US" altLang="zh-CN" sz="2000" kern="0" dirty="0" smtClean="0">
                <a:solidFill>
                  <a:srgbClr val="000000"/>
                </a:solidFill>
                <a:ea typeface="黑体" pitchFamily="2" charset="-122"/>
              </a:rPr>
              <a:t>view-angle has great impact on the noise power</a:t>
            </a:r>
            <a:endParaRPr lang="zh-CN" altLang="en-US" sz="2000" kern="0" dirty="0">
              <a:solidFill>
                <a:srgbClr val="000000"/>
              </a:solidFill>
              <a:ea typeface="黑体" pitchFamily="2" charset="-122"/>
            </a:endParaRPr>
          </a:p>
        </p:txBody>
      </p:sp>
      <p:sp>
        <p:nvSpPr>
          <p:cNvPr id="5" name="矩形 4"/>
          <p:cNvSpPr/>
          <p:nvPr/>
        </p:nvSpPr>
        <p:spPr>
          <a:xfrm>
            <a:off x="304800" y="651580"/>
            <a:ext cx="5742278" cy="496996"/>
          </a:xfrm>
          <a:prstGeom prst="rect">
            <a:avLst/>
          </a:prstGeom>
        </p:spPr>
        <p:txBody>
          <a:bodyPr wrap="none">
            <a:spAutoFit/>
          </a:bodyPr>
          <a:lstStyle/>
          <a:p>
            <a:pPr lvl="0">
              <a:lnSpc>
                <a:spcPts val="3600"/>
              </a:lnSpc>
              <a:spcBef>
                <a:spcPts val="500"/>
              </a:spcBef>
              <a:buClr>
                <a:srgbClr val="990033"/>
              </a:buClr>
              <a:defRPr/>
            </a:pPr>
            <a:r>
              <a:rPr lang="en-US" altLang="zh-CN" sz="2000" kern="0" dirty="0">
                <a:solidFill>
                  <a:srgbClr val="000000"/>
                </a:solidFill>
                <a:latin typeface="+mn-lt"/>
                <a:ea typeface="黑体" pitchFamily="2" charset="-122"/>
              </a:rPr>
              <a:t>Reduce the Transmitter and Receiver view-angle</a:t>
            </a:r>
            <a:endParaRPr lang="zh-CN" altLang="en-US" sz="2000" kern="0" dirty="0">
              <a:solidFill>
                <a:srgbClr val="000000"/>
              </a:solidFill>
              <a:latin typeface="+mn-lt"/>
              <a:ea typeface="黑体" pitchFamily="2" charset="-122"/>
            </a:endParaRPr>
          </a:p>
        </p:txBody>
      </p:sp>
    </p:spTree>
    <p:custDataLst>
      <p:tags r:id="rId2"/>
    </p:custDataLst>
    <p:extLst>
      <p:ext uri="{BB962C8B-B14F-4D97-AF65-F5344CB8AC3E}">
        <p14:creationId xmlns:p14="http://schemas.microsoft.com/office/powerpoint/2010/main" val="2481488957"/>
      </p:ext>
    </p:extLst>
  </p:cSld>
  <p:clrMapOvr>
    <a:masterClrMapping/>
  </p:clrMapOvr>
  <mc:AlternateContent xmlns:mc="http://schemas.openxmlformats.org/markup-compatibility/2006">
    <mc:Choice xmlns:p14="http://schemas.microsoft.com/office/powerpoint/2010/main" Requires="p14">
      <p:transition spd="slow" p14:dur="2000" advTm="33440"/>
    </mc:Choice>
    <mc:Fallback>
      <p:transition spd="slow" advTm="3344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58100" y="394579"/>
            <a:ext cx="7772400" cy="1066800"/>
          </a:xfr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altLang="zh-CN" sz="3200" dirty="0">
                <a:latin typeface="Arial"/>
              </a:rPr>
              <a:t>LED </a:t>
            </a:r>
            <a:r>
              <a:rPr lang="en-US" altLang="zh-CN" sz="3200" dirty="0" smtClean="0">
                <a:latin typeface="Arial"/>
              </a:rPr>
              <a:t>modulation Model</a:t>
            </a:r>
            <a:endParaRPr lang="zh-CN" altLang="en-US" sz="3200" dirty="0">
              <a:latin typeface="Arial"/>
            </a:endParaRPr>
          </a:p>
        </p:txBody>
      </p:sp>
      <p:sp>
        <p:nvSpPr>
          <p:cNvPr id="4" name="灯片编号占位符 3"/>
          <p:cNvSpPr>
            <a:spLocks noGrp="1"/>
          </p:cNvSpPr>
          <p:nvPr>
            <p:ph type="sldNum" sz="quarter" idx="10"/>
          </p:nvPr>
        </p:nvSpPr>
        <p:spPr/>
        <p:txBody>
          <a:bodyPr/>
          <a:lstStyle>
            <a:lvl1pPr eaLnBrk="0" hangingPunct="0">
              <a:defRPr sz="2400">
                <a:solidFill>
                  <a:schemeClr val="tx1"/>
                </a:solidFill>
                <a:latin typeface="fudan" panose="02000000000000000000" pitchFamily="2" charset="0"/>
                <a:ea typeface="黑体" panose="02010609060101010101" pitchFamily="49" charset="-122"/>
              </a:defRPr>
            </a:lvl1pPr>
            <a:lvl2pPr marL="742950" indent="-285750" eaLnBrk="0" hangingPunct="0">
              <a:defRPr sz="2400">
                <a:solidFill>
                  <a:schemeClr val="tx1"/>
                </a:solidFill>
                <a:latin typeface="fudan" panose="02000000000000000000" pitchFamily="2" charset="0"/>
                <a:ea typeface="黑体" panose="02010609060101010101" pitchFamily="49" charset="-122"/>
              </a:defRPr>
            </a:lvl2pPr>
            <a:lvl3pPr marL="1143000" indent="-228600" eaLnBrk="0" hangingPunct="0">
              <a:defRPr sz="2400">
                <a:solidFill>
                  <a:schemeClr val="tx1"/>
                </a:solidFill>
                <a:latin typeface="fudan" panose="02000000000000000000" pitchFamily="2" charset="0"/>
                <a:ea typeface="黑体" panose="02010609060101010101" pitchFamily="49" charset="-122"/>
              </a:defRPr>
            </a:lvl3pPr>
            <a:lvl4pPr marL="1600200" indent="-228600" eaLnBrk="0" hangingPunct="0">
              <a:defRPr sz="2400">
                <a:solidFill>
                  <a:schemeClr val="tx1"/>
                </a:solidFill>
                <a:latin typeface="fudan" panose="02000000000000000000" pitchFamily="2" charset="0"/>
                <a:ea typeface="黑体" panose="02010609060101010101" pitchFamily="49" charset="-122"/>
              </a:defRPr>
            </a:lvl4pPr>
            <a:lvl5pPr marL="2057400" indent="-228600" eaLnBrk="0" hangingPunct="0">
              <a:defRPr sz="2400">
                <a:solidFill>
                  <a:schemeClr val="tx1"/>
                </a:solidFill>
                <a:latin typeface="fudan" panose="02000000000000000000" pitchFamily="2" charset="0"/>
                <a:ea typeface="黑体" panose="02010609060101010101" pitchFamily="49" charset="-122"/>
              </a:defRPr>
            </a:lvl5pPr>
            <a:lvl6pPr marL="25146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6pPr>
            <a:lvl7pPr marL="29718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7pPr>
            <a:lvl8pPr marL="34290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8pPr>
            <a:lvl9pPr marL="38862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9pPr>
          </a:lstStyle>
          <a:p>
            <a:fld id="{A28541E2-4D54-4748-AA1F-753D91D4D269}" type="slidenum">
              <a:rPr lang="zh-CN" altLang="en-GB" sz="1400">
                <a:latin typeface="Times New Roman" panose="02020603050405020304" pitchFamily="18" charset="0"/>
                <a:ea typeface="宋体" panose="02010600030101010101" pitchFamily="2" charset="-122"/>
                <a:cs typeface="Times New Roman" panose="02020603050405020304" pitchFamily="18" charset="0"/>
              </a:rPr>
              <a:pPr/>
              <a:t>12</a:t>
            </a:fld>
            <a:endParaRPr lang="en-GB" altLang="zh-CN" sz="140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3556" name="日期占位符 4"/>
          <p:cNvSpPr>
            <a:spLocks noGrp="1"/>
          </p:cNvSpPr>
          <p:nvPr>
            <p:ph type="dt"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fudan" panose="02000000000000000000" pitchFamily="2" charset="0"/>
                <a:ea typeface="黑体" panose="02010609060101010101" pitchFamily="49" charset="-122"/>
              </a:defRPr>
            </a:lvl1pPr>
            <a:lvl2pPr marL="742950" indent="-285750" eaLnBrk="0" hangingPunct="0">
              <a:defRPr sz="2400">
                <a:solidFill>
                  <a:schemeClr val="tx1"/>
                </a:solidFill>
                <a:latin typeface="fudan" panose="02000000000000000000" pitchFamily="2" charset="0"/>
                <a:ea typeface="黑体" panose="02010609060101010101" pitchFamily="49" charset="-122"/>
              </a:defRPr>
            </a:lvl2pPr>
            <a:lvl3pPr marL="1143000" indent="-228600" eaLnBrk="0" hangingPunct="0">
              <a:defRPr sz="2400">
                <a:solidFill>
                  <a:schemeClr val="tx1"/>
                </a:solidFill>
                <a:latin typeface="fudan" panose="02000000000000000000" pitchFamily="2" charset="0"/>
                <a:ea typeface="黑体" panose="02010609060101010101" pitchFamily="49" charset="-122"/>
              </a:defRPr>
            </a:lvl3pPr>
            <a:lvl4pPr marL="1600200" indent="-228600" eaLnBrk="0" hangingPunct="0">
              <a:defRPr sz="2400">
                <a:solidFill>
                  <a:schemeClr val="tx1"/>
                </a:solidFill>
                <a:latin typeface="fudan" panose="02000000000000000000" pitchFamily="2" charset="0"/>
                <a:ea typeface="黑体" panose="02010609060101010101" pitchFamily="49" charset="-122"/>
              </a:defRPr>
            </a:lvl4pPr>
            <a:lvl5pPr marL="2057400" indent="-228600" eaLnBrk="0" hangingPunct="0">
              <a:defRPr sz="2400">
                <a:solidFill>
                  <a:schemeClr val="tx1"/>
                </a:solidFill>
                <a:latin typeface="fudan" panose="02000000000000000000" pitchFamily="2" charset="0"/>
                <a:ea typeface="黑体" panose="02010609060101010101" pitchFamily="49" charset="-122"/>
              </a:defRPr>
            </a:lvl5pPr>
            <a:lvl6pPr marL="25146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6pPr>
            <a:lvl7pPr marL="29718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7pPr>
            <a:lvl8pPr marL="34290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8pPr>
            <a:lvl9pPr marL="38862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9pPr>
          </a:lstStyle>
          <a:p>
            <a:pPr eaLnBrk="1" hangingPunct="1"/>
            <a:fld id="{92692188-4AFB-43FC-865C-2AFA7AE6A977}" type="datetime1">
              <a:rPr lang="zh-CN" altLang="en-US" sz="1200" smtClean="0">
                <a:latin typeface="Times New Roman" panose="02020603050405020304" pitchFamily="18" charset="0"/>
                <a:ea typeface="宋体" panose="02010600030101010101" pitchFamily="2" charset="-122"/>
                <a:cs typeface="Times New Roman" panose="02020603050405020304" pitchFamily="18" charset="0"/>
              </a:rPr>
              <a:pPr eaLnBrk="1" hangingPunct="1"/>
              <a:t>2015/11/9</a:t>
            </a:fld>
            <a:endParaRPr lang="en-US" altLang="zh-CN" sz="1200" smtClean="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3557" name="矩形 9"/>
          <p:cNvSpPr>
            <a:spLocks noChangeArrowheads="1"/>
          </p:cNvSpPr>
          <p:nvPr/>
        </p:nvSpPr>
        <p:spPr bwMode="auto">
          <a:xfrm>
            <a:off x="780429" y="4381478"/>
            <a:ext cx="7319963"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fudan" panose="02000000000000000000" pitchFamily="2" charset="0"/>
                <a:ea typeface="黑体" panose="02010609060101010101" pitchFamily="49" charset="-122"/>
              </a:defRPr>
            </a:lvl1pPr>
            <a:lvl2pPr marL="742950" indent="-285750" eaLnBrk="0" hangingPunct="0">
              <a:defRPr sz="2400">
                <a:solidFill>
                  <a:schemeClr val="tx1"/>
                </a:solidFill>
                <a:latin typeface="fudan" panose="02000000000000000000" pitchFamily="2" charset="0"/>
                <a:ea typeface="黑体" panose="02010609060101010101" pitchFamily="49" charset="-122"/>
              </a:defRPr>
            </a:lvl2pPr>
            <a:lvl3pPr marL="1143000" indent="-228600" eaLnBrk="0" hangingPunct="0">
              <a:defRPr sz="2400">
                <a:solidFill>
                  <a:schemeClr val="tx1"/>
                </a:solidFill>
                <a:latin typeface="fudan" panose="02000000000000000000" pitchFamily="2" charset="0"/>
                <a:ea typeface="黑体" panose="02010609060101010101" pitchFamily="49" charset="-122"/>
              </a:defRPr>
            </a:lvl3pPr>
            <a:lvl4pPr marL="1600200" indent="-228600" eaLnBrk="0" hangingPunct="0">
              <a:defRPr sz="2400">
                <a:solidFill>
                  <a:schemeClr val="tx1"/>
                </a:solidFill>
                <a:latin typeface="fudan" panose="02000000000000000000" pitchFamily="2" charset="0"/>
                <a:ea typeface="黑体" panose="02010609060101010101" pitchFamily="49" charset="-122"/>
              </a:defRPr>
            </a:lvl4pPr>
            <a:lvl5pPr marL="2057400" indent="-228600" eaLnBrk="0" hangingPunct="0">
              <a:defRPr sz="2400">
                <a:solidFill>
                  <a:schemeClr val="tx1"/>
                </a:solidFill>
                <a:latin typeface="fudan" panose="02000000000000000000" pitchFamily="2" charset="0"/>
                <a:ea typeface="黑体" panose="02010609060101010101" pitchFamily="49" charset="-122"/>
              </a:defRPr>
            </a:lvl5pPr>
            <a:lvl6pPr marL="25146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6pPr>
            <a:lvl7pPr marL="29718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7pPr>
            <a:lvl8pPr marL="34290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8pPr>
            <a:lvl9pPr marL="38862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9pPr>
          </a:lstStyle>
          <a:p>
            <a:pPr>
              <a:lnSpc>
                <a:spcPct val="110000"/>
              </a:lnSpc>
              <a:spcBef>
                <a:spcPct val="25000"/>
              </a:spcBef>
              <a:buFont typeface="Wingdings" pitchFamily="2" charset="2"/>
              <a:buChar char="p"/>
            </a:pPr>
            <a:r>
              <a:rPr lang="zh-CN" altLang="en-US" sz="2000" dirty="0">
                <a:solidFill>
                  <a:srgbClr val="0E1571"/>
                </a:solidFill>
                <a:latin typeface="微软雅黑" pitchFamily="34" charset="-122"/>
                <a:ea typeface="微软雅黑" pitchFamily="34" charset="-122"/>
              </a:rPr>
              <a:t> </a:t>
            </a:r>
            <a:r>
              <a:rPr lang="en-US" altLang="zh-CN" sz="2000" dirty="0">
                <a:solidFill>
                  <a:srgbClr val="0E1571"/>
                </a:solidFill>
                <a:latin typeface="微软雅黑" pitchFamily="34" charset="-122"/>
                <a:ea typeface="微软雅黑" pitchFamily="34" charset="-122"/>
              </a:rPr>
              <a:t>Blue phosphor LED 10dB bandwidth is around 15MHz</a:t>
            </a:r>
          </a:p>
          <a:p>
            <a:pPr>
              <a:lnSpc>
                <a:spcPct val="110000"/>
              </a:lnSpc>
              <a:spcBef>
                <a:spcPct val="25000"/>
              </a:spcBef>
              <a:buFont typeface="Wingdings" pitchFamily="2" charset="2"/>
              <a:buChar char="p"/>
            </a:pPr>
            <a:r>
              <a:rPr lang="en-US" altLang="zh-CN" sz="2000" dirty="0">
                <a:solidFill>
                  <a:srgbClr val="0E1571"/>
                </a:solidFill>
                <a:latin typeface="微软雅黑" pitchFamily="34" charset="-122"/>
                <a:ea typeface="微软雅黑" pitchFamily="34" charset="-122"/>
              </a:rPr>
              <a:t> RGB LED 10dB bandwidth is around </a:t>
            </a:r>
            <a:r>
              <a:rPr lang="en-US" altLang="zh-CN" sz="2000" dirty="0" smtClean="0">
                <a:solidFill>
                  <a:srgbClr val="0E1571"/>
                </a:solidFill>
                <a:latin typeface="微软雅黑" pitchFamily="34" charset="-122"/>
                <a:ea typeface="微软雅黑" pitchFamily="34" charset="-122"/>
              </a:rPr>
              <a:t>25MHz</a:t>
            </a:r>
          </a:p>
          <a:p>
            <a:pPr>
              <a:lnSpc>
                <a:spcPct val="110000"/>
              </a:lnSpc>
              <a:spcBef>
                <a:spcPct val="25000"/>
              </a:spcBef>
              <a:buFont typeface="Wingdings" pitchFamily="2" charset="2"/>
              <a:buChar char="p"/>
            </a:pPr>
            <a:r>
              <a:rPr lang="en-US" altLang="zh-CN" sz="2000" dirty="0" smtClean="0">
                <a:solidFill>
                  <a:srgbClr val="0E1571"/>
                </a:solidFill>
                <a:latin typeface="微软雅黑" pitchFamily="34" charset="-122"/>
                <a:ea typeface="微软雅黑" pitchFamily="34" charset="-122"/>
              </a:rPr>
              <a:t>Large attenuation at high frequency</a:t>
            </a:r>
            <a:endParaRPr lang="en-US" altLang="zh-CN" sz="2000" dirty="0">
              <a:solidFill>
                <a:srgbClr val="0E1571"/>
              </a:solidFill>
              <a:latin typeface="微软雅黑" pitchFamily="34" charset="-122"/>
              <a:ea typeface="微软雅黑" pitchFamily="34" charset="-122"/>
            </a:endParaRPr>
          </a:p>
        </p:txBody>
      </p:sp>
      <p:pic>
        <p:nvPicPr>
          <p:cNvPr id="12"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001" y="1086545"/>
            <a:ext cx="4081463" cy="259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60" name="Rectangle 4"/>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fudan" panose="02000000000000000000" pitchFamily="2" charset="0"/>
                <a:ea typeface="黑体" panose="02010609060101010101" pitchFamily="49" charset="-122"/>
              </a:defRPr>
            </a:lvl1pPr>
            <a:lvl2pPr marL="742950" indent="-285750" eaLnBrk="0" hangingPunct="0">
              <a:defRPr sz="2400">
                <a:solidFill>
                  <a:schemeClr val="tx1"/>
                </a:solidFill>
                <a:latin typeface="fudan" panose="02000000000000000000" pitchFamily="2" charset="0"/>
                <a:ea typeface="黑体" panose="02010609060101010101" pitchFamily="49" charset="-122"/>
              </a:defRPr>
            </a:lvl2pPr>
            <a:lvl3pPr marL="1143000" indent="-228600" eaLnBrk="0" hangingPunct="0">
              <a:defRPr sz="2400">
                <a:solidFill>
                  <a:schemeClr val="tx1"/>
                </a:solidFill>
                <a:latin typeface="fudan" panose="02000000000000000000" pitchFamily="2" charset="0"/>
                <a:ea typeface="黑体" panose="02010609060101010101" pitchFamily="49" charset="-122"/>
              </a:defRPr>
            </a:lvl3pPr>
            <a:lvl4pPr marL="1600200" indent="-228600" eaLnBrk="0" hangingPunct="0">
              <a:defRPr sz="2400">
                <a:solidFill>
                  <a:schemeClr val="tx1"/>
                </a:solidFill>
                <a:latin typeface="fudan" panose="02000000000000000000" pitchFamily="2" charset="0"/>
                <a:ea typeface="黑体" panose="02010609060101010101" pitchFamily="49" charset="-122"/>
              </a:defRPr>
            </a:lvl4pPr>
            <a:lvl5pPr marL="2057400" indent="-228600" eaLnBrk="0" hangingPunct="0">
              <a:defRPr sz="2400">
                <a:solidFill>
                  <a:schemeClr val="tx1"/>
                </a:solidFill>
                <a:latin typeface="fudan" panose="02000000000000000000" pitchFamily="2" charset="0"/>
                <a:ea typeface="黑体" panose="02010609060101010101" pitchFamily="49" charset="-122"/>
              </a:defRPr>
            </a:lvl5pPr>
            <a:lvl6pPr marL="25146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6pPr>
            <a:lvl7pPr marL="29718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7pPr>
            <a:lvl8pPr marL="34290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8pPr>
            <a:lvl9pPr marL="3886200" indent="-228600" eaLnBrk="0" fontAlgn="base" hangingPunct="0">
              <a:spcBef>
                <a:spcPct val="0"/>
              </a:spcBef>
              <a:spcAft>
                <a:spcPct val="0"/>
              </a:spcAft>
              <a:defRPr sz="2400">
                <a:solidFill>
                  <a:schemeClr val="tx1"/>
                </a:solidFill>
                <a:latin typeface="fudan" panose="02000000000000000000" pitchFamily="2" charset="0"/>
                <a:ea typeface="黑体" panose="02010609060101010101" pitchFamily="49" charset="-122"/>
              </a:defRPr>
            </a:lvl9pPr>
          </a:lstStyle>
          <a:p>
            <a:pPr>
              <a:lnSpc>
                <a:spcPts val="3600"/>
              </a:lnSpc>
              <a:spcBef>
                <a:spcPts val="500"/>
              </a:spcBef>
              <a:buClr>
                <a:srgbClr val="990033"/>
              </a:buClr>
            </a:pPr>
            <a:endParaRPr lang="zh-CN" altLang="en-US">
              <a:latin typeface="Times New Roman" panose="02020603050405020304" pitchFamily="18" charset="0"/>
              <a:cs typeface="Times New Roman" panose="02020603050405020304" pitchFamily="18" charset="0"/>
            </a:endParaRPr>
          </a:p>
        </p:txBody>
      </p:sp>
      <p:sp>
        <p:nvSpPr>
          <p:cNvPr id="14" name="矩形 13"/>
          <p:cNvSpPr/>
          <p:nvPr/>
        </p:nvSpPr>
        <p:spPr>
          <a:xfrm>
            <a:off x="5076576" y="3666679"/>
            <a:ext cx="3275448" cy="553998"/>
          </a:xfrm>
          <a:prstGeom prst="rect">
            <a:avLst/>
          </a:prstGeom>
          <a:solidFill>
            <a:schemeClr val="bg1"/>
          </a:solidFill>
          <a:ln>
            <a:solidFill>
              <a:schemeClr val="bg1"/>
            </a:solidFill>
          </a:ln>
        </p:spPr>
        <p:style>
          <a:lnRef idx="1">
            <a:schemeClr val="accent1"/>
          </a:lnRef>
          <a:fillRef idx="2">
            <a:schemeClr val="accent1"/>
          </a:fillRef>
          <a:effectRef idx="1">
            <a:schemeClr val="accent1"/>
          </a:effectRef>
          <a:fontRef idx="minor">
            <a:schemeClr val="dk1"/>
          </a:fontRef>
        </p:style>
        <p:txBody>
          <a:bodyPr wrap="none">
            <a:spAutoFit/>
          </a:bodyPr>
          <a:lstStyle/>
          <a:p>
            <a:pPr eaLnBrk="0" hangingPunct="0">
              <a:lnSpc>
                <a:spcPts val="3600"/>
              </a:lnSpc>
              <a:spcBef>
                <a:spcPts val="500"/>
              </a:spcBef>
              <a:buClr>
                <a:srgbClr val="990033"/>
              </a:buClr>
              <a:defRPr/>
            </a:pPr>
            <a:r>
              <a:rPr lang="en-US" altLang="zh-CN" sz="2000" dirty="0">
                <a:latin typeface="Times New Roman" panose="02020603050405020304" pitchFamily="18" charset="0"/>
                <a:cs typeface="Times New Roman" panose="02020603050405020304" pitchFamily="18" charset="0"/>
              </a:rPr>
              <a:t>The fitting channel response</a:t>
            </a:r>
            <a:endParaRPr lang="zh-CN" altLang="en-US" sz="2000" dirty="0">
              <a:latin typeface="Times New Roman" panose="02020603050405020304" pitchFamily="18" charset="0"/>
              <a:cs typeface="Times New Roman" panose="02020603050405020304" pitchFamily="18" charset="0"/>
            </a:endParaRPr>
          </a:p>
        </p:txBody>
      </p:sp>
      <p:pic>
        <p:nvPicPr>
          <p:cNvPr id="1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553" y="1233096"/>
            <a:ext cx="4076107" cy="30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矩形 10"/>
          <p:cNvSpPr/>
          <p:nvPr/>
        </p:nvSpPr>
        <p:spPr>
          <a:xfrm>
            <a:off x="2362200" y="5793299"/>
            <a:ext cx="3862148" cy="55399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0" hangingPunct="0">
              <a:lnSpc>
                <a:spcPts val="3600"/>
              </a:lnSpc>
              <a:spcBef>
                <a:spcPts val="500"/>
              </a:spcBef>
              <a:buClr>
                <a:srgbClr val="990033"/>
              </a:buClr>
              <a:defRPr/>
            </a:pPr>
            <a:r>
              <a:rPr lang="en-US" altLang="zh-CN" sz="2000" dirty="0" smtClean="0">
                <a:latin typeface="Times New Roman" panose="02020603050405020304" pitchFamily="18" charset="0"/>
                <a:cs typeface="Times New Roman" panose="02020603050405020304" pitchFamily="18" charset="0"/>
              </a:rPr>
              <a:t>Narrow bandwidth &amp; </a:t>
            </a:r>
            <a:r>
              <a:rPr lang="en-US" altLang="zh-CN" sz="2000" dirty="0" err="1">
                <a:latin typeface="Times New Roman" panose="02020603050405020304" pitchFamily="18" charset="0"/>
                <a:cs typeface="Times New Roman" panose="02020603050405020304" pitchFamily="18" charset="0"/>
              </a:rPr>
              <a:t>N</a:t>
            </a:r>
            <a:r>
              <a:rPr lang="en-US" altLang="zh-CN" sz="2000" dirty="0" err="1" smtClean="0">
                <a:latin typeface="Times New Roman" panose="02020603050405020304" pitchFamily="18" charset="0"/>
                <a:cs typeface="Times New Roman" panose="02020603050405020304" pitchFamily="18" charset="0"/>
              </a:rPr>
              <a:t>onliearity</a:t>
            </a:r>
            <a:endParaRPr lang="zh-CN"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88980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600200" y="427037"/>
            <a:ext cx="9001000" cy="792163"/>
          </a:xfrm>
        </p:spPr>
        <p:txBody>
          <a:bodyPr/>
          <a:lstStyle/>
          <a:p>
            <a:pPr algn="l"/>
            <a:r>
              <a:rPr lang="en-US" altLang="zh-CN" dirty="0" smtClean="0"/>
              <a:t>LED Modulation Model </a:t>
            </a:r>
            <a:endParaRPr lang="zh-CN" altLang="en-US" dirty="0"/>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3647" y="1179255"/>
            <a:ext cx="4283653" cy="3175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hangingPunct="0">
              <a:lnSpc>
                <a:spcPts val="3600"/>
              </a:lnSpc>
              <a:spcBef>
                <a:spcPts val="500"/>
              </a:spcBef>
              <a:buClr>
                <a:srgbClr val="990033"/>
              </a:buClr>
            </a:pPr>
            <a:endParaRPr lang="zh-CN" altLang="en-US" b="0">
              <a:solidFill>
                <a:srgbClr val="000000"/>
              </a:solidFill>
              <a:latin typeface="fudan" pitchFamily="2" charset="0"/>
            </a:endParaRPr>
          </a:p>
        </p:txBody>
      </p:sp>
      <p:sp>
        <p:nvSpPr>
          <p:cNvPr id="15" name="TextBox 14"/>
          <p:cNvSpPr txBox="1"/>
          <p:nvPr/>
        </p:nvSpPr>
        <p:spPr>
          <a:xfrm>
            <a:off x="2843808" y="2652822"/>
            <a:ext cx="1922670" cy="553998"/>
          </a:xfrm>
          <a:prstGeom prst="rect">
            <a:avLst/>
          </a:prstGeom>
          <a:noFill/>
        </p:spPr>
        <p:txBody>
          <a:bodyPr wrap="square" rtlCol="0">
            <a:spAutoFit/>
          </a:bodyPr>
          <a:lstStyle/>
          <a:p>
            <a:pPr eaLnBrk="0" hangingPunct="0">
              <a:lnSpc>
                <a:spcPts val="3600"/>
              </a:lnSpc>
              <a:spcBef>
                <a:spcPts val="500"/>
              </a:spcBef>
              <a:buClr>
                <a:srgbClr val="990033"/>
              </a:buClr>
            </a:pPr>
            <a:r>
              <a:rPr lang="en-US" altLang="zh-CN" sz="1600" dirty="0" smtClean="0">
                <a:solidFill>
                  <a:srgbClr val="FF0000"/>
                </a:solidFill>
                <a:latin typeface="Arial"/>
              </a:rPr>
              <a:t>LED nonlinearity</a:t>
            </a:r>
            <a:endParaRPr lang="zh-CN" altLang="en-US" sz="1600" dirty="0">
              <a:solidFill>
                <a:srgbClr val="FF0000"/>
              </a:solidFill>
              <a:latin typeface="Arial"/>
            </a:endParaRPr>
          </a:p>
        </p:txBody>
      </p:sp>
      <p:sp>
        <p:nvSpPr>
          <p:cNvPr id="16" name="矩形 15"/>
          <p:cNvSpPr/>
          <p:nvPr/>
        </p:nvSpPr>
        <p:spPr>
          <a:xfrm>
            <a:off x="4407110" y="6151124"/>
            <a:ext cx="4658974" cy="364010"/>
          </a:xfrm>
          <a:prstGeom prst="rect">
            <a:avLst/>
          </a:prstGeom>
          <a:noFill/>
        </p:spPr>
        <p:txBody>
          <a:bodyPr wrap="square" rtlCol="0">
            <a:spAutoFit/>
          </a:bodyPr>
          <a:lstStyle/>
          <a:p>
            <a:pPr algn="just" eaLnBrk="0" hangingPunct="0">
              <a:lnSpc>
                <a:spcPts val="2400"/>
              </a:lnSpc>
              <a:spcBef>
                <a:spcPts val="500"/>
              </a:spcBef>
              <a:buClr>
                <a:srgbClr val="990033"/>
              </a:buClr>
            </a:pPr>
            <a:r>
              <a:rPr lang="en-US" altLang="zh-CN" sz="1400" b="0" dirty="0">
                <a:solidFill>
                  <a:srgbClr val="000000"/>
                </a:solidFill>
                <a:latin typeface="Arial"/>
                <a:ea typeface="黑体"/>
              </a:rPr>
              <a:t>Y. Wang, et al, </a:t>
            </a:r>
            <a:r>
              <a:rPr lang="en-US" altLang="zh-CN" sz="1400" b="0" dirty="0" smtClean="0">
                <a:solidFill>
                  <a:srgbClr val="000000"/>
                </a:solidFill>
                <a:latin typeface="Arial"/>
                <a:ea typeface="黑体"/>
              </a:rPr>
              <a:t>IEEE Photonics Research 7(13), </a:t>
            </a:r>
            <a:r>
              <a:rPr lang="en-US" altLang="zh-CN" sz="1400" b="0" dirty="0">
                <a:solidFill>
                  <a:srgbClr val="000000"/>
                </a:solidFill>
                <a:latin typeface="Arial"/>
                <a:ea typeface="黑体"/>
              </a:rPr>
              <a:t>2015. </a:t>
            </a:r>
          </a:p>
        </p:txBody>
      </p:sp>
      <p:sp>
        <p:nvSpPr>
          <p:cNvPr id="5" name="矩形 4"/>
          <p:cNvSpPr/>
          <p:nvPr/>
        </p:nvSpPr>
        <p:spPr>
          <a:xfrm>
            <a:off x="827584" y="4631517"/>
            <a:ext cx="7344816" cy="1605568"/>
          </a:xfrm>
          <a:prstGeom prst="rect">
            <a:avLst/>
          </a:prstGeom>
        </p:spPr>
        <p:txBody>
          <a:bodyPr wrap="square">
            <a:spAutoFit/>
          </a:bodyPr>
          <a:lstStyle/>
          <a:p>
            <a:pPr marL="342900" indent="-342900" algn="just" eaLnBrk="0" hangingPunct="0">
              <a:spcBef>
                <a:spcPts val="500"/>
              </a:spcBef>
              <a:buClr>
                <a:srgbClr val="3333CC"/>
              </a:buClr>
              <a:buFont typeface="Wingdings" panose="05000000000000000000" pitchFamily="2" charset="2"/>
              <a:buChar char="p"/>
            </a:pPr>
            <a:r>
              <a:rPr lang="en-US" altLang="zh-CN" sz="1800" dirty="0" smtClean="0">
                <a:solidFill>
                  <a:srgbClr val="000000"/>
                </a:solidFill>
                <a:cs typeface="Times New Roman" panose="02020603050405020304" pitchFamily="18" charset="0"/>
              </a:rPr>
              <a:t>LED nonlinearity seriously degrades the system performance;</a:t>
            </a:r>
          </a:p>
          <a:p>
            <a:pPr marL="342900" indent="-342900" algn="just" eaLnBrk="0" hangingPunct="0">
              <a:spcBef>
                <a:spcPts val="500"/>
              </a:spcBef>
              <a:buClr>
                <a:srgbClr val="3333CC"/>
              </a:buClr>
              <a:buFont typeface="Wingdings" panose="05000000000000000000" pitchFamily="2" charset="2"/>
              <a:buChar char="p"/>
            </a:pPr>
            <a:r>
              <a:rPr lang="en-US" altLang="zh-CN" sz="1800" dirty="0" smtClean="0">
                <a:solidFill>
                  <a:srgbClr val="000000"/>
                </a:solidFill>
                <a:cs typeface="Times New Roman" panose="02020603050405020304" pitchFamily="18" charset="0"/>
              </a:rPr>
              <a:t>The </a:t>
            </a:r>
            <a:r>
              <a:rPr lang="en-US" altLang="zh-CN" sz="1800" dirty="0">
                <a:solidFill>
                  <a:srgbClr val="000000"/>
                </a:solidFill>
                <a:cs typeface="Times New Roman" panose="02020603050405020304" pitchFamily="18" charset="0"/>
              </a:rPr>
              <a:t>LED forward current exhibits strong nonlinearity with the bias </a:t>
            </a:r>
            <a:r>
              <a:rPr lang="en-US" altLang="zh-CN" sz="1800" dirty="0" smtClean="0">
                <a:solidFill>
                  <a:srgbClr val="000000"/>
                </a:solidFill>
                <a:cs typeface="Times New Roman" panose="02020603050405020304" pitchFamily="18" charset="0"/>
              </a:rPr>
              <a:t>voltage;</a:t>
            </a:r>
          </a:p>
          <a:p>
            <a:pPr marL="342900" indent="-342900" algn="just" eaLnBrk="0" hangingPunct="0">
              <a:spcBef>
                <a:spcPts val="500"/>
              </a:spcBef>
              <a:buClr>
                <a:srgbClr val="3333CC"/>
              </a:buClr>
              <a:buFont typeface="Wingdings" panose="05000000000000000000" pitchFamily="2" charset="2"/>
              <a:buChar char="p"/>
            </a:pPr>
            <a:r>
              <a:rPr lang="en-US" altLang="zh-CN" sz="1800" dirty="0" smtClean="0"/>
              <a:t>Two </a:t>
            </a:r>
            <a:r>
              <a:rPr lang="en-US" altLang="zh-CN" sz="1800" dirty="0"/>
              <a:t>factors dominate the nonlinear effects: </a:t>
            </a:r>
            <a:r>
              <a:rPr lang="en-US" altLang="zh-CN" sz="1800" dirty="0">
                <a:solidFill>
                  <a:srgbClr val="FF0000"/>
                </a:solidFill>
              </a:rPr>
              <a:t>DC bias voltage</a:t>
            </a:r>
            <a:r>
              <a:rPr lang="en-US" altLang="zh-CN" sz="1800" dirty="0"/>
              <a:t> and </a:t>
            </a:r>
            <a:r>
              <a:rPr lang="en-US" altLang="zh-CN" sz="1800" dirty="0">
                <a:solidFill>
                  <a:srgbClr val="FF0000"/>
                </a:solidFill>
              </a:rPr>
              <a:t>the input signal peak-to-peak value (</a:t>
            </a:r>
            <a:r>
              <a:rPr lang="en-US" altLang="zh-CN" sz="1800" dirty="0" err="1">
                <a:solidFill>
                  <a:srgbClr val="FF0000"/>
                </a:solidFill>
              </a:rPr>
              <a:t>Vpp</a:t>
            </a:r>
            <a:r>
              <a:rPr lang="en-US" altLang="zh-CN" sz="1800" dirty="0" smtClean="0">
                <a:solidFill>
                  <a:srgbClr val="FF0000"/>
                </a:solidFill>
              </a:rPr>
              <a:t>);</a:t>
            </a:r>
            <a:endParaRPr lang="zh-CN" altLang="en-US" sz="1800" dirty="0">
              <a:solidFill>
                <a:srgbClr val="FF0000"/>
              </a:solidFill>
              <a:cs typeface="Times New Roman" panose="02020603050405020304" pitchFamily="18" charset="0"/>
            </a:endParaRPr>
          </a:p>
        </p:txBody>
      </p:sp>
      <p:sp>
        <p:nvSpPr>
          <p:cNvPr id="17" name="图文框 16"/>
          <p:cNvSpPr/>
          <p:nvPr/>
        </p:nvSpPr>
        <p:spPr bwMode="auto">
          <a:xfrm>
            <a:off x="539552" y="4506908"/>
            <a:ext cx="7848872" cy="1709458"/>
          </a:xfrm>
          <a:prstGeom prst="frame">
            <a:avLst>
              <a:gd name="adj1" fmla="val 2421"/>
            </a:avLst>
          </a:prstGeom>
          <a:solidFill>
            <a:schemeClr val="accent2">
              <a:lumMod val="40000"/>
              <a:lumOff val="6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hangingPunct="0">
              <a:lnSpc>
                <a:spcPts val="3600"/>
              </a:lnSpc>
              <a:spcBef>
                <a:spcPts val="500"/>
              </a:spcBef>
              <a:buClr>
                <a:srgbClr val="990033"/>
              </a:buClr>
            </a:pPr>
            <a:endParaRPr lang="zh-CN" altLang="en-US" sz="1050" b="0" smtClean="0">
              <a:solidFill>
                <a:srgbClr val="000000"/>
              </a:solidFill>
              <a:latin typeface="fudan" pitchFamily="2" charset="0"/>
            </a:endParaRPr>
          </a:p>
        </p:txBody>
      </p:sp>
      <p:sp>
        <p:nvSpPr>
          <p:cNvPr id="18" name="矩形 17"/>
          <p:cNvSpPr/>
          <p:nvPr/>
        </p:nvSpPr>
        <p:spPr bwMode="auto">
          <a:xfrm>
            <a:off x="899592" y="4191000"/>
            <a:ext cx="2282710" cy="481990"/>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2438" indent="-273050" eaLnBrk="0" hangingPunct="0">
              <a:lnSpc>
                <a:spcPct val="120000"/>
              </a:lnSpc>
              <a:spcBef>
                <a:spcPct val="20000"/>
              </a:spcBef>
              <a:buClr>
                <a:srgbClr val="3333CC"/>
              </a:buClr>
              <a:buFont typeface="Wingdings" pitchFamily="2" charset="2"/>
              <a:buChar char="Ø"/>
            </a:pPr>
            <a:endParaRPr lang="zh-CN" altLang="en-US" sz="2000" b="0" smtClean="0">
              <a:solidFill>
                <a:srgbClr val="000000"/>
              </a:solidFill>
            </a:endParaRPr>
          </a:p>
        </p:txBody>
      </p:sp>
      <p:sp>
        <p:nvSpPr>
          <p:cNvPr id="19" name="TextBox 18"/>
          <p:cNvSpPr txBox="1"/>
          <p:nvPr/>
        </p:nvSpPr>
        <p:spPr>
          <a:xfrm>
            <a:off x="827584" y="4228745"/>
            <a:ext cx="2448272" cy="400110"/>
          </a:xfrm>
          <a:prstGeom prst="rect">
            <a:avLst/>
          </a:prstGeom>
          <a:noFill/>
        </p:spPr>
        <p:txBody>
          <a:bodyPr wrap="square" rtlCol="0">
            <a:spAutoFit/>
          </a:bodyPr>
          <a:lstStyle>
            <a:defPPr>
              <a:defRPr lang="en-GB"/>
            </a:defPPr>
            <a:lvl1pPr algn="ctr">
              <a:defRPr sz="1800"/>
            </a:lvl1pPr>
          </a:lstStyle>
          <a:p>
            <a:r>
              <a:rPr lang="en-US" altLang="zh-CN" sz="2000" dirty="0" smtClean="0"/>
              <a:t>LED nonlinearity</a:t>
            </a:r>
            <a:endParaRPr lang="zh-CN" altLang="en-US" sz="2000" dirty="0"/>
          </a:p>
        </p:txBody>
      </p:sp>
    </p:spTree>
    <p:extLst>
      <p:ext uri="{BB962C8B-B14F-4D97-AF65-F5344CB8AC3E}">
        <p14:creationId xmlns:p14="http://schemas.microsoft.com/office/powerpoint/2010/main" val="33016102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14</a:t>
            </a:fld>
            <a:endParaRPr lang="en-GB" altLang="en-US"/>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grpSp>
        <p:nvGrpSpPr>
          <p:cNvPr id="29" name="组合 28"/>
          <p:cNvGrpSpPr/>
          <p:nvPr/>
        </p:nvGrpSpPr>
        <p:grpSpPr>
          <a:xfrm>
            <a:off x="539552" y="3694984"/>
            <a:ext cx="8238444" cy="2398312"/>
            <a:chOff x="478547" y="1578246"/>
            <a:chExt cx="8238444" cy="2398312"/>
          </a:xfrm>
        </p:grpSpPr>
        <p:sp>
          <p:nvSpPr>
            <p:cNvPr id="30" name="对角圆角矩形 29"/>
            <p:cNvSpPr/>
            <p:nvPr/>
          </p:nvSpPr>
          <p:spPr bwMode="auto">
            <a:xfrm>
              <a:off x="478547" y="1816714"/>
              <a:ext cx="8238444" cy="2159844"/>
            </a:xfrm>
            <a:prstGeom prst="round2DiagRect">
              <a:avLst/>
            </a:prstGeom>
            <a:solidFill>
              <a:srgbClr val="FFFFFF"/>
            </a:solidFill>
            <a:ln w="38100" cap="flat" cmpd="sng" algn="ctr">
              <a:solidFill>
                <a:srgbClr val="1B1BDB"/>
              </a:solidFill>
              <a:prstDash val="solid"/>
              <a:headEnd type="none" w="sm" len="sm"/>
              <a:tailEnd type="triangle" w="sm" len="sm"/>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50000"/>
                </a:lnSpc>
                <a:spcBef>
                  <a:spcPct val="25000"/>
                </a:spcBef>
                <a:spcAft>
                  <a:spcPts val="0"/>
                </a:spcAft>
                <a:buClr>
                  <a:srgbClr val="C00000"/>
                </a:buClr>
                <a:buSzTx/>
                <a:buFont typeface="Wingdings" pitchFamily="2" charset="2"/>
                <a:buChar char="p"/>
                <a:tabLst/>
                <a:defRPr/>
              </a:pPr>
              <a:endParaRPr kumimoji="0" lang="en-US" altLang="zh-CN" sz="2000" b="0" i="0" u="none" strike="noStrike" kern="0" cap="none" spc="0" normalizeH="0" baseline="0" noProof="0" dirty="0" smtClean="0">
                <a:ln>
                  <a:noFill/>
                </a:ln>
                <a:solidFill>
                  <a:srgbClr val="0E1571"/>
                </a:solidFill>
                <a:effectLst/>
                <a:uLnTx/>
                <a:uFillTx/>
                <a:latin typeface="微软雅黑" pitchFamily="34" charset="-122"/>
                <a:ea typeface="微软雅黑" pitchFamily="34" charset="-122"/>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zh-CN" altLang="en-US" sz="2400" b="1" i="0" u="none" strike="noStrike" kern="0" cap="none" spc="0" normalizeH="0" baseline="0" noProof="0" dirty="0" smtClean="0">
                <a:ln>
                  <a:noFill/>
                </a:ln>
                <a:solidFill>
                  <a:srgbClr val="000000"/>
                </a:solidFill>
                <a:effectLst/>
                <a:uLnTx/>
                <a:uFillTx/>
                <a:latin typeface="Times New Roman" pitchFamily="18" charset="0"/>
                <a:ea typeface="黑体" pitchFamily="2" charset="-122"/>
                <a:cs typeface="+mn-cs"/>
              </a:endParaRPr>
            </a:p>
          </p:txBody>
        </p:sp>
        <p:sp>
          <p:nvSpPr>
            <p:cNvPr id="31" name="圆角矩形 30"/>
            <p:cNvSpPr/>
            <p:nvPr/>
          </p:nvSpPr>
          <p:spPr bwMode="auto">
            <a:xfrm>
              <a:off x="644454" y="1578246"/>
              <a:ext cx="1783547" cy="476934"/>
            </a:xfrm>
            <a:prstGeom prst="roundRect">
              <a:avLst/>
            </a:prstGeom>
            <a:gradFill rotWithShape="1">
              <a:gsLst>
                <a:gs pos="0">
                  <a:srgbClr val="3333CC">
                    <a:shade val="51000"/>
                    <a:satMod val="130000"/>
                  </a:srgbClr>
                </a:gs>
                <a:gs pos="80000">
                  <a:srgbClr val="3333CC">
                    <a:shade val="93000"/>
                    <a:satMod val="130000"/>
                  </a:srgbClr>
                </a:gs>
                <a:gs pos="100000">
                  <a:srgbClr val="3333CC">
                    <a:shade val="94000"/>
                    <a:satMod val="135000"/>
                  </a:srgbClr>
                </a:gs>
              </a:gsLst>
              <a:lin ang="16200000" scaled="0"/>
            </a:gradFill>
            <a:ln w="9525" cap="flat" cmpd="sng" algn="ctr">
              <a:solidFill>
                <a:srgbClr val="3333CC">
                  <a:shade val="95000"/>
                  <a:satMod val="105000"/>
                </a:srgbClr>
              </a:solidFill>
              <a:prstDash val="solid"/>
              <a:headEnd type="none" w="sm" len="sm"/>
              <a:tailEnd type="triangle" w="sm" len="sm"/>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0" lang="en-US" altLang="zh-CN" sz="20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Simulation</a:t>
              </a:r>
              <a:endParaRPr kumimoji="0" lang="zh-CN" altLang="en-US" sz="20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pic>
        <p:nvPicPr>
          <p:cNvPr id="32" name="图片 3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079672"/>
            <a:ext cx="8136904" cy="2615312"/>
          </a:xfrm>
          <a:prstGeom prst="rect">
            <a:avLst/>
          </a:prstGeom>
          <a:noFill/>
          <a:ln>
            <a:noFill/>
          </a:ln>
        </p:spPr>
      </p:pic>
      <p:sp>
        <p:nvSpPr>
          <p:cNvPr id="33" name="文本框 22"/>
          <p:cNvSpPr txBox="1"/>
          <p:nvPr/>
        </p:nvSpPr>
        <p:spPr>
          <a:xfrm>
            <a:off x="3927644" y="4308442"/>
            <a:ext cx="4929338" cy="553998"/>
          </a:xfrm>
          <a:prstGeom prst="rect">
            <a:avLst/>
          </a:prstGeom>
          <a:noFill/>
        </p:spPr>
        <p:txBody>
          <a:bodyPr wrap="square" rtlCol="0">
            <a:spAutoFit/>
          </a:bodyPr>
          <a:lstStyle/>
          <a:p>
            <a:pPr marL="88900">
              <a:lnSpc>
                <a:spcPct val="150000"/>
              </a:lnSpc>
              <a:spcBef>
                <a:spcPts val="600"/>
              </a:spcBef>
              <a:buClr>
                <a:srgbClr val="C00000"/>
              </a:buClr>
            </a:pPr>
            <a:r>
              <a:rPr lang="en-US" altLang="zh-CN" sz="2000" dirty="0" smtClean="0">
                <a:latin typeface="微软雅黑" pitchFamily="34" charset="-122"/>
                <a:ea typeface="微软雅黑" pitchFamily="34" charset="-122"/>
              </a:rPr>
              <a:t>Pre-Equalization</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 </a:t>
            </a:r>
            <a:r>
              <a:rPr lang="en-US" altLang="zh-CN" sz="2000" dirty="0" smtClean="0">
                <a:solidFill>
                  <a:srgbClr val="C00000"/>
                </a:solidFill>
                <a:latin typeface="微软雅黑" pitchFamily="34" charset="-122"/>
                <a:ea typeface="微软雅黑" pitchFamily="34" charset="-122"/>
              </a:rPr>
              <a:t>FIR pre-</a:t>
            </a:r>
            <a:r>
              <a:rPr lang="en-US" altLang="zh-CN" sz="2000" dirty="0" err="1" smtClean="0">
                <a:solidFill>
                  <a:srgbClr val="C00000"/>
                </a:solidFill>
                <a:latin typeface="微软雅黑" pitchFamily="34" charset="-122"/>
                <a:ea typeface="微软雅黑" pitchFamily="34" charset="-122"/>
              </a:rPr>
              <a:t>equ</a:t>
            </a:r>
            <a:endParaRPr lang="en-US" altLang="zh-CN" sz="2000" dirty="0" smtClean="0">
              <a:latin typeface="微软雅黑" pitchFamily="34" charset="-122"/>
              <a:ea typeface="微软雅黑" pitchFamily="34" charset="-122"/>
            </a:endParaRPr>
          </a:p>
        </p:txBody>
      </p:sp>
      <p:sp>
        <p:nvSpPr>
          <p:cNvPr id="36" name="矩形 35"/>
          <p:cNvSpPr/>
          <p:nvPr/>
        </p:nvSpPr>
        <p:spPr>
          <a:xfrm>
            <a:off x="618538" y="5374838"/>
            <a:ext cx="4808432" cy="400110"/>
          </a:xfrm>
          <a:prstGeom prst="rect">
            <a:avLst/>
          </a:prstGeom>
        </p:spPr>
        <p:txBody>
          <a:bodyPr wrap="none">
            <a:spAutoFit/>
          </a:bodyPr>
          <a:lstStyle/>
          <a:p>
            <a:pPr marL="88900">
              <a:spcBef>
                <a:spcPts val="600"/>
              </a:spcBef>
              <a:buClr>
                <a:srgbClr val="C00000"/>
              </a:buClr>
            </a:pPr>
            <a:r>
              <a:rPr lang="en-US" altLang="zh-CN" sz="2000" dirty="0" smtClean="0">
                <a:latin typeface="微软雅黑" panose="020B0503020204020204" pitchFamily="34" charset="-122"/>
                <a:ea typeface="微软雅黑" panose="020B0503020204020204" pitchFamily="34" charset="-122"/>
              </a:rPr>
              <a:t>Diversity and number paths</a:t>
            </a:r>
            <a:r>
              <a:rPr lang="zh-CN" altLang="en-US" sz="2000" dirty="0" smtClean="0">
                <a:latin typeface="微软雅黑" panose="020B0503020204020204" pitchFamily="34" charset="-122"/>
                <a:ea typeface="微软雅黑" panose="020B0503020204020204" pitchFamily="34" charset="-122"/>
              </a:rPr>
              <a:t>：</a:t>
            </a:r>
            <a:r>
              <a:rPr lang="en-US" altLang="zh-CN" sz="2000" dirty="0" smtClean="0">
                <a:solidFill>
                  <a:srgbClr val="C00000"/>
                </a:solidFill>
                <a:latin typeface="微软雅黑" panose="020B0503020204020204" pitchFamily="34" charset="-122"/>
                <a:ea typeface="微软雅黑" panose="020B0503020204020204" pitchFamily="34" charset="-122"/>
              </a:rPr>
              <a:t> 4 MRC</a:t>
            </a:r>
            <a:endParaRPr lang="en-US" altLang="zh-CN" sz="2000" dirty="0">
              <a:latin typeface="微软雅黑" pitchFamily="34" charset="-122"/>
              <a:ea typeface="微软雅黑" pitchFamily="34" charset="-122"/>
            </a:endParaRPr>
          </a:p>
        </p:txBody>
      </p:sp>
      <p:sp>
        <p:nvSpPr>
          <p:cNvPr id="37" name="矩形 36"/>
          <p:cNvSpPr/>
          <p:nvPr/>
        </p:nvSpPr>
        <p:spPr>
          <a:xfrm>
            <a:off x="609670" y="4900208"/>
            <a:ext cx="4841390" cy="400110"/>
          </a:xfrm>
          <a:prstGeom prst="rect">
            <a:avLst/>
          </a:prstGeom>
        </p:spPr>
        <p:txBody>
          <a:bodyPr wrap="none">
            <a:spAutoFit/>
          </a:bodyPr>
          <a:lstStyle/>
          <a:p>
            <a:pPr marL="88900">
              <a:spcBef>
                <a:spcPts val="600"/>
              </a:spcBef>
              <a:buClr>
                <a:srgbClr val="C00000"/>
              </a:buClr>
            </a:pPr>
            <a:r>
              <a:rPr lang="en-US" altLang="zh-CN" sz="2000" dirty="0" smtClean="0">
                <a:latin typeface="微软雅黑" pitchFamily="34" charset="-122"/>
                <a:ea typeface="微软雅黑" pitchFamily="34" charset="-122"/>
              </a:rPr>
              <a:t>Turbulence Model</a:t>
            </a:r>
            <a:r>
              <a:rPr lang="zh-CN" altLang="en-US" sz="2000" dirty="0" smtClean="0">
                <a:latin typeface="微软雅黑" pitchFamily="34" charset="-122"/>
                <a:ea typeface="微软雅黑" pitchFamily="34" charset="-122"/>
              </a:rPr>
              <a:t>：</a:t>
            </a:r>
            <a:r>
              <a:rPr lang="en-US" altLang="zh-CN" sz="2000" dirty="0" smtClean="0">
                <a:solidFill>
                  <a:srgbClr val="C00000"/>
                </a:solidFill>
                <a:latin typeface="微软雅黑" pitchFamily="34" charset="-122"/>
                <a:ea typeface="微软雅黑" pitchFamily="34" charset="-122"/>
              </a:rPr>
              <a:t> Gamma-Gamma</a:t>
            </a:r>
            <a:endParaRPr lang="en-US" altLang="zh-CN" sz="2000" dirty="0">
              <a:latin typeface="微软雅黑" pitchFamily="34" charset="-122"/>
              <a:ea typeface="微软雅黑" pitchFamily="34" charset="-122"/>
            </a:endParaRPr>
          </a:p>
        </p:txBody>
      </p:sp>
      <p:sp>
        <p:nvSpPr>
          <p:cNvPr id="38" name="文本框 16"/>
          <p:cNvSpPr txBox="1"/>
          <p:nvPr/>
        </p:nvSpPr>
        <p:spPr>
          <a:xfrm>
            <a:off x="618538" y="4308442"/>
            <a:ext cx="3343862" cy="553998"/>
          </a:xfrm>
          <a:prstGeom prst="rect">
            <a:avLst/>
          </a:prstGeom>
          <a:noFill/>
        </p:spPr>
        <p:txBody>
          <a:bodyPr wrap="square" rtlCol="0">
            <a:spAutoFit/>
          </a:bodyPr>
          <a:lstStyle/>
          <a:p>
            <a:pPr marL="88900">
              <a:lnSpc>
                <a:spcPct val="150000"/>
              </a:lnSpc>
              <a:spcBef>
                <a:spcPts val="600"/>
              </a:spcBef>
              <a:buClr>
                <a:srgbClr val="C00000"/>
              </a:buClr>
            </a:pPr>
            <a:r>
              <a:rPr lang="en-US" altLang="zh-CN" sz="2000" dirty="0" smtClean="0">
                <a:latin typeface="微软雅黑" pitchFamily="34" charset="-122"/>
                <a:ea typeface="微软雅黑" pitchFamily="34" charset="-122"/>
              </a:rPr>
              <a:t>Modulation</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 </a:t>
            </a:r>
            <a:r>
              <a:rPr lang="en-US" altLang="zh-CN" sz="2000" dirty="0" smtClean="0">
                <a:solidFill>
                  <a:srgbClr val="CC0000"/>
                </a:solidFill>
                <a:latin typeface="微软雅黑" pitchFamily="34" charset="-122"/>
                <a:ea typeface="微软雅黑" pitchFamily="34" charset="-122"/>
              </a:rPr>
              <a:t>4-PPM</a:t>
            </a:r>
            <a:endParaRPr lang="en-US" altLang="zh-CN" sz="2000" dirty="0" smtClean="0">
              <a:latin typeface="微软雅黑" pitchFamily="34" charset="-122"/>
              <a:ea typeface="微软雅黑" pitchFamily="34" charset="-122"/>
            </a:endParaRPr>
          </a:p>
        </p:txBody>
      </p:sp>
      <p:sp>
        <p:nvSpPr>
          <p:cNvPr id="39" name="TextBox 38"/>
          <p:cNvSpPr txBox="1"/>
          <p:nvPr/>
        </p:nvSpPr>
        <p:spPr>
          <a:xfrm>
            <a:off x="762000" y="3276600"/>
            <a:ext cx="1981200" cy="338554"/>
          </a:xfrm>
          <a:prstGeom prst="rect">
            <a:avLst/>
          </a:prstGeom>
          <a:solidFill>
            <a:schemeClr val="bg1"/>
          </a:solidFill>
        </p:spPr>
        <p:txBody>
          <a:bodyPr wrap="square" rtlCol="0">
            <a:spAutoFit/>
          </a:bodyPr>
          <a:lstStyle/>
          <a:p>
            <a:pPr algn="ctr"/>
            <a:r>
              <a:rPr lang="en-US" altLang="zh-CN" sz="1600" b="1" dirty="0" smtClean="0"/>
              <a:t>Transmitter</a:t>
            </a:r>
            <a:endParaRPr lang="zh-CN" altLang="en-US" sz="1600" b="1" dirty="0"/>
          </a:p>
        </p:txBody>
      </p:sp>
      <p:sp>
        <p:nvSpPr>
          <p:cNvPr id="40" name="TextBox 39"/>
          <p:cNvSpPr txBox="1"/>
          <p:nvPr/>
        </p:nvSpPr>
        <p:spPr>
          <a:xfrm>
            <a:off x="2971800" y="3276600"/>
            <a:ext cx="1981200" cy="338554"/>
          </a:xfrm>
          <a:prstGeom prst="rect">
            <a:avLst/>
          </a:prstGeom>
          <a:solidFill>
            <a:schemeClr val="bg1"/>
          </a:solidFill>
        </p:spPr>
        <p:txBody>
          <a:bodyPr wrap="square" rtlCol="0">
            <a:spAutoFit/>
          </a:bodyPr>
          <a:lstStyle/>
          <a:p>
            <a:pPr algn="ctr"/>
            <a:r>
              <a:rPr lang="en-US" altLang="zh-CN" sz="1600" b="1" dirty="0" smtClean="0"/>
              <a:t>Channel Model</a:t>
            </a:r>
            <a:endParaRPr lang="zh-CN" altLang="en-US" sz="1600" b="1" dirty="0"/>
          </a:p>
        </p:txBody>
      </p:sp>
      <p:sp>
        <p:nvSpPr>
          <p:cNvPr id="41" name="TextBox 40"/>
          <p:cNvSpPr txBox="1"/>
          <p:nvPr/>
        </p:nvSpPr>
        <p:spPr>
          <a:xfrm>
            <a:off x="5943600" y="3276600"/>
            <a:ext cx="1981200" cy="338554"/>
          </a:xfrm>
          <a:prstGeom prst="rect">
            <a:avLst/>
          </a:prstGeom>
          <a:solidFill>
            <a:schemeClr val="bg1"/>
          </a:solidFill>
        </p:spPr>
        <p:txBody>
          <a:bodyPr wrap="square" rtlCol="0">
            <a:spAutoFit/>
          </a:bodyPr>
          <a:lstStyle/>
          <a:p>
            <a:pPr algn="ctr"/>
            <a:r>
              <a:rPr lang="en-US" altLang="zh-CN" sz="1600" b="1" dirty="0" smtClean="0"/>
              <a:t>Receiver</a:t>
            </a:r>
            <a:endParaRPr lang="zh-CN" altLang="en-US" sz="1600" b="1" dirty="0"/>
          </a:p>
        </p:txBody>
      </p:sp>
      <p:sp>
        <p:nvSpPr>
          <p:cNvPr id="42" name="TextBox 41"/>
          <p:cNvSpPr txBox="1"/>
          <p:nvPr/>
        </p:nvSpPr>
        <p:spPr>
          <a:xfrm>
            <a:off x="3124200" y="2819400"/>
            <a:ext cx="1447800" cy="338554"/>
          </a:xfrm>
          <a:prstGeom prst="rect">
            <a:avLst/>
          </a:prstGeom>
          <a:solidFill>
            <a:schemeClr val="bg1"/>
          </a:solidFill>
        </p:spPr>
        <p:txBody>
          <a:bodyPr wrap="square" rtlCol="0">
            <a:spAutoFit/>
          </a:bodyPr>
          <a:lstStyle/>
          <a:p>
            <a:pPr algn="ctr"/>
            <a:r>
              <a:rPr lang="en-US" altLang="zh-CN" sz="1600" b="1" dirty="0" smtClean="0"/>
              <a:t>Turbulence</a:t>
            </a:r>
            <a:endParaRPr lang="zh-CN" altLang="en-US" sz="1600" b="1" dirty="0"/>
          </a:p>
        </p:txBody>
      </p:sp>
      <p:sp>
        <p:nvSpPr>
          <p:cNvPr id="43" name="TextBox 42"/>
          <p:cNvSpPr txBox="1"/>
          <p:nvPr/>
        </p:nvSpPr>
        <p:spPr>
          <a:xfrm>
            <a:off x="2971800" y="1143000"/>
            <a:ext cx="1981200" cy="338554"/>
          </a:xfrm>
          <a:prstGeom prst="rect">
            <a:avLst/>
          </a:prstGeom>
          <a:solidFill>
            <a:schemeClr val="bg1"/>
          </a:solidFill>
        </p:spPr>
        <p:txBody>
          <a:bodyPr wrap="square" rtlCol="0">
            <a:spAutoFit/>
          </a:bodyPr>
          <a:lstStyle/>
          <a:p>
            <a:pPr algn="ctr"/>
            <a:r>
              <a:rPr lang="en-US" altLang="zh-CN" sz="1600" b="1" dirty="0" smtClean="0"/>
              <a:t>Background Noise</a:t>
            </a:r>
            <a:endParaRPr lang="zh-CN" altLang="en-US" sz="1600" b="1" dirty="0"/>
          </a:p>
        </p:txBody>
      </p:sp>
      <p:sp>
        <p:nvSpPr>
          <p:cNvPr id="19" name="椭圆 18"/>
          <p:cNvSpPr/>
          <p:nvPr/>
        </p:nvSpPr>
        <p:spPr bwMode="auto">
          <a:xfrm>
            <a:off x="2651484" y="1974323"/>
            <a:ext cx="91716" cy="652046"/>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15</a:t>
            </a:fld>
            <a:endParaRPr lang="en-GB" altLang="en-US"/>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grpSp>
        <p:nvGrpSpPr>
          <p:cNvPr id="21" name="组合 20"/>
          <p:cNvGrpSpPr/>
          <p:nvPr/>
        </p:nvGrpSpPr>
        <p:grpSpPr>
          <a:xfrm>
            <a:off x="152400" y="3944653"/>
            <a:ext cx="5410200" cy="2026907"/>
            <a:chOff x="478547" y="1578246"/>
            <a:chExt cx="4929339" cy="2026907"/>
          </a:xfrm>
        </p:grpSpPr>
        <p:grpSp>
          <p:nvGrpSpPr>
            <p:cNvPr id="22" name="组合 25"/>
            <p:cNvGrpSpPr/>
            <p:nvPr/>
          </p:nvGrpSpPr>
          <p:grpSpPr>
            <a:xfrm>
              <a:off x="478548" y="1578246"/>
              <a:ext cx="4929338" cy="2026907"/>
              <a:chOff x="478548" y="1578246"/>
              <a:chExt cx="4929338" cy="2026907"/>
            </a:xfrm>
          </p:grpSpPr>
          <p:sp>
            <p:nvSpPr>
              <p:cNvPr id="24" name="对角圆角矩形 23"/>
              <p:cNvSpPr/>
              <p:nvPr/>
            </p:nvSpPr>
            <p:spPr bwMode="auto">
              <a:xfrm>
                <a:off x="478548" y="1816714"/>
                <a:ext cx="4929338" cy="1788439"/>
              </a:xfrm>
              <a:prstGeom prst="round2DiagRect">
                <a:avLst/>
              </a:prstGeom>
              <a:solidFill>
                <a:srgbClr val="FFFFFF"/>
              </a:solidFill>
              <a:ln w="38100" cap="flat" cmpd="sng" algn="ctr">
                <a:solidFill>
                  <a:srgbClr val="1B1BDB"/>
                </a:solidFill>
                <a:prstDash val="solid"/>
                <a:headEnd type="none" w="sm" len="sm"/>
                <a:tailEnd type="triangle" w="sm" len="sm"/>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50000"/>
                  </a:lnSpc>
                  <a:spcBef>
                    <a:spcPct val="25000"/>
                  </a:spcBef>
                  <a:spcAft>
                    <a:spcPts val="0"/>
                  </a:spcAft>
                  <a:buClr>
                    <a:srgbClr val="C00000"/>
                  </a:buClr>
                  <a:buSzTx/>
                  <a:buFont typeface="Wingdings" pitchFamily="2" charset="2"/>
                  <a:buChar char="p"/>
                  <a:tabLst/>
                  <a:defRPr/>
                </a:pPr>
                <a:endParaRPr kumimoji="0" lang="en-US" altLang="zh-CN" sz="2000" b="0" i="0" u="none" strike="noStrike" kern="0" cap="none" spc="0" normalizeH="0" baseline="0" noProof="0" dirty="0" smtClean="0">
                  <a:ln>
                    <a:noFill/>
                  </a:ln>
                  <a:solidFill>
                    <a:srgbClr val="0E1571"/>
                  </a:solidFill>
                  <a:effectLst/>
                  <a:uLnTx/>
                  <a:uFillTx/>
                  <a:latin typeface="微软雅黑" pitchFamily="34" charset="-122"/>
                  <a:ea typeface="微软雅黑" pitchFamily="34" charset="-122"/>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zh-CN" altLang="en-US" sz="2400" b="1" i="0" u="none" strike="noStrike" kern="0" cap="none" spc="0" normalizeH="0" baseline="0" noProof="0" dirty="0" smtClean="0">
                  <a:ln>
                    <a:noFill/>
                  </a:ln>
                  <a:solidFill>
                    <a:srgbClr val="000000"/>
                  </a:solidFill>
                  <a:effectLst/>
                  <a:uLnTx/>
                  <a:uFillTx/>
                  <a:latin typeface="Times New Roman" pitchFamily="18" charset="0"/>
                  <a:ea typeface="黑体" pitchFamily="2" charset="-122"/>
                  <a:cs typeface="+mn-cs"/>
                </a:endParaRPr>
              </a:p>
            </p:txBody>
          </p:sp>
          <p:sp>
            <p:nvSpPr>
              <p:cNvPr id="25" name="圆角矩形 24"/>
              <p:cNvSpPr/>
              <p:nvPr/>
            </p:nvSpPr>
            <p:spPr bwMode="auto">
              <a:xfrm>
                <a:off x="644454" y="1578246"/>
                <a:ext cx="4482293" cy="476934"/>
              </a:xfrm>
              <a:prstGeom prst="roundRect">
                <a:avLst/>
              </a:prstGeom>
              <a:gradFill rotWithShape="1">
                <a:gsLst>
                  <a:gs pos="0">
                    <a:srgbClr val="3333CC">
                      <a:shade val="51000"/>
                      <a:satMod val="130000"/>
                    </a:srgbClr>
                  </a:gs>
                  <a:gs pos="80000">
                    <a:srgbClr val="3333CC">
                      <a:shade val="93000"/>
                      <a:satMod val="130000"/>
                    </a:srgbClr>
                  </a:gs>
                  <a:gs pos="100000">
                    <a:srgbClr val="3333CC">
                      <a:shade val="94000"/>
                      <a:satMod val="135000"/>
                    </a:srgbClr>
                  </a:gs>
                </a:gsLst>
                <a:lin ang="16200000" scaled="0"/>
              </a:gradFill>
              <a:ln w="9525" cap="flat" cmpd="sng" algn="ctr">
                <a:solidFill>
                  <a:srgbClr val="3333CC">
                    <a:shade val="95000"/>
                    <a:satMod val="105000"/>
                  </a:srgbClr>
                </a:solidFill>
                <a:prstDash val="solid"/>
                <a:headEnd type="none" w="sm" len="sm"/>
                <a:tailEnd type="triangle" w="sm" len="sm"/>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lvl="0" algn="ctr" eaLnBrk="1" hangingPunct="1">
                  <a:spcBef>
                    <a:spcPct val="30000"/>
                  </a:spcBef>
                </a:pPr>
                <a:r>
                  <a:rPr lang="en-US" altLang="zh-CN" sz="2000" kern="0" dirty="0" smtClean="0">
                    <a:solidFill>
                      <a:srgbClr val="FFFFFF"/>
                    </a:solidFill>
                    <a:latin typeface="微软雅黑" panose="020B0503020204020204" pitchFamily="34" charset="-122"/>
                    <a:ea typeface="微软雅黑" panose="020B0503020204020204" pitchFamily="34" charset="-122"/>
                  </a:rPr>
                  <a:t>Diversity reception technology</a:t>
                </a:r>
              </a:p>
            </p:txBody>
          </p:sp>
        </p:grpSp>
        <p:sp>
          <p:nvSpPr>
            <p:cNvPr id="23" name="文本框 26"/>
            <p:cNvSpPr txBox="1"/>
            <p:nvPr/>
          </p:nvSpPr>
          <p:spPr>
            <a:xfrm>
              <a:off x="478547" y="2176141"/>
              <a:ext cx="4929338" cy="1308050"/>
            </a:xfrm>
            <a:prstGeom prst="rect">
              <a:avLst/>
            </a:prstGeom>
            <a:noFill/>
          </p:spPr>
          <p:txBody>
            <a:bodyPr wrap="square" rtlCol="0">
              <a:spAutoFit/>
            </a:bodyPr>
            <a:lstStyle/>
            <a:p>
              <a:pPr marL="88900" eaLnBrk="1" fontAlgn="auto" hangingPunct="1">
                <a:spcBef>
                  <a:spcPts val="600"/>
                </a:spcBef>
                <a:spcAft>
                  <a:spcPts val="0"/>
                </a:spcAft>
                <a:buClr>
                  <a:srgbClr val="C00000"/>
                </a:buClr>
              </a:pPr>
              <a:r>
                <a:rPr lang="en-US" altLang="zh-CN" sz="1600" kern="0" dirty="0" smtClean="0">
                  <a:solidFill>
                    <a:sysClr val="windowText" lastClr="000000"/>
                  </a:solidFill>
                  <a:latin typeface="微软雅黑" pitchFamily="34" charset="-122"/>
                  <a:ea typeface="微软雅黑" pitchFamily="34" charset="-122"/>
                </a:rPr>
                <a:t>Space Linear diversity </a:t>
              </a:r>
              <a:r>
                <a:rPr kumimoji="0" lang="zh-CN" altLang="en-US" sz="1600" b="0" i="0" u="none" strike="noStrike" kern="0" cap="none" spc="0" normalizeH="0" baseline="0" noProof="0" dirty="0" smtClean="0">
                  <a:ln>
                    <a:noFill/>
                  </a:ln>
                  <a:solidFill>
                    <a:sysClr val="windowText" lastClr="000000"/>
                  </a:solidFill>
                  <a:effectLst/>
                  <a:uLnTx/>
                  <a:uFillTx/>
                  <a:latin typeface="微软雅黑" pitchFamily="34" charset="-122"/>
                  <a:ea typeface="微软雅黑" pitchFamily="34" charset="-122"/>
                </a:rPr>
                <a:t>：</a:t>
              </a:r>
              <a:endParaRPr kumimoji="0" lang="en-US" altLang="zh-CN" sz="1600" b="0" i="0" u="none" strike="noStrike" kern="0" cap="none" spc="0" normalizeH="0" baseline="0" noProof="0" dirty="0" smtClean="0">
                <a:ln>
                  <a:noFill/>
                </a:ln>
                <a:solidFill>
                  <a:sysClr val="windowText" lastClr="000000"/>
                </a:solidFill>
                <a:effectLst/>
                <a:uLnTx/>
                <a:uFillTx/>
                <a:latin typeface="微软雅黑" pitchFamily="34" charset="-122"/>
                <a:ea typeface="微软雅黑" pitchFamily="34" charset="-122"/>
              </a:endParaRPr>
            </a:p>
            <a:p>
              <a:pPr marL="431800" marR="0" lvl="0" indent="280988" defTabSz="914400" eaLnBrk="1" fontAlgn="auto" latinLnBrk="0" hangingPunct="1">
                <a:lnSpc>
                  <a:spcPct val="100000"/>
                </a:lnSpc>
                <a:spcBef>
                  <a:spcPts val="600"/>
                </a:spcBef>
                <a:spcAft>
                  <a:spcPts val="0"/>
                </a:spcAft>
                <a:buClr>
                  <a:srgbClr val="C00000"/>
                </a:buClr>
                <a:buSzTx/>
                <a:buFont typeface="Wingdings" panose="05000000000000000000" pitchFamily="2" charset="2"/>
                <a:buChar char="l"/>
                <a:tabLst/>
                <a:defRPr/>
              </a:pPr>
              <a:r>
                <a:rPr kumimoji="0" lang="en-US" altLang="zh-CN" sz="1600" b="0" i="0" u="none" strike="noStrike" kern="0" cap="none" spc="0" normalizeH="0" baseline="0" noProof="0" dirty="0" smtClean="0">
                  <a:ln>
                    <a:noFill/>
                  </a:ln>
                  <a:solidFill>
                    <a:sysClr val="windowText" lastClr="000000"/>
                  </a:solidFill>
                  <a:effectLst/>
                  <a:uLnTx/>
                  <a:uFillTx/>
                  <a:latin typeface="微软雅黑" pitchFamily="34" charset="-122"/>
                  <a:ea typeface="微软雅黑" pitchFamily="34" charset="-122"/>
                </a:rPr>
                <a:t>MRC</a:t>
              </a: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a:t>
              </a:r>
              <a:r>
                <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High Gain,</a:t>
              </a:r>
              <a:r>
                <a:rPr kumimoji="0" lang="en-US" altLang="zh-CN" sz="1600" b="0" i="0" u="none" strike="noStrike" kern="0" cap="none" spc="0" normalizeH="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 High Complexity</a:t>
              </a:r>
              <a:endPar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endParaRPr>
            </a:p>
            <a:p>
              <a:pPr marL="431800" marR="0" lvl="0" indent="280988" defTabSz="914400" eaLnBrk="1" fontAlgn="auto" latinLnBrk="0" hangingPunct="1">
                <a:lnSpc>
                  <a:spcPct val="100000"/>
                </a:lnSpc>
                <a:spcBef>
                  <a:spcPts val="600"/>
                </a:spcBef>
                <a:spcAft>
                  <a:spcPts val="0"/>
                </a:spcAft>
                <a:buClr>
                  <a:srgbClr val="C00000"/>
                </a:buClr>
                <a:buSzTx/>
                <a:buFont typeface="Wingdings" panose="05000000000000000000" pitchFamily="2" charset="2"/>
                <a:buChar char="l"/>
                <a:tabLst/>
                <a:defRPr/>
              </a:pPr>
              <a:r>
                <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EGC</a:t>
              </a: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a:t>
              </a:r>
              <a:r>
                <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Gain less than MRC</a:t>
              </a: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a:t>
              </a:r>
              <a:r>
                <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lower complexity</a:t>
              </a:r>
            </a:p>
            <a:p>
              <a:pPr marL="431800" marR="0" lvl="0" indent="280988" defTabSz="914400" eaLnBrk="1" fontAlgn="auto" latinLnBrk="0" hangingPunct="1">
                <a:lnSpc>
                  <a:spcPct val="100000"/>
                </a:lnSpc>
                <a:spcBef>
                  <a:spcPts val="600"/>
                </a:spcBef>
                <a:spcAft>
                  <a:spcPts val="0"/>
                </a:spcAft>
                <a:buClr>
                  <a:srgbClr val="C00000"/>
                </a:buClr>
                <a:buSzTx/>
                <a:buFont typeface="Wingdings" panose="05000000000000000000" pitchFamily="2" charset="2"/>
                <a:buChar char="l"/>
                <a:tabLst/>
                <a:defRPr/>
              </a:pPr>
              <a:r>
                <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SC</a:t>
              </a: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a:t>
              </a:r>
              <a:r>
                <a:rPr lang="en-US" altLang="zh-CN" sz="1600" kern="0" dirty="0" smtClean="0">
                  <a:solidFill>
                    <a:sysClr val="windowText" lastClr="000000"/>
                  </a:solidFill>
                  <a:latin typeface="微软雅黑" panose="020B0503020204020204" pitchFamily="34" charset="-122"/>
                  <a:ea typeface="微软雅黑" panose="020B0503020204020204" pitchFamily="34" charset="-122"/>
                </a:rPr>
                <a:t>Minimum Complexity</a:t>
              </a:r>
              <a:r>
                <a:rPr kumimoji="0" lang="zh-CN" altLang="en-US"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a:t>
              </a:r>
              <a:r>
                <a:rPr kumimoji="0" lang="en-US" altLang="zh-CN" sz="1600" b="0" i="0" u="none" strike="noStrike" kern="0" cap="none" spc="0" normalizeH="0" baseline="0" noProof="0" dirty="0" smtClean="0">
                  <a:ln>
                    <a:noFill/>
                  </a:ln>
                  <a:solidFill>
                    <a:sysClr val="windowText" lastClr="000000"/>
                  </a:solidFill>
                  <a:effectLst/>
                  <a:uLnTx/>
                  <a:uFillTx/>
                  <a:latin typeface="微软雅黑" panose="020B0503020204020204" pitchFamily="34" charset="-122"/>
                  <a:ea typeface="微软雅黑" panose="020B0503020204020204" pitchFamily="34" charset="-122"/>
                </a:rPr>
                <a:t>worst Gain</a:t>
              </a:r>
              <a:endParaRPr kumimoji="0" lang="zh-CN" altLang="en-US" sz="16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grpSp>
      <p:pic>
        <p:nvPicPr>
          <p:cNvPr id="26" name="图片 2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787" y="864342"/>
            <a:ext cx="4746588" cy="3110645"/>
          </a:xfrm>
          <a:prstGeom prst="rect">
            <a:avLst/>
          </a:prstGeom>
          <a:noFill/>
          <a:ln>
            <a:noFill/>
          </a:ln>
        </p:spPr>
      </p:pic>
      <p:pic>
        <p:nvPicPr>
          <p:cNvPr id="27" name="图片 26"/>
          <p:cNvPicPr/>
          <p:nvPr/>
        </p:nvPicPr>
        <p:blipFill rotWithShape="1">
          <a:blip r:embed="rId4" cstate="print">
            <a:extLst>
              <a:ext uri="{28A0092B-C50C-407E-A947-70E740481C1C}">
                <a14:useLocalDpi xmlns:a14="http://schemas.microsoft.com/office/drawing/2010/main" val="0"/>
              </a:ext>
            </a:extLst>
          </a:blip>
          <a:srcRect t="6272" r="9534"/>
          <a:stretch/>
        </p:blipFill>
        <p:spPr bwMode="auto">
          <a:xfrm>
            <a:off x="5562901" y="762000"/>
            <a:ext cx="3047699" cy="2435690"/>
          </a:xfrm>
          <a:prstGeom prst="rect">
            <a:avLst/>
          </a:prstGeom>
          <a:noFill/>
          <a:ln>
            <a:noFill/>
          </a:ln>
          <a:extLst>
            <a:ext uri="{53640926-AAD7-44D8-BBD7-CCE9431645EC}">
              <a14:shadowObscured xmlns:a14="http://schemas.microsoft.com/office/drawing/2010/main"/>
            </a:ext>
          </a:extLst>
        </p:spPr>
      </p:pic>
      <p:pic>
        <p:nvPicPr>
          <p:cNvPr id="28" name="图片 27"/>
          <p:cNvPicPr/>
          <p:nvPr/>
        </p:nvPicPr>
        <p:blipFill rotWithShape="1">
          <a:blip r:embed="rId5" cstate="print">
            <a:extLst>
              <a:ext uri="{28A0092B-C50C-407E-A947-70E740481C1C}">
                <a14:useLocalDpi xmlns:a14="http://schemas.microsoft.com/office/drawing/2010/main" val="0"/>
              </a:ext>
            </a:extLst>
          </a:blip>
          <a:srcRect l="2632" t="4896" r="8406"/>
          <a:stretch/>
        </p:blipFill>
        <p:spPr bwMode="auto">
          <a:xfrm>
            <a:off x="5664316" y="3339516"/>
            <a:ext cx="3098684" cy="2489944"/>
          </a:xfrm>
          <a:prstGeom prst="rect">
            <a:avLst/>
          </a:prstGeom>
          <a:noFill/>
          <a:ln>
            <a:noFill/>
          </a:ln>
          <a:extLst>
            <a:ext uri="{53640926-AAD7-44D8-BBD7-CCE9431645EC}">
              <a14:shadowObscured xmlns:a14="http://schemas.microsoft.com/office/drawing/2010/main"/>
            </a:ext>
          </a:extLst>
        </p:spPr>
      </p:pic>
      <p:sp>
        <p:nvSpPr>
          <p:cNvPr id="34" name="文本框 3"/>
          <p:cNvSpPr txBox="1"/>
          <p:nvPr/>
        </p:nvSpPr>
        <p:spPr>
          <a:xfrm>
            <a:off x="5796638" y="3133662"/>
            <a:ext cx="3047951" cy="307777"/>
          </a:xfrm>
          <a:prstGeom prst="rect">
            <a:avLst/>
          </a:prstGeom>
          <a:noFill/>
        </p:spPr>
        <p:txBody>
          <a:bodyPr wrap="square" rtlCol="0">
            <a:spAutoFit/>
          </a:bodyPr>
          <a:lstStyle/>
          <a:p>
            <a:pPr algn="ctr"/>
            <a:r>
              <a:rPr lang="en-US" altLang="zh-CN" sz="1400" dirty="0" smtClean="0">
                <a:latin typeface="微软雅黑" panose="020B0503020204020204" pitchFamily="34" charset="-122"/>
                <a:ea typeface="微软雅黑" panose="020B0503020204020204" pitchFamily="34" charset="-122"/>
              </a:rPr>
              <a:t>BER comparison</a:t>
            </a:r>
            <a:endParaRPr lang="zh-CN" altLang="en-US" sz="1400" dirty="0">
              <a:latin typeface="微软雅黑" panose="020B0503020204020204" pitchFamily="34" charset="-122"/>
              <a:ea typeface="微软雅黑" panose="020B0503020204020204" pitchFamily="34" charset="-122"/>
            </a:endParaRPr>
          </a:p>
        </p:txBody>
      </p:sp>
      <p:sp>
        <p:nvSpPr>
          <p:cNvPr id="35" name="矩形 34"/>
          <p:cNvSpPr/>
          <p:nvPr/>
        </p:nvSpPr>
        <p:spPr>
          <a:xfrm>
            <a:off x="5709301" y="5779149"/>
            <a:ext cx="3007405" cy="307777"/>
          </a:xfrm>
          <a:prstGeom prst="rect">
            <a:avLst/>
          </a:prstGeom>
        </p:spPr>
        <p:txBody>
          <a:bodyPr wrap="square">
            <a:spAutoFit/>
          </a:bodyPr>
          <a:lstStyle/>
          <a:p>
            <a:pPr algn="ctr"/>
            <a:r>
              <a:rPr lang="en-US" altLang="zh-CN" dirty="0">
                <a:latin typeface="Times New Roman" panose="02020603050405020304" pitchFamily="18" charset="0"/>
                <a:ea typeface="宋体" panose="02010600030101010101" pitchFamily="2" charset="-122"/>
              </a:rPr>
              <a:t> </a:t>
            </a:r>
            <a:r>
              <a:rPr lang="en-US" altLang="zh-CN" sz="1400" dirty="0" smtClean="0">
                <a:latin typeface="微软雅黑" panose="020B0503020204020204" pitchFamily="34" charset="-122"/>
                <a:ea typeface="微软雅黑" panose="020B0503020204020204" pitchFamily="34" charset="-122"/>
              </a:rPr>
              <a:t>MRC</a:t>
            </a:r>
            <a:r>
              <a:rPr lang="en-US" altLang="zh-CN" sz="1400" dirty="0" smtClean="0">
                <a:latin typeface="微软雅黑" panose="020B0503020204020204" pitchFamily="34" charset="-122"/>
                <a:ea typeface="微软雅黑" panose="020B0503020204020204" pitchFamily="34" charset="-122"/>
                <a:cs typeface="Times New Roman" panose="02020603050405020304" pitchFamily="18" charset="0"/>
              </a:rPr>
              <a:t> sub path </a:t>
            </a:r>
            <a:r>
              <a:rPr lang="en-US" altLang="zh-CN" sz="1400" dirty="0" err="1" smtClean="0">
                <a:latin typeface="微软雅黑" panose="020B0503020204020204" pitchFamily="34" charset="-122"/>
                <a:ea typeface="微软雅黑" panose="020B0503020204020204" pitchFamily="34" charset="-122"/>
                <a:cs typeface="Times New Roman" panose="02020603050405020304" pitchFamily="18" charset="0"/>
              </a:rPr>
              <a:t>vs</a:t>
            </a:r>
            <a:r>
              <a:rPr lang="en-US" altLang="zh-CN" sz="1400" dirty="0" smtClean="0">
                <a:latin typeface="微软雅黑" panose="020B0503020204020204" pitchFamily="34" charset="-122"/>
                <a:ea typeface="微软雅黑" panose="020B0503020204020204" pitchFamily="34" charset="-122"/>
                <a:cs typeface="Times New Roman" panose="02020603050405020304" pitchFamily="18" charset="0"/>
              </a:rPr>
              <a:t> BER</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图片 20"/>
          <p:cNvPicPr/>
          <p:nvPr/>
        </p:nvPicPr>
        <p:blipFill rotWithShape="1">
          <a:blip r:embed="rId3">
            <a:extLst>
              <a:ext uri="{28A0092B-C50C-407E-A947-70E740481C1C}">
                <a14:useLocalDpi xmlns:a14="http://schemas.microsoft.com/office/drawing/2010/main" val="0"/>
              </a:ext>
            </a:extLst>
          </a:blip>
          <a:srcRect l="2867" t="5357" r="10827"/>
          <a:stretch/>
        </p:blipFill>
        <p:spPr bwMode="auto">
          <a:xfrm>
            <a:off x="673680" y="3299055"/>
            <a:ext cx="3517320" cy="2352445"/>
          </a:xfrm>
          <a:prstGeom prst="rect">
            <a:avLst/>
          </a:prstGeom>
          <a:noFill/>
          <a:ln>
            <a:noFill/>
          </a:ln>
          <a:extLst>
            <a:ext uri="{53640926-AAD7-44D8-BBD7-CCE9431645EC}">
              <a14:shadowObscured xmlns:a14="http://schemas.microsoft.com/office/drawing/2010/main"/>
            </a:ext>
          </a:extLst>
        </p:spPr>
      </p:pic>
      <p:sp>
        <p:nvSpPr>
          <p:cNvPr id="6" name="Slide Number Placeholder 5"/>
          <p:cNvSpPr>
            <a:spLocks noGrp="1"/>
          </p:cNvSpPr>
          <p:nvPr>
            <p:ph type="sldNum" sz="quarter" idx="12"/>
          </p:nvPr>
        </p:nvSpPr>
        <p:spPr>
          <a:xfrm>
            <a:off x="4343400" y="6477000"/>
            <a:ext cx="530225" cy="182562"/>
          </a:xfrm>
        </p:spPr>
        <p:txBody>
          <a:bodyPr/>
          <a:lstStyle/>
          <a:p>
            <a:r>
              <a:rPr lang="en-GB" altLang="en-US" dirty="0"/>
              <a:t>Slide </a:t>
            </a:r>
            <a:fld id="{68F34BEF-6D4B-4920-B9FF-96BD9BB2CBE9}" type="slidenum">
              <a:rPr lang="en-GB" altLang="en-US"/>
              <a:pPr/>
              <a:t>16</a:t>
            </a:fld>
            <a:endParaRPr lang="en-GB" altLang="en-US" dirty="0"/>
          </a:p>
        </p:txBody>
      </p:sp>
      <p:sp>
        <p:nvSpPr>
          <p:cNvPr id="7" name="Footer Placeholder 2"/>
          <p:cNvSpPr>
            <a:spLocks noGrp="1"/>
          </p:cNvSpPr>
          <p:nvPr>
            <p:ph type="ftr" sz="quarter" idx="11"/>
          </p:nvPr>
        </p:nvSpPr>
        <p:spPr>
          <a:xfrm>
            <a:off x="5486400" y="6520934"/>
            <a:ext cx="3124200" cy="184666"/>
          </a:xfrm>
        </p:spPr>
        <p:txBody>
          <a:bodyPr/>
          <a:lstStyle/>
          <a:p>
            <a:r>
              <a:rPr lang="en-GB" altLang="en-US"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sp>
        <p:nvSpPr>
          <p:cNvPr id="26" name="文本框 7"/>
          <p:cNvSpPr txBox="1"/>
          <p:nvPr/>
        </p:nvSpPr>
        <p:spPr>
          <a:xfrm>
            <a:off x="889855" y="868772"/>
            <a:ext cx="6044345" cy="400110"/>
          </a:xfrm>
          <a:prstGeom prst="rect">
            <a:avLst/>
          </a:prstGeom>
          <a:noFill/>
        </p:spPr>
        <p:txBody>
          <a:bodyPr wrap="square" rtlCol="0">
            <a:spAutoFit/>
          </a:bodyPr>
          <a:lstStyle/>
          <a:p>
            <a:r>
              <a:rPr lang="en-US" altLang="zh-CN" sz="2000" dirty="0" smtClean="0">
                <a:latin typeface="微软雅黑" panose="020B0503020204020204" pitchFamily="34" charset="-122"/>
                <a:ea typeface="微软雅黑" panose="020B0503020204020204" pitchFamily="34" charset="-122"/>
              </a:rPr>
              <a:t>Background </a:t>
            </a:r>
            <a:r>
              <a:rPr lang="en-US" altLang="zh-CN" sz="2000" dirty="0" err="1" smtClean="0">
                <a:latin typeface="微软雅黑" panose="020B0503020204020204" pitchFamily="34" charset="-122"/>
                <a:ea typeface="微软雅黑" panose="020B0503020204020204" pitchFamily="34" charset="-122"/>
              </a:rPr>
              <a:t>vs</a:t>
            </a:r>
            <a:r>
              <a:rPr lang="en-US" altLang="zh-CN" sz="2000" dirty="0" smtClean="0">
                <a:latin typeface="微软雅黑" panose="020B0503020204020204" pitchFamily="34" charset="-122"/>
                <a:ea typeface="微软雅黑" panose="020B0503020204020204" pitchFamily="34" charset="-122"/>
              </a:rPr>
              <a:t> Minimum Transmission Power</a:t>
            </a:r>
            <a:endParaRPr lang="zh-CN" altLang="en-US" sz="2000" dirty="0">
              <a:latin typeface="微软雅黑" panose="020B0503020204020204" pitchFamily="34" charset="-122"/>
              <a:ea typeface="微软雅黑" panose="020B0503020204020204" pitchFamily="34" charset="-122"/>
            </a:endParaRPr>
          </a:p>
        </p:txBody>
      </p:sp>
      <p:sp>
        <p:nvSpPr>
          <p:cNvPr id="27" name="椭圆 26"/>
          <p:cNvSpPr/>
          <p:nvPr/>
        </p:nvSpPr>
        <p:spPr bwMode="auto">
          <a:xfrm>
            <a:off x="5508104" y="4762125"/>
            <a:ext cx="1872208" cy="729493"/>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ts val="3600"/>
              </a:lnSpc>
              <a:spcBef>
                <a:spcPts val="500"/>
              </a:spcBef>
              <a:spcAft>
                <a:spcPct val="0"/>
              </a:spcAft>
              <a:buClr>
                <a:srgbClr val="990033"/>
              </a:buClr>
              <a:buSzTx/>
              <a:buFontTx/>
              <a:buNone/>
              <a:tabLst/>
            </a:pPr>
            <a:endParaRPr kumimoji="0" lang="zh-CN" altLang="en-US" sz="2400" b="0" i="0" u="none" strike="noStrike" cap="none" normalizeH="0" baseline="0" smtClean="0">
              <a:ln>
                <a:solidFill>
                  <a:srgbClr val="FF0000"/>
                </a:solidFill>
              </a:ln>
              <a:solidFill>
                <a:schemeClr val="tx1"/>
              </a:solidFill>
              <a:effectLst/>
              <a:latin typeface="fudan" pitchFamily="2" charset="0"/>
              <a:ea typeface="黑体" pitchFamily="2" charset="-122"/>
            </a:endParaRPr>
          </a:p>
        </p:txBody>
      </p:sp>
      <p:graphicFrame>
        <p:nvGraphicFramePr>
          <p:cNvPr id="28" name="表格 27"/>
          <p:cNvGraphicFramePr>
            <a:graphicFrameLocks noGrp="1"/>
          </p:cNvGraphicFramePr>
          <p:nvPr>
            <p:extLst>
              <p:ext uri="{D42A27DB-BD31-4B8C-83A1-F6EECF244321}">
                <p14:modId xmlns:p14="http://schemas.microsoft.com/office/powerpoint/2010/main" val="2953549358"/>
              </p:ext>
            </p:extLst>
          </p:nvPr>
        </p:nvGraphicFramePr>
        <p:xfrm>
          <a:off x="784434" y="1319479"/>
          <a:ext cx="3664204" cy="1859966"/>
        </p:xfrm>
        <a:graphic>
          <a:graphicData uri="http://schemas.openxmlformats.org/drawingml/2006/table">
            <a:tbl>
              <a:tblPr/>
              <a:tblGrid>
                <a:gridCol w="2672921"/>
                <a:gridCol w="991283"/>
              </a:tblGrid>
              <a:tr h="204631">
                <a:tc>
                  <a:txBody>
                    <a:bodyPr/>
                    <a:lstStyle/>
                    <a:p>
                      <a:pPr algn="l"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Semi-angle (</a:t>
                      </a:r>
                      <a:r>
                        <a:rPr lang="en-US" altLang="zh-CN" sz="1400" b="0" i="0" u="none" strike="noStrike" dirty="0" err="1" smtClean="0">
                          <a:solidFill>
                            <a:srgbClr val="000000"/>
                          </a:solidFill>
                          <a:effectLst/>
                          <a:latin typeface="微软雅黑" panose="020B0503020204020204" pitchFamily="34" charset="-122"/>
                          <a:ea typeface="微软雅黑" panose="020B0503020204020204" pitchFamily="34" charset="-122"/>
                        </a:rPr>
                        <a:t>mrd</a:t>
                      </a: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10~20</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204631">
                <a:tc>
                  <a:txBody>
                    <a:bodyPr/>
                    <a:lstStyle/>
                    <a:p>
                      <a:pPr algn="l" fontAlgn="ctr"/>
                      <a:r>
                        <a:rPr lang="en-US" sz="1400" b="0" i="0" u="none" strike="noStrike" dirty="0" smtClean="0">
                          <a:solidFill>
                            <a:srgbClr val="000000"/>
                          </a:solidFill>
                          <a:effectLst/>
                          <a:latin typeface="微软雅黑" panose="020B0503020204020204" pitchFamily="34" charset="-122"/>
                          <a:ea typeface="微软雅黑" panose="020B0503020204020204" pitchFamily="34" charset="-122"/>
                        </a:rPr>
                        <a:t>Modulation format</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4PPM</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204631">
                <a:tc>
                  <a:txBody>
                    <a:bodyPr/>
                    <a:lstStyle/>
                    <a:p>
                      <a:pPr algn="l"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Distance</a:t>
                      </a:r>
                      <a:r>
                        <a:rPr lang="zh-CN" sz="1400" b="0" i="0" u="none" strike="noStrike" dirty="0" smtClean="0">
                          <a:solidFill>
                            <a:srgbClr val="000000"/>
                          </a:solidFill>
                          <a:effectLst/>
                          <a:latin typeface="微软雅黑" panose="020B0503020204020204" pitchFamily="34" charset="-122"/>
                          <a:ea typeface="微软雅黑" panose="020B0503020204020204" pitchFamily="34" charset="-122"/>
                        </a:rPr>
                        <a:t>(</a:t>
                      </a:r>
                      <a:r>
                        <a:rPr lang="zh-CN" sz="1400" b="0" i="0" u="none" strike="noStrike" dirty="0">
                          <a:solidFill>
                            <a:srgbClr val="000000"/>
                          </a:solidFill>
                          <a:effectLst/>
                          <a:latin typeface="微软雅黑" panose="020B0503020204020204" pitchFamily="34" charset="-122"/>
                          <a:ea typeface="微软雅黑" panose="020B0503020204020204" pitchFamily="34" charset="-122"/>
                        </a:rPr>
                        <a:t>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zh-CN" sz="1400" b="0" i="0" u="none" strike="noStrike" dirty="0">
                          <a:solidFill>
                            <a:srgbClr val="000000"/>
                          </a:solidFill>
                          <a:effectLst/>
                          <a:latin typeface="微软雅黑" panose="020B0503020204020204" pitchFamily="34" charset="-122"/>
                          <a:ea typeface="微软雅黑" panose="020B0503020204020204" pitchFamily="34" charset="-122"/>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204631">
                <a:tc>
                  <a:txBody>
                    <a:bodyPr/>
                    <a:lstStyle/>
                    <a:p>
                      <a:pPr algn="l"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Order of Pre-</a:t>
                      </a:r>
                      <a:r>
                        <a:rPr lang="en-US" altLang="zh-CN" sz="1400" b="0" i="0" u="none" strike="noStrike" dirty="0" err="1" smtClean="0">
                          <a:solidFill>
                            <a:srgbClr val="000000"/>
                          </a:solidFill>
                          <a:effectLst/>
                          <a:latin typeface="微软雅黑" panose="020B0503020204020204" pitchFamily="34" charset="-122"/>
                          <a:ea typeface="微软雅黑" panose="020B0503020204020204" pitchFamily="34" charset="-122"/>
                        </a:rPr>
                        <a:t>Equ</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zh-CN" sz="1400" b="0" i="0" u="none" strike="noStrike" dirty="0">
                          <a:solidFill>
                            <a:srgbClr val="000000"/>
                          </a:solidFill>
                          <a:effectLst/>
                          <a:latin typeface="微软雅黑" panose="020B0503020204020204" pitchFamily="34" charset="-122"/>
                          <a:ea typeface="微软雅黑" panose="020B0503020204020204" pitchFamily="34" charset="-122"/>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204631">
                <a:tc>
                  <a:txBody>
                    <a:bodyPr/>
                    <a:lstStyle/>
                    <a:p>
                      <a:pPr algn="l"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Mod. Bandwidth</a:t>
                      </a:r>
                      <a:r>
                        <a:rPr lang="zh-CN" sz="1400" b="0" i="0" u="none" strike="noStrike" dirty="0" smtClean="0">
                          <a:solidFill>
                            <a:srgbClr val="000000"/>
                          </a:solidFill>
                          <a:effectLst/>
                          <a:latin typeface="微软雅黑" panose="020B0503020204020204" pitchFamily="34" charset="-122"/>
                          <a:ea typeface="微软雅黑" panose="020B0503020204020204" pitchFamily="34" charset="-122"/>
                        </a:rPr>
                        <a:t>（</a:t>
                      </a:r>
                      <a:r>
                        <a:rPr lang="zh-CN" sz="1400" b="0" i="0" u="none" strike="noStrike" dirty="0">
                          <a:solidFill>
                            <a:srgbClr val="000000"/>
                          </a:solidFill>
                          <a:effectLst/>
                          <a:latin typeface="微软雅黑" panose="020B0503020204020204" pitchFamily="34" charset="-122"/>
                          <a:ea typeface="微软雅黑" panose="020B0503020204020204" pitchFamily="34" charset="-122"/>
                        </a:rPr>
                        <a:t>MHz）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zh-CN" sz="1400" b="0" i="0" u="none" strike="noStrike" dirty="0">
                          <a:solidFill>
                            <a:srgbClr val="000000"/>
                          </a:solidFill>
                          <a:effectLst/>
                          <a:latin typeface="微软雅黑" panose="020B0503020204020204" pitchFamily="34" charset="-122"/>
                          <a:ea typeface="微软雅黑" panose="020B0503020204020204" pitchFamily="34" charset="-122"/>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309296">
                <a:tc>
                  <a:txBody>
                    <a:bodyPr/>
                    <a:lstStyle/>
                    <a:p>
                      <a:pPr algn="l"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Background</a:t>
                      </a:r>
                      <a:r>
                        <a:rPr lang="en-US" altLang="zh-CN" sz="1400" b="0" i="0" u="none" strike="noStrike" baseline="0" dirty="0" smtClean="0">
                          <a:solidFill>
                            <a:srgbClr val="000000"/>
                          </a:solidFill>
                          <a:effectLst/>
                          <a:latin typeface="微软雅黑" panose="020B0503020204020204" pitchFamily="34" charset="-122"/>
                          <a:ea typeface="微软雅黑" panose="020B0503020204020204" pitchFamily="34" charset="-122"/>
                        </a:rPr>
                        <a:t> Noise (</a:t>
                      </a:r>
                      <a:r>
                        <a:rPr lang="en-US" altLang="zh-CN" sz="1400" b="0" i="0" u="none" strike="noStrike" baseline="0" dirty="0" err="1" smtClean="0">
                          <a:solidFill>
                            <a:srgbClr val="000000"/>
                          </a:solidFill>
                          <a:effectLst/>
                          <a:latin typeface="微软雅黑" panose="020B0503020204020204" pitchFamily="34" charset="-122"/>
                          <a:ea typeface="微软雅黑" panose="020B0503020204020204" pitchFamily="34" charset="-122"/>
                        </a:rPr>
                        <a:t>uw</a:t>
                      </a:r>
                      <a:r>
                        <a:rPr lang="en-US" altLang="zh-CN" sz="1400" b="0" i="0" u="none" strike="noStrike" baseline="0" dirty="0" smtClean="0">
                          <a:solidFill>
                            <a:srgbClr val="000000"/>
                          </a:solidFill>
                          <a:effectLst/>
                          <a:latin typeface="微软雅黑" panose="020B0503020204020204" pitchFamily="34" charset="-122"/>
                          <a:ea typeface="微软雅黑" panose="020B0503020204020204" pitchFamily="34" charset="-122"/>
                        </a:rPr>
                        <a:t>)</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20-80</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r h="383640">
                <a:tc>
                  <a:txBody>
                    <a:bodyPr/>
                    <a:lstStyle/>
                    <a:p>
                      <a:pPr algn="l"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Turbulence Model</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en-US" altLang="zh-CN" sz="1400" b="0" i="0" u="none" strike="noStrike" dirty="0" smtClean="0">
                          <a:solidFill>
                            <a:srgbClr val="000000"/>
                          </a:solidFill>
                          <a:effectLst/>
                          <a:latin typeface="微软雅黑" panose="020B0503020204020204" pitchFamily="34" charset="-122"/>
                          <a:ea typeface="微软雅黑" panose="020B0503020204020204" pitchFamily="34" charset="-122"/>
                        </a:rPr>
                        <a:t>Gamma-Gamma</a:t>
                      </a:r>
                      <a:endParaRPr lang="zh-CN"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r>
            </a:tbl>
          </a:graphicData>
        </a:graphic>
      </p:graphicFrame>
      <p:sp>
        <p:nvSpPr>
          <p:cNvPr id="47" name="TextBox 46"/>
          <p:cNvSpPr txBox="1"/>
          <p:nvPr/>
        </p:nvSpPr>
        <p:spPr>
          <a:xfrm>
            <a:off x="1600200" y="5438001"/>
            <a:ext cx="1905000" cy="276999"/>
          </a:xfrm>
          <a:prstGeom prst="rect">
            <a:avLst/>
          </a:prstGeom>
          <a:solidFill>
            <a:schemeClr val="bg1"/>
          </a:solidFill>
        </p:spPr>
        <p:txBody>
          <a:bodyPr wrap="square" rtlCol="0">
            <a:spAutoFit/>
          </a:bodyPr>
          <a:lstStyle/>
          <a:p>
            <a:pPr algn="ctr"/>
            <a:r>
              <a:rPr lang="en-US" altLang="zh-CN" dirty="0" smtClean="0"/>
              <a:t>Transmission Power</a:t>
            </a:r>
            <a:endParaRPr lang="zh-CN" altLang="en-US" dirty="0"/>
          </a:p>
        </p:txBody>
      </p:sp>
      <p:pic>
        <p:nvPicPr>
          <p:cNvPr id="19" name="图片 18"/>
          <p:cNvPicPr/>
          <p:nvPr/>
        </p:nvPicPr>
        <p:blipFill rotWithShape="1">
          <a:blip r:embed="rId4">
            <a:extLst>
              <a:ext uri="{28A0092B-C50C-407E-A947-70E740481C1C}">
                <a14:useLocalDpi xmlns:a14="http://schemas.microsoft.com/office/drawing/2010/main" val="0"/>
              </a:ext>
            </a:extLst>
          </a:blip>
          <a:srcRect l="2547" t="6696" r="10191"/>
          <a:stretch/>
        </p:blipFill>
        <p:spPr bwMode="auto">
          <a:xfrm>
            <a:off x="4702437" y="1239428"/>
            <a:ext cx="2993763" cy="2265772"/>
          </a:xfrm>
          <a:prstGeom prst="rect">
            <a:avLst/>
          </a:prstGeom>
          <a:noFill/>
          <a:ln>
            <a:noFill/>
          </a:ln>
          <a:extLst>
            <a:ext uri="{53640926-AAD7-44D8-BBD7-CCE9431645EC}">
              <a14:shadowObscured xmlns:a14="http://schemas.microsoft.com/office/drawing/2010/main"/>
            </a:ext>
          </a:extLst>
        </p:spPr>
      </p:pic>
      <p:sp>
        <p:nvSpPr>
          <p:cNvPr id="2" name="矩形 1"/>
          <p:cNvSpPr/>
          <p:nvPr/>
        </p:nvSpPr>
        <p:spPr>
          <a:xfrm>
            <a:off x="5644463" y="3245854"/>
            <a:ext cx="1440844" cy="276999"/>
          </a:xfrm>
          <a:prstGeom prst="rect">
            <a:avLst/>
          </a:prstGeom>
          <a:solidFill>
            <a:schemeClr val="bg1"/>
          </a:solidFill>
        </p:spPr>
        <p:txBody>
          <a:bodyPr wrap="none">
            <a:spAutoFit/>
          </a:bodyPr>
          <a:lstStyle/>
          <a:p>
            <a:pPr algn="ctr"/>
            <a:r>
              <a:rPr lang="en-US" altLang="zh-CN" dirty="0"/>
              <a:t>Transmission Power</a:t>
            </a:r>
            <a:endParaRPr lang="zh-CN" altLang="en-US" dirty="0"/>
          </a:p>
        </p:txBody>
      </p:sp>
      <p:pic>
        <p:nvPicPr>
          <p:cNvPr id="22" name="图片 21"/>
          <p:cNvPicPr/>
          <p:nvPr/>
        </p:nvPicPr>
        <p:blipFill rotWithShape="1">
          <a:blip r:embed="rId5">
            <a:extLst>
              <a:ext uri="{28A0092B-C50C-407E-A947-70E740481C1C}">
                <a14:useLocalDpi xmlns:a14="http://schemas.microsoft.com/office/drawing/2010/main" val="0"/>
              </a:ext>
            </a:extLst>
          </a:blip>
          <a:srcRect l="2229" t="6696" r="11146"/>
          <a:stretch/>
        </p:blipFill>
        <p:spPr bwMode="auto">
          <a:xfrm>
            <a:off x="4608513" y="3505200"/>
            <a:ext cx="3468688" cy="2209800"/>
          </a:xfrm>
          <a:prstGeom prst="rect">
            <a:avLst/>
          </a:prstGeom>
          <a:noFill/>
          <a:ln>
            <a:noFill/>
          </a:ln>
          <a:extLst>
            <a:ext uri="{53640926-AAD7-44D8-BBD7-CCE9431645EC}">
              <a14:shadowObscured xmlns:a14="http://schemas.microsoft.com/office/drawing/2010/main"/>
            </a:ext>
          </a:extLst>
        </p:spPr>
      </p:pic>
      <p:sp>
        <p:nvSpPr>
          <p:cNvPr id="23" name="TextBox 46"/>
          <p:cNvSpPr txBox="1"/>
          <p:nvPr/>
        </p:nvSpPr>
        <p:spPr>
          <a:xfrm>
            <a:off x="5644463" y="5515319"/>
            <a:ext cx="1905000" cy="276999"/>
          </a:xfrm>
          <a:prstGeom prst="rect">
            <a:avLst/>
          </a:prstGeom>
          <a:solidFill>
            <a:schemeClr val="bg1"/>
          </a:solidFill>
        </p:spPr>
        <p:txBody>
          <a:bodyPr wrap="square" rtlCol="0">
            <a:spAutoFit/>
          </a:bodyPr>
          <a:lstStyle/>
          <a:p>
            <a:pPr algn="ctr"/>
            <a:r>
              <a:rPr lang="en-US" altLang="zh-CN" dirty="0" smtClean="0"/>
              <a:t>Transmission Power</a:t>
            </a:r>
            <a:endParaRPr lang="zh-CN" altLang="en-US" dirty="0"/>
          </a:p>
        </p:txBody>
      </p:sp>
      <p:sp>
        <p:nvSpPr>
          <p:cNvPr id="3" name="矩形 2"/>
          <p:cNvSpPr/>
          <p:nvPr/>
        </p:nvSpPr>
        <p:spPr>
          <a:xfrm>
            <a:off x="397342" y="5884775"/>
            <a:ext cx="2446824" cy="276999"/>
          </a:xfrm>
          <a:prstGeom prst="rect">
            <a:avLst/>
          </a:prstGeom>
        </p:spPr>
        <p:txBody>
          <a:bodyPr wrap="none">
            <a:spAutoFit/>
          </a:bodyPr>
          <a:lstStyle/>
          <a:p>
            <a:pPr marL="431800" marR="0" lvl="0" indent="280988" defTabSz="914400" eaLnBrk="1" fontAlgn="auto" latinLnBrk="0" hangingPunct="1">
              <a:lnSpc>
                <a:spcPct val="100000"/>
              </a:lnSpc>
              <a:spcBef>
                <a:spcPts val="600"/>
              </a:spcBef>
              <a:spcAft>
                <a:spcPts val="0"/>
              </a:spcAft>
              <a:buClr>
                <a:srgbClr val="C00000"/>
              </a:buClr>
              <a:buSzTx/>
              <a:buFont typeface="Wingdings" panose="05000000000000000000" pitchFamily="2" charset="2"/>
              <a:buChar char="l"/>
              <a:tabLst/>
              <a:defRPr/>
            </a:pPr>
            <a:r>
              <a:rPr lang="en-US" altLang="zh-CN" kern="0" dirty="0" smtClean="0">
                <a:solidFill>
                  <a:sysClr val="windowText" lastClr="000000"/>
                </a:solidFill>
                <a:latin typeface="微软雅黑" panose="020B0503020204020204" pitchFamily="34" charset="-122"/>
                <a:ea typeface="微软雅黑" panose="020B0503020204020204" pitchFamily="34" charset="-122"/>
              </a:rPr>
              <a:t>X 2 diversity receiver </a:t>
            </a: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sp>
        <p:nvSpPr>
          <p:cNvPr id="30" name="矩形 29"/>
          <p:cNvSpPr/>
          <p:nvPr/>
        </p:nvSpPr>
        <p:spPr>
          <a:xfrm>
            <a:off x="5102639" y="5790619"/>
            <a:ext cx="2446824" cy="276999"/>
          </a:xfrm>
          <a:prstGeom prst="rect">
            <a:avLst/>
          </a:prstGeom>
        </p:spPr>
        <p:txBody>
          <a:bodyPr wrap="none">
            <a:spAutoFit/>
          </a:bodyPr>
          <a:lstStyle/>
          <a:p>
            <a:pPr marL="431800" marR="0" lvl="0" indent="280988" defTabSz="914400" eaLnBrk="1" fontAlgn="auto" latinLnBrk="0" hangingPunct="1">
              <a:lnSpc>
                <a:spcPct val="100000"/>
              </a:lnSpc>
              <a:spcBef>
                <a:spcPts val="600"/>
              </a:spcBef>
              <a:spcAft>
                <a:spcPts val="0"/>
              </a:spcAft>
              <a:buClr>
                <a:srgbClr val="C00000"/>
              </a:buClr>
              <a:buSzTx/>
              <a:buFont typeface="Wingdings" panose="05000000000000000000" pitchFamily="2" charset="2"/>
              <a:buChar char="l"/>
              <a:tabLst/>
              <a:defRPr/>
            </a:pPr>
            <a:r>
              <a:rPr lang="en-US" altLang="zh-CN" kern="0" dirty="0" smtClean="0">
                <a:solidFill>
                  <a:sysClr val="windowText" lastClr="000000"/>
                </a:solidFill>
                <a:latin typeface="微软雅黑" panose="020B0503020204020204" pitchFamily="34" charset="-122"/>
                <a:ea typeface="微软雅黑" panose="020B0503020204020204" pitchFamily="34" charset="-122"/>
              </a:rPr>
              <a:t>X 4 diversity receiver </a:t>
            </a:r>
            <a:endParaRPr lang="zh-CN" altLang="en-US" kern="0" dirty="0">
              <a:solidFill>
                <a:sysClr val="windowText" lastClr="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dirty="0" smtClean="0"/>
              <a:t>In conclusion:</a:t>
            </a:r>
            <a:endParaRPr lang="zh-CN" altLang="en-US" dirty="0"/>
          </a:p>
        </p:txBody>
      </p:sp>
      <p:sp>
        <p:nvSpPr>
          <p:cNvPr id="3" name="内容占位符 2"/>
          <p:cNvSpPr>
            <a:spLocks noGrp="1"/>
          </p:cNvSpPr>
          <p:nvPr>
            <p:ph idx="1"/>
          </p:nvPr>
        </p:nvSpPr>
        <p:spPr>
          <a:xfrm>
            <a:off x="685800" y="1600200"/>
            <a:ext cx="7772400" cy="4648200"/>
          </a:xfrm>
        </p:spPr>
        <p:txBody>
          <a:bodyPr/>
          <a:lstStyle/>
          <a:p>
            <a:r>
              <a:rPr lang="en-US" altLang="zh-CN" sz="2000" dirty="0" smtClean="0"/>
              <a:t>In the outdoor high-speed VLC link, the model with </a:t>
            </a:r>
            <a:r>
              <a:rPr lang="en-US" altLang="zh-CN" sz="2000" dirty="0" err="1" smtClean="0"/>
              <a:t>Tx</a:t>
            </a:r>
            <a:r>
              <a:rPr lang="en-US" altLang="zh-CN" sz="2000" dirty="0" smtClean="0"/>
              <a:t>, FSO link and Rx is presented</a:t>
            </a:r>
          </a:p>
          <a:p>
            <a:r>
              <a:rPr lang="en-US" altLang="zh-CN" sz="2000" dirty="0" smtClean="0"/>
              <a:t>Turbulence model is added, and weak turbulence model is preferred for short distance</a:t>
            </a:r>
          </a:p>
          <a:p>
            <a:r>
              <a:rPr lang="en-US" altLang="zh-CN" sz="2000" dirty="0" smtClean="0"/>
              <a:t>Background noise is a key issue for the outdoor link, solutions: </a:t>
            </a:r>
          </a:p>
          <a:p>
            <a:pPr marL="609600" lvl="0" fontAlgn="auto">
              <a:spcBef>
                <a:spcPts val="600"/>
              </a:spcBef>
              <a:spcAft>
                <a:spcPts val="0"/>
              </a:spcAft>
              <a:buClr>
                <a:srgbClr val="CC0000"/>
              </a:buClr>
              <a:buFont typeface="Wingdings" panose="05000000000000000000" pitchFamily="2" charset="2"/>
              <a:buChar char="Ø"/>
              <a:defRPr/>
            </a:pPr>
            <a:r>
              <a:rPr lang="en-US" altLang="zh-CN" sz="1400" dirty="0" smtClean="0">
                <a:solidFill>
                  <a:sysClr val="windowText" lastClr="000000"/>
                </a:solidFill>
                <a:latin typeface="微软雅黑" panose="020B0503020204020204" pitchFamily="34" charset="-122"/>
                <a:ea typeface="微软雅黑" panose="020B0503020204020204" pitchFamily="34" charset="-122"/>
              </a:rPr>
              <a:t>Reduce </a:t>
            </a:r>
            <a:r>
              <a:rPr lang="en-US" altLang="zh-CN" sz="1400" dirty="0" err="1" smtClean="0">
                <a:solidFill>
                  <a:sysClr val="windowText" lastClr="000000"/>
                </a:solidFill>
                <a:latin typeface="微软雅黑" panose="020B0503020204020204" pitchFamily="34" charset="-122"/>
                <a:ea typeface="微软雅黑" panose="020B0503020204020204" pitchFamily="34" charset="-122"/>
              </a:rPr>
              <a:t>Tx</a:t>
            </a:r>
            <a:r>
              <a:rPr lang="en-US" altLang="zh-CN" sz="1400" dirty="0" smtClean="0">
                <a:solidFill>
                  <a:sysClr val="windowText" lastClr="000000"/>
                </a:solidFill>
                <a:latin typeface="微软雅黑" panose="020B0503020204020204" pitchFamily="34" charset="-122"/>
                <a:ea typeface="微软雅黑" panose="020B0503020204020204" pitchFamily="34" charset="-122"/>
              </a:rPr>
              <a:t> and </a:t>
            </a:r>
            <a:r>
              <a:rPr lang="en-US" altLang="zh-CN" sz="1400" dirty="0" smtClean="0">
                <a:solidFill>
                  <a:srgbClr val="FF0000"/>
                </a:solidFill>
                <a:latin typeface="微软雅黑" panose="020B0503020204020204" pitchFamily="34" charset="-122"/>
                <a:ea typeface="微软雅黑" panose="020B0503020204020204" pitchFamily="34" charset="-122"/>
              </a:rPr>
              <a:t>Receiver </a:t>
            </a:r>
            <a:r>
              <a:rPr lang="en-US" altLang="zh-CN" sz="1400" dirty="0">
                <a:solidFill>
                  <a:srgbClr val="FF0000"/>
                </a:solidFill>
                <a:latin typeface="微软雅黑" panose="020B0503020204020204" pitchFamily="34" charset="-122"/>
                <a:ea typeface="微软雅黑" panose="020B0503020204020204" pitchFamily="34" charset="-122"/>
              </a:rPr>
              <a:t>View </a:t>
            </a:r>
            <a:r>
              <a:rPr lang="en-US" altLang="zh-CN" sz="1400" dirty="0" smtClean="0">
                <a:solidFill>
                  <a:srgbClr val="FF0000"/>
                </a:solidFill>
                <a:latin typeface="微软雅黑" panose="020B0503020204020204" pitchFamily="34" charset="-122"/>
                <a:ea typeface="微软雅黑" panose="020B0503020204020204" pitchFamily="34" charset="-122"/>
              </a:rPr>
              <a:t>Angle</a:t>
            </a:r>
          </a:p>
          <a:p>
            <a:pPr marL="609600" lvl="0" fontAlgn="auto">
              <a:spcBef>
                <a:spcPts val="600"/>
              </a:spcBef>
              <a:spcAft>
                <a:spcPts val="0"/>
              </a:spcAft>
              <a:buClr>
                <a:srgbClr val="CC0000"/>
              </a:buClr>
              <a:buFont typeface="Wingdings" panose="05000000000000000000" pitchFamily="2" charset="2"/>
              <a:buChar char="Ø"/>
              <a:defRPr/>
            </a:pPr>
            <a:r>
              <a:rPr lang="en-US" altLang="zh-CN" sz="1400" dirty="0" smtClean="0">
                <a:solidFill>
                  <a:srgbClr val="FF0000"/>
                </a:solidFill>
                <a:latin typeface="微软雅黑" panose="020B0503020204020204" pitchFamily="34" charset="-122"/>
                <a:ea typeface="微软雅黑" panose="020B0503020204020204" pitchFamily="34" charset="-122"/>
              </a:rPr>
              <a:t>Use </a:t>
            </a:r>
            <a:r>
              <a:rPr lang="en-US" altLang="zh-CN" sz="1400" dirty="0">
                <a:solidFill>
                  <a:srgbClr val="FF0000"/>
                </a:solidFill>
                <a:latin typeface="微软雅黑" panose="020B0503020204020204" pitchFamily="34" charset="-122"/>
                <a:ea typeface="微软雅黑" panose="020B0503020204020204" pitchFamily="34" charset="-122"/>
              </a:rPr>
              <a:t>sun-cap</a:t>
            </a:r>
          </a:p>
          <a:p>
            <a:pPr marL="609600" fontAlgn="auto">
              <a:spcBef>
                <a:spcPts val="600"/>
              </a:spcBef>
              <a:spcAft>
                <a:spcPts val="0"/>
              </a:spcAft>
              <a:buClr>
                <a:srgbClr val="CC0000"/>
              </a:buClr>
              <a:buFont typeface="Wingdings" panose="05000000000000000000" pitchFamily="2" charset="2"/>
              <a:buChar char="Ø"/>
            </a:pPr>
            <a:r>
              <a:rPr lang="en-US" altLang="zh-CN" sz="1400" dirty="0">
                <a:solidFill>
                  <a:sysClr val="windowText" lastClr="000000"/>
                </a:solidFill>
                <a:latin typeface="微软雅黑" panose="020B0503020204020204" pitchFamily="34" charset="-122"/>
                <a:ea typeface="微软雅黑" panose="020B0503020204020204" pitchFamily="34" charset="-122"/>
              </a:rPr>
              <a:t>Choose Proper </a:t>
            </a:r>
            <a:r>
              <a:rPr lang="en-US" altLang="zh-CN" sz="1400" dirty="0">
                <a:solidFill>
                  <a:srgbClr val="CC0000"/>
                </a:solidFill>
                <a:latin typeface="微软雅黑" panose="020B0503020204020204" pitchFamily="34" charset="-122"/>
                <a:ea typeface="微软雅黑" panose="020B0503020204020204" pitchFamily="34" charset="-122"/>
              </a:rPr>
              <a:t>Optical Bandpass Filter </a:t>
            </a:r>
          </a:p>
          <a:p>
            <a:pPr marL="609600" fontAlgn="auto">
              <a:spcBef>
                <a:spcPts val="600"/>
              </a:spcBef>
              <a:spcAft>
                <a:spcPts val="0"/>
              </a:spcAft>
              <a:buClr>
                <a:srgbClr val="CC0000"/>
              </a:buClr>
              <a:buFont typeface="Wingdings" panose="05000000000000000000" pitchFamily="2" charset="2"/>
              <a:buChar char="Ø"/>
            </a:pPr>
            <a:r>
              <a:rPr lang="en-US" altLang="zh-CN" sz="1400" dirty="0">
                <a:latin typeface="微软雅黑" panose="020B0503020204020204" pitchFamily="34" charset="-122"/>
                <a:ea typeface="微软雅黑" panose="020B0503020204020204" pitchFamily="34" charset="-122"/>
              </a:rPr>
              <a:t>Use</a:t>
            </a:r>
            <a:r>
              <a:rPr lang="en-US" altLang="zh-CN" sz="1400" dirty="0">
                <a:solidFill>
                  <a:srgbClr val="CC0000"/>
                </a:solidFill>
                <a:latin typeface="微软雅黑" panose="020B0503020204020204" pitchFamily="34" charset="-122"/>
                <a:ea typeface="微软雅黑" panose="020B0503020204020204" pitchFamily="34" charset="-122"/>
              </a:rPr>
              <a:t> different color LED</a:t>
            </a:r>
            <a:endParaRPr lang="zh-CN" altLang="en-US" sz="1400" dirty="0">
              <a:solidFill>
                <a:srgbClr val="CC0000"/>
              </a:solidFill>
              <a:latin typeface="微软雅黑" panose="020B0503020204020204" pitchFamily="34" charset="-122"/>
              <a:ea typeface="微软雅黑" panose="020B0503020204020204" pitchFamily="34" charset="-122"/>
            </a:endParaRPr>
          </a:p>
          <a:p>
            <a:pPr lvl="0"/>
            <a:r>
              <a:rPr lang="en-US" altLang="zh-CN" sz="2000" dirty="0">
                <a:latin typeface="微软雅黑" panose="020B0503020204020204" pitchFamily="34" charset="-122"/>
                <a:ea typeface="微软雅黑" panose="020B0503020204020204" pitchFamily="34" charset="-122"/>
              </a:rPr>
              <a:t>Diversity reception </a:t>
            </a:r>
            <a:r>
              <a:rPr lang="en-US" altLang="zh-CN" sz="2000" dirty="0" smtClean="0">
                <a:latin typeface="微软雅黑" panose="020B0503020204020204" pitchFamily="34" charset="-122"/>
                <a:ea typeface="微软雅黑" panose="020B0503020204020204" pitchFamily="34" charset="-122"/>
              </a:rPr>
              <a:t>technology</a:t>
            </a:r>
            <a:r>
              <a:rPr lang="zh-CN" altLang="en-US" sz="2000" kern="1200" dirty="0" smtClean="0">
                <a:latin typeface="微软雅黑" panose="020B0503020204020204" pitchFamily="34" charset="-122"/>
                <a:ea typeface="微软雅黑" panose="020B0503020204020204" pitchFamily="34" charset="-122"/>
              </a:rPr>
              <a:t> </a:t>
            </a:r>
            <a:r>
              <a:rPr lang="en-US" altLang="zh-CN" sz="2000" kern="1200" dirty="0" smtClean="0">
                <a:latin typeface="微软雅黑" panose="020B0503020204020204" pitchFamily="34" charset="-122"/>
                <a:ea typeface="微软雅黑" panose="020B0503020204020204" pitchFamily="34" charset="-122"/>
              </a:rPr>
              <a:t>is included</a:t>
            </a:r>
            <a:endParaRPr lang="en-US" altLang="zh-CN" sz="2000" dirty="0" smtClean="0"/>
          </a:p>
          <a:p>
            <a:r>
              <a:rPr lang="en-US" altLang="zh-CN" sz="2000" dirty="0" smtClean="0"/>
              <a:t>Equalization and compensation is essential for high rate PD communication</a:t>
            </a:r>
          </a:p>
          <a:p>
            <a:r>
              <a:rPr lang="en-US" altLang="zh-CN" sz="2000" dirty="0" smtClean="0"/>
              <a:t>WDM is a effect way to increase the capacity to ~</a:t>
            </a:r>
            <a:r>
              <a:rPr lang="en-US" altLang="zh-CN" sz="2000" dirty="0" err="1" smtClean="0"/>
              <a:t>Gbps</a:t>
            </a:r>
            <a:endParaRPr lang="en-US" altLang="zh-CN" sz="2000" dirty="0" smtClean="0"/>
          </a:p>
          <a:p>
            <a:r>
              <a:rPr lang="en-US" altLang="zh-CN" sz="2000" dirty="0" smtClean="0"/>
              <a:t>Fogy channel should be added in future; </a:t>
            </a:r>
          </a:p>
          <a:p>
            <a:endParaRPr lang="en-US" altLang="zh-CN" sz="2000" dirty="0" smtClean="0"/>
          </a:p>
        </p:txBody>
      </p:sp>
      <p:sp>
        <p:nvSpPr>
          <p:cNvPr id="4" name="日期占位符 3"/>
          <p:cNvSpPr>
            <a:spLocks noGrp="1"/>
          </p:cNvSpPr>
          <p:nvPr>
            <p:ph type="dt" sz="half" idx="10"/>
          </p:nvPr>
        </p:nvSpPr>
        <p:spPr/>
        <p:txBody>
          <a:bodyPr/>
          <a:lstStyle/>
          <a:p>
            <a:r>
              <a:rPr lang="en-GB" altLang="en-US" smtClean="0"/>
              <a:t>&lt;Nov 2015&gt;</a:t>
            </a:r>
            <a:endParaRPr lang="en-GB" altLang="en-US" dirty="0"/>
          </a:p>
        </p:txBody>
      </p:sp>
      <p:sp>
        <p:nvSpPr>
          <p:cNvPr id="5" name="页脚占位符 4"/>
          <p:cNvSpPr>
            <a:spLocks noGrp="1"/>
          </p:cNvSpPr>
          <p:nvPr>
            <p:ph type="ftr" sz="quarter" idx="11"/>
          </p:nvPr>
        </p:nvSpPr>
        <p:spPr/>
        <p:txBody>
          <a:bodyPr/>
          <a:lstStyle/>
          <a:p>
            <a:r>
              <a:rPr lang="en-GB" altLang="en-US" smtClean="0"/>
              <a:t>&lt;author&gt;, &lt;company&gt;</a:t>
            </a:r>
            <a:endParaRPr lang="en-GB" altLang="en-US"/>
          </a:p>
        </p:txBody>
      </p:sp>
      <p:sp>
        <p:nvSpPr>
          <p:cNvPr id="6" name="灯片编号占位符 5"/>
          <p:cNvSpPr>
            <a:spLocks noGrp="1"/>
          </p:cNvSpPr>
          <p:nvPr>
            <p:ph type="sldNum" sz="quarter" idx="12"/>
          </p:nvPr>
        </p:nvSpPr>
        <p:spPr/>
        <p:txBody>
          <a:bodyPr/>
          <a:lstStyle/>
          <a:p>
            <a:r>
              <a:rPr lang="en-GB" altLang="en-US" smtClean="0"/>
              <a:t>Slide </a:t>
            </a:r>
            <a:fld id="{DF19CAC6-B0F6-4D16-95A5-5679B1B7088A}" type="slidenum">
              <a:rPr lang="en-GB" altLang="en-US" smtClean="0"/>
              <a:pPr/>
              <a:t>17</a:t>
            </a:fld>
            <a:endParaRPr lang="en-GB" altLang="en-US"/>
          </a:p>
        </p:txBody>
      </p:sp>
    </p:spTree>
    <p:extLst>
      <p:ext uri="{BB962C8B-B14F-4D97-AF65-F5344CB8AC3E}">
        <p14:creationId xmlns:p14="http://schemas.microsoft.com/office/powerpoint/2010/main" val="2180820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18</a:t>
            </a:fld>
            <a:endParaRPr lang="en-GB" altLang="en-US"/>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sp>
        <p:nvSpPr>
          <p:cNvPr id="19" name="TextBox 18"/>
          <p:cNvSpPr txBox="1"/>
          <p:nvPr/>
        </p:nvSpPr>
        <p:spPr>
          <a:xfrm>
            <a:off x="304800" y="685800"/>
            <a:ext cx="2362200" cy="400110"/>
          </a:xfrm>
          <a:prstGeom prst="rect">
            <a:avLst/>
          </a:prstGeom>
          <a:noFill/>
        </p:spPr>
        <p:txBody>
          <a:bodyPr wrap="square" rtlCol="0">
            <a:spAutoFit/>
          </a:bodyPr>
          <a:lstStyle/>
          <a:p>
            <a:r>
              <a:rPr lang="en-US" altLang="zh-CN" sz="2000" dirty="0" smtClean="0"/>
              <a:t>Research Route</a:t>
            </a:r>
            <a:endParaRPr lang="zh-CN" altLang="en-US" sz="2000" dirty="0"/>
          </a:p>
        </p:txBody>
      </p:sp>
      <p:grpSp>
        <p:nvGrpSpPr>
          <p:cNvPr id="16" name="组合 15"/>
          <p:cNvGrpSpPr/>
          <p:nvPr/>
        </p:nvGrpSpPr>
        <p:grpSpPr>
          <a:xfrm>
            <a:off x="304800" y="1143000"/>
            <a:ext cx="8534400" cy="4676276"/>
            <a:chOff x="1523999" y="1397752"/>
            <a:chExt cx="6648401" cy="4676276"/>
          </a:xfrm>
        </p:grpSpPr>
        <p:sp>
          <p:nvSpPr>
            <p:cNvPr id="21" name="任意多边形 20"/>
            <p:cNvSpPr/>
            <p:nvPr/>
          </p:nvSpPr>
          <p:spPr>
            <a:xfrm>
              <a:off x="1523999" y="3956966"/>
              <a:ext cx="6648400" cy="1292209"/>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1186762" numCol="1" spcCol="1270" anchor="t" anchorCtr="1">
              <a:noAutofit/>
            </a:bodyPr>
            <a:lstStyle/>
            <a:p>
              <a:pPr lvl="0" algn="ctr" defTabSz="844550">
                <a:lnSpc>
                  <a:spcPct val="90000"/>
                </a:lnSpc>
                <a:spcBef>
                  <a:spcPct val="0"/>
                </a:spcBef>
                <a:spcAft>
                  <a:spcPct val="35000"/>
                </a:spcAft>
              </a:pPr>
              <a:r>
                <a:rPr lang="en-US" altLang="zh-CN" sz="2000" b="1" dirty="0" smtClean="0">
                  <a:latin typeface="微软雅黑" panose="020B0503020204020204" pitchFamily="34" charset="-122"/>
                  <a:ea typeface="微软雅黑" panose="020B0503020204020204" pitchFamily="34" charset="-122"/>
                </a:rPr>
                <a:t>Simulation for Outdoor Long Distance VLC </a:t>
              </a:r>
              <a:r>
                <a:rPr lang="en-US" altLang="zh-CN" sz="2000" b="1" dirty="0" smtClean="0">
                  <a:latin typeface="微软雅黑" panose="020B0503020204020204" pitchFamily="34" charset="-122"/>
                  <a:ea typeface="微软雅黑" panose="020B0503020204020204" pitchFamily="34" charset="-122"/>
                </a:rPr>
                <a:t>Transmission </a:t>
              </a:r>
              <a:r>
                <a:rPr lang="en-US" altLang="zh-CN" sz="2000" b="1" dirty="0" smtClean="0">
                  <a:latin typeface="微软雅黑" panose="020B0503020204020204" pitchFamily="34" charset="-122"/>
                  <a:ea typeface="微软雅黑" panose="020B0503020204020204" pitchFamily="34" charset="-122"/>
                </a:rPr>
                <a:t>System</a:t>
              </a:r>
              <a:endParaRPr lang="zh-CN" altLang="en-US" sz="2000" dirty="0">
                <a:latin typeface="微软雅黑" panose="020B0503020204020204" pitchFamily="34" charset="-122"/>
                <a:ea typeface="微软雅黑" panose="020B0503020204020204" pitchFamily="34" charset="-122"/>
              </a:endParaRPr>
            </a:p>
          </p:txBody>
        </p:sp>
        <p:sp>
          <p:nvSpPr>
            <p:cNvPr id="22" name="任意多边形 21"/>
            <p:cNvSpPr/>
            <p:nvPr/>
          </p:nvSpPr>
          <p:spPr>
            <a:xfrm>
              <a:off x="1524000" y="4393862"/>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System Structure and Simulation Parameters </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3" name="任意多边形 22"/>
            <p:cNvSpPr/>
            <p:nvPr/>
          </p:nvSpPr>
          <p:spPr>
            <a:xfrm>
              <a:off x="4848200" y="4393862"/>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Simulation Results and Analysis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4" name="任意多边形 23"/>
            <p:cNvSpPr/>
            <p:nvPr/>
          </p:nvSpPr>
          <p:spPr>
            <a:xfrm>
              <a:off x="1524000" y="2677359"/>
              <a:ext cx="6648400" cy="1292209"/>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1186762" numCol="1" spcCol="1270" anchor="t" anchorCtr="1">
              <a:noAutofit/>
            </a:bodyPr>
            <a:lstStyle/>
            <a:p>
              <a:pPr lvl="0" algn="ctr" defTabSz="844550">
                <a:lnSpc>
                  <a:spcPct val="90000"/>
                </a:lnSpc>
                <a:spcBef>
                  <a:spcPct val="0"/>
                </a:spcBef>
                <a:spcAft>
                  <a:spcPct val="35000"/>
                </a:spcAft>
              </a:pPr>
              <a:r>
                <a:rPr lang="en-US" altLang="zh-CN" sz="1800" b="1" kern="1200" dirty="0" smtClean="0">
                  <a:latin typeface="微软雅黑" panose="020B0503020204020204" pitchFamily="34" charset="-122"/>
                  <a:ea typeface="微软雅黑" panose="020B0503020204020204" pitchFamily="34" charset="-122"/>
                </a:rPr>
                <a:t>Key Technique for </a:t>
              </a:r>
              <a:r>
                <a:rPr lang="en-US" altLang="zh-CN" sz="1800" b="1" kern="1200" dirty="0" smtClean="0">
                  <a:latin typeface="微软雅黑" panose="020B0503020204020204" pitchFamily="34" charset="-122"/>
                  <a:ea typeface="微软雅黑" panose="020B0503020204020204" pitchFamily="34" charset="-122"/>
                </a:rPr>
                <a:t>High Speed Outdoor </a:t>
              </a:r>
              <a:r>
                <a:rPr lang="en-US" altLang="zh-CN" sz="1800" b="1" kern="1200" dirty="0" smtClean="0">
                  <a:latin typeface="微软雅黑" panose="020B0503020204020204" pitchFamily="34" charset="-122"/>
                  <a:ea typeface="微软雅黑" panose="020B0503020204020204" pitchFamily="34" charset="-122"/>
                </a:rPr>
                <a:t>VLC Transmission System</a:t>
              </a:r>
              <a:endParaRPr lang="zh-CN" altLang="en-US" sz="1800" kern="1200" dirty="0">
                <a:latin typeface="微软雅黑" panose="020B0503020204020204" pitchFamily="34" charset="-122"/>
                <a:ea typeface="微软雅黑" panose="020B0503020204020204" pitchFamily="34" charset="-122"/>
              </a:endParaRPr>
            </a:p>
          </p:txBody>
        </p:sp>
        <p:sp>
          <p:nvSpPr>
            <p:cNvPr id="25" name="任意多边形 24"/>
            <p:cNvSpPr/>
            <p:nvPr/>
          </p:nvSpPr>
          <p:spPr>
            <a:xfrm>
              <a:off x="1527247" y="3130924"/>
              <a:ext cx="1362049"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Modulation formats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6" name="任意多边形 25"/>
            <p:cNvSpPr/>
            <p:nvPr/>
          </p:nvSpPr>
          <p:spPr>
            <a:xfrm>
              <a:off x="4017149" y="3130924"/>
              <a:ext cx="2136986"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Pre </a:t>
              </a:r>
              <a:r>
                <a:rPr lang="en-US" altLang="zh-CN" sz="1500" kern="1200" dirty="0" smtClean="0">
                  <a:solidFill>
                    <a:schemeClr val="tx1"/>
                  </a:solidFill>
                  <a:latin typeface="微软雅黑" panose="020B0503020204020204" pitchFamily="34" charset="-122"/>
                  <a:ea typeface="微软雅黑" panose="020B0503020204020204" pitchFamily="34" charset="-122"/>
                </a:rPr>
                <a:t>Equalization and post-equalization</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7" name="任意多边形 26"/>
            <p:cNvSpPr/>
            <p:nvPr/>
          </p:nvSpPr>
          <p:spPr>
            <a:xfrm>
              <a:off x="6154135" y="3130924"/>
              <a:ext cx="2015018"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Aft>
                  <a:spcPct val="35000"/>
                </a:spcAft>
              </a:pPr>
              <a:r>
                <a:rPr lang="en-US" altLang="zh-CN" sz="1500" dirty="0" smtClean="0">
                  <a:solidFill>
                    <a:schemeClr val="tx1"/>
                  </a:solidFill>
                  <a:latin typeface="微软雅黑" panose="020B0503020204020204" pitchFamily="34" charset="-122"/>
                  <a:ea typeface="微软雅黑" panose="020B0503020204020204" pitchFamily="34" charset="-122"/>
                </a:rPr>
                <a:t>Diversity reception technology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8" name="任意多边形 27"/>
            <p:cNvSpPr/>
            <p:nvPr/>
          </p:nvSpPr>
          <p:spPr>
            <a:xfrm>
              <a:off x="1524000" y="1397752"/>
              <a:ext cx="6648400" cy="1292210"/>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9" rIns="135128" bIns="1186762" numCol="1" spcCol="1270" anchor="t" anchorCtr="1">
              <a:noAutofit/>
            </a:bodyPr>
            <a:lstStyle/>
            <a:p>
              <a:pPr lvl="0" algn="ctr" defTabSz="844550">
                <a:lnSpc>
                  <a:spcPct val="90000"/>
                </a:lnSpc>
                <a:spcBef>
                  <a:spcPct val="0"/>
                </a:spcBef>
                <a:spcAft>
                  <a:spcPct val="35000"/>
                </a:spcAft>
              </a:pPr>
              <a:r>
                <a:rPr lang="en-US" altLang="zh-CN" sz="2000" b="1" kern="1200" dirty="0" smtClean="0">
                  <a:latin typeface="微软雅黑" panose="020B0503020204020204" pitchFamily="34" charset="-122"/>
                  <a:ea typeface="微软雅黑" panose="020B0503020204020204" pitchFamily="34" charset="-122"/>
                </a:rPr>
                <a:t>VLC Free Space Transmission Channel Model</a:t>
              </a:r>
              <a:endParaRPr lang="zh-CN" altLang="en-US" sz="2000" b="1" kern="1200" dirty="0">
                <a:latin typeface="微软雅黑" panose="020B0503020204020204" pitchFamily="34" charset="-122"/>
                <a:ea typeface="微软雅黑" panose="020B0503020204020204" pitchFamily="34" charset="-122"/>
              </a:endParaRPr>
            </a:p>
          </p:txBody>
        </p:sp>
        <p:sp>
          <p:nvSpPr>
            <p:cNvPr id="29" name="任意多边形 28"/>
            <p:cNvSpPr/>
            <p:nvPr/>
          </p:nvSpPr>
          <p:spPr>
            <a:xfrm>
              <a:off x="15240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LED Modulation Property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0" name="任意多边形 29"/>
            <p:cNvSpPr/>
            <p:nvPr/>
          </p:nvSpPr>
          <p:spPr>
            <a:xfrm>
              <a:off x="3186101" y="1851318"/>
              <a:ext cx="1652362"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400" kern="1200" dirty="0" smtClean="0">
                  <a:solidFill>
                    <a:schemeClr val="tx1"/>
                  </a:solidFill>
                  <a:latin typeface="微软雅黑" panose="020B0503020204020204" pitchFamily="34" charset="-122"/>
                  <a:ea typeface="微软雅黑" panose="020B0503020204020204" pitchFamily="34" charset="-122"/>
                </a:rPr>
                <a:t>LED</a:t>
              </a:r>
              <a:r>
                <a:rPr lang="zh-CN" altLang="en-US" sz="1400" kern="1200" dirty="0" smtClean="0">
                  <a:solidFill>
                    <a:schemeClr val="tx1"/>
                  </a:solidFill>
                  <a:latin typeface="微软雅黑" panose="020B0503020204020204" pitchFamily="34" charset="-122"/>
                  <a:ea typeface="微软雅黑" panose="020B0503020204020204" pitchFamily="34" charset="-122"/>
                </a:rPr>
                <a:t> </a:t>
              </a:r>
              <a:r>
                <a:rPr lang="en-US" altLang="zh-CN" sz="1400" kern="1200" dirty="0" smtClean="0">
                  <a:solidFill>
                    <a:schemeClr val="tx1"/>
                  </a:solidFill>
                  <a:latin typeface="微软雅黑" panose="020B0503020204020204" pitchFamily="34" charset="-122"/>
                  <a:ea typeface="微软雅黑" panose="020B0503020204020204" pitchFamily="34" charset="-122"/>
                </a:rPr>
                <a:t>dimming property</a:t>
              </a:r>
              <a:endParaRPr lang="zh-CN" altLang="en-US" sz="1400" kern="1200" dirty="0">
                <a:solidFill>
                  <a:schemeClr val="tx1"/>
                </a:solidFill>
                <a:latin typeface="微软雅黑" panose="020B0503020204020204" pitchFamily="34" charset="-122"/>
                <a:ea typeface="微软雅黑" panose="020B0503020204020204" pitchFamily="34" charset="-122"/>
              </a:endParaRPr>
            </a:p>
          </p:txBody>
        </p:sp>
        <p:sp>
          <p:nvSpPr>
            <p:cNvPr id="31" name="任意多边形 30"/>
            <p:cNvSpPr/>
            <p:nvPr/>
          </p:nvSpPr>
          <p:spPr>
            <a:xfrm>
              <a:off x="48482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Aft>
                  <a:spcPct val="35000"/>
                </a:spcAft>
              </a:pPr>
              <a:r>
                <a:rPr lang="en-US" altLang="zh-CN" sz="1500" dirty="0" smtClean="0">
                  <a:solidFill>
                    <a:schemeClr val="tx1"/>
                  </a:solidFill>
                  <a:latin typeface="微软雅黑" panose="020B0503020204020204" pitchFamily="34" charset="-122"/>
                  <a:ea typeface="微软雅黑" panose="020B0503020204020204" pitchFamily="34" charset="-122"/>
                </a:rPr>
                <a:t>Atmospheric turbulence model</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2" name="任意多边形 31"/>
            <p:cNvSpPr/>
            <p:nvPr/>
          </p:nvSpPr>
          <p:spPr>
            <a:xfrm>
              <a:off x="65103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Background Noise</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grpSp>
          <p:nvGrpSpPr>
            <p:cNvPr id="33" name="组合 31"/>
            <p:cNvGrpSpPr/>
            <p:nvPr/>
          </p:nvGrpSpPr>
          <p:grpSpPr>
            <a:xfrm>
              <a:off x="1523999" y="5232041"/>
              <a:ext cx="6648400" cy="841987"/>
              <a:chOff x="1527246" y="5400034"/>
              <a:chExt cx="6648400" cy="841987"/>
            </a:xfrm>
          </p:grpSpPr>
          <p:sp>
            <p:nvSpPr>
              <p:cNvPr id="34" name="任意多边形 33"/>
              <p:cNvSpPr/>
              <p:nvPr/>
            </p:nvSpPr>
            <p:spPr>
              <a:xfrm>
                <a:off x="1527246" y="5400034"/>
                <a:ext cx="6648400" cy="840187"/>
              </a:xfrm>
              <a:custGeom>
                <a:avLst/>
                <a:gdLst>
                  <a:gd name="connsiteX0" fmla="*/ 0 w 6648400"/>
                  <a:gd name="connsiteY0" fmla="*/ 0 h 1053569"/>
                  <a:gd name="connsiteX1" fmla="*/ 6648400 w 6648400"/>
                  <a:gd name="connsiteY1" fmla="*/ 0 h 1053569"/>
                  <a:gd name="connsiteX2" fmla="*/ 6648400 w 6648400"/>
                  <a:gd name="connsiteY2" fmla="*/ 1053569 h 1053569"/>
                  <a:gd name="connsiteX3" fmla="*/ 0 w 6648400"/>
                  <a:gd name="connsiteY3" fmla="*/ 1053569 h 1053569"/>
                  <a:gd name="connsiteX4" fmla="*/ 0 w 6648400"/>
                  <a:gd name="connsiteY4" fmla="*/ 0 h 10535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8400" h="1053569">
                    <a:moveTo>
                      <a:pt x="0" y="0"/>
                    </a:moveTo>
                    <a:lnTo>
                      <a:pt x="6648400" y="0"/>
                    </a:lnTo>
                    <a:lnTo>
                      <a:pt x="6648400" y="1053569"/>
                    </a:lnTo>
                    <a:lnTo>
                      <a:pt x="0" y="1053569"/>
                    </a:lnTo>
                    <a:lnTo>
                      <a:pt x="0" y="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619770" numCol="1" spcCol="1270" anchor="t" anchorCtr="1">
                <a:noAutofit/>
              </a:bodyPr>
              <a:lstStyle/>
              <a:p>
                <a:pPr lvl="0" algn="ctr" defTabSz="844550">
                  <a:lnSpc>
                    <a:spcPct val="90000"/>
                  </a:lnSpc>
                  <a:spcBef>
                    <a:spcPct val="0"/>
                  </a:spcBef>
                  <a:spcAft>
                    <a:spcPct val="35000"/>
                  </a:spcAft>
                </a:pPr>
                <a:r>
                  <a:rPr lang="en-US" altLang="zh-CN" sz="2000" b="1" kern="1200" dirty="0" smtClean="0">
                    <a:latin typeface="微软雅黑" panose="020B0503020204020204" pitchFamily="34" charset="-122"/>
                    <a:ea typeface="微软雅黑" panose="020B0503020204020204" pitchFamily="34" charset="-122"/>
                  </a:rPr>
                  <a:t>Outdoor </a:t>
                </a:r>
                <a:r>
                  <a:rPr lang="en-US" altLang="zh-CN" sz="2000" b="1" dirty="0" smtClean="0">
                    <a:latin typeface="微软雅黑" panose="020B0503020204020204" pitchFamily="34" charset="-122"/>
                    <a:ea typeface="微软雅黑" panose="020B0503020204020204" pitchFamily="34" charset="-122"/>
                  </a:rPr>
                  <a:t>Transmission </a:t>
                </a:r>
                <a:r>
                  <a:rPr lang="en-US" altLang="zh-CN" sz="2000" b="1" dirty="0" smtClean="0">
                    <a:latin typeface="微软雅黑" panose="020B0503020204020204" pitchFamily="34" charset="-122"/>
                    <a:ea typeface="微软雅黑" panose="020B0503020204020204" pitchFamily="34" charset="-122"/>
                  </a:rPr>
                  <a:t>Experiments</a:t>
                </a:r>
                <a:endParaRPr lang="zh-CN" altLang="en-US" sz="2000" kern="1200" dirty="0">
                  <a:latin typeface="微软雅黑" panose="020B0503020204020204" pitchFamily="34" charset="-122"/>
                  <a:ea typeface="微软雅黑" panose="020B0503020204020204" pitchFamily="34" charset="-122"/>
                </a:endParaRPr>
              </a:p>
            </p:txBody>
          </p:sp>
          <p:sp>
            <p:nvSpPr>
              <p:cNvPr id="35" name="任意多边形 34"/>
              <p:cNvSpPr/>
              <p:nvPr/>
            </p:nvSpPr>
            <p:spPr>
              <a:xfrm>
                <a:off x="1527246" y="5855535"/>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System Structure</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6" name="任意多边形 35"/>
              <p:cNvSpPr/>
              <p:nvPr/>
            </p:nvSpPr>
            <p:spPr>
              <a:xfrm>
                <a:off x="4841709" y="5853735"/>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defPPr>
                  <a:defRPr lang="zh-CN"/>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Results and Analysis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grpSp>
      </p:grpSp>
      <p:sp>
        <p:nvSpPr>
          <p:cNvPr id="37" name="任意多边形 36"/>
          <p:cNvSpPr/>
          <p:nvPr/>
        </p:nvSpPr>
        <p:spPr>
          <a:xfrm>
            <a:off x="2057400" y="2876172"/>
            <a:ext cx="1447800"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Multiplexing Technology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45071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a:t>
            </a:fld>
            <a:endParaRPr lang="en-GB" altLang="en-US"/>
          </a:p>
        </p:txBody>
      </p:sp>
      <p:sp>
        <p:nvSpPr>
          <p:cNvPr id="16" name="Rectangle 2"/>
          <p:cNvSpPr txBox="1">
            <a:spLocks noChangeArrowheads="1"/>
          </p:cNvSpPr>
          <p:nvPr/>
        </p:nvSpPr>
        <p:spPr>
          <a:xfrm>
            <a:off x="533400" y="1981200"/>
            <a:ext cx="8077200" cy="15240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b="1" dirty="0" smtClean="0">
                <a:solidFill>
                  <a:srgbClr val="006EC0"/>
                </a:solidFill>
                <a:latin typeface="Times New Roman" pitchFamily="18" charset="0"/>
                <a:cs typeface="Times New Roman" pitchFamily="18" charset="0"/>
              </a:rPr>
              <a:t>Channel Model </a:t>
            </a:r>
            <a:r>
              <a:rPr lang="en-US" b="1" dirty="0" smtClean="0">
                <a:solidFill>
                  <a:srgbClr val="006EC0"/>
                </a:solidFill>
                <a:latin typeface="Times New Roman" pitchFamily="18" charset="0"/>
                <a:cs typeface="Times New Roman" pitchFamily="18" charset="0"/>
              </a:rPr>
              <a:t>Study for </a:t>
            </a:r>
            <a:r>
              <a:rPr lang="en-US" b="1" dirty="0" smtClean="0">
                <a:solidFill>
                  <a:srgbClr val="006EC0"/>
                </a:solidFill>
                <a:latin typeface="Times New Roman" pitchFamily="18" charset="0"/>
                <a:cs typeface="Times New Roman" pitchFamily="18" charset="0"/>
              </a:rPr>
              <a:t>Outdoor Free Space Transmission</a:t>
            </a:r>
            <a:endParaRPr lang="en-GB" b="1" dirty="0">
              <a:solidFill>
                <a:srgbClr val="006EC0"/>
              </a:solidFill>
              <a:latin typeface="Times New Roman" pitchFamily="18" charset="0"/>
              <a:cs typeface="Times New Roman" pitchFamily="18" charset="0"/>
            </a:endParaRPr>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8600" y="381000"/>
            <a:ext cx="2819400" cy="1066800"/>
          </a:xfrm>
        </p:spPr>
        <p:txBody>
          <a:bodyPr/>
          <a:lstStyle/>
          <a:p>
            <a:r>
              <a:rPr lang="en-US" altLang="zh-CN" sz="2800" dirty="0" smtClean="0">
                <a:latin typeface="Arial"/>
              </a:rPr>
              <a:t>Background</a:t>
            </a:r>
            <a:endParaRPr lang="zh-CN" altLang="en-US" sz="2800" dirty="0">
              <a:latin typeface="Arial"/>
            </a:endParaRPr>
          </a:p>
        </p:txBody>
      </p:sp>
      <p:pic>
        <p:nvPicPr>
          <p:cNvPr id="645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61" y="1307901"/>
            <a:ext cx="6225139"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1307901"/>
            <a:ext cx="3140594" cy="1834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矩形 8"/>
          <p:cNvSpPr/>
          <p:nvPr/>
        </p:nvSpPr>
        <p:spPr>
          <a:xfrm>
            <a:off x="6132614" y="3153814"/>
            <a:ext cx="3239986" cy="338554"/>
          </a:xfrm>
          <a:prstGeom prst="rect">
            <a:avLst/>
          </a:prstGeom>
        </p:spPr>
        <p:txBody>
          <a:bodyPr wrap="square">
            <a:spAutoFit/>
          </a:bodyPr>
          <a:lstStyle/>
          <a:p>
            <a:r>
              <a:rPr lang="en-US" altLang="zh-CN" sz="1600" dirty="0" smtClean="0">
                <a:solidFill>
                  <a:srgbClr val="FF0000"/>
                </a:solidFill>
              </a:rPr>
              <a:t>LED </a:t>
            </a:r>
            <a:r>
              <a:rPr lang="en-US" altLang="zh-CN" sz="1600" dirty="0">
                <a:solidFill>
                  <a:srgbClr val="FF0000"/>
                </a:solidFill>
              </a:rPr>
              <a:t>lighting in the global market</a:t>
            </a:r>
            <a:endParaRPr lang="zh-CN" altLang="en-US" sz="1600" dirty="0">
              <a:solidFill>
                <a:srgbClr val="FF0000"/>
              </a:solidFill>
            </a:endParaRPr>
          </a:p>
        </p:txBody>
      </p:sp>
      <p:sp>
        <p:nvSpPr>
          <p:cNvPr id="12" name="矩形 11"/>
          <p:cNvSpPr/>
          <p:nvPr/>
        </p:nvSpPr>
        <p:spPr>
          <a:xfrm>
            <a:off x="179513" y="3534562"/>
            <a:ext cx="8785948" cy="1037272"/>
          </a:xfrm>
          <a:prstGeom prst="rect">
            <a:avLst/>
          </a:prstGeom>
        </p:spPr>
        <p:txBody>
          <a:bodyPr wrap="square">
            <a:spAutoFit/>
          </a:bodyPr>
          <a:lstStyle/>
          <a:p>
            <a:pPr algn="just">
              <a:lnSpc>
                <a:spcPct val="150000"/>
              </a:lnSpc>
              <a:spcBef>
                <a:spcPct val="25000"/>
              </a:spcBef>
              <a:buClr>
                <a:srgbClr val="C00000"/>
              </a:buClr>
              <a:buFont typeface="Wingdings" pitchFamily="2" charset="2"/>
              <a:buChar char="p"/>
            </a:pPr>
            <a:r>
              <a:rPr lang="zh-CN" altLang="en-US" sz="2000" dirty="0" smtClean="0">
                <a:solidFill>
                  <a:srgbClr val="0E1571"/>
                </a:solidFill>
                <a:ea typeface="微软雅黑" pitchFamily="34" charset="-122"/>
                <a:cs typeface="Times New Roman" panose="02020603050405020304" pitchFamily="18" charset="0"/>
              </a:rPr>
              <a:t> </a:t>
            </a:r>
            <a:r>
              <a:rPr lang="en-US" altLang="zh-CN" sz="2000" dirty="0">
                <a:solidFill>
                  <a:srgbClr val="0033CC"/>
                </a:solidFill>
                <a:cs typeface="Times New Roman" panose="02020603050405020304" pitchFamily="18" charset="0"/>
              </a:rPr>
              <a:t>Expand the spectrum </a:t>
            </a:r>
            <a:r>
              <a:rPr lang="en-US" altLang="zh-CN" sz="2000" dirty="0" smtClean="0">
                <a:solidFill>
                  <a:srgbClr val="0033CC"/>
                </a:solidFill>
                <a:cs typeface="Times New Roman" panose="02020603050405020304" pitchFamily="18" charset="0"/>
              </a:rPr>
              <a:t>for </a:t>
            </a:r>
            <a:r>
              <a:rPr lang="en-US" altLang="zh-CN" sz="2000" dirty="0">
                <a:solidFill>
                  <a:srgbClr val="0033CC"/>
                </a:solidFill>
                <a:cs typeface="Times New Roman" panose="02020603050405020304" pitchFamily="18" charset="0"/>
              </a:rPr>
              <a:t>the next generation of broadband </a:t>
            </a:r>
            <a:r>
              <a:rPr lang="en-US" altLang="zh-CN" sz="2000" dirty="0" smtClean="0">
                <a:solidFill>
                  <a:srgbClr val="0033CC"/>
                </a:solidFill>
                <a:cs typeface="Times New Roman" panose="02020603050405020304" pitchFamily="18" charset="0"/>
              </a:rPr>
              <a:t>communications</a:t>
            </a:r>
          </a:p>
          <a:p>
            <a:pPr algn="just">
              <a:lnSpc>
                <a:spcPct val="150000"/>
              </a:lnSpc>
              <a:spcBef>
                <a:spcPct val="25000"/>
              </a:spcBef>
              <a:buClr>
                <a:srgbClr val="C00000"/>
              </a:buClr>
              <a:buFont typeface="Wingdings" pitchFamily="2" charset="2"/>
              <a:buChar char="p"/>
            </a:pPr>
            <a:r>
              <a:rPr lang="en-US" altLang="zh-CN" sz="2000" dirty="0" smtClean="0">
                <a:solidFill>
                  <a:srgbClr val="0033CC"/>
                </a:solidFill>
                <a:cs typeface="Times New Roman" panose="02020603050405020304" pitchFamily="18" charset="0"/>
              </a:rPr>
              <a:t> </a:t>
            </a:r>
            <a:r>
              <a:rPr lang="en-US" altLang="zh-CN" sz="2000" dirty="0">
                <a:solidFill>
                  <a:srgbClr val="0033CC"/>
                </a:solidFill>
                <a:cs typeface="Times New Roman" panose="02020603050405020304" pitchFamily="18" charset="0"/>
              </a:rPr>
              <a:t>C</a:t>
            </a:r>
            <a:r>
              <a:rPr lang="en-US" altLang="zh-CN" sz="2000" dirty="0" smtClean="0">
                <a:solidFill>
                  <a:srgbClr val="0033CC"/>
                </a:solidFill>
                <a:cs typeface="Times New Roman" panose="02020603050405020304" pitchFamily="18" charset="0"/>
              </a:rPr>
              <a:t>ombine </a:t>
            </a:r>
            <a:r>
              <a:rPr lang="en-US" altLang="zh-CN" sz="2000" dirty="0">
                <a:solidFill>
                  <a:srgbClr val="0033CC"/>
                </a:solidFill>
                <a:cs typeface="Times New Roman" panose="02020603050405020304" pitchFamily="18" charset="0"/>
              </a:rPr>
              <a:t>lighting </a:t>
            </a:r>
            <a:r>
              <a:rPr lang="en-US" altLang="zh-CN" sz="2000" dirty="0" smtClean="0">
                <a:solidFill>
                  <a:srgbClr val="0033CC"/>
                </a:solidFill>
                <a:cs typeface="Times New Roman" panose="02020603050405020304" pitchFamily="18" charset="0"/>
              </a:rPr>
              <a:t>with communication, bringing </a:t>
            </a:r>
            <a:r>
              <a:rPr lang="en-US" altLang="zh-CN" sz="2000" dirty="0">
                <a:solidFill>
                  <a:srgbClr val="0033CC"/>
                </a:solidFill>
                <a:cs typeface="Times New Roman" panose="02020603050405020304" pitchFamily="18" charset="0"/>
              </a:rPr>
              <a:t>unique </a:t>
            </a:r>
            <a:r>
              <a:rPr lang="en-US" altLang="zh-CN" sz="2000" dirty="0" smtClean="0">
                <a:solidFill>
                  <a:srgbClr val="0033CC"/>
                </a:solidFill>
                <a:cs typeface="Times New Roman" panose="02020603050405020304" pitchFamily="18" charset="0"/>
              </a:rPr>
              <a:t>advantages</a:t>
            </a:r>
            <a:endParaRPr lang="zh-CN" altLang="zh-CN" sz="2000" dirty="0">
              <a:solidFill>
                <a:srgbClr val="0033CC"/>
              </a:solidFill>
              <a:cs typeface="Times New Roman" panose="02020603050405020304" pitchFamily="18" charset="0"/>
            </a:endParaRPr>
          </a:p>
        </p:txBody>
      </p:sp>
      <p:sp>
        <p:nvSpPr>
          <p:cNvPr id="13" name="圆角矩形 12"/>
          <p:cNvSpPr/>
          <p:nvPr/>
        </p:nvSpPr>
        <p:spPr bwMode="auto">
          <a:xfrm>
            <a:off x="304800" y="4836293"/>
            <a:ext cx="8316416" cy="1329011"/>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just" fontAlgn="auto">
              <a:spcBef>
                <a:spcPts val="0"/>
              </a:spcBef>
              <a:spcAft>
                <a:spcPts val="0"/>
              </a:spcAft>
              <a:defRPr/>
            </a:pPr>
            <a:r>
              <a:rPr lang="en-US" altLang="zh-CN" sz="18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By 2018</a:t>
            </a:r>
            <a:r>
              <a:rPr lang="en-US" altLang="zh-CN" sz="18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 the semiconductor lighting penetration will reach </a:t>
            </a:r>
            <a:r>
              <a:rPr lang="en-US" altLang="zh-CN" sz="1800" dirty="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80%</a:t>
            </a:r>
            <a:r>
              <a:rPr lang="en-US" altLang="zh-CN" sz="18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 With the popularity of LED lighting process, VLC will be standing on the shoulders of giants.</a:t>
            </a:r>
            <a:endParaRPr lang="zh-CN" altLang="en-US" sz="18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0946497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pPr algn="l"/>
            <a:r>
              <a:rPr lang="en-US" altLang="zh-CN" sz="2800" dirty="0" smtClean="0"/>
              <a:t>Background</a:t>
            </a:r>
            <a:endParaRPr lang="zh-CN" altLang="en-US" sz="2800" dirty="0"/>
          </a:p>
        </p:txBody>
      </p:sp>
      <p:sp>
        <p:nvSpPr>
          <p:cNvPr id="4" name="日期占位符 3"/>
          <p:cNvSpPr>
            <a:spLocks noGrp="1"/>
          </p:cNvSpPr>
          <p:nvPr>
            <p:ph type="dt" sz="half" idx="10"/>
          </p:nvPr>
        </p:nvSpPr>
        <p:spPr/>
        <p:txBody>
          <a:bodyPr/>
          <a:lstStyle/>
          <a:p>
            <a:r>
              <a:rPr lang="en-GB" altLang="en-US" smtClean="0"/>
              <a:t>&lt;Nov 2015&gt;</a:t>
            </a:r>
            <a:endParaRPr lang="en-GB" altLang="en-US" dirty="0"/>
          </a:p>
        </p:txBody>
      </p:sp>
      <p:sp>
        <p:nvSpPr>
          <p:cNvPr id="5" name="页脚占位符 4"/>
          <p:cNvSpPr>
            <a:spLocks noGrp="1"/>
          </p:cNvSpPr>
          <p:nvPr>
            <p:ph type="ftr" sz="quarter" idx="11"/>
          </p:nvPr>
        </p:nvSpPr>
        <p:spPr/>
        <p:txBody>
          <a:bodyPr/>
          <a:lstStyle/>
          <a:p>
            <a:r>
              <a:rPr lang="en-GB" altLang="en-US" smtClean="0"/>
              <a:t>&lt;author&gt;, &lt;company&gt;</a:t>
            </a:r>
            <a:endParaRPr lang="en-GB" altLang="en-US"/>
          </a:p>
        </p:txBody>
      </p:sp>
      <p:sp>
        <p:nvSpPr>
          <p:cNvPr id="6" name="灯片编号占位符 5"/>
          <p:cNvSpPr>
            <a:spLocks noGrp="1"/>
          </p:cNvSpPr>
          <p:nvPr>
            <p:ph type="sldNum" sz="quarter" idx="12"/>
          </p:nvPr>
        </p:nvSpPr>
        <p:spPr/>
        <p:txBody>
          <a:bodyPr/>
          <a:lstStyle/>
          <a:p>
            <a:r>
              <a:rPr lang="en-GB" altLang="en-US" smtClean="0"/>
              <a:t>Slide </a:t>
            </a:r>
            <a:fld id="{DF19CAC6-B0F6-4D16-95A5-5679B1B7088A}" type="slidenum">
              <a:rPr lang="en-GB" altLang="en-US" smtClean="0"/>
              <a:pPr/>
              <a:t>4</a:t>
            </a:fld>
            <a:endParaRPr lang="en-GB" altLang="en-US"/>
          </a:p>
        </p:txBody>
      </p:sp>
      <p:pic>
        <p:nvPicPr>
          <p:cNvPr id="1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189040"/>
            <a:ext cx="4176712" cy="2603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矩形 14"/>
          <p:cNvSpPr/>
          <p:nvPr/>
        </p:nvSpPr>
        <p:spPr>
          <a:xfrm>
            <a:off x="457200" y="3863876"/>
            <a:ext cx="4673600" cy="2308324"/>
          </a:xfrm>
          <a:prstGeom prst="rect">
            <a:avLst/>
          </a:prstGeom>
        </p:spPr>
        <p:txBody>
          <a:bodyPr wrap="square">
            <a:spAutoFit/>
          </a:bodyPr>
          <a:lstStyle/>
          <a:p>
            <a:r>
              <a:rPr lang="en-US" altLang="zh-CN" sz="1800" dirty="0" smtClean="0">
                <a:latin typeface="Arial" panose="020B0604020202020204" pitchFamily="34" charset="0"/>
              </a:rPr>
              <a:t>Backhaul </a:t>
            </a:r>
            <a:r>
              <a:rPr lang="en-US" altLang="zh-CN" sz="1800" dirty="0">
                <a:latin typeface="Arial" panose="020B0604020202020204" pitchFamily="34" charset="0"/>
              </a:rPr>
              <a:t>is a top priority for small cell deployments </a:t>
            </a:r>
          </a:p>
          <a:p>
            <a:r>
              <a:rPr lang="en-US" altLang="zh-CN" sz="1400" dirty="0">
                <a:latin typeface="Arial" panose="020B0604020202020204" pitchFamily="34" charset="0"/>
              </a:rPr>
              <a:t>•80% of small cells will have wireless backhaul </a:t>
            </a:r>
          </a:p>
          <a:p>
            <a:r>
              <a:rPr lang="en-US" altLang="zh-CN" sz="1400" dirty="0">
                <a:latin typeface="Arial" panose="020B0604020202020204" pitchFamily="34" charset="0"/>
              </a:rPr>
              <a:t>•Cost of fiber is ~4x greater than wireless (cumulative CAPEX/OPEX) </a:t>
            </a:r>
          </a:p>
          <a:p>
            <a:r>
              <a:rPr lang="en-US" altLang="zh-CN" sz="2000" dirty="0">
                <a:latin typeface="Arial" panose="020B0604020202020204" pitchFamily="34" charset="0"/>
              </a:rPr>
              <a:t>•</a:t>
            </a:r>
            <a:r>
              <a:rPr lang="en-US" altLang="zh-CN" sz="1800" dirty="0">
                <a:latin typeface="Arial" panose="020B0604020202020204" pitchFamily="34" charset="0"/>
              </a:rPr>
              <a:t>Small Cell mesh inter-connectivity over </a:t>
            </a:r>
            <a:r>
              <a:rPr lang="en-US" altLang="zh-CN" sz="1800" dirty="0" smtClean="0">
                <a:latin typeface="Arial" panose="020B0604020202020204" pitchFamily="34" charset="0"/>
              </a:rPr>
              <a:t>~250m </a:t>
            </a:r>
            <a:endParaRPr lang="en-US" altLang="zh-CN" sz="1800" dirty="0">
              <a:latin typeface="Arial" panose="020B0604020202020204" pitchFamily="34" charset="0"/>
            </a:endParaRPr>
          </a:p>
          <a:p>
            <a:r>
              <a:rPr lang="en-US" altLang="zh-CN" sz="1400" dirty="0">
                <a:latin typeface="Arial" panose="020B0604020202020204" pitchFamily="34" charset="0"/>
              </a:rPr>
              <a:t>•Large indoor and outdoor public spaces </a:t>
            </a:r>
          </a:p>
          <a:p>
            <a:endParaRPr lang="zh-CN" altLang="en-US" sz="1400" dirty="0">
              <a:latin typeface="Arial" panose="020B0604020202020204" pitchFamily="34" charset="0"/>
            </a:endParaRPr>
          </a:p>
        </p:txBody>
      </p:sp>
      <p:sp>
        <p:nvSpPr>
          <p:cNvPr id="16" name="矩形 15"/>
          <p:cNvSpPr/>
          <p:nvPr/>
        </p:nvSpPr>
        <p:spPr>
          <a:xfrm>
            <a:off x="420406" y="6096000"/>
            <a:ext cx="3160994" cy="276999"/>
          </a:xfrm>
          <a:prstGeom prst="rect">
            <a:avLst/>
          </a:prstGeom>
        </p:spPr>
        <p:txBody>
          <a:bodyPr wrap="none">
            <a:spAutoFit/>
          </a:bodyPr>
          <a:lstStyle/>
          <a:p>
            <a:r>
              <a:rPr lang="en-US" altLang="zh-CN" i="1" dirty="0">
                <a:latin typeface="Arial" panose="020B0604020202020204" pitchFamily="34" charset="0"/>
              </a:rPr>
              <a:t>* According </a:t>
            </a:r>
            <a:r>
              <a:rPr lang="en-US" altLang="zh-CN" i="1" dirty="0" smtClean="0">
                <a:latin typeface="Arial" panose="020B0604020202020204" pitchFamily="34" charset="0"/>
              </a:rPr>
              <a:t>to </a:t>
            </a:r>
            <a:r>
              <a:rPr lang="en-US" altLang="zh-CN" i="1" dirty="0" err="1" smtClean="0">
                <a:latin typeface="Arial" panose="020B0604020202020204" pitchFamily="34" charset="0"/>
              </a:rPr>
              <a:t>InterDigital</a:t>
            </a:r>
            <a:r>
              <a:rPr lang="en-US" altLang="zh-CN" i="1" dirty="0" smtClean="0">
                <a:latin typeface="Arial" panose="020B0604020202020204" pitchFamily="34" charset="0"/>
              </a:rPr>
              <a:t> Whitepaper 2013 </a:t>
            </a:r>
            <a:endParaRPr lang="en-US" altLang="zh-CN" i="1" dirty="0">
              <a:latin typeface="Arial" panose="020B0604020202020204" pitchFamily="34" charset="0"/>
            </a:endParaRPr>
          </a:p>
        </p:txBody>
      </p:sp>
      <p:sp>
        <p:nvSpPr>
          <p:cNvPr id="17" name="矩形 16"/>
          <p:cNvSpPr/>
          <p:nvPr/>
        </p:nvSpPr>
        <p:spPr>
          <a:xfrm>
            <a:off x="2438400" y="3504071"/>
            <a:ext cx="2189574" cy="276999"/>
          </a:xfrm>
          <a:prstGeom prst="rect">
            <a:avLst/>
          </a:prstGeom>
        </p:spPr>
        <p:txBody>
          <a:bodyPr wrap="none">
            <a:spAutoFit/>
          </a:bodyPr>
          <a:lstStyle/>
          <a:p>
            <a:r>
              <a:rPr lang="en-US" altLang="zh-CN" dirty="0" smtClean="0">
                <a:latin typeface="Arial" panose="020B0604020202020204" pitchFamily="34" charset="0"/>
              </a:rPr>
              <a:t>*A </a:t>
            </a:r>
            <a:r>
              <a:rPr lang="en-US" altLang="zh-CN" dirty="0">
                <a:latin typeface="Arial" panose="020B0604020202020204" pitchFamily="34" charset="0"/>
              </a:rPr>
              <a:t>typical </a:t>
            </a:r>
            <a:r>
              <a:rPr lang="en-US" altLang="zh-CN" dirty="0" err="1">
                <a:latin typeface="Arial" panose="020B0604020202020204" pitchFamily="34" charset="0"/>
              </a:rPr>
              <a:t>mmW</a:t>
            </a:r>
            <a:r>
              <a:rPr lang="en-US" altLang="zh-CN" dirty="0">
                <a:latin typeface="Arial" panose="020B0604020202020204" pitchFamily="34" charset="0"/>
              </a:rPr>
              <a:t> backhaul link</a:t>
            </a:r>
          </a:p>
        </p:txBody>
      </p:sp>
      <p:sp>
        <p:nvSpPr>
          <p:cNvPr id="18" name="右箭头 17"/>
          <p:cNvSpPr/>
          <p:nvPr/>
        </p:nvSpPr>
        <p:spPr bwMode="auto">
          <a:xfrm>
            <a:off x="4800600" y="2106168"/>
            <a:ext cx="630206" cy="4846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矩形 18"/>
          <p:cNvSpPr/>
          <p:nvPr/>
        </p:nvSpPr>
        <p:spPr bwMode="auto">
          <a:xfrm>
            <a:off x="5791200" y="914400"/>
            <a:ext cx="3124199" cy="1295400"/>
          </a:xfrm>
          <a:prstGeom prst="rect">
            <a:avLst/>
          </a:prstGeom>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spcBef>
                <a:spcPts val="0"/>
              </a:spcBef>
              <a:spcAft>
                <a:spcPts val="0"/>
              </a:spcAft>
              <a:buClr>
                <a:srgbClr val="990033"/>
              </a:buClr>
              <a:defRPr/>
            </a:pPr>
            <a:r>
              <a:rPr lang="en-US" altLang="zh-CN" sz="2000" dirty="0" smtClean="0">
                <a:solidFill>
                  <a:srgbClr val="C00000"/>
                </a:solidFill>
                <a:latin typeface="Arial"/>
              </a:rPr>
              <a:t>VLC outdoor free-space high speed PD communication for mobile backhaul </a:t>
            </a:r>
            <a:endParaRPr lang="zh-CN" altLang="en-US" sz="2000" dirty="0">
              <a:solidFill>
                <a:srgbClr val="C00000"/>
              </a:solidFill>
              <a:latin typeface="Arial"/>
            </a:endParaRPr>
          </a:p>
        </p:txBody>
      </p:sp>
      <p:sp>
        <p:nvSpPr>
          <p:cNvPr id="20" name="矩形 19"/>
          <p:cNvSpPr/>
          <p:nvPr/>
        </p:nvSpPr>
        <p:spPr>
          <a:xfrm>
            <a:off x="5572094" y="2510227"/>
            <a:ext cx="3419506" cy="4647426"/>
          </a:xfrm>
          <a:prstGeom prst="rect">
            <a:avLst/>
          </a:prstGeom>
        </p:spPr>
        <p:txBody>
          <a:bodyPr wrap="square">
            <a:spAutoFit/>
          </a:bodyPr>
          <a:lstStyle/>
          <a:p>
            <a:pPr marL="285750" indent="-285750">
              <a:buFont typeface="Arial" panose="020B0604020202020204" pitchFamily="34" charset="0"/>
              <a:buChar char="•"/>
            </a:pPr>
            <a:r>
              <a:rPr lang="en-US" altLang="zh-CN" sz="1600" dirty="0" smtClean="0">
                <a:latin typeface="Arial" panose="020B0604020202020204" pitchFamily="34" charset="0"/>
              </a:rPr>
              <a:t>It shares the same CAPEX/OPEX advantages with </a:t>
            </a:r>
            <a:r>
              <a:rPr lang="en-US" altLang="zh-CN" sz="1600" dirty="0" err="1" smtClean="0">
                <a:latin typeface="Arial" panose="020B0604020202020204" pitchFamily="34" charset="0"/>
              </a:rPr>
              <a:t>mmW</a:t>
            </a:r>
            <a:endParaRPr lang="en-US" altLang="zh-CN" sz="1600" dirty="0">
              <a:latin typeface="Arial" panose="020B0604020202020204" pitchFamily="34" charset="0"/>
            </a:endParaRPr>
          </a:p>
          <a:p>
            <a:pPr marL="285750" indent="-285750">
              <a:buFont typeface="Arial" panose="020B0604020202020204" pitchFamily="34" charset="0"/>
              <a:buChar char="•"/>
            </a:pPr>
            <a:r>
              <a:rPr lang="en-US" altLang="zh-CN" sz="1600" dirty="0">
                <a:latin typeface="Arial" panose="020B0604020202020204" pitchFamily="34" charset="0"/>
              </a:rPr>
              <a:t>More </a:t>
            </a:r>
            <a:r>
              <a:rPr lang="en-US" altLang="zh-CN" sz="1600" dirty="0" smtClean="0">
                <a:latin typeface="Arial" panose="020B0604020202020204" pitchFamily="34" charset="0"/>
              </a:rPr>
              <a:t>competitive with lower device cost</a:t>
            </a:r>
          </a:p>
          <a:p>
            <a:endParaRPr lang="en-US" altLang="zh-CN" sz="1600" dirty="0" smtClean="0">
              <a:latin typeface="Arial" panose="020B0604020202020204" pitchFamily="34" charset="0"/>
            </a:endParaRPr>
          </a:p>
          <a:p>
            <a:r>
              <a:rPr lang="en-US" altLang="zh-CN" sz="1600" dirty="0" smtClean="0">
                <a:latin typeface="Arial" panose="020B0604020202020204" pitchFamily="34" charset="0"/>
              </a:rPr>
              <a:t>Characters:</a:t>
            </a:r>
          </a:p>
          <a:p>
            <a:endParaRPr lang="en-US" altLang="zh-CN" sz="1600" dirty="0" smtClean="0">
              <a:latin typeface="Arial" panose="020B0604020202020204" pitchFamily="34" charset="0"/>
            </a:endParaRPr>
          </a:p>
          <a:p>
            <a:pPr marL="285750" indent="-285750">
              <a:buFont typeface="Wingdings" panose="05000000000000000000" pitchFamily="2" charset="2"/>
              <a:buChar char="Ø"/>
            </a:pPr>
            <a:r>
              <a:rPr lang="en-US" altLang="zh-CN" sz="1600" dirty="0">
                <a:latin typeface="Arial" panose="020B0604020202020204" pitchFamily="34" charset="0"/>
              </a:rPr>
              <a:t>Large </a:t>
            </a:r>
            <a:r>
              <a:rPr lang="en-US" altLang="zh-CN" sz="1600" dirty="0" smtClean="0">
                <a:latin typeface="Arial" panose="020B0604020202020204" pitchFamily="34" charset="0"/>
              </a:rPr>
              <a:t>indoor/</a:t>
            </a:r>
            <a:r>
              <a:rPr lang="en-US" altLang="zh-CN" sz="1600" b="1" dirty="0" smtClean="0">
                <a:solidFill>
                  <a:srgbClr val="FF0000"/>
                </a:solidFill>
                <a:latin typeface="Arial" panose="020B0604020202020204" pitchFamily="34" charset="0"/>
              </a:rPr>
              <a:t>outdoor </a:t>
            </a:r>
            <a:r>
              <a:rPr lang="en-US" altLang="zh-CN" sz="1600" b="1" dirty="0">
                <a:solidFill>
                  <a:srgbClr val="FF0000"/>
                </a:solidFill>
                <a:latin typeface="Arial" panose="020B0604020202020204" pitchFamily="34" charset="0"/>
              </a:rPr>
              <a:t>public </a:t>
            </a:r>
            <a:r>
              <a:rPr lang="en-US" altLang="zh-CN" sz="1600" b="1" dirty="0" smtClean="0">
                <a:solidFill>
                  <a:srgbClr val="FF0000"/>
                </a:solidFill>
                <a:latin typeface="Arial" panose="020B0604020202020204" pitchFamily="34" charset="0"/>
              </a:rPr>
              <a:t>spaces</a:t>
            </a:r>
          </a:p>
          <a:p>
            <a:pPr marL="285750" indent="-285750">
              <a:buFont typeface="Wingdings" panose="05000000000000000000" pitchFamily="2" charset="2"/>
              <a:buChar char="Ø"/>
            </a:pPr>
            <a:r>
              <a:rPr lang="en-US" altLang="zh-CN" sz="1600" dirty="0" smtClean="0">
                <a:latin typeface="Arial" panose="020B0604020202020204" pitchFamily="34" charset="0"/>
              </a:rPr>
              <a:t>Distance: </a:t>
            </a:r>
            <a:r>
              <a:rPr lang="en-US" altLang="zh-CN" sz="1600" b="1" dirty="0" smtClean="0">
                <a:solidFill>
                  <a:srgbClr val="FF0000"/>
                </a:solidFill>
                <a:latin typeface="Arial" panose="020B0604020202020204" pitchFamily="34" charset="0"/>
              </a:rPr>
              <a:t>~50 m~1 km</a:t>
            </a:r>
          </a:p>
          <a:p>
            <a:pPr marL="285750" indent="-285750">
              <a:buFont typeface="Wingdings" panose="05000000000000000000" pitchFamily="2" charset="2"/>
              <a:buChar char="Ø"/>
            </a:pPr>
            <a:r>
              <a:rPr lang="en-US" altLang="zh-CN" sz="1600" dirty="0" smtClean="0">
                <a:latin typeface="Arial" panose="020B0604020202020204" pitchFamily="34" charset="0"/>
              </a:rPr>
              <a:t>Speed: </a:t>
            </a:r>
            <a:r>
              <a:rPr lang="en-US" altLang="zh-CN" sz="1600" b="1" dirty="0" smtClean="0">
                <a:solidFill>
                  <a:srgbClr val="FF0000"/>
                </a:solidFill>
                <a:latin typeface="Arial" panose="020B0604020202020204" pitchFamily="34" charset="0"/>
              </a:rPr>
              <a:t>~</a:t>
            </a:r>
            <a:r>
              <a:rPr lang="en-US" altLang="zh-CN" sz="1600" b="1" dirty="0" err="1" smtClean="0">
                <a:solidFill>
                  <a:srgbClr val="FF0000"/>
                </a:solidFill>
                <a:latin typeface="Arial" panose="020B0604020202020204" pitchFamily="34" charset="0"/>
              </a:rPr>
              <a:t>Gbps</a:t>
            </a:r>
            <a:endParaRPr lang="en-US" altLang="zh-CN" sz="1600" b="1" dirty="0" smtClean="0">
              <a:solidFill>
                <a:srgbClr val="FF0000"/>
              </a:solidFill>
              <a:latin typeface="Arial" panose="020B0604020202020204" pitchFamily="34" charset="0"/>
            </a:endParaRPr>
          </a:p>
          <a:p>
            <a:pPr marL="285750" indent="-285750">
              <a:buFont typeface="Wingdings" panose="05000000000000000000" pitchFamily="2" charset="2"/>
              <a:buChar char="Ø"/>
            </a:pPr>
            <a:r>
              <a:rPr lang="en-US" altLang="zh-CN" sz="1600" dirty="0" smtClean="0">
                <a:latin typeface="Arial" panose="020B0604020202020204" pitchFamily="34" charset="0"/>
              </a:rPr>
              <a:t>Link: </a:t>
            </a:r>
            <a:r>
              <a:rPr lang="en-US" altLang="zh-CN" sz="1600" b="1" dirty="0" smtClean="0">
                <a:solidFill>
                  <a:srgbClr val="FF0000"/>
                </a:solidFill>
                <a:latin typeface="Arial" panose="020B0604020202020204" pitchFamily="34" charset="0"/>
              </a:rPr>
              <a:t>mainly Point-to-point</a:t>
            </a:r>
          </a:p>
          <a:p>
            <a:r>
              <a:rPr lang="en-US" altLang="zh-CN" sz="1600" dirty="0" smtClean="0">
                <a:latin typeface="Arial" panose="020B0604020202020204" pitchFamily="34" charset="0"/>
              </a:rPr>
              <a:t> </a:t>
            </a:r>
            <a:endParaRPr lang="en-US" altLang="zh-CN" sz="1600" dirty="0">
              <a:latin typeface="Arial" panose="020B0604020202020204" pitchFamily="34" charset="0"/>
            </a:endParaRPr>
          </a:p>
          <a:p>
            <a:endParaRPr lang="en-US" altLang="zh-CN" sz="1600" dirty="0" smtClean="0">
              <a:latin typeface="Arial" panose="020B0604020202020204" pitchFamily="34" charset="0"/>
            </a:endParaRPr>
          </a:p>
          <a:p>
            <a:endParaRPr lang="en-US" altLang="zh-CN" sz="1600" dirty="0" smtClean="0">
              <a:latin typeface="Arial" panose="020B0604020202020204" pitchFamily="34" charset="0"/>
            </a:endParaRPr>
          </a:p>
          <a:p>
            <a:endParaRPr lang="en-US" altLang="zh-CN" sz="1600" dirty="0" smtClean="0">
              <a:latin typeface="Arial" panose="020B0604020202020204" pitchFamily="34" charset="0"/>
            </a:endParaRPr>
          </a:p>
          <a:p>
            <a:endParaRPr lang="en-US" altLang="zh-CN" dirty="0">
              <a:latin typeface="Arial" panose="020B0604020202020204" pitchFamily="34" charset="0"/>
            </a:endParaRPr>
          </a:p>
          <a:p>
            <a:endParaRPr lang="zh-CN" altLang="en-US" dirty="0">
              <a:latin typeface="Arial" panose="020B0604020202020204" pitchFamily="34" charset="0"/>
            </a:endParaRPr>
          </a:p>
        </p:txBody>
      </p:sp>
    </p:spTree>
    <p:extLst>
      <p:ext uri="{BB962C8B-B14F-4D97-AF65-F5344CB8AC3E}">
        <p14:creationId xmlns:p14="http://schemas.microsoft.com/office/powerpoint/2010/main" val="88890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left)">
                                      <p:cBhvr>
                                        <p:cTn id="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GB" altLang="en-US" dirty="0" smtClean="0"/>
              <a:t>&lt;Nov 2015&gt;</a:t>
            </a:r>
            <a:endParaRPr lang="en-GB" altLang="en-US" dirty="0"/>
          </a:p>
        </p:txBody>
      </p:sp>
      <p:sp>
        <p:nvSpPr>
          <p:cNvPr id="5" name="页脚占位符 4"/>
          <p:cNvSpPr>
            <a:spLocks noGrp="1"/>
          </p:cNvSpPr>
          <p:nvPr>
            <p:ph type="ftr" sz="quarter" idx="11"/>
          </p:nvPr>
        </p:nvSpPr>
        <p:spPr/>
        <p:txBody>
          <a:bodyPr/>
          <a:lstStyle/>
          <a:p>
            <a:r>
              <a:rPr lang="en-GB" altLang="en-US" smtClean="0"/>
              <a:t>&lt;author&gt;, &lt;company&gt;</a:t>
            </a:r>
            <a:endParaRPr lang="en-GB" altLang="en-US"/>
          </a:p>
        </p:txBody>
      </p:sp>
      <p:sp>
        <p:nvSpPr>
          <p:cNvPr id="6" name="灯片编号占位符 5"/>
          <p:cNvSpPr>
            <a:spLocks noGrp="1"/>
          </p:cNvSpPr>
          <p:nvPr>
            <p:ph type="sldNum" sz="quarter" idx="12"/>
          </p:nvPr>
        </p:nvSpPr>
        <p:spPr/>
        <p:txBody>
          <a:bodyPr/>
          <a:lstStyle/>
          <a:p>
            <a:r>
              <a:rPr lang="en-GB" altLang="en-US" smtClean="0"/>
              <a:t>Slide </a:t>
            </a:r>
            <a:fld id="{DF19CAC6-B0F6-4D16-95A5-5679B1B7088A}" type="slidenum">
              <a:rPr lang="en-GB" altLang="en-US" smtClean="0"/>
              <a:pPr/>
              <a:t>5</a:t>
            </a:fld>
            <a:endParaRPr lang="en-GB" altLang="en-US"/>
          </a:p>
        </p:txBody>
      </p:sp>
      <p:grpSp>
        <p:nvGrpSpPr>
          <p:cNvPr id="7" name="组合 6"/>
          <p:cNvGrpSpPr/>
          <p:nvPr/>
        </p:nvGrpSpPr>
        <p:grpSpPr>
          <a:xfrm>
            <a:off x="539552" y="3694984"/>
            <a:ext cx="8238444" cy="2398312"/>
            <a:chOff x="478547" y="1578246"/>
            <a:chExt cx="8238444" cy="2398312"/>
          </a:xfrm>
        </p:grpSpPr>
        <p:sp>
          <p:nvSpPr>
            <p:cNvPr id="8" name="对角圆角矩形 7"/>
            <p:cNvSpPr/>
            <p:nvPr/>
          </p:nvSpPr>
          <p:spPr bwMode="auto">
            <a:xfrm>
              <a:off x="478547" y="1816714"/>
              <a:ext cx="8238444" cy="2159844"/>
            </a:xfrm>
            <a:prstGeom prst="round2DiagRect">
              <a:avLst/>
            </a:prstGeom>
            <a:solidFill>
              <a:srgbClr val="FFFFFF"/>
            </a:solidFill>
            <a:ln w="38100" cap="flat" cmpd="sng" algn="ctr">
              <a:solidFill>
                <a:srgbClr val="1B1BDB"/>
              </a:solidFill>
              <a:prstDash val="solid"/>
              <a:headEnd type="none" w="sm" len="sm"/>
              <a:tailEnd type="triangle" w="sm" len="sm"/>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50000"/>
                </a:lnSpc>
                <a:spcBef>
                  <a:spcPct val="25000"/>
                </a:spcBef>
                <a:spcAft>
                  <a:spcPts val="0"/>
                </a:spcAft>
                <a:buClr>
                  <a:srgbClr val="C00000"/>
                </a:buClr>
                <a:buSzTx/>
                <a:buFont typeface="Wingdings" pitchFamily="2" charset="2"/>
                <a:buChar char="p"/>
                <a:tabLst/>
                <a:defRPr/>
              </a:pPr>
              <a:endParaRPr kumimoji="0" lang="en-US" altLang="zh-CN" sz="2000" b="0" i="0" u="none" strike="noStrike" kern="0" cap="none" spc="0" normalizeH="0" baseline="0" noProof="0" dirty="0" smtClean="0">
                <a:ln>
                  <a:noFill/>
                </a:ln>
                <a:solidFill>
                  <a:srgbClr val="0E1571"/>
                </a:solidFill>
                <a:effectLst/>
                <a:uLnTx/>
                <a:uFillTx/>
                <a:latin typeface="微软雅黑" pitchFamily="34" charset="-122"/>
                <a:ea typeface="微软雅黑" pitchFamily="34" charset="-122"/>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zh-CN" altLang="en-US" sz="2400" b="1" i="0" u="none" strike="noStrike" kern="0" cap="none" spc="0" normalizeH="0" baseline="0" noProof="0" dirty="0" smtClean="0">
                <a:ln>
                  <a:noFill/>
                </a:ln>
                <a:solidFill>
                  <a:srgbClr val="000000"/>
                </a:solidFill>
                <a:effectLst/>
                <a:uLnTx/>
                <a:uFillTx/>
                <a:latin typeface="Times New Roman" pitchFamily="18" charset="0"/>
                <a:ea typeface="黑体" pitchFamily="2" charset="-122"/>
                <a:cs typeface="+mn-cs"/>
              </a:endParaRPr>
            </a:p>
          </p:txBody>
        </p:sp>
        <p:sp>
          <p:nvSpPr>
            <p:cNvPr id="9" name="圆角矩形 8"/>
            <p:cNvSpPr/>
            <p:nvPr/>
          </p:nvSpPr>
          <p:spPr bwMode="auto">
            <a:xfrm>
              <a:off x="644454" y="1578246"/>
              <a:ext cx="3104541" cy="476934"/>
            </a:xfrm>
            <a:prstGeom prst="roundRect">
              <a:avLst/>
            </a:prstGeom>
            <a:gradFill rotWithShape="1">
              <a:gsLst>
                <a:gs pos="0">
                  <a:srgbClr val="3333CC">
                    <a:shade val="51000"/>
                    <a:satMod val="130000"/>
                  </a:srgbClr>
                </a:gs>
                <a:gs pos="80000">
                  <a:srgbClr val="3333CC">
                    <a:shade val="93000"/>
                    <a:satMod val="130000"/>
                  </a:srgbClr>
                </a:gs>
                <a:gs pos="100000">
                  <a:srgbClr val="3333CC">
                    <a:shade val="94000"/>
                    <a:satMod val="135000"/>
                  </a:srgbClr>
                </a:gs>
              </a:gsLst>
              <a:lin ang="16200000" scaled="0"/>
            </a:gradFill>
            <a:ln w="9525" cap="flat" cmpd="sng" algn="ctr">
              <a:solidFill>
                <a:srgbClr val="3333CC">
                  <a:shade val="95000"/>
                  <a:satMod val="105000"/>
                </a:srgbClr>
              </a:solidFill>
              <a:prstDash val="solid"/>
              <a:headEnd type="none" w="sm" len="sm"/>
              <a:tailEnd type="triangle" w="sm" len="sm"/>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0" lang="en-US" altLang="zh-CN" sz="20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Channel</a:t>
              </a:r>
              <a:r>
                <a:rPr kumimoji="0" lang="en-US" altLang="zh-CN" sz="2000" b="0" i="0" u="none" strike="noStrike" kern="0" cap="none" spc="0" normalizeH="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 Model Study </a:t>
              </a:r>
              <a:endParaRPr kumimoji="0" lang="zh-CN" altLang="en-US" sz="20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pic>
        <p:nvPicPr>
          <p:cNvPr id="10" name="图片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079672"/>
            <a:ext cx="8136904" cy="2615312"/>
          </a:xfrm>
          <a:prstGeom prst="rect">
            <a:avLst/>
          </a:prstGeom>
          <a:noFill/>
          <a:ln>
            <a:noFill/>
          </a:ln>
        </p:spPr>
      </p:pic>
      <p:sp>
        <p:nvSpPr>
          <p:cNvPr id="14" name="文本框 16"/>
          <p:cNvSpPr txBox="1"/>
          <p:nvPr/>
        </p:nvSpPr>
        <p:spPr>
          <a:xfrm>
            <a:off x="533400" y="4343400"/>
            <a:ext cx="8982662" cy="553998"/>
          </a:xfrm>
          <a:prstGeom prst="rect">
            <a:avLst/>
          </a:prstGeom>
          <a:noFill/>
        </p:spPr>
        <p:txBody>
          <a:bodyPr wrap="square" rtlCol="0">
            <a:spAutoFit/>
          </a:bodyPr>
          <a:lstStyle/>
          <a:p>
            <a:pPr marL="88900">
              <a:lnSpc>
                <a:spcPct val="150000"/>
              </a:lnSpc>
              <a:spcBef>
                <a:spcPts val="600"/>
              </a:spcBef>
              <a:buClr>
                <a:srgbClr val="C00000"/>
              </a:buClr>
            </a:pPr>
            <a:r>
              <a:rPr lang="en-US" altLang="zh-CN" sz="2000" dirty="0" smtClean="0">
                <a:latin typeface="微软雅黑" pitchFamily="34" charset="-122"/>
                <a:ea typeface="微软雅黑" pitchFamily="34" charset="-122"/>
              </a:rPr>
              <a:t>Transmitter</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 </a:t>
            </a:r>
            <a:r>
              <a:rPr lang="en-US" altLang="zh-CN" sz="2000" dirty="0" smtClean="0">
                <a:solidFill>
                  <a:srgbClr val="CC0000"/>
                </a:solidFill>
                <a:latin typeface="微软雅黑" pitchFamily="34" charset="-122"/>
                <a:ea typeface="微软雅黑" pitchFamily="34" charset="-122"/>
              </a:rPr>
              <a:t>LED </a:t>
            </a:r>
            <a:r>
              <a:rPr lang="en-US" altLang="zh-CN" sz="2000" dirty="0">
                <a:solidFill>
                  <a:srgbClr val="CC0000"/>
                </a:solidFill>
                <a:latin typeface="微软雅黑" pitchFamily="34" charset="-122"/>
                <a:ea typeface="微软雅黑" pitchFamily="34" charset="-122"/>
              </a:rPr>
              <a:t>response, </a:t>
            </a:r>
            <a:r>
              <a:rPr lang="en-US" altLang="zh-CN" sz="2000" dirty="0" err="1">
                <a:solidFill>
                  <a:srgbClr val="CC0000"/>
                </a:solidFill>
                <a:latin typeface="微软雅黑" pitchFamily="34" charset="-122"/>
                <a:ea typeface="微软雅黑" pitchFamily="34" charset="-122"/>
              </a:rPr>
              <a:t>Tx</a:t>
            </a:r>
            <a:r>
              <a:rPr lang="en-US" altLang="zh-CN" sz="2000" dirty="0">
                <a:solidFill>
                  <a:srgbClr val="CC0000"/>
                </a:solidFill>
                <a:latin typeface="微软雅黑" pitchFamily="34" charset="-122"/>
                <a:ea typeface="微软雅黑" pitchFamily="34" charset="-122"/>
              </a:rPr>
              <a:t> </a:t>
            </a:r>
            <a:r>
              <a:rPr lang="en-US" altLang="zh-CN" sz="2000" dirty="0">
                <a:solidFill>
                  <a:srgbClr val="CC0000"/>
                </a:solidFill>
                <a:latin typeface="微软雅黑" pitchFamily="34" charset="-122"/>
                <a:ea typeface="微软雅黑" pitchFamily="34" charset="-122"/>
              </a:rPr>
              <a:t>Angle of </a:t>
            </a:r>
            <a:r>
              <a:rPr lang="en-US" altLang="zh-CN" sz="2000" dirty="0" smtClean="0">
                <a:solidFill>
                  <a:srgbClr val="CC0000"/>
                </a:solidFill>
                <a:latin typeface="微软雅黑" pitchFamily="34" charset="-122"/>
                <a:ea typeface="微软雅黑" pitchFamily="34" charset="-122"/>
              </a:rPr>
              <a:t>Half, Wavelength</a:t>
            </a:r>
            <a:endParaRPr lang="en-US" altLang="zh-CN" sz="2000" dirty="0">
              <a:solidFill>
                <a:srgbClr val="CC0000"/>
              </a:solidFill>
              <a:latin typeface="微软雅黑" pitchFamily="34" charset="-122"/>
              <a:ea typeface="微软雅黑" pitchFamily="34" charset="-122"/>
            </a:endParaRPr>
          </a:p>
        </p:txBody>
      </p:sp>
      <p:sp>
        <p:nvSpPr>
          <p:cNvPr id="15" name="TextBox 38"/>
          <p:cNvSpPr txBox="1"/>
          <p:nvPr/>
        </p:nvSpPr>
        <p:spPr>
          <a:xfrm>
            <a:off x="762000" y="3276600"/>
            <a:ext cx="1981200" cy="338554"/>
          </a:xfrm>
          <a:prstGeom prst="rect">
            <a:avLst/>
          </a:prstGeom>
          <a:solidFill>
            <a:schemeClr val="bg1"/>
          </a:solidFill>
        </p:spPr>
        <p:txBody>
          <a:bodyPr wrap="square" rtlCol="0">
            <a:spAutoFit/>
          </a:bodyPr>
          <a:lstStyle/>
          <a:p>
            <a:pPr algn="ctr"/>
            <a:r>
              <a:rPr lang="en-US" altLang="zh-CN" sz="1600" b="1" dirty="0" smtClean="0"/>
              <a:t>Transmitter</a:t>
            </a:r>
            <a:endParaRPr lang="zh-CN" altLang="en-US" sz="1600" b="1" dirty="0"/>
          </a:p>
        </p:txBody>
      </p:sp>
      <p:sp>
        <p:nvSpPr>
          <p:cNvPr id="16" name="TextBox 39"/>
          <p:cNvSpPr txBox="1"/>
          <p:nvPr/>
        </p:nvSpPr>
        <p:spPr>
          <a:xfrm>
            <a:off x="2971800" y="3276600"/>
            <a:ext cx="1981200" cy="338554"/>
          </a:xfrm>
          <a:prstGeom prst="rect">
            <a:avLst/>
          </a:prstGeom>
          <a:solidFill>
            <a:schemeClr val="bg1"/>
          </a:solidFill>
        </p:spPr>
        <p:txBody>
          <a:bodyPr wrap="square" rtlCol="0">
            <a:spAutoFit/>
          </a:bodyPr>
          <a:lstStyle/>
          <a:p>
            <a:pPr algn="ctr"/>
            <a:r>
              <a:rPr lang="en-US" altLang="zh-CN" sz="1600" b="1" dirty="0" smtClean="0"/>
              <a:t>Channel Model</a:t>
            </a:r>
            <a:endParaRPr lang="zh-CN" altLang="en-US" sz="1600" b="1" dirty="0"/>
          </a:p>
        </p:txBody>
      </p:sp>
      <p:sp>
        <p:nvSpPr>
          <p:cNvPr id="17" name="TextBox 40"/>
          <p:cNvSpPr txBox="1"/>
          <p:nvPr/>
        </p:nvSpPr>
        <p:spPr>
          <a:xfrm>
            <a:off x="5943600" y="3276600"/>
            <a:ext cx="1981200" cy="338554"/>
          </a:xfrm>
          <a:prstGeom prst="rect">
            <a:avLst/>
          </a:prstGeom>
          <a:solidFill>
            <a:schemeClr val="bg1"/>
          </a:solidFill>
        </p:spPr>
        <p:txBody>
          <a:bodyPr wrap="square" rtlCol="0">
            <a:spAutoFit/>
          </a:bodyPr>
          <a:lstStyle/>
          <a:p>
            <a:pPr algn="ctr"/>
            <a:r>
              <a:rPr lang="en-US" altLang="zh-CN" sz="1600" b="1" dirty="0" smtClean="0"/>
              <a:t>Receiver</a:t>
            </a:r>
            <a:endParaRPr lang="zh-CN" altLang="en-US" sz="1600" b="1" dirty="0"/>
          </a:p>
        </p:txBody>
      </p:sp>
      <p:sp>
        <p:nvSpPr>
          <p:cNvPr id="18" name="TextBox 41"/>
          <p:cNvSpPr txBox="1"/>
          <p:nvPr/>
        </p:nvSpPr>
        <p:spPr>
          <a:xfrm>
            <a:off x="3124200" y="2819400"/>
            <a:ext cx="1447800" cy="338554"/>
          </a:xfrm>
          <a:prstGeom prst="rect">
            <a:avLst/>
          </a:prstGeom>
          <a:solidFill>
            <a:schemeClr val="bg1"/>
          </a:solidFill>
        </p:spPr>
        <p:txBody>
          <a:bodyPr wrap="square" rtlCol="0">
            <a:spAutoFit/>
          </a:bodyPr>
          <a:lstStyle/>
          <a:p>
            <a:pPr algn="ctr"/>
            <a:r>
              <a:rPr lang="en-US" altLang="zh-CN" sz="1600" b="1" dirty="0" smtClean="0"/>
              <a:t>Turbulence</a:t>
            </a:r>
            <a:endParaRPr lang="zh-CN" altLang="en-US" sz="1600" b="1" dirty="0"/>
          </a:p>
        </p:txBody>
      </p:sp>
      <p:sp>
        <p:nvSpPr>
          <p:cNvPr id="19" name="TextBox 42"/>
          <p:cNvSpPr txBox="1"/>
          <p:nvPr/>
        </p:nvSpPr>
        <p:spPr>
          <a:xfrm>
            <a:off x="2971800" y="1143000"/>
            <a:ext cx="1981200" cy="338554"/>
          </a:xfrm>
          <a:prstGeom prst="rect">
            <a:avLst/>
          </a:prstGeom>
          <a:solidFill>
            <a:schemeClr val="bg1"/>
          </a:solidFill>
        </p:spPr>
        <p:txBody>
          <a:bodyPr wrap="square" rtlCol="0">
            <a:spAutoFit/>
          </a:bodyPr>
          <a:lstStyle/>
          <a:p>
            <a:pPr algn="ctr"/>
            <a:r>
              <a:rPr lang="en-US" altLang="zh-CN" sz="1600" b="1" dirty="0" smtClean="0"/>
              <a:t>Background Noise</a:t>
            </a:r>
            <a:endParaRPr lang="zh-CN" altLang="en-US" sz="1600" b="1" dirty="0"/>
          </a:p>
        </p:txBody>
      </p:sp>
      <p:sp>
        <p:nvSpPr>
          <p:cNvPr id="20" name="文本框 16"/>
          <p:cNvSpPr txBox="1"/>
          <p:nvPr/>
        </p:nvSpPr>
        <p:spPr>
          <a:xfrm>
            <a:off x="533400" y="4738760"/>
            <a:ext cx="8077200" cy="553998"/>
          </a:xfrm>
          <a:prstGeom prst="rect">
            <a:avLst/>
          </a:prstGeom>
          <a:noFill/>
        </p:spPr>
        <p:txBody>
          <a:bodyPr wrap="square" rtlCol="0">
            <a:spAutoFit/>
          </a:bodyPr>
          <a:lstStyle/>
          <a:p>
            <a:pPr marL="88900">
              <a:lnSpc>
                <a:spcPct val="150000"/>
              </a:lnSpc>
              <a:spcBef>
                <a:spcPts val="0"/>
              </a:spcBef>
              <a:buClr>
                <a:srgbClr val="C00000"/>
              </a:buClr>
            </a:pPr>
            <a:r>
              <a:rPr lang="en-US" altLang="zh-CN" sz="2000" dirty="0" smtClean="0">
                <a:latin typeface="微软雅黑" pitchFamily="34" charset="-122"/>
                <a:ea typeface="微软雅黑" pitchFamily="34" charset="-122"/>
              </a:rPr>
              <a:t>Free Space Channel</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 </a:t>
            </a:r>
            <a:r>
              <a:rPr lang="en-US" altLang="zh-CN" sz="2000" dirty="0" smtClean="0">
                <a:solidFill>
                  <a:srgbClr val="CC0000"/>
                </a:solidFill>
                <a:latin typeface="微软雅黑" pitchFamily="34" charset="-122"/>
                <a:ea typeface="微软雅黑" pitchFamily="34" charset="-122"/>
              </a:rPr>
              <a:t>Turbulence, Background Noise, Distance</a:t>
            </a:r>
          </a:p>
        </p:txBody>
      </p:sp>
      <p:sp>
        <p:nvSpPr>
          <p:cNvPr id="22" name="文本框 16"/>
          <p:cNvSpPr txBox="1"/>
          <p:nvPr/>
        </p:nvSpPr>
        <p:spPr>
          <a:xfrm>
            <a:off x="533400" y="5237202"/>
            <a:ext cx="8244596" cy="553998"/>
          </a:xfrm>
          <a:prstGeom prst="rect">
            <a:avLst/>
          </a:prstGeom>
          <a:noFill/>
        </p:spPr>
        <p:txBody>
          <a:bodyPr wrap="square" rtlCol="0">
            <a:spAutoFit/>
          </a:bodyPr>
          <a:lstStyle/>
          <a:p>
            <a:pPr marL="88900">
              <a:lnSpc>
                <a:spcPct val="150000"/>
              </a:lnSpc>
              <a:spcBef>
                <a:spcPts val="0"/>
              </a:spcBef>
              <a:buClr>
                <a:srgbClr val="C00000"/>
              </a:buClr>
            </a:pPr>
            <a:r>
              <a:rPr lang="en-US" altLang="zh-CN" sz="2000" dirty="0">
                <a:latin typeface="微软雅黑" pitchFamily="34" charset="-122"/>
                <a:ea typeface="微软雅黑" pitchFamily="34" charset="-122"/>
              </a:rPr>
              <a:t>Receiver</a:t>
            </a:r>
            <a:r>
              <a:rPr lang="en-US" altLang="zh-CN" sz="2000" dirty="0">
                <a:solidFill>
                  <a:srgbClr val="CC0000"/>
                </a:solidFill>
                <a:latin typeface="微软雅黑" pitchFamily="34" charset="-122"/>
                <a:ea typeface="微软雅黑" pitchFamily="34" charset="-122"/>
              </a:rPr>
              <a:t>: </a:t>
            </a:r>
            <a:r>
              <a:rPr lang="en-US" altLang="zh-CN" sz="2000" dirty="0" smtClean="0">
                <a:solidFill>
                  <a:srgbClr val="CC0000"/>
                </a:solidFill>
                <a:latin typeface="微软雅黑" pitchFamily="34" charset="-122"/>
                <a:ea typeface="微软雅黑" pitchFamily="34" charset="-122"/>
              </a:rPr>
              <a:t>Rx Angle of Half, diversity technology and receiver filter</a:t>
            </a:r>
            <a:endParaRPr lang="en-US" altLang="zh-CN" sz="2000" dirty="0">
              <a:solidFill>
                <a:srgbClr val="CC0000"/>
              </a:solidFill>
              <a:latin typeface="微软雅黑" pitchFamily="34" charset="-122"/>
              <a:ea typeface="微软雅黑" pitchFamily="34" charset="-122"/>
            </a:endParaRPr>
          </a:p>
        </p:txBody>
      </p:sp>
      <p:sp>
        <p:nvSpPr>
          <p:cNvPr id="23" name="椭圆 22"/>
          <p:cNvSpPr/>
          <p:nvPr/>
        </p:nvSpPr>
        <p:spPr bwMode="auto">
          <a:xfrm>
            <a:off x="2651484" y="1974323"/>
            <a:ext cx="91716" cy="652046"/>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59297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6</a:t>
            </a:fld>
            <a:endParaRPr lang="en-GB" altLang="en-US"/>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sp>
        <p:nvSpPr>
          <p:cNvPr id="19" name="TextBox 18"/>
          <p:cNvSpPr txBox="1"/>
          <p:nvPr/>
        </p:nvSpPr>
        <p:spPr>
          <a:xfrm>
            <a:off x="304800" y="685800"/>
            <a:ext cx="2362200" cy="400110"/>
          </a:xfrm>
          <a:prstGeom prst="rect">
            <a:avLst/>
          </a:prstGeom>
          <a:noFill/>
        </p:spPr>
        <p:txBody>
          <a:bodyPr wrap="square" rtlCol="0">
            <a:spAutoFit/>
          </a:bodyPr>
          <a:lstStyle/>
          <a:p>
            <a:r>
              <a:rPr lang="en-US" altLang="zh-CN" sz="2000" dirty="0" smtClean="0"/>
              <a:t>Research Route</a:t>
            </a:r>
            <a:endParaRPr lang="zh-CN" altLang="en-US" sz="2000" dirty="0"/>
          </a:p>
        </p:txBody>
      </p:sp>
      <p:grpSp>
        <p:nvGrpSpPr>
          <p:cNvPr id="16" name="组合 15"/>
          <p:cNvGrpSpPr/>
          <p:nvPr/>
        </p:nvGrpSpPr>
        <p:grpSpPr>
          <a:xfrm>
            <a:off x="304800" y="1143000"/>
            <a:ext cx="8534400" cy="4676276"/>
            <a:chOff x="1523999" y="1397752"/>
            <a:chExt cx="6648401" cy="4676276"/>
          </a:xfrm>
        </p:grpSpPr>
        <p:sp>
          <p:nvSpPr>
            <p:cNvPr id="21" name="任意多边形 20"/>
            <p:cNvSpPr/>
            <p:nvPr/>
          </p:nvSpPr>
          <p:spPr>
            <a:xfrm>
              <a:off x="1523999" y="3956966"/>
              <a:ext cx="6648400" cy="1292209"/>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1186762" numCol="1" spcCol="1270" anchor="t" anchorCtr="1">
              <a:noAutofit/>
            </a:bodyPr>
            <a:lstStyle/>
            <a:p>
              <a:pPr lvl="0" algn="ctr" defTabSz="844550">
                <a:lnSpc>
                  <a:spcPct val="90000"/>
                </a:lnSpc>
                <a:spcBef>
                  <a:spcPct val="0"/>
                </a:spcBef>
                <a:spcAft>
                  <a:spcPct val="35000"/>
                </a:spcAft>
              </a:pPr>
              <a:r>
                <a:rPr lang="en-US" altLang="zh-CN" sz="2000" b="1" dirty="0" smtClean="0">
                  <a:latin typeface="微软雅黑" panose="020B0503020204020204" pitchFamily="34" charset="-122"/>
                  <a:ea typeface="微软雅黑" panose="020B0503020204020204" pitchFamily="34" charset="-122"/>
                </a:rPr>
                <a:t>Simulation for Outdoor Long Distance VLC </a:t>
              </a:r>
              <a:r>
                <a:rPr lang="en-US" altLang="zh-CN" sz="2000" b="1" dirty="0" smtClean="0">
                  <a:latin typeface="微软雅黑" panose="020B0503020204020204" pitchFamily="34" charset="-122"/>
                  <a:ea typeface="微软雅黑" panose="020B0503020204020204" pitchFamily="34" charset="-122"/>
                </a:rPr>
                <a:t>Transmission </a:t>
              </a:r>
              <a:r>
                <a:rPr lang="en-US" altLang="zh-CN" sz="2000" b="1" dirty="0" smtClean="0">
                  <a:latin typeface="微软雅黑" panose="020B0503020204020204" pitchFamily="34" charset="-122"/>
                  <a:ea typeface="微软雅黑" panose="020B0503020204020204" pitchFamily="34" charset="-122"/>
                </a:rPr>
                <a:t>System</a:t>
              </a:r>
              <a:endParaRPr lang="zh-CN" altLang="en-US" sz="2000" dirty="0">
                <a:latin typeface="微软雅黑" panose="020B0503020204020204" pitchFamily="34" charset="-122"/>
                <a:ea typeface="微软雅黑" panose="020B0503020204020204" pitchFamily="34" charset="-122"/>
              </a:endParaRPr>
            </a:p>
          </p:txBody>
        </p:sp>
        <p:sp>
          <p:nvSpPr>
            <p:cNvPr id="22" name="任意多边形 21"/>
            <p:cNvSpPr/>
            <p:nvPr/>
          </p:nvSpPr>
          <p:spPr>
            <a:xfrm>
              <a:off x="1524000" y="4393862"/>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System Structure and Simulation Parameters </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3" name="任意多边形 22"/>
            <p:cNvSpPr/>
            <p:nvPr/>
          </p:nvSpPr>
          <p:spPr>
            <a:xfrm>
              <a:off x="4848200" y="4393862"/>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Simulation Results and Analysis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4" name="任意多边形 23"/>
            <p:cNvSpPr/>
            <p:nvPr/>
          </p:nvSpPr>
          <p:spPr>
            <a:xfrm>
              <a:off x="1524000" y="2677359"/>
              <a:ext cx="6648400" cy="1292209"/>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1186762" numCol="1" spcCol="1270" anchor="t" anchorCtr="1">
              <a:noAutofit/>
            </a:bodyPr>
            <a:lstStyle/>
            <a:p>
              <a:pPr lvl="0" algn="ctr" defTabSz="844550">
                <a:lnSpc>
                  <a:spcPct val="90000"/>
                </a:lnSpc>
                <a:spcBef>
                  <a:spcPct val="0"/>
                </a:spcBef>
                <a:spcAft>
                  <a:spcPct val="35000"/>
                </a:spcAft>
              </a:pPr>
              <a:r>
                <a:rPr lang="en-US" altLang="zh-CN" sz="1800" b="1" kern="1200" dirty="0" smtClean="0">
                  <a:latin typeface="微软雅黑" panose="020B0503020204020204" pitchFamily="34" charset="-122"/>
                  <a:ea typeface="微软雅黑" panose="020B0503020204020204" pitchFamily="34" charset="-122"/>
                </a:rPr>
                <a:t>Key Technique for </a:t>
              </a:r>
              <a:r>
                <a:rPr lang="en-US" altLang="zh-CN" sz="1800" b="1" kern="1200" dirty="0" smtClean="0">
                  <a:latin typeface="微软雅黑" panose="020B0503020204020204" pitchFamily="34" charset="-122"/>
                  <a:ea typeface="微软雅黑" panose="020B0503020204020204" pitchFamily="34" charset="-122"/>
                </a:rPr>
                <a:t>High Speed Outdoor </a:t>
              </a:r>
              <a:r>
                <a:rPr lang="en-US" altLang="zh-CN" sz="1800" b="1" kern="1200" dirty="0" smtClean="0">
                  <a:latin typeface="微软雅黑" panose="020B0503020204020204" pitchFamily="34" charset="-122"/>
                  <a:ea typeface="微软雅黑" panose="020B0503020204020204" pitchFamily="34" charset="-122"/>
                </a:rPr>
                <a:t>VLC Transmission System</a:t>
              </a:r>
              <a:endParaRPr lang="zh-CN" altLang="en-US" sz="1800" kern="1200" dirty="0">
                <a:latin typeface="微软雅黑" panose="020B0503020204020204" pitchFamily="34" charset="-122"/>
                <a:ea typeface="微软雅黑" panose="020B0503020204020204" pitchFamily="34" charset="-122"/>
              </a:endParaRPr>
            </a:p>
          </p:txBody>
        </p:sp>
        <p:sp>
          <p:nvSpPr>
            <p:cNvPr id="25" name="任意多边形 24"/>
            <p:cNvSpPr/>
            <p:nvPr/>
          </p:nvSpPr>
          <p:spPr>
            <a:xfrm>
              <a:off x="1527247" y="3130924"/>
              <a:ext cx="1362049"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Modulation formats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6" name="任意多边形 25"/>
            <p:cNvSpPr/>
            <p:nvPr/>
          </p:nvSpPr>
          <p:spPr>
            <a:xfrm>
              <a:off x="4017149" y="3130924"/>
              <a:ext cx="2136986"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Pre </a:t>
              </a:r>
              <a:r>
                <a:rPr lang="en-US" altLang="zh-CN" sz="1500" kern="1200" dirty="0" smtClean="0">
                  <a:solidFill>
                    <a:schemeClr val="tx1"/>
                  </a:solidFill>
                  <a:latin typeface="微软雅黑" panose="020B0503020204020204" pitchFamily="34" charset="-122"/>
                  <a:ea typeface="微软雅黑" panose="020B0503020204020204" pitchFamily="34" charset="-122"/>
                </a:rPr>
                <a:t>Equalization and post-equalization</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7" name="任意多边形 26"/>
            <p:cNvSpPr/>
            <p:nvPr/>
          </p:nvSpPr>
          <p:spPr>
            <a:xfrm>
              <a:off x="6154135" y="3130924"/>
              <a:ext cx="2015018"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Aft>
                  <a:spcPct val="35000"/>
                </a:spcAft>
              </a:pPr>
              <a:r>
                <a:rPr lang="en-US" altLang="zh-CN" sz="1500" dirty="0" smtClean="0">
                  <a:solidFill>
                    <a:schemeClr val="tx1"/>
                  </a:solidFill>
                  <a:latin typeface="微软雅黑" panose="020B0503020204020204" pitchFamily="34" charset="-122"/>
                  <a:ea typeface="微软雅黑" panose="020B0503020204020204" pitchFamily="34" charset="-122"/>
                </a:rPr>
                <a:t>Diversity reception technology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8" name="任意多边形 27"/>
            <p:cNvSpPr/>
            <p:nvPr/>
          </p:nvSpPr>
          <p:spPr>
            <a:xfrm>
              <a:off x="1524000" y="1397752"/>
              <a:ext cx="6648400" cy="1292210"/>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9" rIns="135128" bIns="1186762" numCol="1" spcCol="1270" anchor="t" anchorCtr="1">
              <a:noAutofit/>
            </a:bodyPr>
            <a:lstStyle/>
            <a:p>
              <a:pPr lvl="0" algn="ctr" defTabSz="844550">
                <a:lnSpc>
                  <a:spcPct val="90000"/>
                </a:lnSpc>
                <a:spcBef>
                  <a:spcPct val="0"/>
                </a:spcBef>
                <a:spcAft>
                  <a:spcPct val="35000"/>
                </a:spcAft>
              </a:pPr>
              <a:r>
                <a:rPr lang="en-US" altLang="zh-CN" sz="2000" b="1" kern="1200" dirty="0" smtClean="0">
                  <a:latin typeface="微软雅黑" panose="020B0503020204020204" pitchFamily="34" charset="-122"/>
                  <a:ea typeface="微软雅黑" panose="020B0503020204020204" pitchFamily="34" charset="-122"/>
                </a:rPr>
                <a:t>VLC Free Space Transmission Channel Model</a:t>
              </a:r>
              <a:endParaRPr lang="zh-CN" altLang="en-US" sz="2000" b="1" kern="1200" dirty="0">
                <a:latin typeface="微软雅黑" panose="020B0503020204020204" pitchFamily="34" charset="-122"/>
                <a:ea typeface="微软雅黑" panose="020B0503020204020204" pitchFamily="34" charset="-122"/>
              </a:endParaRPr>
            </a:p>
          </p:txBody>
        </p:sp>
        <p:sp>
          <p:nvSpPr>
            <p:cNvPr id="29" name="任意多边形 28"/>
            <p:cNvSpPr/>
            <p:nvPr/>
          </p:nvSpPr>
          <p:spPr>
            <a:xfrm>
              <a:off x="15240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LED Modulation Property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0" name="任意多边形 29"/>
            <p:cNvSpPr/>
            <p:nvPr/>
          </p:nvSpPr>
          <p:spPr>
            <a:xfrm>
              <a:off x="3186101" y="1851318"/>
              <a:ext cx="1652362"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400" kern="1200" dirty="0" smtClean="0">
                  <a:solidFill>
                    <a:schemeClr val="tx1"/>
                  </a:solidFill>
                  <a:latin typeface="微软雅黑" panose="020B0503020204020204" pitchFamily="34" charset="-122"/>
                  <a:ea typeface="微软雅黑" panose="020B0503020204020204" pitchFamily="34" charset="-122"/>
                </a:rPr>
                <a:t>LED</a:t>
              </a:r>
              <a:r>
                <a:rPr lang="zh-CN" altLang="en-US" sz="1400" kern="1200" dirty="0" smtClean="0">
                  <a:solidFill>
                    <a:schemeClr val="tx1"/>
                  </a:solidFill>
                  <a:latin typeface="微软雅黑" panose="020B0503020204020204" pitchFamily="34" charset="-122"/>
                  <a:ea typeface="微软雅黑" panose="020B0503020204020204" pitchFamily="34" charset="-122"/>
                </a:rPr>
                <a:t> </a:t>
              </a:r>
              <a:r>
                <a:rPr lang="en-US" altLang="zh-CN" sz="1400" kern="1200" dirty="0" smtClean="0">
                  <a:solidFill>
                    <a:schemeClr val="tx1"/>
                  </a:solidFill>
                  <a:latin typeface="微软雅黑" panose="020B0503020204020204" pitchFamily="34" charset="-122"/>
                  <a:ea typeface="微软雅黑" panose="020B0503020204020204" pitchFamily="34" charset="-122"/>
                </a:rPr>
                <a:t>dimming property</a:t>
              </a:r>
              <a:endParaRPr lang="zh-CN" altLang="en-US" sz="1400" kern="1200" dirty="0">
                <a:solidFill>
                  <a:schemeClr val="tx1"/>
                </a:solidFill>
                <a:latin typeface="微软雅黑" panose="020B0503020204020204" pitchFamily="34" charset="-122"/>
                <a:ea typeface="微软雅黑" panose="020B0503020204020204" pitchFamily="34" charset="-122"/>
              </a:endParaRPr>
            </a:p>
          </p:txBody>
        </p:sp>
        <p:sp>
          <p:nvSpPr>
            <p:cNvPr id="31" name="任意多边形 30"/>
            <p:cNvSpPr/>
            <p:nvPr/>
          </p:nvSpPr>
          <p:spPr>
            <a:xfrm>
              <a:off x="48482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Aft>
                  <a:spcPct val="35000"/>
                </a:spcAft>
              </a:pPr>
              <a:r>
                <a:rPr lang="en-US" altLang="zh-CN" sz="1500" dirty="0" smtClean="0">
                  <a:solidFill>
                    <a:schemeClr val="tx1"/>
                  </a:solidFill>
                  <a:latin typeface="微软雅黑" panose="020B0503020204020204" pitchFamily="34" charset="-122"/>
                  <a:ea typeface="微软雅黑" panose="020B0503020204020204" pitchFamily="34" charset="-122"/>
                </a:rPr>
                <a:t>Atmospheric turbulence model</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2" name="任意多边形 31"/>
            <p:cNvSpPr/>
            <p:nvPr/>
          </p:nvSpPr>
          <p:spPr>
            <a:xfrm>
              <a:off x="65103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Background Noise</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grpSp>
          <p:nvGrpSpPr>
            <p:cNvPr id="33" name="组合 31"/>
            <p:cNvGrpSpPr/>
            <p:nvPr/>
          </p:nvGrpSpPr>
          <p:grpSpPr>
            <a:xfrm>
              <a:off x="1523999" y="5232041"/>
              <a:ext cx="6648400" cy="841987"/>
              <a:chOff x="1527246" y="5400034"/>
              <a:chExt cx="6648400" cy="841987"/>
            </a:xfrm>
          </p:grpSpPr>
          <p:sp>
            <p:nvSpPr>
              <p:cNvPr id="34" name="任意多边形 33"/>
              <p:cNvSpPr/>
              <p:nvPr/>
            </p:nvSpPr>
            <p:spPr>
              <a:xfrm>
                <a:off x="1527246" y="5400034"/>
                <a:ext cx="6648400" cy="840187"/>
              </a:xfrm>
              <a:custGeom>
                <a:avLst/>
                <a:gdLst>
                  <a:gd name="connsiteX0" fmla="*/ 0 w 6648400"/>
                  <a:gd name="connsiteY0" fmla="*/ 0 h 1053569"/>
                  <a:gd name="connsiteX1" fmla="*/ 6648400 w 6648400"/>
                  <a:gd name="connsiteY1" fmla="*/ 0 h 1053569"/>
                  <a:gd name="connsiteX2" fmla="*/ 6648400 w 6648400"/>
                  <a:gd name="connsiteY2" fmla="*/ 1053569 h 1053569"/>
                  <a:gd name="connsiteX3" fmla="*/ 0 w 6648400"/>
                  <a:gd name="connsiteY3" fmla="*/ 1053569 h 1053569"/>
                  <a:gd name="connsiteX4" fmla="*/ 0 w 6648400"/>
                  <a:gd name="connsiteY4" fmla="*/ 0 h 10535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8400" h="1053569">
                    <a:moveTo>
                      <a:pt x="0" y="0"/>
                    </a:moveTo>
                    <a:lnTo>
                      <a:pt x="6648400" y="0"/>
                    </a:lnTo>
                    <a:lnTo>
                      <a:pt x="6648400" y="1053569"/>
                    </a:lnTo>
                    <a:lnTo>
                      <a:pt x="0" y="1053569"/>
                    </a:lnTo>
                    <a:lnTo>
                      <a:pt x="0" y="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619770" numCol="1" spcCol="1270" anchor="t" anchorCtr="1">
                <a:noAutofit/>
              </a:bodyPr>
              <a:lstStyle/>
              <a:p>
                <a:pPr lvl="0" algn="ctr" defTabSz="844550">
                  <a:lnSpc>
                    <a:spcPct val="90000"/>
                  </a:lnSpc>
                  <a:spcBef>
                    <a:spcPct val="0"/>
                  </a:spcBef>
                  <a:spcAft>
                    <a:spcPct val="35000"/>
                  </a:spcAft>
                </a:pPr>
                <a:r>
                  <a:rPr lang="en-US" altLang="zh-CN" sz="2000" b="1" kern="1200" dirty="0" smtClean="0">
                    <a:latin typeface="微软雅黑" panose="020B0503020204020204" pitchFamily="34" charset="-122"/>
                    <a:ea typeface="微软雅黑" panose="020B0503020204020204" pitchFamily="34" charset="-122"/>
                  </a:rPr>
                  <a:t>Outdoor </a:t>
                </a:r>
                <a:r>
                  <a:rPr lang="en-US" altLang="zh-CN" sz="2000" b="1" dirty="0" smtClean="0">
                    <a:latin typeface="微软雅黑" panose="020B0503020204020204" pitchFamily="34" charset="-122"/>
                    <a:ea typeface="微软雅黑" panose="020B0503020204020204" pitchFamily="34" charset="-122"/>
                  </a:rPr>
                  <a:t>Transmission </a:t>
                </a:r>
                <a:r>
                  <a:rPr lang="en-US" altLang="zh-CN" sz="2000" b="1" dirty="0" smtClean="0">
                    <a:latin typeface="微软雅黑" panose="020B0503020204020204" pitchFamily="34" charset="-122"/>
                    <a:ea typeface="微软雅黑" panose="020B0503020204020204" pitchFamily="34" charset="-122"/>
                  </a:rPr>
                  <a:t>Experiments</a:t>
                </a:r>
                <a:endParaRPr lang="zh-CN" altLang="en-US" sz="2000" kern="1200" dirty="0">
                  <a:latin typeface="微软雅黑" panose="020B0503020204020204" pitchFamily="34" charset="-122"/>
                  <a:ea typeface="微软雅黑" panose="020B0503020204020204" pitchFamily="34" charset="-122"/>
                </a:endParaRPr>
              </a:p>
            </p:txBody>
          </p:sp>
          <p:sp>
            <p:nvSpPr>
              <p:cNvPr id="35" name="任意多边形 34"/>
              <p:cNvSpPr/>
              <p:nvPr/>
            </p:nvSpPr>
            <p:spPr>
              <a:xfrm>
                <a:off x="1527246" y="5855535"/>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System Structure</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6" name="任意多边形 35"/>
              <p:cNvSpPr/>
              <p:nvPr/>
            </p:nvSpPr>
            <p:spPr>
              <a:xfrm>
                <a:off x="4841709" y="5853735"/>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defPPr>
                  <a:defRPr lang="zh-CN"/>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Results and Analysis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grpSp>
      </p:grpSp>
      <p:sp>
        <p:nvSpPr>
          <p:cNvPr id="37" name="任意多边形 36"/>
          <p:cNvSpPr/>
          <p:nvPr/>
        </p:nvSpPr>
        <p:spPr>
          <a:xfrm>
            <a:off x="2057400" y="2876172"/>
            <a:ext cx="1447800"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Multiplexing Technology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直接连接符 37"/>
          <p:cNvCxnSpPr/>
          <p:nvPr/>
        </p:nvCxnSpPr>
        <p:spPr bwMode="auto">
          <a:xfrm>
            <a:off x="3527089" y="5993184"/>
            <a:ext cx="0" cy="212429"/>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接连接符 38"/>
          <p:cNvCxnSpPr/>
          <p:nvPr/>
        </p:nvCxnSpPr>
        <p:spPr bwMode="auto">
          <a:xfrm>
            <a:off x="5796136" y="5993184"/>
            <a:ext cx="0" cy="212429"/>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接连接符 39"/>
          <p:cNvCxnSpPr/>
          <p:nvPr/>
        </p:nvCxnSpPr>
        <p:spPr bwMode="auto">
          <a:xfrm>
            <a:off x="7956316" y="5993184"/>
            <a:ext cx="0" cy="212429"/>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接连接符 40"/>
          <p:cNvCxnSpPr/>
          <p:nvPr/>
        </p:nvCxnSpPr>
        <p:spPr bwMode="auto">
          <a:xfrm>
            <a:off x="1553346" y="5977220"/>
            <a:ext cx="0" cy="212429"/>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标题 1"/>
          <p:cNvSpPr>
            <a:spLocks noGrp="1"/>
          </p:cNvSpPr>
          <p:nvPr>
            <p:ph type="title"/>
          </p:nvPr>
        </p:nvSpPr>
        <p:spPr>
          <a:xfrm>
            <a:off x="-990600" y="381000"/>
            <a:ext cx="6172200" cy="792163"/>
          </a:xfr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altLang="zh-CN" sz="2400" dirty="0">
                <a:latin typeface="Arial"/>
              </a:rPr>
              <a:t>The research </a:t>
            </a:r>
            <a:r>
              <a:rPr lang="en-US" altLang="zh-CN" sz="2400" dirty="0" smtClean="0">
                <a:latin typeface="Arial"/>
              </a:rPr>
              <a:t>directions</a:t>
            </a:r>
            <a:endParaRPr lang="zh-CN" altLang="en-US" sz="2400" dirty="0">
              <a:latin typeface="Arial"/>
            </a:endParaRPr>
          </a:p>
        </p:txBody>
      </p:sp>
      <p:sp>
        <p:nvSpPr>
          <p:cNvPr id="7" name="矩形 6"/>
          <p:cNvSpPr/>
          <p:nvPr/>
        </p:nvSpPr>
        <p:spPr bwMode="auto">
          <a:xfrm>
            <a:off x="1481030" y="980728"/>
            <a:ext cx="6048432" cy="585774"/>
          </a:xfrm>
          <a:prstGeom prst="rect">
            <a:avLst/>
          </a:prstGeom>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800" dirty="0" smtClean="0">
                <a:solidFill>
                  <a:srgbClr val="C00000"/>
                </a:solidFill>
                <a:latin typeface="Arial"/>
              </a:rPr>
              <a:t>LED visible light communication</a:t>
            </a:r>
            <a:endParaRPr lang="zh-CN" altLang="en-US" sz="2800" dirty="0">
              <a:solidFill>
                <a:srgbClr val="C00000"/>
              </a:solidFill>
              <a:latin typeface="Arial"/>
            </a:endParaRPr>
          </a:p>
        </p:txBody>
      </p:sp>
      <p:cxnSp>
        <p:nvCxnSpPr>
          <p:cNvPr id="26" name="直接连接符 25"/>
          <p:cNvCxnSpPr/>
          <p:nvPr/>
        </p:nvCxnSpPr>
        <p:spPr bwMode="auto">
          <a:xfrm>
            <a:off x="4505366" y="1556792"/>
            <a:ext cx="1" cy="232090"/>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组合 2"/>
          <p:cNvGrpSpPr/>
          <p:nvPr/>
        </p:nvGrpSpPr>
        <p:grpSpPr>
          <a:xfrm>
            <a:off x="112878" y="2364947"/>
            <a:ext cx="8923618" cy="3728349"/>
            <a:chOff x="112878" y="1788883"/>
            <a:chExt cx="8923618" cy="4396789"/>
          </a:xfrm>
        </p:grpSpPr>
        <p:cxnSp>
          <p:nvCxnSpPr>
            <p:cNvPr id="28" name="直接连接符 27"/>
            <p:cNvCxnSpPr/>
            <p:nvPr/>
          </p:nvCxnSpPr>
          <p:spPr bwMode="auto">
            <a:xfrm>
              <a:off x="1428438" y="1810529"/>
              <a:ext cx="0" cy="250515"/>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连接符 29"/>
            <p:cNvCxnSpPr/>
            <p:nvPr/>
          </p:nvCxnSpPr>
          <p:spPr bwMode="auto">
            <a:xfrm flipV="1">
              <a:off x="1403647" y="1808170"/>
              <a:ext cx="6408712" cy="2361"/>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连接符 34"/>
            <p:cNvCxnSpPr/>
            <p:nvPr/>
          </p:nvCxnSpPr>
          <p:spPr bwMode="auto">
            <a:xfrm>
              <a:off x="3383900" y="1808170"/>
              <a:ext cx="0" cy="250515"/>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接连接符 35"/>
            <p:cNvCxnSpPr/>
            <p:nvPr/>
          </p:nvCxnSpPr>
          <p:spPr bwMode="auto">
            <a:xfrm>
              <a:off x="5657494" y="1808170"/>
              <a:ext cx="0" cy="250515"/>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连接符 36"/>
            <p:cNvCxnSpPr/>
            <p:nvPr/>
          </p:nvCxnSpPr>
          <p:spPr bwMode="auto">
            <a:xfrm>
              <a:off x="7812359" y="1788883"/>
              <a:ext cx="0" cy="250515"/>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内容占位符 2"/>
            <p:cNvSpPr txBox="1">
              <a:spLocks/>
            </p:cNvSpPr>
            <p:nvPr/>
          </p:nvSpPr>
          <p:spPr>
            <a:xfrm>
              <a:off x="112878" y="2418727"/>
              <a:ext cx="2285121" cy="3766945"/>
            </a:xfrm>
            <a:prstGeom prst="rect">
              <a:avLst/>
            </a:prstGeom>
            <a:solidFill>
              <a:schemeClr val="bg1"/>
            </a:solidFill>
            <a:ln w="28575">
              <a:solidFill>
                <a:srgbClr val="FFC000"/>
              </a:solidFill>
            </a:ln>
          </p:spPr>
          <p:txBody>
            <a:bodyPr tIns="144000"/>
            <a:lstStyle>
              <a:lvl1pPr marL="342900" indent="-342900" algn="l" rtl="0" eaLnBrk="0" fontAlgn="base" hangingPunct="0">
                <a:lnSpc>
                  <a:spcPct val="120000"/>
                </a:lnSpc>
                <a:spcBef>
                  <a:spcPct val="20000"/>
                </a:spcBef>
                <a:spcAft>
                  <a:spcPct val="0"/>
                </a:spcAft>
                <a:buClr>
                  <a:schemeClr val="accent2"/>
                </a:buClr>
                <a:buSzPct val="60000"/>
                <a:buFont typeface="Wingdings" pitchFamily="2" charset="2"/>
                <a:buChar char="l"/>
                <a:defRPr sz="2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accent2"/>
                </a:buClr>
                <a:buFont typeface="Wingdings" pitchFamily="2" charset="2"/>
                <a:buChar char="Ø"/>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lr>
                  <a:srgbClr val="990033"/>
                </a:buClr>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OOK</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PPM</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OFDM: ACO, DFTS, 2FFT, PTS, SLM, PC</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CAP: </a:t>
              </a:r>
              <a:r>
                <a:rPr lang="en-US" altLang="zh-CN" sz="1800" dirty="0" smtClean="0">
                  <a:solidFill>
                    <a:srgbClr val="000000"/>
                  </a:solidFill>
                  <a:latin typeface="Times New Roman" panose="02020603050405020304" pitchFamily="18" charset="0"/>
                  <a:cs typeface="Times New Roman" panose="02020603050405020304" pitchFamily="18" charset="0"/>
                </a:rPr>
                <a:t>single-band and multi-band</a:t>
              </a:r>
              <a:endParaRPr lang="en-US" altLang="zh-CN" sz="1800" dirty="0">
                <a:solidFill>
                  <a:srgbClr val="000000"/>
                </a:solidFill>
                <a:latin typeface="Times New Roman" panose="02020603050405020304" pitchFamily="18" charset="0"/>
                <a:cs typeface="Times New Roman" panose="02020603050405020304" pitchFamily="18" charset="0"/>
              </a:endParaRPr>
            </a:p>
            <a:p>
              <a:pPr>
                <a:buClr>
                  <a:srgbClr val="3333CC"/>
                </a:buClr>
                <a:buSzPct val="100000"/>
              </a:pPr>
              <a:r>
                <a:rPr lang="en-US" altLang="zh-CN" sz="1800" dirty="0" err="1" smtClean="0">
                  <a:solidFill>
                    <a:srgbClr val="000000"/>
                  </a:solidFill>
                  <a:latin typeface="Times New Roman" panose="02020603050405020304" pitchFamily="18" charset="0"/>
                  <a:cs typeface="Times New Roman" panose="02020603050405020304" pitchFamily="18" charset="0"/>
                </a:rPr>
                <a:t>Nyquist</a:t>
              </a:r>
              <a:r>
                <a:rPr lang="en-US" altLang="zh-CN" sz="1800" dirty="0">
                  <a:solidFill>
                    <a:srgbClr val="000000"/>
                  </a:solidFill>
                  <a:latin typeface="Times New Roman" panose="02020603050405020304" pitchFamily="18" charset="0"/>
                  <a:cs typeface="Times New Roman" panose="02020603050405020304" pitchFamily="18" charset="0"/>
                </a:rPr>
                <a:t> </a:t>
              </a:r>
              <a:r>
                <a:rPr lang="en-US" altLang="zh-CN" sz="1800" dirty="0" smtClean="0">
                  <a:solidFill>
                    <a:srgbClr val="000000"/>
                  </a:solidFill>
                  <a:latin typeface="Times New Roman" panose="02020603050405020304" pitchFamily="18" charset="0"/>
                  <a:cs typeface="Times New Roman" panose="02020603050405020304" pitchFamily="18" charset="0"/>
                </a:rPr>
                <a:t>SC</a:t>
              </a:r>
              <a:r>
                <a:rPr lang="en-US" altLang="zh-CN" sz="1800" dirty="0">
                  <a:solidFill>
                    <a:srgbClr val="000000"/>
                  </a:solidFill>
                  <a:latin typeface="Times New Roman" panose="02020603050405020304" pitchFamily="18" charset="0"/>
                  <a:cs typeface="Times New Roman" panose="02020603050405020304" pitchFamily="18" charset="0"/>
                </a:rPr>
                <a:t>-FDE</a:t>
              </a:r>
            </a:p>
          </p:txBody>
        </p:sp>
        <p:sp>
          <p:nvSpPr>
            <p:cNvPr id="54" name="内容占位符 2"/>
            <p:cNvSpPr txBox="1">
              <a:spLocks/>
            </p:cNvSpPr>
            <p:nvPr/>
          </p:nvSpPr>
          <p:spPr>
            <a:xfrm>
              <a:off x="2489143" y="2418724"/>
              <a:ext cx="2016344" cy="3766948"/>
            </a:xfrm>
            <a:prstGeom prst="rect">
              <a:avLst/>
            </a:prstGeom>
            <a:solidFill>
              <a:schemeClr val="bg1"/>
            </a:solidFill>
            <a:ln w="28575">
              <a:solidFill>
                <a:srgbClr val="FFC000"/>
              </a:solidFill>
            </a:ln>
          </p:spPr>
          <p:txBody>
            <a:bodyPr tIns="144000"/>
            <a:lstStyle>
              <a:lvl1pPr marL="342900" indent="-342900" algn="l" rtl="0" eaLnBrk="0" fontAlgn="base" hangingPunct="0">
                <a:lnSpc>
                  <a:spcPct val="120000"/>
                </a:lnSpc>
                <a:spcBef>
                  <a:spcPct val="20000"/>
                </a:spcBef>
                <a:spcAft>
                  <a:spcPct val="0"/>
                </a:spcAft>
                <a:buClr>
                  <a:schemeClr val="accent2"/>
                </a:buClr>
                <a:buSzPct val="60000"/>
                <a:buFont typeface="Wingdings" pitchFamily="2" charset="2"/>
                <a:buChar char="l"/>
                <a:defRPr sz="2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accent2"/>
                </a:buClr>
                <a:buFont typeface="Wingdings" pitchFamily="2" charset="2"/>
                <a:buChar char="Ø"/>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lr>
                  <a:srgbClr val="990033"/>
                </a:buClr>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Quasi-balanced </a:t>
              </a:r>
              <a:r>
                <a:rPr lang="en-US" altLang="zh-CN" sz="1800" dirty="0" smtClean="0">
                  <a:solidFill>
                    <a:srgbClr val="000000"/>
                  </a:solidFill>
                  <a:latin typeface="Times New Roman" panose="02020603050405020304" pitchFamily="18" charset="0"/>
                  <a:cs typeface="Times New Roman" panose="02020603050405020304" pitchFamily="18" charset="0"/>
                </a:rPr>
                <a:t>coding</a:t>
              </a: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STBC</a:t>
              </a:r>
              <a:endParaRPr lang="en-US" altLang="zh-CN" sz="1800" dirty="0">
                <a:solidFill>
                  <a:srgbClr val="000000"/>
                </a:solidFill>
                <a:latin typeface="Times New Roman" panose="02020603050405020304" pitchFamily="18" charset="0"/>
                <a:cs typeface="Times New Roman" panose="02020603050405020304" pitchFamily="18" charset="0"/>
              </a:endParaRP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Software equalization</a:t>
              </a:r>
              <a:endParaRPr lang="en-US" altLang="zh-CN" sz="1800" dirty="0" smtClean="0">
                <a:solidFill>
                  <a:srgbClr val="000000"/>
                </a:solidFill>
                <a:latin typeface="Times New Roman" panose="02020603050405020304" pitchFamily="18" charset="0"/>
                <a:ea typeface="微软雅黑" pitchFamily="34" charset="-122"/>
                <a:cs typeface="Times New Roman" panose="02020603050405020304" pitchFamily="18" charset="0"/>
              </a:endParaRP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Hardware equalization</a:t>
              </a:r>
              <a:endParaRPr lang="en-US" altLang="zh-CN" sz="1800" dirty="0" smtClean="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sp>
          <p:nvSpPr>
            <p:cNvPr id="63" name="内容占位符 2"/>
            <p:cNvSpPr txBox="1">
              <a:spLocks/>
            </p:cNvSpPr>
            <p:nvPr/>
          </p:nvSpPr>
          <p:spPr>
            <a:xfrm>
              <a:off x="4632078" y="2396861"/>
              <a:ext cx="2285121" cy="3788811"/>
            </a:xfrm>
            <a:prstGeom prst="rect">
              <a:avLst/>
            </a:prstGeom>
            <a:solidFill>
              <a:schemeClr val="bg1"/>
            </a:solidFill>
            <a:ln w="28575">
              <a:solidFill>
                <a:srgbClr val="FFC000"/>
              </a:solidFill>
            </a:ln>
          </p:spPr>
          <p:txBody>
            <a:bodyPr tIns="144000"/>
            <a:lstStyle>
              <a:lvl1pPr marL="342900" indent="-342900" algn="l" rtl="0" eaLnBrk="0" fontAlgn="base" hangingPunct="0">
                <a:lnSpc>
                  <a:spcPct val="120000"/>
                </a:lnSpc>
                <a:spcBef>
                  <a:spcPct val="20000"/>
                </a:spcBef>
                <a:spcAft>
                  <a:spcPct val="0"/>
                </a:spcAft>
                <a:buClr>
                  <a:schemeClr val="accent2"/>
                </a:buClr>
                <a:buSzPct val="60000"/>
                <a:buFont typeface="Wingdings" pitchFamily="2" charset="2"/>
                <a:buChar char="l"/>
                <a:defRPr sz="2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accent2"/>
                </a:buClr>
                <a:buFont typeface="Wingdings" pitchFamily="2" charset="2"/>
                <a:buChar char="Ø"/>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lr>
                  <a:srgbClr val="990033"/>
                </a:buClr>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FDM</a:t>
              </a:r>
              <a:endParaRPr lang="en-US" altLang="zh-CN" sz="1800" dirty="0">
                <a:solidFill>
                  <a:srgbClr val="000000"/>
                </a:solidFill>
                <a:latin typeface="Times New Roman" panose="02020603050405020304" pitchFamily="18" charset="0"/>
                <a:cs typeface="Times New Roman" panose="02020603050405020304" pitchFamily="18" charset="0"/>
              </a:endParaRP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WDM: RGB </a:t>
              </a:r>
              <a:r>
                <a:rPr lang="en-US" altLang="zh-CN" sz="1800" dirty="0" smtClean="0">
                  <a:solidFill>
                    <a:srgbClr val="000000"/>
                  </a:solidFill>
                  <a:latin typeface="Times New Roman" panose="02020603050405020304" pitchFamily="18" charset="0"/>
                  <a:cs typeface="Times New Roman" panose="02020603050405020304" pitchFamily="18" charset="0"/>
                </a:rPr>
                <a:t>Spatial </a:t>
              </a:r>
              <a:r>
                <a:rPr lang="en-US" altLang="zh-CN" sz="1800" dirty="0" smtClean="0">
                  <a:solidFill>
                    <a:srgbClr val="000000"/>
                  </a:solidFill>
                  <a:latin typeface="Times New Roman" panose="02020603050405020304" pitchFamily="18" charset="0"/>
                  <a:cs typeface="Times New Roman" panose="02020603050405020304" pitchFamily="18" charset="0"/>
                </a:rPr>
                <a:t>division multiplexing: MIMO</a:t>
              </a:r>
              <a:endParaRPr lang="en-US" altLang="zh-CN" sz="1800" dirty="0">
                <a:solidFill>
                  <a:srgbClr val="000000"/>
                </a:solidFill>
                <a:latin typeface="Times New Roman" panose="02020603050405020304" pitchFamily="18" charset="0"/>
                <a:cs typeface="Times New Roman" panose="02020603050405020304" pitchFamily="18" charset="0"/>
              </a:endParaRP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Polarization division multiplexing</a:t>
              </a:r>
              <a:endParaRPr lang="zh-CN" altLang="en-US" sz="1800" dirty="0">
                <a:solidFill>
                  <a:srgbClr val="000000"/>
                </a:solidFill>
                <a:latin typeface="Times New Roman" panose="02020603050405020304" pitchFamily="18" charset="0"/>
                <a:cs typeface="Times New Roman" panose="02020603050405020304" pitchFamily="18" charset="0"/>
              </a:endParaRPr>
            </a:p>
          </p:txBody>
        </p:sp>
        <p:sp>
          <p:nvSpPr>
            <p:cNvPr id="31" name="内容占位符 2"/>
            <p:cNvSpPr txBox="1">
              <a:spLocks/>
            </p:cNvSpPr>
            <p:nvPr/>
          </p:nvSpPr>
          <p:spPr>
            <a:xfrm>
              <a:off x="7023077" y="2418725"/>
              <a:ext cx="2013419" cy="3766947"/>
            </a:xfrm>
            <a:prstGeom prst="rect">
              <a:avLst/>
            </a:prstGeom>
            <a:solidFill>
              <a:schemeClr val="bg1"/>
            </a:solidFill>
            <a:ln w="28575">
              <a:solidFill>
                <a:srgbClr val="FFC000"/>
              </a:solidFill>
            </a:ln>
          </p:spPr>
          <p:txBody>
            <a:bodyPr tIns="144000"/>
            <a:lstStyle>
              <a:lvl1pPr marL="342900" indent="-342900" algn="l" rtl="0" eaLnBrk="0" fontAlgn="base" hangingPunct="0">
                <a:lnSpc>
                  <a:spcPct val="120000"/>
                </a:lnSpc>
                <a:spcBef>
                  <a:spcPct val="20000"/>
                </a:spcBef>
                <a:spcAft>
                  <a:spcPct val="0"/>
                </a:spcAft>
                <a:buClr>
                  <a:schemeClr val="accent2"/>
                </a:buClr>
                <a:buSzPct val="60000"/>
                <a:buFont typeface="Wingdings" pitchFamily="2" charset="2"/>
                <a:buChar char="l"/>
                <a:defRPr sz="2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accent2"/>
                </a:buClr>
                <a:buFont typeface="Wingdings" pitchFamily="2" charset="2"/>
                <a:buChar char="Ø"/>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lr>
                  <a:srgbClr val="990033"/>
                </a:buClr>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Micro-LED</a:t>
              </a:r>
            </a:p>
            <a:p>
              <a:pPr>
                <a:buClr>
                  <a:srgbClr val="3333CC"/>
                </a:buClr>
                <a:buSzPct val="100000"/>
              </a:pPr>
              <a:r>
                <a:rPr lang="en-US" altLang="zh-CN" sz="1800" dirty="0" err="1">
                  <a:solidFill>
                    <a:srgbClr val="000000"/>
                  </a:solidFill>
                  <a:latin typeface="Times New Roman" panose="02020603050405020304" pitchFamily="18" charset="0"/>
                  <a:cs typeface="Times New Roman" panose="02020603050405020304" pitchFamily="18" charset="0"/>
                </a:rPr>
                <a:t>GaAlAs</a:t>
              </a:r>
              <a:r>
                <a:rPr lang="en-US" altLang="zh-CN" sz="1800" dirty="0">
                  <a:solidFill>
                    <a:srgbClr val="000000"/>
                  </a:solidFill>
                  <a:latin typeface="Times New Roman" panose="02020603050405020304" pitchFamily="18" charset="0"/>
                  <a:cs typeface="Times New Roman" panose="02020603050405020304" pitchFamily="18" charset="0"/>
                </a:rPr>
                <a:t> Blue narrow-band  detector</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LED array</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Detector array</a:t>
              </a:r>
              <a:endParaRPr lang="zh-CN" altLang="en-US" sz="1800" dirty="0">
                <a:solidFill>
                  <a:srgbClr val="000000"/>
                </a:solidFill>
                <a:latin typeface="Times New Roman" panose="02020603050405020304" pitchFamily="18" charset="0"/>
                <a:cs typeface="Times New Roman" panose="02020603050405020304" pitchFamily="18" charset="0"/>
              </a:endParaRPr>
            </a:p>
          </p:txBody>
        </p:sp>
        <p:sp>
          <p:nvSpPr>
            <p:cNvPr id="21" name="矩形 20"/>
            <p:cNvSpPr/>
            <p:nvPr/>
          </p:nvSpPr>
          <p:spPr bwMode="auto">
            <a:xfrm>
              <a:off x="251519" y="1924184"/>
              <a:ext cx="2007840" cy="566549"/>
            </a:xfrm>
            <a:prstGeom prst="rect">
              <a:avLst/>
            </a:prstGeom>
            <a:solidFill>
              <a:schemeClr val="bg1"/>
            </a:solidFill>
            <a:ln w="38100">
              <a:solidFill>
                <a:srgbClr val="C00000"/>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0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Modulation</a:t>
              </a:r>
              <a:endParaRPr lang="zh-CN" altLang="en-US" sz="2000" kern="0" dirty="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sp>
          <p:nvSpPr>
            <p:cNvPr id="22" name="矩形 21"/>
            <p:cNvSpPr/>
            <p:nvPr/>
          </p:nvSpPr>
          <p:spPr bwMode="auto">
            <a:xfrm>
              <a:off x="2536640" y="1924184"/>
              <a:ext cx="1956798" cy="566549"/>
            </a:xfrm>
            <a:prstGeom prst="rect">
              <a:avLst/>
            </a:prstGeom>
            <a:solidFill>
              <a:schemeClr val="bg1"/>
            </a:solidFill>
            <a:ln w="38100">
              <a:solidFill>
                <a:srgbClr val="C00000"/>
              </a:solidFill>
            </a:ln>
          </p:spPr>
          <p:style>
            <a:lnRef idx="1">
              <a:schemeClr val="accent6"/>
            </a:lnRef>
            <a:fillRef idx="2">
              <a:schemeClr val="accent6"/>
            </a:fillRef>
            <a:effectRef idx="1">
              <a:schemeClr val="accent6"/>
            </a:effectRef>
            <a:fontRef idx="minor">
              <a:schemeClr val="dk1"/>
            </a:fontRef>
          </p:style>
          <p:txBody>
            <a:bodyPr lIns="0" rIns="0" anchor="ctr"/>
            <a:lstStyle/>
            <a:p>
              <a:pPr algn="ctr" eaLnBrk="0" fontAlgn="auto" hangingPunct="0">
                <a:spcBef>
                  <a:spcPts val="0"/>
                </a:spcBef>
                <a:spcAft>
                  <a:spcPts val="0"/>
                </a:spcAft>
                <a:buClr>
                  <a:srgbClr val="990033"/>
                </a:buClr>
                <a:defRPr/>
              </a:pPr>
              <a:r>
                <a:rPr lang="en-US" altLang="zh-CN" sz="18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c</a:t>
              </a:r>
              <a:r>
                <a:rPr lang="en-US" altLang="zh-CN" sz="18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oding/</a:t>
              </a:r>
              <a:r>
                <a:rPr lang="en-US" altLang="zh-CN" sz="1800" kern="0" dirty="0">
                  <a:solidFill>
                    <a:srgbClr val="000000"/>
                  </a:solidFill>
                  <a:latin typeface="Times New Roman" panose="02020603050405020304" pitchFamily="18" charset="0"/>
                  <a:ea typeface="微软雅黑" pitchFamily="34" charset="-122"/>
                  <a:cs typeface="Times New Roman" panose="02020603050405020304" pitchFamily="18" charset="0"/>
                </a:rPr>
                <a:t>e</a:t>
              </a:r>
              <a:r>
                <a:rPr lang="en-US" altLang="zh-CN" sz="18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qualization</a:t>
              </a:r>
              <a:endParaRPr lang="zh-CN" altLang="en-US" sz="1800" kern="0" dirty="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sp>
          <p:nvSpPr>
            <p:cNvPr id="23" name="矩形 22"/>
            <p:cNvSpPr/>
            <p:nvPr/>
          </p:nvSpPr>
          <p:spPr bwMode="auto">
            <a:xfrm>
              <a:off x="4793398" y="2036178"/>
              <a:ext cx="1872208" cy="439793"/>
            </a:xfrm>
            <a:prstGeom prst="rect">
              <a:avLst/>
            </a:prstGeom>
            <a:solidFill>
              <a:schemeClr val="bg1"/>
            </a:solidFill>
            <a:ln w="38100">
              <a:solidFill>
                <a:srgbClr val="C00000"/>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0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multiplexing</a:t>
              </a:r>
              <a:endParaRPr lang="zh-CN" altLang="en-US" sz="2000" kern="0" dirty="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sp>
          <p:nvSpPr>
            <p:cNvPr id="24" name="矩形 23"/>
            <p:cNvSpPr/>
            <p:nvPr/>
          </p:nvSpPr>
          <p:spPr bwMode="auto">
            <a:xfrm>
              <a:off x="7169662" y="2021168"/>
              <a:ext cx="1656184" cy="439793"/>
            </a:xfrm>
            <a:prstGeom prst="rect">
              <a:avLst/>
            </a:prstGeom>
            <a:solidFill>
              <a:schemeClr val="bg1"/>
            </a:solidFill>
            <a:ln w="38100">
              <a:solidFill>
                <a:srgbClr val="C00000"/>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spcBef>
                  <a:spcPts val="0"/>
                </a:spcBef>
                <a:spcAft>
                  <a:spcPts val="0"/>
                </a:spcAft>
                <a:buClr>
                  <a:srgbClr val="990033"/>
                </a:buClr>
                <a:defRPr/>
              </a:pPr>
              <a:r>
                <a:rPr lang="en-US" altLang="zh-CN" sz="1800" kern="0" dirty="0">
                  <a:solidFill>
                    <a:srgbClr val="000000"/>
                  </a:solidFill>
                  <a:latin typeface="Times New Roman" panose="02020603050405020304" pitchFamily="18" charset="0"/>
                  <a:ea typeface="微软雅黑" pitchFamily="34" charset="-122"/>
                  <a:cs typeface="Times New Roman" panose="02020603050405020304" pitchFamily="18" charset="0"/>
                </a:rPr>
                <a:t>material/chip</a:t>
              </a:r>
              <a:endParaRPr lang="zh-CN" altLang="en-US" sz="1800" kern="0" dirty="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grpSp>
      <p:sp>
        <p:nvSpPr>
          <p:cNvPr id="19" name="矩形 18"/>
          <p:cNvSpPr/>
          <p:nvPr/>
        </p:nvSpPr>
        <p:spPr bwMode="auto">
          <a:xfrm>
            <a:off x="1477140" y="1788882"/>
            <a:ext cx="6048432" cy="459768"/>
          </a:xfrm>
          <a:prstGeom prst="rect">
            <a:avLst/>
          </a:prstGeom>
          <a:solidFill>
            <a:srgbClr val="CCECFF"/>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000" dirty="0" smtClean="0">
                <a:solidFill>
                  <a:srgbClr val="C00000"/>
                </a:solidFill>
                <a:latin typeface="Arial"/>
              </a:rPr>
              <a:t>Channel Model Study</a:t>
            </a:r>
            <a:endParaRPr lang="zh-CN" altLang="en-US" sz="2000" dirty="0">
              <a:solidFill>
                <a:srgbClr val="C00000"/>
              </a:solidFill>
              <a:latin typeface="Arial"/>
            </a:endParaRPr>
          </a:p>
        </p:txBody>
      </p:sp>
      <p:cxnSp>
        <p:nvCxnSpPr>
          <p:cNvPr id="25" name="直接连接符 24"/>
          <p:cNvCxnSpPr/>
          <p:nvPr/>
        </p:nvCxnSpPr>
        <p:spPr bwMode="auto">
          <a:xfrm flipV="1">
            <a:off x="1545745" y="6189649"/>
            <a:ext cx="6408712" cy="2002"/>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接连接符 41"/>
          <p:cNvCxnSpPr/>
          <p:nvPr/>
        </p:nvCxnSpPr>
        <p:spPr bwMode="auto">
          <a:xfrm>
            <a:off x="4565036" y="6161763"/>
            <a:ext cx="1" cy="232090"/>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矩形 19"/>
          <p:cNvSpPr/>
          <p:nvPr/>
        </p:nvSpPr>
        <p:spPr bwMode="auto">
          <a:xfrm>
            <a:off x="1477140" y="6282768"/>
            <a:ext cx="6048432" cy="459768"/>
          </a:xfrm>
          <a:prstGeom prst="rect">
            <a:avLst/>
          </a:prstGeom>
          <a:solidFill>
            <a:srgbClr val="CCECFF"/>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000" dirty="0" smtClean="0">
                <a:solidFill>
                  <a:srgbClr val="C00000"/>
                </a:solidFill>
                <a:latin typeface="Arial"/>
              </a:rPr>
              <a:t>System and Networking Study</a:t>
            </a:r>
            <a:endParaRPr lang="zh-CN" altLang="en-US" sz="2000" dirty="0">
              <a:solidFill>
                <a:srgbClr val="C00000"/>
              </a:solidFill>
              <a:latin typeface="Arial"/>
            </a:endParaRPr>
          </a:p>
        </p:txBody>
      </p:sp>
    </p:spTree>
    <p:extLst>
      <p:ext uri="{BB962C8B-B14F-4D97-AF65-F5344CB8AC3E}">
        <p14:creationId xmlns:p14="http://schemas.microsoft.com/office/powerpoint/2010/main" val="31243617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8</a:t>
            </a:fld>
            <a:endParaRPr lang="en-GB" altLang="en-US"/>
          </a:p>
        </p:txBody>
      </p:sp>
      <p:sp>
        <p:nvSpPr>
          <p:cNvPr id="7" name="Footer Placeholder 2"/>
          <p:cNvSpPr>
            <a:spLocks noGrp="1"/>
          </p:cNvSpPr>
          <p:nvPr>
            <p:ph type="ftr" sz="quarter" idx="11"/>
          </p:nvPr>
        </p:nvSpPr>
        <p:spPr>
          <a:xfrm>
            <a:off x="5486400" y="6475413"/>
            <a:ext cx="3124200" cy="184666"/>
          </a:xfrm>
        </p:spPr>
        <p:txBody>
          <a:bodyPr/>
          <a:lstStyle/>
          <a:p>
            <a:r>
              <a:rPr lang="en-US" altLang="zh-CN"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grpSp>
        <p:nvGrpSpPr>
          <p:cNvPr id="33" name="组合 32"/>
          <p:cNvGrpSpPr/>
          <p:nvPr/>
        </p:nvGrpSpPr>
        <p:grpSpPr>
          <a:xfrm>
            <a:off x="537557" y="762000"/>
            <a:ext cx="5882595" cy="1877342"/>
            <a:chOff x="6155667" y="3435990"/>
            <a:chExt cx="5882595" cy="1877342"/>
          </a:xfrm>
        </p:grpSpPr>
        <p:grpSp>
          <p:nvGrpSpPr>
            <p:cNvPr id="37" name="组合 46"/>
            <p:cNvGrpSpPr/>
            <p:nvPr/>
          </p:nvGrpSpPr>
          <p:grpSpPr>
            <a:xfrm>
              <a:off x="6155667" y="3435990"/>
              <a:ext cx="5185005" cy="1652224"/>
              <a:chOff x="478547" y="1598967"/>
              <a:chExt cx="2889939" cy="1985426"/>
            </a:xfrm>
          </p:grpSpPr>
          <p:sp>
            <p:nvSpPr>
              <p:cNvPr id="39" name="对角圆角矩形 38"/>
              <p:cNvSpPr/>
              <p:nvPr/>
            </p:nvSpPr>
            <p:spPr bwMode="auto">
              <a:xfrm>
                <a:off x="478547" y="1816717"/>
                <a:ext cx="2889939" cy="1767676"/>
              </a:xfrm>
              <a:prstGeom prst="round2DiagRect">
                <a:avLst/>
              </a:prstGeom>
              <a:ln>
                <a:solidFill>
                  <a:srgbClr val="3333CC"/>
                </a:solidFill>
                <a:headEnd type="none" w="sm" len="sm"/>
                <a:tailEnd type="triangle" w="sm" len="sm"/>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nSpc>
                    <a:spcPct val="150000"/>
                  </a:lnSpc>
                  <a:spcBef>
                    <a:spcPct val="25000"/>
                  </a:spcBef>
                  <a:buClr>
                    <a:srgbClr val="C00000"/>
                  </a:buClr>
                  <a:buFont typeface="Wingdings" pitchFamily="2" charset="2"/>
                  <a:buChar char="p"/>
                </a:pPr>
                <a:endParaRPr lang="en-US" altLang="zh-CN" sz="2000" b="0" dirty="0" smtClean="0">
                  <a:solidFill>
                    <a:srgbClr val="0E1571"/>
                  </a:solidFill>
                  <a:latin typeface="微软雅黑" pitchFamily="34" charset="-122"/>
                  <a:ea typeface="微软雅黑" pitchFamily="34" charset="-122"/>
                </a:endParaRPr>
              </a:p>
              <a:p>
                <a:pPr marL="0" marR="0" indent="0" algn="l" defTabSz="914400" rtl="0" eaLnBrk="1" fontAlgn="base" latinLnBrk="0" hangingPunct="1">
                  <a:lnSpc>
                    <a:spcPct val="100000"/>
                  </a:lnSpc>
                  <a:spcBef>
                    <a:spcPct val="30000"/>
                  </a:spcBef>
                  <a:spcAft>
                    <a:spcPct val="0"/>
                  </a:spcAft>
                  <a:buClrTx/>
                  <a:buSzTx/>
                  <a:buFontTx/>
                  <a:buNone/>
                  <a:tabLst/>
                </a:pPr>
                <a:endParaRPr kumimoji="0" lang="zh-CN" altLang="en-US" sz="2400" b="1" i="0" u="none" strike="noStrike" cap="none" normalizeH="0" baseline="0" dirty="0" smtClean="0">
                  <a:ln>
                    <a:noFill/>
                  </a:ln>
                  <a:solidFill>
                    <a:schemeClr val="tx1"/>
                  </a:solidFill>
                  <a:effectLst/>
                  <a:latin typeface="Times New Roman" pitchFamily="18" charset="0"/>
                  <a:ea typeface="黑体" pitchFamily="2" charset="-122"/>
                </a:endParaRPr>
              </a:p>
            </p:txBody>
          </p:sp>
          <p:sp>
            <p:nvSpPr>
              <p:cNvPr id="40" name="圆角矩形 39"/>
              <p:cNvSpPr/>
              <p:nvPr/>
            </p:nvSpPr>
            <p:spPr bwMode="auto">
              <a:xfrm>
                <a:off x="569115" y="1598967"/>
                <a:ext cx="2540329" cy="476934"/>
              </a:xfrm>
              <a:prstGeom prst="roundRect">
                <a:avLst/>
              </a:prstGeom>
              <a:solidFill>
                <a:srgbClr val="3333CC"/>
              </a:solidFill>
              <a:ln>
                <a:headEnd type="none" w="sm" len="sm"/>
                <a:tailEnd type="triangl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algn="ctr" eaLnBrk="1" hangingPunct="1">
                  <a:spcBef>
                    <a:spcPct val="30000"/>
                  </a:spcBef>
                </a:pPr>
                <a:r>
                  <a:rPr lang="en-US" altLang="zh-CN" sz="2000" dirty="0" smtClean="0">
                    <a:solidFill>
                      <a:schemeClr val="bg1"/>
                    </a:solidFill>
                    <a:latin typeface="微软雅黑" panose="020B0503020204020204" pitchFamily="34" charset="-122"/>
                    <a:ea typeface="微软雅黑" panose="020B0503020204020204" pitchFamily="34" charset="-122"/>
                  </a:rPr>
                  <a:t>Atmospheric turbulence model</a:t>
                </a:r>
              </a:p>
            </p:txBody>
          </p:sp>
        </p:grpSp>
        <p:sp>
          <p:nvSpPr>
            <p:cNvPr id="38" name="文本框 33"/>
            <p:cNvSpPr txBox="1"/>
            <p:nvPr/>
          </p:nvSpPr>
          <p:spPr>
            <a:xfrm>
              <a:off x="6184276" y="3866782"/>
              <a:ext cx="5853986" cy="1446550"/>
            </a:xfrm>
            <a:prstGeom prst="rect">
              <a:avLst/>
            </a:prstGeom>
            <a:noFill/>
          </p:spPr>
          <p:txBody>
            <a:bodyPr wrap="square" rtlCol="0">
              <a:spAutoFit/>
            </a:bodyPr>
            <a:lstStyle/>
            <a:p>
              <a:pPr marL="285750" indent="-285750" fontAlgn="auto">
                <a:spcBef>
                  <a:spcPct val="25000"/>
                </a:spcBef>
                <a:spcAft>
                  <a:spcPts val="0"/>
                </a:spcAft>
                <a:buClr>
                  <a:srgbClr val="C00000"/>
                </a:buClr>
                <a:buFont typeface="Wingdings" panose="05000000000000000000" pitchFamily="2" charset="2"/>
                <a:buChar char="l"/>
              </a:pPr>
              <a:r>
                <a:rPr lang="en-US" altLang="zh-CN" sz="1600" dirty="0" smtClean="0">
                  <a:ea typeface="微软雅黑" pitchFamily="34" charset="-122"/>
                  <a:cs typeface="Times New Roman" panose="02020603050405020304" pitchFamily="18" charset="0"/>
                </a:rPr>
                <a:t>Negative Exponential Model</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Strong Turbulence</a:t>
              </a:r>
              <a:endParaRPr lang="en-US" altLang="zh-CN" sz="1600" dirty="0">
                <a:latin typeface="微软雅黑" pitchFamily="34" charset="-122"/>
                <a:ea typeface="微软雅黑" pitchFamily="34" charset="-122"/>
              </a:endParaRPr>
            </a:p>
            <a:p>
              <a:pPr marL="285750" indent="-285750" fontAlgn="auto">
                <a:spcBef>
                  <a:spcPct val="25000"/>
                </a:spcBef>
                <a:spcAft>
                  <a:spcPts val="0"/>
                </a:spcAft>
                <a:buClr>
                  <a:srgbClr val="CC0000"/>
                </a:buClr>
                <a:buFont typeface="Wingdings" panose="05000000000000000000" pitchFamily="2" charset="2"/>
                <a:buChar char="l"/>
              </a:pPr>
              <a:r>
                <a:rPr lang="en-US" altLang="zh-CN" sz="1600" dirty="0" smtClean="0">
                  <a:ea typeface="微软雅黑" pitchFamily="34" charset="-122"/>
                  <a:cs typeface="Times New Roman" panose="02020603050405020304" pitchFamily="18" charset="0"/>
                </a:rPr>
                <a:t>Log-Normal Model: </a:t>
              </a:r>
              <a:r>
                <a:rPr lang="en-US" altLang="zh-CN" sz="1600" dirty="0" smtClean="0">
                  <a:latin typeface="微软雅黑" pitchFamily="34" charset="-122"/>
                  <a:ea typeface="微软雅黑" pitchFamily="34" charset="-122"/>
                </a:rPr>
                <a:t>Weak Turbulence</a:t>
              </a:r>
              <a:endParaRPr lang="en-US" altLang="zh-CN" sz="1600" dirty="0">
                <a:latin typeface="微软雅黑" pitchFamily="34" charset="-122"/>
                <a:ea typeface="微软雅黑" pitchFamily="34" charset="-122"/>
              </a:endParaRPr>
            </a:p>
            <a:p>
              <a:pPr marL="285750" indent="-285750" fontAlgn="auto">
                <a:spcBef>
                  <a:spcPct val="25000"/>
                </a:spcBef>
                <a:spcAft>
                  <a:spcPts val="0"/>
                </a:spcAft>
                <a:buClr>
                  <a:srgbClr val="CC0000"/>
                </a:buClr>
                <a:buFont typeface="Wingdings" panose="05000000000000000000" pitchFamily="2" charset="2"/>
                <a:buChar char="l"/>
              </a:pPr>
              <a:r>
                <a:rPr lang="en-US" altLang="zh-CN" sz="1600" dirty="0" smtClean="0">
                  <a:ea typeface="微软雅黑" pitchFamily="34" charset="-122"/>
                  <a:cs typeface="Times New Roman" panose="02020603050405020304" pitchFamily="18" charset="0"/>
                </a:rPr>
                <a:t>Gamma-Gamma</a:t>
              </a:r>
              <a:r>
                <a:rPr lang="zh-CN" altLang="en-US" sz="1600" dirty="0" smtClean="0">
                  <a:latin typeface="微软雅黑" pitchFamily="34" charset="-122"/>
                  <a:ea typeface="微软雅黑" pitchFamily="34" charset="-122"/>
                </a:rPr>
                <a:t> </a:t>
              </a:r>
              <a:r>
                <a:rPr lang="en-US" altLang="zh-CN" sz="1600" dirty="0" smtClean="0">
                  <a:latin typeface="微软雅黑" pitchFamily="34" charset="-122"/>
                  <a:ea typeface="微软雅黑" pitchFamily="34" charset="-122"/>
                </a:rPr>
                <a:t>Model: From weak to strong </a:t>
              </a:r>
            </a:p>
            <a:p>
              <a:pPr marL="285750" indent="-285750" fontAlgn="auto">
                <a:spcBef>
                  <a:spcPct val="25000"/>
                </a:spcBef>
                <a:spcAft>
                  <a:spcPts val="0"/>
                </a:spcAft>
                <a:buClr>
                  <a:srgbClr val="CC0000"/>
                </a:buClr>
              </a:pPr>
              <a:r>
                <a:rPr lang="en-US" altLang="zh-CN" sz="1600" dirty="0" smtClean="0">
                  <a:latin typeface="微软雅黑" pitchFamily="34" charset="-122"/>
                  <a:ea typeface="微软雅黑" pitchFamily="34" charset="-122"/>
                </a:rPr>
                <a:t>                                        turbulence</a:t>
              </a:r>
              <a:endParaRPr lang="zh-CN" altLang="en-US" sz="1600" dirty="0">
                <a:latin typeface="微软雅黑" pitchFamily="34" charset="-122"/>
                <a:ea typeface="微软雅黑" pitchFamily="34" charset="-122"/>
              </a:endParaRPr>
            </a:p>
            <a:p>
              <a:endParaRPr lang="zh-CN" altLang="en-US" dirty="0"/>
            </a:p>
          </p:txBody>
        </p:sp>
      </p:grpSp>
      <p:grpSp>
        <p:nvGrpSpPr>
          <p:cNvPr id="41" name="组合 40"/>
          <p:cNvGrpSpPr/>
          <p:nvPr/>
        </p:nvGrpSpPr>
        <p:grpSpPr>
          <a:xfrm>
            <a:off x="5720230" y="838200"/>
            <a:ext cx="3423770" cy="5421610"/>
            <a:chOff x="5720230" y="1090633"/>
            <a:chExt cx="3423770" cy="5421610"/>
          </a:xfrm>
        </p:grpSpPr>
        <p:pic>
          <p:nvPicPr>
            <p:cNvPr id="42" name="图片 41"/>
            <p:cNvPicPr/>
            <p:nvPr/>
          </p:nvPicPr>
          <p:blipFill rotWithShape="1">
            <a:blip r:embed="rId3" cstate="print">
              <a:extLst>
                <a:ext uri="{28A0092B-C50C-407E-A947-70E740481C1C}">
                  <a14:useLocalDpi xmlns:a14="http://schemas.microsoft.com/office/drawing/2010/main" val="0"/>
                </a:ext>
              </a:extLst>
            </a:blip>
            <a:srcRect l="3899" t="6360" r="2276"/>
            <a:stretch/>
          </p:blipFill>
          <p:spPr bwMode="auto">
            <a:xfrm>
              <a:off x="5819364" y="1090633"/>
              <a:ext cx="3037787" cy="2300164"/>
            </a:xfrm>
            <a:prstGeom prst="rect">
              <a:avLst/>
            </a:prstGeom>
            <a:noFill/>
            <a:ln>
              <a:noFill/>
            </a:ln>
            <a:extLst>
              <a:ext uri="{53640926-AAD7-44D8-BBD7-CCE9431645EC}">
                <a14:shadowObscured xmlns:a14="http://schemas.microsoft.com/office/drawing/2010/main"/>
              </a:ext>
            </a:extLst>
          </p:spPr>
        </p:pic>
        <p:pic>
          <p:nvPicPr>
            <p:cNvPr id="43" name="图片 42"/>
            <p:cNvPicPr/>
            <p:nvPr/>
          </p:nvPicPr>
          <p:blipFill rotWithShape="1">
            <a:blip r:embed="rId4" cstate="print">
              <a:extLst>
                <a:ext uri="{28A0092B-C50C-407E-A947-70E740481C1C}">
                  <a14:useLocalDpi xmlns:a14="http://schemas.microsoft.com/office/drawing/2010/main" val="0"/>
                </a:ext>
              </a:extLst>
            </a:blip>
            <a:srcRect l="2523" t="6360" b="1767"/>
            <a:stretch/>
          </p:blipFill>
          <p:spPr bwMode="auto">
            <a:xfrm>
              <a:off x="5747242" y="3593001"/>
              <a:ext cx="3234363" cy="2420815"/>
            </a:xfrm>
            <a:prstGeom prst="rect">
              <a:avLst/>
            </a:prstGeom>
            <a:noFill/>
            <a:ln>
              <a:noFill/>
            </a:ln>
            <a:extLst>
              <a:ext uri="{53640926-AAD7-44D8-BBD7-CCE9431645EC}">
                <a14:shadowObscured xmlns:a14="http://schemas.microsoft.com/office/drawing/2010/main"/>
              </a:ext>
            </a:extLst>
          </p:spPr>
        </p:pic>
        <p:sp>
          <p:nvSpPr>
            <p:cNvPr id="44" name="矩形 43"/>
            <p:cNvSpPr/>
            <p:nvPr/>
          </p:nvSpPr>
          <p:spPr>
            <a:xfrm>
              <a:off x="5720230" y="3285224"/>
              <a:ext cx="3322927" cy="492443"/>
            </a:xfrm>
            <a:prstGeom prst="rect">
              <a:avLst/>
            </a:prstGeom>
          </p:spPr>
          <p:txBody>
            <a:bodyPr wrap="square">
              <a:spAutoFit/>
            </a:bodyPr>
            <a:lstStyle/>
            <a:p>
              <a:pPr algn="ctr"/>
              <a:r>
                <a:rPr lang="zh-CN" altLang="zh-CN" sz="1400" b="0" dirty="0"/>
                <a:t> </a:t>
              </a:r>
              <a:r>
                <a:rPr lang="en-US" altLang="zh-CN" sz="1400" dirty="0" smtClean="0"/>
                <a:t>S</a:t>
              </a:r>
              <a:r>
                <a:rPr lang="en-US" altLang="zh-CN" dirty="0" smtClean="0">
                  <a:latin typeface="微软雅黑" panose="020B0503020204020204" pitchFamily="34" charset="-122"/>
                  <a:ea typeface="微软雅黑" panose="020B0503020204020204" pitchFamily="34" charset="-122"/>
                  <a:cs typeface="Times New Roman" panose="02020603050405020304" pitchFamily="18" charset="0"/>
                </a:rPr>
                <a:t>cintillation index (S.I</a:t>
              </a:r>
              <a:r>
                <a:rPr lang="en-US" altLang="zh-CN" sz="1200" b="0" dirty="0" smtClean="0">
                  <a:latin typeface="微软雅黑" panose="020B0503020204020204" pitchFamily="34" charset="-122"/>
                  <a:ea typeface="微软雅黑" panose="020B0503020204020204" pitchFamily="34" charset="-122"/>
                  <a:cs typeface="Times New Roman" panose="02020603050405020304" pitchFamily="18" charset="0"/>
                </a:rPr>
                <a:t>.) and </a:t>
              </a:r>
              <a:r>
                <a:rPr lang="en-US" altLang="zh-CN" sz="1200" b="0" dirty="0" err="1" smtClean="0">
                  <a:latin typeface="微软雅黑" panose="020B0503020204020204" pitchFamily="34" charset="-122"/>
                  <a:ea typeface="微软雅黑" panose="020B0503020204020204" pitchFamily="34" charset="-122"/>
                  <a:cs typeface="Times New Roman" panose="02020603050405020304" pitchFamily="18" charset="0"/>
                </a:rPr>
                <a:t>Rytov</a:t>
              </a:r>
              <a:r>
                <a:rPr lang="en-US" altLang="zh-CN" sz="1200" b="0" dirty="0" smtClean="0">
                  <a:latin typeface="微软雅黑" panose="020B0503020204020204" pitchFamily="34" charset="-122"/>
                  <a:ea typeface="微软雅黑" panose="020B0503020204020204" pitchFamily="34" charset="-122"/>
                  <a:cs typeface="Times New Roman" panose="02020603050405020304" pitchFamily="18" charset="0"/>
                </a:rPr>
                <a:t> Variation</a:t>
              </a:r>
              <a:r>
                <a:rPr lang="en-US" altLang="zh-CN" dirty="0" smtClean="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dirty="0" err="1" smtClean="0">
                  <a:latin typeface="微软雅黑" panose="020B0503020204020204" pitchFamily="34" charset="-122"/>
                  <a:ea typeface="微软雅黑" panose="020B0503020204020204" pitchFamily="34" charset="-122"/>
                  <a:cs typeface="Times New Roman" panose="02020603050405020304" pitchFamily="18" charset="0"/>
                </a:rPr>
                <a:t>vs</a:t>
              </a:r>
              <a:r>
                <a:rPr lang="en-US" altLang="zh-CN" dirty="0" smtClean="0">
                  <a:latin typeface="微软雅黑" panose="020B0503020204020204" pitchFamily="34" charset="-122"/>
                  <a:ea typeface="微软雅黑" panose="020B0503020204020204" pitchFamily="34" charset="-122"/>
                  <a:cs typeface="Times New Roman" panose="02020603050405020304" pitchFamily="18" charset="0"/>
                </a:rPr>
                <a:t> distance</a:t>
              </a:r>
              <a:endParaRPr lang="zh-CN" altLang="zh-CN" sz="1200" b="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5" name="矩形 44"/>
            <p:cNvSpPr/>
            <p:nvPr/>
          </p:nvSpPr>
          <p:spPr>
            <a:xfrm>
              <a:off x="5908351" y="6019800"/>
              <a:ext cx="3235649" cy="492443"/>
            </a:xfrm>
            <a:prstGeom prst="rect">
              <a:avLst/>
            </a:prstGeom>
          </p:spPr>
          <p:txBody>
            <a:bodyPr wrap="square">
              <a:spAutoFit/>
            </a:bodyPr>
            <a:lstStyle/>
            <a:p>
              <a:pPr algn="ctr"/>
              <a:r>
                <a:rPr lang="en-US" altLang="zh-CN" sz="1400" dirty="0" smtClean="0"/>
                <a:t>S</a:t>
              </a:r>
              <a:r>
                <a:rPr lang="en-US" altLang="zh-CN" dirty="0" smtClean="0">
                  <a:latin typeface="微软雅黑" panose="020B0503020204020204" pitchFamily="34" charset="-122"/>
                  <a:ea typeface="微软雅黑" panose="020B0503020204020204" pitchFamily="34" charset="-122"/>
                  <a:cs typeface="Times New Roman" panose="02020603050405020304" pitchFamily="18" charset="0"/>
                </a:rPr>
                <a:t>cintillation index (S.I.) and </a:t>
              </a:r>
              <a:r>
                <a:rPr lang="en-US" altLang="zh-CN" dirty="0" err="1" smtClean="0">
                  <a:latin typeface="微软雅黑" panose="020B0503020204020204" pitchFamily="34" charset="-122"/>
                  <a:ea typeface="微软雅黑" panose="020B0503020204020204" pitchFamily="34" charset="-122"/>
                  <a:cs typeface="Times New Roman" panose="02020603050405020304" pitchFamily="18" charset="0"/>
                </a:rPr>
                <a:t>Rytov</a:t>
              </a:r>
              <a:r>
                <a:rPr lang="en-US" altLang="zh-CN" dirty="0" smtClean="0">
                  <a:latin typeface="微软雅黑" panose="020B0503020204020204" pitchFamily="34" charset="-122"/>
                  <a:ea typeface="微软雅黑" panose="020B0503020204020204" pitchFamily="34" charset="-122"/>
                  <a:cs typeface="Times New Roman" panose="02020603050405020304" pitchFamily="18" charset="0"/>
                </a:rPr>
                <a:t> Variation </a:t>
              </a:r>
              <a:r>
                <a:rPr lang="en-US" altLang="zh-CN" dirty="0" err="1" smtClean="0">
                  <a:latin typeface="微软雅黑" panose="020B0503020204020204" pitchFamily="34" charset="-122"/>
                  <a:ea typeface="微软雅黑" panose="020B0503020204020204" pitchFamily="34" charset="-122"/>
                  <a:cs typeface="Times New Roman" panose="02020603050405020304" pitchFamily="18" charset="0"/>
                </a:rPr>
                <a:t>vs</a:t>
              </a:r>
              <a:r>
                <a:rPr lang="en-US" altLang="zh-CN" dirty="0" smtClean="0">
                  <a:latin typeface="微软雅黑" panose="020B0503020204020204" pitchFamily="34" charset="-122"/>
                  <a:ea typeface="微软雅黑" panose="020B0503020204020204" pitchFamily="34" charset="-122"/>
                  <a:cs typeface="Times New Roman" panose="02020603050405020304" pitchFamily="18" charset="0"/>
                </a:rPr>
                <a:t> Wavelength</a:t>
              </a:r>
              <a:endParaRPr lang="zh-CN" altLang="en-US" sz="1200" dirty="0"/>
            </a:p>
          </p:txBody>
        </p:sp>
      </p:grpSp>
      <p:grpSp>
        <p:nvGrpSpPr>
          <p:cNvPr id="46" name="组合 45"/>
          <p:cNvGrpSpPr/>
          <p:nvPr/>
        </p:nvGrpSpPr>
        <p:grpSpPr>
          <a:xfrm>
            <a:off x="609600" y="2895600"/>
            <a:ext cx="4265613" cy="2895600"/>
            <a:chOff x="971600" y="3090607"/>
            <a:chExt cx="3985660" cy="3404507"/>
          </a:xfrm>
        </p:grpSpPr>
        <p:pic>
          <p:nvPicPr>
            <p:cNvPr id="47" name="图片 46"/>
            <p:cNvPicPr/>
            <p:nvPr/>
          </p:nvPicPr>
          <p:blipFill rotWithShape="1">
            <a:blip r:embed="rId5" cstate="print">
              <a:extLst>
                <a:ext uri="{28A0092B-C50C-407E-A947-70E740481C1C}">
                  <a14:useLocalDpi xmlns:a14="http://schemas.microsoft.com/office/drawing/2010/main" val="0"/>
                </a:ext>
              </a:extLst>
            </a:blip>
            <a:srcRect t="8794" r="11572"/>
            <a:stretch/>
          </p:blipFill>
          <p:spPr bwMode="auto">
            <a:xfrm>
              <a:off x="971600" y="3090607"/>
              <a:ext cx="3972451" cy="2908584"/>
            </a:xfrm>
            <a:prstGeom prst="rect">
              <a:avLst/>
            </a:prstGeom>
            <a:noFill/>
            <a:ln>
              <a:noFill/>
            </a:ln>
            <a:extLst>
              <a:ext uri="{53640926-AAD7-44D8-BBD7-CCE9431645EC}">
                <a14:shadowObscured xmlns:a14="http://schemas.microsoft.com/office/drawing/2010/main"/>
              </a:ext>
            </a:extLst>
          </p:spPr>
        </p:pic>
        <p:sp>
          <p:nvSpPr>
            <p:cNvPr id="48" name="矩形 47"/>
            <p:cNvSpPr/>
            <p:nvPr/>
          </p:nvSpPr>
          <p:spPr>
            <a:xfrm>
              <a:off x="1147260" y="5971894"/>
              <a:ext cx="3810000" cy="523220"/>
            </a:xfrm>
            <a:prstGeom prst="rect">
              <a:avLst/>
            </a:prstGeom>
          </p:spPr>
          <p:txBody>
            <a:bodyPr wrap="square">
              <a:spAutoFit/>
            </a:bodyPr>
            <a:lstStyle/>
            <a:p>
              <a:pPr algn="ctr"/>
              <a:r>
                <a:rPr lang="zh-CN" altLang="zh-CN" sz="1400" b="0" dirty="0"/>
                <a:t> </a:t>
              </a:r>
              <a:r>
                <a:rPr lang="en-US" altLang="zh-CN" sz="1400" b="0" dirty="0" smtClean="0"/>
                <a:t>Comparison of 3 Models PDF (</a:t>
              </a:r>
              <a:r>
                <a:rPr lang="en-US" altLang="zh-CN" sz="1400" dirty="0" smtClean="0"/>
                <a:t>Probability density function</a:t>
              </a:r>
              <a:r>
                <a:rPr lang="en-US" altLang="zh-CN" sz="1400" b="0" dirty="0" smtClean="0"/>
                <a:t>)</a:t>
              </a:r>
              <a:endParaRPr lang="zh-CN" altLang="zh-CN" sz="1400" b="0" dirty="0">
                <a:latin typeface="微软雅黑" panose="020B0503020204020204" pitchFamily="34" charset="-122"/>
                <a:ea typeface="微软雅黑" panose="020B0503020204020204" pitchFamily="34" charset="-122"/>
              </a:endParaRPr>
            </a:p>
          </p:txBody>
        </p:sp>
      </p:grpSp>
      <p:sp>
        <p:nvSpPr>
          <p:cNvPr id="2" name="矩形 1"/>
          <p:cNvSpPr/>
          <p:nvPr/>
        </p:nvSpPr>
        <p:spPr>
          <a:xfrm>
            <a:off x="381000" y="6096000"/>
            <a:ext cx="6096000" cy="338554"/>
          </a:xfrm>
          <a:prstGeom prst="rect">
            <a:avLst/>
          </a:prstGeom>
        </p:spPr>
        <p:txBody>
          <a:bodyPr wrap="square">
            <a:spAutoFit/>
          </a:bodyPr>
          <a:lstStyle/>
          <a:p>
            <a:pPr marL="285750" indent="-285750" fontAlgn="auto">
              <a:spcBef>
                <a:spcPct val="25000"/>
              </a:spcBef>
              <a:spcAft>
                <a:spcPts val="0"/>
              </a:spcAft>
              <a:buClr>
                <a:srgbClr val="CC0000"/>
              </a:buClr>
              <a:buFont typeface="Wingdings" panose="05000000000000000000" pitchFamily="2" charset="2"/>
              <a:buChar char="l"/>
            </a:pPr>
            <a:r>
              <a:rPr lang="en-US" altLang="zh-CN" sz="1600" b="1" dirty="0" smtClean="0">
                <a:ea typeface="微软雅黑" pitchFamily="34" charset="-122"/>
                <a:cs typeface="Times New Roman" panose="02020603050405020304" pitchFamily="18" charset="0"/>
              </a:rPr>
              <a:t>For distance less than 1000 m, mainly on weak turbulence  effect</a:t>
            </a:r>
            <a:endParaRPr lang="zh-CN" altLang="en-US" sz="1600" b="1" dirty="0">
              <a:latin typeface="微软雅黑" pitchFamily="34" charset="-122"/>
              <a:ea typeface="微软雅黑" pitchFamily="34" charset="-122"/>
            </a:endParaRPr>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dirty="0"/>
              <a:t>Slide </a:t>
            </a:r>
            <a:fld id="{68F34BEF-6D4B-4920-B9FF-96BD9BB2CBE9}" type="slidenum">
              <a:rPr lang="en-GB" altLang="en-US"/>
              <a:pPr/>
              <a:t>9</a:t>
            </a:fld>
            <a:endParaRPr lang="en-GB" altLang="en-US" dirty="0"/>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a:t>
            </a:r>
            <a:r>
              <a:rPr lang="en-GB" altLang="en-US" dirty="0" smtClean="0"/>
              <a:t>,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November </a:t>
            </a:r>
            <a:r>
              <a:rPr lang="en-GB" altLang="en-US" dirty="0" smtClean="0"/>
              <a:t>2015</a:t>
            </a:r>
            <a:endParaRPr lang="en-GB" altLang="en-US" dirty="0"/>
          </a:p>
        </p:txBody>
      </p:sp>
      <p:grpSp>
        <p:nvGrpSpPr>
          <p:cNvPr id="2" name="组合 32"/>
          <p:cNvGrpSpPr/>
          <p:nvPr/>
        </p:nvGrpSpPr>
        <p:grpSpPr>
          <a:xfrm>
            <a:off x="537557" y="762000"/>
            <a:ext cx="7615843" cy="1652224"/>
            <a:chOff x="6155667" y="3435990"/>
            <a:chExt cx="5882595" cy="1652224"/>
          </a:xfrm>
        </p:grpSpPr>
        <p:grpSp>
          <p:nvGrpSpPr>
            <p:cNvPr id="3" name="组合 46"/>
            <p:cNvGrpSpPr/>
            <p:nvPr/>
          </p:nvGrpSpPr>
          <p:grpSpPr>
            <a:xfrm>
              <a:off x="6155667" y="3435990"/>
              <a:ext cx="5185005" cy="1652224"/>
              <a:chOff x="478547" y="1598967"/>
              <a:chExt cx="2889939" cy="1985426"/>
            </a:xfrm>
          </p:grpSpPr>
          <p:sp>
            <p:nvSpPr>
              <p:cNvPr id="39" name="对角圆角矩形 38"/>
              <p:cNvSpPr/>
              <p:nvPr/>
            </p:nvSpPr>
            <p:spPr bwMode="auto">
              <a:xfrm>
                <a:off x="478547" y="1816717"/>
                <a:ext cx="2889939" cy="1767676"/>
              </a:xfrm>
              <a:prstGeom prst="round2DiagRect">
                <a:avLst/>
              </a:prstGeom>
              <a:ln>
                <a:solidFill>
                  <a:srgbClr val="3333CC"/>
                </a:solidFill>
                <a:headEnd type="none" w="sm" len="sm"/>
                <a:tailEnd type="triangle" w="sm" len="sm"/>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nSpc>
                    <a:spcPct val="150000"/>
                  </a:lnSpc>
                  <a:spcBef>
                    <a:spcPct val="25000"/>
                  </a:spcBef>
                  <a:buClr>
                    <a:srgbClr val="C00000"/>
                  </a:buClr>
                  <a:buFont typeface="Wingdings" pitchFamily="2" charset="2"/>
                  <a:buChar char="p"/>
                </a:pPr>
                <a:endParaRPr lang="en-US" altLang="zh-CN" sz="2000" b="0" dirty="0" smtClean="0">
                  <a:solidFill>
                    <a:srgbClr val="0E1571"/>
                  </a:solidFill>
                  <a:latin typeface="微软雅黑" pitchFamily="34" charset="-122"/>
                  <a:ea typeface="微软雅黑" pitchFamily="34" charset="-122"/>
                </a:endParaRPr>
              </a:p>
              <a:p>
                <a:pPr marL="0" marR="0" indent="0" algn="l" defTabSz="914400" rtl="0" eaLnBrk="1" fontAlgn="base" latinLnBrk="0" hangingPunct="1">
                  <a:lnSpc>
                    <a:spcPct val="100000"/>
                  </a:lnSpc>
                  <a:spcBef>
                    <a:spcPct val="30000"/>
                  </a:spcBef>
                  <a:spcAft>
                    <a:spcPct val="0"/>
                  </a:spcAft>
                  <a:buClrTx/>
                  <a:buSzTx/>
                  <a:buFontTx/>
                  <a:buNone/>
                  <a:tabLst/>
                </a:pPr>
                <a:endParaRPr kumimoji="0" lang="zh-CN" altLang="en-US" sz="2400" b="1" i="0" u="none" strike="noStrike" cap="none" normalizeH="0" baseline="0" dirty="0" smtClean="0">
                  <a:ln>
                    <a:noFill/>
                  </a:ln>
                  <a:solidFill>
                    <a:schemeClr val="tx1"/>
                  </a:solidFill>
                  <a:effectLst/>
                  <a:latin typeface="Times New Roman" pitchFamily="18" charset="0"/>
                  <a:ea typeface="黑体" pitchFamily="2" charset="-122"/>
                </a:endParaRPr>
              </a:p>
            </p:txBody>
          </p:sp>
          <p:sp>
            <p:nvSpPr>
              <p:cNvPr id="40" name="圆角矩形 39"/>
              <p:cNvSpPr/>
              <p:nvPr/>
            </p:nvSpPr>
            <p:spPr bwMode="auto">
              <a:xfrm>
                <a:off x="569115" y="1598967"/>
                <a:ext cx="2540329" cy="476934"/>
              </a:xfrm>
              <a:prstGeom prst="roundRect">
                <a:avLst/>
              </a:prstGeom>
              <a:solidFill>
                <a:srgbClr val="3333CC"/>
              </a:solidFill>
              <a:ln>
                <a:headEnd type="none" w="sm" len="sm"/>
                <a:tailEnd type="triangl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algn="ctr" eaLnBrk="1" hangingPunct="1">
                  <a:spcBef>
                    <a:spcPct val="30000"/>
                  </a:spcBef>
                </a:pPr>
                <a:r>
                  <a:rPr lang="en-US" altLang="zh-CN" sz="2000" dirty="0" smtClean="0">
                    <a:solidFill>
                      <a:schemeClr val="bg1"/>
                    </a:solidFill>
                    <a:latin typeface="微软雅黑" panose="020B0503020204020204" pitchFamily="34" charset="-122"/>
                    <a:ea typeface="微软雅黑" panose="020B0503020204020204" pitchFamily="34" charset="-122"/>
                  </a:rPr>
                  <a:t>Atmospheric turbulence model</a:t>
                </a:r>
              </a:p>
            </p:txBody>
          </p:sp>
        </p:grpSp>
        <p:sp>
          <p:nvSpPr>
            <p:cNvPr id="38" name="文本框 33"/>
            <p:cNvSpPr txBox="1"/>
            <p:nvPr/>
          </p:nvSpPr>
          <p:spPr>
            <a:xfrm>
              <a:off x="6184276" y="3866782"/>
              <a:ext cx="5853986" cy="1138773"/>
            </a:xfrm>
            <a:prstGeom prst="rect">
              <a:avLst/>
            </a:prstGeom>
            <a:noFill/>
          </p:spPr>
          <p:txBody>
            <a:bodyPr wrap="square" rtlCol="0">
              <a:spAutoFit/>
            </a:bodyPr>
            <a:lstStyle/>
            <a:p>
              <a:pPr marL="285750" indent="-285750" fontAlgn="auto">
                <a:spcBef>
                  <a:spcPct val="25000"/>
                </a:spcBef>
                <a:spcAft>
                  <a:spcPts val="0"/>
                </a:spcAft>
                <a:buClr>
                  <a:srgbClr val="C00000"/>
                </a:buClr>
                <a:buFont typeface="Wingdings" panose="05000000000000000000" pitchFamily="2" charset="2"/>
                <a:buChar char="l"/>
              </a:pPr>
              <a:r>
                <a:rPr lang="en-US" altLang="zh-CN" sz="1600" dirty="0" smtClean="0">
                  <a:ea typeface="微软雅黑" pitchFamily="34" charset="-122"/>
                  <a:cs typeface="Times New Roman" panose="02020603050405020304" pitchFamily="18" charset="0"/>
                </a:rPr>
                <a:t>Negative Exponential Model</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Strong Turbulence</a:t>
              </a:r>
              <a:endParaRPr lang="en-US" altLang="zh-CN" sz="1600" dirty="0">
                <a:latin typeface="微软雅黑" pitchFamily="34" charset="-122"/>
                <a:ea typeface="微软雅黑" pitchFamily="34" charset="-122"/>
              </a:endParaRPr>
            </a:p>
            <a:p>
              <a:pPr marL="285750" indent="-285750" fontAlgn="auto">
                <a:spcBef>
                  <a:spcPct val="25000"/>
                </a:spcBef>
                <a:spcAft>
                  <a:spcPts val="0"/>
                </a:spcAft>
                <a:buClr>
                  <a:srgbClr val="CC0000"/>
                </a:buClr>
                <a:buFont typeface="Wingdings" panose="05000000000000000000" pitchFamily="2" charset="2"/>
                <a:buChar char="l"/>
              </a:pPr>
              <a:r>
                <a:rPr lang="en-US" altLang="zh-CN" sz="1600" dirty="0" smtClean="0">
                  <a:ea typeface="微软雅黑" pitchFamily="34" charset="-122"/>
                  <a:cs typeface="Times New Roman" panose="02020603050405020304" pitchFamily="18" charset="0"/>
                </a:rPr>
                <a:t>Log-Normal Model: </a:t>
              </a:r>
              <a:r>
                <a:rPr lang="en-US" altLang="zh-CN" sz="1600" dirty="0" smtClean="0">
                  <a:latin typeface="微软雅黑" pitchFamily="34" charset="-122"/>
                  <a:ea typeface="微软雅黑" pitchFamily="34" charset="-122"/>
                </a:rPr>
                <a:t>Weak Turbulence</a:t>
              </a:r>
              <a:endParaRPr lang="en-US" altLang="zh-CN" sz="1600" dirty="0">
                <a:latin typeface="微软雅黑" pitchFamily="34" charset="-122"/>
                <a:ea typeface="微软雅黑" pitchFamily="34" charset="-122"/>
              </a:endParaRPr>
            </a:p>
            <a:p>
              <a:pPr marL="285750" indent="-285750" fontAlgn="auto">
                <a:spcBef>
                  <a:spcPct val="25000"/>
                </a:spcBef>
                <a:spcAft>
                  <a:spcPts val="0"/>
                </a:spcAft>
                <a:buClr>
                  <a:srgbClr val="CC0000"/>
                </a:buClr>
                <a:buFont typeface="Wingdings" panose="05000000000000000000" pitchFamily="2" charset="2"/>
                <a:buChar char="l"/>
              </a:pPr>
              <a:r>
                <a:rPr lang="en-US" altLang="zh-CN" sz="1600" dirty="0" smtClean="0">
                  <a:ea typeface="微软雅黑" pitchFamily="34" charset="-122"/>
                  <a:cs typeface="Times New Roman" panose="02020603050405020304" pitchFamily="18" charset="0"/>
                </a:rPr>
                <a:t>Gamma-Gamma</a:t>
              </a:r>
              <a:r>
                <a:rPr lang="zh-CN" altLang="en-US" sz="1600" dirty="0" smtClean="0">
                  <a:latin typeface="微软雅黑" pitchFamily="34" charset="-122"/>
                  <a:ea typeface="微软雅黑" pitchFamily="34" charset="-122"/>
                </a:rPr>
                <a:t> </a:t>
              </a:r>
              <a:r>
                <a:rPr lang="en-US" altLang="zh-CN" sz="1600" dirty="0" smtClean="0">
                  <a:latin typeface="微软雅黑" pitchFamily="34" charset="-122"/>
                  <a:ea typeface="微软雅黑" pitchFamily="34" charset="-122"/>
                </a:rPr>
                <a:t>Model: From weak to strong Turbulence                               </a:t>
              </a:r>
              <a:endParaRPr lang="zh-CN" altLang="en-US" sz="1600" dirty="0">
                <a:latin typeface="微软雅黑" pitchFamily="34" charset="-122"/>
                <a:ea typeface="微软雅黑" pitchFamily="34" charset="-122"/>
              </a:endParaRPr>
            </a:p>
            <a:p>
              <a:endParaRPr lang="zh-CN" altLang="en-US" dirty="0"/>
            </a:p>
          </p:txBody>
        </p:sp>
      </p:grpSp>
      <p:grpSp>
        <p:nvGrpSpPr>
          <p:cNvPr id="9" name="组合 48"/>
          <p:cNvGrpSpPr/>
          <p:nvPr/>
        </p:nvGrpSpPr>
        <p:grpSpPr>
          <a:xfrm>
            <a:off x="762000" y="2743200"/>
            <a:ext cx="7315200" cy="3393359"/>
            <a:chOff x="0" y="3081041"/>
            <a:chExt cx="5746755" cy="3368207"/>
          </a:xfrm>
        </p:grpSpPr>
        <p:sp>
          <p:nvSpPr>
            <p:cNvPr id="50" name="矩形 49"/>
            <p:cNvSpPr/>
            <p:nvPr/>
          </p:nvSpPr>
          <p:spPr bwMode="auto">
            <a:xfrm>
              <a:off x="0" y="3081041"/>
              <a:ext cx="5746755" cy="3368207"/>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ts val="3600"/>
                </a:lnSpc>
                <a:spcBef>
                  <a:spcPts val="500"/>
                </a:spcBef>
                <a:spcAft>
                  <a:spcPct val="0"/>
                </a:spcAft>
                <a:buClr>
                  <a:srgbClr val="990033"/>
                </a:buClr>
                <a:buSzTx/>
                <a:buFontTx/>
                <a:buNone/>
                <a:tabLst/>
              </a:pPr>
              <a:endParaRPr kumimoji="0" lang="zh-CN" altLang="en-US" sz="2400" b="0" i="0" u="none" strike="noStrike" cap="none" normalizeH="0" baseline="0" smtClean="0">
                <a:solidFill>
                  <a:schemeClr val="tx1"/>
                </a:solidFill>
                <a:effectLst/>
                <a:latin typeface="fudan" pitchFamily="2" charset="0"/>
                <a:ea typeface="黑体" pitchFamily="2" charset="-122"/>
              </a:endParaRPr>
            </a:p>
          </p:txBody>
        </p:sp>
        <p:grpSp>
          <p:nvGrpSpPr>
            <p:cNvPr id="10" name="组合 69"/>
            <p:cNvGrpSpPr/>
            <p:nvPr/>
          </p:nvGrpSpPr>
          <p:grpSpPr>
            <a:xfrm>
              <a:off x="0" y="3117135"/>
              <a:ext cx="4036338" cy="3294810"/>
              <a:chOff x="492448" y="3212976"/>
              <a:chExt cx="4104456" cy="3294810"/>
            </a:xfrm>
          </p:grpSpPr>
          <p:pic>
            <p:nvPicPr>
              <p:cNvPr id="55" name="图片 54"/>
              <p:cNvPicPr/>
              <p:nvPr/>
            </p:nvPicPr>
            <p:blipFill rotWithShape="1">
              <a:blip r:embed="rId3" cstate="print">
                <a:extLst>
                  <a:ext uri="{28A0092B-C50C-407E-A947-70E740481C1C}">
                    <a14:useLocalDpi xmlns:a14="http://schemas.microsoft.com/office/drawing/2010/main" val="0"/>
                  </a:ext>
                </a:extLst>
              </a:blip>
              <a:srcRect t="6206" r="9895"/>
              <a:stretch/>
            </p:blipFill>
            <p:spPr bwMode="auto">
              <a:xfrm>
                <a:off x="492448" y="3212976"/>
                <a:ext cx="4104456" cy="3024336"/>
              </a:xfrm>
              <a:prstGeom prst="rect">
                <a:avLst/>
              </a:prstGeom>
              <a:noFill/>
              <a:ln>
                <a:noFill/>
              </a:ln>
              <a:extLst>
                <a:ext uri="{53640926-AAD7-44D8-BBD7-CCE9431645EC}">
                  <a14:shadowObscured xmlns:a14="http://schemas.microsoft.com/office/drawing/2010/main"/>
                </a:ext>
              </a:extLst>
            </p:spPr>
            <p:style>
              <a:lnRef idx="2">
                <a:schemeClr val="accent1"/>
              </a:lnRef>
              <a:fillRef idx="1">
                <a:schemeClr val="lt1"/>
              </a:fillRef>
              <a:effectRef idx="0">
                <a:schemeClr val="accent1"/>
              </a:effectRef>
              <a:fontRef idx="minor">
                <a:schemeClr val="dk1"/>
              </a:fontRef>
            </p:style>
          </p:pic>
          <p:sp>
            <p:nvSpPr>
              <p:cNvPr id="56" name="矩形 55"/>
              <p:cNvSpPr/>
              <p:nvPr/>
            </p:nvSpPr>
            <p:spPr>
              <a:xfrm>
                <a:off x="2075127" y="6202290"/>
                <a:ext cx="1975388" cy="305496"/>
              </a:xfrm>
              <a:prstGeom prst="rect">
                <a:avLst/>
              </a:prstGeom>
              <a:ln>
                <a:noFill/>
              </a:ln>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sz="1400" dirty="0" smtClean="0">
                    <a:latin typeface="微软雅黑" panose="020B0503020204020204" pitchFamily="34" charset="-122"/>
                    <a:ea typeface="微软雅黑" panose="020B0503020204020204" pitchFamily="34" charset="-122"/>
                  </a:rPr>
                  <a:t>BER under different Model</a:t>
                </a:r>
                <a:endParaRPr lang="zh-CN" altLang="en-US" sz="1400" dirty="0"/>
              </a:p>
            </p:txBody>
          </p:sp>
        </p:grpSp>
        <p:grpSp>
          <p:nvGrpSpPr>
            <p:cNvPr id="11" name="组合 13"/>
            <p:cNvGrpSpPr/>
            <p:nvPr/>
          </p:nvGrpSpPr>
          <p:grpSpPr>
            <a:xfrm>
              <a:off x="3911843" y="3099399"/>
              <a:ext cx="1817774" cy="2930565"/>
              <a:chOff x="-2565877" y="478590"/>
              <a:chExt cx="1817774" cy="2930565"/>
            </a:xfrm>
          </p:grpSpPr>
          <p:sp>
            <p:nvSpPr>
              <p:cNvPr id="53" name="圆角矩形 52"/>
              <p:cNvSpPr/>
              <p:nvPr/>
            </p:nvSpPr>
            <p:spPr bwMode="auto">
              <a:xfrm>
                <a:off x="-2565877" y="478590"/>
                <a:ext cx="1746411" cy="2930565"/>
              </a:xfrm>
              <a:prstGeom prst="round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ts val="3600"/>
                  </a:lnSpc>
                  <a:spcBef>
                    <a:spcPts val="500"/>
                  </a:spcBef>
                  <a:spcAft>
                    <a:spcPct val="0"/>
                  </a:spcAft>
                  <a:buClr>
                    <a:srgbClr val="990033"/>
                  </a:buClr>
                  <a:buSzTx/>
                  <a:buFontTx/>
                  <a:buNone/>
                  <a:tabLst/>
                </a:pPr>
                <a:endParaRPr kumimoji="0" lang="zh-CN" altLang="en-US" sz="2400" b="0" i="0" u="none" strike="noStrike" cap="none" normalizeH="0" baseline="0" smtClean="0">
                  <a:solidFill>
                    <a:schemeClr val="tx1"/>
                  </a:solidFill>
                  <a:effectLst/>
                  <a:latin typeface="fudan" pitchFamily="2" charset="0"/>
                  <a:ea typeface="黑体" pitchFamily="2" charset="-122"/>
                </a:endParaRPr>
              </a:p>
            </p:txBody>
          </p:sp>
          <p:sp>
            <p:nvSpPr>
              <p:cNvPr id="54" name="文本框 2"/>
              <p:cNvSpPr txBox="1"/>
              <p:nvPr/>
            </p:nvSpPr>
            <p:spPr>
              <a:xfrm>
                <a:off x="-2524044" y="666214"/>
                <a:ext cx="1775941" cy="241341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2000" dirty="0" smtClean="0">
                    <a:solidFill>
                      <a:schemeClr val="tx1"/>
                    </a:solidFill>
                    <a:latin typeface="微软雅黑" panose="020B0503020204020204" pitchFamily="34" charset="-122"/>
                    <a:ea typeface="微软雅黑" panose="020B0503020204020204" pitchFamily="34" charset="-122"/>
                  </a:rPr>
                  <a:t>Turbulence affect light intense and BER Gamma-Gamma are preferred over other </a:t>
                </a:r>
                <a:r>
                  <a:rPr lang="en-US" altLang="zh-CN" sz="2000" dirty="0" smtClean="0">
                    <a:solidFill>
                      <a:schemeClr val="tx1"/>
                    </a:solidFill>
                    <a:latin typeface="微软雅黑" panose="020B0503020204020204" pitchFamily="34" charset="-122"/>
                    <a:ea typeface="微软雅黑" panose="020B0503020204020204" pitchFamily="34" charset="-122"/>
                  </a:rPr>
                  <a:t>model</a:t>
                </a:r>
                <a:endParaRPr lang="en-US" altLang="zh-CN" sz="2000" dirty="0" smtClean="0">
                  <a:solidFill>
                    <a:schemeClr val="tx1"/>
                  </a:solidFill>
                  <a:latin typeface="微软雅黑" panose="020B0503020204020204" pitchFamily="34" charset="-122"/>
                  <a:ea typeface="微软雅黑" panose="020B0503020204020204" pitchFamily="34" charset="-122"/>
                </a:endParaRPr>
              </a:p>
              <a:p>
                <a:endParaRPr lang="en-US" altLang="zh-CN" dirty="0">
                  <a:solidFill>
                    <a:schemeClr val="tx1"/>
                  </a:solidFill>
                  <a:latin typeface="微软雅黑" panose="020B0503020204020204" pitchFamily="34" charset="-122"/>
                  <a:ea typeface="微软雅黑" panose="020B0503020204020204" pitchFamily="34" charset="-122"/>
                </a:endParaRPr>
              </a:p>
            </p:txBody>
          </p:sp>
        </p:grpSp>
      </p:grpSp>
      <p:sp>
        <p:nvSpPr>
          <p:cNvPr id="26" name="TextBox 25"/>
          <p:cNvSpPr txBox="1"/>
          <p:nvPr/>
        </p:nvSpPr>
        <p:spPr>
          <a:xfrm>
            <a:off x="3048000" y="5562600"/>
            <a:ext cx="1524000" cy="307777"/>
          </a:xfrm>
          <a:prstGeom prst="rect">
            <a:avLst/>
          </a:prstGeom>
          <a:solidFill>
            <a:schemeClr val="bg1"/>
          </a:solidFill>
        </p:spPr>
        <p:txBody>
          <a:bodyPr wrap="square" rtlCol="0">
            <a:spAutoFit/>
          </a:bodyPr>
          <a:lstStyle/>
          <a:p>
            <a:pPr algn="ctr"/>
            <a:r>
              <a:rPr lang="en-US" altLang="zh-CN" sz="1400" dirty="0" smtClean="0"/>
              <a:t>Noise Power N</a:t>
            </a:r>
            <a:endParaRPr lang="zh-CN" altLang="en-US" sz="1400" dirty="0"/>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7.9"/>
</p:tagLst>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7389</TotalTime>
  <Words>1242</Words>
  <Application>Microsoft Office PowerPoint</Application>
  <PresentationFormat>全屏显示(4:3)</PresentationFormat>
  <Paragraphs>284</Paragraphs>
  <Slides>18</Slides>
  <Notes>12</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7" baseType="lpstr">
      <vt:lpstr>fudan</vt:lpstr>
      <vt:lpstr>黑体</vt:lpstr>
      <vt:lpstr>宋体</vt:lpstr>
      <vt:lpstr>微软雅黑</vt:lpstr>
      <vt:lpstr>Arial</vt:lpstr>
      <vt:lpstr>Times New Roman</vt:lpstr>
      <vt:lpstr>Wingdings</vt:lpstr>
      <vt:lpstr>IEEE-P802_15</vt:lpstr>
      <vt:lpstr>Equation</vt:lpstr>
      <vt:lpstr>PowerPoint 演示文稿</vt:lpstr>
      <vt:lpstr>PowerPoint 演示文稿</vt:lpstr>
      <vt:lpstr>Background</vt:lpstr>
      <vt:lpstr>Background</vt:lpstr>
      <vt:lpstr>PowerPoint 演示文稿</vt:lpstr>
      <vt:lpstr>PowerPoint 演示文稿</vt:lpstr>
      <vt:lpstr>The research directions</vt:lpstr>
      <vt:lpstr>PowerPoint 演示文稿</vt:lpstr>
      <vt:lpstr>PowerPoint 演示文稿</vt:lpstr>
      <vt:lpstr>PowerPoint 演示文稿</vt:lpstr>
      <vt:lpstr>PowerPoint 演示文稿</vt:lpstr>
      <vt:lpstr>LED modulation Model</vt:lpstr>
      <vt:lpstr>LED Modulation Model </vt:lpstr>
      <vt:lpstr>PowerPoint 演示文稿</vt:lpstr>
      <vt:lpstr>PowerPoint 演示文稿</vt:lpstr>
      <vt:lpstr>PowerPoint 演示文稿</vt:lpstr>
      <vt:lpstr>In conclusion:</vt:lpstr>
      <vt:lpstr>PowerPoint 演示文稿</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junwen zhang</dc:creator>
  <dc:description>&lt;doc#&gt;</dc:description>
  <cp:lastModifiedBy>junwen zhang</cp:lastModifiedBy>
  <cp:revision>650</cp:revision>
  <cp:lastPrinted>2015-07-07T08:34:05Z</cp:lastPrinted>
  <dcterms:created xsi:type="dcterms:W3CDTF">2015-01-07T12:47:05Z</dcterms:created>
  <dcterms:modified xsi:type="dcterms:W3CDTF">2015-11-10T21:04:24Z</dcterms:modified>
</cp:coreProperties>
</file>