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44" r:id="rId2"/>
    <p:sldId id="345" r:id="rId3"/>
    <p:sldId id="362" r:id="rId4"/>
    <p:sldId id="363" r:id="rId5"/>
    <p:sldId id="364" r:id="rId6"/>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B8"/>
    <a:srgbClr val="FF6600"/>
    <a:srgbClr val="FF9900"/>
    <a:srgbClr val="FF9933"/>
    <a:srgbClr val="00467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42" autoAdjust="0"/>
    <p:restoredTop sz="86007" autoAdjust="0"/>
  </p:normalViewPr>
  <p:slideViewPr>
    <p:cSldViewPr>
      <p:cViewPr varScale="1">
        <p:scale>
          <a:sx n="76" d="100"/>
          <a:sy n="76" d="100"/>
        </p:scale>
        <p:origin x="167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6" d="100"/>
          <a:sy n="66" d="100"/>
        </p:scale>
        <p:origin x="330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GB"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Tree>
    <p:extLst>
      <p:ext uri="{BB962C8B-B14F-4D97-AF65-F5344CB8AC3E}">
        <p14:creationId xmlns:p14="http://schemas.microsoft.com/office/powerpoint/2010/main"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dirty="0"/>
          </a:p>
        </p:txBody>
      </p:sp>
    </p:spTree>
    <p:extLst>
      <p:ext uri="{BB962C8B-B14F-4D97-AF65-F5344CB8AC3E}">
        <p14:creationId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p14="http://schemas.microsoft.com/office/powerpoint/2010/main" val="281714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a:t>
            </a:fld>
            <a:endParaRPr lang="en-GB" altLang="en-US"/>
          </a:p>
        </p:txBody>
      </p:sp>
    </p:spTree>
    <p:extLst>
      <p:ext uri="{BB962C8B-B14F-4D97-AF65-F5344CB8AC3E}">
        <p14:creationId xmlns:p14="http://schemas.microsoft.com/office/powerpoint/2010/main" val="7714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4</a:t>
            </a:fld>
            <a:endParaRPr lang="en-GB" altLang="en-US"/>
          </a:p>
        </p:txBody>
      </p:sp>
    </p:spTree>
    <p:extLst>
      <p:ext uri="{BB962C8B-B14F-4D97-AF65-F5344CB8AC3E}">
        <p14:creationId xmlns:p14="http://schemas.microsoft.com/office/powerpoint/2010/main" val="3642805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ltLang="en-US" dirty="0" smtClean="0"/>
              <a:t>&lt;Nov 2015&gt;</a:t>
            </a:r>
            <a:endParaRPr lang="en-GB" altLang="en-US" dirty="0"/>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p14="http://schemas.microsoft.com/office/powerpoint/2010/main" val="32406154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p14="http://schemas.microsoft.com/office/powerpoint/2010/main" val="36377905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p14="http://schemas.microsoft.com/office/powerpoint/2010/main" val="20500721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p14="http://schemas.microsoft.com/office/powerpoint/2010/main"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dirty="0" smtClean="0"/>
              <a:t>&lt;Nov 2015&gt;</a:t>
            </a:r>
            <a:endParaRPr lang="en-GB" altLang="en-US" dirty="0"/>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p14="http://schemas.microsoft.com/office/powerpoint/2010/main" val="30354100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p14="http://schemas.microsoft.com/office/powerpoint/2010/main" val="26136874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p14="http://schemas.microsoft.com/office/powerpoint/2010/main" val="29871965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ltLang="en-US" dirty="0"/>
              <a:t>&lt;month year&gt;</a:t>
            </a:r>
          </a:p>
        </p:txBody>
      </p:sp>
      <p:sp>
        <p:nvSpPr>
          <p:cNvPr id="8" name="Footer Placeholder 7"/>
          <p:cNvSpPr>
            <a:spLocks noGrp="1"/>
          </p:cNvSpPr>
          <p:nvPr>
            <p:ph type="ftr" sz="quarter" idx="11"/>
          </p:nvPr>
        </p:nvSpPr>
        <p:spPr/>
        <p:txBody>
          <a:bodyPr/>
          <a:lstStyle>
            <a:lvl1pPr>
              <a:defRPr/>
            </a:lvl1pPr>
          </a:lstStyle>
          <a:p>
            <a:r>
              <a:rPr lang="en-GB"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p14="http://schemas.microsoft.com/office/powerpoint/2010/main"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ltLang="en-US"/>
              <a:t>&lt;month year&gt;</a:t>
            </a:r>
          </a:p>
        </p:txBody>
      </p:sp>
      <p:sp>
        <p:nvSpPr>
          <p:cNvPr id="4" name="Footer Placeholder 3"/>
          <p:cNvSpPr>
            <a:spLocks noGrp="1"/>
          </p:cNvSpPr>
          <p:nvPr>
            <p:ph type="ftr" sz="quarter" idx="11"/>
          </p:nvPr>
        </p:nvSpPr>
        <p:spPr/>
        <p:txBody>
          <a:bodyPr/>
          <a:lstStyle>
            <a:lvl1pPr>
              <a:defRPr/>
            </a:lvl1pPr>
          </a:lstStyle>
          <a:p>
            <a:r>
              <a:rPr lang="en-GB"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p14="http://schemas.microsoft.com/office/powerpoint/2010/main"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85800" y="378281"/>
            <a:ext cx="1600200" cy="215444"/>
          </a:xfrm>
        </p:spPr>
        <p:txBody>
          <a:bodyPr/>
          <a:lstStyle/>
          <a:p>
            <a:r>
              <a:rPr lang="en-GB" altLang="en-US" dirty="0" smtClean="0"/>
              <a:t>&lt;</a:t>
            </a:r>
            <a:r>
              <a:rPr lang="tr-TR" altLang="en-US" dirty="0" smtClean="0"/>
              <a:t>May 2015</a:t>
            </a:r>
            <a:r>
              <a:rPr lang="en-GB" altLang="en-US" dirty="0" smtClean="0"/>
              <a:t>&gt;</a:t>
            </a:r>
            <a:endParaRPr lang="en-GB" altLang="en-US" dirty="0"/>
          </a:p>
        </p:txBody>
      </p:sp>
      <p:sp>
        <p:nvSpPr>
          <p:cNvPr id="6" name="Footer Placeholder 5"/>
          <p:cNvSpPr>
            <a:spLocks noGrp="1"/>
          </p:cNvSpPr>
          <p:nvPr>
            <p:ph type="ftr" sz="quarter" idx="11"/>
          </p:nvPr>
        </p:nvSpPr>
        <p:spPr/>
        <p:txBody>
          <a:bodyPr/>
          <a:lstStyle/>
          <a:p>
            <a:r>
              <a:rPr lang="en-GB" altLang="en-US" dirty="0" smtClean="0"/>
              <a:t>&lt;author&gt;, &lt;company&gt;</a:t>
            </a:r>
            <a:endParaRPr lang="en-GB" altLang="en-US" dirty="0"/>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p14="http://schemas.microsoft.com/office/powerpoint/2010/main"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29000" y="22098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p14="http://schemas.microsoft.com/office/powerpoint/2010/main"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GB" altLang="en-US" smtClean="0"/>
              <a:t>&lt;month year&gt;</a:t>
            </a:r>
            <a:endParaRPr lang="en-GB" altLang="en-US"/>
          </a:p>
        </p:txBody>
      </p:sp>
      <p:sp>
        <p:nvSpPr>
          <p:cNvPr id="4" name="页脚占位符 3"/>
          <p:cNvSpPr>
            <a:spLocks noGrp="1"/>
          </p:cNvSpPr>
          <p:nvPr>
            <p:ph type="ftr" sz="quarter" idx="11"/>
          </p:nvPr>
        </p:nvSpPr>
        <p:spPr/>
        <p:txBody>
          <a:bodyPr/>
          <a:lstStyle/>
          <a:p>
            <a:r>
              <a:rPr lang="en-GB" altLang="en-US" smtClean="0"/>
              <a:t>&lt;author&gt;, &lt;company&gt;</a:t>
            </a:r>
            <a:endParaRPr lang="en-GB" altLang="en-US"/>
          </a:p>
        </p:txBody>
      </p:sp>
      <p:sp>
        <p:nvSpPr>
          <p:cNvPr id="5" name="灯片编号占位符 4"/>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GB" altLang="en-US" dirty="0" smtClean="0"/>
              <a:t>&lt;Nov 2015&gt;</a:t>
            </a:r>
            <a:endParaRPr lang="en-GB"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a:t>
            </a:r>
            <a:r>
              <a:rPr lang="tr-TR" sz="1200" b="1" dirty="0" smtClean="0"/>
              <a:t>doc.: IEEE </a:t>
            </a:r>
            <a:r>
              <a:rPr lang="en-US" altLang="zh-CN" sz="1200" b="1" i="0" kern="1200" dirty="0" smtClean="0">
                <a:solidFill>
                  <a:schemeClr val="tx1"/>
                </a:solidFill>
                <a:effectLst/>
                <a:latin typeface="Times New Roman" pitchFamily="18" charset="0"/>
                <a:ea typeface="+mn-ea"/>
                <a:cs typeface="+mn-cs"/>
              </a:rPr>
              <a:t>15-15-0886-00-007a</a:t>
            </a:r>
            <a:endParaRPr lang="en-GB" altLang="en-US" sz="1200" dirty="0" smtClean="0">
              <a:solidFill>
                <a:schemeClr val="tx2"/>
              </a:solidFill>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nchi@fudan.edu.c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November </a:t>
            </a:r>
            <a:r>
              <a:rPr lang="en-GB" altLang="en-US" dirty="0" smtClean="0"/>
              <a:t>2015</a:t>
            </a:r>
            <a:endParaRPr lang="en-GB" altLang="en-US" dirty="0"/>
          </a:p>
        </p:txBody>
      </p:sp>
      <p:sp>
        <p:nvSpPr>
          <p:cNvPr id="5" name="Footer Placeholder 2"/>
          <p:cNvSpPr>
            <a:spLocks noGrp="1"/>
          </p:cNvSpPr>
          <p:nvPr>
            <p:ph type="ftr" sz="quarter" idx="11"/>
          </p:nvPr>
        </p:nvSpPr>
        <p:spPr>
          <a:xfrm>
            <a:off x="5486400" y="6475413"/>
            <a:ext cx="3124200" cy="184666"/>
          </a:xfrm>
        </p:spPr>
        <p:txBody>
          <a:bodyPr/>
          <a:lstStyle/>
          <a:p>
            <a:r>
              <a:rPr lang="en-GB" altLang="en-US" dirty="0" smtClean="0"/>
              <a:t>Nan Chi, Yu </a:t>
            </a:r>
            <a:r>
              <a:rPr lang="en-GB" altLang="en-US" dirty="0" err="1" smtClean="0"/>
              <a:t>Zeng</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228600" y="723067"/>
            <a:ext cx="8763000" cy="4693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pPr algn="just">
              <a:spcAft>
                <a:spcPts val="600"/>
              </a:spcAft>
            </a:pPr>
            <a:r>
              <a:rPr lang="en-GB" altLang="en-US" sz="1600" b="1" dirty="0">
                <a:solidFill>
                  <a:schemeClr val="tx2"/>
                </a:solidFill>
              </a:rPr>
              <a:t>Submission </a:t>
            </a:r>
            <a:r>
              <a:rPr lang="en-GB" altLang="en-US" sz="1600" b="1" dirty="0" smtClean="0">
                <a:solidFill>
                  <a:schemeClr val="tx2"/>
                </a:solidFill>
              </a:rPr>
              <a:t>Title:</a:t>
            </a:r>
            <a:r>
              <a:rPr lang="en-US" altLang="en-US" sz="1600" dirty="0">
                <a:solidFill>
                  <a:schemeClr val="tx2"/>
                </a:solidFill>
              </a:rPr>
              <a:t> </a:t>
            </a:r>
            <a:r>
              <a:rPr lang="en-US" altLang="en-US" sz="1600" dirty="0" smtClean="0"/>
              <a:t>Channel Model for Outdoor Free-space Transmission</a:t>
            </a:r>
            <a:endParaRPr lang="de-DE" sz="1600" dirty="0" smtClean="0"/>
          </a:p>
          <a:p>
            <a:pPr algn="just">
              <a:spcAft>
                <a:spcPts val="600"/>
              </a:spcAft>
            </a:pPr>
            <a:r>
              <a:rPr lang="en-GB" altLang="en-US" sz="1600" b="1" dirty="0" smtClean="0">
                <a:solidFill>
                  <a:schemeClr val="tx2"/>
                </a:solidFill>
              </a:rPr>
              <a:t>Date Submitted: </a:t>
            </a:r>
            <a:r>
              <a:rPr lang="en-GB" altLang="en-US" sz="1600" dirty="0" smtClean="0">
                <a:solidFill>
                  <a:schemeClr val="tx2"/>
                </a:solidFill>
              </a:rPr>
              <a:t>November </a:t>
            </a:r>
            <a:r>
              <a:rPr lang="en-US" altLang="en-US" sz="1600" dirty="0">
                <a:solidFill>
                  <a:schemeClr val="tx2"/>
                </a:solidFill>
              </a:rPr>
              <a:t>9</a:t>
            </a:r>
            <a:r>
              <a:rPr lang="tr-TR" altLang="en-US" sz="1600" dirty="0" smtClean="0">
                <a:solidFill>
                  <a:schemeClr val="tx2"/>
                </a:solidFill>
              </a:rPr>
              <a:t>, </a:t>
            </a:r>
            <a:r>
              <a:rPr lang="en-GB" altLang="en-US" sz="1600" dirty="0" smtClean="0">
                <a:solidFill>
                  <a:schemeClr val="tx2"/>
                </a:solidFill>
              </a:rPr>
              <a:t>2015 	</a:t>
            </a:r>
          </a:p>
          <a:p>
            <a:pPr algn="just"/>
            <a:r>
              <a:rPr lang="en-GB" altLang="en-US" sz="1600" b="1" dirty="0" smtClean="0">
                <a:solidFill>
                  <a:schemeClr val="tx2"/>
                </a:solidFill>
              </a:rPr>
              <a:t>Source</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Junwen Zhang, </a:t>
            </a:r>
            <a:r>
              <a:rPr lang="en-US" altLang="en-US" sz="1600" dirty="0" smtClean="0">
                <a:solidFill>
                  <a:schemeClr val="tx2"/>
                </a:solidFill>
              </a:rPr>
              <a:t>Nan Chi</a:t>
            </a:r>
            <a:r>
              <a:rPr lang="en-GB" altLang="en-US" sz="1600" dirty="0" smtClean="0">
                <a:solidFill>
                  <a:schemeClr val="tx2"/>
                </a:solidFill>
              </a:rPr>
              <a:t>, Fu Dan University</a:t>
            </a:r>
          </a:p>
          <a:p>
            <a:pPr algn="just"/>
            <a:r>
              <a:rPr lang="en-GB" altLang="en-US" sz="1600" dirty="0" smtClean="0">
                <a:solidFill>
                  <a:schemeClr val="tx2"/>
                </a:solidFill>
              </a:rPr>
              <a:t>Address: Fu Dan University</a:t>
            </a:r>
            <a:r>
              <a:rPr lang="en-US" altLang="en-US" sz="1600" dirty="0" smtClean="0">
                <a:solidFill>
                  <a:schemeClr val="tx2"/>
                </a:solidFill>
              </a:rPr>
              <a:t>, </a:t>
            </a:r>
            <a:r>
              <a:rPr lang="en-US" altLang="zh-CN" sz="1600" dirty="0" smtClean="0"/>
              <a:t>220 Handan Rd., </a:t>
            </a:r>
            <a:r>
              <a:rPr lang="en-US" altLang="zh-CN" sz="1600" dirty="0" err="1" smtClean="0"/>
              <a:t>Yangpu</a:t>
            </a:r>
            <a:r>
              <a:rPr lang="en-US" altLang="zh-CN" sz="1600" dirty="0" smtClean="0"/>
              <a:t> District, Shanghai</a:t>
            </a:r>
            <a:endParaRPr lang="en-GB" altLang="en-US" sz="1600" dirty="0" smtClean="0">
              <a:solidFill>
                <a:schemeClr val="tx2"/>
              </a:solidFill>
            </a:endParaRPr>
          </a:p>
          <a:p>
            <a:r>
              <a:rPr lang="en-GB" altLang="en-US" sz="1600" dirty="0" smtClean="0">
                <a:solidFill>
                  <a:schemeClr val="tx2"/>
                </a:solidFill>
              </a:rPr>
              <a:t>Voice: </a:t>
            </a:r>
            <a:r>
              <a:rPr lang="en-US" altLang="zh-CN" sz="1600" dirty="0" smtClean="0"/>
              <a:t>Tel: 0086-21-65642983, </a:t>
            </a:r>
            <a:r>
              <a:rPr lang="en-GB" altLang="en-US" sz="1600" dirty="0" smtClean="0">
                <a:solidFill>
                  <a:schemeClr val="tx2"/>
                </a:solidFill>
              </a:rPr>
              <a:t>E-Mail: </a:t>
            </a:r>
            <a:r>
              <a:rPr lang="en-GB" altLang="en-US" sz="1600" dirty="0" smtClean="0">
                <a:solidFill>
                  <a:schemeClr val="tx2"/>
                </a:solidFill>
                <a:hlinkClick r:id="rId3"/>
              </a:rPr>
              <a:t>nanchi@fudan.edu.cn</a:t>
            </a:r>
            <a:r>
              <a:rPr lang="en-GB" altLang="en-US" sz="1600" dirty="0" smtClean="0">
                <a:solidFill>
                  <a:schemeClr val="tx2"/>
                </a:solidFill>
              </a:rPr>
              <a:t> hustzjw@gmail.com</a:t>
            </a:r>
            <a:endParaRPr lang="en-GB" altLang="en-US" sz="1600" dirty="0">
              <a:solidFill>
                <a:schemeClr val="tx2"/>
              </a:solidFill>
            </a:endParaRPr>
          </a:p>
          <a:p>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tr-TR" altLang="en-US" sz="1600" dirty="0" smtClean="0">
                <a:solidFill>
                  <a:schemeClr val="tx2"/>
                </a:solidFill>
              </a:rPr>
              <a:t>In</a:t>
            </a:r>
            <a:r>
              <a:rPr lang="en-US" altLang="en-US" sz="1600" dirty="0">
                <a:solidFill>
                  <a:schemeClr val="tx2"/>
                </a:solidFill>
              </a:rPr>
              <a:t> </a:t>
            </a:r>
            <a:r>
              <a:rPr lang="tr-TR" altLang="en-US" sz="1600" dirty="0" smtClean="0">
                <a:solidFill>
                  <a:schemeClr val="tx2"/>
                </a:solidFill>
              </a:rPr>
              <a:t>response to «</a:t>
            </a:r>
            <a:r>
              <a:rPr lang="en-US" sz="1600" dirty="0" smtClean="0"/>
              <a:t>Call </a:t>
            </a:r>
            <a:r>
              <a:rPr lang="en-US" sz="1600" dirty="0"/>
              <a:t>for Proposals for OWC Channel </a:t>
            </a:r>
            <a:r>
              <a:rPr lang="en-US" sz="1600" dirty="0" smtClean="0"/>
              <a:t>Models</a:t>
            </a:r>
            <a:r>
              <a:rPr lang="tr-TR" sz="1600" dirty="0" smtClean="0"/>
              <a:t>» </a:t>
            </a:r>
            <a:r>
              <a:rPr lang="tr-TR" altLang="en-US" sz="1600" dirty="0" smtClean="0">
                <a:solidFill>
                  <a:schemeClr val="tx2"/>
                </a:solidFill>
              </a:rPr>
              <a:t>issued by 802.15.7r1, </a:t>
            </a:r>
            <a:r>
              <a:rPr lang="tr-TR" altLang="en-US" sz="1600" dirty="0">
                <a:solidFill>
                  <a:schemeClr val="tx2"/>
                </a:solidFill>
              </a:rPr>
              <a:t>t</a:t>
            </a:r>
            <a:r>
              <a:rPr lang="tr-TR" altLang="en-US" sz="1600" dirty="0" smtClean="0">
                <a:solidFill>
                  <a:schemeClr val="tx2"/>
                </a:solidFill>
              </a:rPr>
              <a:t>his contribution </a:t>
            </a:r>
            <a:r>
              <a:rPr lang="en-US" altLang="en-US" sz="1600" dirty="0" smtClean="0">
                <a:solidFill>
                  <a:schemeClr val="tx2"/>
                </a:solidFill>
              </a:rPr>
              <a:t>studies </a:t>
            </a:r>
            <a:r>
              <a:rPr lang="en-US" altLang="en-US" sz="1600" dirty="0">
                <a:solidFill>
                  <a:schemeClr val="tx2"/>
                </a:solidFill>
              </a:rPr>
              <a:t>on </a:t>
            </a:r>
            <a:r>
              <a:rPr lang="en-US" altLang="en-US" sz="1600" dirty="0" smtClean="0">
                <a:solidFill>
                  <a:schemeClr val="tx2"/>
                </a:solidFill>
              </a:rPr>
              <a:t>outdoor free space </a:t>
            </a:r>
            <a:r>
              <a:rPr lang="en-US" altLang="en-US" sz="1600" dirty="0">
                <a:solidFill>
                  <a:schemeClr val="tx2"/>
                </a:solidFill>
              </a:rPr>
              <a:t>VLC </a:t>
            </a:r>
            <a:r>
              <a:rPr lang="en-US" altLang="en-US" sz="1600" dirty="0" smtClean="0">
                <a:solidFill>
                  <a:schemeClr val="tx2"/>
                </a:solidFill>
              </a:rPr>
              <a:t>long </a:t>
            </a:r>
            <a:r>
              <a:rPr lang="en-US" altLang="en-US" sz="1600" dirty="0">
                <a:solidFill>
                  <a:schemeClr val="tx2"/>
                </a:solidFill>
              </a:rPr>
              <a:t>distance </a:t>
            </a:r>
            <a:r>
              <a:rPr lang="en-US" altLang="en-US" sz="1600" dirty="0" smtClean="0">
                <a:solidFill>
                  <a:schemeClr val="tx2"/>
                </a:solidFill>
              </a:rPr>
              <a:t>transmission model for high rate PD</a:t>
            </a:r>
            <a:endParaRPr lang="en-US" altLang="en-US" sz="1600" dirty="0">
              <a:solidFill>
                <a:schemeClr val="tx2"/>
              </a:solidFill>
            </a:endParaRPr>
          </a:p>
          <a:p>
            <a:r>
              <a:rPr lang="en-US" altLang="en-US" sz="1600" dirty="0" smtClean="0">
                <a:solidFill>
                  <a:schemeClr val="tx2"/>
                </a:solidFill>
              </a:rPr>
              <a:t>communication in </a:t>
            </a:r>
            <a:r>
              <a:rPr lang="en-US" altLang="en-US" sz="1600" dirty="0">
                <a:solidFill>
                  <a:schemeClr val="tx2"/>
                </a:solidFill>
              </a:rPr>
              <a:t>wireless backhaul (mobile back haul).</a:t>
            </a:r>
            <a:endParaRPr lang="en-GB" altLang="en-US" sz="1600" dirty="0" smtClean="0">
              <a:solidFill>
                <a:schemeClr val="tx2"/>
              </a:solidFill>
            </a:endParaRPr>
          </a:p>
          <a:p>
            <a:pPr algn="just">
              <a:spcBef>
                <a:spcPts val="600"/>
              </a:spcBef>
              <a:spcAft>
                <a:spcPts val="600"/>
              </a:spcAft>
            </a:pPr>
            <a:r>
              <a:rPr lang="en-GB" altLang="en-US" sz="1600" b="1" dirty="0" smtClean="0">
                <a:solidFill>
                  <a:schemeClr val="tx2"/>
                </a:solidFill>
              </a:rPr>
              <a:t>Purpose:</a:t>
            </a:r>
            <a:r>
              <a:rPr lang="en-GB" altLang="en-US" sz="1600" dirty="0" smtClean="0">
                <a:solidFill>
                  <a:schemeClr val="tx2"/>
                </a:solidFill>
              </a:rPr>
              <a:t>	To introduce </a:t>
            </a:r>
            <a:r>
              <a:rPr lang="tr-TR" altLang="en-US" sz="1600" dirty="0" smtClean="0">
                <a:solidFill>
                  <a:schemeClr val="tx2"/>
                </a:solidFill>
              </a:rPr>
              <a:t>reference channel model</a:t>
            </a:r>
            <a:r>
              <a:rPr lang="en-US" altLang="en-US" sz="1600" dirty="0" smtClean="0">
                <a:solidFill>
                  <a:schemeClr val="tx2"/>
                </a:solidFill>
              </a:rPr>
              <a:t>s</a:t>
            </a:r>
            <a:r>
              <a:rPr lang="tr-TR" altLang="en-US" sz="1600" dirty="0" smtClean="0">
                <a:solidFill>
                  <a:schemeClr val="tx2"/>
                </a:solidFill>
              </a:rPr>
              <a:t> </a:t>
            </a:r>
            <a:r>
              <a:rPr lang="en-GB" altLang="en-US" sz="1600" dirty="0" smtClean="0">
                <a:solidFill>
                  <a:schemeClr val="tx2"/>
                </a:solidFill>
              </a:rPr>
              <a:t>for the evaluation of different PHY proposals.</a:t>
            </a:r>
          </a:p>
          <a:p>
            <a:pPr algn="just">
              <a:spcAft>
                <a:spcPts val="600"/>
              </a:spcAft>
            </a:pPr>
            <a:r>
              <a:rPr lang="en-GB" altLang="en-US" sz="1600" b="1" dirty="0" smtClean="0">
                <a:solidFill>
                  <a:schemeClr val="tx2"/>
                </a:solidFill>
              </a:rPr>
              <a:t>Notice</a:t>
            </a:r>
            <a:r>
              <a:rPr lang="en-GB" altLang="en-US" sz="1600" b="1" dirty="0">
                <a:solidFill>
                  <a:schemeClr val="tx2"/>
                </a:solidFill>
              </a:rPr>
              <a:t>:</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extLst>
      <p:ext uri="{BB962C8B-B14F-4D97-AF65-F5344CB8AC3E}">
        <p14:creationId xmlns:p14="http://schemas.microsoft.com/office/powerpoint/2010/main" val="1174941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a:t>
            </a:fld>
            <a:endParaRPr lang="en-GB" altLang="en-US"/>
          </a:p>
        </p:txBody>
      </p:sp>
      <p:sp>
        <p:nvSpPr>
          <p:cNvPr id="16" name="Rectangle 2"/>
          <p:cNvSpPr txBox="1">
            <a:spLocks noChangeArrowheads="1"/>
          </p:cNvSpPr>
          <p:nvPr/>
        </p:nvSpPr>
        <p:spPr>
          <a:xfrm>
            <a:off x="533400" y="1981200"/>
            <a:ext cx="8077200" cy="1524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b="1" dirty="0" smtClean="0">
                <a:solidFill>
                  <a:srgbClr val="006EC0"/>
                </a:solidFill>
                <a:latin typeface="Times New Roman" pitchFamily="18" charset="0"/>
                <a:cs typeface="Times New Roman" pitchFamily="18" charset="0"/>
              </a:rPr>
              <a:t>Channel Model Study for Outdoor Free Space Transmission</a:t>
            </a:r>
            <a:endParaRPr lang="en-GB" b="1" dirty="0">
              <a:solidFill>
                <a:srgbClr val="006EC0"/>
              </a:solidFill>
              <a:latin typeface="Times New Roman" pitchFamily="18" charset="0"/>
              <a:cs typeface="Times New Roman" pitchFamily="18" charset="0"/>
            </a:endParaRPr>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Yu </a:t>
            </a:r>
            <a:r>
              <a:rPr lang="en-GB" altLang="en-US" dirty="0" err="1" smtClean="0"/>
              <a:t>Zeng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Nov </a:t>
            </a:r>
            <a:r>
              <a:rPr lang="en-GB" altLang="en-US" dirty="0" smtClean="0"/>
              <a:t>2015</a:t>
            </a:r>
            <a:endParaRPr lang="en-GB" altLang="en-US" dirty="0"/>
          </a:p>
        </p:txBody>
      </p:sp>
    </p:spTree>
    <p:extLst>
      <p:ext uri="{BB962C8B-B14F-4D97-AF65-F5344CB8AC3E}">
        <p14:creationId xmlns:p14="http://schemas.microsoft.com/office/powerpoint/2010/main" val="906413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GB" altLang="en-US" dirty="0" smtClean="0"/>
              <a:t>&lt;Nov 2015&gt;</a:t>
            </a:r>
            <a:endParaRPr lang="en-GB" altLang="en-US" dirty="0"/>
          </a:p>
        </p:txBody>
      </p:sp>
      <p:sp>
        <p:nvSpPr>
          <p:cNvPr id="5" name="页脚占位符 4"/>
          <p:cNvSpPr>
            <a:spLocks noGrp="1"/>
          </p:cNvSpPr>
          <p:nvPr>
            <p:ph type="ftr" sz="quarter" idx="11"/>
          </p:nvPr>
        </p:nvSpPr>
        <p:spPr/>
        <p:txBody>
          <a:bodyPr/>
          <a:lstStyle/>
          <a:p>
            <a:r>
              <a:rPr lang="en-GB" altLang="en-US" smtClean="0"/>
              <a:t>&lt;author&gt;, &lt;company&gt;</a:t>
            </a:r>
            <a:endParaRPr lang="en-GB" altLang="en-US"/>
          </a:p>
        </p:txBody>
      </p:sp>
      <p:sp>
        <p:nvSpPr>
          <p:cNvPr id="6" name="灯片编号占位符 5"/>
          <p:cNvSpPr>
            <a:spLocks noGrp="1"/>
          </p:cNvSpPr>
          <p:nvPr>
            <p:ph type="sldNum" sz="quarter" idx="12"/>
          </p:nvPr>
        </p:nvSpPr>
        <p:spPr/>
        <p:txBody>
          <a:bodyPr/>
          <a:lstStyle/>
          <a:p>
            <a:r>
              <a:rPr lang="en-GB" altLang="en-US" smtClean="0"/>
              <a:t>Slide </a:t>
            </a:r>
            <a:fld id="{DF19CAC6-B0F6-4D16-95A5-5679B1B7088A}" type="slidenum">
              <a:rPr lang="en-GB" altLang="en-US" smtClean="0"/>
              <a:pPr/>
              <a:t>3</a:t>
            </a:fld>
            <a:endParaRPr lang="en-GB" altLang="en-US"/>
          </a:p>
        </p:txBody>
      </p:sp>
      <p:grpSp>
        <p:nvGrpSpPr>
          <p:cNvPr id="7" name="组合 6"/>
          <p:cNvGrpSpPr/>
          <p:nvPr/>
        </p:nvGrpSpPr>
        <p:grpSpPr>
          <a:xfrm>
            <a:off x="539552" y="3694984"/>
            <a:ext cx="8238444" cy="2398312"/>
            <a:chOff x="478547" y="1578246"/>
            <a:chExt cx="8238444" cy="2398312"/>
          </a:xfrm>
        </p:grpSpPr>
        <p:sp>
          <p:nvSpPr>
            <p:cNvPr id="8" name="对角圆角矩形 7"/>
            <p:cNvSpPr/>
            <p:nvPr/>
          </p:nvSpPr>
          <p:spPr bwMode="auto">
            <a:xfrm>
              <a:off x="478547" y="1816714"/>
              <a:ext cx="8238444" cy="2159844"/>
            </a:xfrm>
            <a:prstGeom prst="round2DiagRect">
              <a:avLst/>
            </a:prstGeom>
            <a:solidFill>
              <a:srgbClr val="FFFFFF"/>
            </a:solidFill>
            <a:ln w="38100" cap="flat" cmpd="sng" algn="ctr">
              <a:solidFill>
                <a:srgbClr val="1B1BDB"/>
              </a:solidFill>
              <a:prstDash val="solid"/>
              <a:headEnd type="none" w="sm" len="sm"/>
              <a:tailEnd type="triangle" w="sm" len="sm"/>
            </a:ln>
            <a:effectLst>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50000"/>
                </a:lnSpc>
                <a:spcBef>
                  <a:spcPct val="25000"/>
                </a:spcBef>
                <a:spcAft>
                  <a:spcPts val="0"/>
                </a:spcAft>
                <a:buClr>
                  <a:srgbClr val="C00000"/>
                </a:buClr>
                <a:buSzTx/>
                <a:buFont typeface="Wingdings" pitchFamily="2" charset="2"/>
                <a:buChar char="p"/>
                <a:tabLst/>
                <a:defRPr/>
              </a:pPr>
              <a:endParaRPr kumimoji="0" lang="en-US" altLang="zh-CN" sz="2000" b="0" i="0" u="none" strike="noStrike" kern="0" cap="none" spc="0" normalizeH="0" baseline="0" noProof="0" dirty="0" smtClean="0">
                <a:ln>
                  <a:noFill/>
                </a:ln>
                <a:solidFill>
                  <a:srgbClr val="0E1571"/>
                </a:solidFill>
                <a:effectLst/>
                <a:uLnTx/>
                <a:uFillTx/>
                <a:latin typeface="微软雅黑" pitchFamily="34" charset="-122"/>
                <a:ea typeface="微软雅黑" pitchFamily="34" charset="-122"/>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zh-CN" altLang="en-US" sz="2400" b="1" i="0" u="none" strike="noStrike" kern="0" cap="none" spc="0" normalizeH="0" baseline="0" noProof="0" dirty="0" smtClean="0">
                <a:ln>
                  <a:noFill/>
                </a:ln>
                <a:solidFill>
                  <a:srgbClr val="000000"/>
                </a:solidFill>
                <a:effectLst/>
                <a:uLnTx/>
                <a:uFillTx/>
                <a:latin typeface="Times New Roman" pitchFamily="18" charset="0"/>
                <a:ea typeface="黑体" pitchFamily="2" charset="-122"/>
                <a:cs typeface="+mn-cs"/>
              </a:endParaRPr>
            </a:p>
          </p:txBody>
        </p:sp>
        <p:sp>
          <p:nvSpPr>
            <p:cNvPr id="9" name="圆角矩形 8"/>
            <p:cNvSpPr/>
            <p:nvPr/>
          </p:nvSpPr>
          <p:spPr bwMode="auto">
            <a:xfrm>
              <a:off x="644454" y="1578246"/>
              <a:ext cx="3104541" cy="476934"/>
            </a:xfrm>
            <a:prstGeom prst="roundRect">
              <a:avLst/>
            </a:prstGeom>
            <a:gradFill rotWithShape="1">
              <a:gsLst>
                <a:gs pos="0">
                  <a:srgbClr val="3333CC">
                    <a:shade val="51000"/>
                    <a:satMod val="130000"/>
                  </a:srgbClr>
                </a:gs>
                <a:gs pos="80000">
                  <a:srgbClr val="3333CC">
                    <a:shade val="93000"/>
                    <a:satMod val="130000"/>
                  </a:srgbClr>
                </a:gs>
                <a:gs pos="100000">
                  <a:srgbClr val="3333CC">
                    <a:shade val="94000"/>
                    <a:satMod val="135000"/>
                  </a:srgbClr>
                </a:gs>
              </a:gsLst>
              <a:lin ang="16200000" scaled="0"/>
            </a:gradFill>
            <a:ln w="9525" cap="flat" cmpd="sng" algn="ctr">
              <a:solidFill>
                <a:srgbClr val="3333CC">
                  <a:shade val="95000"/>
                  <a:satMod val="105000"/>
                </a:srgbClr>
              </a:solidFill>
              <a:prstDash val="solid"/>
              <a:headEnd type="none" w="sm" len="sm"/>
              <a:tailEnd type="triangle" w="sm" len="sm"/>
            </a:ln>
            <a:effectLst>
              <a:outerShdw blurRad="40000" dist="23000" dir="5400000" rotWithShape="0">
                <a:srgbClr val="000000">
                  <a:alpha val="35000"/>
                </a:srgbClr>
              </a:outerShdw>
            </a:effec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0" lang="en-US" altLang="zh-CN" sz="20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Channel</a:t>
              </a:r>
              <a:r>
                <a:rPr kumimoji="0" lang="en-US" altLang="zh-CN" sz="2000" b="0" i="0" u="none" strike="noStrike" kern="0" cap="none" spc="0" normalizeH="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 Model Study </a:t>
              </a:r>
              <a:endParaRPr kumimoji="0" lang="zh-CN" altLang="en-US" sz="2000" b="1"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pic>
        <p:nvPicPr>
          <p:cNvPr id="10" name="图片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079672"/>
            <a:ext cx="8136904" cy="2615312"/>
          </a:xfrm>
          <a:prstGeom prst="rect">
            <a:avLst/>
          </a:prstGeom>
          <a:noFill/>
          <a:ln>
            <a:noFill/>
          </a:ln>
        </p:spPr>
      </p:pic>
      <p:sp>
        <p:nvSpPr>
          <p:cNvPr id="14" name="文本框 16"/>
          <p:cNvSpPr txBox="1"/>
          <p:nvPr/>
        </p:nvSpPr>
        <p:spPr>
          <a:xfrm>
            <a:off x="533400" y="4343400"/>
            <a:ext cx="8982662" cy="553998"/>
          </a:xfrm>
          <a:prstGeom prst="rect">
            <a:avLst/>
          </a:prstGeom>
          <a:noFill/>
        </p:spPr>
        <p:txBody>
          <a:bodyPr wrap="square" rtlCol="0">
            <a:spAutoFit/>
          </a:bodyPr>
          <a:lstStyle/>
          <a:p>
            <a:pPr marL="88900">
              <a:lnSpc>
                <a:spcPct val="150000"/>
              </a:lnSpc>
              <a:spcBef>
                <a:spcPts val="600"/>
              </a:spcBef>
              <a:buClr>
                <a:srgbClr val="C00000"/>
              </a:buClr>
            </a:pPr>
            <a:r>
              <a:rPr lang="en-US" altLang="zh-CN" sz="2000" dirty="0" smtClean="0">
                <a:latin typeface="微软雅黑" pitchFamily="34" charset="-122"/>
                <a:ea typeface="微软雅黑" pitchFamily="34" charset="-122"/>
              </a:rPr>
              <a:t>Transmitter</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LED </a:t>
            </a:r>
            <a:r>
              <a:rPr lang="en-US" altLang="zh-CN" sz="2000" dirty="0">
                <a:solidFill>
                  <a:srgbClr val="CC0000"/>
                </a:solidFill>
                <a:latin typeface="微软雅黑" pitchFamily="34" charset="-122"/>
                <a:ea typeface="微软雅黑" pitchFamily="34" charset="-122"/>
              </a:rPr>
              <a:t>response, </a:t>
            </a:r>
            <a:r>
              <a:rPr lang="en-US" altLang="zh-CN" sz="2000" dirty="0" err="1">
                <a:solidFill>
                  <a:srgbClr val="CC0000"/>
                </a:solidFill>
                <a:latin typeface="微软雅黑" pitchFamily="34" charset="-122"/>
                <a:ea typeface="微软雅黑" pitchFamily="34" charset="-122"/>
              </a:rPr>
              <a:t>Tx</a:t>
            </a:r>
            <a:r>
              <a:rPr lang="en-US" altLang="zh-CN" sz="2000" dirty="0">
                <a:solidFill>
                  <a:srgbClr val="CC0000"/>
                </a:solidFill>
                <a:latin typeface="微软雅黑" pitchFamily="34" charset="-122"/>
                <a:ea typeface="微软雅黑" pitchFamily="34" charset="-122"/>
              </a:rPr>
              <a:t> </a:t>
            </a:r>
            <a:r>
              <a:rPr lang="en-US" altLang="zh-CN" sz="2000" dirty="0">
                <a:solidFill>
                  <a:srgbClr val="CC0000"/>
                </a:solidFill>
                <a:latin typeface="微软雅黑" pitchFamily="34" charset="-122"/>
                <a:ea typeface="微软雅黑" pitchFamily="34" charset="-122"/>
              </a:rPr>
              <a:t>Angle of </a:t>
            </a:r>
            <a:r>
              <a:rPr lang="en-US" altLang="zh-CN" sz="2000" dirty="0" smtClean="0">
                <a:solidFill>
                  <a:srgbClr val="CC0000"/>
                </a:solidFill>
                <a:latin typeface="微软雅黑" pitchFamily="34" charset="-122"/>
                <a:ea typeface="微软雅黑" pitchFamily="34" charset="-122"/>
              </a:rPr>
              <a:t>Half, Wavelength</a:t>
            </a:r>
            <a:endParaRPr lang="en-US" altLang="zh-CN" sz="2000" dirty="0">
              <a:solidFill>
                <a:srgbClr val="CC0000"/>
              </a:solidFill>
              <a:latin typeface="微软雅黑" pitchFamily="34" charset="-122"/>
              <a:ea typeface="微软雅黑" pitchFamily="34" charset="-122"/>
            </a:endParaRPr>
          </a:p>
        </p:txBody>
      </p:sp>
      <p:sp>
        <p:nvSpPr>
          <p:cNvPr id="15" name="TextBox 38"/>
          <p:cNvSpPr txBox="1"/>
          <p:nvPr/>
        </p:nvSpPr>
        <p:spPr>
          <a:xfrm>
            <a:off x="762000" y="3276600"/>
            <a:ext cx="1981200" cy="338554"/>
          </a:xfrm>
          <a:prstGeom prst="rect">
            <a:avLst/>
          </a:prstGeom>
          <a:solidFill>
            <a:schemeClr val="bg1"/>
          </a:solidFill>
        </p:spPr>
        <p:txBody>
          <a:bodyPr wrap="square" rtlCol="0">
            <a:spAutoFit/>
          </a:bodyPr>
          <a:lstStyle/>
          <a:p>
            <a:pPr algn="ctr"/>
            <a:r>
              <a:rPr lang="en-US" altLang="zh-CN" sz="1600" b="1" dirty="0" smtClean="0"/>
              <a:t>Transmitter</a:t>
            </a:r>
            <a:endParaRPr lang="zh-CN" altLang="en-US" sz="1600" b="1" dirty="0"/>
          </a:p>
        </p:txBody>
      </p:sp>
      <p:sp>
        <p:nvSpPr>
          <p:cNvPr id="16" name="TextBox 39"/>
          <p:cNvSpPr txBox="1"/>
          <p:nvPr/>
        </p:nvSpPr>
        <p:spPr>
          <a:xfrm>
            <a:off x="2971800" y="3276600"/>
            <a:ext cx="1981200" cy="338554"/>
          </a:xfrm>
          <a:prstGeom prst="rect">
            <a:avLst/>
          </a:prstGeom>
          <a:solidFill>
            <a:schemeClr val="bg1"/>
          </a:solidFill>
        </p:spPr>
        <p:txBody>
          <a:bodyPr wrap="square" rtlCol="0">
            <a:spAutoFit/>
          </a:bodyPr>
          <a:lstStyle/>
          <a:p>
            <a:pPr algn="ctr"/>
            <a:r>
              <a:rPr lang="en-US" altLang="zh-CN" sz="1600" b="1" dirty="0" smtClean="0"/>
              <a:t>Channel Model</a:t>
            </a:r>
            <a:endParaRPr lang="zh-CN" altLang="en-US" sz="1600" b="1" dirty="0"/>
          </a:p>
        </p:txBody>
      </p:sp>
      <p:sp>
        <p:nvSpPr>
          <p:cNvPr id="17" name="TextBox 40"/>
          <p:cNvSpPr txBox="1"/>
          <p:nvPr/>
        </p:nvSpPr>
        <p:spPr>
          <a:xfrm>
            <a:off x="5943600" y="3276600"/>
            <a:ext cx="1981200" cy="338554"/>
          </a:xfrm>
          <a:prstGeom prst="rect">
            <a:avLst/>
          </a:prstGeom>
          <a:solidFill>
            <a:schemeClr val="bg1"/>
          </a:solidFill>
        </p:spPr>
        <p:txBody>
          <a:bodyPr wrap="square" rtlCol="0">
            <a:spAutoFit/>
          </a:bodyPr>
          <a:lstStyle/>
          <a:p>
            <a:pPr algn="ctr"/>
            <a:r>
              <a:rPr lang="en-US" altLang="zh-CN" sz="1600" b="1" dirty="0" smtClean="0"/>
              <a:t>Receiver</a:t>
            </a:r>
            <a:endParaRPr lang="zh-CN" altLang="en-US" sz="1600" b="1" dirty="0"/>
          </a:p>
        </p:txBody>
      </p:sp>
      <p:sp>
        <p:nvSpPr>
          <p:cNvPr id="18" name="TextBox 41"/>
          <p:cNvSpPr txBox="1"/>
          <p:nvPr/>
        </p:nvSpPr>
        <p:spPr>
          <a:xfrm>
            <a:off x="3124200" y="2819400"/>
            <a:ext cx="1447800" cy="338554"/>
          </a:xfrm>
          <a:prstGeom prst="rect">
            <a:avLst/>
          </a:prstGeom>
          <a:solidFill>
            <a:schemeClr val="bg1"/>
          </a:solidFill>
        </p:spPr>
        <p:txBody>
          <a:bodyPr wrap="square" rtlCol="0">
            <a:spAutoFit/>
          </a:bodyPr>
          <a:lstStyle/>
          <a:p>
            <a:pPr algn="ctr"/>
            <a:r>
              <a:rPr lang="en-US" altLang="zh-CN" sz="1600" b="1" dirty="0" smtClean="0"/>
              <a:t>Turbulence</a:t>
            </a:r>
            <a:endParaRPr lang="zh-CN" altLang="en-US" sz="1600" b="1" dirty="0"/>
          </a:p>
        </p:txBody>
      </p:sp>
      <p:sp>
        <p:nvSpPr>
          <p:cNvPr id="19" name="TextBox 42"/>
          <p:cNvSpPr txBox="1"/>
          <p:nvPr/>
        </p:nvSpPr>
        <p:spPr>
          <a:xfrm>
            <a:off x="2971800" y="1143000"/>
            <a:ext cx="1981200" cy="338554"/>
          </a:xfrm>
          <a:prstGeom prst="rect">
            <a:avLst/>
          </a:prstGeom>
          <a:solidFill>
            <a:schemeClr val="bg1"/>
          </a:solidFill>
        </p:spPr>
        <p:txBody>
          <a:bodyPr wrap="square" rtlCol="0">
            <a:spAutoFit/>
          </a:bodyPr>
          <a:lstStyle/>
          <a:p>
            <a:pPr algn="ctr"/>
            <a:r>
              <a:rPr lang="en-US" altLang="zh-CN" sz="1600" b="1" dirty="0" smtClean="0"/>
              <a:t>Background Noise</a:t>
            </a:r>
            <a:endParaRPr lang="zh-CN" altLang="en-US" sz="1600" b="1" dirty="0"/>
          </a:p>
        </p:txBody>
      </p:sp>
      <p:sp>
        <p:nvSpPr>
          <p:cNvPr id="20" name="文本框 16"/>
          <p:cNvSpPr txBox="1"/>
          <p:nvPr/>
        </p:nvSpPr>
        <p:spPr>
          <a:xfrm>
            <a:off x="533400" y="4738760"/>
            <a:ext cx="8077200" cy="553998"/>
          </a:xfrm>
          <a:prstGeom prst="rect">
            <a:avLst/>
          </a:prstGeom>
          <a:noFill/>
        </p:spPr>
        <p:txBody>
          <a:bodyPr wrap="square" rtlCol="0">
            <a:spAutoFit/>
          </a:bodyPr>
          <a:lstStyle/>
          <a:p>
            <a:pPr marL="88900">
              <a:lnSpc>
                <a:spcPct val="150000"/>
              </a:lnSpc>
              <a:spcBef>
                <a:spcPts val="0"/>
              </a:spcBef>
              <a:buClr>
                <a:srgbClr val="C00000"/>
              </a:buClr>
            </a:pPr>
            <a:r>
              <a:rPr lang="en-US" altLang="zh-CN" sz="2000" dirty="0" smtClean="0">
                <a:latin typeface="微软雅黑" pitchFamily="34" charset="-122"/>
                <a:ea typeface="微软雅黑" pitchFamily="34" charset="-122"/>
              </a:rPr>
              <a:t>Free Space Channel</a:t>
            </a:r>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Turbulence, Background Noise, Distance</a:t>
            </a:r>
          </a:p>
        </p:txBody>
      </p:sp>
      <p:sp>
        <p:nvSpPr>
          <p:cNvPr id="22" name="文本框 16"/>
          <p:cNvSpPr txBox="1"/>
          <p:nvPr/>
        </p:nvSpPr>
        <p:spPr>
          <a:xfrm>
            <a:off x="533400" y="5237202"/>
            <a:ext cx="8244596" cy="553998"/>
          </a:xfrm>
          <a:prstGeom prst="rect">
            <a:avLst/>
          </a:prstGeom>
          <a:noFill/>
        </p:spPr>
        <p:txBody>
          <a:bodyPr wrap="square" rtlCol="0">
            <a:spAutoFit/>
          </a:bodyPr>
          <a:lstStyle/>
          <a:p>
            <a:pPr marL="88900">
              <a:lnSpc>
                <a:spcPct val="150000"/>
              </a:lnSpc>
              <a:spcBef>
                <a:spcPts val="0"/>
              </a:spcBef>
              <a:buClr>
                <a:srgbClr val="C00000"/>
              </a:buClr>
            </a:pPr>
            <a:r>
              <a:rPr lang="en-US" altLang="zh-CN" sz="2000" dirty="0">
                <a:latin typeface="微软雅黑" pitchFamily="34" charset="-122"/>
                <a:ea typeface="微软雅黑" pitchFamily="34" charset="-122"/>
              </a:rPr>
              <a:t>Receiver</a:t>
            </a:r>
            <a:r>
              <a:rPr lang="en-US" altLang="zh-CN" sz="2000" dirty="0">
                <a:solidFill>
                  <a:srgbClr val="CC0000"/>
                </a:solidFill>
                <a:latin typeface="微软雅黑" pitchFamily="34" charset="-122"/>
                <a:ea typeface="微软雅黑" pitchFamily="34" charset="-122"/>
              </a:rPr>
              <a:t>: </a:t>
            </a:r>
            <a:r>
              <a:rPr lang="en-US" altLang="zh-CN" sz="2000" dirty="0" smtClean="0">
                <a:solidFill>
                  <a:srgbClr val="CC0000"/>
                </a:solidFill>
                <a:latin typeface="微软雅黑" pitchFamily="34" charset="-122"/>
                <a:ea typeface="微软雅黑" pitchFamily="34" charset="-122"/>
              </a:rPr>
              <a:t>Rx Angle of Half, diversity technology and receiver filter</a:t>
            </a:r>
            <a:endParaRPr lang="en-US" altLang="zh-CN" sz="2000" dirty="0">
              <a:solidFill>
                <a:srgbClr val="CC0000"/>
              </a:solidFill>
              <a:latin typeface="微软雅黑" pitchFamily="34" charset="-122"/>
              <a:ea typeface="微软雅黑" pitchFamily="34" charset="-122"/>
            </a:endParaRPr>
          </a:p>
        </p:txBody>
      </p:sp>
    </p:spTree>
    <p:extLst>
      <p:ext uri="{BB962C8B-B14F-4D97-AF65-F5344CB8AC3E}">
        <p14:creationId xmlns:p14="http://schemas.microsoft.com/office/powerpoint/2010/main" val="4064348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4</a:t>
            </a:fld>
            <a:endParaRPr lang="en-GB" altLang="en-US"/>
          </a:p>
        </p:txBody>
      </p:sp>
      <p:sp>
        <p:nvSpPr>
          <p:cNvPr id="7" name="Footer Placeholder 2"/>
          <p:cNvSpPr>
            <a:spLocks noGrp="1"/>
          </p:cNvSpPr>
          <p:nvPr>
            <p:ph type="ftr" sz="quarter" idx="11"/>
          </p:nvPr>
        </p:nvSpPr>
        <p:spPr>
          <a:xfrm>
            <a:off x="5486400" y="6475413"/>
            <a:ext cx="3124200" cy="184666"/>
          </a:xfrm>
        </p:spPr>
        <p:txBody>
          <a:bodyPr/>
          <a:lstStyle/>
          <a:p>
            <a:r>
              <a:rPr lang="en-GB" altLang="en-US" dirty="0" smtClean="0"/>
              <a:t>Nan Chi, Junwen Zhang</a:t>
            </a:r>
            <a:endParaRPr lang="en-GB" altLang="en-US" dirty="0"/>
          </a:p>
        </p:txBody>
      </p:sp>
      <p:sp>
        <p:nvSpPr>
          <p:cNvPr id="8" name="Date Placeholder 1"/>
          <p:cNvSpPr>
            <a:spLocks noGrp="1"/>
          </p:cNvSpPr>
          <p:nvPr>
            <p:ph type="dt" sz="half" idx="10"/>
          </p:nvPr>
        </p:nvSpPr>
        <p:spPr>
          <a:xfrm>
            <a:off x="685800" y="378281"/>
            <a:ext cx="1600200" cy="215444"/>
          </a:xfrm>
        </p:spPr>
        <p:txBody>
          <a:bodyPr/>
          <a:lstStyle/>
          <a:p>
            <a:r>
              <a:rPr lang="en-GB" altLang="en-US" smtClean="0"/>
              <a:t>Nov </a:t>
            </a:r>
            <a:r>
              <a:rPr lang="en-GB" altLang="en-US" dirty="0" smtClean="0"/>
              <a:t>2015</a:t>
            </a:r>
            <a:endParaRPr lang="en-GB" altLang="en-US" dirty="0"/>
          </a:p>
        </p:txBody>
      </p:sp>
      <p:sp>
        <p:nvSpPr>
          <p:cNvPr id="19" name="TextBox 18"/>
          <p:cNvSpPr txBox="1"/>
          <p:nvPr/>
        </p:nvSpPr>
        <p:spPr>
          <a:xfrm>
            <a:off x="304800" y="685800"/>
            <a:ext cx="2362200" cy="400110"/>
          </a:xfrm>
          <a:prstGeom prst="rect">
            <a:avLst/>
          </a:prstGeom>
          <a:noFill/>
        </p:spPr>
        <p:txBody>
          <a:bodyPr wrap="square" rtlCol="0">
            <a:spAutoFit/>
          </a:bodyPr>
          <a:lstStyle/>
          <a:p>
            <a:r>
              <a:rPr lang="en-US" altLang="zh-CN" sz="2000" dirty="0" smtClean="0"/>
              <a:t>Research Route</a:t>
            </a:r>
            <a:endParaRPr lang="zh-CN" altLang="en-US" sz="2000" dirty="0"/>
          </a:p>
        </p:txBody>
      </p:sp>
      <p:grpSp>
        <p:nvGrpSpPr>
          <p:cNvPr id="16" name="组合 15"/>
          <p:cNvGrpSpPr/>
          <p:nvPr/>
        </p:nvGrpSpPr>
        <p:grpSpPr>
          <a:xfrm>
            <a:off x="304800" y="1143000"/>
            <a:ext cx="8534400" cy="4676276"/>
            <a:chOff x="1523999" y="1397752"/>
            <a:chExt cx="6648401" cy="4676276"/>
          </a:xfrm>
        </p:grpSpPr>
        <p:sp>
          <p:nvSpPr>
            <p:cNvPr id="21" name="任意多边形 20"/>
            <p:cNvSpPr/>
            <p:nvPr/>
          </p:nvSpPr>
          <p:spPr>
            <a:xfrm>
              <a:off x="1523999" y="3956966"/>
              <a:ext cx="6648400" cy="1292209"/>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1186762" numCol="1" spcCol="1270" anchor="t" anchorCtr="1">
              <a:noAutofit/>
            </a:bodyPr>
            <a:lstStyle/>
            <a:p>
              <a:pPr lvl="0" algn="ctr" defTabSz="844550">
                <a:lnSpc>
                  <a:spcPct val="90000"/>
                </a:lnSpc>
                <a:spcBef>
                  <a:spcPct val="0"/>
                </a:spcBef>
                <a:spcAft>
                  <a:spcPct val="35000"/>
                </a:spcAft>
              </a:pPr>
              <a:r>
                <a:rPr lang="en-US" altLang="zh-CN" sz="2000" b="1" dirty="0" smtClean="0">
                  <a:latin typeface="微软雅黑" panose="020B0503020204020204" pitchFamily="34" charset="-122"/>
                  <a:ea typeface="微软雅黑" panose="020B0503020204020204" pitchFamily="34" charset="-122"/>
                </a:rPr>
                <a:t>Simulation for Outdoor Long Distance VLC </a:t>
              </a:r>
              <a:r>
                <a:rPr lang="en-US" altLang="zh-CN" sz="2000" b="1" dirty="0" smtClean="0">
                  <a:latin typeface="微软雅黑" panose="020B0503020204020204" pitchFamily="34" charset="-122"/>
                  <a:ea typeface="微软雅黑" panose="020B0503020204020204" pitchFamily="34" charset="-122"/>
                </a:rPr>
                <a:t>Transmission </a:t>
              </a:r>
              <a:r>
                <a:rPr lang="en-US" altLang="zh-CN" sz="2000" b="1" dirty="0" smtClean="0">
                  <a:latin typeface="微软雅黑" panose="020B0503020204020204" pitchFamily="34" charset="-122"/>
                  <a:ea typeface="微软雅黑" panose="020B0503020204020204" pitchFamily="34" charset="-122"/>
                </a:rPr>
                <a:t>System</a:t>
              </a:r>
              <a:endParaRPr lang="zh-CN" altLang="en-US" sz="2000" dirty="0">
                <a:latin typeface="微软雅黑" panose="020B0503020204020204" pitchFamily="34" charset="-122"/>
                <a:ea typeface="微软雅黑" panose="020B0503020204020204" pitchFamily="34" charset="-122"/>
              </a:endParaRPr>
            </a:p>
          </p:txBody>
        </p:sp>
        <p:sp>
          <p:nvSpPr>
            <p:cNvPr id="22" name="任意多边形 21"/>
            <p:cNvSpPr/>
            <p:nvPr/>
          </p:nvSpPr>
          <p:spPr>
            <a:xfrm>
              <a:off x="1524000" y="4393862"/>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System Structure and Simulation Parameters </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3" name="任意多边形 22"/>
            <p:cNvSpPr/>
            <p:nvPr/>
          </p:nvSpPr>
          <p:spPr>
            <a:xfrm>
              <a:off x="4848200" y="4393862"/>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Simulation Results and Analysis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4" name="任意多边形 23"/>
            <p:cNvSpPr/>
            <p:nvPr/>
          </p:nvSpPr>
          <p:spPr>
            <a:xfrm>
              <a:off x="1524000" y="2677359"/>
              <a:ext cx="6648400" cy="1292209"/>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1186762" numCol="1" spcCol="1270" anchor="t" anchorCtr="1">
              <a:noAutofit/>
            </a:bodyPr>
            <a:lstStyle/>
            <a:p>
              <a:pPr lvl="0" algn="ctr" defTabSz="844550">
                <a:lnSpc>
                  <a:spcPct val="90000"/>
                </a:lnSpc>
                <a:spcBef>
                  <a:spcPct val="0"/>
                </a:spcBef>
                <a:spcAft>
                  <a:spcPct val="35000"/>
                </a:spcAft>
              </a:pPr>
              <a:r>
                <a:rPr lang="en-US" altLang="zh-CN" sz="1800" b="1" kern="1200" dirty="0" smtClean="0">
                  <a:latin typeface="微软雅黑" panose="020B0503020204020204" pitchFamily="34" charset="-122"/>
                  <a:ea typeface="微软雅黑" panose="020B0503020204020204" pitchFamily="34" charset="-122"/>
                </a:rPr>
                <a:t>Key Technique for </a:t>
              </a:r>
              <a:r>
                <a:rPr lang="en-US" altLang="zh-CN" sz="1800" b="1" kern="1200" dirty="0" smtClean="0">
                  <a:latin typeface="微软雅黑" panose="020B0503020204020204" pitchFamily="34" charset="-122"/>
                  <a:ea typeface="微软雅黑" panose="020B0503020204020204" pitchFamily="34" charset="-122"/>
                </a:rPr>
                <a:t>High Speed Outdoor </a:t>
              </a:r>
              <a:r>
                <a:rPr lang="en-US" altLang="zh-CN" sz="1800" b="1" kern="1200" dirty="0" smtClean="0">
                  <a:latin typeface="微软雅黑" panose="020B0503020204020204" pitchFamily="34" charset="-122"/>
                  <a:ea typeface="微软雅黑" panose="020B0503020204020204" pitchFamily="34" charset="-122"/>
                </a:rPr>
                <a:t>VLC Transmission System</a:t>
              </a:r>
              <a:endParaRPr lang="zh-CN" altLang="en-US" sz="1800" kern="1200" dirty="0">
                <a:latin typeface="微软雅黑" panose="020B0503020204020204" pitchFamily="34" charset="-122"/>
                <a:ea typeface="微软雅黑" panose="020B0503020204020204" pitchFamily="34" charset="-122"/>
              </a:endParaRPr>
            </a:p>
          </p:txBody>
        </p:sp>
        <p:sp>
          <p:nvSpPr>
            <p:cNvPr id="25" name="任意多边形 24"/>
            <p:cNvSpPr/>
            <p:nvPr/>
          </p:nvSpPr>
          <p:spPr>
            <a:xfrm>
              <a:off x="1527247" y="3130924"/>
              <a:ext cx="1362049"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Modulation formats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6" name="任意多边形 25"/>
            <p:cNvSpPr/>
            <p:nvPr/>
          </p:nvSpPr>
          <p:spPr>
            <a:xfrm>
              <a:off x="4017149" y="3130924"/>
              <a:ext cx="2136986"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Pre </a:t>
              </a:r>
              <a:r>
                <a:rPr lang="en-US" altLang="zh-CN" sz="1500" kern="1200" dirty="0" smtClean="0">
                  <a:solidFill>
                    <a:schemeClr val="tx1"/>
                  </a:solidFill>
                  <a:latin typeface="微软雅黑" panose="020B0503020204020204" pitchFamily="34" charset="-122"/>
                  <a:ea typeface="微软雅黑" panose="020B0503020204020204" pitchFamily="34" charset="-122"/>
                </a:rPr>
                <a:t>Equalization and post-equalization</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7" name="任意多边形 26"/>
            <p:cNvSpPr/>
            <p:nvPr/>
          </p:nvSpPr>
          <p:spPr>
            <a:xfrm>
              <a:off x="6154135" y="3130924"/>
              <a:ext cx="2015018"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Aft>
                  <a:spcPct val="35000"/>
                </a:spcAft>
              </a:pPr>
              <a:r>
                <a:rPr lang="en-US" altLang="zh-CN" sz="1500" dirty="0" smtClean="0">
                  <a:solidFill>
                    <a:schemeClr val="tx1"/>
                  </a:solidFill>
                  <a:latin typeface="微软雅黑" panose="020B0503020204020204" pitchFamily="34" charset="-122"/>
                  <a:ea typeface="微软雅黑" panose="020B0503020204020204" pitchFamily="34" charset="-122"/>
                </a:rPr>
                <a:t>Diversity reception technology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28" name="任意多边形 27"/>
            <p:cNvSpPr/>
            <p:nvPr/>
          </p:nvSpPr>
          <p:spPr>
            <a:xfrm>
              <a:off x="1524000" y="1397752"/>
              <a:ext cx="6648400" cy="1292210"/>
            </a:xfrm>
            <a:custGeom>
              <a:avLst/>
              <a:gdLst>
                <a:gd name="connsiteX0" fmla="*/ 0 w 6648400"/>
                <a:gd name="connsiteY0" fmla="*/ 567509 h 1620389"/>
                <a:gd name="connsiteX1" fmla="*/ 3121651 w 6648400"/>
                <a:gd name="connsiteY1" fmla="*/ 567509 h 1620389"/>
                <a:gd name="connsiteX2" fmla="*/ 3121651 w 6648400"/>
                <a:gd name="connsiteY2" fmla="*/ 405097 h 1620389"/>
                <a:gd name="connsiteX3" fmla="*/ 2919103 w 6648400"/>
                <a:gd name="connsiteY3" fmla="*/ 405097 h 1620389"/>
                <a:gd name="connsiteX4" fmla="*/ 3324200 w 6648400"/>
                <a:gd name="connsiteY4" fmla="*/ 0 h 1620389"/>
                <a:gd name="connsiteX5" fmla="*/ 3729297 w 6648400"/>
                <a:gd name="connsiteY5" fmla="*/ 405097 h 1620389"/>
                <a:gd name="connsiteX6" fmla="*/ 3526749 w 6648400"/>
                <a:gd name="connsiteY6" fmla="*/ 405097 h 1620389"/>
                <a:gd name="connsiteX7" fmla="*/ 3526749 w 6648400"/>
                <a:gd name="connsiteY7" fmla="*/ 567509 h 1620389"/>
                <a:gd name="connsiteX8" fmla="*/ 6648400 w 6648400"/>
                <a:gd name="connsiteY8" fmla="*/ 567509 h 1620389"/>
                <a:gd name="connsiteX9" fmla="*/ 6648400 w 6648400"/>
                <a:gd name="connsiteY9" fmla="*/ 1620389 h 1620389"/>
                <a:gd name="connsiteX10" fmla="*/ 0 w 6648400"/>
                <a:gd name="connsiteY10" fmla="*/ 1620389 h 1620389"/>
                <a:gd name="connsiteX11" fmla="*/ 0 w 6648400"/>
                <a:gd name="connsiteY11" fmla="*/ 567509 h 16203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648400" h="1620389">
                  <a:moveTo>
                    <a:pt x="6648400" y="1052880"/>
                  </a:moveTo>
                  <a:lnTo>
                    <a:pt x="3526749" y="1052880"/>
                  </a:lnTo>
                  <a:lnTo>
                    <a:pt x="3526749" y="1215292"/>
                  </a:lnTo>
                  <a:lnTo>
                    <a:pt x="3729297" y="1215292"/>
                  </a:lnTo>
                  <a:lnTo>
                    <a:pt x="3324200" y="1620388"/>
                  </a:lnTo>
                  <a:lnTo>
                    <a:pt x="2919103" y="1215292"/>
                  </a:lnTo>
                  <a:lnTo>
                    <a:pt x="3121651" y="1215292"/>
                  </a:lnTo>
                  <a:lnTo>
                    <a:pt x="3121651" y="1052880"/>
                  </a:lnTo>
                  <a:lnTo>
                    <a:pt x="0" y="1052880"/>
                  </a:lnTo>
                  <a:lnTo>
                    <a:pt x="0" y="1"/>
                  </a:lnTo>
                  <a:lnTo>
                    <a:pt x="6648400" y="1"/>
                  </a:lnTo>
                  <a:lnTo>
                    <a:pt x="6648400" y="105288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9" rIns="135128" bIns="1186762" numCol="1" spcCol="1270" anchor="t" anchorCtr="1">
              <a:noAutofit/>
            </a:bodyPr>
            <a:lstStyle/>
            <a:p>
              <a:pPr lvl="0" algn="ctr" defTabSz="844550">
                <a:lnSpc>
                  <a:spcPct val="90000"/>
                </a:lnSpc>
                <a:spcBef>
                  <a:spcPct val="0"/>
                </a:spcBef>
                <a:spcAft>
                  <a:spcPct val="35000"/>
                </a:spcAft>
              </a:pPr>
              <a:r>
                <a:rPr lang="en-US" altLang="zh-CN" sz="2000" b="1" kern="1200" dirty="0" smtClean="0">
                  <a:latin typeface="微软雅黑" panose="020B0503020204020204" pitchFamily="34" charset="-122"/>
                  <a:ea typeface="微软雅黑" panose="020B0503020204020204" pitchFamily="34" charset="-122"/>
                </a:rPr>
                <a:t>VLC Free Space Transmission Channel Model</a:t>
              </a:r>
              <a:endParaRPr lang="zh-CN" altLang="en-US" sz="2000" b="1" kern="1200" dirty="0">
                <a:latin typeface="微软雅黑" panose="020B0503020204020204" pitchFamily="34" charset="-122"/>
                <a:ea typeface="微软雅黑" panose="020B0503020204020204" pitchFamily="34" charset="-122"/>
              </a:endParaRPr>
            </a:p>
          </p:txBody>
        </p:sp>
        <p:sp>
          <p:nvSpPr>
            <p:cNvPr id="29" name="任意多边形 28"/>
            <p:cNvSpPr/>
            <p:nvPr/>
          </p:nvSpPr>
          <p:spPr>
            <a:xfrm>
              <a:off x="15240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LED Modulation Property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0" name="任意多边形 29"/>
            <p:cNvSpPr/>
            <p:nvPr/>
          </p:nvSpPr>
          <p:spPr>
            <a:xfrm>
              <a:off x="3186101" y="1851318"/>
              <a:ext cx="1652362"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400" kern="1200" dirty="0" smtClean="0">
                  <a:solidFill>
                    <a:schemeClr val="tx1"/>
                  </a:solidFill>
                  <a:latin typeface="微软雅黑" panose="020B0503020204020204" pitchFamily="34" charset="-122"/>
                  <a:ea typeface="微软雅黑" panose="020B0503020204020204" pitchFamily="34" charset="-122"/>
                </a:rPr>
                <a:t>LED</a:t>
              </a:r>
              <a:r>
                <a:rPr lang="zh-CN" altLang="en-US" sz="1400" kern="1200" dirty="0" smtClean="0">
                  <a:solidFill>
                    <a:schemeClr val="tx1"/>
                  </a:solidFill>
                  <a:latin typeface="微软雅黑" panose="020B0503020204020204" pitchFamily="34" charset="-122"/>
                  <a:ea typeface="微软雅黑" panose="020B0503020204020204" pitchFamily="34" charset="-122"/>
                </a:rPr>
                <a:t> </a:t>
              </a:r>
              <a:r>
                <a:rPr lang="en-US" altLang="zh-CN" sz="1400" kern="1200" dirty="0" smtClean="0">
                  <a:solidFill>
                    <a:schemeClr val="tx1"/>
                  </a:solidFill>
                  <a:latin typeface="微软雅黑" panose="020B0503020204020204" pitchFamily="34" charset="-122"/>
                  <a:ea typeface="微软雅黑" panose="020B0503020204020204" pitchFamily="34" charset="-122"/>
                </a:rPr>
                <a:t>dimming property</a:t>
              </a:r>
              <a:endParaRPr lang="zh-CN" altLang="en-US" sz="1400" kern="1200" dirty="0">
                <a:solidFill>
                  <a:schemeClr val="tx1"/>
                </a:solidFill>
                <a:latin typeface="微软雅黑" panose="020B0503020204020204" pitchFamily="34" charset="-122"/>
                <a:ea typeface="微软雅黑" panose="020B0503020204020204" pitchFamily="34" charset="-122"/>
              </a:endParaRPr>
            </a:p>
          </p:txBody>
        </p:sp>
        <p:sp>
          <p:nvSpPr>
            <p:cNvPr id="31" name="任意多边形 30"/>
            <p:cNvSpPr/>
            <p:nvPr/>
          </p:nvSpPr>
          <p:spPr>
            <a:xfrm>
              <a:off x="48482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a:solidFill>
              <a:srgbClr val="B8D6D9"/>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Aft>
                  <a:spcPct val="35000"/>
                </a:spcAft>
              </a:pPr>
              <a:r>
                <a:rPr lang="en-US" altLang="zh-CN" sz="1500" dirty="0" smtClean="0">
                  <a:solidFill>
                    <a:schemeClr val="tx1"/>
                  </a:solidFill>
                  <a:latin typeface="微软雅黑" panose="020B0503020204020204" pitchFamily="34" charset="-122"/>
                  <a:ea typeface="微软雅黑" panose="020B0503020204020204" pitchFamily="34" charset="-122"/>
                </a:rPr>
                <a:t>Atmospheric turbulence model</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2" name="任意多边形 31"/>
            <p:cNvSpPr/>
            <p:nvPr/>
          </p:nvSpPr>
          <p:spPr>
            <a:xfrm>
              <a:off x="6510300" y="1851318"/>
              <a:ext cx="1662099" cy="386370"/>
            </a:xfrm>
            <a:custGeom>
              <a:avLst/>
              <a:gdLst>
                <a:gd name="connsiteX0" fmla="*/ 0 w 1662099"/>
                <a:gd name="connsiteY0" fmla="*/ 0 h 484496"/>
                <a:gd name="connsiteX1" fmla="*/ 1662099 w 1662099"/>
                <a:gd name="connsiteY1" fmla="*/ 0 h 484496"/>
                <a:gd name="connsiteX2" fmla="*/ 1662099 w 1662099"/>
                <a:gd name="connsiteY2" fmla="*/ 484496 h 484496"/>
                <a:gd name="connsiteX3" fmla="*/ 0 w 1662099"/>
                <a:gd name="connsiteY3" fmla="*/ 484496 h 484496"/>
                <a:gd name="connsiteX4" fmla="*/ 0 w 166209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2099" h="484496">
                  <a:moveTo>
                    <a:pt x="0" y="0"/>
                  </a:moveTo>
                  <a:lnTo>
                    <a:pt x="1662099" y="0"/>
                  </a:lnTo>
                  <a:lnTo>
                    <a:pt x="166209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Background Noise</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grpSp>
          <p:nvGrpSpPr>
            <p:cNvPr id="33" name="组合 31"/>
            <p:cNvGrpSpPr/>
            <p:nvPr/>
          </p:nvGrpSpPr>
          <p:grpSpPr>
            <a:xfrm>
              <a:off x="1523999" y="5232041"/>
              <a:ext cx="6648400" cy="841987"/>
              <a:chOff x="1527246" y="5400034"/>
              <a:chExt cx="6648400" cy="841987"/>
            </a:xfrm>
          </p:grpSpPr>
          <p:sp>
            <p:nvSpPr>
              <p:cNvPr id="34" name="任意多边形 33"/>
              <p:cNvSpPr/>
              <p:nvPr/>
            </p:nvSpPr>
            <p:spPr>
              <a:xfrm>
                <a:off x="1527246" y="5400034"/>
                <a:ext cx="6648400" cy="840187"/>
              </a:xfrm>
              <a:custGeom>
                <a:avLst/>
                <a:gdLst>
                  <a:gd name="connsiteX0" fmla="*/ 0 w 6648400"/>
                  <a:gd name="connsiteY0" fmla="*/ 0 h 1053569"/>
                  <a:gd name="connsiteX1" fmla="*/ 6648400 w 6648400"/>
                  <a:gd name="connsiteY1" fmla="*/ 0 h 1053569"/>
                  <a:gd name="connsiteX2" fmla="*/ 6648400 w 6648400"/>
                  <a:gd name="connsiteY2" fmla="*/ 1053569 h 1053569"/>
                  <a:gd name="connsiteX3" fmla="*/ 0 w 6648400"/>
                  <a:gd name="connsiteY3" fmla="*/ 1053569 h 1053569"/>
                  <a:gd name="connsiteX4" fmla="*/ 0 w 6648400"/>
                  <a:gd name="connsiteY4" fmla="*/ 0 h 10535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8400" h="1053569">
                    <a:moveTo>
                      <a:pt x="0" y="0"/>
                    </a:moveTo>
                    <a:lnTo>
                      <a:pt x="6648400" y="0"/>
                    </a:lnTo>
                    <a:lnTo>
                      <a:pt x="6648400" y="1053569"/>
                    </a:lnTo>
                    <a:lnTo>
                      <a:pt x="0" y="1053569"/>
                    </a:lnTo>
                    <a:lnTo>
                      <a:pt x="0" y="0"/>
                    </a:lnTo>
                    <a:close/>
                  </a:path>
                </a:pathLst>
              </a:custGeom>
              <a:solidFill>
                <a:srgbClr val="0E0EB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619770" numCol="1" spcCol="1270" anchor="t" anchorCtr="1">
                <a:noAutofit/>
              </a:bodyPr>
              <a:lstStyle/>
              <a:p>
                <a:pPr lvl="0" algn="ctr" defTabSz="844550">
                  <a:lnSpc>
                    <a:spcPct val="90000"/>
                  </a:lnSpc>
                  <a:spcBef>
                    <a:spcPct val="0"/>
                  </a:spcBef>
                  <a:spcAft>
                    <a:spcPct val="35000"/>
                  </a:spcAft>
                </a:pPr>
                <a:r>
                  <a:rPr lang="en-US" altLang="zh-CN" sz="2000" b="1" kern="1200" dirty="0" smtClean="0">
                    <a:latin typeface="微软雅黑" panose="020B0503020204020204" pitchFamily="34" charset="-122"/>
                    <a:ea typeface="微软雅黑" panose="020B0503020204020204" pitchFamily="34" charset="-122"/>
                  </a:rPr>
                  <a:t>Outdoor </a:t>
                </a:r>
                <a:r>
                  <a:rPr lang="en-US" altLang="zh-CN" sz="2000" b="1" dirty="0" smtClean="0">
                    <a:latin typeface="微软雅黑" panose="020B0503020204020204" pitchFamily="34" charset="-122"/>
                    <a:ea typeface="微软雅黑" panose="020B0503020204020204" pitchFamily="34" charset="-122"/>
                  </a:rPr>
                  <a:t>Transmission </a:t>
                </a:r>
                <a:r>
                  <a:rPr lang="en-US" altLang="zh-CN" sz="2000" b="1" dirty="0" smtClean="0">
                    <a:latin typeface="微软雅黑" panose="020B0503020204020204" pitchFamily="34" charset="-122"/>
                    <a:ea typeface="微软雅黑" panose="020B0503020204020204" pitchFamily="34" charset="-122"/>
                  </a:rPr>
                  <a:t>Experiments</a:t>
                </a:r>
                <a:endParaRPr lang="zh-CN" altLang="en-US" sz="2000" kern="1200" dirty="0">
                  <a:latin typeface="微软雅黑" panose="020B0503020204020204" pitchFamily="34" charset="-122"/>
                  <a:ea typeface="微软雅黑" panose="020B0503020204020204" pitchFamily="34" charset="-122"/>
                </a:endParaRPr>
              </a:p>
            </p:txBody>
          </p:sp>
          <p:sp>
            <p:nvSpPr>
              <p:cNvPr id="35" name="任意多边形 34"/>
              <p:cNvSpPr/>
              <p:nvPr/>
            </p:nvSpPr>
            <p:spPr>
              <a:xfrm>
                <a:off x="1527246" y="5855535"/>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System Structure</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
            <p:nvSpPr>
              <p:cNvPr id="36" name="任意多边形 35"/>
              <p:cNvSpPr/>
              <p:nvPr/>
            </p:nvSpPr>
            <p:spPr>
              <a:xfrm>
                <a:off x="4841709" y="5853735"/>
                <a:ext cx="3324199" cy="386486"/>
              </a:xfrm>
              <a:custGeom>
                <a:avLst/>
                <a:gdLst>
                  <a:gd name="connsiteX0" fmla="*/ 0 w 3324199"/>
                  <a:gd name="connsiteY0" fmla="*/ 0 h 484641"/>
                  <a:gd name="connsiteX1" fmla="*/ 3324199 w 3324199"/>
                  <a:gd name="connsiteY1" fmla="*/ 0 h 484641"/>
                  <a:gd name="connsiteX2" fmla="*/ 3324199 w 3324199"/>
                  <a:gd name="connsiteY2" fmla="*/ 484641 h 484641"/>
                  <a:gd name="connsiteX3" fmla="*/ 0 w 3324199"/>
                  <a:gd name="connsiteY3" fmla="*/ 484641 h 484641"/>
                  <a:gd name="connsiteX4" fmla="*/ 0 w 3324199"/>
                  <a:gd name="connsiteY4" fmla="*/ 0 h 484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4199" h="484641">
                    <a:moveTo>
                      <a:pt x="0" y="0"/>
                    </a:moveTo>
                    <a:lnTo>
                      <a:pt x="3324199" y="0"/>
                    </a:lnTo>
                    <a:lnTo>
                      <a:pt x="3324199" y="484641"/>
                    </a:lnTo>
                    <a:lnTo>
                      <a:pt x="0" y="484641"/>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defPPr>
                  <a:defRPr lang="zh-CN"/>
                </a:defPPr>
                <a:lvl1pPr marL="0" algn="l" defTabSz="914400" rtl="0" eaLnBrk="1" latinLnBrk="0" hangingPunct="1">
                  <a:defRPr sz="1800" kern="1200">
                    <a:solidFill>
                      <a:schemeClr val="dk1">
                        <a:hueOff val="0"/>
                        <a:satOff val="0"/>
                        <a:lumOff val="0"/>
                        <a:alphaOff val="0"/>
                      </a:schemeClr>
                    </a:solidFill>
                    <a:latin typeface="+mn-lt"/>
                    <a:ea typeface="+mn-ea"/>
                    <a:cs typeface="+mn-cs"/>
                  </a:defRPr>
                </a:lvl1pPr>
                <a:lvl2pPr marL="457200" algn="l" defTabSz="914400" rtl="0" eaLnBrk="1" latinLnBrk="0" hangingPunct="1">
                  <a:defRPr sz="1800" kern="1200">
                    <a:solidFill>
                      <a:schemeClr val="dk1">
                        <a:hueOff val="0"/>
                        <a:satOff val="0"/>
                        <a:lumOff val="0"/>
                        <a:alphaOff val="0"/>
                      </a:schemeClr>
                    </a:solidFill>
                    <a:latin typeface="+mn-lt"/>
                    <a:ea typeface="+mn-ea"/>
                    <a:cs typeface="+mn-cs"/>
                  </a:defRPr>
                </a:lvl2pPr>
                <a:lvl3pPr marL="914400" algn="l" defTabSz="914400" rtl="0" eaLnBrk="1" latinLnBrk="0" hangingPunct="1">
                  <a:defRPr sz="1800" kern="1200">
                    <a:solidFill>
                      <a:schemeClr val="dk1">
                        <a:hueOff val="0"/>
                        <a:satOff val="0"/>
                        <a:lumOff val="0"/>
                        <a:alphaOff val="0"/>
                      </a:schemeClr>
                    </a:solidFill>
                    <a:latin typeface="+mn-lt"/>
                    <a:ea typeface="+mn-ea"/>
                    <a:cs typeface="+mn-cs"/>
                  </a:defRPr>
                </a:lvl3pPr>
                <a:lvl4pPr marL="1371600" algn="l" defTabSz="914400" rtl="0" eaLnBrk="1" latinLnBrk="0" hangingPunct="1">
                  <a:defRPr sz="1800" kern="1200">
                    <a:solidFill>
                      <a:schemeClr val="dk1">
                        <a:hueOff val="0"/>
                        <a:satOff val="0"/>
                        <a:lumOff val="0"/>
                        <a:alphaOff val="0"/>
                      </a:schemeClr>
                    </a:solidFill>
                    <a:latin typeface="+mn-lt"/>
                    <a:ea typeface="+mn-ea"/>
                    <a:cs typeface="+mn-cs"/>
                  </a:defRPr>
                </a:lvl4pPr>
                <a:lvl5pPr marL="1828800" algn="l" defTabSz="914400" rtl="0" eaLnBrk="1" latinLnBrk="0" hangingPunct="1">
                  <a:defRPr sz="1800" kern="1200">
                    <a:solidFill>
                      <a:schemeClr val="dk1">
                        <a:hueOff val="0"/>
                        <a:satOff val="0"/>
                        <a:lumOff val="0"/>
                        <a:alphaOff val="0"/>
                      </a:schemeClr>
                    </a:solidFill>
                    <a:latin typeface="+mn-lt"/>
                    <a:ea typeface="+mn-ea"/>
                    <a:cs typeface="+mn-cs"/>
                  </a:defRPr>
                </a:lvl5pPr>
                <a:lvl6pPr marL="2286000" algn="l" defTabSz="914400" rtl="0" eaLnBrk="1" latinLnBrk="0" hangingPunct="1">
                  <a:defRPr sz="1800" kern="1200">
                    <a:solidFill>
                      <a:schemeClr val="dk1">
                        <a:hueOff val="0"/>
                        <a:satOff val="0"/>
                        <a:lumOff val="0"/>
                        <a:alphaOff val="0"/>
                      </a:schemeClr>
                    </a:solidFill>
                    <a:latin typeface="+mn-lt"/>
                    <a:ea typeface="+mn-ea"/>
                    <a:cs typeface="+mn-cs"/>
                  </a:defRPr>
                </a:lvl6pPr>
                <a:lvl7pPr marL="2743200" algn="l" defTabSz="914400" rtl="0" eaLnBrk="1" latinLnBrk="0" hangingPunct="1">
                  <a:defRPr sz="1800" kern="1200">
                    <a:solidFill>
                      <a:schemeClr val="dk1">
                        <a:hueOff val="0"/>
                        <a:satOff val="0"/>
                        <a:lumOff val="0"/>
                        <a:alphaOff val="0"/>
                      </a:schemeClr>
                    </a:solidFill>
                    <a:latin typeface="+mn-lt"/>
                    <a:ea typeface="+mn-ea"/>
                    <a:cs typeface="+mn-cs"/>
                  </a:defRPr>
                </a:lvl7pPr>
                <a:lvl8pPr marL="3200400" algn="l" defTabSz="914400" rtl="0" eaLnBrk="1" latinLnBrk="0" hangingPunct="1">
                  <a:defRPr sz="1800" kern="1200">
                    <a:solidFill>
                      <a:schemeClr val="dk1">
                        <a:hueOff val="0"/>
                        <a:satOff val="0"/>
                        <a:lumOff val="0"/>
                        <a:alphaOff val="0"/>
                      </a:schemeClr>
                    </a:solidFill>
                    <a:latin typeface="+mn-lt"/>
                    <a:ea typeface="+mn-ea"/>
                    <a:cs typeface="+mn-cs"/>
                  </a:defRPr>
                </a:lvl8pPr>
                <a:lvl9pPr marL="3657600" algn="l" defTabSz="914400" rtl="0" eaLnBrk="1" latinLnBrk="0" hangingPunct="1">
                  <a:defRPr sz="1800" kern="1200">
                    <a:solidFill>
                      <a:schemeClr val="dk1">
                        <a:hueOff val="0"/>
                        <a:satOff val="0"/>
                        <a:lumOff val="0"/>
                        <a:alphaOff val="0"/>
                      </a:schemeClr>
                    </a:solidFill>
                    <a:latin typeface="+mn-lt"/>
                    <a:ea typeface="+mn-ea"/>
                    <a:cs typeface="+mn-cs"/>
                  </a:defRPr>
                </a:lvl9p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Results and Analysis</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grpSp>
      </p:grpSp>
      <p:sp>
        <p:nvSpPr>
          <p:cNvPr id="37" name="任意多边形 36"/>
          <p:cNvSpPr/>
          <p:nvPr/>
        </p:nvSpPr>
        <p:spPr>
          <a:xfrm>
            <a:off x="2057400" y="2876172"/>
            <a:ext cx="1447800" cy="386370"/>
          </a:xfrm>
          <a:custGeom>
            <a:avLst/>
            <a:gdLst>
              <a:gd name="connsiteX0" fmla="*/ 0 w 2213969"/>
              <a:gd name="connsiteY0" fmla="*/ 0 h 484496"/>
              <a:gd name="connsiteX1" fmla="*/ 2213969 w 2213969"/>
              <a:gd name="connsiteY1" fmla="*/ 0 h 484496"/>
              <a:gd name="connsiteX2" fmla="*/ 2213969 w 2213969"/>
              <a:gd name="connsiteY2" fmla="*/ 484496 h 484496"/>
              <a:gd name="connsiteX3" fmla="*/ 0 w 2213969"/>
              <a:gd name="connsiteY3" fmla="*/ 484496 h 484496"/>
              <a:gd name="connsiteX4" fmla="*/ 0 w 2213969"/>
              <a:gd name="connsiteY4" fmla="*/ 0 h 4844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3969" h="484496">
                <a:moveTo>
                  <a:pt x="0" y="0"/>
                </a:moveTo>
                <a:lnTo>
                  <a:pt x="2213969" y="0"/>
                </a:lnTo>
                <a:lnTo>
                  <a:pt x="2213969" y="484496"/>
                </a:lnTo>
                <a:lnTo>
                  <a:pt x="0" y="484496"/>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en-US" altLang="zh-CN" sz="1500" kern="1200" dirty="0" smtClean="0">
                <a:solidFill>
                  <a:schemeClr val="tx1"/>
                </a:solidFill>
                <a:latin typeface="微软雅黑" panose="020B0503020204020204" pitchFamily="34" charset="-122"/>
                <a:ea typeface="微软雅黑" panose="020B0503020204020204" pitchFamily="34" charset="-122"/>
              </a:rPr>
              <a:t>Multiplexing Technology</a:t>
            </a:r>
            <a:endParaRPr lang="zh-CN" altLang="en-US" sz="1500" kern="12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969453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直接连接符 37"/>
          <p:cNvCxnSpPr/>
          <p:nvPr/>
        </p:nvCxnSpPr>
        <p:spPr bwMode="auto">
          <a:xfrm>
            <a:off x="3527089" y="5993184"/>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连接符 38"/>
          <p:cNvCxnSpPr/>
          <p:nvPr/>
        </p:nvCxnSpPr>
        <p:spPr bwMode="auto">
          <a:xfrm>
            <a:off x="5796136" y="5993184"/>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接连接符 39"/>
          <p:cNvCxnSpPr/>
          <p:nvPr/>
        </p:nvCxnSpPr>
        <p:spPr bwMode="auto">
          <a:xfrm>
            <a:off x="7956316" y="5993184"/>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接连接符 40"/>
          <p:cNvCxnSpPr/>
          <p:nvPr/>
        </p:nvCxnSpPr>
        <p:spPr bwMode="auto">
          <a:xfrm>
            <a:off x="1553346" y="5977220"/>
            <a:ext cx="0" cy="212429"/>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标题 1"/>
          <p:cNvSpPr>
            <a:spLocks noGrp="1"/>
          </p:cNvSpPr>
          <p:nvPr>
            <p:ph type="title"/>
          </p:nvPr>
        </p:nvSpPr>
        <p:spPr>
          <a:xfrm>
            <a:off x="-990600" y="381000"/>
            <a:ext cx="6172200" cy="792163"/>
          </a:xfr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altLang="zh-CN" sz="2400" dirty="0">
                <a:latin typeface="Arial"/>
              </a:rPr>
              <a:t>The research </a:t>
            </a:r>
            <a:r>
              <a:rPr lang="en-US" altLang="zh-CN" sz="2400" dirty="0" smtClean="0">
                <a:latin typeface="Arial"/>
              </a:rPr>
              <a:t>directions</a:t>
            </a:r>
            <a:endParaRPr lang="zh-CN" altLang="en-US" sz="2400" dirty="0">
              <a:latin typeface="Arial"/>
            </a:endParaRPr>
          </a:p>
        </p:txBody>
      </p:sp>
      <p:sp>
        <p:nvSpPr>
          <p:cNvPr id="7" name="矩形 6"/>
          <p:cNvSpPr/>
          <p:nvPr/>
        </p:nvSpPr>
        <p:spPr bwMode="auto">
          <a:xfrm>
            <a:off x="1481030" y="980728"/>
            <a:ext cx="6048432" cy="585774"/>
          </a:xfrm>
          <a:prstGeom prst="rect">
            <a:avLst/>
          </a:prstGeom>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800" dirty="0" smtClean="0">
                <a:solidFill>
                  <a:srgbClr val="C00000"/>
                </a:solidFill>
                <a:latin typeface="Arial"/>
              </a:rPr>
              <a:t>LED visible light communication</a:t>
            </a:r>
            <a:endParaRPr lang="zh-CN" altLang="en-US" sz="2800" dirty="0">
              <a:solidFill>
                <a:srgbClr val="C00000"/>
              </a:solidFill>
              <a:latin typeface="Arial"/>
            </a:endParaRPr>
          </a:p>
        </p:txBody>
      </p:sp>
      <p:cxnSp>
        <p:nvCxnSpPr>
          <p:cNvPr id="26" name="直接连接符 25"/>
          <p:cNvCxnSpPr/>
          <p:nvPr/>
        </p:nvCxnSpPr>
        <p:spPr bwMode="auto">
          <a:xfrm>
            <a:off x="4505366" y="1556792"/>
            <a:ext cx="1" cy="232090"/>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组合 2"/>
          <p:cNvGrpSpPr/>
          <p:nvPr/>
        </p:nvGrpSpPr>
        <p:grpSpPr>
          <a:xfrm>
            <a:off x="112878" y="2364947"/>
            <a:ext cx="8923618" cy="3728349"/>
            <a:chOff x="112878" y="1788883"/>
            <a:chExt cx="8923618" cy="4396789"/>
          </a:xfrm>
        </p:grpSpPr>
        <p:cxnSp>
          <p:nvCxnSpPr>
            <p:cNvPr id="28" name="直接连接符 27"/>
            <p:cNvCxnSpPr/>
            <p:nvPr/>
          </p:nvCxnSpPr>
          <p:spPr bwMode="auto">
            <a:xfrm>
              <a:off x="1428438" y="1810529"/>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连接符 29"/>
            <p:cNvCxnSpPr/>
            <p:nvPr/>
          </p:nvCxnSpPr>
          <p:spPr bwMode="auto">
            <a:xfrm flipV="1">
              <a:off x="1403647" y="1808170"/>
              <a:ext cx="6408712" cy="2361"/>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连接符 34"/>
            <p:cNvCxnSpPr/>
            <p:nvPr/>
          </p:nvCxnSpPr>
          <p:spPr bwMode="auto">
            <a:xfrm>
              <a:off x="3383900" y="1808170"/>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连接符 35"/>
            <p:cNvCxnSpPr/>
            <p:nvPr/>
          </p:nvCxnSpPr>
          <p:spPr bwMode="auto">
            <a:xfrm>
              <a:off x="5657494" y="1808170"/>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a:off x="7812359" y="1788883"/>
              <a:ext cx="0" cy="250515"/>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内容占位符 2"/>
            <p:cNvSpPr txBox="1">
              <a:spLocks/>
            </p:cNvSpPr>
            <p:nvPr/>
          </p:nvSpPr>
          <p:spPr>
            <a:xfrm>
              <a:off x="112878" y="2418727"/>
              <a:ext cx="2285121" cy="3766945"/>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OOK</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PPM</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OFDM: ACO, DFTS, 2FFT, PTS, SLM, PC</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CAP: </a:t>
              </a:r>
              <a:r>
                <a:rPr lang="en-US" altLang="zh-CN" sz="1800" dirty="0" smtClean="0">
                  <a:solidFill>
                    <a:srgbClr val="000000"/>
                  </a:solidFill>
                  <a:latin typeface="Times New Roman" panose="02020603050405020304" pitchFamily="18" charset="0"/>
                  <a:cs typeface="Times New Roman" panose="02020603050405020304" pitchFamily="18" charset="0"/>
                </a:rPr>
                <a:t>single-band and multi-band</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err="1" smtClean="0">
                  <a:solidFill>
                    <a:srgbClr val="000000"/>
                  </a:solidFill>
                  <a:latin typeface="Times New Roman" panose="02020603050405020304" pitchFamily="18" charset="0"/>
                  <a:cs typeface="Times New Roman" panose="02020603050405020304" pitchFamily="18" charset="0"/>
                </a:rPr>
                <a:t>Nyquist</a:t>
              </a:r>
              <a:r>
                <a:rPr lang="en-US" altLang="zh-CN" sz="1800" dirty="0">
                  <a:solidFill>
                    <a:srgbClr val="000000"/>
                  </a:solidFill>
                  <a:latin typeface="Times New Roman" panose="02020603050405020304" pitchFamily="18" charset="0"/>
                  <a:cs typeface="Times New Roman" panose="02020603050405020304" pitchFamily="18" charset="0"/>
                </a:rPr>
                <a:t> </a:t>
              </a:r>
              <a:r>
                <a:rPr lang="en-US" altLang="zh-CN" sz="1800" dirty="0" smtClean="0">
                  <a:solidFill>
                    <a:srgbClr val="000000"/>
                  </a:solidFill>
                  <a:latin typeface="Times New Roman" panose="02020603050405020304" pitchFamily="18" charset="0"/>
                  <a:cs typeface="Times New Roman" panose="02020603050405020304" pitchFamily="18" charset="0"/>
                </a:rPr>
                <a:t>SC</a:t>
              </a:r>
              <a:r>
                <a:rPr lang="en-US" altLang="zh-CN" sz="1800" dirty="0">
                  <a:solidFill>
                    <a:srgbClr val="000000"/>
                  </a:solidFill>
                  <a:latin typeface="Times New Roman" panose="02020603050405020304" pitchFamily="18" charset="0"/>
                  <a:cs typeface="Times New Roman" panose="02020603050405020304" pitchFamily="18" charset="0"/>
                </a:rPr>
                <a:t>-FDE</a:t>
              </a:r>
            </a:p>
          </p:txBody>
        </p:sp>
        <p:sp>
          <p:nvSpPr>
            <p:cNvPr id="54" name="内容占位符 2"/>
            <p:cNvSpPr txBox="1">
              <a:spLocks/>
            </p:cNvSpPr>
            <p:nvPr/>
          </p:nvSpPr>
          <p:spPr>
            <a:xfrm>
              <a:off x="2489143" y="2418724"/>
              <a:ext cx="2016344" cy="3766948"/>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Quasi-balanced </a:t>
              </a:r>
              <a:r>
                <a:rPr lang="en-US" altLang="zh-CN" sz="1800" dirty="0" smtClean="0">
                  <a:solidFill>
                    <a:srgbClr val="000000"/>
                  </a:solidFill>
                  <a:latin typeface="Times New Roman" panose="02020603050405020304" pitchFamily="18" charset="0"/>
                  <a:cs typeface="Times New Roman" panose="02020603050405020304" pitchFamily="18" charset="0"/>
                </a:rPr>
                <a:t>coding</a:t>
              </a: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STBC</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Software equalization</a:t>
              </a:r>
              <a:endParaRPr lang="en-US" altLang="zh-CN" sz="1800" dirty="0" smtClean="0">
                <a:solidFill>
                  <a:srgbClr val="000000"/>
                </a:solidFill>
                <a:latin typeface="Times New Roman" panose="02020603050405020304" pitchFamily="18" charset="0"/>
                <a:ea typeface="微软雅黑" pitchFamily="34" charset="-122"/>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Hardware equalization</a:t>
              </a:r>
              <a:endParaRPr lang="en-US" altLang="zh-CN" sz="1800" dirty="0" smtClean="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63" name="内容占位符 2"/>
            <p:cNvSpPr txBox="1">
              <a:spLocks/>
            </p:cNvSpPr>
            <p:nvPr/>
          </p:nvSpPr>
          <p:spPr>
            <a:xfrm>
              <a:off x="4632078" y="2396861"/>
              <a:ext cx="2285121" cy="3788811"/>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FDM</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WDM: RGB </a:t>
              </a:r>
              <a:r>
                <a:rPr lang="en-US" altLang="zh-CN" sz="1800" dirty="0" smtClean="0">
                  <a:solidFill>
                    <a:srgbClr val="000000"/>
                  </a:solidFill>
                  <a:latin typeface="Times New Roman" panose="02020603050405020304" pitchFamily="18" charset="0"/>
                  <a:cs typeface="Times New Roman" panose="02020603050405020304" pitchFamily="18" charset="0"/>
                </a:rPr>
                <a:t>Spatial </a:t>
              </a:r>
              <a:r>
                <a:rPr lang="en-US" altLang="zh-CN" sz="1800" dirty="0" smtClean="0">
                  <a:solidFill>
                    <a:srgbClr val="000000"/>
                  </a:solidFill>
                  <a:latin typeface="Times New Roman" panose="02020603050405020304" pitchFamily="18" charset="0"/>
                  <a:cs typeface="Times New Roman" panose="02020603050405020304" pitchFamily="18" charset="0"/>
                </a:rPr>
                <a:t>division multiplexing: MIMO</a:t>
              </a:r>
              <a:endParaRPr lang="en-US" altLang="zh-CN" sz="1800" dirty="0">
                <a:solidFill>
                  <a:srgbClr val="000000"/>
                </a:solidFill>
                <a:latin typeface="Times New Roman" panose="02020603050405020304" pitchFamily="18" charset="0"/>
                <a:cs typeface="Times New Roman" panose="02020603050405020304" pitchFamily="18" charset="0"/>
              </a:endParaRPr>
            </a:p>
            <a:p>
              <a:pPr>
                <a:buClr>
                  <a:srgbClr val="3333CC"/>
                </a:buClr>
                <a:buSzPct val="100000"/>
              </a:pPr>
              <a:r>
                <a:rPr lang="en-US" altLang="zh-CN" sz="1800" dirty="0" smtClean="0">
                  <a:solidFill>
                    <a:srgbClr val="000000"/>
                  </a:solidFill>
                  <a:latin typeface="Times New Roman" panose="02020603050405020304" pitchFamily="18" charset="0"/>
                  <a:cs typeface="Times New Roman" panose="02020603050405020304" pitchFamily="18" charset="0"/>
                </a:rPr>
                <a:t>Polarization division multiplexing</a:t>
              </a:r>
              <a:endParaRPr lang="zh-CN" altLang="en-US" sz="1800" dirty="0">
                <a:solidFill>
                  <a:srgbClr val="000000"/>
                </a:solidFill>
                <a:latin typeface="Times New Roman" panose="02020603050405020304" pitchFamily="18" charset="0"/>
                <a:cs typeface="Times New Roman" panose="02020603050405020304" pitchFamily="18" charset="0"/>
              </a:endParaRPr>
            </a:p>
          </p:txBody>
        </p:sp>
        <p:sp>
          <p:nvSpPr>
            <p:cNvPr id="31" name="内容占位符 2"/>
            <p:cNvSpPr txBox="1">
              <a:spLocks/>
            </p:cNvSpPr>
            <p:nvPr/>
          </p:nvSpPr>
          <p:spPr>
            <a:xfrm>
              <a:off x="7023077" y="2418725"/>
              <a:ext cx="2013419" cy="3766947"/>
            </a:xfrm>
            <a:prstGeom prst="rect">
              <a:avLst/>
            </a:prstGeom>
            <a:solidFill>
              <a:schemeClr val="bg1"/>
            </a:solidFill>
            <a:ln w="28575">
              <a:solidFill>
                <a:srgbClr val="FFC000"/>
              </a:solidFill>
            </a:ln>
          </p:spPr>
          <p:txBody>
            <a:bodyPr tIns="144000"/>
            <a:lstStyle>
              <a:lvl1pPr marL="342900" indent="-342900" algn="l" rtl="0" eaLnBrk="0" fontAlgn="base" hangingPunct="0">
                <a:lnSpc>
                  <a:spcPct val="120000"/>
                </a:lnSpc>
                <a:spcBef>
                  <a:spcPct val="20000"/>
                </a:spcBef>
                <a:spcAft>
                  <a:spcPct val="0"/>
                </a:spcAft>
                <a:buClr>
                  <a:schemeClr val="accent2"/>
                </a:buClr>
                <a:buSzPct val="60000"/>
                <a:buFont typeface="Wingdings" pitchFamily="2" charset="2"/>
                <a:buChar char="l"/>
                <a:defRPr sz="2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Clr>
                  <a:schemeClr val="accent2"/>
                </a:buClr>
                <a:buFont typeface="Wingdings" pitchFamily="2" charset="2"/>
                <a:buChar char="Ø"/>
                <a:defRPr sz="2000">
                  <a:solidFill>
                    <a:schemeClr val="tx1"/>
                  </a:solidFill>
                  <a:latin typeface="+mn-lt"/>
                  <a:ea typeface="+mn-ea"/>
                </a:defRPr>
              </a:lvl2pPr>
              <a:lvl3pPr marL="1143000" indent="-228600" algn="l" rtl="0" eaLnBrk="0" fontAlgn="base" hangingPunct="0">
                <a:lnSpc>
                  <a:spcPct val="120000"/>
                </a:lnSpc>
                <a:spcBef>
                  <a:spcPct val="20000"/>
                </a:spcBef>
                <a:spcAft>
                  <a:spcPct val="0"/>
                </a:spcAft>
                <a:buClr>
                  <a:srgbClr val="990033"/>
                </a:buClr>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Micro-LED</a:t>
              </a:r>
            </a:p>
            <a:p>
              <a:pPr>
                <a:buClr>
                  <a:srgbClr val="3333CC"/>
                </a:buClr>
                <a:buSzPct val="100000"/>
              </a:pPr>
              <a:r>
                <a:rPr lang="en-US" altLang="zh-CN" sz="1800" dirty="0" err="1">
                  <a:solidFill>
                    <a:srgbClr val="000000"/>
                  </a:solidFill>
                  <a:latin typeface="Times New Roman" panose="02020603050405020304" pitchFamily="18" charset="0"/>
                  <a:cs typeface="Times New Roman" panose="02020603050405020304" pitchFamily="18" charset="0"/>
                </a:rPr>
                <a:t>GaAlAs</a:t>
              </a:r>
              <a:r>
                <a:rPr lang="en-US" altLang="zh-CN" sz="1800" dirty="0">
                  <a:solidFill>
                    <a:srgbClr val="000000"/>
                  </a:solidFill>
                  <a:latin typeface="Times New Roman" panose="02020603050405020304" pitchFamily="18" charset="0"/>
                  <a:cs typeface="Times New Roman" panose="02020603050405020304" pitchFamily="18" charset="0"/>
                </a:rPr>
                <a:t> Blue narrow-band  detector</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LED array</a:t>
              </a:r>
            </a:p>
            <a:p>
              <a:pPr>
                <a:buClr>
                  <a:srgbClr val="3333CC"/>
                </a:buClr>
                <a:buSzPct val="100000"/>
              </a:pPr>
              <a:r>
                <a:rPr lang="en-US" altLang="zh-CN" sz="1800" dirty="0">
                  <a:solidFill>
                    <a:srgbClr val="000000"/>
                  </a:solidFill>
                  <a:latin typeface="Times New Roman" panose="02020603050405020304" pitchFamily="18" charset="0"/>
                  <a:cs typeface="Times New Roman" panose="02020603050405020304" pitchFamily="18" charset="0"/>
                </a:rPr>
                <a:t>Detector array</a:t>
              </a:r>
              <a:endParaRPr lang="zh-CN" altLang="en-US" sz="1800" dirty="0">
                <a:solidFill>
                  <a:srgbClr val="000000"/>
                </a:solidFill>
                <a:latin typeface="Times New Roman" panose="02020603050405020304" pitchFamily="18" charset="0"/>
                <a:cs typeface="Times New Roman" panose="02020603050405020304" pitchFamily="18" charset="0"/>
              </a:endParaRPr>
            </a:p>
          </p:txBody>
        </p:sp>
        <p:sp>
          <p:nvSpPr>
            <p:cNvPr id="21" name="矩形 20"/>
            <p:cNvSpPr/>
            <p:nvPr/>
          </p:nvSpPr>
          <p:spPr bwMode="auto">
            <a:xfrm>
              <a:off x="251519" y="1924184"/>
              <a:ext cx="2007840" cy="566549"/>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Modulation</a:t>
              </a:r>
              <a:endParaRPr lang="zh-CN" altLang="en-US" sz="20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22" name="矩形 21"/>
            <p:cNvSpPr/>
            <p:nvPr/>
          </p:nvSpPr>
          <p:spPr bwMode="auto">
            <a:xfrm>
              <a:off x="2536640" y="1924184"/>
              <a:ext cx="1956798" cy="566549"/>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lIns="0" rIns="0" anchor="ctr"/>
            <a:lstStyle/>
            <a:p>
              <a:pPr algn="ctr" eaLnBrk="0" fontAlgn="auto" hangingPunct="0">
                <a:spcBef>
                  <a:spcPts val="0"/>
                </a:spcBef>
                <a:spcAft>
                  <a:spcPts val="0"/>
                </a:spcAft>
                <a:buClr>
                  <a:srgbClr val="990033"/>
                </a:buClr>
                <a:defRPr/>
              </a:pPr>
              <a:r>
                <a:rPr lang="en-US" altLang="zh-CN" sz="18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c</a:t>
              </a:r>
              <a:r>
                <a:rPr lang="en-US" altLang="zh-CN" sz="18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oding/</a:t>
              </a:r>
              <a:r>
                <a:rPr lang="en-US" altLang="zh-CN" sz="1800" kern="0" dirty="0">
                  <a:solidFill>
                    <a:srgbClr val="000000"/>
                  </a:solidFill>
                  <a:latin typeface="Times New Roman" panose="02020603050405020304" pitchFamily="18" charset="0"/>
                  <a:ea typeface="微软雅黑" pitchFamily="34" charset="-122"/>
                  <a:cs typeface="Times New Roman" panose="02020603050405020304" pitchFamily="18" charset="0"/>
                </a:rPr>
                <a:t>e</a:t>
              </a:r>
              <a:r>
                <a:rPr lang="en-US" altLang="zh-CN" sz="18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qualization</a:t>
              </a:r>
              <a:endParaRPr lang="zh-CN" altLang="en-US" sz="18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23" name="矩形 22"/>
            <p:cNvSpPr/>
            <p:nvPr/>
          </p:nvSpPr>
          <p:spPr bwMode="auto">
            <a:xfrm>
              <a:off x="4793398" y="2036178"/>
              <a:ext cx="1872208" cy="439793"/>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kern="0" dirty="0" smtClean="0">
                  <a:solidFill>
                    <a:srgbClr val="000000"/>
                  </a:solidFill>
                  <a:latin typeface="Times New Roman" panose="02020603050405020304" pitchFamily="18" charset="0"/>
                  <a:ea typeface="微软雅黑" pitchFamily="34" charset="-122"/>
                  <a:cs typeface="Times New Roman" panose="02020603050405020304" pitchFamily="18" charset="0"/>
                </a:rPr>
                <a:t>multiplexing</a:t>
              </a:r>
              <a:endParaRPr lang="zh-CN" altLang="en-US" sz="20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sp>
          <p:nvSpPr>
            <p:cNvPr id="24" name="矩形 23"/>
            <p:cNvSpPr/>
            <p:nvPr/>
          </p:nvSpPr>
          <p:spPr bwMode="auto">
            <a:xfrm>
              <a:off x="7169662" y="2021168"/>
              <a:ext cx="1656184" cy="439793"/>
            </a:xfrm>
            <a:prstGeom prst="rect">
              <a:avLst/>
            </a:prstGeom>
            <a:solidFill>
              <a:schemeClr val="bg1"/>
            </a:solidFill>
            <a:ln w="38100">
              <a:solidFill>
                <a:srgbClr val="C00000"/>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spcBef>
                  <a:spcPts val="0"/>
                </a:spcBef>
                <a:spcAft>
                  <a:spcPts val="0"/>
                </a:spcAft>
                <a:buClr>
                  <a:srgbClr val="990033"/>
                </a:buClr>
                <a:defRPr/>
              </a:pPr>
              <a:r>
                <a:rPr lang="en-US" altLang="zh-CN" sz="1800" kern="0" dirty="0">
                  <a:solidFill>
                    <a:srgbClr val="000000"/>
                  </a:solidFill>
                  <a:latin typeface="Times New Roman" panose="02020603050405020304" pitchFamily="18" charset="0"/>
                  <a:ea typeface="微软雅黑" pitchFamily="34" charset="-122"/>
                  <a:cs typeface="Times New Roman" panose="02020603050405020304" pitchFamily="18" charset="0"/>
                </a:rPr>
                <a:t>material/chip</a:t>
              </a:r>
              <a:endParaRPr lang="zh-CN" altLang="en-US" sz="1800" kern="0" dirty="0">
                <a:solidFill>
                  <a:srgbClr val="000000"/>
                </a:solidFill>
                <a:latin typeface="Times New Roman" panose="02020603050405020304" pitchFamily="18" charset="0"/>
                <a:ea typeface="微软雅黑" pitchFamily="34" charset="-122"/>
                <a:cs typeface="Times New Roman" panose="02020603050405020304" pitchFamily="18" charset="0"/>
              </a:endParaRPr>
            </a:p>
          </p:txBody>
        </p:sp>
      </p:grpSp>
      <p:sp>
        <p:nvSpPr>
          <p:cNvPr id="19" name="矩形 18"/>
          <p:cNvSpPr/>
          <p:nvPr/>
        </p:nvSpPr>
        <p:spPr bwMode="auto">
          <a:xfrm>
            <a:off x="1477140" y="1788882"/>
            <a:ext cx="6048432" cy="459768"/>
          </a:xfrm>
          <a:prstGeom prst="rect">
            <a:avLst/>
          </a:prstGeom>
          <a:solidFill>
            <a:srgbClr val="CCECFF"/>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dirty="0" smtClean="0">
                <a:solidFill>
                  <a:srgbClr val="C00000"/>
                </a:solidFill>
                <a:latin typeface="Arial"/>
              </a:rPr>
              <a:t>Channel Model Study</a:t>
            </a:r>
            <a:endParaRPr lang="zh-CN" altLang="en-US" sz="2000" dirty="0">
              <a:solidFill>
                <a:srgbClr val="C00000"/>
              </a:solidFill>
              <a:latin typeface="Arial"/>
            </a:endParaRPr>
          </a:p>
        </p:txBody>
      </p:sp>
      <p:cxnSp>
        <p:nvCxnSpPr>
          <p:cNvPr id="25" name="直接连接符 24"/>
          <p:cNvCxnSpPr/>
          <p:nvPr/>
        </p:nvCxnSpPr>
        <p:spPr bwMode="auto">
          <a:xfrm flipV="1">
            <a:off x="1545745" y="6189649"/>
            <a:ext cx="6408712" cy="2002"/>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接连接符 41"/>
          <p:cNvCxnSpPr/>
          <p:nvPr/>
        </p:nvCxnSpPr>
        <p:spPr bwMode="auto">
          <a:xfrm>
            <a:off x="4565036" y="6161763"/>
            <a:ext cx="1" cy="232090"/>
          </a:xfrm>
          <a:prstGeom prst="line">
            <a:avLst/>
          </a:prstGeom>
          <a:noFill/>
          <a:ln w="3810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矩形 19"/>
          <p:cNvSpPr/>
          <p:nvPr/>
        </p:nvSpPr>
        <p:spPr bwMode="auto">
          <a:xfrm>
            <a:off x="1477140" y="6282768"/>
            <a:ext cx="6048432" cy="459768"/>
          </a:xfrm>
          <a:prstGeom prst="rect">
            <a:avLst/>
          </a:prstGeom>
          <a:solidFill>
            <a:srgbClr val="CCECFF"/>
          </a:solidFill>
          <a:ln/>
        </p:spPr>
        <p:style>
          <a:lnRef idx="1">
            <a:schemeClr val="accent6"/>
          </a:lnRef>
          <a:fillRef idx="2">
            <a:schemeClr val="accent6"/>
          </a:fillRef>
          <a:effectRef idx="1">
            <a:schemeClr val="accent6"/>
          </a:effectRef>
          <a:fontRef idx="minor">
            <a:schemeClr val="dk1"/>
          </a:fontRef>
        </p:style>
        <p:txBody>
          <a:bodyPr anchor="ctr"/>
          <a:lstStyle/>
          <a:p>
            <a:pPr algn="ctr" eaLnBrk="0" fontAlgn="auto" hangingPunct="0">
              <a:lnSpc>
                <a:spcPts val="3600"/>
              </a:lnSpc>
              <a:spcBef>
                <a:spcPts val="0"/>
              </a:spcBef>
              <a:spcAft>
                <a:spcPts val="0"/>
              </a:spcAft>
              <a:buClr>
                <a:srgbClr val="990033"/>
              </a:buClr>
              <a:defRPr/>
            </a:pPr>
            <a:r>
              <a:rPr lang="en-US" altLang="zh-CN" sz="2000" dirty="0" smtClean="0">
                <a:solidFill>
                  <a:srgbClr val="C00000"/>
                </a:solidFill>
                <a:latin typeface="Arial"/>
              </a:rPr>
              <a:t>System and Networking Study</a:t>
            </a:r>
            <a:endParaRPr lang="zh-CN" altLang="en-US" sz="2000" dirty="0">
              <a:solidFill>
                <a:srgbClr val="C00000"/>
              </a:solidFill>
              <a:latin typeface="Arial"/>
            </a:endParaRPr>
          </a:p>
        </p:txBody>
      </p:sp>
    </p:spTree>
    <p:extLst>
      <p:ext uri="{BB962C8B-B14F-4D97-AF65-F5344CB8AC3E}">
        <p14:creationId xmlns:p14="http://schemas.microsoft.com/office/powerpoint/2010/main" val="2005058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6038</TotalTime>
  <Words>288</Words>
  <Application>Microsoft Office PowerPoint</Application>
  <PresentationFormat>全屏显示(4:3)</PresentationFormat>
  <Paragraphs>84</Paragraphs>
  <Slides>5</Slides>
  <Notes>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黑体</vt:lpstr>
      <vt:lpstr>微软雅黑</vt:lpstr>
      <vt:lpstr>Arial</vt:lpstr>
      <vt:lpstr>Times New Roman</vt:lpstr>
      <vt:lpstr>Wingdings</vt:lpstr>
      <vt:lpstr>IEEE-P802_15</vt:lpstr>
      <vt:lpstr>PowerPoint 演示文稿</vt:lpstr>
      <vt:lpstr>PowerPoint 演示文稿</vt:lpstr>
      <vt:lpstr>PowerPoint 演示文稿</vt:lpstr>
      <vt:lpstr>PowerPoint 演示文稿</vt:lpstr>
      <vt:lpstr>The research directions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junwen zhang</dc:creator>
  <dc:description>&lt;doc#&gt;</dc:description>
  <cp:lastModifiedBy>junwen zhang</cp:lastModifiedBy>
  <cp:revision>618</cp:revision>
  <cp:lastPrinted>2015-07-07T08:34:05Z</cp:lastPrinted>
  <dcterms:created xsi:type="dcterms:W3CDTF">2015-01-07T12:47:05Z</dcterms:created>
  <dcterms:modified xsi:type="dcterms:W3CDTF">2015-11-09T22:34:08Z</dcterms:modified>
</cp:coreProperties>
</file>