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59" r:id="rId2"/>
    <p:sldId id="260" r:id="rId3"/>
    <p:sldId id="261" r:id="rId4"/>
    <p:sldId id="263" r:id="rId5"/>
    <p:sldId id="264" r:id="rId6"/>
    <p:sldId id="266"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lgn="r" defTabSz="933450">
              <a:defRPr sz="1400" b="1" smtClean="0">
                <a:cs typeface="+mn-cs"/>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defTabSz="933450">
              <a:defRPr sz="1400" b="1" smtClean="0">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defTabSz="933450">
              <a:defRPr sz="1000" smtClean="0">
                <a:cs typeface="+mn-cs"/>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ctr" defTabSz="933450">
              <a:defRPr sz="1000" smtClean="0">
                <a:cs typeface="+mn-cs"/>
              </a:defRPr>
            </a:lvl1pPr>
          </a:lstStyle>
          <a:p>
            <a:pPr>
              <a:defRPr/>
            </a:pPr>
            <a:r>
              <a:rPr lang="en-US"/>
              <a:t>Page </a:t>
            </a:r>
            <a:fld id="{58FA732F-9D46-3D41-9957-82542783EE84}"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40108562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lgn="r" defTabSz="933450">
              <a:defRPr sz="1400" b="1" smtClean="0">
                <a:cs typeface="+mn-cs"/>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defTabSz="933450">
              <a:defRPr sz="1400" b="1" smtClean="0">
                <a:cs typeface="+mn-cs"/>
              </a:defRPr>
            </a:lvl1pPr>
          </a:lstStyle>
          <a:p>
            <a:pPr>
              <a:defRPr/>
            </a:pPr>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5pPr marL="457200" lvl="4" algn="r" defTabSz="933450">
              <a:defRPr smtClean="0">
                <a:cs typeface="+mn-cs"/>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defTabSz="933450">
              <a:defRPr smtClean="0">
                <a:cs typeface="+mn-cs"/>
              </a:defRPr>
            </a:lvl1pPr>
          </a:lstStyle>
          <a:p>
            <a:pPr>
              <a:defRPr/>
            </a:pPr>
            <a:r>
              <a:rPr lang="en-US"/>
              <a:t>Page </a:t>
            </a:r>
            <a:fld id="{32FD129F-90DC-4842-900D-2D17B87802A5}"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9474282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smtClean="0">
              <a:ea typeface="Osaka" charset="0"/>
              <a:cs typeface="Osaka" charset="0"/>
            </a:endParaRPr>
          </a:p>
        </p:txBody>
      </p:sp>
      <p:sp>
        <p:nvSpPr>
          <p:cNvPr id="24580" name="Slide Number Placeholder 3"/>
          <p:cNvSpPr>
            <a:spLocks noGrp="1"/>
          </p:cNvSpPr>
          <p:nvPr>
            <p:ph type="sldNum" sz="quarter" idx="5"/>
          </p:nvPr>
        </p:nvSpPr>
        <p:spPr>
          <a:xfrm>
            <a:off x="2933700" y="8985250"/>
            <a:ext cx="801688"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Osaka" charset="0"/>
                <a:cs typeface="Osaka" charset="0"/>
              </a:defRPr>
            </a:lvl1pPr>
            <a:lvl2pPr marL="752757" indent="-289522">
              <a:defRPr sz="2400">
                <a:solidFill>
                  <a:schemeClr val="tx1"/>
                </a:solidFill>
                <a:latin typeface="Times" charset="0"/>
                <a:ea typeface="Osaka" charset="0"/>
                <a:cs typeface="Osaka" charset="0"/>
              </a:defRPr>
            </a:lvl2pPr>
            <a:lvl3pPr marL="1158088" indent="-231618">
              <a:defRPr sz="2400">
                <a:solidFill>
                  <a:schemeClr val="tx1"/>
                </a:solidFill>
                <a:latin typeface="Times" charset="0"/>
                <a:ea typeface="Osaka" charset="0"/>
                <a:cs typeface="Osaka" charset="0"/>
              </a:defRPr>
            </a:lvl3pPr>
            <a:lvl4pPr marL="1621323" indent="-231618">
              <a:defRPr sz="2400">
                <a:solidFill>
                  <a:schemeClr val="tx1"/>
                </a:solidFill>
                <a:latin typeface="Times" charset="0"/>
                <a:ea typeface="Osaka" charset="0"/>
                <a:cs typeface="Osaka" charset="0"/>
              </a:defRPr>
            </a:lvl4pPr>
            <a:lvl5pPr marL="2084558" indent="-231618">
              <a:defRPr sz="2400">
                <a:solidFill>
                  <a:schemeClr val="tx1"/>
                </a:solidFill>
                <a:latin typeface="Times" charset="0"/>
                <a:ea typeface="Osaka" charset="0"/>
                <a:cs typeface="Osaka" charset="0"/>
              </a:defRPr>
            </a:lvl5pPr>
            <a:lvl6pPr marL="2547793" indent="-231618" eaLnBrk="0" fontAlgn="base" hangingPunct="0">
              <a:spcBef>
                <a:spcPct val="0"/>
              </a:spcBef>
              <a:spcAft>
                <a:spcPct val="0"/>
              </a:spcAft>
              <a:defRPr sz="2400">
                <a:solidFill>
                  <a:schemeClr val="tx1"/>
                </a:solidFill>
                <a:latin typeface="Times" charset="0"/>
                <a:ea typeface="Osaka" charset="0"/>
                <a:cs typeface="Osaka" charset="0"/>
              </a:defRPr>
            </a:lvl6pPr>
            <a:lvl7pPr marL="3011028" indent="-231618" eaLnBrk="0" fontAlgn="base" hangingPunct="0">
              <a:spcBef>
                <a:spcPct val="0"/>
              </a:spcBef>
              <a:spcAft>
                <a:spcPct val="0"/>
              </a:spcAft>
              <a:defRPr sz="2400">
                <a:solidFill>
                  <a:schemeClr val="tx1"/>
                </a:solidFill>
                <a:latin typeface="Times" charset="0"/>
                <a:ea typeface="Osaka" charset="0"/>
                <a:cs typeface="Osaka" charset="0"/>
              </a:defRPr>
            </a:lvl7pPr>
            <a:lvl8pPr marL="3474263" indent="-231618" eaLnBrk="0" fontAlgn="base" hangingPunct="0">
              <a:spcBef>
                <a:spcPct val="0"/>
              </a:spcBef>
              <a:spcAft>
                <a:spcPct val="0"/>
              </a:spcAft>
              <a:defRPr sz="2400">
                <a:solidFill>
                  <a:schemeClr val="tx1"/>
                </a:solidFill>
                <a:latin typeface="Times" charset="0"/>
                <a:ea typeface="Osaka" charset="0"/>
                <a:cs typeface="Osaka" charset="0"/>
              </a:defRPr>
            </a:lvl8pPr>
            <a:lvl9pPr marL="3937498" indent="-231618" eaLnBrk="0" fontAlgn="base" hangingPunct="0">
              <a:spcBef>
                <a:spcPct val="0"/>
              </a:spcBef>
              <a:spcAft>
                <a:spcPct val="0"/>
              </a:spcAft>
              <a:defRPr sz="2400">
                <a:solidFill>
                  <a:schemeClr val="tx1"/>
                </a:solidFill>
                <a:latin typeface="Times" charset="0"/>
                <a:ea typeface="Osaka" charset="0"/>
                <a:cs typeface="Osaka" charset="0"/>
              </a:defRPr>
            </a:lvl9pPr>
          </a:lstStyle>
          <a:p>
            <a:pPr>
              <a:defRPr/>
            </a:pPr>
            <a:fld id="{877932C6-7CD9-8944-8FC7-DADD83A5E393}" type="slidenum">
              <a:rPr lang="en-US" sz="1200" smtClean="0"/>
              <a:pPr>
                <a:defRPr/>
              </a:pPr>
              <a:t>6</a:t>
            </a:fld>
            <a:endParaRPr 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989709F-148E-CD46-98D5-E07E19572A86}" type="slidenum">
              <a:rPr lang="en-US"/>
              <a:pPr>
                <a:defRPr/>
              </a:pPr>
              <a:t>‹#›</a:t>
            </a:fld>
            <a:endParaRPr lang="en-US"/>
          </a:p>
        </p:txBody>
      </p:sp>
    </p:spTree>
    <p:extLst>
      <p:ext uri="{BB962C8B-B14F-4D97-AF65-F5344CB8AC3E}">
        <p14:creationId xmlns:p14="http://schemas.microsoft.com/office/powerpoint/2010/main" val="2612055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A499EA0-02F8-E846-9481-89DBDB672F41}" type="slidenum">
              <a:rPr lang="en-US"/>
              <a:pPr>
                <a:defRPr/>
              </a:pPr>
              <a:t>‹#›</a:t>
            </a:fld>
            <a:endParaRPr lang="en-US"/>
          </a:p>
        </p:txBody>
      </p:sp>
    </p:spTree>
    <p:extLst>
      <p:ext uri="{BB962C8B-B14F-4D97-AF65-F5344CB8AC3E}">
        <p14:creationId xmlns:p14="http://schemas.microsoft.com/office/powerpoint/2010/main" val="2303807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E6AE60-6BD0-8F41-839F-71136FE2FE96}" type="slidenum">
              <a:rPr lang="en-US"/>
              <a:pPr>
                <a:defRPr/>
              </a:pPr>
              <a:t>‹#›</a:t>
            </a:fld>
            <a:endParaRPr lang="en-US"/>
          </a:p>
        </p:txBody>
      </p:sp>
    </p:spTree>
    <p:extLst>
      <p:ext uri="{BB962C8B-B14F-4D97-AF65-F5344CB8AC3E}">
        <p14:creationId xmlns:p14="http://schemas.microsoft.com/office/powerpoint/2010/main" val="3866476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420B3F-9685-FF4B-A5B1-F82D31EC5599}" type="slidenum">
              <a:rPr lang="en-US"/>
              <a:pPr>
                <a:defRPr/>
              </a:pPr>
              <a:t>‹#›</a:t>
            </a:fld>
            <a:endParaRPr lang="en-US"/>
          </a:p>
        </p:txBody>
      </p:sp>
    </p:spTree>
    <p:extLst>
      <p:ext uri="{BB962C8B-B14F-4D97-AF65-F5344CB8AC3E}">
        <p14:creationId xmlns:p14="http://schemas.microsoft.com/office/powerpoint/2010/main" val="1930394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92BC46F-BF07-0545-A719-BD78D8CA3FE8}" type="slidenum">
              <a:rPr lang="en-US"/>
              <a:pPr>
                <a:defRPr/>
              </a:pPr>
              <a:t>‹#›</a:t>
            </a:fld>
            <a:endParaRPr lang="en-US"/>
          </a:p>
        </p:txBody>
      </p:sp>
    </p:spTree>
    <p:extLst>
      <p:ext uri="{BB962C8B-B14F-4D97-AF65-F5344CB8AC3E}">
        <p14:creationId xmlns:p14="http://schemas.microsoft.com/office/powerpoint/2010/main" val="972731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CD3D4E8-5565-F24B-BF50-9B3CAD8DACCD}" type="slidenum">
              <a:rPr lang="en-US"/>
              <a:pPr>
                <a:defRPr/>
              </a:pPr>
              <a:t>‹#›</a:t>
            </a:fld>
            <a:endParaRPr lang="en-US"/>
          </a:p>
        </p:txBody>
      </p:sp>
    </p:spTree>
    <p:extLst>
      <p:ext uri="{BB962C8B-B14F-4D97-AF65-F5344CB8AC3E}">
        <p14:creationId xmlns:p14="http://schemas.microsoft.com/office/powerpoint/2010/main" val="3056678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53BB5B6-06CD-DA4C-819E-BB54DB487C35}" type="slidenum">
              <a:rPr lang="en-US"/>
              <a:pPr>
                <a:defRPr/>
              </a:pPr>
              <a:t>‹#›</a:t>
            </a:fld>
            <a:endParaRPr lang="en-US"/>
          </a:p>
        </p:txBody>
      </p:sp>
    </p:spTree>
    <p:extLst>
      <p:ext uri="{BB962C8B-B14F-4D97-AF65-F5344CB8AC3E}">
        <p14:creationId xmlns:p14="http://schemas.microsoft.com/office/powerpoint/2010/main" val="165400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A253E89-CA6B-8341-ACFC-EC63C99601D4}" type="slidenum">
              <a:rPr lang="en-US"/>
              <a:pPr>
                <a:defRPr/>
              </a:pPr>
              <a:t>‹#›</a:t>
            </a:fld>
            <a:endParaRPr lang="en-US"/>
          </a:p>
        </p:txBody>
      </p:sp>
    </p:spTree>
    <p:extLst>
      <p:ext uri="{BB962C8B-B14F-4D97-AF65-F5344CB8AC3E}">
        <p14:creationId xmlns:p14="http://schemas.microsoft.com/office/powerpoint/2010/main" val="140043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C6EE26A-7F1F-4E4F-84DF-D9466B054E4C}" type="slidenum">
              <a:rPr lang="en-US"/>
              <a:pPr>
                <a:defRPr/>
              </a:pPr>
              <a:t>‹#›</a:t>
            </a:fld>
            <a:endParaRPr lang="en-US"/>
          </a:p>
        </p:txBody>
      </p:sp>
    </p:spTree>
    <p:extLst>
      <p:ext uri="{BB962C8B-B14F-4D97-AF65-F5344CB8AC3E}">
        <p14:creationId xmlns:p14="http://schemas.microsoft.com/office/powerpoint/2010/main" val="175693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D6E1AEC-E2EA-9244-B289-905BB29471F6}" type="slidenum">
              <a:rPr lang="en-US"/>
              <a:pPr>
                <a:defRPr/>
              </a:pPr>
              <a:t>‹#›</a:t>
            </a:fld>
            <a:endParaRPr lang="en-US"/>
          </a:p>
        </p:txBody>
      </p:sp>
    </p:spTree>
    <p:extLst>
      <p:ext uri="{BB962C8B-B14F-4D97-AF65-F5344CB8AC3E}">
        <p14:creationId xmlns:p14="http://schemas.microsoft.com/office/powerpoint/2010/main" val="774926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4AA14CB-8798-074D-86E9-1F36CCD7D356}" type="slidenum">
              <a:rPr lang="en-US"/>
              <a:pPr>
                <a:defRPr/>
              </a:pPr>
              <a:t>‹#›</a:t>
            </a:fld>
            <a:endParaRPr lang="en-US"/>
          </a:p>
        </p:txBody>
      </p:sp>
    </p:spTree>
    <p:extLst>
      <p:ext uri="{BB962C8B-B14F-4D97-AF65-F5344CB8AC3E}">
        <p14:creationId xmlns:p14="http://schemas.microsoft.com/office/powerpoint/2010/main" val="1419532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defRPr sz="1400" b="1" smtClean="0">
                <a:cs typeface="+mn-cs"/>
              </a:defRPr>
            </a:lvl1pPr>
          </a:lstStyle>
          <a:p>
            <a:pPr>
              <a:defRPr/>
            </a:pPr>
            <a:r>
              <a:rPr 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a:defRPr smtClean="0">
                <a:cs typeface="+mn-cs"/>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algn="ctr">
              <a:defRPr smtClean="0">
                <a:cs typeface="+mn-cs"/>
              </a:defRPr>
            </a:lvl1pPr>
          </a:lstStyle>
          <a:p>
            <a:pPr>
              <a:defRPr/>
            </a:pPr>
            <a:r>
              <a:rPr lang="en-US"/>
              <a:t>Slide </a:t>
            </a:r>
            <a:fld id="{64523750-9550-1745-BBA3-A2FB32196983}" type="slidenum">
              <a:rPr lang="en-US"/>
              <a:pPr>
                <a:defRPr/>
              </a:pPr>
              <a:t>‹#›</a:t>
            </a:fld>
            <a:endParaRPr lang="en-US"/>
          </a:p>
        </p:txBody>
      </p:sp>
      <p:sp>
        <p:nvSpPr>
          <p:cNvPr id="1031" name="Rectangle 7"/>
          <p:cNvSpPr>
            <a:spLocks noChangeArrowheads="1"/>
          </p:cNvSpPr>
          <p:nvPr/>
        </p:nvSpPr>
        <p:spPr bwMode="auto">
          <a:xfrm>
            <a:off x="3048000" y="394156"/>
            <a:ext cx="541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b">
            <a:spAutoFit/>
          </a:bodyPr>
          <a:lstStyle/>
          <a:p>
            <a:pPr lvl="4" algn="r">
              <a:defRPr/>
            </a:pPr>
            <a:r>
              <a:rPr lang="en-US" sz="1400" b="1" dirty="0">
                <a:cs typeface="+mn-cs"/>
              </a:rPr>
              <a:t>doc.: IEEE 802.15-</a:t>
            </a:r>
            <a:r>
              <a:rPr lang="en-US" sz="1400" b="1" dirty="0" smtClean="0">
                <a:cs typeface="+mn-cs"/>
              </a:rPr>
              <a:t>&lt; 15-15-0883-00-007a &gt;</a:t>
            </a:r>
            <a:endParaRPr lang="en-US" sz="14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ＭＳ Ｐゴシック" charset="0"/>
        </a:defRPr>
      </a:lvl1pPr>
      <a:lvl2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quarter" idx="10"/>
          </p:nvPr>
        </p:nvSpPr>
        <p:spPr>
          <a:xfrm>
            <a:off x="685800" y="377825"/>
            <a:ext cx="1600200" cy="215900"/>
          </a:xfrm>
        </p:spPr>
        <p:txBody>
          <a:bodyPr/>
          <a:lstStyle/>
          <a:p>
            <a:pPr>
              <a:defRPr/>
            </a:pPr>
            <a:r>
              <a:rPr lang="en-US" dirty="0"/>
              <a:t>November 2015</a:t>
            </a:r>
          </a:p>
        </p:txBody>
      </p:sp>
      <p:sp>
        <p:nvSpPr>
          <p:cNvPr id="5" name="Footer Placeholder 2"/>
          <p:cNvSpPr>
            <a:spLocks noGrp="1"/>
          </p:cNvSpPr>
          <p:nvPr>
            <p:ph type="ftr" sz="quarter" idx="11"/>
          </p:nvPr>
        </p:nvSpPr>
        <p:spPr/>
        <p:txBody>
          <a:bodyPr/>
          <a:lstStyle/>
          <a:p>
            <a:pPr>
              <a:defRPr/>
            </a:pPr>
            <a:r>
              <a:rPr lang="en-US"/>
              <a:t>&lt;author&gt;, &lt;company&gt;</a:t>
            </a:r>
          </a:p>
        </p:txBody>
      </p:sp>
      <p:sp>
        <p:nvSpPr>
          <p:cNvPr id="6" name="Slide Number Placeholder 3"/>
          <p:cNvSpPr>
            <a:spLocks noGrp="1"/>
          </p:cNvSpPr>
          <p:nvPr>
            <p:ph type="sldNum" sz="quarter" idx="12"/>
          </p:nvPr>
        </p:nvSpPr>
        <p:spPr/>
        <p:txBody>
          <a:bodyPr/>
          <a:lstStyle/>
          <a:p>
            <a:pPr>
              <a:defRPr/>
            </a:pPr>
            <a:r>
              <a:rPr lang="en-US"/>
              <a:t>Slide </a:t>
            </a:r>
            <a:fld id="{28DD9034-D442-6243-BC17-88597A38B4BE}" type="slidenum">
              <a:rPr lang="en-US"/>
              <a:pPr>
                <a:defRPr/>
              </a:pPr>
              <a:t>1</a:t>
            </a:fld>
            <a:endParaRPr lang="en-US"/>
          </a:p>
        </p:txBody>
      </p:sp>
      <p:sp>
        <p:nvSpPr>
          <p:cNvPr id="27651" name="Rectangle 3"/>
          <p:cNvSpPr>
            <a:spLocks noChangeArrowheads="1"/>
          </p:cNvSpPr>
          <p:nvPr/>
        </p:nvSpPr>
        <p:spPr bwMode="auto">
          <a:xfrm>
            <a:off x="152400" y="609600"/>
            <a:ext cx="8991600" cy="501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DDDDDD"/>
                  </a:outerShdw>
                </a:effectLst>
                <a:cs typeface="+mn-cs"/>
              </a:rPr>
              <a:t>Project: IEEE P802.15 Working Group for Wireless Personal Area Networks (WPANs)</a:t>
            </a:r>
            <a:endParaRPr lang="en-US" sz="1600" b="1" dirty="0">
              <a:solidFill>
                <a:schemeClr val="tx2"/>
              </a:solidFill>
              <a:cs typeface="+mn-cs"/>
            </a:endParaRPr>
          </a:p>
          <a:p>
            <a:pPr>
              <a:defRPr/>
            </a:pPr>
            <a:endParaRPr lang="en-US" sz="1600" dirty="0">
              <a:cs typeface="+mn-cs"/>
            </a:endParaRPr>
          </a:p>
          <a:p>
            <a:pPr>
              <a:defRPr/>
            </a:pPr>
            <a:r>
              <a:rPr lang="en-US" sz="1600" b="1" dirty="0">
                <a:cs typeface="+mn-cs"/>
              </a:rPr>
              <a:t>Submission Title:</a:t>
            </a:r>
            <a:r>
              <a:rPr lang="en-US" sz="1600" dirty="0">
                <a:cs typeface="+mn-cs"/>
              </a:rPr>
              <a:t> [PHY Model for OFDM Intensity Modulation Incorporating PWM]	</a:t>
            </a:r>
          </a:p>
          <a:p>
            <a:pPr>
              <a:defRPr/>
            </a:pPr>
            <a:r>
              <a:rPr lang="en-US" sz="1600" b="1" dirty="0">
                <a:cs typeface="+mn-cs"/>
              </a:rPr>
              <a:t>Date Submitted: </a:t>
            </a:r>
            <a:r>
              <a:rPr lang="en-US" sz="1600" dirty="0">
                <a:cs typeface="+mn-cs"/>
              </a:rPr>
              <a:t>[06, November, 2015]	</a:t>
            </a:r>
          </a:p>
          <a:p>
            <a:pPr>
              <a:defRPr/>
            </a:pPr>
            <a:r>
              <a:rPr lang="en-US" sz="1600" b="1" dirty="0">
                <a:cs typeface="+mn-cs"/>
              </a:rPr>
              <a:t>Source:</a:t>
            </a:r>
            <a:r>
              <a:rPr lang="en-US" sz="1600" dirty="0">
                <a:cs typeface="+mn-cs"/>
              </a:rPr>
              <a:t> [Hany Elgala University at Albany and Thomas Little Boston University]</a:t>
            </a:r>
          </a:p>
          <a:p>
            <a:pPr>
              <a:defRPr/>
            </a:pPr>
            <a:r>
              <a:rPr lang="en-US" sz="1600" dirty="0">
                <a:cs typeface="+mn-cs"/>
              </a:rPr>
              <a:t>Address [8 Saint Mary’s St. Boston MA 02215]</a:t>
            </a:r>
          </a:p>
          <a:p>
            <a:pPr>
              <a:defRPr/>
            </a:pPr>
            <a:r>
              <a:rPr lang="en-US" sz="1600" dirty="0">
                <a:cs typeface="+mn-cs"/>
              </a:rPr>
              <a:t>Voice:[617-353-9877], FAX: [617-353-6440], E-Mail:[</a:t>
            </a:r>
            <a:r>
              <a:rPr lang="en-US" sz="1600" dirty="0" err="1">
                <a:cs typeface="+mn-cs"/>
              </a:rPr>
              <a:t>tdcl@bu.edu</a:t>
            </a:r>
            <a:r>
              <a:rPr lang="en-US" sz="1600" dirty="0">
                <a:cs typeface="+mn-cs"/>
              </a:rPr>
              <a:t>, </a:t>
            </a:r>
            <a:r>
              <a:rPr lang="en-US" sz="1600" dirty="0" err="1">
                <a:cs typeface="+mn-cs"/>
              </a:rPr>
              <a:t>helgala@alabany.edu</a:t>
            </a:r>
            <a:r>
              <a:rPr lang="en-US" sz="1600" dirty="0">
                <a:cs typeface="+mn-cs"/>
              </a:rPr>
              <a:t>]	</a:t>
            </a:r>
          </a:p>
          <a:p>
            <a:pPr>
              <a:spcBef>
                <a:spcPts val="600"/>
              </a:spcBef>
              <a:spcAft>
                <a:spcPts val="600"/>
              </a:spcAft>
              <a:defRPr/>
            </a:pPr>
            <a:r>
              <a:rPr lang="en-US" sz="1600" b="1" dirty="0">
                <a:cs typeface="+mn-cs"/>
              </a:rPr>
              <a:t>Re:</a:t>
            </a:r>
            <a:r>
              <a:rPr lang="en-US" sz="1600" dirty="0">
                <a:cs typeface="+mn-cs"/>
              </a:rPr>
              <a:t> []</a:t>
            </a:r>
            <a:r>
              <a:rPr lang="en-US" dirty="0">
                <a:cs typeface="+mn-cs"/>
              </a:rPr>
              <a:t>	</a:t>
            </a:r>
          </a:p>
          <a:p>
            <a:pPr>
              <a:spcBef>
                <a:spcPts val="600"/>
              </a:spcBef>
              <a:spcAft>
                <a:spcPts val="600"/>
              </a:spcAft>
              <a:defRPr/>
            </a:pPr>
            <a:r>
              <a:rPr lang="en-US" sz="1600" b="1" dirty="0">
                <a:solidFill>
                  <a:schemeClr val="tx2"/>
                </a:solidFill>
                <a:cs typeface="+mn-cs"/>
              </a:rPr>
              <a:t>Abstract:</a:t>
            </a:r>
            <a:r>
              <a:rPr lang="en-US" sz="1600" dirty="0">
                <a:solidFill>
                  <a:schemeClr val="tx2"/>
                </a:solidFill>
                <a:cs typeface="+mn-cs"/>
              </a:rPr>
              <a:t>	</a:t>
            </a:r>
            <a:r>
              <a:rPr lang="en-US" sz="1600" dirty="0">
                <a:solidFill>
                  <a:schemeClr val="tx2"/>
                </a:solidFill>
                <a:latin typeface="+mj-lt"/>
                <a:cs typeface="+mn-cs"/>
              </a:rPr>
              <a:t>[</a:t>
            </a:r>
            <a:r>
              <a:rPr lang="en-US" sz="1600" dirty="0">
                <a:solidFill>
                  <a:srgbClr val="000000"/>
                </a:solidFill>
                <a:latin typeface="+mj-lt"/>
                <a:ea typeface="Calibri"/>
                <a:cs typeface="Calibri"/>
              </a:rPr>
              <a:t>This is a PHY protocol for achieving OFDM intensity modulation with wide-range dimming through PWM while insuring full dynamic-range utilization and data rate consistency.</a:t>
            </a:r>
            <a:r>
              <a:rPr lang="en-US" sz="1600" dirty="0">
                <a:solidFill>
                  <a:schemeClr val="tx2"/>
                </a:solidFill>
                <a:latin typeface="+mj-lt"/>
                <a:cs typeface="+mn-cs"/>
              </a:rPr>
              <a:t>]</a:t>
            </a:r>
          </a:p>
          <a:p>
            <a:pPr>
              <a:spcBef>
                <a:spcPts val="600"/>
              </a:spcBef>
              <a:spcAft>
                <a:spcPts val="600"/>
              </a:spcAft>
              <a:defRPr/>
            </a:pPr>
            <a:r>
              <a:rPr lang="en-US" sz="1600" b="1" dirty="0">
                <a:solidFill>
                  <a:schemeClr val="tx2"/>
                </a:solidFill>
                <a:cs typeface="+mn-cs"/>
              </a:rPr>
              <a:t>Purpose:</a:t>
            </a:r>
            <a:r>
              <a:rPr lang="en-US" sz="1600" dirty="0">
                <a:solidFill>
                  <a:schemeClr val="tx2"/>
                </a:solidFill>
                <a:cs typeface="+mn-cs"/>
              </a:rPr>
              <a:t>	[We seek to include the proposed technique in the revised standard in order to enable dimming under an OFDM modulation technique when lights or lighting are used to deliver VLC.]</a:t>
            </a:r>
          </a:p>
          <a:p>
            <a:pPr>
              <a:defRPr/>
            </a:pPr>
            <a:r>
              <a:rPr lang="en-US" sz="1600" b="1" dirty="0">
                <a:solidFill>
                  <a:schemeClr val="tx2"/>
                </a:solidFill>
                <a:cs typeface="+mn-cs"/>
              </a:rPr>
              <a:t>Notice:</a:t>
            </a:r>
            <a:r>
              <a:rPr lang="en-US" sz="1600" dirty="0">
                <a:solidFill>
                  <a:schemeClr val="tx2"/>
                </a:solidFill>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cs typeface="+mn-cs"/>
              </a:rPr>
              <a:t>Release:</a:t>
            </a:r>
            <a:r>
              <a:rPr lang="en-US" sz="1600" dirty="0">
                <a:solidFill>
                  <a:schemeClr val="tx2"/>
                </a:solidFill>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1" name="Picture 31" descr="images-1.jpe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2130425"/>
            <a:ext cx="955675"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Oval 16"/>
          <p:cNvSpPr/>
          <p:nvPr/>
        </p:nvSpPr>
        <p:spPr>
          <a:xfrm>
            <a:off x="436563" y="4686300"/>
            <a:ext cx="2286000" cy="762000"/>
          </a:xfrm>
          <a:prstGeom prst="ellipse">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00"/>
          </a:p>
        </p:txBody>
      </p:sp>
      <p:cxnSp>
        <p:nvCxnSpPr>
          <p:cNvPr id="18" name="Straight Connector 17"/>
          <p:cNvCxnSpPr/>
          <p:nvPr/>
        </p:nvCxnSpPr>
        <p:spPr>
          <a:xfrm rot="10800000" flipV="1">
            <a:off x="431800" y="2590800"/>
            <a:ext cx="819150" cy="247650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905000" y="2590800"/>
            <a:ext cx="817563" cy="247650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Up-Down Arrow 24"/>
          <p:cNvSpPr/>
          <p:nvPr/>
        </p:nvSpPr>
        <p:spPr>
          <a:xfrm>
            <a:off x="1447800" y="1752600"/>
            <a:ext cx="180975" cy="609600"/>
          </a:xfrm>
          <a:prstGeom prst="up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00"/>
          </a:p>
        </p:txBody>
      </p:sp>
      <p:sp>
        <p:nvSpPr>
          <p:cNvPr id="26" name="Cloud 25"/>
          <p:cNvSpPr/>
          <p:nvPr/>
        </p:nvSpPr>
        <p:spPr>
          <a:xfrm>
            <a:off x="914400" y="1066800"/>
            <a:ext cx="1277938" cy="719138"/>
          </a:xfrm>
          <a:prstGeom prst="cloud">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solidFill>
                  <a:schemeClr val="bg1"/>
                </a:solidFill>
              </a:rPr>
              <a:t>Network</a:t>
            </a:r>
            <a:endParaRPr lang="en-US" sz="1600" dirty="0">
              <a:solidFill>
                <a:schemeClr val="bg1"/>
              </a:solidFill>
            </a:endParaRPr>
          </a:p>
        </p:txBody>
      </p:sp>
      <p:pic>
        <p:nvPicPr>
          <p:cNvPr id="5127" name="Picture 3" descr="C:\Users\Mike\Desktop\ericlemerdy_laptop.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4724400"/>
            <a:ext cx="703263"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Rectangle 34"/>
          <p:cNvSpPr/>
          <p:nvPr/>
        </p:nvSpPr>
        <p:spPr>
          <a:xfrm>
            <a:off x="533400" y="4800600"/>
            <a:ext cx="752475" cy="5699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dirty="0">
                <a:solidFill>
                  <a:schemeClr val="tx1"/>
                </a:solidFill>
              </a:rPr>
              <a:t>Cell 2</a:t>
            </a:r>
          </a:p>
        </p:txBody>
      </p:sp>
      <p:sp>
        <p:nvSpPr>
          <p:cNvPr id="36" name="Rectangle 35"/>
          <p:cNvSpPr/>
          <p:nvPr/>
        </p:nvSpPr>
        <p:spPr>
          <a:xfrm>
            <a:off x="1600200" y="4267200"/>
            <a:ext cx="876300" cy="412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dirty="0">
                <a:solidFill>
                  <a:schemeClr val="tx1"/>
                </a:solidFill>
              </a:rPr>
              <a:t>User 1</a:t>
            </a:r>
          </a:p>
        </p:txBody>
      </p:sp>
      <p:sp>
        <p:nvSpPr>
          <p:cNvPr id="38" name="Title 1"/>
          <p:cNvSpPr txBox="1">
            <a:spLocks/>
          </p:cNvSpPr>
          <p:nvPr/>
        </p:nvSpPr>
        <p:spPr bwMode="auto">
          <a:xfrm>
            <a:off x="0" y="-36513"/>
            <a:ext cx="7497763"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Arial" charset="0"/>
                <a:ea typeface="Osaka" charset="-128"/>
                <a:cs typeface="Osaka" charset="-128"/>
              </a:defRPr>
            </a:lvl2pPr>
            <a:lvl3pPr algn="l" rtl="0" eaLnBrk="0" fontAlgn="base" hangingPunct="0">
              <a:spcBef>
                <a:spcPct val="0"/>
              </a:spcBef>
              <a:spcAft>
                <a:spcPct val="0"/>
              </a:spcAft>
              <a:defRPr sz="3600">
                <a:solidFill>
                  <a:schemeClr val="tx1"/>
                </a:solidFill>
                <a:latin typeface="Arial" charset="0"/>
                <a:ea typeface="Osaka" charset="-128"/>
                <a:cs typeface="Osaka" charset="-128"/>
              </a:defRPr>
            </a:lvl3pPr>
            <a:lvl4pPr algn="l" rtl="0" eaLnBrk="0" fontAlgn="base" hangingPunct="0">
              <a:spcBef>
                <a:spcPct val="0"/>
              </a:spcBef>
              <a:spcAft>
                <a:spcPct val="0"/>
              </a:spcAft>
              <a:defRPr sz="3600">
                <a:solidFill>
                  <a:schemeClr val="tx1"/>
                </a:solidFill>
                <a:latin typeface="Arial" charset="0"/>
                <a:ea typeface="Osaka" charset="-128"/>
                <a:cs typeface="Osaka" charset="-128"/>
              </a:defRPr>
            </a:lvl4pPr>
            <a:lvl5pPr algn="l" rtl="0" eaLnBrk="0" fontAlgn="base" hangingPunct="0">
              <a:spcBef>
                <a:spcPct val="0"/>
              </a:spcBef>
              <a:spcAft>
                <a:spcPct val="0"/>
              </a:spcAft>
              <a:defRPr sz="3600">
                <a:solidFill>
                  <a:schemeClr val="tx1"/>
                </a:solidFill>
                <a:latin typeface="Arial" charset="0"/>
                <a:ea typeface="Osaka" charset="-128"/>
                <a:cs typeface="Osaka" charset="-128"/>
              </a:defRPr>
            </a:lvl5pPr>
            <a:lvl6pPr marL="457200" algn="l" rtl="0" fontAlgn="base">
              <a:spcBef>
                <a:spcPct val="0"/>
              </a:spcBef>
              <a:spcAft>
                <a:spcPct val="0"/>
              </a:spcAft>
              <a:defRPr sz="3600">
                <a:solidFill>
                  <a:schemeClr val="tx1"/>
                </a:solidFill>
                <a:latin typeface="Arial" charset="0"/>
                <a:ea typeface="Osaka" charset="-128"/>
                <a:cs typeface="Osaka" charset="-128"/>
              </a:defRPr>
            </a:lvl6pPr>
            <a:lvl7pPr marL="914400" algn="l" rtl="0" fontAlgn="base">
              <a:spcBef>
                <a:spcPct val="0"/>
              </a:spcBef>
              <a:spcAft>
                <a:spcPct val="0"/>
              </a:spcAft>
              <a:defRPr sz="3600">
                <a:solidFill>
                  <a:schemeClr val="tx1"/>
                </a:solidFill>
                <a:latin typeface="Arial" charset="0"/>
                <a:ea typeface="Osaka" charset="-128"/>
                <a:cs typeface="Osaka" charset="-128"/>
              </a:defRPr>
            </a:lvl7pPr>
            <a:lvl8pPr marL="1371600" algn="l" rtl="0" fontAlgn="base">
              <a:spcBef>
                <a:spcPct val="0"/>
              </a:spcBef>
              <a:spcAft>
                <a:spcPct val="0"/>
              </a:spcAft>
              <a:defRPr sz="3600">
                <a:solidFill>
                  <a:schemeClr val="tx1"/>
                </a:solidFill>
                <a:latin typeface="Arial" charset="0"/>
                <a:ea typeface="Osaka" charset="-128"/>
                <a:cs typeface="Osaka" charset="-128"/>
              </a:defRPr>
            </a:lvl8pPr>
            <a:lvl9pPr marL="1828800" algn="l" rtl="0" fontAlgn="base">
              <a:spcBef>
                <a:spcPct val="0"/>
              </a:spcBef>
              <a:spcAft>
                <a:spcPct val="0"/>
              </a:spcAft>
              <a:defRPr sz="3600">
                <a:solidFill>
                  <a:schemeClr val="tx1"/>
                </a:solidFill>
                <a:latin typeface="Arial" charset="0"/>
                <a:ea typeface="Osaka" charset="-128"/>
                <a:cs typeface="Osaka" charset="-128"/>
              </a:defRPr>
            </a:lvl9pPr>
          </a:lstStyle>
          <a:p>
            <a:pPr>
              <a:defRPr/>
            </a:pPr>
            <a:r>
              <a:rPr lang="en-US" sz="1800" dirty="0" smtClean="0">
                <a:solidFill>
                  <a:schemeClr val="bg1"/>
                </a:solidFill>
                <a:latin typeface="+mn-lt"/>
              </a:rPr>
              <a:t>Use Case</a:t>
            </a:r>
          </a:p>
        </p:txBody>
      </p:sp>
      <p:sp>
        <p:nvSpPr>
          <p:cNvPr id="5131" name="Down Arrow 2"/>
          <p:cNvSpPr>
            <a:spLocks noChangeArrowheads="1"/>
          </p:cNvSpPr>
          <p:nvPr/>
        </p:nvSpPr>
        <p:spPr bwMode="auto">
          <a:xfrm>
            <a:off x="1436688" y="2589213"/>
            <a:ext cx="174625" cy="1830387"/>
          </a:xfrm>
          <a:prstGeom prst="downArrow">
            <a:avLst>
              <a:gd name="adj1" fmla="val 50000"/>
              <a:gd name="adj2" fmla="val 50225"/>
            </a:avLst>
          </a:prstGeom>
          <a:solidFill>
            <a:srgbClr val="00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 name="TextBox 52"/>
          <p:cNvSpPr txBox="1"/>
          <p:nvPr/>
        </p:nvSpPr>
        <p:spPr>
          <a:xfrm>
            <a:off x="1524000" y="3733800"/>
            <a:ext cx="882650" cy="338138"/>
          </a:xfrm>
          <a:prstGeom prst="rect">
            <a:avLst/>
          </a:prstGeom>
          <a:noFill/>
        </p:spPr>
        <p:txBody>
          <a:bodyPr wrap="none">
            <a:spAutoFit/>
          </a:bodyPr>
          <a:lstStyle/>
          <a:p>
            <a:pPr>
              <a:defRPr/>
            </a:pPr>
            <a:r>
              <a:rPr lang="en-US" sz="1600" b="1" dirty="0">
                <a:solidFill>
                  <a:srgbClr val="009900"/>
                </a:solidFill>
                <a:latin typeface="+mn-lt"/>
                <a:ea typeface="Osaka" charset="-128"/>
                <a:cs typeface="+mn-cs"/>
              </a:rPr>
              <a:t>Optical</a:t>
            </a:r>
          </a:p>
        </p:txBody>
      </p:sp>
      <p:sp>
        <p:nvSpPr>
          <p:cNvPr id="13340" name="Slide Number Placeholder 1"/>
          <p:cNvSpPr>
            <a:spLocks noGrp="1"/>
          </p:cNvSpPr>
          <p:nvPr>
            <p:ph type="sldNum" sz="quarter" idx="12"/>
          </p:nvPr>
        </p:nvSpPr>
        <p:spPr>
          <a:xfrm>
            <a:off x="685800" y="381000"/>
            <a:ext cx="1600200" cy="2127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b"/>
          <a:lstStyle>
            <a:lvl1pPr>
              <a:defRPr sz="2400">
                <a:solidFill>
                  <a:schemeClr val="tx1"/>
                </a:solidFill>
                <a:latin typeface="Arial" charset="0"/>
                <a:ea typeface="Osaka" charset="0"/>
                <a:cs typeface="Osaka" charset="0"/>
              </a:defRPr>
            </a:lvl1pPr>
            <a:lvl2pPr>
              <a:defRPr>
                <a:solidFill>
                  <a:schemeClr val="tx1"/>
                </a:solidFill>
                <a:latin typeface="Arial" charset="0"/>
                <a:ea typeface="Osaka" charset="0"/>
                <a:cs typeface="Osaka" charset="0"/>
              </a:defRPr>
            </a:lvl2pPr>
            <a:lvl3pPr>
              <a:defRPr>
                <a:solidFill>
                  <a:schemeClr val="tx1"/>
                </a:solidFill>
                <a:latin typeface="Arial" charset="0"/>
                <a:ea typeface="Osaka" charset="0"/>
                <a:cs typeface="Osaka" charset="0"/>
              </a:defRPr>
            </a:lvl3pPr>
            <a:lvl4pPr>
              <a:defRPr>
                <a:solidFill>
                  <a:schemeClr val="tx1"/>
                </a:solidFill>
                <a:latin typeface="Arial" charset="0"/>
                <a:ea typeface="Osaka" charset="0"/>
                <a:cs typeface="Osaka" charset="0"/>
              </a:defRPr>
            </a:lvl4pPr>
            <a:lvl5pPr>
              <a:defRPr>
                <a:solidFill>
                  <a:schemeClr val="tx1"/>
                </a:solidFill>
                <a:latin typeface="Arial" charset="0"/>
                <a:ea typeface="Osaka" charset="0"/>
                <a:cs typeface="Osaka" charset="0"/>
              </a:defRPr>
            </a:lvl5pPr>
            <a:lvl6pPr eaLnBrk="0" hangingPunct="0">
              <a:buFont typeface="Wingdings" charset="0"/>
              <a:defRPr>
                <a:solidFill>
                  <a:schemeClr val="tx1"/>
                </a:solidFill>
                <a:latin typeface="Arial" charset="0"/>
                <a:ea typeface="Osaka" charset="0"/>
                <a:cs typeface="Osaka" charset="0"/>
              </a:defRPr>
            </a:lvl6pPr>
            <a:lvl7pPr eaLnBrk="0" hangingPunct="0">
              <a:buFont typeface="Wingdings" charset="0"/>
              <a:defRPr>
                <a:solidFill>
                  <a:schemeClr val="tx1"/>
                </a:solidFill>
                <a:latin typeface="Arial" charset="0"/>
                <a:ea typeface="Osaka" charset="0"/>
                <a:cs typeface="Osaka" charset="0"/>
              </a:defRPr>
            </a:lvl7pPr>
            <a:lvl8pPr eaLnBrk="0" hangingPunct="0">
              <a:buFont typeface="Wingdings" charset="0"/>
              <a:defRPr>
                <a:solidFill>
                  <a:schemeClr val="tx1"/>
                </a:solidFill>
                <a:latin typeface="Arial" charset="0"/>
                <a:ea typeface="Osaka" charset="0"/>
                <a:cs typeface="Osaka" charset="0"/>
              </a:defRPr>
            </a:lvl8pPr>
            <a:lvl9pPr eaLnBrk="0" hangingPunct="0">
              <a:buFont typeface="Wingdings" charset="0"/>
              <a:defRPr>
                <a:solidFill>
                  <a:schemeClr val="tx1"/>
                </a:solidFill>
                <a:latin typeface="Arial" charset="0"/>
                <a:ea typeface="Osaka" charset="0"/>
                <a:cs typeface="Osaka" charset="0"/>
              </a:defRPr>
            </a:lvl9pPr>
          </a:lstStyle>
          <a:p>
            <a:pPr algn="l">
              <a:defRPr/>
            </a:pPr>
            <a:fld id="{723100C2-34E7-824E-9C59-F94E04DAD3E8}" type="slidenum">
              <a:rPr lang="en-US" sz="4400" b="1" smtClean="0">
                <a:solidFill>
                  <a:srgbClr val="D9D9D9"/>
                </a:solidFill>
              </a:rPr>
              <a:pPr algn="l">
                <a:defRPr/>
              </a:pPr>
              <a:t>2</a:t>
            </a:fld>
            <a:endParaRPr lang="en-US" sz="4400" b="1" smtClean="0">
              <a:solidFill>
                <a:srgbClr val="D9D9D9"/>
              </a:solidFill>
            </a:endParaRPr>
          </a:p>
        </p:txBody>
      </p:sp>
      <p:sp>
        <p:nvSpPr>
          <p:cNvPr id="82" name="Rectangle 122"/>
          <p:cNvSpPr>
            <a:spLocks noChangeArrowheads="1"/>
          </p:cNvSpPr>
          <p:nvPr/>
        </p:nvSpPr>
        <p:spPr bwMode="auto">
          <a:xfrm>
            <a:off x="3886200" y="1752600"/>
            <a:ext cx="3697288" cy="486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eaLnBrk="1" hangingPunct="1">
              <a:spcBef>
                <a:spcPct val="20000"/>
              </a:spcBef>
              <a:buClr>
                <a:srgbClr val="FF0000"/>
              </a:buClr>
              <a:buFont typeface="Wingdings" pitchFamily="2" charset="2"/>
              <a:buChar char="§"/>
              <a:defRPr/>
            </a:pPr>
            <a:r>
              <a:rPr lang="en-US" sz="2000" dirty="0">
                <a:solidFill>
                  <a:srgbClr val="000000"/>
                </a:solidFill>
                <a:latin typeface="+mj-lt"/>
                <a:ea typeface="Osaka" charset="-128"/>
                <a:cs typeface="+mn-cs"/>
              </a:rPr>
              <a:t>Primarily downlink model</a:t>
            </a:r>
          </a:p>
          <a:p>
            <a:pPr marL="342900" indent="-342900" eaLnBrk="1" hangingPunct="1">
              <a:spcBef>
                <a:spcPct val="20000"/>
              </a:spcBef>
              <a:buClr>
                <a:srgbClr val="FF0000"/>
              </a:buClr>
              <a:buFont typeface="Wingdings" pitchFamily="2" charset="2"/>
              <a:buChar char="§"/>
              <a:defRPr/>
            </a:pPr>
            <a:r>
              <a:rPr lang="en-US" sz="2000" dirty="0">
                <a:solidFill>
                  <a:srgbClr val="000000"/>
                </a:solidFill>
                <a:latin typeface="+mj-lt"/>
                <a:ea typeface="Osaka" charset="-128"/>
                <a:cs typeface="+mn-cs"/>
              </a:rPr>
              <a:t>Gigabit applications </a:t>
            </a:r>
          </a:p>
          <a:p>
            <a:pPr marL="342900" indent="-342900" eaLnBrk="1" hangingPunct="1">
              <a:spcBef>
                <a:spcPct val="20000"/>
              </a:spcBef>
              <a:buClr>
                <a:srgbClr val="FF0000"/>
              </a:buClr>
              <a:buFont typeface="Wingdings" pitchFamily="2" charset="2"/>
              <a:buChar char="§"/>
              <a:defRPr/>
            </a:pPr>
            <a:r>
              <a:rPr lang="en-US" sz="2000" dirty="0">
                <a:solidFill>
                  <a:srgbClr val="000000"/>
                </a:solidFill>
                <a:latin typeface="+mj-lt"/>
                <a:ea typeface="Osaka" charset="-128"/>
                <a:cs typeface="+mn-cs"/>
              </a:rPr>
              <a:t>While supporting (our use case):</a:t>
            </a:r>
          </a:p>
          <a:p>
            <a:pPr marL="800100" lvl="1" indent="-342900" eaLnBrk="1" hangingPunct="1">
              <a:spcBef>
                <a:spcPct val="20000"/>
              </a:spcBef>
              <a:buClr>
                <a:srgbClr val="FF0000"/>
              </a:buClr>
              <a:buFont typeface="+mj-lt"/>
              <a:buAutoNum type="arabicPeriod"/>
              <a:defRPr/>
            </a:pPr>
            <a:r>
              <a:rPr lang="en-US" sz="2000" dirty="0">
                <a:solidFill>
                  <a:srgbClr val="000000"/>
                </a:solidFill>
                <a:latin typeface="+mj-lt"/>
                <a:ea typeface="Osaka" charset="-128"/>
                <a:cs typeface="+mn-cs"/>
              </a:rPr>
              <a:t>Illumination functionality</a:t>
            </a:r>
          </a:p>
          <a:p>
            <a:pPr marL="1257300" lvl="2" indent="-342900" eaLnBrk="1" hangingPunct="1">
              <a:spcBef>
                <a:spcPct val="20000"/>
              </a:spcBef>
              <a:buClr>
                <a:srgbClr val="FF0000"/>
              </a:buClr>
              <a:buFont typeface="+mj-lt"/>
              <a:buAutoNum type="alphaLcPeriod"/>
              <a:defRPr/>
            </a:pPr>
            <a:r>
              <a:rPr lang="en-US" sz="1800" dirty="0">
                <a:solidFill>
                  <a:srgbClr val="000000"/>
                </a:solidFill>
                <a:latin typeface="+mj-lt"/>
                <a:ea typeface="Osaka" charset="-128"/>
                <a:cs typeface="+mn-cs"/>
              </a:rPr>
              <a:t>Color tunable</a:t>
            </a:r>
          </a:p>
          <a:p>
            <a:pPr marL="1257300" lvl="2" indent="-342900" eaLnBrk="1" hangingPunct="1">
              <a:spcBef>
                <a:spcPct val="20000"/>
              </a:spcBef>
              <a:buClr>
                <a:srgbClr val="FF0000"/>
              </a:buClr>
              <a:buFont typeface="+mj-lt"/>
              <a:buAutoNum type="alphaLcPeriod"/>
              <a:defRPr/>
            </a:pPr>
            <a:r>
              <a:rPr lang="en-US" sz="1800" dirty="0">
                <a:solidFill>
                  <a:srgbClr val="000000"/>
                </a:solidFill>
                <a:latin typeface="+mj-lt"/>
                <a:ea typeface="Osaka" charset="-128"/>
                <a:cs typeface="+mn-cs"/>
              </a:rPr>
              <a:t>Dimmable </a:t>
            </a:r>
          </a:p>
          <a:p>
            <a:pPr marL="800100" lvl="1" indent="-342900" eaLnBrk="1" hangingPunct="1">
              <a:spcBef>
                <a:spcPct val="20000"/>
              </a:spcBef>
              <a:buClr>
                <a:srgbClr val="FF0000"/>
              </a:buClr>
              <a:buFont typeface="+mj-lt"/>
              <a:buAutoNum type="arabicPeriod"/>
              <a:defRPr/>
            </a:pPr>
            <a:r>
              <a:rPr lang="en-US" sz="2000" dirty="0">
                <a:solidFill>
                  <a:srgbClr val="000000"/>
                </a:solidFill>
                <a:latin typeface="+mj-lt"/>
                <a:ea typeface="Osaka" charset="-128"/>
                <a:cs typeface="+mn-cs"/>
              </a:rPr>
              <a:t>High quality lighting</a:t>
            </a:r>
          </a:p>
          <a:p>
            <a:pPr marL="1257300" lvl="2" indent="-342900" eaLnBrk="1" hangingPunct="1">
              <a:spcBef>
                <a:spcPct val="20000"/>
              </a:spcBef>
              <a:buClr>
                <a:srgbClr val="FF0000"/>
              </a:buClr>
              <a:buFont typeface="+mj-lt"/>
              <a:buAutoNum type="alphaLcPeriod"/>
              <a:defRPr/>
            </a:pPr>
            <a:r>
              <a:rPr lang="en-US" sz="1800" dirty="0">
                <a:solidFill>
                  <a:srgbClr val="000000"/>
                </a:solidFill>
                <a:latin typeface="+mj-lt"/>
                <a:ea typeface="Osaka" charset="-128"/>
                <a:cs typeface="+mn-cs"/>
              </a:rPr>
              <a:t>CCR</a:t>
            </a:r>
          </a:p>
          <a:p>
            <a:pPr marL="1257300" lvl="2" indent="-342900" eaLnBrk="1" hangingPunct="1">
              <a:spcBef>
                <a:spcPct val="20000"/>
              </a:spcBef>
              <a:buClr>
                <a:srgbClr val="FF0000"/>
              </a:buClr>
              <a:buFont typeface="+mj-lt"/>
              <a:buAutoNum type="alphaLcPeriod"/>
              <a:defRPr/>
            </a:pPr>
            <a:r>
              <a:rPr lang="en-US" sz="1800" dirty="0">
                <a:solidFill>
                  <a:srgbClr val="000000"/>
                </a:solidFill>
                <a:latin typeface="+mj-lt"/>
                <a:ea typeface="Osaka" charset="-128"/>
                <a:cs typeface="+mn-cs"/>
              </a:rPr>
              <a:t>CRI</a:t>
            </a:r>
          </a:p>
          <a:p>
            <a:pPr marL="800100" lvl="1" indent="-342900" eaLnBrk="1" hangingPunct="1">
              <a:spcBef>
                <a:spcPct val="20000"/>
              </a:spcBef>
              <a:buClr>
                <a:srgbClr val="FF0000"/>
              </a:buClr>
              <a:buFont typeface="+mj-lt"/>
              <a:buAutoNum type="arabicPeriod"/>
              <a:defRPr/>
            </a:pPr>
            <a:r>
              <a:rPr lang="en-US" sz="1800" dirty="0">
                <a:solidFill>
                  <a:srgbClr val="000000"/>
                </a:solidFill>
                <a:latin typeface="+mj-lt"/>
                <a:ea typeface="Osaka" charset="-128"/>
                <a:cs typeface="+mn-cs"/>
              </a:rPr>
              <a:t>High-speed VLC downlink using OFDM</a:t>
            </a:r>
          </a:p>
          <a:p>
            <a:pPr marL="342900" indent="-342900" eaLnBrk="1" hangingPunct="1">
              <a:spcBef>
                <a:spcPct val="20000"/>
              </a:spcBef>
              <a:buClr>
                <a:srgbClr val="FF0000"/>
              </a:buClr>
              <a:buFont typeface="Wingdings" pitchFamily="2" charset="2"/>
              <a:buChar char="§"/>
              <a:defRPr/>
            </a:pPr>
            <a:endParaRPr lang="en-US" sz="2000" dirty="0">
              <a:latin typeface="+mj-lt"/>
              <a:ea typeface="Osaka" charset="-128"/>
              <a:cs typeface="+mn-cs"/>
            </a:endParaRPr>
          </a:p>
          <a:p>
            <a:pPr marL="342900" indent="-342900" eaLnBrk="1" hangingPunct="1">
              <a:spcBef>
                <a:spcPct val="20000"/>
              </a:spcBef>
              <a:buClr>
                <a:srgbClr val="FF0000"/>
              </a:buClr>
              <a:buFont typeface="Wingdings" pitchFamily="2" charset="2"/>
              <a:buChar char="§"/>
              <a:defRPr/>
            </a:pPr>
            <a:endParaRPr lang="en-US" sz="2000" dirty="0">
              <a:latin typeface="+mj-lt"/>
              <a:ea typeface="Osaka" charset="-128"/>
              <a:cs typeface="+mn-cs"/>
            </a:endParaRPr>
          </a:p>
        </p:txBody>
      </p:sp>
      <p:sp>
        <p:nvSpPr>
          <p:cNvPr id="5135" name="TextBox 1"/>
          <p:cNvSpPr txBox="1">
            <a:spLocks noChangeArrowheads="1"/>
          </p:cNvSpPr>
          <p:nvPr/>
        </p:nvSpPr>
        <p:spPr bwMode="auto">
          <a:xfrm>
            <a:off x="3332163" y="825500"/>
            <a:ext cx="25685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2400"/>
              <a:t>Operating Scenario</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le 1"/>
          <p:cNvSpPr txBox="1">
            <a:spLocks/>
          </p:cNvSpPr>
          <p:nvPr/>
        </p:nvSpPr>
        <p:spPr bwMode="auto">
          <a:xfrm>
            <a:off x="0" y="-36513"/>
            <a:ext cx="7497763"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Arial" charset="0"/>
                <a:ea typeface="Osaka" charset="-128"/>
                <a:cs typeface="Osaka" charset="-128"/>
              </a:defRPr>
            </a:lvl2pPr>
            <a:lvl3pPr algn="l" rtl="0" eaLnBrk="0" fontAlgn="base" hangingPunct="0">
              <a:spcBef>
                <a:spcPct val="0"/>
              </a:spcBef>
              <a:spcAft>
                <a:spcPct val="0"/>
              </a:spcAft>
              <a:defRPr sz="3600">
                <a:solidFill>
                  <a:schemeClr val="tx1"/>
                </a:solidFill>
                <a:latin typeface="Arial" charset="0"/>
                <a:ea typeface="Osaka" charset="-128"/>
                <a:cs typeface="Osaka" charset="-128"/>
              </a:defRPr>
            </a:lvl3pPr>
            <a:lvl4pPr algn="l" rtl="0" eaLnBrk="0" fontAlgn="base" hangingPunct="0">
              <a:spcBef>
                <a:spcPct val="0"/>
              </a:spcBef>
              <a:spcAft>
                <a:spcPct val="0"/>
              </a:spcAft>
              <a:defRPr sz="3600">
                <a:solidFill>
                  <a:schemeClr val="tx1"/>
                </a:solidFill>
                <a:latin typeface="Arial" charset="0"/>
                <a:ea typeface="Osaka" charset="-128"/>
                <a:cs typeface="Osaka" charset="-128"/>
              </a:defRPr>
            </a:lvl4pPr>
            <a:lvl5pPr algn="l" rtl="0" eaLnBrk="0" fontAlgn="base" hangingPunct="0">
              <a:spcBef>
                <a:spcPct val="0"/>
              </a:spcBef>
              <a:spcAft>
                <a:spcPct val="0"/>
              </a:spcAft>
              <a:defRPr sz="3600">
                <a:solidFill>
                  <a:schemeClr val="tx1"/>
                </a:solidFill>
                <a:latin typeface="Arial" charset="0"/>
                <a:ea typeface="Osaka" charset="-128"/>
                <a:cs typeface="Osaka" charset="-128"/>
              </a:defRPr>
            </a:lvl5pPr>
            <a:lvl6pPr marL="457200" algn="l" rtl="0" fontAlgn="base">
              <a:spcBef>
                <a:spcPct val="0"/>
              </a:spcBef>
              <a:spcAft>
                <a:spcPct val="0"/>
              </a:spcAft>
              <a:defRPr sz="3600">
                <a:solidFill>
                  <a:schemeClr val="tx1"/>
                </a:solidFill>
                <a:latin typeface="Arial" charset="0"/>
                <a:ea typeface="Osaka" charset="-128"/>
                <a:cs typeface="Osaka" charset="-128"/>
              </a:defRPr>
            </a:lvl6pPr>
            <a:lvl7pPr marL="914400" algn="l" rtl="0" fontAlgn="base">
              <a:spcBef>
                <a:spcPct val="0"/>
              </a:spcBef>
              <a:spcAft>
                <a:spcPct val="0"/>
              </a:spcAft>
              <a:defRPr sz="3600">
                <a:solidFill>
                  <a:schemeClr val="tx1"/>
                </a:solidFill>
                <a:latin typeface="Arial" charset="0"/>
                <a:ea typeface="Osaka" charset="-128"/>
                <a:cs typeface="Osaka" charset="-128"/>
              </a:defRPr>
            </a:lvl7pPr>
            <a:lvl8pPr marL="1371600" algn="l" rtl="0" fontAlgn="base">
              <a:spcBef>
                <a:spcPct val="0"/>
              </a:spcBef>
              <a:spcAft>
                <a:spcPct val="0"/>
              </a:spcAft>
              <a:defRPr sz="3600">
                <a:solidFill>
                  <a:schemeClr val="tx1"/>
                </a:solidFill>
                <a:latin typeface="Arial" charset="0"/>
                <a:ea typeface="Osaka" charset="-128"/>
                <a:cs typeface="Osaka" charset="-128"/>
              </a:defRPr>
            </a:lvl8pPr>
            <a:lvl9pPr marL="1828800" algn="l" rtl="0" fontAlgn="base">
              <a:spcBef>
                <a:spcPct val="0"/>
              </a:spcBef>
              <a:spcAft>
                <a:spcPct val="0"/>
              </a:spcAft>
              <a:defRPr sz="3600">
                <a:solidFill>
                  <a:schemeClr val="tx1"/>
                </a:solidFill>
                <a:latin typeface="Arial" charset="0"/>
                <a:ea typeface="Osaka" charset="-128"/>
                <a:cs typeface="Osaka" charset="-128"/>
              </a:defRPr>
            </a:lvl9pPr>
          </a:lstStyle>
          <a:p>
            <a:pPr>
              <a:defRPr/>
            </a:pPr>
            <a:r>
              <a:rPr lang="en-US" sz="1800" dirty="0">
                <a:solidFill>
                  <a:schemeClr val="bg1"/>
                </a:solidFill>
                <a:latin typeface="+mn-lt"/>
              </a:rPr>
              <a:t>O</a:t>
            </a:r>
            <a:r>
              <a:rPr lang="en-US" sz="1800" dirty="0" smtClean="0">
                <a:solidFill>
                  <a:schemeClr val="bg1"/>
                </a:solidFill>
                <a:latin typeface="+mn-lt"/>
              </a:rPr>
              <a:t>ptical OFDM formats and constraints</a:t>
            </a:r>
          </a:p>
        </p:txBody>
      </p:sp>
      <p:grpSp>
        <p:nvGrpSpPr>
          <p:cNvPr id="6146" name="Group 3"/>
          <p:cNvGrpSpPr>
            <a:grpSpLocks/>
          </p:cNvGrpSpPr>
          <p:nvPr/>
        </p:nvGrpSpPr>
        <p:grpSpPr bwMode="auto">
          <a:xfrm>
            <a:off x="152400" y="685800"/>
            <a:ext cx="2486025" cy="3624263"/>
            <a:chOff x="2228850" y="536575"/>
            <a:chExt cx="3255035" cy="4452938"/>
          </a:xfrm>
        </p:grpSpPr>
        <p:sp>
          <p:nvSpPr>
            <p:cNvPr id="6176" name="Rectangle 61"/>
            <p:cNvSpPr>
              <a:spLocks noChangeArrowheads="1"/>
            </p:cNvSpPr>
            <p:nvPr/>
          </p:nvSpPr>
          <p:spPr bwMode="auto">
            <a:xfrm>
              <a:off x="4591050" y="536575"/>
              <a:ext cx="892835" cy="4446588"/>
            </a:xfrm>
            <a:prstGeom prst="rect">
              <a:avLst/>
            </a:prstGeom>
            <a:gradFill rotWithShape="1">
              <a:gsLst>
                <a:gs pos="0">
                  <a:srgbClr val="E1E3E8"/>
                </a:gs>
                <a:gs pos="50000">
                  <a:srgbClr val="C2C5D0"/>
                </a:gs>
                <a:gs pos="100000">
                  <a:srgbClr val="98A0B4"/>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anchor="ctr">
              <a:spAutoFit/>
            </a:bodyPr>
            <a:lstStyle/>
            <a:p>
              <a:endParaRPr lang="de-DE"/>
            </a:p>
          </p:txBody>
        </p:sp>
        <p:sp>
          <p:nvSpPr>
            <p:cNvPr id="79" name="Text Box 85" descr="Parchment"/>
            <p:cNvSpPr txBox="1">
              <a:spLocks noChangeArrowheads="1"/>
            </p:cNvSpPr>
            <p:nvPr/>
          </p:nvSpPr>
          <p:spPr bwMode="auto">
            <a:xfrm>
              <a:off x="4617122" y="2799128"/>
              <a:ext cx="866763" cy="415452"/>
            </a:xfrm>
            <a:prstGeom prst="rect">
              <a:avLst/>
            </a:prstGeom>
            <a:noFill/>
            <a:ln w="28575">
              <a:noFill/>
              <a:miter lim="800000"/>
              <a:headEnd/>
              <a:tailEnd/>
            </a:ln>
            <a:effectLst/>
          </p:spPr>
          <p:txBody>
            <a:bodyPr>
              <a:spAutoFit/>
            </a:bodyPr>
            <a:lstStyle/>
            <a:p>
              <a:pPr algn="ctr">
                <a:spcBef>
                  <a:spcPct val="50000"/>
                </a:spcBef>
                <a:defRPr/>
              </a:pPr>
              <a:r>
                <a:rPr lang="en-US" sz="1600" dirty="0">
                  <a:latin typeface="+mn-lt"/>
                  <a:ea typeface="Osaka" charset="-128"/>
                  <a:cs typeface="+mn-cs"/>
                </a:rPr>
                <a:t>IFFT</a:t>
              </a:r>
              <a:endParaRPr lang="en-GB" sz="1600" dirty="0">
                <a:latin typeface="+mn-lt"/>
                <a:ea typeface="Osaka" charset="-128"/>
                <a:cs typeface="+mn-cs"/>
              </a:endParaRPr>
            </a:p>
          </p:txBody>
        </p:sp>
        <p:sp>
          <p:nvSpPr>
            <p:cNvPr id="6178" name="AutoShape 109"/>
            <p:cNvSpPr>
              <a:spLocks/>
            </p:cNvSpPr>
            <p:nvPr/>
          </p:nvSpPr>
          <p:spPr bwMode="auto">
            <a:xfrm>
              <a:off x="3781425" y="631825"/>
              <a:ext cx="265113" cy="2133600"/>
            </a:xfrm>
            <a:prstGeom prst="leftBrace">
              <a:avLst>
                <a:gd name="adj1" fmla="val 3502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de-DE"/>
            </a:p>
          </p:txBody>
        </p:sp>
        <p:sp>
          <p:nvSpPr>
            <p:cNvPr id="6179" name="Flowchart: Direct Access Storage 3"/>
            <p:cNvSpPr>
              <a:spLocks noChangeArrowheads="1"/>
            </p:cNvSpPr>
            <p:nvPr/>
          </p:nvSpPr>
          <p:spPr bwMode="auto">
            <a:xfrm>
              <a:off x="4051300" y="630238"/>
              <a:ext cx="487363" cy="269875"/>
            </a:xfrm>
            <a:prstGeom prst="flowChartMagneticDrum">
              <a:avLst/>
            </a:prstGeom>
            <a:solidFill>
              <a:srgbClr val="C00000"/>
            </a:solidFill>
            <a:ln w="9525">
              <a:solidFill>
                <a:schemeClr val="tx1"/>
              </a:solidFill>
              <a:round/>
              <a:headEnd/>
              <a:tailEnd/>
            </a:ln>
          </p:spPr>
          <p:txBody>
            <a:bodyPr/>
            <a:lstStyle/>
            <a:p>
              <a:endParaRPr lang="en-US"/>
            </a:p>
          </p:txBody>
        </p:sp>
        <p:sp>
          <p:nvSpPr>
            <p:cNvPr id="6180" name="Flowchart: Direct Access Storage 89"/>
            <p:cNvSpPr>
              <a:spLocks noChangeArrowheads="1"/>
            </p:cNvSpPr>
            <p:nvPr/>
          </p:nvSpPr>
          <p:spPr bwMode="auto">
            <a:xfrm>
              <a:off x="4051300" y="989013"/>
              <a:ext cx="487363" cy="269875"/>
            </a:xfrm>
            <a:prstGeom prst="flowChartMagneticDrum">
              <a:avLst/>
            </a:prstGeom>
            <a:solidFill>
              <a:srgbClr val="FF0000"/>
            </a:solidFill>
            <a:ln w="9525">
              <a:solidFill>
                <a:schemeClr val="tx1"/>
              </a:solidFill>
              <a:round/>
              <a:headEnd/>
              <a:tailEnd/>
            </a:ln>
          </p:spPr>
          <p:txBody>
            <a:bodyPr/>
            <a:lstStyle/>
            <a:p>
              <a:endParaRPr lang="en-US"/>
            </a:p>
          </p:txBody>
        </p:sp>
        <p:sp>
          <p:nvSpPr>
            <p:cNvPr id="6181" name="Flowchart: Direct Access Storage 90"/>
            <p:cNvSpPr>
              <a:spLocks noChangeArrowheads="1"/>
            </p:cNvSpPr>
            <p:nvPr/>
          </p:nvSpPr>
          <p:spPr bwMode="auto">
            <a:xfrm>
              <a:off x="4051300" y="1355725"/>
              <a:ext cx="487363" cy="269875"/>
            </a:xfrm>
            <a:prstGeom prst="flowChartMagneticDrum">
              <a:avLst/>
            </a:prstGeom>
            <a:solidFill>
              <a:srgbClr val="FFC000"/>
            </a:solidFill>
            <a:ln w="9525">
              <a:solidFill>
                <a:schemeClr val="tx1"/>
              </a:solidFill>
              <a:round/>
              <a:headEnd/>
              <a:tailEnd/>
            </a:ln>
          </p:spPr>
          <p:txBody>
            <a:bodyPr/>
            <a:lstStyle/>
            <a:p>
              <a:endParaRPr lang="en-US"/>
            </a:p>
          </p:txBody>
        </p:sp>
        <p:sp>
          <p:nvSpPr>
            <p:cNvPr id="6182" name="Flowchart: Direct Access Storage 91"/>
            <p:cNvSpPr>
              <a:spLocks noChangeArrowheads="1"/>
            </p:cNvSpPr>
            <p:nvPr/>
          </p:nvSpPr>
          <p:spPr bwMode="auto">
            <a:xfrm>
              <a:off x="4051300" y="1731963"/>
              <a:ext cx="487363" cy="269875"/>
            </a:xfrm>
            <a:prstGeom prst="flowChartMagneticDrum">
              <a:avLst/>
            </a:prstGeom>
            <a:solidFill>
              <a:srgbClr val="FFFF00"/>
            </a:solidFill>
            <a:ln w="9525">
              <a:solidFill>
                <a:schemeClr val="tx1"/>
              </a:solidFill>
              <a:round/>
              <a:headEnd/>
              <a:tailEnd/>
            </a:ln>
          </p:spPr>
          <p:txBody>
            <a:bodyPr/>
            <a:lstStyle/>
            <a:p>
              <a:endParaRPr lang="en-US"/>
            </a:p>
          </p:txBody>
        </p:sp>
        <p:sp>
          <p:nvSpPr>
            <p:cNvPr id="6183" name="Flowchart: Direct Access Storage 92"/>
            <p:cNvSpPr>
              <a:spLocks noChangeArrowheads="1"/>
            </p:cNvSpPr>
            <p:nvPr/>
          </p:nvSpPr>
          <p:spPr bwMode="auto">
            <a:xfrm>
              <a:off x="4051300" y="2090738"/>
              <a:ext cx="487363" cy="269875"/>
            </a:xfrm>
            <a:prstGeom prst="flowChartMagneticDrum">
              <a:avLst/>
            </a:prstGeom>
            <a:solidFill>
              <a:srgbClr val="92D050"/>
            </a:solidFill>
            <a:ln w="9525">
              <a:solidFill>
                <a:schemeClr val="tx1"/>
              </a:solidFill>
              <a:round/>
              <a:headEnd/>
              <a:tailEnd/>
            </a:ln>
          </p:spPr>
          <p:txBody>
            <a:bodyPr/>
            <a:lstStyle/>
            <a:p>
              <a:endParaRPr lang="en-US"/>
            </a:p>
          </p:txBody>
        </p:sp>
        <p:sp>
          <p:nvSpPr>
            <p:cNvPr id="6184" name="Flowchart: Direct Access Storage 93"/>
            <p:cNvSpPr>
              <a:spLocks noChangeArrowheads="1"/>
            </p:cNvSpPr>
            <p:nvPr/>
          </p:nvSpPr>
          <p:spPr bwMode="auto">
            <a:xfrm>
              <a:off x="4051300" y="2457450"/>
              <a:ext cx="487363" cy="269875"/>
            </a:xfrm>
            <a:prstGeom prst="flowChartMagneticDrum">
              <a:avLst/>
            </a:prstGeom>
            <a:solidFill>
              <a:srgbClr val="00B050"/>
            </a:solidFill>
            <a:ln w="9525">
              <a:solidFill>
                <a:schemeClr val="tx1"/>
              </a:solidFill>
              <a:round/>
              <a:headEnd/>
              <a:tailEnd/>
            </a:ln>
          </p:spPr>
          <p:txBody>
            <a:bodyPr/>
            <a:lstStyle/>
            <a:p>
              <a:endParaRPr lang="en-US"/>
            </a:p>
          </p:txBody>
        </p:sp>
        <p:sp>
          <p:nvSpPr>
            <p:cNvPr id="6185" name="Flowchart: Direct Access Storage 94"/>
            <p:cNvSpPr>
              <a:spLocks noChangeArrowheads="1"/>
            </p:cNvSpPr>
            <p:nvPr/>
          </p:nvSpPr>
          <p:spPr bwMode="auto">
            <a:xfrm>
              <a:off x="4051300" y="2824163"/>
              <a:ext cx="487363" cy="269875"/>
            </a:xfrm>
            <a:prstGeom prst="flowChartMagneticDrum">
              <a:avLst/>
            </a:prstGeom>
            <a:solidFill>
              <a:srgbClr val="00B050"/>
            </a:solidFill>
            <a:ln w="9525">
              <a:solidFill>
                <a:schemeClr val="tx1"/>
              </a:solidFill>
              <a:round/>
              <a:headEnd/>
              <a:tailEnd/>
            </a:ln>
          </p:spPr>
          <p:txBody>
            <a:bodyPr/>
            <a:lstStyle/>
            <a:p>
              <a:endParaRPr lang="en-US"/>
            </a:p>
          </p:txBody>
        </p:sp>
        <p:sp>
          <p:nvSpPr>
            <p:cNvPr id="6186" name="Flowchart: Direct Access Storage 95"/>
            <p:cNvSpPr>
              <a:spLocks noChangeArrowheads="1"/>
            </p:cNvSpPr>
            <p:nvPr/>
          </p:nvSpPr>
          <p:spPr bwMode="auto">
            <a:xfrm>
              <a:off x="4051300" y="3182938"/>
              <a:ext cx="487363" cy="269875"/>
            </a:xfrm>
            <a:prstGeom prst="flowChartMagneticDrum">
              <a:avLst/>
            </a:prstGeom>
            <a:solidFill>
              <a:srgbClr val="92D050"/>
            </a:solidFill>
            <a:ln w="9525">
              <a:solidFill>
                <a:schemeClr val="tx1"/>
              </a:solidFill>
              <a:round/>
              <a:headEnd/>
              <a:tailEnd/>
            </a:ln>
          </p:spPr>
          <p:txBody>
            <a:bodyPr/>
            <a:lstStyle/>
            <a:p>
              <a:endParaRPr lang="en-US"/>
            </a:p>
          </p:txBody>
        </p:sp>
        <p:sp>
          <p:nvSpPr>
            <p:cNvPr id="6187" name="Flowchart: Direct Access Storage 96"/>
            <p:cNvSpPr>
              <a:spLocks noChangeArrowheads="1"/>
            </p:cNvSpPr>
            <p:nvPr/>
          </p:nvSpPr>
          <p:spPr bwMode="auto">
            <a:xfrm>
              <a:off x="4051300" y="3549650"/>
              <a:ext cx="487363" cy="269875"/>
            </a:xfrm>
            <a:prstGeom prst="flowChartMagneticDrum">
              <a:avLst/>
            </a:prstGeom>
            <a:solidFill>
              <a:srgbClr val="FFFF00"/>
            </a:solidFill>
            <a:ln w="9525">
              <a:solidFill>
                <a:schemeClr val="tx1"/>
              </a:solidFill>
              <a:round/>
              <a:headEnd/>
              <a:tailEnd/>
            </a:ln>
          </p:spPr>
          <p:txBody>
            <a:bodyPr/>
            <a:lstStyle/>
            <a:p>
              <a:endParaRPr lang="en-US"/>
            </a:p>
          </p:txBody>
        </p:sp>
        <p:sp>
          <p:nvSpPr>
            <p:cNvPr id="6188" name="Flowchart: Direct Access Storage 97"/>
            <p:cNvSpPr>
              <a:spLocks noChangeArrowheads="1"/>
            </p:cNvSpPr>
            <p:nvPr/>
          </p:nvSpPr>
          <p:spPr bwMode="auto">
            <a:xfrm>
              <a:off x="4051300" y="3889375"/>
              <a:ext cx="487363" cy="271463"/>
            </a:xfrm>
            <a:prstGeom prst="flowChartMagneticDrum">
              <a:avLst/>
            </a:prstGeom>
            <a:solidFill>
              <a:srgbClr val="FFC000"/>
            </a:solidFill>
            <a:ln w="9525">
              <a:solidFill>
                <a:schemeClr val="tx1"/>
              </a:solidFill>
              <a:round/>
              <a:headEnd/>
              <a:tailEnd/>
            </a:ln>
          </p:spPr>
          <p:txBody>
            <a:bodyPr/>
            <a:lstStyle/>
            <a:p>
              <a:endParaRPr lang="en-US"/>
            </a:p>
          </p:txBody>
        </p:sp>
        <p:sp>
          <p:nvSpPr>
            <p:cNvPr id="6189" name="Flowchart: Direct Access Storage 98"/>
            <p:cNvSpPr>
              <a:spLocks noChangeArrowheads="1"/>
            </p:cNvSpPr>
            <p:nvPr/>
          </p:nvSpPr>
          <p:spPr bwMode="auto">
            <a:xfrm>
              <a:off x="4051300" y="4249738"/>
              <a:ext cx="487363" cy="269875"/>
            </a:xfrm>
            <a:prstGeom prst="flowChartMagneticDrum">
              <a:avLst/>
            </a:prstGeom>
            <a:solidFill>
              <a:srgbClr val="FF0000"/>
            </a:solidFill>
            <a:ln w="9525">
              <a:solidFill>
                <a:schemeClr val="tx1"/>
              </a:solidFill>
              <a:round/>
              <a:headEnd/>
              <a:tailEnd/>
            </a:ln>
          </p:spPr>
          <p:txBody>
            <a:bodyPr/>
            <a:lstStyle/>
            <a:p>
              <a:endParaRPr lang="en-US"/>
            </a:p>
          </p:txBody>
        </p:sp>
        <p:sp>
          <p:nvSpPr>
            <p:cNvPr id="6190" name="Flowchart: Direct Access Storage 99"/>
            <p:cNvSpPr>
              <a:spLocks noChangeArrowheads="1"/>
            </p:cNvSpPr>
            <p:nvPr/>
          </p:nvSpPr>
          <p:spPr bwMode="auto">
            <a:xfrm>
              <a:off x="4051300" y="4616450"/>
              <a:ext cx="487363" cy="269875"/>
            </a:xfrm>
            <a:prstGeom prst="flowChartMagneticDrum">
              <a:avLst/>
            </a:prstGeom>
            <a:solidFill>
              <a:srgbClr val="C00000"/>
            </a:solidFill>
            <a:ln w="9525">
              <a:solidFill>
                <a:schemeClr val="tx1"/>
              </a:solidFill>
              <a:round/>
              <a:headEnd/>
              <a:tailEnd/>
            </a:ln>
          </p:spPr>
          <p:txBody>
            <a:bodyPr/>
            <a:lstStyle/>
            <a:p>
              <a:endParaRPr lang="en-US"/>
            </a:p>
          </p:txBody>
        </p:sp>
        <p:sp>
          <p:nvSpPr>
            <p:cNvPr id="6191" name="AutoShape 109"/>
            <p:cNvSpPr>
              <a:spLocks/>
            </p:cNvSpPr>
            <p:nvPr/>
          </p:nvSpPr>
          <p:spPr bwMode="auto">
            <a:xfrm>
              <a:off x="3781425" y="2854325"/>
              <a:ext cx="265113" cy="2135188"/>
            </a:xfrm>
            <a:prstGeom prst="leftBrace">
              <a:avLst>
                <a:gd name="adj1" fmla="val 35049"/>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de-DE"/>
            </a:p>
          </p:txBody>
        </p:sp>
        <p:sp>
          <p:nvSpPr>
            <p:cNvPr id="100" name="Text Box 111"/>
            <p:cNvSpPr txBox="1">
              <a:spLocks noChangeArrowheads="1"/>
            </p:cNvSpPr>
            <p:nvPr/>
          </p:nvSpPr>
          <p:spPr bwMode="auto">
            <a:xfrm>
              <a:off x="2889834" y="1747821"/>
              <a:ext cx="760755" cy="339383"/>
            </a:xfrm>
            <a:prstGeom prst="rect">
              <a:avLst/>
            </a:prstGeom>
            <a:noFill/>
            <a:ln w="9525">
              <a:noFill/>
              <a:miter lim="800000"/>
              <a:headEnd/>
              <a:tailEnd type="none" w="sm" len="sm"/>
            </a:ln>
            <a:effectLst/>
          </p:spPr>
          <p:txBody>
            <a:bodyPr wrap="none">
              <a:spAutoFit/>
            </a:bodyPr>
            <a:lstStyle/>
            <a:p>
              <a:pPr algn="ctr">
                <a:defRPr/>
              </a:pPr>
              <a:r>
                <a:rPr lang="en-US" sz="1600" dirty="0">
                  <a:solidFill>
                    <a:srgbClr val="000000"/>
                  </a:solidFill>
                  <a:latin typeface="+mn-lt"/>
                  <a:ea typeface="Osaka" charset="-128"/>
                  <a:cs typeface="+mn-cs"/>
                </a:rPr>
                <a:t>-1 + 1i</a:t>
              </a:r>
              <a:endParaRPr lang="de-AT" sz="1600" dirty="0">
                <a:solidFill>
                  <a:srgbClr val="000000"/>
                </a:solidFill>
                <a:latin typeface="+mn-lt"/>
                <a:ea typeface="Osaka" charset="-128"/>
                <a:cs typeface="+mn-cs"/>
              </a:endParaRPr>
            </a:p>
          </p:txBody>
        </p:sp>
        <p:sp>
          <p:nvSpPr>
            <p:cNvPr id="101" name="Text Box 111"/>
            <p:cNvSpPr txBox="1">
              <a:spLocks noChangeArrowheads="1"/>
            </p:cNvSpPr>
            <p:nvPr/>
          </p:nvSpPr>
          <p:spPr bwMode="auto">
            <a:xfrm>
              <a:off x="2952191" y="3540308"/>
              <a:ext cx="710870" cy="337433"/>
            </a:xfrm>
            <a:prstGeom prst="rect">
              <a:avLst/>
            </a:prstGeom>
            <a:noFill/>
            <a:ln w="9525">
              <a:noFill/>
              <a:miter lim="800000"/>
              <a:headEnd/>
              <a:tailEnd type="none" w="sm" len="sm"/>
            </a:ln>
            <a:effectLst/>
          </p:spPr>
          <p:txBody>
            <a:bodyPr wrap="none">
              <a:spAutoFit/>
            </a:bodyPr>
            <a:lstStyle/>
            <a:p>
              <a:pPr algn="ctr">
                <a:defRPr/>
              </a:pPr>
              <a:r>
                <a:rPr lang="en-US" sz="1600" dirty="0">
                  <a:solidFill>
                    <a:srgbClr val="000000"/>
                  </a:solidFill>
                  <a:latin typeface="+mn-lt"/>
                  <a:ea typeface="Osaka" charset="-128"/>
                  <a:cs typeface="+mn-cs"/>
                </a:rPr>
                <a:t>-1 - 1i</a:t>
              </a:r>
              <a:endParaRPr lang="de-AT" sz="1600" dirty="0">
                <a:solidFill>
                  <a:srgbClr val="000000"/>
                </a:solidFill>
                <a:latin typeface="+mn-lt"/>
                <a:ea typeface="Osaka" charset="-128"/>
                <a:cs typeface="+mn-cs"/>
              </a:endParaRPr>
            </a:p>
          </p:txBody>
        </p:sp>
        <p:sp>
          <p:nvSpPr>
            <p:cNvPr id="6194" name="Line 112"/>
            <p:cNvSpPr>
              <a:spLocks noChangeShapeType="1"/>
            </p:cNvSpPr>
            <p:nvPr/>
          </p:nvSpPr>
          <p:spPr bwMode="auto">
            <a:xfrm>
              <a:off x="3652838" y="1884363"/>
              <a:ext cx="384175" cy="317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95" name="Line 112"/>
            <p:cNvSpPr>
              <a:spLocks noChangeShapeType="1"/>
            </p:cNvSpPr>
            <p:nvPr/>
          </p:nvSpPr>
          <p:spPr bwMode="auto">
            <a:xfrm>
              <a:off x="3652838" y="3702050"/>
              <a:ext cx="384175" cy="317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4" name="Text Box 111"/>
            <p:cNvSpPr txBox="1">
              <a:spLocks noChangeArrowheads="1"/>
            </p:cNvSpPr>
            <p:nvPr/>
          </p:nvSpPr>
          <p:spPr bwMode="auto">
            <a:xfrm>
              <a:off x="2228850" y="2514358"/>
              <a:ext cx="1118269" cy="585143"/>
            </a:xfrm>
            <a:prstGeom prst="rect">
              <a:avLst/>
            </a:prstGeom>
            <a:noFill/>
            <a:ln w="9525">
              <a:noFill/>
              <a:miter lim="800000"/>
              <a:headEnd/>
              <a:tailEnd type="none" w="sm" len="sm"/>
            </a:ln>
            <a:effectLst/>
          </p:spPr>
          <p:txBody>
            <a:bodyPr wrap="none">
              <a:spAutoFit/>
            </a:bodyPr>
            <a:lstStyle/>
            <a:p>
              <a:pPr algn="ctr">
                <a:defRPr/>
              </a:pPr>
              <a:r>
                <a:rPr lang="en-US" sz="1600" dirty="0">
                  <a:latin typeface="+mn-lt"/>
                  <a:ea typeface="Osaka" charset="-128"/>
                  <a:cs typeface="+mn-cs"/>
                </a:rPr>
                <a:t>Complex </a:t>
              </a:r>
            </a:p>
            <a:p>
              <a:pPr algn="ctr">
                <a:defRPr/>
              </a:pPr>
              <a:r>
                <a:rPr lang="en-US" sz="1600" dirty="0">
                  <a:latin typeface="+mn-lt"/>
                  <a:ea typeface="Osaka" charset="-128"/>
                  <a:cs typeface="+mn-cs"/>
                </a:rPr>
                <a:t>Conjugate</a:t>
              </a:r>
              <a:endParaRPr lang="de-AT" sz="1600" dirty="0">
                <a:latin typeface="+mn-lt"/>
                <a:ea typeface="Osaka" charset="-128"/>
                <a:cs typeface="+mn-cs"/>
              </a:endParaRPr>
            </a:p>
          </p:txBody>
        </p:sp>
        <p:cxnSp>
          <p:nvCxnSpPr>
            <p:cNvPr id="121" name="Straight Arrow Connector 120"/>
            <p:cNvCxnSpPr/>
            <p:nvPr/>
          </p:nvCxnSpPr>
          <p:spPr>
            <a:xfrm>
              <a:off x="3465596" y="2055997"/>
              <a:ext cx="0" cy="1484312"/>
            </a:xfrm>
            <a:prstGeom prst="straightConnector1">
              <a:avLst/>
            </a:prstGeom>
            <a:ln>
              <a:solidFill>
                <a:schemeClr val="tx1"/>
              </a:solidFill>
              <a:prstDash val="dash"/>
              <a:headEnd type="arrow" w="med" len="med"/>
              <a:tailEnd type="arrow" w="med" len="med"/>
            </a:ln>
          </p:spPr>
          <p:style>
            <a:lnRef idx="1">
              <a:schemeClr val="accent1"/>
            </a:lnRef>
            <a:fillRef idx="0">
              <a:schemeClr val="accent1"/>
            </a:fillRef>
            <a:effectRef idx="0">
              <a:schemeClr val="accent1"/>
            </a:effectRef>
            <a:fontRef idx="minor">
              <a:schemeClr val="tx1"/>
            </a:fontRef>
          </p:style>
        </p:cxnSp>
      </p:grpSp>
      <p:sp>
        <p:nvSpPr>
          <p:cNvPr id="6147" name="Rectangle 136"/>
          <p:cNvSpPr>
            <a:spLocks noChangeArrowheads="1"/>
          </p:cNvSpPr>
          <p:nvPr/>
        </p:nvSpPr>
        <p:spPr bwMode="auto">
          <a:xfrm>
            <a:off x="739775" y="4151313"/>
            <a:ext cx="234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a:latin typeface="Arial" charset="0"/>
              </a:rPr>
              <a:t> </a:t>
            </a:r>
          </a:p>
        </p:txBody>
      </p:sp>
      <p:sp>
        <p:nvSpPr>
          <p:cNvPr id="14341" name="Slide Number Placeholder 1"/>
          <p:cNvSpPr>
            <a:spLocks noGrp="1"/>
          </p:cNvSpPr>
          <p:nvPr>
            <p:ph type="sldNum" sz="quarter" idx="12"/>
          </p:nvPr>
        </p:nvSpPr>
        <p:spPr>
          <a:xfrm>
            <a:off x="685800" y="381000"/>
            <a:ext cx="1600200" cy="2127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b"/>
          <a:lstStyle>
            <a:lvl1pPr>
              <a:defRPr sz="2400">
                <a:solidFill>
                  <a:schemeClr val="tx1"/>
                </a:solidFill>
                <a:latin typeface="Arial" charset="0"/>
                <a:ea typeface="Osaka" charset="0"/>
                <a:cs typeface="Osaka" charset="0"/>
              </a:defRPr>
            </a:lvl1pPr>
            <a:lvl2pPr>
              <a:defRPr>
                <a:solidFill>
                  <a:schemeClr val="tx1"/>
                </a:solidFill>
                <a:latin typeface="Arial" charset="0"/>
                <a:ea typeface="Osaka" charset="0"/>
                <a:cs typeface="Osaka" charset="0"/>
              </a:defRPr>
            </a:lvl2pPr>
            <a:lvl3pPr>
              <a:defRPr>
                <a:solidFill>
                  <a:schemeClr val="tx1"/>
                </a:solidFill>
                <a:latin typeface="Arial" charset="0"/>
                <a:ea typeface="Osaka" charset="0"/>
                <a:cs typeface="Osaka" charset="0"/>
              </a:defRPr>
            </a:lvl3pPr>
            <a:lvl4pPr>
              <a:defRPr>
                <a:solidFill>
                  <a:schemeClr val="tx1"/>
                </a:solidFill>
                <a:latin typeface="Arial" charset="0"/>
                <a:ea typeface="Osaka" charset="0"/>
                <a:cs typeface="Osaka" charset="0"/>
              </a:defRPr>
            </a:lvl4pPr>
            <a:lvl5pPr>
              <a:defRPr>
                <a:solidFill>
                  <a:schemeClr val="tx1"/>
                </a:solidFill>
                <a:latin typeface="Arial" charset="0"/>
                <a:ea typeface="Osaka" charset="0"/>
                <a:cs typeface="Osaka" charset="0"/>
              </a:defRPr>
            </a:lvl5pPr>
            <a:lvl6pPr eaLnBrk="0" hangingPunct="0">
              <a:buFont typeface="Wingdings" charset="0"/>
              <a:defRPr>
                <a:solidFill>
                  <a:schemeClr val="tx1"/>
                </a:solidFill>
                <a:latin typeface="Arial" charset="0"/>
                <a:ea typeface="Osaka" charset="0"/>
                <a:cs typeface="Osaka" charset="0"/>
              </a:defRPr>
            </a:lvl6pPr>
            <a:lvl7pPr eaLnBrk="0" hangingPunct="0">
              <a:buFont typeface="Wingdings" charset="0"/>
              <a:defRPr>
                <a:solidFill>
                  <a:schemeClr val="tx1"/>
                </a:solidFill>
                <a:latin typeface="Arial" charset="0"/>
                <a:ea typeface="Osaka" charset="0"/>
                <a:cs typeface="Osaka" charset="0"/>
              </a:defRPr>
            </a:lvl7pPr>
            <a:lvl8pPr eaLnBrk="0" hangingPunct="0">
              <a:buFont typeface="Wingdings" charset="0"/>
              <a:defRPr>
                <a:solidFill>
                  <a:schemeClr val="tx1"/>
                </a:solidFill>
                <a:latin typeface="Arial" charset="0"/>
                <a:ea typeface="Osaka" charset="0"/>
                <a:cs typeface="Osaka" charset="0"/>
              </a:defRPr>
            </a:lvl8pPr>
            <a:lvl9pPr eaLnBrk="0" hangingPunct="0">
              <a:buFont typeface="Wingdings" charset="0"/>
              <a:defRPr>
                <a:solidFill>
                  <a:schemeClr val="tx1"/>
                </a:solidFill>
                <a:latin typeface="Arial" charset="0"/>
                <a:ea typeface="Osaka" charset="0"/>
                <a:cs typeface="Osaka" charset="0"/>
              </a:defRPr>
            </a:lvl9pPr>
          </a:lstStyle>
          <a:p>
            <a:pPr algn="l">
              <a:defRPr/>
            </a:pPr>
            <a:fld id="{5669C9BB-60A7-7F4C-AE8A-C0B664C21BEA}" type="slidenum">
              <a:rPr lang="en-US" sz="4400" b="1" smtClean="0">
                <a:solidFill>
                  <a:srgbClr val="D9D9D9"/>
                </a:solidFill>
              </a:rPr>
              <a:pPr algn="l">
                <a:defRPr/>
              </a:pPr>
              <a:t>3</a:t>
            </a:fld>
            <a:endParaRPr lang="en-US" sz="4400" b="1" dirty="0" smtClean="0">
              <a:solidFill>
                <a:srgbClr val="D9D9D9"/>
              </a:solidFill>
            </a:endParaRPr>
          </a:p>
        </p:txBody>
      </p:sp>
      <p:sp>
        <p:nvSpPr>
          <p:cNvPr id="3" name="Rectangle 2"/>
          <p:cNvSpPr/>
          <p:nvPr/>
        </p:nvSpPr>
        <p:spPr>
          <a:xfrm>
            <a:off x="228600" y="4495800"/>
            <a:ext cx="4572000" cy="1766637"/>
          </a:xfrm>
          <a:prstGeom prst="rect">
            <a:avLst/>
          </a:prstGeom>
        </p:spPr>
        <p:txBody>
          <a:bodyPr>
            <a:spAutoFit/>
          </a:bodyPr>
          <a:lstStyle/>
          <a:p>
            <a:pPr eaLnBrk="1" hangingPunct="1">
              <a:spcBef>
                <a:spcPct val="20000"/>
              </a:spcBef>
              <a:buClr>
                <a:srgbClr val="FF0000"/>
              </a:buClr>
              <a:defRPr/>
            </a:pPr>
            <a:r>
              <a:rPr lang="en-US" sz="1600" dirty="0">
                <a:latin typeface="+mn-lt"/>
                <a:ea typeface="Osaka" charset="-128"/>
                <a:cs typeface="+mn-cs"/>
              </a:rPr>
              <a:t>Other unipolar </a:t>
            </a:r>
            <a:r>
              <a:rPr lang="en-US" sz="1600" dirty="0" smtClean="0">
                <a:latin typeface="+mn-lt"/>
                <a:ea typeface="Osaka" charset="-128"/>
                <a:cs typeface="+mn-cs"/>
              </a:rPr>
              <a:t>formats:</a:t>
            </a:r>
            <a:endParaRPr lang="en-US" sz="1600" dirty="0">
              <a:latin typeface="+mn-lt"/>
              <a:ea typeface="Osaka" charset="-128"/>
              <a:cs typeface="+mn-cs"/>
            </a:endParaRPr>
          </a:p>
          <a:p>
            <a:pPr marL="342900" indent="-342900" eaLnBrk="1" hangingPunct="1">
              <a:spcBef>
                <a:spcPct val="20000"/>
              </a:spcBef>
              <a:buClr>
                <a:srgbClr val="FF0000"/>
              </a:buClr>
              <a:buFont typeface="Wingdings" pitchFamily="2" charset="2"/>
              <a:buChar char="§"/>
              <a:defRPr/>
            </a:pPr>
            <a:r>
              <a:rPr lang="en-US" sz="1600" dirty="0" smtClean="0">
                <a:latin typeface="+mn-lt"/>
                <a:ea typeface="Osaka" charset="-128"/>
                <a:cs typeface="+mn-cs"/>
              </a:rPr>
              <a:t>Spectral and energy efficient </a:t>
            </a:r>
            <a:r>
              <a:rPr lang="en-US" sz="1600" dirty="0">
                <a:latin typeface="+mn-lt"/>
                <a:ea typeface="Osaka" charset="-128"/>
                <a:cs typeface="+mn-cs"/>
              </a:rPr>
              <a:t>OFDM </a:t>
            </a:r>
            <a:r>
              <a:rPr lang="en-US" sz="1600" dirty="0" smtClean="0">
                <a:latin typeface="+mn-lt"/>
                <a:ea typeface="Osaka" charset="-128"/>
                <a:cs typeface="+mn-cs"/>
              </a:rPr>
              <a:t>(SEE-</a:t>
            </a:r>
            <a:r>
              <a:rPr lang="en-US" sz="1600" dirty="0">
                <a:latin typeface="+mn-lt"/>
                <a:ea typeface="Osaka" charset="-128"/>
                <a:cs typeface="+mn-cs"/>
              </a:rPr>
              <a:t>OFDM</a:t>
            </a:r>
            <a:r>
              <a:rPr lang="en-US" sz="1600" dirty="0" smtClean="0">
                <a:latin typeface="+mn-lt"/>
                <a:ea typeface="Osaka" charset="-128"/>
                <a:cs typeface="+mn-cs"/>
              </a:rPr>
              <a:t>)</a:t>
            </a:r>
          </a:p>
          <a:p>
            <a:pPr marL="342900" indent="-342900" eaLnBrk="1" hangingPunct="1">
              <a:spcBef>
                <a:spcPct val="20000"/>
              </a:spcBef>
              <a:buClr>
                <a:srgbClr val="FF0000"/>
              </a:buClr>
              <a:buFont typeface="Wingdings" pitchFamily="2" charset="2"/>
              <a:buChar char="§"/>
              <a:defRPr/>
            </a:pPr>
            <a:r>
              <a:rPr lang="en-US" sz="1600" dirty="0" smtClean="0">
                <a:latin typeface="+mn-lt"/>
                <a:ea typeface="Osaka" charset="-128"/>
                <a:cs typeface="+mn-cs"/>
              </a:rPr>
              <a:t>Polar-OFDM (P-OFDM)</a:t>
            </a:r>
            <a:endParaRPr lang="en-US" sz="1600" dirty="0">
              <a:latin typeface="+mn-lt"/>
              <a:ea typeface="Osaka" charset="-128"/>
              <a:cs typeface="+mn-cs"/>
            </a:endParaRPr>
          </a:p>
          <a:p>
            <a:pPr marL="342900" indent="-342900" eaLnBrk="1" hangingPunct="1">
              <a:spcBef>
                <a:spcPct val="20000"/>
              </a:spcBef>
              <a:buClr>
                <a:srgbClr val="FF0000"/>
              </a:buClr>
              <a:buFont typeface="Wingdings" pitchFamily="2" charset="2"/>
              <a:buChar char="§"/>
              <a:defRPr/>
            </a:pPr>
            <a:r>
              <a:rPr lang="en-US" sz="1600" dirty="0">
                <a:latin typeface="+mn-lt"/>
                <a:ea typeface="Osaka" charset="-128"/>
                <a:cs typeface="+mn-cs"/>
              </a:rPr>
              <a:t>Unipolar OFDM (U-OFDM)</a:t>
            </a:r>
          </a:p>
          <a:p>
            <a:pPr marL="342900" indent="-342900" eaLnBrk="1" hangingPunct="1">
              <a:spcBef>
                <a:spcPct val="20000"/>
              </a:spcBef>
              <a:buClr>
                <a:srgbClr val="FF0000"/>
              </a:buClr>
              <a:buFont typeface="Wingdings" pitchFamily="2" charset="2"/>
              <a:buChar char="§"/>
              <a:defRPr/>
            </a:pPr>
            <a:r>
              <a:rPr lang="en-US" sz="1600" dirty="0">
                <a:latin typeface="+mn-lt"/>
                <a:ea typeface="Osaka" charset="-128"/>
                <a:cs typeface="+mn-cs"/>
              </a:rPr>
              <a:t>Position modulation OFDM (PM-OFDM)</a:t>
            </a:r>
          </a:p>
        </p:txBody>
      </p:sp>
      <p:pic>
        <p:nvPicPr>
          <p:cNvPr id="1434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3325" y="3402013"/>
            <a:ext cx="4113213" cy="251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1434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91100" y="533400"/>
            <a:ext cx="4135438" cy="2532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84" name="TextBox 83"/>
          <p:cNvSpPr txBox="1"/>
          <p:nvPr/>
        </p:nvSpPr>
        <p:spPr>
          <a:xfrm>
            <a:off x="5108575" y="3095625"/>
            <a:ext cx="3929063" cy="307975"/>
          </a:xfrm>
          <a:prstGeom prst="rect">
            <a:avLst/>
          </a:prstGeom>
          <a:noFill/>
          <a:ln>
            <a:noFill/>
          </a:ln>
        </p:spPr>
        <p:txBody>
          <a:bodyPr wrap="none">
            <a:spAutoFit/>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latin typeface="Arial" charset="0"/>
                <a:ea typeface="Osaka" charset="0"/>
              </a:rPr>
              <a:t>Bipolar DC biased optical OFDM (DCO-OFDM)</a:t>
            </a:r>
          </a:p>
        </p:txBody>
      </p:sp>
      <p:sp>
        <p:nvSpPr>
          <p:cNvPr id="85" name="TextBox 84"/>
          <p:cNvSpPr txBox="1"/>
          <p:nvPr/>
        </p:nvSpPr>
        <p:spPr>
          <a:xfrm>
            <a:off x="4537075" y="5886450"/>
            <a:ext cx="4733925" cy="307975"/>
          </a:xfrm>
          <a:prstGeom prst="rect">
            <a:avLst/>
          </a:prstGeom>
          <a:noFill/>
          <a:ln>
            <a:noFill/>
          </a:ln>
        </p:spPr>
        <p:txBody>
          <a:bodyPr wrap="none">
            <a:spAutoFit/>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latin typeface="Arial" charset="0"/>
                <a:ea typeface="Osaka" charset="0"/>
              </a:rPr>
              <a:t>Unipolar Asymmetric clipped optical OFDM (ACO-OFDM)</a:t>
            </a:r>
          </a:p>
        </p:txBody>
      </p:sp>
      <p:cxnSp>
        <p:nvCxnSpPr>
          <p:cNvPr id="6154" name="Straight Connector 3"/>
          <p:cNvCxnSpPr>
            <a:cxnSpLocks noChangeShapeType="1"/>
          </p:cNvCxnSpPr>
          <p:nvPr/>
        </p:nvCxnSpPr>
        <p:spPr bwMode="auto">
          <a:xfrm>
            <a:off x="5530850" y="1712913"/>
            <a:ext cx="3195638" cy="0"/>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cxnSp>
      <p:cxnSp>
        <p:nvCxnSpPr>
          <p:cNvPr id="6155" name="Straight Connector 376"/>
          <p:cNvCxnSpPr>
            <a:cxnSpLocks noChangeShapeType="1"/>
          </p:cNvCxnSpPr>
          <p:nvPr/>
        </p:nvCxnSpPr>
        <p:spPr bwMode="auto">
          <a:xfrm>
            <a:off x="5545138" y="4862513"/>
            <a:ext cx="3195637" cy="0"/>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cxnSp>
      <p:sp>
        <p:nvSpPr>
          <p:cNvPr id="88" name="Oval 87"/>
          <p:cNvSpPr/>
          <p:nvPr/>
        </p:nvSpPr>
        <p:spPr>
          <a:xfrm>
            <a:off x="8153400" y="609600"/>
            <a:ext cx="206375" cy="196850"/>
          </a:xfrm>
          <a:prstGeom prst="ellipse">
            <a:avLst/>
          </a:prstGeom>
          <a:noFill/>
          <a:ln w="12700" cap="flat" cmpd="sng" algn="ctr">
            <a:solidFill>
              <a:srgbClr val="FF0000"/>
            </a:solidFill>
            <a:prstDash val="solid"/>
          </a:ln>
          <a:effectLst/>
        </p:spPr>
        <p:txBody>
          <a:bodyPr anchor="ctr"/>
          <a:lstStyle/>
          <a:p>
            <a:pPr algn="ctr" eaLnBrk="1" fontAlgn="auto" hangingPunct="1">
              <a:spcBef>
                <a:spcPts val="0"/>
              </a:spcBef>
              <a:spcAft>
                <a:spcPts val="0"/>
              </a:spcAft>
              <a:defRPr/>
            </a:pPr>
            <a:endParaRPr lang="en-US" sz="1800" kern="0">
              <a:solidFill>
                <a:prstClr val="white"/>
              </a:solidFill>
              <a:latin typeface="Calibri"/>
              <a:ea typeface="Osaka" charset="-128"/>
              <a:cs typeface="+mn-cs"/>
            </a:endParaRPr>
          </a:p>
        </p:txBody>
      </p:sp>
      <p:sp>
        <p:nvSpPr>
          <p:cNvPr id="89" name="Rectangle 88"/>
          <p:cNvSpPr/>
          <p:nvPr/>
        </p:nvSpPr>
        <p:spPr>
          <a:xfrm>
            <a:off x="7070725" y="798513"/>
            <a:ext cx="652463" cy="338137"/>
          </a:xfrm>
          <a:prstGeom prst="rect">
            <a:avLst/>
          </a:prstGeom>
        </p:spPr>
        <p:txBody>
          <a:bodyPr wrap="none">
            <a:spAutoFit/>
          </a:bodyPr>
          <a:lstStyle/>
          <a:p>
            <a:pPr algn="ctr" eaLnBrk="1" fontAlgn="auto" hangingPunct="1">
              <a:spcBef>
                <a:spcPts val="0"/>
              </a:spcBef>
              <a:spcAft>
                <a:spcPts val="0"/>
              </a:spcAft>
              <a:defRPr/>
            </a:pPr>
            <a:r>
              <a:rPr lang="en-US" sz="1600" dirty="0">
                <a:solidFill>
                  <a:prstClr val="black"/>
                </a:solidFill>
                <a:latin typeface="+mn-lt"/>
                <a:ea typeface="Osaka" charset="-128"/>
                <a:cs typeface="Times New Roman" pitchFamily="18" charset="0"/>
              </a:rPr>
              <a:t>Peak</a:t>
            </a:r>
            <a:endParaRPr lang="en-US" sz="2000" dirty="0">
              <a:solidFill>
                <a:prstClr val="black"/>
              </a:solidFill>
              <a:latin typeface="+mn-lt"/>
              <a:ea typeface="Osaka" charset="-128"/>
              <a:cs typeface="+mn-cs"/>
            </a:endParaRPr>
          </a:p>
        </p:txBody>
      </p:sp>
      <p:sp>
        <p:nvSpPr>
          <p:cNvPr id="90" name="Rectangle 89"/>
          <p:cNvSpPr/>
          <p:nvPr/>
        </p:nvSpPr>
        <p:spPr>
          <a:xfrm>
            <a:off x="5486400" y="846138"/>
            <a:ext cx="944563" cy="338137"/>
          </a:xfrm>
          <a:prstGeom prst="rect">
            <a:avLst/>
          </a:prstGeom>
        </p:spPr>
        <p:txBody>
          <a:bodyPr wrap="none">
            <a:spAutoFit/>
          </a:bodyPr>
          <a:lstStyle/>
          <a:p>
            <a:pPr algn="ctr" eaLnBrk="1" fontAlgn="auto" hangingPunct="1">
              <a:spcBef>
                <a:spcPts val="0"/>
              </a:spcBef>
              <a:spcAft>
                <a:spcPts val="0"/>
              </a:spcAft>
              <a:defRPr/>
            </a:pPr>
            <a:r>
              <a:rPr lang="en-US" sz="1600" dirty="0">
                <a:solidFill>
                  <a:prstClr val="black"/>
                </a:solidFill>
                <a:latin typeface="+mn-lt"/>
                <a:ea typeface="Osaka" charset="-128"/>
                <a:cs typeface="Times New Roman" pitchFamily="18" charset="0"/>
              </a:rPr>
              <a:t>Average</a:t>
            </a:r>
          </a:p>
        </p:txBody>
      </p:sp>
      <p:cxnSp>
        <p:nvCxnSpPr>
          <p:cNvPr id="6159" name="Straight Arrow Connector 380"/>
          <p:cNvCxnSpPr>
            <a:cxnSpLocks noChangeShapeType="1"/>
          </p:cNvCxnSpPr>
          <p:nvPr/>
        </p:nvCxnSpPr>
        <p:spPr bwMode="auto">
          <a:xfrm>
            <a:off x="5935663" y="1106488"/>
            <a:ext cx="60325" cy="503237"/>
          </a:xfrm>
          <a:prstGeom prst="straightConnector1">
            <a:avLst/>
          </a:prstGeom>
          <a:noFill/>
          <a:ln w="9525">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6160" name="Straight Arrow Connector 381"/>
          <p:cNvCxnSpPr>
            <a:cxnSpLocks noChangeShapeType="1"/>
            <a:stCxn id="89" idx="3"/>
          </p:cNvCxnSpPr>
          <p:nvPr/>
        </p:nvCxnSpPr>
        <p:spPr bwMode="auto">
          <a:xfrm flipV="1">
            <a:off x="7723188" y="798513"/>
            <a:ext cx="430212" cy="168275"/>
          </a:xfrm>
          <a:prstGeom prst="straightConnector1">
            <a:avLst/>
          </a:prstGeom>
          <a:noFill/>
          <a:ln w="9525">
            <a:solidFill>
              <a:srgbClr val="FF0000"/>
            </a:solidFill>
            <a:round/>
            <a:headEnd/>
            <a:tailEnd type="arrow" w="med" len="med"/>
          </a:ln>
          <a:extLst>
            <a:ext uri="{909E8E84-426E-40DD-AFC4-6F175D3DCCD1}">
              <a14:hiddenFill xmlns:a14="http://schemas.microsoft.com/office/drawing/2010/main">
                <a:noFill/>
              </a14:hiddenFill>
            </a:ext>
          </a:extLst>
        </p:spPr>
      </p:cxnSp>
      <p:sp>
        <p:nvSpPr>
          <p:cNvPr id="93" name="Rectangle 92"/>
          <p:cNvSpPr/>
          <p:nvPr/>
        </p:nvSpPr>
        <p:spPr>
          <a:xfrm>
            <a:off x="6646863" y="3675063"/>
            <a:ext cx="650875" cy="339725"/>
          </a:xfrm>
          <a:prstGeom prst="rect">
            <a:avLst/>
          </a:prstGeom>
        </p:spPr>
        <p:txBody>
          <a:bodyPr wrap="none">
            <a:spAutoFit/>
          </a:bodyPr>
          <a:lstStyle/>
          <a:p>
            <a:pPr algn="ctr" eaLnBrk="1" fontAlgn="auto" hangingPunct="1">
              <a:spcBef>
                <a:spcPts val="0"/>
              </a:spcBef>
              <a:spcAft>
                <a:spcPts val="0"/>
              </a:spcAft>
              <a:defRPr/>
            </a:pPr>
            <a:r>
              <a:rPr lang="en-US" sz="1600" dirty="0">
                <a:solidFill>
                  <a:prstClr val="black"/>
                </a:solidFill>
                <a:latin typeface="+mn-lt"/>
                <a:ea typeface="Osaka" charset="-128"/>
                <a:cs typeface="Times New Roman" pitchFamily="18" charset="0"/>
              </a:rPr>
              <a:t>Peak</a:t>
            </a:r>
            <a:endParaRPr lang="en-US" sz="2000" dirty="0">
              <a:solidFill>
                <a:prstClr val="black"/>
              </a:solidFill>
              <a:latin typeface="+mn-lt"/>
              <a:ea typeface="Osaka" charset="-128"/>
              <a:cs typeface="+mn-cs"/>
            </a:endParaRPr>
          </a:p>
        </p:txBody>
      </p:sp>
      <p:sp>
        <p:nvSpPr>
          <p:cNvPr id="94" name="Rectangle 93"/>
          <p:cNvSpPr/>
          <p:nvPr/>
        </p:nvSpPr>
        <p:spPr>
          <a:xfrm>
            <a:off x="5802313" y="4037013"/>
            <a:ext cx="942975" cy="338137"/>
          </a:xfrm>
          <a:prstGeom prst="rect">
            <a:avLst/>
          </a:prstGeom>
        </p:spPr>
        <p:txBody>
          <a:bodyPr wrap="none">
            <a:spAutoFit/>
          </a:bodyPr>
          <a:lstStyle/>
          <a:p>
            <a:pPr algn="ctr" eaLnBrk="1" fontAlgn="auto" hangingPunct="1">
              <a:spcBef>
                <a:spcPts val="0"/>
              </a:spcBef>
              <a:spcAft>
                <a:spcPts val="0"/>
              </a:spcAft>
              <a:defRPr/>
            </a:pPr>
            <a:r>
              <a:rPr lang="en-US" sz="1600" dirty="0">
                <a:solidFill>
                  <a:prstClr val="black"/>
                </a:solidFill>
                <a:latin typeface="+mn-lt"/>
                <a:ea typeface="Osaka" charset="-128"/>
                <a:cs typeface="Times New Roman" pitchFamily="18" charset="0"/>
              </a:rPr>
              <a:t>Average</a:t>
            </a:r>
          </a:p>
        </p:txBody>
      </p:sp>
      <p:cxnSp>
        <p:nvCxnSpPr>
          <p:cNvPr id="6163" name="Straight Arrow Connector 387"/>
          <p:cNvCxnSpPr>
            <a:cxnSpLocks noChangeShapeType="1"/>
          </p:cNvCxnSpPr>
          <p:nvPr/>
        </p:nvCxnSpPr>
        <p:spPr bwMode="auto">
          <a:xfrm>
            <a:off x="6251575" y="4297363"/>
            <a:ext cx="58738" cy="503237"/>
          </a:xfrm>
          <a:prstGeom prst="straightConnector1">
            <a:avLst/>
          </a:prstGeom>
          <a:noFill/>
          <a:ln w="9525">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6164" name="Straight Arrow Connector 388"/>
          <p:cNvCxnSpPr>
            <a:cxnSpLocks noChangeShapeType="1"/>
            <a:stCxn id="93" idx="3"/>
          </p:cNvCxnSpPr>
          <p:nvPr/>
        </p:nvCxnSpPr>
        <p:spPr bwMode="auto">
          <a:xfrm flipV="1">
            <a:off x="7297738" y="3675063"/>
            <a:ext cx="430212" cy="169862"/>
          </a:xfrm>
          <a:prstGeom prst="straightConnector1">
            <a:avLst/>
          </a:prstGeom>
          <a:noFill/>
          <a:ln w="9525">
            <a:solidFill>
              <a:srgbClr val="FF0000"/>
            </a:solidFill>
            <a:round/>
            <a:headEnd/>
            <a:tailEnd type="arrow" w="med" len="med"/>
          </a:ln>
          <a:extLst>
            <a:ext uri="{909E8E84-426E-40DD-AFC4-6F175D3DCCD1}">
              <a14:hiddenFill xmlns:a14="http://schemas.microsoft.com/office/drawing/2010/main">
                <a:noFill/>
              </a14:hiddenFill>
            </a:ext>
          </a:extLst>
        </p:spPr>
      </p:cxnSp>
      <p:sp>
        <p:nvSpPr>
          <p:cNvPr id="99" name="Oval 98"/>
          <p:cNvSpPr/>
          <p:nvPr/>
        </p:nvSpPr>
        <p:spPr>
          <a:xfrm>
            <a:off x="7781925" y="3478213"/>
            <a:ext cx="206375" cy="196850"/>
          </a:xfrm>
          <a:prstGeom prst="ellipse">
            <a:avLst/>
          </a:prstGeom>
          <a:noFill/>
          <a:ln w="12700" cap="flat" cmpd="sng" algn="ctr">
            <a:solidFill>
              <a:srgbClr val="FF0000"/>
            </a:solidFill>
            <a:prstDash val="solid"/>
          </a:ln>
          <a:effectLst/>
        </p:spPr>
        <p:txBody>
          <a:bodyPr anchor="ctr"/>
          <a:lstStyle/>
          <a:p>
            <a:pPr algn="ctr" eaLnBrk="1" fontAlgn="auto" hangingPunct="1">
              <a:spcBef>
                <a:spcPts val="0"/>
              </a:spcBef>
              <a:spcAft>
                <a:spcPts val="0"/>
              </a:spcAft>
              <a:defRPr/>
            </a:pPr>
            <a:endParaRPr lang="en-US" sz="1800" kern="0">
              <a:solidFill>
                <a:prstClr val="white"/>
              </a:solidFill>
              <a:latin typeface="Calibri"/>
              <a:ea typeface="Osaka" charset="-128"/>
              <a:cs typeface="+mn-cs"/>
            </a:endParaRPr>
          </a:p>
        </p:txBody>
      </p:sp>
      <p:cxnSp>
        <p:nvCxnSpPr>
          <p:cNvPr id="102" name="Straight Arrow Connector 101"/>
          <p:cNvCxnSpPr/>
          <p:nvPr/>
        </p:nvCxnSpPr>
        <p:spPr>
          <a:xfrm flipV="1">
            <a:off x="2857500" y="1600200"/>
            <a:ext cx="1587" cy="1909763"/>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p:nvPr/>
        </p:nvCxnSpPr>
        <p:spPr>
          <a:xfrm>
            <a:off x="2857500" y="3502025"/>
            <a:ext cx="2206625" cy="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flipV="1">
            <a:off x="3282950" y="1790700"/>
            <a:ext cx="1230312" cy="1614488"/>
          </a:xfrm>
          <a:prstGeom prst="line">
            <a:avLst/>
          </a:prstGeom>
          <a:ln w="38100">
            <a:solidFill>
              <a:srgbClr val="009900"/>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4513262" y="1792288"/>
            <a:ext cx="55086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7" name="Rectangle 106"/>
          <p:cNvSpPr/>
          <p:nvPr/>
        </p:nvSpPr>
        <p:spPr>
          <a:xfrm>
            <a:off x="3090862" y="3635375"/>
            <a:ext cx="1720850" cy="338138"/>
          </a:xfrm>
          <a:prstGeom prst="rect">
            <a:avLst/>
          </a:prstGeom>
        </p:spPr>
        <p:txBody>
          <a:bodyPr wrap="none">
            <a:spAutoFit/>
          </a:bodyPr>
          <a:lstStyle/>
          <a:p>
            <a:r>
              <a:rPr lang="en-US" sz="1600" b="1">
                <a:latin typeface="Arial" charset="0"/>
                <a:ea typeface="Osaka" charset="0"/>
              </a:rPr>
              <a:t>Dynamic Range</a:t>
            </a:r>
          </a:p>
        </p:txBody>
      </p:sp>
      <p:cxnSp>
        <p:nvCxnSpPr>
          <p:cNvPr id="108" name="Straight Arrow Connector 107"/>
          <p:cNvCxnSpPr/>
          <p:nvPr/>
        </p:nvCxnSpPr>
        <p:spPr>
          <a:xfrm>
            <a:off x="3282950" y="3608388"/>
            <a:ext cx="1230312" cy="0"/>
          </a:xfrm>
          <a:prstGeom prst="straightConnector1">
            <a:avLst/>
          </a:prstGeom>
          <a:ln w="38100">
            <a:solidFill>
              <a:srgbClr val="0099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4513262" y="1790700"/>
            <a:ext cx="0" cy="1711325"/>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10" name="Rectangle 109"/>
          <p:cNvSpPr/>
          <p:nvPr/>
        </p:nvSpPr>
        <p:spPr>
          <a:xfrm>
            <a:off x="2497137" y="1163638"/>
            <a:ext cx="1571625" cy="585787"/>
          </a:xfrm>
          <a:prstGeom prst="rect">
            <a:avLst/>
          </a:prstGeom>
        </p:spPr>
        <p:txBody>
          <a:bodyPr>
            <a:spAutoFit/>
          </a:bodyPr>
          <a:lstStyle/>
          <a:p>
            <a:pPr algn="ctr"/>
            <a:r>
              <a:rPr lang="en-US" sz="1600" b="1">
                <a:latin typeface="Arial" charset="0"/>
                <a:ea typeface="Osaka" charset="0"/>
              </a:rPr>
              <a:t>Optical </a:t>
            </a:r>
          </a:p>
          <a:p>
            <a:pPr algn="ctr"/>
            <a:r>
              <a:rPr lang="en-US" sz="1600" b="1">
                <a:latin typeface="Arial" charset="0"/>
                <a:ea typeface="Osaka" charset="0"/>
              </a:rPr>
              <a:t>Power</a:t>
            </a:r>
          </a:p>
        </p:txBody>
      </p:sp>
      <p:cxnSp>
        <p:nvCxnSpPr>
          <p:cNvPr id="117" name="Straight Connector 116"/>
          <p:cNvCxnSpPr/>
          <p:nvPr/>
        </p:nvCxnSpPr>
        <p:spPr>
          <a:xfrm>
            <a:off x="2857500" y="3397250"/>
            <a:ext cx="42545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3282950" y="3381375"/>
            <a:ext cx="0" cy="12065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itle 1"/>
          <p:cNvSpPr txBox="1">
            <a:spLocks/>
          </p:cNvSpPr>
          <p:nvPr/>
        </p:nvSpPr>
        <p:spPr bwMode="auto">
          <a:xfrm>
            <a:off x="0" y="-36513"/>
            <a:ext cx="7497763"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Arial" charset="0"/>
                <a:ea typeface="Osaka" charset="-128"/>
                <a:cs typeface="Osaka" charset="-128"/>
              </a:defRPr>
            </a:lvl2pPr>
            <a:lvl3pPr algn="l" rtl="0" eaLnBrk="0" fontAlgn="base" hangingPunct="0">
              <a:spcBef>
                <a:spcPct val="0"/>
              </a:spcBef>
              <a:spcAft>
                <a:spcPct val="0"/>
              </a:spcAft>
              <a:defRPr sz="3600">
                <a:solidFill>
                  <a:schemeClr val="tx1"/>
                </a:solidFill>
                <a:latin typeface="Arial" charset="0"/>
                <a:ea typeface="Osaka" charset="-128"/>
                <a:cs typeface="Osaka" charset="-128"/>
              </a:defRPr>
            </a:lvl3pPr>
            <a:lvl4pPr algn="l" rtl="0" eaLnBrk="0" fontAlgn="base" hangingPunct="0">
              <a:spcBef>
                <a:spcPct val="0"/>
              </a:spcBef>
              <a:spcAft>
                <a:spcPct val="0"/>
              </a:spcAft>
              <a:defRPr sz="3600">
                <a:solidFill>
                  <a:schemeClr val="tx1"/>
                </a:solidFill>
                <a:latin typeface="Arial" charset="0"/>
                <a:ea typeface="Osaka" charset="-128"/>
                <a:cs typeface="Osaka" charset="-128"/>
              </a:defRPr>
            </a:lvl4pPr>
            <a:lvl5pPr algn="l" rtl="0" eaLnBrk="0" fontAlgn="base" hangingPunct="0">
              <a:spcBef>
                <a:spcPct val="0"/>
              </a:spcBef>
              <a:spcAft>
                <a:spcPct val="0"/>
              </a:spcAft>
              <a:defRPr sz="3600">
                <a:solidFill>
                  <a:schemeClr val="tx1"/>
                </a:solidFill>
                <a:latin typeface="Arial" charset="0"/>
                <a:ea typeface="Osaka" charset="-128"/>
                <a:cs typeface="Osaka" charset="-128"/>
              </a:defRPr>
            </a:lvl5pPr>
            <a:lvl6pPr marL="457200" algn="l" rtl="0" fontAlgn="base">
              <a:spcBef>
                <a:spcPct val="0"/>
              </a:spcBef>
              <a:spcAft>
                <a:spcPct val="0"/>
              </a:spcAft>
              <a:defRPr sz="3600">
                <a:solidFill>
                  <a:schemeClr val="tx1"/>
                </a:solidFill>
                <a:latin typeface="Arial" charset="0"/>
                <a:ea typeface="Osaka" charset="-128"/>
                <a:cs typeface="Osaka" charset="-128"/>
              </a:defRPr>
            </a:lvl6pPr>
            <a:lvl7pPr marL="914400" algn="l" rtl="0" fontAlgn="base">
              <a:spcBef>
                <a:spcPct val="0"/>
              </a:spcBef>
              <a:spcAft>
                <a:spcPct val="0"/>
              </a:spcAft>
              <a:defRPr sz="3600">
                <a:solidFill>
                  <a:schemeClr val="tx1"/>
                </a:solidFill>
                <a:latin typeface="Arial" charset="0"/>
                <a:ea typeface="Osaka" charset="-128"/>
                <a:cs typeface="Osaka" charset="-128"/>
              </a:defRPr>
            </a:lvl7pPr>
            <a:lvl8pPr marL="1371600" algn="l" rtl="0" fontAlgn="base">
              <a:spcBef>
                <a:spcPct val="0"/>
              </a:spcBef>
              <a:spcAft>
                <a:spcPct val="0"/>
              </a:spcAft>
              <a:defRPr sz="3600">
                <a:solidFill>
                  <a:schemeClr val="tx1"/>
                </a:solidFill>
                <a:latin typeface="Arial" charset="0"/>
                <a:ea typeface="Osaka" charset="-128"/>
                <a:cs typeface="Osaka" charset="-128"/>
              </a:defRPr>
            </a:lvl8pPr>
            <a:lvl9pPr marL="1828800" algn="l" rtl="0" fontAlgn="base">
              <a:spcBef>
                <a:spcPct val="0"/>
              </a:spcBef>
              <a:spcAft>
                <a:spcPct val="0"/>
              </a:spcAft>
              <a:defRPr sz="3600">
                <a:solidFill>
                  <a:schemeClr val="tx1"/>
                </a:solidFill>
                <a:latin typeface="Arial" charset="0"/>
                <a:ea typeface="Osaka" charset="-128"/>
                <a:cs typeface="Osaka" charset="-128"/>
              </a:defRPr>
            </a:lvl9pPr>
          </a:lstStyle>
          <a:p>
            <a:pPr>
              <a:defRPr/>
            </a:pPr>
            <a:r>
              <a:rPr lang="en-US" sz="1800" dirty="0" smtClean="0">
                <a:solidFill>
                  <a:schemeClr val="bg1"/>
                </a:solidFill>
                <a:latin typeface="+mn-lt"/>
              </a:rPr>
              <a:t>Reverse polarity modulation</a:t>
            </a:r>
          </a:p>
        </p:txBody>
      </p:sp>
      <p:sp>
        <p:nvSpPr>
          <p:cNvPr id="16387" name="Slide Number Placeholder 1"/>
          <p:cNvSpPr>
            <a:spLocks noGrp="1"/>
          </p:cNvSpPr>
          <p:nvPr>
            <p:ph type="sldNum" sz="quarter" idx="12"/>
          </p:nvPr>
        </p:nvSpPr>
        <p:spPr>
          <a:xfrm>
            <a:off x="685800" y="381000"/>
            <a:ext cx="1600200" cy="2127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b"/>
          <a:lstStyle>
            <a:lvl1pPr>
              <a:defRPr sz="2400">
                <a:solidFill>
                  <a:schemeClr val="tx1"/>
                </a:solidFill>
                <a:latin typeface="Arial" charset="0"/>
                <a:ea typeface="Osaka" charset="0"/>
                <a:cs typeface="Osaka" charset="0"/>
              </a:defRPr>
            </a:lvl1pPr>
            <a:lvl2pPr>
              <a:defRPr>
                <a:solidFill>
                  <a:schemeClr val="tx1"/>
                </a:solidFill>
                <a:latin typeface="Arial" charset="0"/>
                <a:ea typeface="Osaka" charset="0"/>
                <a:cs typeface="Osaka" charset="0"/>
              </a:defRPr>
            </a:lvl2pPr>
            <a:lvl3pPr>
              <a:defRPr>
                <a:solidFill>
                  <a:schemeClr val="tx1"/>
                </a:solidFill>
                <a:latin typeface="Arial" charset="0"/>
                <a:ea typeface="Osaka" charset="0"/>
                <a:cs typeface="Osaka" charset="0"/>
              </a:defRPr>
            </a:lvl3pPr>
            <a:lvl4pPr>
              <a:defRPr>
                <a:solidFill>
                  <a:schemeClr val="tx1"/>
                </a:solidFill>
                <a:latin typeface="Arial" charset="0"/>
                <a:ea typeface="Osaka" charset="0"/>
                <a:cs typeface="Osaka" charset="0"/>
              </a:defRPr>
            </a:lvl4pPr>
            <a:lvl5pPr>
              <a:defRPr>
                <a:solidFill>
                  <a:schemeClr val="tx1"/>
                </a:solidFill>
                <a:latin typeface="Arial" charset="0"/>
                <a:ea typeface="Osaka" charset="0"/>
                <a:cs typeface="Osaka" charset="0"/>
              </a:defRPr>
            </a:lvl5pPr>
            <a:lvl6pPr eaLnBrk="0" hangingPunct="0">
              <a:buFont typeface="Wingdings" charset="0"/>
              <a:defRPr>
                <a:solidFill>
                  <a:schemeClr val="tx1"/>
                </a:solidFill>
                <a:latin typeface="Arial" charset="0"/>
                <a:ea typeface="Osaka" charset="0"/>
                <a:cs typeface="Osaka" charset="0"/>
              </a:defRPr>
            </a:lvl6pPr>
            <a:lvl7pPr eaLnBrk="0" hangingPunct="0">
              <a:buFont typeface="Wingdings" charset="0"/>
              <a:defRPr>
                <a:solidFill>
                  <a:schemeClr val="tx1"/>
                </a:solidFill>
                <a:latin typeface="Arial" charset="0"/>
                <a:ea typeface="Osaka" charset="0"/>
                <a:cs typeface="Osaka" charset="0"/>
              </a:defRPr>
            </a:lvl7pPr>
            <a:lvl8pPr eaLnBrk="0" hangingPunct="0">
              <a:buFont typeface="Wingdings" charset="0"/>
              <a:defRPr>
                <a:solidFill>
                  <a:schemeClr val="tx1"/>
                </a:solidFill>
                <a:latin typeface="Arial" charset="0"/>
                <a:ea typeface="Osaka" charset="0"/>
                <a:cs typeface="Osaka" charset="0"/>
              </a:defRPr>
            </a:lvl8pPr>
            <a:lvl9pPr eaLnBrk="0" hangingPunct="0">
              <a:buFont typeface="Wingdings" charset="0"/>
              <a:defRPr>
                <a:solidFill>
                  <a:schemeClr val="tx1"/>
                </a:solidFill>
                <a:latin typeface="Arial" charset="0"/>
                <a:ea typeface="Osaka" charset="0"/>
                <a:cs typeface="Osaka" charset="0"/>
              </a:defRPr>
            </a:lvl9pPr>
          </a:lstStyle>
          <a:p>
            <a:pPr algn="l">
              <a:defRPr/>
            </a:pPr>
            <a:fld id="{378E12CA-FD2E-4944-B295-2934BA65BD0E}" type="slidenum">
              <a:rPr lang="en-US" sz="4400" b="1" smtClean="0">
                <a:solidFill>
                  <a:srgbClr val="D9D9D9"/>
                </a:solidFill>
              </a:rPr>
              <a:pPr algn="l">
                <a:defRPr/>
              </a:pPr>
              <a:t>4</a:t>
            </a:fld>
            <a:endParaRPr lang="en-US" sz="4400" b="1" smtClean="0">
              <a:solidFill>
                <a:srgbClr val="D9D9D9"/>
              </a:solidFill>
            </a:endParaRPr>
          </a:p>
        </p:txBody>
      </p:sp>
      <p:pic>
        <p:nvPicPr>
          <p:cNvPr id="7171"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588" y="2979738"/>
            <a:ext cx="6288087" cy="2901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172" name="TextBox 8"/>
          <p:cNvSpPr txBox="1">
            <a:spLocks noChangeArrowheads="1"/>
          </p:cNvSpPr>
          <p:nvPr/>
        </p:nvSpPr>
        <p:spPr bwMode="auto">
          <a:xfrm>
            <a:off x="228600" y="762000"/>
            <a:ext cx="5153025" cy="1729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Clr>
                <a:srgbClr val="CC0000"/>
              </a:buClr>
              <a:buFont typeface="Wingdings" charset="0"/>
              <a:buNone/>
            </a:pPr>
            <a:r>
              <a:rPr lang="en-US" sz="2000" b="1" dirty="0">
                <a:solidFill>
                  <a:srgbClr val="FF0000"/>
                </a:solidFill>
                <a:latin typeface="Arial" charset="0"/>
                <a:ea typeface="Osaka" charset="0"/>
                <a:cs typeface="Osaka" charset="0"/>
              </a:rPr>
              <a:t>Existing solutions:</a:t>
            </a:r>
          </a:p>
          <a:p>
            <a:pPr marL="342900" indent="-342900" eaLnBrk="1" hangingPunct="1">
              <a:spcBef>
                <a:spcPct val="20000"/>
              </a:spcBef>
              <a:buClr>
                <a:srgbClr val="FF0000"/>
              </a:buClr>
              <a:buFont typeface="Wingdings" pitchFamily="2" charset="2"/>
              <a:buChar char="§"/>
              <a:defRPr/>
            </a:pPr>
            <a:r>
              <a:rPr lang="en-US" sz="1800" dirty="0">
                <a:latin typeface="+mn-lt"/>
                <a:ea typeface="Osaka" charset="-128"/>
                <a:cs typeface="+mn-cs"/>
              </a:rPr>
              <a:t>Superposition only during the PWM-</a:t>
            </a:r>
            <a:r>
              <a:rPr lang="ja-JP" altLang="en-US" sz="1800" dirty="0">
                <a:latin typeface="+mn-lt"/>
                <a:ea typeface="Osaka" charset="-128"/>
                <a:cs typeface="+mn-cs"/>
              </a:rPr>
              <a:t>”</a:t>
            </a:r>
            <a:r>
              <a:rPr lang="en-US" altLang="ja-JP" sz="1800" dirty="0">
                <a:latin typeface="+mn-lt"/>
                <a:ea typeface="Osaka" charset="-128"/>
                <a:cs typeface="+mn-cs"/>
              </a:rPr>
              <a:t>on</a:t>
            </a:r>
            <a:r>
              <a:rPr lang="ja-JP" altLang="en-US" sz="1800" dirty="0">
                <a:latin typeface="+mn-lt"/>
                <a:ea typeface="Osaka" charset="-128"/>
                <a:cs typeface="+mn-cs"/>
              </a:rPr>
              <a:t>”</a:t>
            </a:r>
            <a:endParaRPr lang="en-US" altLang="ja-JP" sz="1800" dirty="0">
              <a:latin typeface="+mn-lt"/>
              <a:ea typeface="Osaka" charset="-128"/>
              <a:cs typeface="+mn-cs"/>
            </a:endParaRPr>
          </a:p>
          <a:p>
            <a:pPr marL="342900" indent="-342900" eaLnBrk="1" hangingPunct="1">
              <a:spcBef>
                <a:spcPct val="20000"/>
              </a:spcBef>
              <a:buClr>
                <a:srgbClr val="FF0000"/>
              </a:buClr>
              <a:buFont typeface="Wingdings" pitchFamily="2" charset="2"/>
              <a:buChar char="§"/>
              <a:defRPr/>
            </a:pPr>
            <a:r>
              <a:rPr lang="en-US" sz="1800" dirty="0">
                <a:latin typeface="+mn-lt"/>
                <a:ea typeface="Osaka" charset="-128"/>
                <a:cs typeface="+mn-cs"/>
              </a:rPr>
              <a:t>OFDM signal sampling using the PWM</a:t>
            </a:r>
          </a:p>
          <a:p>
            <a:pPr marL="342900" indent="-342900" eaLnBrk="1" hangingPunct="1">
              <a:spcBef>
                <a:spcPct val="20000"/>
              </a:spcBef>
              <a:buClr>
                <a:srgbClr val="FF0000"/>
              </a:buClr>
              <a:buFont typeface="Wingdings" pitchFamily="2" charset="2"/>
              <a:buChar char="§"/>
              <a:defRPr/>
            </a:pPr>
            <a:r>
              <a:rPr lang="en-US" sz="1800" dirty="0">
                <a:latin typeface="+mn-lt"/>
                <a:ea typeface="Osaka" charset="-128"/>
                <a:cs typeface="+mn-cs"/>
              </a:rPr>
              <a:t>Average power reduction per OFDM symbol</a:t>
            </a:r>
          </a:p>
          <a:p>
            <a:pPr eaLnBrk="1" hangingPunct="1">
              <a:spcBef>
                <a:spcPct val="20000"/>
              </a:spcBef>
              <a:buClr>
                <a:srgbClr val="CC0000"/>
              </a:buClr>
              <a:buFont typeface="Wingdings" charset="0"/>
              <a:buChar char="§"/>
            </a:pPr>
            <a:endParaRPr lang="en-US" sz="1800" dirty="0">
              <a:solidFill>
                <a:srgbClr val="000000"/>
              </a:solidFill>
              <a:latin typeface="Arial" charset="0"/>
              <a:ea typeface="Osaka" charset="0"/>
              <a:cs typeface="Osaka" charset="0"/>
            </a:endParaRPr>
          </a:p>
        </p:txBody>
      </p:sp>
      <p:sp>
        <p:nvSpPr>
          <p:cNvPr id="14" name="TextBox 13"/>
          <p:cNvSpPr txBox="1">
            <a:spLocks noChangeArrowheads="1"/>
          </p:cNvSpPr>
          <p:nvPr/>
        </p:nvSpPr>
        <p:spPr bwMode="auto">
          <a:xfrm>
            <a:off x="4876800" y="762000"/>
            <a:ext cx="4267200" cy="732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lr>
                <a:srgbClr val="2675B4"/>
              </a:buClr>
              <a:buFont typeface="Wingdings" pitchFamily="2" charset="2"/>
              <a:buChar char="§"/>
              <a:defRPr sz="2400">
                <a:solidFill>
                  <a:schemeClr val="tx1"/>
                </a:solidFill>
                <a:latin typeface="Arial" charset="0"/>
                <a:ea typeface="Osaka" charset="-128"/>
              </a:defRPr>
            </a:lvl1pPr>
            <a:lvl2pPr marL="742950" indent="-285750">
              <a:spcBef>
                <a:spcPct val="20000"/>
              </a:spcBef>
              <a:buClr>
                <a:srgbClr val="2675B4"/>
              </a:buClr>
              <a:buFont typeface="Wingdings" pitchFamily="2" charset="2"/>
              <a:buChar char="§"/>
              <a:defRPr>
                <a:solidFill>
                  <a:schemeClr val="tx1"/>
                </a:solidFill>
                <a:latin typeface="Arial" charset="0"/>
                <a:ea typeface="Osaka" charset="-128"/>
              </a:defRPr>
            </a:lvl2pPr>
            <a:lvl3pPr marL="1143000" indent="-228600">
              <a:spcBef>
                <a:spcPct val="20000"/>
              </a:spcBef>
              <a:buClr>
                <a:srgbClr val="2675B4"/>
              </a:buClr>
              <a:buFont typeface="Wingdings" pitchFamily="2" charset="2"/>
              <a:buChar char="§"/>
              <a:defRPr>
                <a:solidFill>
                  <a:schemeClr val="tx1"/>
                </a:solidFill>
                <a:latin typeface="Arial" charset="0"/>
                <a:ea typeface="Osaka" charset="-128"/>
              </a:defRPr>
            </a:lvl3pPr>
            <a:lvl4pPr marL="1600200" indent="-228600">
              <a:spcBef>
                <a:spcPct val="20000"/>
              </a:spcBef>
              <a:buClr>
                <a:srgbClr val="2675B4"/>
              </a:buClr>
              <a:buFont typeface="Wingdings" pitchFamily="2" charset="2"/>
              <a:buChar char="§"/>
              <a:defRPr>
                <a:solidFill>
                  <a:schemeClr val="tx1"/>
                </a:solidFill>
                <a:latin typeface="Arial" charset="0"/>
                <a:ea typeface="Osaka" charset="-128"/>
              </a:defRPr>
            </a:lvl4pPr>
            <a:lvl5pPr marL="2057400" indent="-228600">
              <a:spcBef>
                <a:spcPct val="20000"/>
              </a:spcBef>
              <a:buClr>
                <a:srgbClr val="2675B4"/>
              </a:buClr>
              <a:buFont typeface="Wingdings" pitchFamily="2" charset="2"/>
              <a:buChar char="§"/>
              <a:defRPr>
                <a:solidFill>
                  <a:schemeClr val="tx1"/>
                </a:solidFill>
                <a:latin typeface="Arial" charset="0"/>
                <a:ea typeface="Osaka" charset="-128"/>
              </a:defRPr>
            </a:lvl5pPr>
            <a:lvl6pPr marL="2514600" indent="-228600" eaLnBrk="0" fontAlgn="base" hangingPunct="0">
              <a:spcBef>
                <a:spcPct val="20000"/>
              </a:spcBef>
              <a:spcAft>
                <a:spcPct val="0"/>
              </a:spcAft>
              <a:buClr>
                <a:srgbClr val="2675B4"/>
              </a:buClr>
              <a:buFont typeface="Wingdings" pitchFamily="2" charset="2"/>
              <a:buChar char="§"/>
              <a:defRPr>
                <a:solidFill>
                  <a:schemeClr val="tx1"/>
                </a:solidFill>
                <a:latin typeface="Arial" charset="0"/>
                <a:ea typeface="Osaka" charset="-128"/>
              </a:defRPr>
            </a:lvl6pPr>
            <a:lvl7pPr marL="2971800" indent="-228600" eaLnBrk="0" fontAlgn="base" hangingPunct="0">
              <a:spcBef>
                <a:spcPct val="20000"/>
              </a:spcBef>
              <a:spcAft>
                <a:spcPct val="0"/>
              </a:spcAft>
              <a:buClr>
                <a:srgbClr val="2675B4"/>
              </a:buClr>
              <a:buFont typeface="Wingdings" pitchFamily="2" charset="2"/>
              <a:buChar char="§"/>
              <a:defRPr>
                <a:solidFill>
                  <a:schemeClr val="tx1"/>
                </a:solidFill>
                <a:latin typeface="Arial" charset="0"/>
                <a:ea typeface="Osaka" charset="-128"/>
              </a:defRPr>
            </a:lvl7pPr>
            <a:lvl8pPr marL="3429000" indent="-228600" eaLnBrk="0" fontAlgn="base" hangingPunct="0">
              <a:spcBef>
                <a:spcPct val="20000"/>
              </a:spcBef>
              <a:spcAft>
                <a:spcPct val="0"/>
              </a:spcAft>
              <a:buClr>
                <a:srgbClr val="2675B4"/>
              </a:buClr>
              <a:buFont typeface="Wingdings" pitchFamily="2" charset="2"/>
              <a:buChar char="§"/>
              <a:defRPr>
                <a:solidFill>
                  <a:schemeClr val="tx1"/>
                </a:solidFill>
                <a:latin typeface="Arial" charset="0"/>
                <a:ea typeface="Osaka" charset="-128"/>
              </a:defRPr>
            </a:lvl8pPr>
            <a:lvl9pPr marL="3886200" indent="-228600" eaLnBrk="0" fontAlgn="base" hangingPunct="0">
              <a:spcBef>
                <a:spcPct val="20000"/>
              </a:spcBef>
              <a:spcAft>
                <a:spcPct val="0"/>
              </a:spcAft>
              <a:buClr>
                <a:srgbClr val="2675B4"/>
              </a:buClr>
              <a:buFont typeface="Wingdings" pitchFamily="2" charset="2"/>
              <a:buChar char="§"/>
              <a:defRPr>
                <a:solidFill>
                  <a:schemeClr val="tx1"/>
                </a:solidFill>
                <a:latin typeface="Arial" charset="0"/>
                <a:ea typeface="Osaka" charset="-128"/>
              </a:defRPr>
            </a:lvl9pPr>
          </a:lstStyle>
          <a:p>
            <a:pPr marL="0" indent="0" eaLnBrk="1" hangingPunct="1">
              <a:buClr>
                <a:srgbClr val="CC0000"/>
              </a:buClr>
              <a:buFont typeface="Wingdings" pitchFamily="2" charset="2"/>
              <a:buNone/>
              <a:defRPr/>
            </a:pPr>
            <a:r>
              <a:rPr lang="en-US" sz="2000" b="1" dirty="0" smtClean="0">
                <a:solidFill>
                  <a:srgbClr val="009900"/>
                </a:solidFill>
                <a:latin typeface="+mn-lt"/>
                <a:cs typeface="+mn-cs"/>
              </a:rPr>
              <a:t>Reverse polarity OFDM solution:</a:t>
            </a:r>
          </a:p>
          <a:p>
            <a:pPr eaLnBrk="1" hangingPunct="1">
              <a:buClr>
                <a:srgbClr val="FF0000"/>
              </a:buClr>
              <a:defRPr/>
            </a:pPr>
            <a:r>
              <a:rPr lang="en-US" sz="1800" dirty="0" smtClean="0">
                <a:solidFill>
                  <a:prstClr val="black"/>
                </a:solidFill>
                <a:latin typeface="+mn-lt"/>
                <a:cs typeface="+mn-cs"/>
              </a:rPr>
              <a:t>Continuous OFDM transmission!</a:t>
            </a:r>
          </a:p>
        </p:txBody>
      </p:sp>
      <p:sp>
        <p:nvSpPr>
          <p:cNvPr id="15" name="TextBox 8"/>
          <p:cNvSpPr txBox="1">
            <a:spLocks noChangeArrowheads="1"/>
          </p:cNvSpPr>
          <p:nvPr/>
        </p:nvSpPr>
        <p:spPr bwMode="auto">
          <a:xfrm>
            <a:off x="119063" y="2428875"/>
            <a:ext cx="6896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lr>
                <a:srgbClr val="2675B4"/>
              </a:buClr>
              <a:buFont typeface="Wingdings" pitchFamily="2" charset="2"/>
              <a:buChar char="§"/>
              <a:defRPr sz="2400">
                <a:solidFill>
                  <a:schemeClr val="tx1"/>
                </a:solidFill>
                <a:latin typeface="Arial" charset="0"/>
                <a:ea typeface="Osaka" charset="-128"/>
              </a:defRPr>
            </a:lvl1pPr>
            <a:lvl2pPr marL="742950" indent="-285750">
              <a:spcBef>
                <a:spcPct val="20000"/>
              </a:spcBef>
              <a:buClr>
                <a:srgbClr val="2675B4"/>
              </a:buClr>
              <a:buFont typeface="Wingdings" pitchFamily="2" charset="2"/>
              <a:buChar char="§"/>
              <a:defRPr>
                <a:solidFill>
                  <a:schemeClr val="tx1"/>
                </a:solidFill>
                <a:latin typeface="Arial" charset="0"/>
                <a:ea typeface="Osaka" charset="-128"/>
              </a:defRPr>
            </a:lvl2pPr>
            <a:lvl3pPr marL="1143000" indent="-228600">
              <a:spcBef>
                <a:spcPct val="20000"/>
              </a:spcBef>
              <a:buClr>
                <a:srgbClr val="2675B4"/>
              </a:buClr>
              <a:buFont typeface="Wingdings" pitchFamily="2" charset="2"/>
              <a:buChar char="§"/>
              <a:defRPr>
                <a:solidFill>
                  <a:schemeClr val="tx1"/>
                </a:solidFill>
                <a:latin typeface="Arial" charset="0"/>
                <a:ea typeface="Osaka" charset="-128"/>
              </a:defRPr>
            </a:lvl3pPr>
            <a:lvl4pPr marL="1600200" indent="-228600">
              <a:spcBef>
                <a:spcPct val="20000"/>
              </a:spcBef>
              <a:buClr>
                <a:srgbClr val="2675B4"/>
              </a:buClr>
              <a:buFont typeface="Wingdings" pitchFamily="2" charset="2"/>
              <a:buChar char="§"/>
              <a:defRPr>
                <a:solidFill>
                  <a:schemeClr val="tx1"/>
                </a:solidFill>
                <a:latin typeface="Arial" charset="0"/>
                <a:ea typeface="Osaka" charset="-128"/>
              </a:defRPr>
            </a:lvl4pPr>
            <a:lvl5pPr marL="2057400" indent="-228600">
              <a:spcBef>
                <a:spcPct val="20000"/>
              </a:spcBef>
              <a:buClr>
                <a:srgbClr val="2675B4"/>
              </a:buClr>
              <a:buFont typeface="Wingdings" pitchFamily="2" charset="2"/>
              <a:buChar char="§"/>
              <a:defRPr>
                <a:solidFill>
                  <a:schemeClr val="tx1"/>
                </a:solidFill>
                <a:latin typeface="Arial" charset="0"/>
                <a:ea typeface="Osaka" charset="-128"/>
              </a:defRPr>
            </a:lvl5pPr>
            <a:lvl6pPr marL="2514600" indent="-228600" eaLnBrk="0" fontAlgn="base" hangingPunct="0">
              <a:spcBef>
                <a:spcPct val="20000"/>
              </a:spcBef>
              <a:spcAft>
                <a:spcPct val="0"/>
              </a:spcAft>
              <a:buClr>
                <a:srgbClr val="2675B4"/>
              </a:buClr>
              <a:buFont typeface="Wingdings" pitchFamily="2" charset="2"/>
              <a:buChar char="§"/>
              <a:defRPr>
                <a:solidFill>
                  <a:schemeClr val="tx1"/>
                </a:solidFill>
                <a:latin typeface="Arial" charset="0"/>
                <a:ea typeface="Osaka" charset="-128"/>
              </a:defRPr>
            </a:lvl6pPr>
            <a:lvl7pPr marL="2971800" indent="-228600" eaLnBrk="0" fontAlgn="base" hangingPunct="0">
              <a:spcBef>
                <a:spcPct val="20000"/>
              </a:spcBef>
              <a:spcAft>
                <a:spcPct val="0"/>
              </a:spcAft>
              <a:buClr>
                <a:srgbClr val="2675B4"/>
              </a:buClr>
              <a:buFont typeface="Wingdings" pitchFamily="2" charset="2"/>
              <a:buChar char="§"/>
              <a:defRPr>
                <a:solidFill>
                  <a:schemeClr val="tx1"/>
                </a:solidFill>
                <a:latin typeface="Arial" charset="0"/>
                <a:ea typeface="Osaka" charset="-128"/>
              </a:defRPr>
            </a:lvl7pPr>
            <a:lvl8pPr marL="3429000" indent="-228600" eaLnBrk="0" fontAlgn="base" hangingPunct="0">
              <a:spcBef>
                <a:spcPct val="20000"/>
              </a:spcBef>
              <a:spcAft>
                <a:spcPct val="0"/>
              </a:spcAft>
              <a:buClr>
                <a:srgbClr val="2675B4"/>
              </a:buClr>
              <a:buFont typeface="Wingdings" pitchFamily="2" charset="2"/>
              <a:buChar char="§"/>
              <a:defRPr>
                <a:solidFill>
                  <a:schemeClr val="tx1"/>
                </a:solidFill>
                <a:latin typeface="Arial" charset="0"/>
                <a:ea typeface="Osaka" charset="-128"/>
              </a:defRPr>
            </a:lvl8pPr>
            <a:lvl9pPr marL="3886200" indent="-228600" eaLnBrk="0" fontAlgn="base" hangingPunct="0">
              <a:spcBef>
                <a:spcPct val="20000"/>
              </a:spcBef>
              <a:spcAft>
                <a:spcPct val="0"/>
              </a:spcAft>
              <a:buClr>
                <a:srgbClr val="2675B4"/>
              </a:buClr>
              <a:buFont typeface="Wingdings" pitchFamily="2" charset="2"/>
              <a:buChar char="§"/>
              <a:defRPr>
                <a:solidFill>
                  <a:schemeClr val="tx1"/>
                </a:solidFill>
                <a:latin typeface="Arial" charset="0"/>
                <a:ea typeface="Osaka" charset="-128"/>
              </a:defRPr>
            </a:lvl9pPr>
          </a:lstStyle>
          <a:p>
            <a:pPr marL="0" indent="0" eaLnBrk="1" hangingPunct="1">
              <a:buClr>
                <a:srgbClr val="CC0000"/>
              </a:buClr>
              <a:buFont typeface="Wingdings" pitchFamily="2" charset="2"/>
              <a:buNone/>
              <a:defRPr/>
            </a:pPr>
            <a:r>
              <a:rPr lang="en-US" sz="1800" b="1" dirty="0" smtClean="0">
                <a:solidFill>
                  <a:srgbClr val="0033CC"/>
                </a:solidFill>
                <a:latin typeface="+mn-lt"/>
                <a:cs typeface="+mn-cs"/>
              </a:rPr>
              <a:t>Example: 20% duty cycle @ 15dBm OFDM average power</a:t>
            </a:r>
          </a:p>
        </p:txBody>
      </p:sp>
      <p:pic>
        <p:nvPicPr>
          <p:cNvPr id="717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77038" y="2513013"/>
            <a:ext cx="2070100" cy="34813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le 1"/>
          <p:cNvSpPr txBox="1">
            <a:spLocks/>
          </p:cNvSpPr>
          <p:nvPr/>
        </p:nvSpPr>
        <p:spPr bwMode="auto">
          <a:xfrm>
            <a:off x="0" y="-36513"/>
            <a:ext cx="7497763"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Arial" charset="0"/>
                <a:ea typeface="Osaka" charset="-128"/>
                <a:cs typeface="Osaka" charset="-128"/>
              </a:defRPr>
            </a:lvl2pPr>
            <a:lvl3pPr algn="l" rtl="0" eaLnBrk="0" fontAlgn="base" hangingPunct="0">
              <a:spcBef>
                <a:spcPct val="0"/>
              </a:spcBef>
              <a:spcAft>
                <a:spcPct val="0"/>
              </a:spcAft>
              <a:defRPr sz="3600">
                <a:solidFill>
                  <a:schemeClr val="tx1"/>
                </a:solidFill>
                <a:latin typeface="Arial" charset="0"/>
                <a:ea typeface="Osaka" charset="-128"/>
                <a:cs typeface="Osaka" charset="-128"/>
              </a:defRPr>
            </a:lvl3pPr>
            <a:lvl4pPr algn="l" rtl="0" eaLnBrk="0" fontAlgn="base" hangingPunct="0">
              <a:spcBef>
                <a:spcPct val="0"/>
              </a:spcBef>
              <a:spcAft>
                <a:spcPct val="0"/>
              </a:spcAft>
              <a:defRPr sz="3600">
                <a:solidFill>
                  <a:schemeClr val="tx1"/>
                </a:solidFill>
                <a:latin typeface="Arial" charset="0"/>
                <a:ea typeface="Osaka" charset="-128"/>
                <a:cs typeface="Osaka" charset="-128"/>
              </a:defRPr>
            </a:lvl4pPr>
            <a:lvl5pPr algn="l" rtl="0" eaLnBrk="0" fontAlgn="base" hangingPunct="0">
              <a:spcBef>
                <a:spcPct val="0"/>
              </a:spcBef>
              <a:spcAft>
                <a:spcPct val="0"/>
              </a:spcAft>
              <a:defRPr sz="3600">
                <a:solidFill>
                  <a:schemeClr val="tx1"/>
                </a:solidFill>
                <a:latin typeface="Arial" charset="0"/>
                <a:ea typeface="Osaka" charset="-128"/>
                <a:cs typeface="Osaka" charset="-128"/>
              </a:defRPr>
            </a:lvl5pPr>
            <a:lvl6pPr marL="457200" algn="l" rtl="0" fontAlgn="base">
              <a:spcBef>
                <a:spcPct val="0"/>
              </a:spcBef>
              <a:spcAft>
                <a:spcPct val="0"/>
              </a:spcAft>
              <a:defRPr sz="3600">
                <a:solidFill>
                  <a:schemeClr val="tx1"/>
                </a:solidFill>
                <a:latin typeface="Arial" charset="0"/>
                <a:ea typeface="Osaka" charset="-128"/>
                <a:cs typeface="Osaka" charset="-128"/>
              </a:defRPr>
            </a:lvl6pPr>
            <a:lvl7pPr marL="914400" algn="l" rtl="0" fontAlgn="base">
              <a:spcBef>
                <a:spcPct val="0"/>
              </a:spcBef>
              <a:spcAft>
                <a:spcPct val="0"/>
              </a:spcAft>
              <a:defRPr sz="3600">
                <a:solidFill>
                  <a:schemeClr val="tx1"/>
                </a:solidFill>
                <a:latin typeface="Arial" charset="0"/>
                <a:ea typeface="Osaka" charset="-128"/>
                <a:cs typeface="Osaka" charset="-128"/>
              </a:defRPr>
            </a:lvl7pPr>
            <a:lvl8pPr marL="1371600" algn="l" rtl="0" fontAlgn="base">
              <a:spcBef>
                <a:spcPct val="0"/>
              </a:spcBef>
              <a:spcAft>
                <a:spcPct val="0"/>
              </a:spcAft>
              <a:defRPr sz="3600">
                <a:solidFill>
                  <a:schemeClr val="tx1"/>
                </a:solidFill>
                <a:latin typeface="Arial" charset="0"/>
                <a:ea typeface="Osaka" charset="-128"/>
                <a:cs typeface="Osaka" charset="-128"/>
              </a:defRPr>
            </a:lvl8pPr>
            <a:lvl9pPr marL="1828800" algn="l" rtl="0" fontAlgn="base">
              <a:spcBef>
                <a:spcPct val="0"/>
              </a:spcBef>
              <a:spcAft>
                <a:spcPct val="0"/>
              </a:spcAft>
              <a:defRPr sz="3600">
                <a:solidFill>
                  <a:schemeClr val="tx1"/>
                </a:solidFill>
                <a:latin typeface="Arial" charset="0"/>
                <a:ea typeface="Osaka" charset="-128"/>
                <a:cs typeface="Osaka" charset="-128"/>
              </a:defRPr>
            </a:lvl9pPr>
          </a:lstStyle>
          <a:p>
            <a:pPr>
              <a:defRPr/>
            </a:pPr>
            <a:r>
              <a:rPr lang="en-US" sz="1800" dirty="0">
                <a:solidFill>
                  <a:schemeClr val="bg1"/>
                </a:solidFill>
                <a:latin typeface="+mn-lt"/>
              </a:rPr>
              <a:t>Reverse polarity </a:t>
            </a:r>
            <a:r>
              <a:rPr lang="en-US" sz="1800" dirty="0" smtClean="0">
                <a:solidFill>
                  <a:schemeClr val="bg1"/>
                </a:solidFill>
                <a:latin typeface="+mn-lt"/>
              </a:rPr>
              <a:t>modulation (PWM+OFDM) proof-of-concept setup</a:t>
            </a:r>
          </a:p>
        </p:txBody>
      </p:sp>
      <p:sp>
        <p:nvSpPr>
          <p:cNvPr id="17411" name="Slide Number Placeholder 1"/>
          <p:cNvSpPr>
            <a:spLocks noGrp="1"/>
          </p:cNvSpPr>
          <p:nvPr>
            <p:ph type="sldNum" sz="quarter" idx="12"/>
          </p:nvPr>
        </p:nvSpPr>
        <p:spPr>
          <a:xfrm>
            <a:off x="685800" y="381000"/>
            <a:ext cx="1600200" cy="2127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b"/>
          <a:lstStyle>
            <a:lvl1pPr>
              <a:defRPr sz="2400">
                <a:solidFill>
                  <a:schemeClr val="tx1"/>
                </a:solidFill>
                <a:latin typeface="Arial" charset="0"/>
                <a:ea typeface="Osaka" charset="0"/>
                <a:cs typeface="Osaka" charset="0"/>
              </a:defRPr>
            </a:lvl1pPr>
            <a:lvl2pPr>
              <a:defRPr>
                <a:solidFill>
                  <a:schemeClr val="tx1"/>
                </a:solidFill>
                <a:latin typeface="Arial" charset="0"/>
                <a:ea typeface="Osaka" charset="0"/>
                <a:cs typeface="Osaka" charset="0"/>
              </a:defRPr>
            </a:lvl2pPr>
            <a:lvl3pPr>
              <a:defRPr>
                <a:solidFill>
                  <a:schemeClr val="tx1"/>
                </a:solidFill>
                <a:latin typeface="Arial" charset="0"/>
                <a:ea typeface="Osaka" charset="0"/>
                <a:cs typeface="Osaka" charset="0"/>
              </a:defRPr>
            </a:lvl3pPr>
            <a:lvl4pPr>
              <a:defRPr>
                <a:solidFill>
                  <a:schemeClr val="tx1"/>
                </a:solidFill>
                <a:latin typeface="Arial" charset="0"/>
                <a:ea typeface="Osaka" charset="0"/>
                <a:cs typeface="Osaka" charset="0"/>
              </a:defRPr>
            </a:lvl4pPr>
            <a:lvl5pPr>
              <a:defRPr>
                <a:solidFill>
                  <a:schemeClr val="tx1"/>
                </a:solidFill>
                <a:latin typeface="Arial" charset="0"/>
                <a:ea typeface="Osaka" charset="0"/>
                <a:cs typeface="Osaka" charset="0"/>
              </a:defRPr>
            </a:lvl5pPr>
            <a:lvl6pPr eaLnBrk="0" hangingPunct="0">
              <a:buFont typeface="Wingdings" charset="0"/>
              <a:defRPr>
                <a:solidFill>
                  <a:schemeClr val="tx1"/>
                </a:solidFill>
                <a:latin typeface="Arial" charset="0"/>
                <a:ea typeface="Osaka" charset="0"/>
                <a:cs typeface="Osaka" charset="0"/>
              </a:defRPr>
            </a:lvl6pPr>
            <a:lvl7pPr eaLnBrk="0" hangingPunct="0">
              <a:buFont typeface="Wingdings" charset="0"/>
              <a:defRPr>
                <a:solidFill>
                  <a:schemeClr val="tx1"/>
                </a:solidFill>
                <a:latin typeface="Arial" charset="0"/>
                <a:ea typeface="Osaka" charset="0"/>
                <a:cs typeface="Osaka" charset="0"/>
              </a:defRPr>
            </a:lvl7pPr>
            <a:lvl8pPr eaLnBrk="0" hangingPunct="0">
              <a:buFont typeface="Wingdings" charset="0"/>
              <a:defRPr>
                <a:solidFill>
                  <a:schemeClr val="tx1"/>
                </a:solidFill>
                <a:latin typeface="Arial" charset="0"/>
                <a:ea typeface="Osaka" charset="0"/>
                <a:cs typeface="Osaka" charset="0"/>
              </a:defRPr>
            </a:lvl8pPr>
            <a:lvl9pPr eaLnBrk="0" hangingPunct="0">
              <a:buFont typeface="Wingdings" charset="0"/>
              <a:defRPr>
                <a:solidFill>
                  <a:schemeClr val="tx1"/>
                </a:solidFill>
                <a:latin typeface="Arial" charset="0"/>
                <a:ea typeface="Osaka" charset="0"/>
                <a:cs typeface="Osaka" charset="0"/>
              </a:defRPr>
            </a:lvl9pPr>
          </a:lstStyle>
          <a:p>
            <a:pPr algn="l">
              <a:defRPr/>
            </a:pPr>
            <a:fld id="{6092F2B2-B16A-5E4B-B481-52FC15929DAE}" type="slidenum">
              <a:rPr lang="en-US" sz="4400" b="1" smtClean="0">
                <a:solidFill>
                  <a:srgbClr val="D9D9D9"/>
                </a:solidFill>
              </a:rPr>
              <a:pPr algn="l">
                <a:defRPr/>
              </a:pPr>
              <a:t>5</a:t>
            </a:fld>
            <a:endParaRPr lang="en-US" sz="4400" b="1" smtClean="0">
              <a:solidFill>
                <a:srgbClr val="D9D9D9"/>
              </a:solidFill>
            </a:endParaRPr>
          </a:p>
        </p:txBody>
      </p:sp>
      <p:pic>
        <p:nvPicPr>
          <p:cNvPr id="819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124200"/>
            <a:ext cx="3886200" cy="290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3124200"/>
            <a:ext cx="4724400" cy="31945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199" y="522515"/>
            <a:ext cx="6003925" cy="25731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 name="Rectangle 19"/>
          <p:cNvSpPr/>
          <p:nvPr/>
        </p:nvSpPr>
        <p:spPr>
          <a:xfrm>
            <a:off x="5634038" y="636588"/>
            <a:ext cx="3509962" cy="830262"/>
          </a:xfrm>
          <a:prstGeom prst="rect">
            <a:avLst/>
          </a:prstGeom>
          <a:solidFill>
            <a:srgbClr val="FF0000"/>
          </a:solidFill>
        </p:spPr>
        <p:txBody>
          <a:bodyPr>
            <a:spAutoFit/>
          </a:bodyPr>
          <a:lstStyle/>
          <a:p>
            <a:pPr algn="ctr">
              <a:defRPr/>
            </a:pPr>
            <a:r>
              <a:rPr lang="en-US" sz="1600" b="1" dirty="0">
                <a:solidFill>
                  <a:schemeClr val="bg1"/>
                </a:solidFill>
                <a:latin typeface="+mn-lt"/>
                <a:ea typeface="Osaka" charset="-128"/>
                <a:cs typeface="+mn-cs"/>
              </a:rPr>
              <a:t>Simulation</a:t>
            </a:r>
          </a:p>
          <a:p>
            <a:pPr algn="ctr">
              <a:defRPr/>
            </a:pPr>
            <a:r>
              <a:rPr lang="en-US" sz="1600" dirty="0">
                <a:solidFill>
                  <a:schemeClr val="bg1"/>
                </a:solidFill>
                <a:latin typeface="+mn-lt"/>
                <a:ea typeface="Osaka" charset="-128"/>
                <a:cs typeface="+mn-cs"/>
              </a:rPr>
              <a:t>Dimming vs. duty cycle; different average OFDM signal power</a:t>
            </a:r>
          </a:p>
        </p:txBody>
      </p:sp>
      <p:sp>
        <p:nvSpPr>
          <p:cNvPr id="21" name="Rectangle 20"/>
          <p:cNvSpPr/>
          <p:nvPr/>
        </p:nvSpPr>
        <p:spPr>
          <a:xfrm>
            <a:off x="6551613" y="1712913"/>
            <a:ext cx="2459037" cy="1323975"/>
          </a:xfrm>
          <a:prstGeom prst="rect">
            <a:avLst/>
          </a:prstGeom>
          <a:solidFill>
            <a:srgbClr val="FF0000"/>
          </a:solidFill>
        </p:spPr>
        <p:txBody>
          <a:bodyPr>
            <a:spAutoFit/>
          </a:bodyPr>
          <a:lstStyle/>
          <a:p>
            <a:pPr algn="ctr">
              <a:defRPr/>
            </a:pPr>
            <a:r>
              <a:rPr lang="en-US" sz="1600" b="1" dirty="0">
                <a:solidFill>
                  <a:schemeClr val="bg1"/>
                </a:solidFill>
                <a:latin typeface="+mn-lt"/>
                <a:ea typeface="Osaka" charset="-128"/>
                <a:cs typeface="+mn-cs"/>
              </a:rPr>
              <a:t>Experimental</a:t>
            </a:r>
          </a:p>
          <a:p>
            <a:pPr algn="ctr">
              <a:defRPr/>
            </a:pPr>
            <a:r>
              <a:rPr lang="en-US" sz="1600" dirty="0">
                <a:solidFill>
                  <a:schemeClr val="bg1"/>
                </a:solidFill>
                <a:latin typeface="+mn-lt"/>
                <a:ea typeface="Osaka" charset="-128"/>
                <a:cs typeface="+mn-cs"/>
              </a:rPr>
              <a:t>Illuminance/dimming percentage vs. duty cycle; different average OFDM signal power/BER</a:t>
            </a:r>
          </a:p>
        </p:txBody>
      </p:sp>
      <p:sp>
        <p:nvSpPr>
          <p:cNvPr id="8200" name="Down Arrow 3"/>
          <p:cNvSpPr>
            <a:spLocks noChangeArrowheads="1"/>
          </p:cNvSpPr>
          <p:nvPr/>
        </p:nvSpPr>
        <p:spPr bwMode="auto">
          <a:xfrm>
            <a:off x="5670550" y="1501775"/>
            <a:ext cx="360363" cy="477838"/>
          </a:xfrm>
          <a:prstGeom prst="downArrow">
            <a:avLst>
              <a:gd name="adj1" fmla="val 50000"/>
              <a:gd name="adj2" fmla="val 50056"/>
            </a:avLst>
          </a:prstGeom>
          <a:solidFill>
            <a:srgbClr val="FF0000"/>
          </a:solidFill>
          <a:ln w="9525">
            <a:solidFill>
              <a:schemeClr val="tx1"/>
            </a:solidFill>
            <a:round/>
            <a:headEnd/>
            <a:tailEnd/>
          </a:ln>
        </p:spPr>
        <p:txBody>
          <a:bodyPr/>
          <a:lstStyle/>
          <a:p>
            <a:endParaRPr lang="en-US"/>
          </a:p>
        </p:txBody>
      </p:sp>
      <p:sp>
        <p:nvSpPr>
          <p:cNvPr id="8201" name="Down Arrow 25"/>
          <p:cNvSpPr>
            <a:spLocks noChangeArrowheads="1"/>
          </p:cNvSpPr>
          <p:nvPr/>
        </p:nvSpPr>
        <p:spPr bwMode="auto">
          <a:xfrm>
            <a:off x="7181850" y="3095625"/>
            <a:ext cx="360363" cy="476250"/>
          </a:xfrm>
          <a:prstGeom prst="downArrow">
            <a:avLst>
              <a:gd name="adj1" fmla="val 50000"/>
              <a:gd name="adj2" fmla="val 49890"/>
            </a:avLst>
          </a:prstGeom>
          <a:solidFill>
            <a:srgbClr val="FF0000"/>
          </a:solidFill>
          <a:ln w="9525">
            <a:solidFill>
              <a:schemeClr val="tx1"/>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p:cNvSpPr>
            <a:spLocks noGrp="1"/>
          </p:cNvSpPr>
          <p:nvPr>
            <p:ph type="title"/>
          </p:nvPr>
        </p:nvSpPr>
        <p:spPr>
          <a:xfrm>
            <a:off x="0" y="-36513"/>
            <a:ext cx="7497763" cy="341313"/>
          </a:xfrm>
        </p:spPr>
        <p:txBody>
          <a:bodyPr/>
          <a:lstStyle/>
          <a:p>
            <a:pPr>
              <a:defRPr/>
            </a:pPr>
            <a:r>
              <a:rPr lang="en-US" sz="1800" dirty="0" smtClean="0">
                <a:solidFill>
                  <a:schemeClr val="bg1"/>
                </a:solidFill>
                <a:latin typeface="+mn-lt"/>
                <a:cs typeface="+mj-cs"/>
              </a:rPr>
              <a:t>Conclusion</a:t>
            </a:r>
          </a:p>
        </p:txBody>
      </p:sp>
      <p:sp>
        <p:nvSpPr>
          <p:cNvPr id="13" name="Rectangle 12"/>
          <p:cNvSpPr/>
          <p:nvPr/>
        </p:nvSpPr>
        <p:spPr>
          <a:xfrm>
            <a:off x="269875" y="819150"/>
            <a:ext cx="8497888" cy="3606115"/>
          </a:xfrm>
          <a:prstGeom prst="rect">
            <a:avLst/>
          </a:prstGeom>
        </p:spPr>
        <p:txBody>
          <a:bodyPr>
            <a:spAutoFit/>
          </a:bodyPr>
          <a:lstStyle/>
          <a:p>
            <a:pPr marL="342900" indent="-342900" eaLnBrk="1" hangingPunct="1">
              <a:lnSpc>
                <a:spcPct val="150000"/>
              </a:lnSpc>
              <a:spcBef>
                <a:spcPct val="20000"/>
              </a:spcBef>
              <a:buClr>
                <a:srgbClr val="FF0000"/>
              </a:buClr>
              <a:buFont typeface="Wingdings" charset="2"/>
              <a:buChar char="§"/>
              <a:defRPr/>
            </a:pPr>
            <a:r>
              <a:rPr lang="en-US" sz="2000" dirty="0">
                <a:latin typeface="+mn-lt"/>
                <a:ea typeface="+mn-ea"/>
                <a:cs typeface="+mn-cs"/>
              </a:rPr>
              <a:t>Reverse </a:t>
            </a:r>
            <a:r>
              <a:rPr lang="en-US" sz="2000" dirty="0" smtClean="0">
                <a:latin typeface="+mn-lt"/>
                <a:ea typeface="+mn-ea"/>
                <a:cs typeface="+mn-cs"/>
              </a:rPr>
              <a:t>Polarity OFDM </a:t>
            </a:r>
            <a:r>
              <a:rPr lang="en-US" sz="2000" dirty="0">
                <a:latin typeface="+mn-lt"/>
                <a:ea typeface="+mn-ea"/>
                <a:cs typeface="+mn-cs"/>
              </a:rPr>
              <a:t>Modulation:</a:t>
            </a:r>
          </a:p>
          <a:p>
            <a:pPr marL="800100" lvl="1" indent="-342900" eaLnBrk="1" hangingPunct="1">
              <a:lnSpc>
                <a:spcPct val="150000"/>
              </a:lnSpc>
              <a:spcBef>
                <a:spcPct val="20000"/>
              </a:spcBef>
              <a:buClr>
                <a:srgbClr val="FF0000"/>
              </a:buClr>
              <a:buFont typeface="Wingdings" charset="2"/>
              <a:buChar char="§"/>
              <a:defRPr/>
            </a:pPr>
            <a:r>
              <a:rPr lang="en-US" sz="2000" dirty="0">
                <a:latin typeface="+mn-lt"/>
                <a:ea typeface="Osaka" charset="-128"/>
                <a:cs typeface="+mn-cs"/>
              </a:rPr>
              <a:t>Dimming can be linearly adjusted</a:t>
            </a:r>
          </a:p>
          <a:p>
            <a:pPr marL="800100" lvl="1" indent="-342900" eaLnBrk="1" hangingPunct="1">
              <a:lnSpc>
                <a:spcPct val="150000"/>
              </a:lnSpc>
              <a:spcBef>
                <a:spcPct val="20000"/>
              </a:spcBef>
              <a:buClr>
                <a:srgbClr val="FF0000"/>
              </a:buClr>
              <a:buFont typeface="Wingdings" charset="2"/>
              <a:buChar char="§"/>
              <a:defRPr/>
            </a:pPr>
            <a:r>
              <a:rPr lang="en-US" sz="2000" dirty="0">
                <a:latin typeface="+mn-lt"/>
                <a:ea typeface="Osaka" charset="-128"/>
                <a:cs typeface="+mn-cs"/>
              </a:rPr>
              <a:t>Performance does not need to be reduced proportional to intensity</a:t>
            </a:r>
          </a:p>
          <a:p>
            <a:pPr marL="800100" lvl="1" indent="-342900" eaLnBrk="1" hangingPunct="1">
              <a:lnSpc>
                <a:spcPct val="150000"/>
              </a:lnSpc>
              <a:spcBef>
                <a:spcPct val="20000"/>
              </a:spcBef>
              <a:buClr>
                <a:srgbClr val="FF0000"/>
              </a:buClr>
              <a:buFont typeface="Wingdings" charset="2"/>
              <a:buChar char="§"/>
              <a:defRPr/>
            </a:pPr>
            <a:r>
              <a:rPr lang="en-US" sz="2000" dirty="0">
                <a:latin typeface="+mn-lt"/>
                <a:ea typeface="Osaka" charset="-128"/>
                <a:cs typeface="+mn-cs"/>
              </a:rPr>
              <a:t>Bit-error performance is sustained over a large fraction of the dimming range</a:t>
            </a:r>
          </a:p>
          <a:p>
            <a:pPr marL="800100" lvl="1" indent="-342900" eaLnBrk="1" hangingPunct="1">
              <a:lnSpc>
                <a:spcPct val="150000"/>
              </a:lnSpc>
              <a:spcBef>
                <a:spcPct val="20000"/>
              </a:spcBef>
              <a:buClr>
                <a:srgbClr val="FF0000"/>
              </a:buClr>
              <a:buFont typeface="Wingdings" charset="2"/>
              <a:buChar char="§"/>
              <a:defRPr/>
            </a:pPr>
            <a:r>
              <a:rPr lang="en-US" sz="2000" dirty="0">
                <a:latin typeface="+mn-lt"/>
                <a:ea typeface="Osaka" charset="-128"/>
                <a:cs typeface="+mn-cs"/>
              </a:rPr>
              <a:t>A practical approach; capacity is not limited by the PWM </a:t>
            </a:r>
            <a:r>
              <a:rPr lang="en-US" sz="2000" dirty="0" smtClean="0">
                <a:latin typeface="+mn-lt"/>
                <a:ea typeface="Osaka" charset="-128"/>
                <a:cs typeface="+mn-cs"/>
              </a:rPr>
              <a:t>frequency</a:t>
            </a:r>
          </a:p>
          <a:p>
            <a:pPr marL="800100" lvl="1" indent="-342900" eaLnBrk="1" hangingPunct="1">
              <a:lnSpc>
                <a:spcPct val="150000"/>
              </a:lnSpc>
              <a:spcBef>
                <a:spcPct val="20000"/>
              </a:spcBef>
              <a:buClr>
                <a:srgbClr val="FF0000"/>
              </a:buClr>
              <a:buFont typeface="Wingdings" charset="2"/>
              <a:buChar char="§"/>
              <a:defRPr/>
            </a:pPr>
            <a:r>
              <a:rPr lang="en-US" sz="2000" smtClean="0">
                <a:latin typeface="+mn-lt"/>
                <a:ea typeface="Osaka" charset="-128"/>
                <a:cs typeface="+mn-cs"/>
              </a:rPr>
              <a:t>Implemention </a:t>
            </a:r>
            <a:r>
              <a:rPr lang="en-US" sz="2000" dirty="0">
                <a:latin typeface="+mn-lt"/>
                <a:ea typeface="Osaka" charset="-128"/>
                <a:cs typeface="+mn-cs"/>
              </a:rPr>
              <a:t>using any </a:t>
            </a:r>
            <a:r>
              <a:rPr lang="en-US" sz="2000" dirty="0" smtClean="0">
                <a:latin typeface="+mn-lt"/>
                <a:ea typeface="Osaka" charset="-128"/>
                <a:cs typeface="+mn-cs"/>
              </a:rPr>
              <a:t>optical </a:t>
            </a:r>
            <a:r>
              <a:rPr lang="en-US" sz="2000" dirty="0">
                <a:latin typeface="+mn-lt"/>
                <a:ea typeface="Osaka" charset="-128"/>
                <a:cs typeface="+mn-cs"/>
              </a:rPr>
              <a:t>OFDM </a:t>
            </a:r>
            <a:r>
              <a:rPr lang="en-US" sz="2000" dirty="0" smtClean="0">
                <a:latin typeface="+mn-lt"/>
                <a:ea typeface="Osaka" charset="-128"/>
                <a:cs typeface="+mn-cs"/>
              </a:rPr>
              <a:t>formats</a:t>
            </a:r>
            <a:endParaRPr lang="en-US" sz="2000" dirty="0">
              <a:latin typeface="+mn-lt"/>
              <a:ea typeface="Osaka" charset="-128"/>
              <a:cs typeface="+mn-cs"/>
            </a:endParaRPr>
          </a:p>
        </p:txBody>
      </p:sp>
      <p:sp>
        <p:nvSpPr>
          <p:cNvPr id="19460" name="Slide Number Placeholder 2"/>
          <p:cNvSpPr>
            <a:spLocks noGrp="1"/>
          </p:cNvSpPr>
          <p:nvPr>
            <p:ph type="sldNum" sz="quarter" idx="12"/>
          </p:nvPr>
        </p:nvSpPr>
        <p:spPr>
          <a:xfrm>
            <a:off x="685800" y="381000"/>
            <a:ext cx="1600200" cy="2127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b"/>
          <a:lstStyle>
            <a:lvl1pPr>
              <a:defRPr sz="2400">
                <a:solidFill>
                  <a:schemeClr val="tx1"/>
                </a:solidFill>
                <a:latin typeface="Arial" charset="0"/>
                <a:ea typeface="Osaka" charset="0"/>
                <a:cs typeface="Osaka" charset="0"/>
              </a:defRPr>
            </a:lvl1pPr>
            <a:lvl2pPr>
              <a:defRPr>
                <a:solidFill>
                  <a:schemeClr val="tx1"/>
                </a:solidFill>
                <a:latin typeface="Arial" charset="0"/>
                <a:ea typeface="Osaka" charset="0"/>
                <a:cs typeface="Osaka" charset="0"/>
              </a:defRPr>
            </a:lvl2pPr>
            <a:lvl3pPr>
              <a:defRPr>
                <a:solidFill>
                  <a:schemeClr val="tx1"/>
                </a:solidFill>
                <a:latin typeface="Arial" charset="0"/>
                <a:ea typeface="Osaka" charset="0"/>
                <a:cs typeface="Osaka" charset="0"/>
              </a:defRPr>
            </a:lvl3pPr>
            <a:lvl4pPr>
              <a:defRPr>
                <a:solidFill>
                  <a:schemeClr val="tx1"/>
                </a:solidFill>
                <a:latin typeface="Arial" charset="0"/>
                <a:ea typeface="Osaka" charset="0"/>
                <a:cs typeface="Osaka" charset="0"/>
              </a:defRPr>
            </a:lvl4pPr>
            <a:lvl5pPr>
              <a:defRPr>
                <a:solidFill>
                  <a:schemeClr val="tx1"/>
                </a:solidFill>
                <a:latin typeface="Arial" charset="0"/>
                <a:ea typeface="Osaka" charset="0"/>
                <a:cs typeface="Osaka" charset="0"/>
              </a:defRPr>
            </a:lvl5pPr>
            <a:lvl6pPr eaLnBrk="0" hangingPunct="0">
              <a:buFont typeface="Wingdings" charset="0"/>
              <a:defRPr>
                <a:solidFill>
                  <a:schemeClr val="tx1"/>
                </a:solidFill>
                <a:latin typeface="Arial" charset="0"/>
                <a:ea typeface="Osaka" charset="0"/>
                <a:cs typeface="Osaka" charset="0"/>
              </a:defRPr>
            </a:lvl6pPr>
            <a:lvl7pPr eaLnBrk="0" hangingPunct="0">
              <a:buFont typeface="Wingdings" charset="0"/>
              <a:defRPr>
                <a:solidFill>
                  <a:schemeClr val="tx1"/>
                </a:solidFill>
                <a:latin typeface="Arial" charset="0"/>
                <a:ea typeface="Osaka" charset="0"/>
                <a:cs typeface="Osaka" charset="0"/>
              </a:defRPr>
            </a:lvl7pPr>
            <a:lvl8pPr eaLnBrk="0" hangingPunct="0">
              <a:buFont typeface="Wingdings" charset="0"/>
              <a:defRPr>
                <a:solidFill>
                  <a:schemeClr val="tx1"/>
                </a:solidFill>
                <a:latin typeface="Arial" charset="0"/>
                <a:ea typeface="Osaka" charset="0"/>
                <a:cs typeface="Osaka" charset="0"/>
              </a:defRPr>
            </a:lvl8pPr>
            <a:lvl9pPr eaLnBrk="0" hangingPunct="0">
              <a:buFont typeface="Wingdings" charset="0"/>
              <a:defRPr>
                <a:solidFill>
                  <a:schemeClr val="tx1"/>
                </a:solidFill>
                <a:latin typeface="Arial" charset="0"/>
                <a:ea typeface="Osaka" charset="0"/>
                <a:cs typeface="Osaka" charset="0"/>
              </a:defRPr>
            </a:lvl9pPr>
          </a:lstStyle>
          <a:p>
            <a:pPr algn="l">
              <a:defRPr/>
            </a:pPr>
            <a:fld id="{C8368F46-8B3F-9F40-96C9-F980F57CDC86}" type="slidenum">
              <a:rPr lang="en-US" sz="4400" b="1" smtClean="0">
                <a:solidFill>
                  <a:srgbClr val="D9D9D9"/>
                </a:solidFill>
              </a:rPr>
              <a:pPr algn="l">
                <a:defRPr/>
              </a:pPr>
              <a:t>6</a:t>
            </a:fld>
            <a:endParaRPr lang="en-US" sz="4400" b="1" smtClean="0">
              <a:solidFill>
                <a:srgbClr val="D9D9D9"/>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BU_Albany-PPT">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IEEE-P802_15-BU_Albany-PPT.pot</Template>
  <TotalTime>36</TotalTime>
  <Words>277</Words>
  <Application>Microsoft Office PowerPoint</Application>
  <PresentationFormat>画面に合わせる (4:3)</PresentationFormat>
  <Paragraphs>78</Paragraphs>
  <Slides>6</Slides>
  <Notes>1</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IEEE-P802_15-BU_Albany-PPT</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Conclusion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&lt;doc#&gt;</dc:description>
  <cp:lastModifiedBy>aoyama</cp:lastModifiedBy>
  <cp:revision>8</cp:revision>
  <cp:lastPrinted>1998-02-10T13:28:06Z</cp:lastPrinted>
  <dcterms:created xsi:type="dcterms:W3CDTF">1999-11-08T18:59:45Z</dcterms:created>
  <dcterms:modified xsi:type="dcterms:W3CDTF">2015-11-09T21:58:11Z</dcterms:modified>
</cp:coreProperties>
</file>