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2" r:id="rId4"/>
    <p:sldId id="277" r:id="rId5"/>
    <p:sldId id="273" r:id="rId6"/>
    <p:sldId id="276" r:id="rId7"/>
    <p:sldId id="278" r:id="rId8"/>
    <p:sldId id="274" r:id="rId9"/>
    <p:sldId id="275" r:id="rId10"/>
    <p:sldId id="271"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4" d="100"/>
          <a:sy n="64" d="100"/>
        </p:scale>
        <p:origin x="-618"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November,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November,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2015</a:t>
            </a:r>
            <a:endParaRPr lang="en-US" altLang="ja-JP" dirty="0"/>
          </a:p>
        </p:txBody>
      </p:sp>
    </p:spTree>
    <p:extLst>
      <p:ext uri="{BB962C8B-B14F-4D97-AF65-F5344CB8AC3E}">
        <p14:creationId xmlns:p14="http://schemas.microsoft.com/office/powerpoint/2010/main" xmlns=""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November,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802.15-15-0882-00-004s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PowerPoint_97-2003__________1.ppt"/></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November,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November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[10</a:t>
            </a:r>
            <a:r>
              <a:rPr lang="en-US" altLang="ja-JP" sz="1600" dirty="0" smtClean="0">
                <a:ea typeface="ＭＳ Ｐゴシック" charset="-128"/>
              </a:rPr>
              <a:t> November,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November 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defRPr/>
            </a:pPr>
            <a:r>
              <a:rPr lang="en-US" altLang="ja-JP" smtClean="0"/>
              <a:t>November, 2015</a:t>
            </a:r>
            <a:endParaRPr lang="en-US" altLang="ja-JP" dirty="0"/>
          </a:p>
        </p:txBody>
      </p:sp>
      <p:sp>
        <p:nvSpPr>
          <p:cNvPr id="4" name="フッター プレースホルダー 3"/>
          <p:cNvSpPr>
            <a:spLocks noGrp="1"/>
          </p:cNvSpPr>
          <p:nvPr>
            <p:ph type="ftr" sz="quarter" idx="11"/>
          </p:nvPr>
        </p:nvSpPr>
        <p:spPr/>
        <p:txBody>
          <a:bodyPr/>
          <a:lstStyle/>
          <a:p>
            <a:pPr>
              <a:defRPr/>
            </a:pPr>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10</a:t>
            </a:fld>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xmlns="" val="2230450903"/>
              </p:ext>
            </p:extLst>
          </p:nvPr>
        </p:nvGraphicFramePr>
        <p:xfrm>
          <a:off x="633950" y="764704"/>
          <a:ext cx="7876099" cy="5544000"/>
        </p:xfrm>
        <a:graphic>
          <a:graphicData uri="http://schemas.openxmlformats.org/drawingml/2006/table">
            <a:tbl>
              <a:tblPr>
                <a:tableStyleId>{5940675A-B579-460E-94D1-54222C63F5DA}</a:tableStyleId>
              </a:tblPr>
              <a:tblGrid>
                <a:gridCol w="432000"/>
                <a:gridCol w="5040000"/>
                <a:gridCol w="1512000"/>
                <a:gridCol w="352099"/>
                <a:gridCol w="540000"/>
              </a:tblGrid>
              <a:tr h="252000">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solidFill>
                      <a:srgbClr val="00B0F0"/>
                    </a:solidFill>
                  </a:tcPr>
                </a:tc>
                <a:tc>
                  <a:txBody>
                    <a:bodyPr/>
                    <a:lstStyle/>
                    <a:p>
                      <a:pPr algn="l" fontAlgn="b"/>
                      <a:r>
                        <a:rPr lang="en-US" altLang="ja-JP" sz="1200" u="none" strike="noStrike" dirty="0" smtClean="0">
                          <a:effectLst/>
                        </a:rPr>
                        <a:t>Tuesday 10 </a:t>
                      </a:r>
                      <a:r>
                        <a:rPr kumimoji="1" lang="en-US" altLang="ja-JP" sz="1200" kern="1200" dirty="0" smtClean="0">
                          <a:solidFill>
                            <a:schemeClr val="tx1"/>
                          </a:solidFill>
                          <a:latin typeface="+mj-ea"/>
                          <a:ea typeface="+mn-ea"/>
                          <a:cs typeface="+mn-cs"/>
                        </a:rPr>
                        <a:t>November </a:t>
                      </a:r>
                      <a:r>
                        <a:rPr lang="en-US" sz="1200" u="none" strike="noStrike" dirty="0" smtClean="0">
                          <a:effectLst/>
                        </a:rPr>
                        <a:t>AM1</a:t>
                      </a:r>
                      <a:endParaRPr 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r>
              <a:tr h="252000">
                <a:tc>
                  <a:txBody>
                    <a:bodyPr/>
                    <a:lstStyle/>
                    <a:p>
                      <a:pPr algn="r" fontAlgn="b"/>
                      <a:r>
                        <a:rPr lang="en-US" altLang="ja-JP" sz="1200" u="none" strike="noStrike" dirty="0">
                          <a:effectLst/>
                        </a:rPr>
                        <a:t>1.1</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a:effectLst/>
                          <a:latin typeface="+mn-lt"/>
                        </a:rPr>
                        <a:t>OPEN/Patent Policy</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5</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1.2</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effectLst/>
                          <a:latin typeface="+mn-lt"/>
                        </a:rPr>
                        <a:t>Approve Agenda and </a:t>
                      </a:r>
                      <a:r>
                        <a:rPr lang="en-US" sz="1200" b="0" i="0" u="none" strike="noStrike" dirty="0" err="1" smtClean="0">
                          <a:effectLst/>
                          <a:latin typeface="+mn-lt"/>
                        </a:rPr>
                        <a:t>Bagkok</a:t>
                      </a:r>
                      <a:r>
                        <a:rPr lang="en-US" sz="1200" b="0" i="0" u="none" strike="noStrike" dirty="0" smtClean="0">
                          <a:effectLst/>
                          <a:latin typeface="+mn-lt"/>
                        </a:rPr>
                        <a:t> </a:t>
                      </a:r>
                      <a:r>
                        <a:rPr lang="en-US" sz="1200" b="0" i="0" u="none" strike="noStrike" dirty="0">
                          <a:effectLst/>
                          <a:latin typeface="+mn-lt"/>
                        </a:rPr>
                        <a:t>and Teleconference meeting minutes</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5</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8:05</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1.3</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a:effectLst/>
                          <a:latin typeface="+mn-lt"/>
                        </a:rPr>
                        <a:t>Opening information </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10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8:10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1.4</a:t>
                      </a:r>
                      <a:endParaRPr lang="en-US" altLang="ja-JP" sz="1200" b="1" i="0" u="none" strike="noStrike" dirty="0">
                        <a:effectLst/>
                        <a:latin typeface="Times New Roman"/>
                      </a:endParaRPr>
                    </a:p>
                  </a:txBody>
                  <a:tcPr marL="36000" marR="36000" marT="0" marB="0" anchor="b"/>
                </a:tc>
                <a:tc>
                  <a:txBody>
                    <a:bodyPr/>
                    <a:lstStyle/>
                    <a:p>
                      <a:pPr algn="l" fontAlgn="b"/>
                      <a:r>
                        <a:rPr lang="en-US" altLang="ja-JP" sz="1200" b="0" i="0" u="none" strike="noStrike" dirty="0" smtClean="0">
                          <a:effectLst/>
                          <a:latin typeface="+mn-lt"/>
                        </a:rPr>
                        <a:t>Review current version of TGD</a:t>
                      </a:r>
                      <a:endParaRPr lang="en-US" sz="1200" b="0" i="0" u="none" strike="noStrike" dirty="0">
                        <a:effectLst/>
                        <a:latin typeface="+mn-lt"/>
                      </a:endParaRPr>
                    </a:p>
                  </a:txBody>
                  <a:tcPr marL="9525" marR="9525" marT="9525"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30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8:20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1.5</a:t>
                      </a:r>
                      <a:endParaRPr lang="en-US" altLang="ja-JP" sz="1200" b="1" i="0" u="none" strike="noStrike" dirty="0">
                        <a:effectLst/>
                        <a:latin typeface="Times New Roman"/>
                      </a:endParaRPr>
                    </a:p>
                  </a:txBody>
                  <a:tcPr marL="36000" marR="36000" marT="0" marB="0" anchor="b"/>
                </a:tc>
                <a:tc>
                  <a:txBody>
                    <a:bodyPr/>
                    <a:lstStyle/>
                    <a:p>
                      <a:pPr algn="l" fontAlgn="b"/>
                      <a:r>
                        <a:rPr lang="en-US" altLang="ja-JP" sz="1200" dirty="0" smtClean="0"/>
                        <a:t>Proposal for SRM IE and TPC PIB in Technical Guidance Document </a:t>
                      </a:r>
                      <a:endParaRPr lang="en-US" sz="1200" b="0" i="0" u="none" strike="noStrike" dirty="0">
                        <a:effectLst/>
                        <a:latin typeface="+mn-lt"/>
                      </a:endParaRPr>
                    </a:p>
                  </a:txBody>
                  <a:tcPr marL="9525" marR="9525" marT="9525" marB="0" anchor="b"/>
                </a:tc>
                <a:tc>
                  <a:txBody>
                    <a:bodyPr/>
                    <a:lstStyle/>
                    <a:p>
                      <a:pPr algn="ctr" fontAlgn="b"/>
                      <a:r>
                        <a:rPr lang="en-US" altLang="ja-JP" sz="1200" b="0" i="0" u="none" strike="noStrike" dirty="0" smtClean="0">
                          <a:effectLst/>
                          <a:latin typeface="+mn-lt"/>
                        </a:rPr>
                        <a:t>Hidetoshi Yokota</a:t>
                      </a:r>
                      <a:endParaRPr lang="en-US" sz="1200" b="0" i="0" u="none" strike="noStrike" dirty="0">
                        <a:effectLst/>
                        <a:latin typeface="+mn-lt"/>
                      </a:endParaRPr>
                    </a:p>
                  </a:txBody>
                  <a:tcPr marL="36000" marR="36000" marT="0" marB="0" anchor="b"/>
                </a:tc>
                <a:tc>
                  <a:txBody>
                    <a:bodyPr/>
                    <a:lstStyle/>
                    <a:p>
                      <a:pPr algn="r" fontAlgn="b"/>
                      <a:r>
                        <a:rPr lang="en-US" altLang="ja-JP" sz="1200" u="none" strike="noStrike">
                          <a:effectLst/>
                        </a:rPr>
                        <a:t>30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8:50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1.6</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a:effectLst/>
                          <a:latin typeface="+mn-lt"/>
                        </a:rPr>
                        <a:t>Work on Technical Guidance Document</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40</a:t>
                      </a:r>
                      <a:endParaRPr lang="en-US" altLang="ja-JP" sz="1200" b="1" i="0" u="none" strike="noStrike">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9:20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1.7</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mn-lt"/>
                        </a:rPr>
                        <a:t>Recess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2000">
                <a:tc>
                  <a:txBody>
                    <a:bodyPr/>
                    <a:lstStyle/>
                    <a:p>
                      <a:pPr algn="r" fontAlgn="b"/>
                      <a:r>
                        <a:rPr lang="en-US" altLang="ja-JP" sz="1200" u="none" strike="noStrike" dirty="0">
                          <a:effectLst/>
                        </a:rPr>
                        <a:t>2</a:t>
                      </a:r>
                      <a:endParaRPr lang="en-US" altLang="ja-JP"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r>
                        <a:rPr lang="en-US" altLang="ja-JP" sz="1200" u="none" strike="noStrike" dirty="0" smtClean="0">
                          <a:effectLst/>
                        </a:rPr>
                        <a:t>Thursday 12 </a:t>
                      </a:r>
                      <a:r>
                        <a:rPr kumimoji="1" lang="en-US" altLang="ja-JP" sz="1200" kern="1200" dirty="0" smtClean="0">
                          <a:solidFill>
                            <a:schemeClr val="tx1"/>
                          </a:solidFill>
                          <a:latin typeface="+mj-ea"/>
                          <a:ea typeface="+mn-ea"/>
                          <a:cs typeface="+mn-cs"/>
                        </a:rPr>
                        <a:t>November </a:t>
                      </a:r>
                      <a:r>
                        <a:rPr lang="en-US" sz="1200" u="none" strike="noStrike" dirty="0" smtClean="0">
                          <a:effectLst/>
                        </a:rPr>
                        <a:t>AM1</a:t>
                      </a:r>
                      <a:endParaRPr 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r>
              <a:tr h="252000">
                <a:tc>
                  <a:txBody>
                    <a:bodyPr/>
                    <a:lstStyle/>
                    <a:p>
                      <a:pPr algn="r" fontAlgn="b"/>
                      <a:r>
                        <a:rPr lang="en-US" altLang="ja-JP" sz="1200" u="none" strike="noStrike" dirty="0">
                          <a:effectLst/>
                        </a:rPr>
                        <a:t>2.1</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OPEN</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2.2</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Presentations</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a:effectLst/>
                        </a:rPr>
                        <a:t>All</a:t>
                      </a:r>
                      <a:endParaRPr lang="en-US"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40</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8:01</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2.3</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Work on Technical Guidance Document and DRAFT document</a:t>
                      </a:r>
                      <a:endParaRPr lang="en-US" sz="1200" b="1" i="0" u="none" strike="noStrike" dirty="0">
                        <a:solidFill>
                          <a:srgbClr val="000000"/>
                        </a:solidFill>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78</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8:41</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2.4</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Recess</a:t>
                      </a:r>
                      <a:endParaRPr lang="en-US" sz="1200" b="1" i="0" u="none" strike="noStrike" dirty="0">
                        <a:solidFill>
                          <a:srgbClr val="000000"/>
                        </a:solidFill>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9:59</a:t>
                      </a:r>
                      <a:endParaRPr lang="en-US" altLang="ja-JP" sz="1200" b="1" i="0" u="none" strike="noStrike">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2000">
                <a:tc>
                  <a:txBody>
                    <a:bodyPr/>
                    <a:lstStyle/>
                    <a:p>
                      <a:pPr algn="r" fontAlgn="b"/>
                      <a:r>
                        <a:rPr lang="en-US" altLang="ja-JP" sz="1200" u="none" strike="noStrike" dirty="0">
                          <a:effectLst/>
                        </a:rPr>
                        <a:t>3</a:t>
                      </a:r>
                      <a:endParaRPr lang="en-US" altLang="ja-JP"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r>
                        <a:rPr lang="en-US" sz="1200" u="none" strike="noStrike" dirty="0" smtClean="0">
                          <a:effectLst/>
                        </a:rPr>
                        <a:t>Thursday 12 </a:t>
                      </a:r>
                      <a:r>
                        <a:rPr kumimoji="1" lang="en-US" altLang="ja-JP" sz="1200" kern="1200" dirty="0" smtClean="0">
                          <a:solidFill>
                            <a:schemeClr val="tx1"/>
                          </a:solidFill>
                          <a:latin typeface="+mj-ea"/>
                          <a:ea typeface="+mn-ea"/>
                          <a:cs typeface="+mn-cs"/>
                        </a:rPr>
                        <a:t>November </a:t>
                      </a:r>
                      <a:r>
                        <a:rPr lang="en-US" sz="1200" u="none" strike="noStrike" dirty="0" smtClean="0">
                          <a:effectLst/>
                        </a:rPr>
                        <a:t>AM2</a:t>
                      </a:r>
                      <a:endParaRPr 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r>
              <a:tr h="252000">
                <a:tc>
                  <a:txBody>
                    <a:bodyPr/>
                    <a:lstStyle/>
                    <a:p>
                      <a:pPr algn="r" fontAlgn="b"/>
                      <a:r>
                        <a:rPr lang="en-US" altLang="ja-JP" sz="1200" u="none" strike="noStrike" dirty="0">
                          <a:effectLst/>
                        </a:rPr>
                        <a:t>3.1</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effectLst/>
                          <a:latin typeface="+mn-lt"/>
                        </a:rPr>
                        <a:t>OPEN</a:t>
                      </a:r>
                    </a:p>
                  </a:txBody>
                  <a:tcPr marL="9525" marR="9525" marT="9525"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dirty="0" smtClean="0">
                          <a:effectLst/>
                        </a:rPr>
                        <a:t>10:30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3.2</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solidFill>
                            <a:srgbClr val="000000"/>
                          </a:solidFill>
                          <a:effectLst/>
                          <a:latin typeface="+mn-lt"/>
                        </a:rPr>
                        <a:t>Work on Technical Guidance Document and DRAFT document</a:t>
                      </a:r>
                    </a:p>
                  </a:txBody>
                  <a:tcPr marL="9525" marR="9525" marT="9525"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90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smtClean="0">
                          <a:effectLst/>
                        </a:rPr>
                        <a:t>10:31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3.3</a:t>
                      </a:r>
                      <a:endParaRPr lang="en-US" altLang="ja-JP" sz="1200" b="1" i="0" u="none" strike="noStrike" dirty="0">
                        <a:effectLst/>
                        <a:latin typeface="Times New Roman"/>
                      </a:endParaRPr>
                    </a:p>
                  </a:txBody>
                  <a:tcPr marL="36000" marR="36000" marT="0" marB="0" anchor="b"/>
                </a:tc>
                <a:tc>
                  <a:txBody>
                    <a:bodyPr/>
                    <a:lstStyle/>
                    <a:p>
                      <a:pPr algn="l" fontAlgn="b"/>
                      <a:r>
                        <a:rPr lang="en-US" sz="1200" b="0" i="0" u="none" strike="noStrike" dirty="0">
                          <a:solidFill>
                            <a:srgbClr val="000000"/>
                          </a:solidFill>
                          <a:effectLst/>
                          <a:latin typeface="+mn-lt"/>
                        </a:rPr>
                        <a:t>Action items for the next meeting</a:t>
                      </a:r>
                    </a:p>
                  </a:txBody>
                  <a:tcPr marL="9525" marR="9525" marT="9525"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10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smtClean="0">
                          <a:effectLst/>
                        </a:rPr>
                        <a:t>12:01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3.4</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effectLst/>
                          <a:latin typeface="+mn-lt"/>
                        </a:rPr>
                        <a:t>Other business</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18</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b="0" i="0" u="none" strike="noStrike" dirty="0" smtClean="0">
                          <a:effectLst/>
                          <a:latin typeface="+mn-lt"/>
                        </a:rPr>
                        <a:t>12:11</a:t>
                      </a:r>
                      <a:endParaRPr lang="en-US" altLang="ja-JP" sz="1200" b="0" i="0" u="none" strike="noStrike" dirty="0">
                        <a:effectLst/>
                        <a:latin typeface="+mn-lt"/>
                      </a:endParaRPr>
                    </a:p>
                  </a:txBody>
                  <a:tcPr marL="36000" marR="36000" marT="0" marB="0" anchor="b"/>
                </a:tc>
              </a:tr>
              <a:tr h="252000">
                <a:tc>
                  <a:txBody>
                    <a:bodyPr/>
                    <a:lstStyle/>
                    <a:p>
                      <a:pPr algn="r" fontAlgn="b"/>
                      <a:r>
                        <a:rPr lang="en-US" altLang="ja-JP" sz="1200" u="none" strike="noStrike" dirty="0">
                          <a:effectLst/>
                        </a:rPr>
                        <a:t>3.5</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mn-lt"/>
                        </a:rPr>
                        <a:t>Adjourn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smtClean="0">
                          <a:effectLst/>
                        </a:rPr>
                        <a:t>12:29</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US" altLang="ja-JP" sz="1200" u="none" strike="noStrike" dirty="0" smtClean="0">
                          <a:effectLst/>
                        </a:rPr>
                        <a:t>12:30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50297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November,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Opening Information for November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November,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p14="http://schemas.microsoft.com/office/powerpoint/2010/main" xmlns=""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Patent </a:t>
            </a:r>
            <a:r>
              <a:rPr kumimoji="1" lang="en-US" altLang="ja-JP" dirty="0" err="1" smtClean="0"/>
              <a:t>Plicy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smtClean="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November, 2015</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4</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26" name="プレゼンテーション" showAsIcon="1" r:id="rId4" imgW="914400" imgH="857160" progId="PowerPoint.Show.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2574273805"/>
              </p:ext>
            </p:extLst>
          </p:nvPr>
        </p:nvGraphicFramePr>
        <p:xfrm>
          <a:off x="755576" y="2060848"/>
          <a:ext cx="7560000" cy="2962840"/>
        </p:xfrm>
        <a:graphic>
          <a:graphicData uri="http://schemas.openxmlformats.org/drawingml/2006/table">
            <a:tbl>
              <a:tblPr firstRow="1" bandRow="1">
                <a:tableStyleId>{93296810-A885-4BE3-A3E7-6D5BEEA58F35}</a:tableStyleId>
              </a:tblPr>
              <a:tblGrid>
                <a:gridCol w="1080000"/>
                <a:gridCol w="1620000"/>
                <a:gridCol w="1620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Gaston B</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Sanger B</a:t>
                      </a:r>
                      <a:endParaRPr kumimoji="1" lang="en-US" altLang="ja-JP" dirty="0" smtClean="0"/>
                    </a:p>
                  </a:txBody>
                  <a:tcPr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Reunion A</a:t>
                      </a:r>
                      <a:endParaRPr kumimoji="1" lang="ja-JP" altLang="en-US" dirty="0" smtClean="0">
                        <a:solidFill>
                          <a:schemeClr val="tx1"/>
                        </a:solidFill>
                      </a:endParaRPr>
                    </a:p>
                  </a:txBody>
                  <a:tcPr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September, 2015</a:t>
            </a:r>
            <a:endParaRPr lang="en-US" altLang="ja-JP" dirty="0"/>
          </a:p>
        </p:txBody>
      </p:sp>
    </p:spTree>
    <p:extLst>
      <p:ext uri="{BB962C8B-B14F-4D97-AF65-F5344CB8AC3E}">
        <p14:creationId xmlns:p14="http://schemas.microsoft.com/office/powerpoint/2010/main" xmlns="" val="3753311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smtClean="0"/>
              <a:t>TG Kickoff			September 2014		</a:t>
            </a:r>
          </a:p>
          <a:p>
            <a:r>
              <a:rPr lang="en-US" altLang="ja-JP" sz="2400" dirty="0" smtClean="0"/>
              <a:t>Editing1</a:t>
            </a:r>
            <a:r>
              <a:rPr lang="en-US" altLang="ja-JP" sz="2400" baseline="30000" dirty="0" smtClean="0"/>
              <a:t>st</a:t>
            </a:r>
            <a:r>
              <a:rPr lang="en-US" altLang="ja-JP" sz="2400" dirty="0" smtClean="0"/>
              <a:t> Draft		May 2015</a:t>
            </a:r>
          </a:p>
          <a:p>
            <a:r>
              <a:rPr lang="en-US" altLang="ja-JP" sz="2400" dirty="0" smtClean="0"/>
              <a:t>Motion for Letter Ballot	March 2016</a:t>
            </a:r>
          </a:p>
          <a:p>
            <a:r>
              <a:rPr lang="en-US" altLang="ja-JP" sz="2400" dirty="0" smtClean="0"/>
              <a:t>Sponsor Ballot		November 2016</a:t>
            </a:r>
          </a:p>
          <a:p>
            <a:r>
              <a:rPr lang="de-DE" altLang="ja-JP" sz="2400" dirty="0" smtClean="0"/>
              <a:t>Submission to RevCom	May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September,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spTree>
    <p:extLst>
      <p:ext uri="{BB962C8B-B14F-4D97-AF65-F5344CB8AC3E}">
        <p14:creationId xmlns:p14="http://schemas.microsoft.com/office/powerpoint/2010/main" xmlns="" val="1249501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November, 2015</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772816"/>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cxnSp>
        <p:nvCxnSpPr>
          <p:cNvPr id="10" name="直線コネクタ 9"/>
          <p:cNvCxnSpPr/>
          <p:nvPr/>
        </p:nvCxnSpPr>
        <p:spPr bwMode="auto">
          <a:xfrm>
            <a:off x="5148064" y="1772816"/>
            <a:ext cx="0" cy="4464496"/>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September,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lnSpcReduction="10000"/>
          </a:bodyPr>
          <a:lstStyle/>
          <a:p>
            <a:r>
              <a:rPr lang="en-US" altLang="ja-JP" sz="2400" dirty="0" smtClean="0"/>
              <a:t>TG4s meeting call to order</a:t>
            </a:r>
          </a:p>
          <a:p>
            <a:r>
              <a:rPr lang="en-US" altLang="ja-JP" sz="2400" dirty="0" smtClean="0"/>
              <a:t>Call for essential patents and policies &amp; procedures reminder </a:t>
            </a:r>
          </a:p>
          <a:p>
            <a:r>
              <a:rPr lang="en-US" altLang="ja-JP" sz="2400" dirty="0" smtClean="0"/>
              <a:t>Agenda Setting</a:t>
            </a:r>
          </a:p>
          <a:p>
            <a:r>
              <a:rPr lang="en-US" altLang="ja-JP" sz="2400" dirty="0" smtClean="0"/>
              <a:t>Approve Bangkok and October Teleconference meeting 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dirty="0" smtClean="0"/>
              <a:t>Timeline</a:t>
            </a:r>
          </a:p>
          <a:p>
            <a:pPr>
              <a:lnSpc>
                <a:spcPct val="80000"/>
              </a:lnSpc>
            </a:pPr>
            <a:r>
              <a:rPr lang="en-US" altLang="ja-JP" sz="2400" dirty="0" smtClean="0"/>
              <a:t>Plan for January meeting and Teleconference</a:t>
            </a:r>
          </a:p>
          <a:p>
            <a:r>
              <a:rPr lang="en-US" altLang="ja-JP" sz="24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November </a:t>
            </a:r>
            <a:r>
              <a:rPr lang="en-US" altLang="ja-JP" sz="2400" dirty="0"/>
              <a:t>2015 </a:t>
            </a:r>
            <a:r>
              <a:rPr lang="en-US" altLang="ja-JP" sz="2400" dirty="0" smtClean="0"/>
              <a:t>Agenda</a:t>
            </a:r>
            <a:r>
              <a:rPr lang="ja-JP" altLang="en-US" sz="2400" dirty="0" smtClean="0"/>
              <a:t> </a:t>
            </a:r>
            <a:r>
              <a:rPr lang="en-US" altLang="ja-JP" sz="2400" dirty="0" smtClean="0"/>
              <a:t>(15-15-794r0)</a:t>
            </a:r>
          </a:p>
          <a:p>
            <a:r>
              <a:rPr lang="en-US" altLang="ja-JP" sz="2400" dirty="0" smtClean="0">
                <a:ea typeface="ＭＳ Ｐゴシック" charset="-128"/>
              </a:rPr>
              <a:t>TG4s Opening Information for November 2015</a:t>
            </a:r>
            <a:r>
              <a:rPr lang="en-US" altLang="ja-JP" sz="2400" dirty="0" smtClean="0"/>
              <a:t> </a:t>
            </a:r>
            <a:r>
              <a:rPr lang="en-US" altLang="ja-JP" sz="2400" dirty="0"/>
              <a:t>(</a:t>
            </a:r>
            <a:r>
              <a:rPr lang="en-US" altLang="ja-JP" sz="2400" dirty="0" smtClean="0"/>
              <a:t>15-15-882r0)</a:t>
            </a:r>
          </a:p>
          <a:p>
            <a:r>
              <a:rPr lang="en-US" altLang="ja-JP" sz="2400" dirty="0"/>
              <a:t>TG4s </a:t>
            </a:r>
            <a:r>
              <a:rPr lang="en-US" altLang="ja-JP" sz="2400" dirty="0" smtClean="0">
                <a:ea typeface="ＭＳ Ｐゴシック" charset="-128"/>
              </a:rPr>
              <a:t>September</a:t>
            </a:r>
            <a:r>
              <a:rPr lang="en-US" altLang="ja-JP" sz="2400" dirty="0" smtClean="0"/>
              <a:t> 2015 Meeting Minutes (15-15-771r1)</a:t>
            </a:r>
          </a:p>
          <a:p>
            <a:r>
              <a:rPr lang="en-US" altLang="ja-JP" sz="2400" dirty="0" smtClean="0"/>
              <a:t>TG4s Teleconference Minutes for October 2015 (15-15-857r0)</a:t>
            </a:r>
          </a:p>
          <a:p>
            <a:r>
              <a:rPr lang="en-US" altLang="ja-JP" sz="2400" dirty="0" smtClean="0"/>
              <a:t>Proposal for SRM IE and TPC PIB in Technical Guidance Document (15-15-850r0)</a:t>
            </a:r>
          </a:p>
          <a:p>
            <a:r>
              <a:rPr lang="en-US" altLang="ja-JP" sz="2400" dirty="0" smtClean="0"/>
              <a:t>TG4s Technical Guidance Document(15-14-555r7)</a:t>
            </a:r>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September,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416</TotalTime>
  <Words>523</Words>
  <Application>Microsoft Office PowerPoint</Application>
  <PresentationFormat>画面に合わせる (4:3)</PresentationFormat>
  <Paragraphs>233</Paragraphs>
  <Slides>10</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IEEE-P802_15</vt:lpstr>
      <vt:lpstr>プレゼンテーション</vt:lpstr>
      <vt:lpstr>スライド 1</vt:lpstr>
      <vt:lpstr>TG4s Opening Information for November 2015</vt:lpstr>
      <vt:lpstr>Attendance</vt:lpstr>
      <vt:lpstr>IEEE Patent Plicy</vt:lpstr>
      <vt:lpstr>TG4s schedule for the week</vt:lpstr>
      <vt:lpstr>Time planning</vt:lpstr>
      <vt:lpstr>Timeline</vt:lpstr>
      <vt:lpstr>Agenda</vt:lpstr>
      <vt:lpstr>Contributions</vt:lpstr>
      <vt:lpstr>スライド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September 2015</dc:title>
  <dc:subject>IEEE 802.15 &lt;subject&gt;</dc:subject>
  <dc:creator>kitazawa</dc:creator>
  <dc:description>15-15-0635-00-004s</dc:description>
  <cp:lastModifiedBy>kitazawa</cp:lastModifiedBy>
  <cp:revision>11</cp:revision>
  <cp:lastPrinted>2015-06-24T08:51:36Z</cp:lastPrinted>
  <dcterms:created xsi:type="dcterms:W3CDTF">2015-02-02T05:19:06Z</dcterms:created>
  <dcterms:modified xsi:type="dcterms:W3CDTF">2015-11-10T08:15:17Z</dcterms:modified>
</cp:coreProperties>
</file>