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56" r:id="rId4"/>
    <p:sldId id="260" r:id="rId5"/>
    <p:sldId id="261" r:id="rId6"/>
    <p:sldId id="262" r:id="rId7"/>
    <p:sldId id="263"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60"/>
    <p:restoredTop sz="94649"/>
  </p:normalViewPr>
  <p:slideViewPr>
    <p:cSldViewPr>
      <p:cViewPr varScale="1">
        <p:scale>
          <a:sx n="84" d="100"/>
          <a:sy n="84" d="100"/>
        </p:scale>
        <p:origin x="15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5CE1238-81B8-164C-AC72-8620CE338EB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defTabSz="933450">
              <a:defRPr sz="2400">
                <a:solidFill>
                  <a:schemeClr val="tx1"/>
                </a:solidFill>
                <a:latin typeface="Times New Roman" charset="0"/>
              </a:defRPr>
            </a:lvl1pPr>
            <a:lvl2pPr marL="461963" defTabSz="933450">
              <a:defRPr sz="2400">
                <a:solidFill>
                  <a:schemeClr val="tx1"/>
                </a:solidFill>
                <a:latin typeface="Times New Roman" charset="0"/>
              </a:defRPr>
            </a:lvl2pPr>
            <a:lvl3pPr marL="923925" defTabSz="933450">
              <a:defRPr sz="2400">
                <a:solidFill>
                  <a:schemeClr val="tx1"/>
                </a:solidFill>
                <a:latin typeface="Times New Roman" charset="0"/>
              </a:defRPr>
            </a:lvl3pPr>
            <a:lvl4pPr marL="1387475" defTabSz="933450">
              <a:defRPr sz="2400">
                <a:solidFill>
                  <a:schemeClr val="tx1"/>
                </a:solidFill>
                <a:latin typeface="Times New Roman" charset="0"/>
              </a:defRPr>
            </a:lvl4pPr>
            <a:lvl5pPr marL="1849438" defTabSz="933450">
              <a:defRPr sz="2400">
                <a:solidFill>
                  <a:schemeClr val="tx1"/>
                </a:solidFill>
                <a:latin typeface="Times New Roman" charset="0"/>
              </a:defRPr>
            </a:lvl5pPr>
            <a:lvl6pPr marL="2306638" defTabSz="933450" eaLnBrk="0" fontAlgn="base" hangingPunct="0">
              <a:spcBef>
                <a:spcPct val="0"/>
              </a:spcBef>
              <a:spcAft>
                <a:spcPct val="0"/>
              </a:spcAft>
              <a:defRPr sz="2400">
                <a:solidFill>
                  <a:schemeClr val="tx1"/>
                </a:solidFill>
                <a:latin typeface="Times New Roman" charset="0"/>
              </a:defRPr>
            </a:lvl6pPr>
            <a:lvl7pPr marL="2763838" defTabSz="933450" eaLnBrk="0" fontAlgn="base" hangingPunct="0">
              <a:spcBef>
                <a:spcPct val="0"/>
              </a:spcBef>
              <a:spcAft>
                <a:spcPct val="0"/>
              </a:spcAft>
              <a:defRPr sz="2400">
                <a:solidFill>
                  <a:schemeClr val="tx1"/>
                </a:solidFill>
                <a:latin typeface="Times New Roman" charset="0"/>
              </a:defRPr>
            </a:lvl7pPr>
            <a:lvl8pPr marL="3221038" defTabSz="933450" eaLnBrk="0" fontAlgn="base" hangingPunct="0">
              <a:spcBef>
                <a:spcPct val="0"/>
              </a:spcBef>
              <a:spcAft>
                <a:spcPct val="0"/>
              </a:spcAft>
              <a:defRPr sz="2400">
                <a:solidFill>
                  <a:schemeClr val="tx1"/>
                </a:solidFill>
                <a:latin typeface="Times New Roman" charset="0"/>
              </a:defRPr>
            </a:lvl8pPr>
            <a:lvl9pPr marL="3678238" defTabSz="933450" eaLnBrk="0" fontAlgn="base" hangingPunct="0">
              <a:spcBef>
                <a:spcPct val="0"/>
              </a:spcBef>
              <a:spcAft>
                <a:spcPct val="0"/>
              </a:spcAft>
              <a:defRPr sz="2400">
                <a:solidFill>
                  <a:schemeClr val="tx1"/>
                </a:solidFill>
                <a:latin typeface="Times New Roman"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822262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79B638B-45BA-A648-B8B3-B94F2DBE526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138019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F31E18E-2FB5-0047-8E94-AB7E95051C8E}"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4803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9" name="Shape 1479"/>
          <p:cNvSpPr>
            <a:spLocks noGrp="1" noRot="1" noChangeAspect="1"/>
          </p:cNvSpPr>
          <p:nvPr>
            <p:ph type="sldImg"/>
          </p:nvPr>
        </p:nvSpPr>
        <p:spPr>
          <a:xfrm>
            <a:off x="1154113" y="701675"/>
            <a:ext cx="4625975" cy="3468688"/>
          </a:xfrm>
          <a:prstGeom prst="rect">
            <a:avLst/>
          </a:prstGeom>
        </p:spPr>
        <p:txBody>
          <a:bodyPr/>
          <a:lstStyle/>
          <a:p>
            <a:pPr lvl="0"/>
            <a:endParaRPr/>
          </a:p>
        </p:txBody>
      </p:sp>
      <p:sp>
        <p:nvSpPr>
          <p:cNvPr id="1480" name="Shape 1480"/>
          <p:cNvSpPr>
            <a:spLocks noGrp="1"/>
          </p:cNvSpPr>
          <p:nvPr>
            <p:ph type="body" sz="quarter" idx="1"/>
          </p:nvPr>
        </p:nvSpPr>
        <p:spPr>
          <a:prstGeom prst="rect">
            <a:avLst/>
          </a:prstGeom>
        </p:spPr>
        <p:txBody>
          <a:bodyPr/>
          <a:lstStyle/>
          <a:p>
            <a:pPr lvl="0">
              <a:defRPr sz="1800"/>
            </a:pPr>
            <a:r>
              <a:rPr sz="2200"/>
              <a:t>One very interesting phenomenon we discovered is that between exposure of consecutive image frames, there is a short time duration during which the camera is actually idle, and hence not receiving incoming signal. </a:t>
            </a:r>
          </a:p>
          <a:p>
            <a:pPr lvl="0">
              <a:defRPr sz="1800"/>
            </a:pPr>
            <a:endParaRPr sz="2200"/>
          </a:p>
          <a:p>
            <a:pPr lvl="0">
              <a:defRPr sz="1800"/>
            </a:pPr>
            <a:r>
              <a:rPr sz="2200"/>
              <a:t>The length of this idle duration depends on the camera sensor hardware.</a:t>
            </a:r>
          </a:p>
          <a:p>
            <a:pPr lvl="0">
              <a:defRPr sz="1800"/>
            </a:pPr>
            <a:endParaRPr sz="2200"/>
          </a:p>
          <a:p>
            <a:pPr lvl="0">
              <a:defRPr sz="1800"/>
            </a:pPr>
            <a:r>
              <a:rPr sz="2200"/>
              <a:t>This idle duration results in significant signal loss, and hence symbol loss.</a:t>
            </a:r>
          </a:p>
          <a:p>
            <a:pPr lvl="0">
              <a:defRPr sz="1800"/>
            </a:pPr>
            <a:endParaRPr sz="2200"/>
          </a:p>
          <a:p>
            <a:pPr lvl="0">
              <a:defRPr sz="1800"/>
            </a:pPr>
            <a:r>
              <a:rPr sz="2200"/>
              <a:t>In this slide, we assume that the transmitting light occupies the entire image.</a:t>
            </a:r>
          </a:p>
        </p:txBody>
      </p:sp>
    </p:spTree>
    <p:extLst>
      <p:ext uri="{BB962C8B-B14F-4D97-AF65-F5344CB8AC3E}">
        <p14:creationId xmlns:p14="http://schemas.microsoft.com/office/powerpoint/2010/main" val="1434895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2" name="Shape 1902"/>
          <p:cNvSpPr>
            <a:spLocks noGrp="1" noRot="1" noChangeAspect="1"/>
          </p:cNvSpPr>
          <p:nvPr>
            <p:ph type="sldImg"/>
          </p:nvPr>
        </p:nvSpPr>
        <p:spPr>
          <a:xfrm>
            <a:off x="1154113" y="701675"/>
            <a:ext cx="4625975" cy="3468688"/>
          </a:xfrm>
          <a:prstGeom prst="rect">
            <a:avLst/>
          </a:prstGeom>
        </p:spPr>
        <p:txBody>
          <a:bodyPr/>
          <a:lstStyle/>
          <a:p>
            <a:pPr lvl="0"/>
            <a:endParaRPr/>
          </a:p>
        </p:txBody>
      </p:sp>
      <p:sp>
        <p:nvSpPr>
          <p:cNvPr id="1903" name="Shape 1903"/>
          <p:cNvSpPr>
            <a:spLocks noGrp="1"/>
          </p:cNvSpPr>
          <p:nvPr>
            <p:ph type="body" sz="quarter" idx="1"/>
          </p:nvPr>
        </p:nvSpPr>
        <p:spPr>
          <a:prstGeom prst="rect">
            <a:avLst/>
          </a:prstGeom>
        </p:spPr>
        <p:txBody>
          <a:bodyPr/>
          <a:lstStyle/>
          <a:p>
            <a:pPr lvl="0">
              <a:defRPr sz="1800"/>
            </a:pPr>
            <a:r>
              <a:rPr sz="2200"/>
              <a:t>Now, let’s assume the transmitting light only occupies a portion of image. </a:t>
            </a:r>
          </a:p>
          <a:p>
            <a:pPr lvl="0">
              <a:defRPr sz="1800"/>
            </a:pPr>
            <a:endParaRPr sz="2200"/>
          </a:p>
          <a:p>
            <a:pPr lvl="0">
              <a:defRPr sz="1800"/>
            </a:pPr>
            <a:r>
              <a:rPr sz="2200"/>
              <a:t>In addition to the loss caused by the idle period, because now a number of rows of pixels do not capture the incoming signal, there is an even larger portion of signal and symbol lost in the process.</a:t>
            </a:r>
          </a:p>
        </p:txBody>
      </p:sp>
    </p:spTree>
    <p:extLst>
      <p:ext uri="{BB962C8B-B14F-4D97-AF65-F5344CB8AC3E}">
        <p14:creationId xmlns:p14="http://schemas.microsoft.com/office/powerpoint/2010/main" val="39797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55CE371-CDAB-D542-BF8C-782413B910B3}" type="slidenum">
              <a:rPr lang="en-US" altLang="en-US"/>
              <a:pPr/>
              <a:t>‹#›</a:t>
            </a:fld>
            <a:endParaRPr lang="en-US" altLang="en-US"/>
          </a:p>
        </p:txBody>
      </p:sp>
    </p:spTree>
    <p:extLst>
      <p:ext uri="{BB962C8B-B14F-4D97-AF65-F5344CB8AC3E}">
        <p14:creationId xmlns:p14="http://schemas.microsoft.com/office/powerpoint/2010/main" val="1411154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2609429-82BD-4041-9569-DA356548BAFD}" type="slidenum">
              <a:rPr lang="en-US" altLang="en-US"/>
              <a:pPr/>
              <a:t>‹#›</a:t>
            </a:fld>
            <a:endParaRPr lang="en-US" altLang="en-US"/>
          </a:p>
        </p:txBody>
      </p:sp>
    </p:spTree>
    <p:extLst>
      <p:ext uri="{BB962C8B-B14F-4D97-AF65-F5344CB8AC3E}">
        <p14:creationId xmlns:p14="http://schemas.microsoft.com/office/powerpoint/2010/main" val="255789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9645767-8590-6849-B8C1-35E86CD63DB9}" type="slidenum">
              <a:rPr lang="en-US" altLang="en-US"/>
              <a:pPr/>
              <a:t>‹#›</a:t>
            </a:fld>
            <a:endParaRPr lang="en-US" altLang="en-US"/>
          </a:p>
        </p:txBody>
      </p:sp>
    </p:spTree>
    <p:extLst>
      <p:ext uri="{BB962C8B-B14F-4D97-AF65-F5344CB8AC3E}">
        <p14:creationId xmlns:p14="http://schemas.microsoft.com/office/powerpoint/2010/main" val="1266235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165981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Tsai, National Taiwan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4B5BC41-0D10-F949-B008-C43F0169567A}" type="slidenum">
              <a:rPr lang="en-US" altLang="en-US"/>
              <a:pPr/>
              <a:t>‹#›</a:t>
            </a:fld>
            <a:endParaRPr lang="en-US" altLang="en-US"/>
          </a:p>
        </p:txBody>
      </p:sp>
    </p:spTree>
    <p:extLst>
      <p:ext uri="{BB962C8B-B14F-4D97-AF65-F5344CB8AC3E}">
        <p14:creationId xmlns:p14="http://schemas.microsoft.com/office/powerpoint/2010/main" val="173751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9688C80-66AE-8248-A804-C9005F475E5A}" type="slidenum">
              <a:rPr lang="en-US" altLang="en-US"/>
              <a:pPr/>
              <a:t>‹#›</a:t>
            </a:fld>
            <a:endParaRPr lang="en-US" altLang="en-US"/>
          </a:p>
        </p:txBody>
      </p:sp>
    </p:spTree>
    <p:extLst>
      <p:ext uri="{BB962C8B-B14F-4D97-AF65-F5344CB8AC3E}">
        <p14:creationId xmlns:p14="http://schemas.microsoft.com/office/powerpoint/2010/main" val="28282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AC3487F-79E6-5D43-9B39-334B12DE946F}" type="slidenum">
              <a:rPr lang="en-US" altLang="en-US"/>
              <a:pPr/>
              <a:t>‹#›</a:t>
            </a:fld>
            <a:endParaRPr lang="en-US" altLang="en-US"/>
          </a:p>
        </p:txBody>
      </p:sp>
    </p:spTree>
    <p:extLst>
      <p:ext uri="{BB962C8B-B14F-4D97-AF65-F5344CB8AC3E}">
        <p14:creationId xmlns:p14="http://schemas.microsoft.com/office/powerpoint/2010/main" val="110613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0BD6BE40-1F42-9047-8ED6-25223BB8C5F6}" type="slidenum">
              <a:rPr lang="en-US" altLang="en-US"/>
              <a:pPr/>
              <a:t>‹#›</a:t>
            </a:fld>
            <a:endParaRPr lang="en-US" altLang="en-US"/>
          </a:p>
        </p:txBody>
      </p:sp>
    </p:spTree>
    <p:extLst>
      <p:ext uri="{BB962C8B-B14F-4D97-AF65-F5344CB8AC3E}">
        <p14:creationId xmlns:p14="http://schemas.microsoft.com/office/powerpoint/2010/main" val="114723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1EB94AEE-27A2-984C-AEC0-9B9897A2C3A5}" type="slidenum">
              <a:rPr lang="en-US" altLang="en-US"/>
              <a:pPr/>
              <a:t>‹#›</a:t>
            </a:fld>
            <a:endParaRPr lang="en-US" altLang="en-US"/>
          </a:p>
        </p:txBody>
      </p:sp>
    </p:spTree>
    <p:extLst>
      <p:ext uri="{BB962C8B-B14F-4D97-AF65-F5344CB8AC3E}">
        <p14:creationId xmlns:p14="http://schemas.microsoft.com/office/powerpoint/2010/main" val="98293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D8DC3863-F397-EB4B-81B5-5C54B88E3482}" type="slidenum">
              <a:rPr lang="en-US" altLang="en-US"/>
              <a:pPr/>
              <a:t>‹#›</a:t>
            </a:fld>
            <a:endParaRPr lang="en-US" altLang="en-US"/>
          </a:p>
        </p:txBody>
      </p:sp>
    </p:spTree>
    <p:extLst>
      <p:ext uri="{BB962C8B-B14F-4D97-AF65-F5344CB8AC3E}">
        <p14:creationId xmlns:p14="http://schemas.microsoft.com/office/powerpoint/2010/main" val="167690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306296D-0AB5-6942-B41D-AD85B0EBBEC9}" type="slidenum">
              <a:rPr lang="en-US" altLang="en-US"/>
              <a:pPr/>
              <a:t>‹#›</a:t>
            </a:fld>
            <a:endParaRPr lang="en-US" altLang="en-US"/>
          </a:p>
        </p:txBody>
      </p:sp>
    </p:spTree>
    <p:extLst>
      <p:ext uri="{BB962C8B-B14F-4D97-AF65-F5344CB8AC3E}">
        <p14:creationId xmlns:p14="http://schemas.microsoft.com/office/powerpoint/2010/main" val="148622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D1CED52-E98E-4445-A8EE-C76A77FC03E1}" type="slidenum">
              <a:rPr lang="en-US" altLang="en-US"/>
              <a:pPr/>
              <a:t>‹#›</a:t>
            </a:fld>
            <a:endParaRPr lang="en-US" altLang="en-US"/>
          </a:p>
        </p:txBody>
      </p:sp>
    </p:spTree>
    <p:extLst>
      <p:ext uri="{BB962C8B-B14F-4D97-AF65-F5344CB8AC3E}">
        <p14:creationId xmlns:p14="http://schemas.microsoft.com/office/powerpoint/2010/main" val="95039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&lt;month year&gt;</a:t>
            </a:r>
            <a:endParaRPr lang="en-US" altLang="en-US" dirty="0"/>
          </a:p>
        </p:txBody>
      </p:sp>
      <p:sp>
        <p:nvSpPr>
          <p:cNvPr id="1029" name="Rectangle 5"/>
          <p:cNvSpPr>
            <a:spLocks noGrp="1" noChangeArrowheads="1"/>
          </p:cNvSpPr>
          <p:nvPr>
            <p:ph type="ftr" sz="quarter" idx="3"/>
          </p:nvPr>
        </p:nvSpPr>
        <p:spPr bwMode="auto">
          <a:xfrm>
            <a:off x="540824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Tsai, National Taiwan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19169A35-FFB0-4547-B3FD-289925C61E35}"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802.15-15-0881-00-007a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defRPr>
      </a:lvl2pPr>
      <a:lvl3pPr algn="ctr" rtl="0" eaLnBrk="1" fontAlgn="base" hangingPunct="1">
        <a:spcBef>
          <a:spcPct val="0"/>
        </a:spcBef>
        <a:spcAft>
          <a:spcPct val="0"/>
        </a:spcAft>
        <a:defRPr sz="3600">
          <a:solidFill>
            <a:schemeClr val="tx2"/>
          </a:solidFill>
          <a:latin typeface="Times New Roman" charset="0"/>
        </a:defRPr>
      </a:lvl3pPr>
      <a:lvl4pPr algn="ctr" rtl="0" eaLnBrk="1" fontAlgn="base" hangingPunct="1">
        <a:spcBef>
          <a:spcPct val="0"/>
        </a:spcBef>
        <a:spcAft>
          <a:spcPct val="0"/>
        </a:spcAft>
        <a:defRPr sz="3600">
          <a:solidFill>
            <a:schemeClr val="tx2"/>
          </a:solidFill>
          <a:latin typeface="Times New Roman" charset="0"/>
        </a:defRPr>
      </a:lvl4pPr>
      <a:lvl5pPr algn="ctr" rtl="0" eaLnBrk="1" fontAlgn="base" hangingPunct="1">
        <a:spcBef>
          <a:spcPct val="0"/>
        </a:spcBef>
        <a:spcAft>
          <a:spcPct val="0"/>
        </a:spcAft>
        <a:defRPr sz="3600">
          <a:solidFill>
            <a:schemeClr val="tx2"/>
          </a:solidFill>
          <a:latin typeface="Times New Roman" charset="0"/>
        </a:defRPr>
      </a:lvl5pPr>
      <a:lvl6pPr marL="457200" algn="ctr" rtl="0" eaLnBrk="1" fontAlgn="base" hangingPunct="1">
        <a:spcBef>
          <a:spcPct val="0"/>
        </a:spcBef>
        <a:spcAft>
          <a:spcPct val="0"/>
        </a:spcAft>
        <a:defRPr sz="3600">
          <a:solidFill>
            <a:schemeClr val="tx2"/>
          </a:solidFill>
          <a:latin typeface="Times New Roman" charset="0"/>
        </a:defRPr>
      </a:lvl6pPr>
      <a:lvl7pPr marL="914400" algn="ctr" rtl="0" eaLnBrk="1" fontAlgn="base" hangingPunct="1">
        <a:spcBef>
          <a:spcPct val="0"/>
        </a:spcBef>
        <a:spcAft>
          <a:spcPct val="0"/>
        </a:spcAft>
        <a:defRPr sz="3600">
          <a:solidFill>
            <a:schemeClr val="tx2"/>
          </a:solidFill>
          <a:latin typeface="Times New Roman" charset="0"/>
        </a:defRPr>
      </a:lvl7pPr>
      <a:lvl8pPr marL="1371600" algn="ctr" rtl="0" eaLnBrk="1" fontAlgn="base" hangingPunct="1">
        <a:spcBef>
          <a:spcPct val="0"/>
        </a:spcBef>
        <a:spcAft>
          <a:spcPct val="0"/>
        </a:spcAft>
        <a:defRPr sz="3600">
          <a:solidFill>
            <a:schemeClr val="tx2"/>
          </a:solidFill>
          <a:latin typeface="Times New Roman" charset="0"/>
        </a:defRPr>
      </a:lvl8pPr>
      <a:lvl9pPr marL="1828800" algn="ctr" rtl="0" eaLnBrk="1" fontAlgn="base" hangingPunct="1">
        <a:spcBef>
          <a:spcPct val="0"/>
        </a:spcBef>
        <a:spcAft>
          <a:spcPct val="0"/>
        </a:spcAft>
        <a:defRPr sz="36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November 2015</a:t>
            </a:r>
            <a:endParaRPr lang="en-US" altLang="en-US" dirty="0"/>
          </a:p>
        </p:txBody>
      </p:sp>
      <p:sp>
        <p:nvSpPr>
          <p:cNvPr id="5" name="Footer Placeholder 2"/>
          <p:cNvSpPr>
            <a:spLocks noGrp="1"/>
          </p:cNvSpPr>
          <p:nvPr>
            <p:ph type="ftr" sz="quarter" idx="11"/>
          </p:nvPr>
        </p:nvSpPr>
        <p:spPr/>
        <p:txBody>
          <a:bodyPr/>
          <a:lstStyle/>
          <a:p>
            <a:r>
              <a:rPr lang="en-US" altLang="en-US" dirty="0" smtClean="0"/>
              <a:t>Tsai, National Taiwan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929DA881-D37F-7F48-B325-0D2899976CDD}" type="slidenum">
              <a:rPr lang="en-US" altLang="en-US"/>
              <a:pPr/>
              <a:t>1</a:t>
            </a:fld>
            <a:endParaRPr lang="en-US" altLang="en-US"/>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Tsai / National Taiwan University Proposal Summary</a:t>
            </a:r>
            <a:r>
              <a:rPr lang="en-US" altLang="en-US" sz="1600" dirty="0">
                <a:solidFill>
                  <a:schemeClr val="tx2"/>
                </a:solidFill>
              </a:rPr>
              <a:t>	</a:t>
            </a:r>
          </a:p>
          <a:p>
            <a:r>
              <a:rPr lang="en-US" altLang="en-US" sz="1600" b="1" dirty="0">
                <a:solidFill>
                  <a:schemeClr val="tx2"/>
                </a:solidFill>
              </a:rPr>
              <a:t>Date Submitted: </a:t>
            </a:r>
            <a:r>
              <a:rPr lang="en-US" altLang="en-US" sz="1600" b="1" dirty="0" smtClean="0">
                <a:solidFill>
                  <a:schemeClr val="tx2"/>
                </a:solidFill>
              </a:rPr>
              <a:t>9 November,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Hsin-Mu Tsai [National Taiwan University]</a:t>
            </a:r>
          </a:p>
          <a:p>
            <a:r>
              <a:rPr lang="en-US" altLang="en-US" sz="1600" dirty="0" smtClean="0">
                <a:solidFill>
                  <a:schemeClr val="tx2"/>
                </a:solidFill>
              </a:rPr>
              <a:t>Address: No. 1, Sec. 4, Roosevelt Rd., Dept. of CSIE, Taipei City 10617, Taiwan</a:t>
            </a:r>
          </a:p>
          <a:p>
            <a:r>
              <a:rPr lang="en-US" altLang="en-US" sz="1600" dirty="0" smtClean="0">
                <a:solidFill>
                  <a:schemeClr val="tx2"/>
                </a:solidFill>
              </a:rPr>
              <a:t>Voice: +886 2 33664888 ext. 316, E-Mail: hsinmu@csie.ntu.edu.tw</a:t>
            </a:r>
          </a:p>
          <a:p>
            <a:r>
              <a:rPr lang="en-US" altLang="en-US" sz="1600" b="1" dirty="0" smtClean="0">
                <a:solidFill>
                  <a:schemeClr val="tx2"/>
                </a:solidFill>
              </a:rPr>
              <a:t>Re:</a:t>
            </a:r>
            <a:endParaRPr lang="en-US" altLang="en-US" sz="1600" dirty="0" smtClean="0">
              <a:solidFill>
                <a:schemeClr val="tx2"/>
              </a:solidFill>
            </a:endParaRP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Summary of NTU Proposal </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endParaRPr lang="en-US" altLang="en-US" sz="1600" dirty="0" smtClean="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smtClean="0">
                <a:solidFill>
                  <a:schemeClr val="tx2"/>
                </a:solidFill>
              </a:rPr>
              <a:t>Release</a:t>
            </a:r>
            <a:r>
              <a:rPr lang="en-US" altLang="en-US" sz="1600" b="1" dirty="0">
                <a:solidFill>
                  <a:schemeClr val="tx2"/>
                </a:solidFill>
              </a:rPr>
              <a:t>:</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Tsai, National Taiwan University</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ED5EBCE3-3594-8B4E-9BE2-6A5BE2DC5DD5}" type="slidenum">
              <a:rPr lang="en-US" altLang="en-US"/>
              <a:pPr/>
              <a:t>2</a:t>
            </a:fld>
            <a:endParaRPr lang="en-US" altLang="en-US"/>
          </a:p>
        </p:txBody>
      </p:sp>
      <p:sp>
        <p:nvSpPr>
          <p:cNvPr id="26626" name="Rectangle 2"/>
          <p:cNvSpPr>
            <a:spLocks noGrp="1" noChangeArrowheads="1"/>
          </p:cNvSpPr>
          <p:nvPr>
            <p:ph type="ctrTitle"/>
          </p:nvPr>
        </p:nvSpPr>
        <p:spPr>
          <a:xfrm>
            <a:off x="685800" y="1916832"/>
            <a:ext cx="7772400" cy="1143000"/>
          </a:xfrm>
        </p:spPr>
        <p:txBody>
          <a:bodyPr anchor="ctr"/>
          <a:lstStyle/>
          <a:p>
            <a:r>
              <a:rPr lang="en-US" altLang="en-US" sz="3600" dirty="0" smtClean="0"/>
              <a:t>Tsai / National Taiwan University</a:t>
            </a:r>
            <a:br>
              <a:rPr lang="en-US" altLang="en-US" sz="3600" dirty="0" smtClean="0"/>
            </a:br>
            <a:r>
              <a:rPr lang="en-US" altLang="en-US" sz="3600" dirty="0" smtClean="0"/>
              <a:t>Summary of Proposal</a:t>
            </a:r>
            <a:endParaRPr lang="en-US" altLang="en-US" sz="3600" dirty="0"/>
          </a:p>
        </p:txBody>
      </p:sp>
      <p:sp>
        <p:nvSpPr>
          <p:cNvPr id="26627" name="Rectangle 3"/>
          <p:cNvSpPr>
            <a:spLocks noGrp="1" noChangeArrowheads="1"/>
          </p:cNvSpPr>
          <p:nvPr>
            <p:ph type="subTitle" idx="1"/>
          </p:nvPr>
        </p:nvSpPr>
        <p:spPr>
          <a:xfrm>
            <a:off x="685800" y="3517032"/>
            <a:ext cx="7772400" cy="1928192"/>
          </a:xfrm>
        </p:spPr>
        <p:txBody>
          <a:bodyPr/>
          <a:lstStyle/>
          <a:p>
            <a:r>
              <a:rPr lang="en-US" altLang="en-US" dirty="0" smtClean="0"/>
              <a:t>Hsin-Mu (Michael) Tsai, Ph.D.</a:t>
            </a:r>
          </a:p>
          <a:p>
            <a:r>
              <a:rPr lang="en-US" altLang="en-US" dirty="0" smtClean="0"/>
              <a:t>Department of Computer Science </a:t>
            </a:r>
            <a:br>
              <a:rPr lang="en-US" altLang="en-US" dirty="0" smtClean="0"/>
            </a:br>
            <a:r>
              <a:rPr lang="en-US" altLang="en-US" dirty="0" smtClean="0"/>
              <a:t>and Information Engineering</a:t>
            </a:r>
          </a:p>
          <a:p>
            <a:r>
              <a:rPr lang="en-US" altLang="en-US" dirty="0" smtClean="0"/>
              <a:t>National Taiwan University</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Tsai, National Taiwan University</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AC8779D-2F9D-6449-9E74-6F304FA3C2C4}" type="slidenum">
              <a:rPr lang="en-US" altLang="en-US"/>
              <a:pPr/>
              <a:t>3</a:t>
            </a:fld>
            <a:endParaRPr lang="en-US" altLang="en-US"/>
          </a:p>
        </p:txBody>
      </p:sp>
      <p:sp>
        <p:nvSpPr>
          <p:cNvPr id="4098" name="Rectangle 2"/>
          <p:cNvSpPr>
            <a:spLocks noGrp="1" noChangeArrowheads="1"/>
          </p:cNvSpPr>
          <p:nvPr>
            <p:ph type="title"/>
          </p:nvPr>
        </p:nvSpPr>
        <p:spPr>
          <a:xfrm>
            <a:off x="685800" y="685800"/>
            <a:ext cx="5974432" cy="1066800"/>
          </a:xfrm>
          <a:ln/>
        </p:spPr>
        <p:txBody>
          <a:bodyPr/>
          <a:lstStyle/>
          <a:p>
            <a:r>
              <a:rPr lang="en-US" altLang="en-US" sz="3200" dirty="0" smtClean="0"/>
              <a:t>Background Introduction</a:t>
            </a:r>
            <a:endParaRPr lang="en-US" altLang="en-US" sz="3200" dirty="0"/>
          </a:p>
        </p:txBody>
      </p:sp>
      <p:sp>
        <p:nvSpPr>
          <p:cNvPr id="4099" name="Rectangle 3"/>
          <p:cNvSpPr>
            <a:spLocks noGrp="1" noChangeArrowheads="1"/>
          </p:cNvSpPr>
          <p:nvPr>
            <p:ph type="body" idx="1"/>
          </p:nvPr>
        </p:nvSpPr>
        <p:spPr>
          <a:xfrm>
            <a:off x="755576" y="1988840"/>
            <a:ext cx="7772400" cy="4114800"/>
          </a:xfrm>
          <a:ln/>
        </p:spPr>
        <p:txBody>
          <a:bodyPr/>
          <a:lstStyle/>
          <a:p>
            <a:r>
              <a:rPr lang="en-US" altLang="en-US" sz="2400" dirty="0" smtClean="0"/>
              <a:t>Hsin-Mu Tsai, Ph.D.</a:t>
            </a:r>
          </a:p>
          <a:p>
            <a:r>
              <a:rPr lang="en-US" altLang="en-US" sz="2000" dirty="0" smtClean="0"/>
              <a:t>Associate Professor,</a:t>
            </a:r>
            <a:br>
              <a:rPr lang="en-US" altLang="en-US" sz="2000" dirty="0" smtClean="0"/>
            </a:br>
            <a:r>
              <a:rPr lang="en-US" altLang="en-US" sz="2000" dirty="0" smtClean="0"/>
              <a:t>Department of Computer Science </a:t>
            </a:r>
            <a:br>
              <a:rPr lang="en-US" altLang="en-US" sz="2000" dirty="0" smtClean="0"/>
            </a:br>
            <a:r>
              <a:rPr lang="en-US" altLang="en-US" sz="2000" dirty="0" smtClean="0"/>
              <a:t>	and Information Engineering,</a:t>
            </a:r>
            <a:br>
              <a:rPr lang="en-US" altLang="en-US" sz="2000" dirty="0" smtClean="0"/>
            </a:br>
            <a:r>
              <a:rPr lang="en-US" altLang="en-US" sz="2000" dirty="0" smtClean="0"/>
              <a:t>National Taiwan University</a:t>
            </a:r>
          </a:p>
          <a:p>
            <a:r>
              <a:rPr lang="en-US" altLang="en-US" sz="2000" b="1" dirty="0" smtClean="0"/>
              <a:t>Research Areas:</a:t>
            </a:r>
            <a:r>
              <a:rPr lang="en-US" altLang="en-US" sz="2000" dirty="0" smtClean="0"/>
              <a:t> </a:t>
            </a:r>
            <a:br>
              <a:rPr lang="en-US" altLang="en-US" sz="2000" dirty="0" smtClean="0"/>
            </a:br>
            <a:r>
              <a:rPr lang="en-US" altLang="en-US" sz="2000" dirty="0" smtClean="0"/>
              <a:t>Vehicle Systems, Vehicular Networking and Communications, and Visible Light Communications</a:t>
            </a:r>
          </a:p>
          <a:p>
            <a:r>
              <a:rPr lang="en-US" altLang="en-US" sz="2000" b="1" dirty="0" smtClean="0"/>
              <a:t>National Taiwan University</a:t>
            </a:r>
            <a:r>
              <a:rPr lang="en-US" altLang="en-US" sz="2000" dirty="0" smtClean="0"/>
              <a:t>:</a:t>
            </a:r>
            <a:br>
              <a:rPr lang="en-US" altLang="en-US" sz="2000" dirty="0" smtClean="0"/>
            </a:br>
            <a:r>
              <a:rPr lang="en-US" altLang="en-US" sz="2000" dirty="0" smtClean="0"/>
              <a:t>The largest general university in Taiwan, with 33,000 students, 11 colleges, 54 departments, and 109 graduate institutes. </a:t>
            </a:r>
          </a:p>
          <a:p>
            <a:endParaRPr lang="en-US" altLang="en-US" sz="2000" dirty="0" smtClean="0"/>
          </a:p>
          <a:p>
            <a:endParaRPr lang="en-US" altLang="en-US" sz="2000"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48638" b="51050"/>
          <a:stretch/>
        </p:blipFill>
        <p:spPr>
          <a:xfrm>
            <a:off x="6441039" y="923665"/>
            <a:ext cx="1414550" cy="201950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0376" y="2928123"/>
            <a:ext cx="2987824" cy="10581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 Objective</a:t>
            </a:r>
            <a:endParaRPr lang="en-US" dirty="0"/>
          </a:p>
        </p:txBody>
      </p:sp>
      <p:sp>
        <p:nvSpPr>
          <p:cNvPr id="3" name="Content Placeholder 2"/>
          <p:cNvSpPr>
            <a:spLocks noGrp="1"/>
          </p:cNvSpPr>
          <p:nvPr>
            <p:ph idx="1"/>
          </p:nvPr>
        </p:nvSpPr>
        <p:spPr>
          <a:xfrm>
            <a:off x="685800" y="1981200"/>
            <a:ext cx="7924800" cy="4114800"/>
          </a:xfrm>
        </p:spPr>
        <p:txBody>
          <a:bodyPr/>
          <a:lstStyle/>
          <a:p>
            <a:r>
              <a:rPr lang="en-US" sz="2400" dirty="0" smtClean="0"/>
              <a:t>Rolling Shutter Frequency Shift Keying (RS-FSK)</a:t>
            </a:r>
          </a:p>
          <a:p>
            <a:r>
              <a:rPr lang="en-US" sz="2400" dirty="0" smtClean="0"/>
              <a:t>Objective:</a:t>
            </a:r>
          </a:p>
          <a:p>
            <a:pPr lvl="1"/>
            <a:r>
              <a:rPr lang="en-US" sz="2000" dirty="0" smtClean="0"/>
              <a:t>Support a wide range of off-the-shelf rolling shutter cameras </a:t>
            </a:r>
            <a:r>
              <a:rPr lang="en-US" sz="2000" b="1" dirty="0" smtClean="0"/>
              <a:t>without modifications</a:t>
            </a:r>
          </a:p>
          <a:p>
            <a:pPr lvl="1"/>
            <a:r>
              <a:rPr lang="en-US" sz="2000" dirty="0" smtClean="0"/>
              <a:t>Taking advantage of rolling shutter sampling to improve </a:t>
            </a:r>
            <a:r>
              <a:rPr lang="en-US" sz="2000" b="1" dirty="0" smtClean="0"/>
              <a:t>throughput</a:t>
            </a:r>
          </a:p>
          <a:p>
            <a:pPr lvl="1"/>
            <a:r>
              <a:rPr lang="en-US" sz="2000" dirty="0" smtClean="0"/>
              <a:t>Compensate for </a:t>
            </a:r>
            <a:r>
              <a:rPr lang="en-US" sz="2000" u="sng" dirty="0" smtClean="0"/>
              <a:t>periodic, possibly irregular, signal loss</a:t>
            </a:r>
            <a:r>
              <a:rPr lang="en-US" sz="2000" dirty="0" smtClean="0"/>
              <a:t> due to:</a:t>
            </a:r>
          </a:p>
          <a:p>
            <a:pPr lvl="2"/>
            <a:r>
              <a:rPr lang="en-US" sz="1800" dirty="0" smtClean="0"/>
              <a:t>TX and RX are </a:t>
            </a:r>
            <a:r>
              <a:rPr lang="en-US" sz="1800" b="1" dirty="0" smtClean="0"/>
              <a:t>NOT synchronized</a:t>
            </a:r>
          </a:p>
          <a:p>
            <a:pPr lvl="2"/>
            <a:r>
              <a:rPr lang="en-US" sz="1800" b="1" dirty="0" smtClean="0"/>
              <a:t>Large time gaps</a:t>
            </a:r>
            <a:r>
              <a:rPr lang="en-US" sz="1800" dirty="0" smtClean="0"/>
              <a:t> between two consecutive image frames’ exposure durations</a:t>
            </a:r>
          </a:p>
          <a:p>
            <a:pPr lvl="2"/>
            <a:r>
              <a:rPr lang="en-US" sz="1800" b="1" dirty="0"/>
              <a:t>T</a:t>
            </a:r>
            <a:r>
              <a:rPr lang="en-US" sz="1800" b="1" dirty="0" smtClean="0"/>
              <a:t>he long distance</a:t>
            </a:r>
            <a:r>
              <a:rPr lang="en-US" sz="1800" dirty="0" smtClean="0"/>
              <a:t> between the TX and the RX camera</a:t>
            </a:r>
            <a:br>
              <a:rPr lang="en-US" sz="1800" dirty="0" smtClean="0"/>
            </a:br>
            <a:r>
              <a:rPr lang="en-US" sz="1800" dirty="0" smtClean="0"/>
              <a:t>(small image area occupied by TX)</a:t>
            </a:r>
          </a:p>
          <a:p>
            <a:pPr lvl="1"/>
            <a:endParaRPr lang="en-US" sz="2000" dirty="0" smtClean="0"/>
          </a:p>
          <a:p>
            <a:endParaRPr lang="en-US" sz="2400" dirty="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Tsai, National Taiwan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4B5BC41-0D10-F949-B008-C43F0169567A}" type="slidenum">
              <a:rPr lang="en-US" altLang="en-US" smtClean="0"/>
              <a:pPr/>
              <a:t>4</a:t>
            </a:fld>
            <a:endParaRPr lang="en-US" altLang="en-US" dirty="0"/>
          </a:p>
        </p:txBody>
      </p:sp>
    </p:spTree>
    <p:extLst>
      <p:ext uri="{BB962C8B-B14F-4D97-AF65-F5344CB8AC3E}">
        <p14:creationId xmlns:p14="http://schemas.microsoft.com/office/powerpoint/2010/main" val="926440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 name="Shape 1056"/>
          <p:cNvSpPr/>
          <p:nvPr/>
        </p:nvSpPr>
        <p:spPr>
          <a:xfrm flipV="1">
            <a:off x="3920132" y="571320"/>
            <a:ext cx="1" cy="5536586"/>
          </a:xfrm>
          <a:prstGeom prst="line">
            <a:avLst/>
          </a:prstGeom>
          <a:ln w="76200">
            <a:solidFill/>
            <a:miter lim="400000"/>
            <a:headEnd type="triangle"/>
          </a:ln>
        </p:spPr>
        <p:txBody>
          <a:bodyPr lIns="0" tIns="0" rIns="0" bIns="0" anchor="ctr"/>
          <a:lstStyle/>
          <a:p>
            <a:pPr lvl="0">
              <a:defRPr sz="2400"/>
            </a:pPr>
            <a:endParaRPr sz="1687"/>
          </a:p>
        </p:txBody>
      </p:sp>
      <p:sp>
        <p:nvSpPr>
          <p:cNvPr id="1057" name="Shape 1057"/>
          <p:cNvSpPr/>
          <p:nvPr/>
        </p:nvSpPr>
        <p:spPr>
          <a:xfrm>
            <a:off x="3532050" y="6010141"/>
            <a:ext cx="745269"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dirty="0"/>
              <a:t>Time</a:t>
            </a:r>
          </a:p>
        </p:txBody>
      </p:sp>
      <p:grpSp>
        <p:nvGrpSpPr>
          <p:cNvPr id="1070" name="Group 1070"/>
          <p:cNvGrpSpPr/>
          <p:nvPr/>
        </p:nvGrpSpPr>
        <p:grpSpPr>
          <a:xfrm>
            <a:off x="4223742" y="718840"/>
            <a:ext cx="3170039" cy="218777"/>
            <a:chOff x="0" y="0"/>
            <a:chExt cx="4508500" cy="311149"/>
          </a:xfrm>
        </p:grpSpPr>
        <p:sp>
          <p:nvSpPr>
            <p:cNvPr id="1058" name="Shape 1058"/>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59" name="Shape 1059"/>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0" name="Shape 1060"/>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1" name="Shape 1061"/>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2" name="Shape 1062"/>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3" name="Shape 1063"/>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4" name="Shape 1064"/>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5" name="Shape 1065"/>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6" name="Shape 1066"/>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7" name="Shape 1067"/>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8" name="Shape 1068"/>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69" name="Shape 1069"/>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083" name="Group 1083"/>
          <p:cNvGrpSpPr/>
          <p:nvPr/>
        </p:nvGrpSpPr>
        <p:grpSpPr>
          <a:xfrm>
            <a:off x="4223742" y="986731"/>
            <a:ext cx="3170039" cy="218777"/>
            <a:chOff x="0" y="0"/>
            <a:chExt cx="4508500" cy="311149"/>
          </a:xfrm>
        </p:grpSpPr>
        <p:sp>
          <p:nvSpPr>
            <p:cNvPr id="1071" name="Shape 1071"/>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2" name="Shape 1072"/>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3" name="Shape 1073"/>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4" name="Shape 1074"/>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5" name="Shape 1075"/>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6" name="Shape 1076"/>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7" name="Shape 1077"/>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8" name="Shape 1078"/>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79" name="Shape 1079"/>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0" name="Shape 1080"/>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1" name="Shape 1081"/>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2" name="Shape 1082"/>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096" name="Group 1096"/>
          <p:cNvGrpSpPr/>
          <p:nvPr/>
        </p:nvGrpSpPr>
        <p:grpSpPr>
          <a:xfrm>
            <a:off x="4232672" y="1254621"/>
            <a:ext cx="3170039" cy="218777"/>
            <a:chOff x="0" y="0"/>
            <a:chExt cx="4508500" cy="311149"/>
          </a:xfrm>
        </p:grpSpPr>
        <p:sp>
          <p:nvSpPr>
            <p:cNvPr id="1084" name="Shape 1084"/>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5" name="Shape 1085"/>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6" name="Shape 1086"/>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7" name="Shape 1087"/>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8" name="Shape 1088"/>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89" name="Shape 1089"/>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0" name="Shape 1090"/>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1" name="Shape 1091"/>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2" name="Shape 1092"/>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3" name="Shape 1093"/>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4" name="Shape 1094"/>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5" name="Shape 1095"/>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09" name="Group 1109"/>
          <p:cNvGrpSpPr/>
          <p:nvPr/>
        </p:nvGrpSpPr>
        <p:grpSpPr>
          <a:xfrm>
            <a:off x="4232672" y="1522512"/>
            <a:ext cx="3170039" cy="218777"/>
            <a:chOff x="0" y="0"/>
            <a:chExt cx="4508500" cy="311149"/>
          </a:xfrm>
        </p:grpSpPr>
        <p:sp>
          <p:nvSpPr>
            <p:cNvPr id="1097" name="Shape 1097"/>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8" name="Shape 1098"/>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099" name="Shape 1099"/>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0" name="Shape 1100"/>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1" name="Shape 1101"/>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2" name="Shape 1102"/>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3" name="Shape 1103"/>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4" name="Shape 1104"/>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5" name="Shape 1105"/>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6" name="Shape 1106"/>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7" name="Shape 1107"/>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08" name="Shape 1108"/>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22" name="Group 1122"/>
          <p:cNvGrpSpPr/>
          <p:nvPr/>
        </p:nvGrpSpPr>
        <p:grpSpPr>
          <a:xfrm>
            <a:off x="4241602" y="2053829"/>
            <a:ext cx="3170039" cy="218778"/>
            <a:chOff x="0" y="0"/>
            <a:chExt cx="4508500" cy="311149"/>
          </a:xfrm>
        </p:grpSpPr>
        <p:sp>
          <p:nvSpPr>
            <p:cNvPr id="1110" name="Shape 1110"/>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1" name="Shape 1111"/>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2" name="Shape 1112"/>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3" name="Shape 1113"/>
            <p:cNvSpPr/>
            <p:nvPr/>
          </p:nvSpPr>
          <p:spPr>
            <a:xfrm>
              <a:off x="11430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4" name="Shape 1114"/>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5" name="Shape 1115"/>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6" name="Shape 1116"/>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7" name="Shape 1117"/>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8" name="Shape 1118"/>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19" name="Shape 1119"/>
            <p:cNvSpPr/>
            <p:nvPr/>
          </p:nvSpPr>
          <p:spPr>
            <a:xfrm>
              <a:off x="3441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0" name="Shape 1120"/>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1" name="Shape 1121"/>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35" name="Group 1135"/>
          <p:cNvGrpSpPr/>
          <p:nvPr/>
        </p:nvGrpSpPr>
        <p:grpSpPr>
          <a:xfrm>
            <a:off x="4241602" y="2321719"/>
            <a:ext cx="3170039" cy="218778"/>
            <a:chOff x="0" y="0"/>
            <a:chExt cx="4508500" cy="311149"/>
          </a:xfrm>
        </p:grpSpPr>
        <p:sp>
          <p:nvSpPr>
            <p:cNvPr id="1123" name="Shape 1123"/>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4" name="Shape 1124"/>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5" name="Shape 1125"/>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6" name="Shape 1126"/>
            <p:cNvSpPr/>
            <p:nvPr/>
          </p:nvSpPr>
          <p:spPr>
            <a:xfrm>
              <a:off x="11430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7" name="Shape 1127"/>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8" name="Shape 1128"/>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29" name="Shape 1129"/>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0" name="Shape 1130"/>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1" name="Shape 1131"/>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2" name="Shape 1132"/>
            <p:cNvSpPr/>
            <p:nvPr/>
          </p:nvSpPr>
          <p:spPr>
            <a:xfrm>
              <a:off x="3441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3" name="Shape 1133"/>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4" name="Shape 1134"/>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48" name="Group 1148"/>
          <p:cNvGrpSpPr/>
          <p:nvPr/>
        </p:nvGrpSpPr>
        <p:grpSpPr>
          <a:xfrm>
            <a:off x="4250531" y="2589610"/>
            <a:ext cx="3170039" cy="218778"/>
            <a:chOff x="0" y="0"/>
            <a:chExt cx="4508500" cy="311149"/>
          </a:xfrm>
        </p:grpSpPr>
        <p:sp>
          <p:nvSpPr>
            <p:cNvPr id="1136" name="Shape 1136"/>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7" name="Shape 1137"/>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8" name="Shape 1138"/>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39" name="Shape 1139"/>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0" name="Shape 1140"/>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1" name="Shape 1141"/>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2" name="Shape 1142"/>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3" name="Shape 1143"/>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4" name="Shape 1144"/>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5" name="Shape 1145"/>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6" name="Shape 1146"/>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47" name="Shape 1147"/>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61" name="Group 1161"/>
          <p:cNvGrpSpPr/>
          <p:nvPr/>
        </p:nvGrpSpPr>
        <p:grpSpPr>
          <a:xfrm>
            <a:off x="4250531" y="2857500"/>
            <a:ext cx="3170039" cy="218778"/>
            <a:chOff x="0" y="0"/>
            <a:chExt cx="4508500" cy="311149"/>
          </a:xfrm>
        </p:grpSpPr>
        <p:sp>
          <p:nvSpPr>
            <p:cNvPr id="1149" name="Shape 1149"/>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0" name="Shape 1150"/>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1" name="Shape 1151"/>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2" name="Shape 1152"/>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3" name="Shape 1153"/>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4" name="Shape 1154"/>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5" name="Shape 1155"/>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6" name="Shape 1156"/>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7" name="Shape 1157"/>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8" name="Shape 1158"/>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59" name="Shape 1159"/>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0" name="Shape 1160"/>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74" name="Group 1174"/>
          <p:cNvGrpSpPr/>
          <p:nvPr/>
        </p:nvGrpSpPr>
        <p:grpSpPr>
          <a:xfrm>
            <a:off x="4277320" y="3737074"/>
            <a:ext cx="3170039" cy="218777"/>
            <a:chOff x="0" y="0"/>
            <a:chExt cx="4508500" cy="311149"/>
          </a:xfrm>
        </p:grpSpPr>
        <p:sp>
          <p:nvSpPr>
            <p:cNvPr id="1162" name="Shape 1162"/>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3" name="Shape 1163"/>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4" name="Shape 1164"/>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5" name="Shape 1165"/>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6" name="Shape 1166"/>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7" name="Shape 1167"/>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8" name="Shape 1168"/>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69" name="Shape 1169"/>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0" name="Shape 1170"/>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1" name="Shape 1171"/>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2" name="Shape 1172"/>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3" name="Shape 1173"/>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187" name="Group 1187"/>
          <p:cNvGrpSpPr/>
          <p:nvPr/>
        </p:nvGrpSpPr>
        <p:grpSpPr>
          <a:xfrm>
            <a:off x="4277320" y="4004965"/>
            <a:ext cx="3170039" cy="218777"/>
            <a:chOff x="0" y="0"/>
            <a:chExt cx="4508500" cy="311149"/>
          </a:xfrm>
        </p:grpSpPr>
        <p:sp>
          <p:nvSpPr>
            <p:cNvPr id="1175" name="Shape 1175"/>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6" name="Shape 1176"/>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7" name="Shape 1177"/>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8" name="Shape 1178"/>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79" name="Shape 1179"/>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0" name="Shape 1180"/>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1" name="Shape 1181"/>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2" name="Shape 1182"/>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3" name="Shape 1183"/>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4" name="Shape 1184"/>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5" name="Shape 1185"/>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6" name="Shape 1186"/>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00" name="Group 1200"/>
          <p:cNvGrpSpPr/>
          <p:nvPr/>
        </p:nvGrpSpPr>
        <p:grpSpPr>
          <a:xfrm>
            <a:off x="4286250" y="4272856"/>
            <a:ext cx="3170039" cy="218777"/>
            <a:chOff x="0" y="0"/>
            <a:chExt cx="4508500" cy="311149"/>
          </a:xfrm>
        </p:grpSpPr>
        <p:sp>
          <p:nvSpPr>
            <p:cNvPr id="1188" name="Shape 1188"/>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89" name="Shape 1189"/>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0" name="Shape 1190"/>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1" name="Shape 1191"/>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2" name="Shape 1192"/>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3" name="Shape 1193"/>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4" name="Shape 1194"/>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5" name="Shape 1195"/>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6" name="Shape 1196"/>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7" name="Shape 1197"/>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8" name="Shape 1198"/>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199" name="Shape 1199"/>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13" name="Group 1213"/>
          <p:cNvGrpSpPr/>
          <p:nvPr/>
        </p:nvGrpSpPr>
        <p:grpSpPr>
          <a:xfrm>
            <a:off x="4286250" y="4540746"/>
            <a:ext cx="3170039" cy="218777"/>
            <a:chOff x="0" y="0"/>
            <a:chExt cx="4508500" cy="311149"/>
          </a:xfrm>
        </p:grpSpPr>
        <p:sp>
          <p:nvSpPr>
            <p:cNvPr id="1201" name="Shape 1201"/>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2" name="Shape 1202"/>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3" name="Shape 1203"/>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4" name="Shape 1204"/>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5" name="Shape 1205"/>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6" name="Shape 1206"/>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7" name="Shape 1207"/>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8" name="Shape 1208"/>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09" name="Shape 1209"/>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0" name="Shape 1210"/>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1" name="Shape 1211"/>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2" name="Shape 1212"/>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26" name="Group 1226"/>
          <p:cNvGrpSpPr/>
          <p:nvPr/>
        </p:nvGrpSpPr>
        <p:grpSpPr>
          <a:xfrm>
            <a:off x="4295180" y="5072063"/>
            <a:ext cx="3170039" cy="218777"/>
            <a:chOff x="0" y="0"/>
            <a:chExt cx="4508500" cy="311149"/>
          </a:xfrm>
        </p:grpSpPr>
        <p:sp>
          <p:nvSpPr>
            <p:cNvPr id="1214" name="Shape 1214"/>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5" name="Shape 1215"/>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6" name="Shape 1216"/>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7" name="Shape 1217"/>
            <p:cNvSpPr/>
            <p:nvPr/>
          </p:nvSpPr>
          <p:spPr>
            <a:xfrm>
              <a:off x="11430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8" name="Shape 1218"/>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19" name="Shape 1219"/>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0" name="Shape 1220"/>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1" name="Shape 1221"/>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2" name="Shape 1222"/>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3" name="Shape 1223"/>
            <p:cNvSpPr/>
            <p:nvPr/>
          </p:nvSpPr>
          <p:spPr>
            <a:xfrm>
              <a:off x="3441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4" name="Shape 1224"/>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5" name="Shape 1225"/>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39" name="Group 1239"/>
          <p:cNvGrpSpPr/>
          <p:nvPr/>
        </p:nvGrpSpPr>
        <p:grpSpPr>
          <a:xfrm>
            <a:off x="4295180" y="5339953"/>
            <a:ext cx="3170039" cy="218777"/>
            <a:chOff x="0" y="0"/>
            <a:chExt cx="4508500" cy="311149"/>
          </a:xfrm>
        </p:grpSpPr>
        <p:sp>
          <p:nvSpPr>
            <p:cNvPr id="1227" name="Shape 1227"/>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8" name="Shape 1228"/>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29" name="Shape 1229"/>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0" name="Shape 1230"/>
            <p:cNvSpPr/>
            <p:nvPr/>
          </p:nvSpPr>
          <p:spPr>
            <a:xfrm>
              <a:off x="11430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1" name="Shape 1231"/>
            <p:cNvSpPr/>
            <p:nvPr/>
          </p:nvSpPr>
          <p:spPr>
            <a:xfrm>
              <a:off x="1536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2" name="Shape 1232"/>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3" name="Shape 1233"/>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4" name="Shape 1234"/>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5" name="Shape 1235"/>
            <p:cNvSpPr/>
            <p:nvPr/>
          </p:nvSpPr>
          <p:spPr>
            <a:xfrm>
              <a:off x="3060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6" name="Shape 1236"/>
            <p:cNvSpPr/>
            <p:nvPr/>
          </p:nvSpPr>
          <p:spPr>
            <a:xfrm>
              <a:off x="3441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7" name="Shape 1237"/>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38" name="Shape 1238"/>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52" name="Group 1252"/>
          <p:cNvGrpSpPr/>
          <p:nvPr/>
        </p:nvGrpSpPr>
        <p:grpSpPr>
          <a:xfrm>
            <a:off x="4304109" y="5607844"/>
            <a:ext cx="3170039" cy="218777"/>
            <a:chOff x="0" y="0"/>
            <a:chExt cx="4508500" cy="311149"/>
          </a:xfrm>
        </p:grpSpPr>
        <p:sp>
          <p:nvSpPr>
            <p:cNvPr id="1240" name="Shape 1240"/>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1" name="Shape 1241"/>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2" name="Shape 1242"/>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3" name="Shape 1243"/>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4" name="Shape 1244"/>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5" name="Shape 1245"/>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6" name="Shape 1246"/>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7" name="Shape 1247"/>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8" name="Shape 1248"/>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49" name="Shape 1249"/>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0" name="Shape 1250"/>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1" name="Shape 1251"/>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265" name="Group 1265"/>
          <p:cNvGrpSpPr/>
          <p:nvPr/>
        </p:nvGrpSpPr>
        <p:grpSpPr>
          <a:xfrm>
            <a:off x="4304109" y="5875735"/>
            <a:ext cx="3170039" cy="218777"/>
            <a:chOff x="0" y="0"/>
            <a:chExt cx="4508500" cy="311149"/>
          </a:xfrm>
        </p:grpSpPr>
        <p:sp>
          <p:nvSpPr>
            <p:cNvPr id="1253" name="Shape 1253"/>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4" name="Shape 1254"/>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5" name="Shape 1255"/>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6" name="Shape 1256"/>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7" name="Shape 1257"/>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8" name="Shape 1258"/>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59" name="Shape 1259"/>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60" name="Shape 1260"/>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61" name="Shape 1261"/>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62" name="Shape 1262"/>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63" name="Shape 1263"/>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264" name="Shape 1264"/>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sp>
        <p:nvSpPr>
          <p:cNvPr id="1266" name="Shape 1266"/>
          <p:cNvSpPr/>
          <p:nvPr/>
        </p:nvSpPr>
        <p:spPr>
          <a:xfrm>
            <a:off x="8239360" y="3170382"/>
            <a:ext cx="537006"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b="1">
                <a:solidFill>
                  <a:srgbClr val="FF2600"/>
                </a:solidFill>
                <a:latin typeface="Helvetica"/>
                <a:ea typeface="Helvetica"/>
                <a:cs typeface="Helvetica"/>
                <a:sym typeface="Helvetica"/>
              </a:defRPr>
            </a:lvl1pPr>
          </a:lstStyle>
          <a:p>
            <a:pPr lvl="0">
              <a:defRPr sz="1800" b="0">
                <a:solidFill>
                  <a:srgbClr val="000000"/>
                </a:solidFill>
              </a:defRPr>
            </a:pPr>
            <a:r>
              <a:rPr sz="2250"/>
              <a:t>Idle</a:t>
            </a:r>
          </a:p>
        </p:txBody>
      </p:sp>
      <p:sp>
        <p:nvSpPr>
          <p:cNvPr id="1267" name="Shape 1267"/>
          <p:cNvSpPr/>
          <p:nvPr/>
        </p:nvSpPr>
        <p:spPr>
          <a:xfrm flipV="1">
            <a:off x="7581305" y="727274"/>
            <a:ext cx="0" cy="2376288"/>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268" name="Shape 1268"/>
          <p:cNvSpPr/>
          <p:nvPr/>
        </p:nvSpPr>
        <p:spPr>
          <a:xfrm>
            <a:off x="7722098" y="1777664"/>
            <a:ext cx="116217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Exposure</a:t>
            </a:r>
          </a:p>
        </p:txBody>
      </p:sp>
      <p:sp>
        <p:nvSpPr>
          <p:cNvPr id="1269" name="Shape 1269"/>
          <p:cNvSpPr/>
          <p:nvPr/>
        </p:nvSpPr>
        <p:spPr>
          <a:xfrm flipV="1">
            <a:off x="7581305" y="3718719"/>
            <a:ext cx="0" cy="2376288"/>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270" name="Shape 1270"/>
          <p:cNvSpPr/>
          <p:nvPr/>
        </p:nvSpPr>
        <p:spPr>
          <a:xfrm>
            <a:off x="7747134" y="4440192"/>
            <a:ext cx="116217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Exposure</a:t>
            </a:r>
          </a:p>
        </p:txBody>
      </p:sp>
      <p:sp>
        <p:nvSpPr>
          <p:cNvPr id="1271" name="Shape 1271"/>
          <p:cNvSpPr/>
          <p:nvPr/>
        </p:nvSpPr>
        <p:spPr>
          <a:xfrm flipV="1">
            <a:off x="7581304" y="3084711"/>
            <a:ext cx="1" cy="589725"/>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272" name="Shape 1272"/>
          <p:cNvSpPr/>
          <p:nvPr/>
        </p:nvSpPr>
        <p:spPr>
          <a:xfrm>
            <a:off x="7643241" y="2108062"/>
            <a:ext cx="1346523"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(1st frame)</a:t>
            </a:r>
          </a:p>
        </p:txBody>
      </p:sp>
      <p:sp>
        <p:nvSpPr>
          <p:cNvPr id="1273" name="Shape 1273"/>
          <p:cNvSpPr/>
          <p:nvPr/>
        </p:nvSpPr>
        <p:spPr>
          <a:xfrm>
            <a:off x="7612698" y="4770590"/>
            <a:ext cx="1442704"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(2nd frame)</a:t>
            </a:r>
          </a:p>
        </p:txBody>
      </p:sp>
      <p:sp>
        <p:nvSpPr>
          <p:cNvPr id="1274" name="Shape 1274"/>
          <p:cNvSpPr/>
          <p:nvPr/>
        </p:nvSpPr>
        <p:spPr>
          <a:xfrm flipV="1">
            <a:off x="2147092" y="656006"/>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75" name="Shape 1275"/>
          <p:cNvSpPr/>
          <p:nvPr/>
        </p:nvSpPr>
        <p:spPr>
          <a:xfrm flipV="1">
            <a:off x="2147092" y="1138209"/>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76" name="Shape 1276"/>
          <p:cNvSpPr/>
          <p:nvPr/>
        </p:nvSpPr>
        <p:spPr>
          <a:xfrm flipV="1">
            <a:off x="2147092" y="1611483"/>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77" name="Shape 1277"/>
          <p:cNvSpPr/>
          <p:nvPr/>
        </p:nvSpPr>
        <p:spPr>
          <a:xfrm flipV="1">
            <a:off x="2147092" y="2093686"/>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78" name="Shape 1278"/>
          <p:cNvSpPr/>
          <p:nvPr/>
        </p:nvSpPr>
        <p:spPr>
          <a:xfrm flipV="1">
            <a:off x="2147092" y="2575889"/>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79" name="Shape 1279"/>
          <p:cNvSpPr/>
          <p:nvPr/>
        </p:nvSpPr>
        <p:spPr>
          <a:xfrm flipV="1">
            <a:off x="2147092" y="3531366"/>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0" name="Shape 1280"/>
          <p:cNvSpPr/>
          <p:nvPr/>
        </p:nvSpPr>
        <p:spPr>
          <a:xfrm flipV="1">
            <a:off x="2147092" y="4013569"/>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1" name="Shape 1281"/>
          <p:cNvSpPr/>
          <p:nvPr/>
        </p:nvSpPr>
        <p:spPr>
          <a:xfrm flipV="1">
            <a:off x="2147092" y="4486842"/>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2" name="Shape 1282"/>
          <p:cNvSpPr/>
          <p:nvPr/>
        </p:nvSpPr>
        <p:spPr>
          <a:xfrm flipV="1">
            <a:off x="2147092" y="4969045"/>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3" name="Shape 1283"/>
          <p:cNvSpPr/>
          <p:nvPr/>
        </p:nvSpPr>
        <p:spPr>
          <a:xfrm flipV="1">
            <a:off x="2147092" y="5442318"/>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4" name="Shape 1284"/>
          <p:cNvSpPr/>
          <p:nvPr/>
        </p:nvSpPr>
        <p:spPr>
          <a:xfrm flipV="1">
            <a:off x="2147092" y="5924521"/>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285" name="Shape 1285"/>
          <p:cNvSpPr/>
          <p:nvPr/>
        </p:nvSpPr>
        <p:spPr>
          <a:xfrm>
            <a:off x="2209458" y="667690"/>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a:t>
            </a:r>
          </a:p>
        </p:txBody>
      </p:sp>
      <p:sp>
        <p:nvSpPr>
          <p:cNvPr id="1286" name="Shape 1286"/>
          <p:cNvSpPr/>
          <p:nvPr/>
        </p:nvSpPr>
        <p:spPr>
          <a:xfrm>
            <a:off x="2205064" y="1158823"/>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s2</a:t>
            </a:r>
          </a:p>
        </p:txBody>
      </p:sp>
      <p:sp>
        <p:nvSpPr>
          <p:cNvPr id="1287" name="Shape 1287"/>
          <p:cNvSpPr/>
          <p:nvPr/>
        </p:nvSpPr>
        <p:spPr>
          <a:xfrm>
            <a:off x="2200671" y="1625399"/>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s3</a:t>
            </a:r>
          </a:p>
        </p:txBody>
      </p:sp>
      <p:sp>
        <p:nvSpPr>
          <p:cNvPr id="1288" name="Shape 1288"/>
          <p:cNvSpPr/>
          <p:nvPr/>
        </p:nvSpPr>
        <p:spPr>
          <a:xfrm>
            <a:off x="2200528" y="2120996"/>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s4</a:t>
            </a:r>
          </a:p>
        </p:txBody>
      </p:sp>
      <p:sp>
        <p:nvSpPr>
          <p:cNvPr id="1289" name="Shape 1289"/>
          <p:cNvSpPr/>
          <p:nvPr/>
        </p:nvSpPr>
        <p:spPr>
          <a:xfrm>
            <a:off x="2209600" y="2576411"/>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s5</a:t>
            </a:r>
          </a:p>
        </p:txBody>
      </p:sp>
      <p:sp>
        <p:nvSpPr>
          <p:cNvPr id="1290" name="Shape 1290"/>
          <p:cNvSpPr/>
          <p:nvPr/>
        </p:nvSpPr>
        <p:spPr>
          <a:xfrm>
            <a:off x="2200550" y="3076474"/>
            <a:ext cx="415178"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2600"/>
                </a:solidFill>
                <a:latin typeface="Helvetica"/>
                <a:ea typeface="Helvetica"/>
                <a:cs typeface="Helvetica"/>
                <a:sym typeface="Helvetica"/>
              </a:defRPr>
            </a:lvl1pPr>
          </a:lstStyle>
          <a:p>
            <a:pPr lvl="0">
              <a:defRPr sz="1800" b="0">
                <a:solidFill>
                  <a:srgbClr val="000000"/>
                </a:solidFill>
              </a:defRPr>
            </a:pPr>
            <a:r>
              <a:rPr sz="2531"/>
              <a:t>s6</a:t>
            </a:r>
          </a:p>
        </p:txBody>
      </p:sp>
      <p:sp>
        <p:nvSpPr>
          <p:cNvPr id="1291" name="Shape 1291"/>
          <p:cNvSpPr/>
          <p:nvPr/>
        </p:nvSpPr>
        <p:spPr>
          <a:xfrm>
            <a:off x="2218530" y="3558677"/>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s7</a:t>
            </a:r>
          </a:p>
        </p:txBody>
      </p:sp>
      <p:sp>
        <p:nvSpPr>
          <p:cNvPr id="1292" name="Shape 1292"/>
          <p:cNvSpPr/>
          <p:nvPr/>
        </p:nvSpPr>
        <p:spPr>
          <a:xfrm>
            <a:off x="2227460" y="4040880"/>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s8</a:t>
            </a:r>
          </a:p>
        </p:txBody>
      </p:sp>
      <p:sp>
        <p:nvSpPr>
          <p:cNvPr id="1293" name="Shape 1293"/>
          <p:cNvSpPr/>
          <p:nvPr/>
        </p:nvSpPr>
        <p:spPr>
          <a:xfrm>
            <a:off x="2223066" y="4532013"/>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s9</a:t>
            </a:r>
          </a:p>
        </p:txBody>
      </p:sp>
      <p:sp>
        <p:nvSpPr>
          <p:cNvPr id="1294" name="Shape 1294"/>
          <p:cNvSpPr/>
          <p:nvPr/>
        </p:nvSpPr>
        <p:spPr>
          <a:xfrm>
            <a:off x="2191812" y="4998589"/>
            <a:ext cx="522580"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s10</a:t>
            </a:r>
          </a:p>
        </p:txBody>
      </p:sp>
      <p:sp>
        <p:nvSpPr>
          <p:cNvPr id="1295" name="Shape 1295"/>
          <p:cNvSpPr/>
          <p:nvPr/>
        </p:nvSpPr>
        <p:spPr>
          <a:xfrm>
            <a:off x="2200598" y="5476327"/>
            <a:ext cx="510589"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s11</a:t>
            </a:r>
          </a:p>
        </p:txBody>
      </p:sp>
      <p:sp>
        <p:nvSpPr>
          <p:cNvPr id="1296" name="Shape 1296"/>
          <p:cNvSpPr/>
          <p:nvPr/>
        </p:nvSpPr>
        <p:spPr>
          <a:xfrm>
            <a:off x="2209671" y="5949601"/>
            <a:ext cx="522580"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s12</a:t>
            </a:r>
          </a:p>
        </p:txBody>
      </p:sp>
      <p:sp>
        <p:nvSpPr>
          <p:cNvPr id="1297" name="Shape 1297"/>
          <p:cNvSpPr/>
          <p:nvPr/>
        </p:nvSpPr>
        <p:spPr>
          <a:xfrm>
            <a:off x="21918" y="3070693"/>
            <a:ext cx="8931256" cy="1"/>
          </a:xfrm>
          <a:prstGeom prst="line">
            <a:avLst/>
          </a:prstGeom>
          <a:ln w="63500">
            <a:solidFill>
              <a:srgbClr val="FF2600"/>
            </a:solidFill>
            <a:custDash>
              <a:ds d="200000" sp="200000"/>
            </a:custDash>
            <a:miter lim="400000"/>
          </a:ln>
        </p:spPr>
        <p:txBody>
          <a:bodyPr lIns="0" tIns="0" rIns="0" bIns="0" anchor="ctr"/>
          <a:lstStyle/>
          <a:p>
            <a:pPr lvl="0">
              <a:defRPr sz="2400"/>
            </a:pPr>
            <a:endParaRPr sz="1687"/>
          </a:p>
        </p:txBody>
      </p:sp>
      <p:sp>
        <p:nvSpPr>
          <p:cNvPr id="1298" name="Shape 1298"/>
          <p:cNvSpPr/>
          <p:nvPr/>
        </p:nvSpPr>
        <p:spPr>
          <a:xfrm>
            <a:off x="-5156" y="3712518"/>
            <a:ext cx="8931256" cy="1"/>
          </a:xfrm>
          <a:prstGeom prst="line">
            <a:avLst/>
          </a:prstGeom>
          <a:ln w="63500">
            <a:solidFill>
              <a:srgbClr val="FF2600"/>
            </a:solidFill>
            <a:custDash>
              <a:ds d="200000" sp="200000"/>
            </a:custDash>
            <a:miter lim="400000"/>
          </a:ln>
        </p:spPr>
        <p:txBody>
          <a:bodyPr lIns="0" tIns="0" rIns="0" bIns="0" anchor="ctr"/>
          <a:lstStyle/>
          <a:p>
            <a:pPr lvl="0">
              <a:defRPr sz="2400"/>
            </a:pPr>
            <a:endParaRPr sz="1687"/>
          </a:p>
        </p:txBody>
      </p:sp>
      <p:sp>
        <p:nvSpPr>
          <p:cNvPr id="1299" name="Shape 1299"/>
          <p:cNvSpPr/>
          <p:nvPr/>
        </p:nvSpPr>
        <p:spPr>
          <a:xfrm>
            <a:off x="1431149" y="3559594"/>
            <a:ext cx="1" cy="182676"/>
          </a:xfrm>
          <a:prstGeom prst="line">
            <a:avLst/>
          </a:prstGeom>
          <a:ln w="25400">
            <a:solidFill/>
            <a:miter lim="400000"/>
          </a:ln>
        </p:spPr>
        <p:txBody>
          <a:bodyPr lIns="35719" tIns="35719" rIns="35719" bIns="35719" anchor="ctr"/>
          <a:lstStyle/>
          <a:p>
            <a:pPr lvl="0">
              <a:defRPr sz="2400"/>
            </a:pPr>
            <a:endParaRPr sz="1687"/>
          </a:p>
        </p:txBody>
      </p:sp>
      <p:grpSp>
        <p:nvGrpSpPr>
          <p:cNvPr id="1302" name="Group 1302"/>
          <p:cNvGrpSpPr/>
          <p:nvPr/>
        </p:nvGrpSpPr>
        <p:grpSpPr>
          <a:xfrm>
            <a:off x="1422219" y="3733723"/>
            <a:ext cx="232173" cy="182677"/>
            <a:chOff x="0" y="0"/>
            <a:chExt cx="330200" cy="259805"/>
          </a:xfrm>
        </p:grpSpPr>
        <p:sp>
          <p:nvSpPr>
            <p:cNvPr id="1300" name="Shape 1300"/>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01" name="Shape 1301"/>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09" name="Group 1309"/>
          <p:cNvGrpSpPr/>
          <p:nvPr/>
        </p:nvGrpSpPr>
        <p:grpSpPr>
          <a:xfrm>
            <a:off x="1422218" y="3900963"/>
            <a:ext cx="234788" cy="356806"/>
            <a:chOff x="0" y="0"/>
            <a:chExt cx="333919" cy="507457"/>
          </a:xfrm>
        </p:grpSpPr>
        <p:grpSp>
          <p:nvGrpSpPr>
            <p:cNvPr id="1305" name="Group 1305"/>
            <p:cNvGrpSpPr/>
            <p:nvPr/>
          </p:nvGrpSpPr>
          <p:grpSpPr>
            <a:xfrm>
              <a:off x="3719" y="0"/>
              <a:ext cx="330201" cy="259806"/>
              <a:chOff x="0" y="0"/>
              <a:chExt cx="330200" cy="259805"/>
            </a:xfrm>
          </p:grpSpPr>
          <p:sp>
            <p:nvSpPr>
              <p:cNvPr id="1303" name="Shape 1303"/>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04" name="Shape 1304"/>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08" name="Group 1308"/>
            <p:cNvGrpSpPr/>
            <p:nvPr/>
          </p:nvGrpSpPr>
          <p:grpSpPr>
            <a:xfrm>
              <a:off x="-1" y="247651"/>
              <a:ext cx="330202" cy="259807"/>
              <a:chOff x="0" y="0"/>
              <a:chExt cx="330200" cy="259805"/>
            </a:xfrm>
          </p:grpSpPr>
          <p:sp>
            <p:nvSpPr>
              <p:cNvPr id="1306" name="Shape 1306"/>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07" name="Shape 1307"/>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12" name="Group 1312"/>
          <p:cNvGrpSpPr/>
          <p:nvPr/>
        </p:nvGrpSpPr>
        <p:grpSpPr>
          <a:xfrm>
            <a:off x="1424834" y="4260574"/>
            <a:ext cx="232173" cy="182677"/>
            <a:chOff x="0" y="0"/>
            <a:chExt cx="330200" cy="259805"/>
          </a:xfrm>
        </p:grpSpPr>
        <p:sp>
          <p:nvSpPr>
            <p:cNvPr id="1310" name="Shape 1310"/>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11" name="Shape 1311"/>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41" name="Group 1341"/>
          <p:cNvGrpSpPr/>
          <p:nvPr/>
        </p:nvGrpSpPr>
        <p:grpSpPr>
          <a:xfrm>
            <a:off x="1441457" y="686466"/>
            <a:ext cx="234788" cy="1391248"/>
            <a:chOff x="0" y="0"/>
            <a:chExt cx="333919" cy="1978662"/>
          </a:xfrm>
        </p:grpSpPr>
        <p:grpSp>
          <p:nvGrpSpPr>
            <p:cNvPr id="1319" name="Group 1319"/>
            <p:cNvGrpSpPr/>
            <p:nvPr/>
          </p:nvGrpSpPr>
          <p:grpSpPr>
            <a:xfrm>
              <a:off x="-1" y="0"/>
              <a:ext cx="333921" cy="507458"/>
              <a:chOff x="0" y="0"/>
              <a:chExt cx="333919" cy="507457"/>
            </a:xfrm>
          </p:grpSpPr>
          <p:grpSp>
            <p:nvGrpSpPr>
              <p:cNvPr id="1315" name="Group 1315"/>
              <p:cNvGrpSpPr/>
              <p:nvPr/>
            </p:nvGrpSpPr>
            <p:grpSpPr>
              <a:xfrm>
                <a:off x="3719" y="0"/>
                <a:ext cx="330201" cy="259806"/>
                <a:chOff x="0" y="0"/>
                <a:chExt cx="330200" cy="259805"/>
              </a:xfrm>
            </p:grpSpPr>
            <p:sp>
              <p:nvSpPr>
                <p:cNvPr id="1313" name="Shape 1313"/>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14" name="Shape 1314"/>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18" name="Group 1318"/>
              <p:cNvGrpSpPr/>
              <p:nvPr/>
            </p:nvGrpSpPr>
            <p:grpSpPr>
              <a:xfrm>
                <a:off x="-1" y="247651"/>
                <a:ext cx="330202" cy="259807"/>
                <a:chOff x="0" y="0"/>
                <a:chExt cx="330200" cy="259805"/>
              </a:xfrm>
            </p:grpSpPr>
            <p:sp>
              <p:nvSpPr>
                <p:cNvPr id="1316" name="Shape 1316"/>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17" name="Shape 1317"/>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26" name="Group 1326"/>
            <p:cNvGrpSpPr/>
            <p:nvPr/>
          </p:nvGrpSpPr>
          <p:grpSpPr>
            <a:xfrm>
              <a:off x="-1" y="485503"/>
              <a:ext cx="333921" cy="507458"/>
              <a:chOff x="0" y="0"/>
              <a:chExt cx="333919" cy="507457"/>
            </a:xfrm>
          </p:grpSpPr>
          <p:grpSp>
            <p:nvGrpSpPr>
              <p:cNvPr id="1322" name="Group 1322"/>
              <p:cNvGrpSpPr/>
              <p:nvPr/>
            </p:nvGrpSpPr>
            <p:grpSpPr>
              <a:xfrm>
                <a:off x="3719" y="0"/>
                <a:ext cx="330201" cy="259806"/>
                <a:chOff x="0" y="0"/>
                <a:chExt cx="330200" cy="259805"/>
              </a:xfrm>
            </p:grpSpPr>
            <p:sp>
              <p:nvSpPr>
                <p:cNvPr id="1320" name="Shape 1320"/>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21" name="Shape 1321"/>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25" name="Group 1325"/>
              <p:cNvGrpSpPr/>
              <p:nvPr/>
            </p:nvGrpSpPr>
            <p:grpSpPr>
              <a:xfrm>
                <a:off x="-1" y="247651"/>
                <a:ext cx="330202" cy="259807"/>
                <a:chOff x="0" y="0"/>
                <a:chExt cx="330200" cy="259805"/>
              </a:xfrm>
            </p:grpSpPr>
            <p:sp>
              <p:nvSpPr>
                <p:cNvPr id="1323" name="Shape 1323"/>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24" name="Shape 1324"/>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33" name="Group 1333"/>
            <p:cNvGrpSpPr/>
            <p:nvPr/>
          </p:nvGrpSpPr>
          <p:grpSpPr>
            <a:xfrm>
              <a:off x="-1" y="985702"/>
              <a:ext cx="333921" cy="507458"/>
              <a:chOff x="0" y="0"/>
              <a:chExt cx="333919" cy="507457"/>
            </a:xfrm>
          </p:grpSpPr>
          <p:grpSp>
            <p:nvGrpSpPr>
              <p:cNvPr id="1329" name="Group 1329"/>
              <p:cNvGrpSpPr/>
              <p:nvPr/>
            </p:nvGrpSpPr>
            <p:grpSpPr>
              <a:xfrm>
                <a:off x="3719" y="0"/>
                <a:ext cx="330201" cy="259806"/>
                <a:chOff x="0" y="0"/>
                <a:chExt cx="330200" cy="259805"/>
              </a:xfrm>
            </p:grpSpPr>
            <p:sp>
              <p:nvSpPr>
                <p:cNvPr id="1327" name="Shape 1327"/>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28" name="Shape 1328"/>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32" name="Group 1332"/>
              <p:cNvGrpSpPr/>
              <p:nvPr/>
            </p:nvGrpSpPr>
            <p:grpSpPr>
              <a:xfrm>
                <a:off x="-1" y="247651"/>
                <a:ext cx="330202" cy="259807"/>
                <a:chOff x="0" y="0"/>
                <a:chExt cx="330200" cy="259805"/>
              </a:xfrm>
            </p:grpSpPr>
            <p:sp>
              <p:nvSpPr>
                <p:cNvPr id="1330" name="Shape 1330"/>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31" name="Shape 1331"/>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40" name="Group 1340"/>
            <p:cNvGrpSpPr/>
            <p:nvPr/>
          </p:nvGrpSpPr>
          <p:grpSpPr>
            <a:xfrm>
              <a:off x="-1" y="1471205"/>
              <a:ext cx="333921" cy="507458"/>
              <a:chOff x="0" y="0"/>
              <a:chExt cx="333919" cy="507457"/>
            </a:xfrm>
          </p:grpSpPr>
          <p:grpSp>
            <p:nvGrpSpPr>
              <p:cNvPr id="1336" name="Group 1336"/>
              <p:cNvGrpSpPr/>
              <p:nvPr/>
            </p:nvGrpSpPr>
            <p:grpSpPr>
              <a:xfrm>
                <a:off x="3719" y="0"/>
                <a:ext cx="330201" cy="259806"/>
                <a:chOff x="0" y="0"/>
                <a:chExt cx="330200" cy="259805"/>
              </a:xfrm>
            </p:grpSpPr>
            <p:sp>
              <p:nvSpPr>
                <p:cNvPr id="1334" name="Shape 1334"/>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35" name="Shape 1335"/>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39" name="Group 1339"/>
              <p:cNvGrpSpPr/>
              <p:nvPr/>
            </p:nvGrpSpPr>
            <p:grpSpPr>
              <a:xfrm>
                <a:off x="-1" y="247651"/>
                <a:ext cx="330202" cy="259807"/>
                <a:chOff x="0" y="0"/>
                <a:chExt cx="330200" cy="259805"/>
              </a:xfrm>
            </p:grpSpPr>
            <p:sp>
              <p:nvSpPr>
                <p:cNvPr id="1337" name="Shape 1337"/>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38" name="Shape 1338"/>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grpSp>
        <p:nvGrpSpPr>
          <p:cNvPr id="1347" name="Group 1347"/>
          <p:cNvGrpSpPr/>
          <p:nvPr/>
        </p:nvGrpSpPr>
        <p:grpSpPr>
          <a:xfrm>
            <a:off x="1433711" y="2075224"/>
            <a:ext cx="232225" cy="183265"/>
            <a:chOff x="0" y="0"/>
            <a:chExt cx="330274" cy="260643"/>
          </a:xfrm>
        </p:grpSpPr>
        <p:sp>
          <p:nvSpPr>
            <p:cNvPr id="1342" name="Shape 1342"/>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43" name="Shape 1343"/>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46" name="Group 1346"/>
            <p:cNvGrpSpPr/>
            <p:nvPr/>
          </p:nvGrpSpPr>
          <p:grpSpPr>
            <a:xfrm>
              <a:off x="-1" y="130633"/>
              <a:ext cx="330202" cy="130011"/>
              <a:chOff x="0" y="0"/>
              <a:chExt cx="330200" cy="130010"/>
            </a:xfrm>
          </p:grpSpPr>
          <p:sp>
            <p:nvSpPr>
              <p:cNvPr id="1344" name="Shape 1344"/>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45" name="Shape 1345"/>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53" name="Group 1353"/>
          <p:cNvGrpSpPr/>
          <p:nvPr/>
        </p:nvGrpSpPr>
        <p:grpSpPr>
          <a:xfrm>
            <a:off x="1433685" y="2244299"/>
            <a:ext cx="232225" cy="183266"/>
            <a:chOff x="0" y="0"/>
            <a:chExt cx="330274" cy="260643"/>
          </a:xfrm>
        </p:grpSpPr>
        <p:sp>
          <p:nvSpPr>
            <p:cNvPr id="1348" name="Shape 1348"/>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49" name="Shape 1349"/>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52" name="Group 1352"/>
            <p:cNvGrpSpPr/>
            <p:nvPr/>
          </p:nvGrpSpPr>
          <p:grpSpPr>
            <a:xfrm>
              <a:off x="-1" y="130633"/>
              <a:ext cx="330202" cy="130011"/>
              <a:chOff x="0" y="0"/>
              <a:chExt cx="330200" cy="130010"/>
            </a:xfrm>
          </p:grpSpPr>
          <p:sp>
            <p:nvSpPr>
              <p:cNvPr id="1350" name="Shape 1350"/>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51" name="Shape 1351"/>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59" name="Group 1359"/>
          <p:cNvGrpSpPr/>
          <p:nvPr/>
        </p:nvGrpSpPr>
        <p:grpSpPr>
          <a:xfrm>
            <a:off x="1433698" y="2414361"/>
            <a:ext cx="232225" cy="183265"/>
            <a:chOff x="0" y="0"/>
            <a:chExt cx="330274" cy="260643"/>
          </a:xfrm>
        </p:grpSpPr>
        <p:sp>
          <p:nvSpPr>
            <p:cNvPr id="1354" name="Shape 1354"/>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55" name="Shape 1355"/>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58" name="Group 1358"/>
            <p:cNvGrpSpPr/>
            <p:nvPr/>
          </p:nvGrpSpPr>
          <p:grpSpPr>
            <a:xfrm>
              <a:off x="-1" y="130633"/>
              <a:ext cx="330202" cy="130011"/>
              <a:chOff x="0" y="0"/>
              <a:chExt cx="330200" cy="130010"/>
            </a:xfrm>
          </p:grpSpPr>
          <p:sp>
            <p:nvSpPr>
              <p:cNvPr id="1356" name="Shape 1356"/>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57" name="Shape 1357"/>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65" name="Group 1365"/>
          <p:cNvGrpSpPr/>
          <p:nvPr/>
        </p:nvGrpSpPr>
        <p:grpSpPr>
          <a:xfrm>
            <a:off x="1433671" y="2583437"/>
            <a:ext cx="232225" cy="183265"/>
            <a:chOff x="0" y="0"/>
            <a:chExt cx="330274" cy="260643"/>
          </a:xfrm>
        </p:grpSpPr>
        <p:sp>
          <p:nvSpPr>
            <p:cNvPr id="1360" name="Shape 1360"/>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61" name="Shape 1361"/>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64" name="Group 1364"/>
            <p:cNvGrpSpPr/>
            <p:nvPr/>
          </p:nvGrpSpPr>
          <p:grpSpPr>
            <a:xfrm>
              <a:off x="-1" y="130633"/>
              <a:ext cx="330202" cy="130011"/>
              <a:chOff x="0" y="0"/>
              <a:chExt cx="330200" cy="130010"/>
            </a:xfrm>
          </p:grpSpPr>
          <p:sp>
            <p:nvSpPr>
              <p:cNvPr id="1362" name="Shape 1362"/>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63" name="Shape 1363"/>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371" name="Group 1371"/>
          <p:cNvGrpSpPr/>
          <p:nvPr/>
        </p:nvGrpSpPr>
        <p:grpSpPr>
          <a:xfrm>
            <a:off x="1433685" y="2771741"/>
            <a:ext cx="232225" cy="183265"/>
            <a:chOff x="0" y="0"/>
            <a:chExt cx="330274" cy="260643"/>
          </a:xfrm>
        </p:grpSpPr>
        <p:sp>
          <p:nvSpPr>
            <p:cNvPr id="1366" name="Shape 1366"/>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67" name="Shape 1367"/>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70" name="Group 1370"/>
            <p:cNvGrpSpPr/>
            <p:nvPr/>
          </p:nvGrpSpPr>
          <p:grpSpPr>
            <a:xfrm>
              <a:off x="-1" y="130633"/>
              <a:ext cx="330202" cy="130011"/>
              <a:chOff x="0" y="0"/>
              <a:chExt cx="330200" cy="130010"/>
            </a:xfrm>
          </p:grpSpPr>
          <p:sp>
            <p:nvSpPr>
              <p:cNvPr id="1368" name="Shape 1368"/>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69" name="Shape 1369"/>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372" name="Shape 1372"/>
          <p:cNvSpPr/>
          <p:nvPr/>
        </p:nvSpPr>
        <p:spPr>
          <a:xfrm>
            <a:off x="1433711" y="2945280"/>
            <a:ext cx="232173" cy="1"/>
          </a:xfrm>
          <a:prstGeom prst="line">
            <a:avLst/>
          </a:prstGeom>
          <a:ln w="25400">
            <a:solidFill/>
            <a:miter lim="400000"/>
          </a:ln>
        </p:spPr>
        <p:txBody>
          <a:bodyPr lIns="35719" tIns="35719" rIns="35719" bIns="35719" anchor="ctr"/>
          <a:lstStyle/>
          <a:p>
            <a:pPr lvl="0">
              <a:defRPr sz="2400"/>
            </a:pPr>
            <a:endParaRPr sz="1687"/>
          </a:p>
        </p:txBody>
      </p:sp>
      <p:sp>
        <p:nvSpPr>
          <p:cNvPr id="1373" name="Shape 1373"/>
          <p:cNvSpPr/>
          <p:nvPr/>
        </p:nvSpPr>
        <p:spPr>
          <a:xfrm>
            <a:off x="1440026" y="2940815"/>
            <a:ext cx="1" cy="88916"/>
          </a:xfrm>
          <a:prstGeom prst="line">
            <a:avLst/>
          </a:prstGeom>
          <a:ln w="25400">
            <a:solidFill/>
            <a:miter lim="400000"/>
          </a:ln>
        </p:spPr>
        <p:txBody>
          <a:bodyPr lIns="35719" tIns="35719" rIns="35719" bIns="35719" anchor="ctr"/>
          <a:lstStyle/>
          <a:p>
            <a:pPr lvl="0">
              <a:defRPr sz="2400"/>
            </a:pPr>
            <a:endParaRPr sz="1687"/>
          </a:p>
        </p:txBody>
      </p:sp>
      <p:grpSp>
        <p:nvGrpSpPr>
          <p:cNvPr id="1376" name="Group 1376"/>
          <p:cNvGrpSpPr/>
          <p:nvPr/>
        </p:nvGrpSpPr>
        <p:grpSpPr>
          <a:xfrm rot="10800000">
            <a:off x="1424729" y="3032667"/>
            <a:ext cx="232173" cy="91414"/>
            <a:chOff x="0" y="0"/>
            <a:chExt cx="330200" cy="130010"/>
          </a:xfrm>
        </p:grpSpPr>
        <p:sp>
          <p:nvSpPr>
            <p:cNvPr id="1374" name="Shape 1374"/>
            <p:cNvSpPr/>
            <p:nvPr/>
          </p:nvSpPr>
          <p:spPr>
            <a:xfrm>
              <a:off x="0" y="0"/>
              <a:ext cx="330201" cy="0"/>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75" name="Shape 1375"/>
            <p:cNvSpPr/>
            <p:nvPr/>
          </p:nvSpPr>
          <p:spPr>
            <a:xfrm flipH="1">
              <a:off x="317499" y="3553"/>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grpSp>
      <p:grpSp>
        <p:nvGrpSpPr>
          <p:cNvPr id="1387" name="Group 1387"/>
          <p:cNvGrpSpPr/>
          <p:nvPr/>
        </p:nvGrpSpPr>
        <p:grpSpPr>
          <a:xfrm rot="10800000">
            <a:off x="1420271" y="3131264"/>
            <a:ext cx="236709" cy="430372"/>
            <a:chOff x="0" y="0"/>
            <a:chExt cx="336651" cy="612084"/>
          </a:xfrm>
        </p:grpSpPr>
        <p:sp>
          <p:nvSpPr>
            <p:cNvPr id="1377" name="Shape 1377"/>
            <p:cNvSpPr/>
            <p:nvPr/>
          </p:nvSpPr>
          <p:spPr>
            <a:xfrm>
              <a:off x="6451" y="6350"/>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78" name="Shape 1378"/>
            <p:cNvSpPr/>
            <p:nvPr/>
          </p:nvSpPr>
          <p:spPr>
            <a:xfrm flipH="1">
              <a:off x="15431" y="0"/>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79" name="Shape 1379"/>
            <p:cNvSpPr/>
            <p:nvPr/>
          </p:nvSpPr>
          <p:spPr>
            <a:xfrm>
              <a:off x="6376" y="13063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0" name="Shape 1380"/>
            <p:cNvSpPr/>
            <p:nvPr/>
          </p:nvSpPr>
          <p:spPr>
            <a:xfrm flipH="1">
              <a:off x="323876" y="134186"/>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1" name="Shape 1381"/>
            <p:cNvSpPr/>
            <p:nvPr/>
          </p:nvSpPr>
          <p:spPr>
            <a:xfrm>
              <a:off x="6414" y="24681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2" name="Shape 1382"/>
            <p:cNvSpPr/>
            <p:nvPr/>
          </p:nvSpPr>
          <p:spPr>
            <a:xfrm flipH="1">
              <a:off x="15394" y="240462"/>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3" name="Shape 1383"/>
            <p:cNvSpPr/>
            <p:nvPr/>
          </p:nvSpPr>
          <p:spPr>
            <a:xfrm>
              <a:off x="6339" y="371095"/>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4" name="Shape 1384"/>
            <p:cNvSpPr/>
            <p:nvPr/>
          </p:nvSpPr>
          <p:spPr>
            <a:xfrm flipH="1">
              <a:off x="323839" y="374648"/>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5" name="Shape 1385"/>
            <p:cNvSpPr/>
            <p:nvPr/>
          </p:nvSpPr>
          <p:spPr>
            <a:xfrm>
              <a:off x="0" y="491978"/>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386" name="Shape 1386"/>
            <p:cNvSpPr/>
            <p:nvPr/>
          </p:nvSpPr>
          <p:spPr>
            <a:xfrm flipH="1">
              <a:off x="8980" y="485627"/>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grpSp>
      <p:sp>
        <p:nvSpPr>
          <p:cNvPr id="1388" name="Shape 1388"/>
          <p:cNvSpPr/>
          <p:nvPr/>
        </p:nvSpPr>
        <p:spPr>
          <a:xfrm>
            <a:off x="1429867" y="4448097"/>
            <a:ext cx="1" cy="88916"/>
          </a:xfrm>
          <a:prstGeom prst="line">
            <a:avLst/>
          </a:prstGeom>
          <a:ln w="25400">
            <a:solidFill/>
            <a:miter lim="400000"/>
          </a:ln>
        </p:spPr>
        <p:txBody>
          <a:bodyPr lIns="35719" tIns="35719" rIns="35719" bIns="35719" anchor="ctr"/>
          <a:lstStyle/>
          <a:p>
            <a:pPr lvl="0">
              <a:defRPr sz="2400"/>
            </a:pPr>
            <a:endParaRPr sz="1687"/>
          </a:p>
        </p:txBody>
      </p:sp>
      <p:grpSp>
        <p:nvGrpSpPr>
          <p:cNvPr id="1391" name="Group 1391"/>
          <p:cNvGrpSpPr/>
          <p:nvPr/>
        </p:nvGrpSpPr>
        <p:grpSpPr>
          <a:xfrm>
            <a:off x="1423500" y="4539949"/>
            <a:ext cx="232173" cy="91414"/>
            <a:chOff x="0" y="0"/>
            <a:chExt cx="330200" cy="130010"/>
          </a:xfrm>
        </p:grpSpPr>
        <p:sp>
          <p:nvSpPr>
            <p:cNvPr id="1389" name="Shape 1389"/>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90" name="Shape 1390"/>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397" name="Group 1397"/>
          <p:cNvGrpSpPr/>
          <p:nvPr/>
        </p:nvGrpSpPr>
        <p:grpSpPr>
          <a:xfrm>
            <a:off x="1423513" y="4618159"/>
            <a:ext cx="232225" cy="183265"/>
            <a:chOff x="0" y="0"/>
            <a:chExt cx="330274" cy="260643"/>
          </a:xfrm>
        </p:grpSpPr>
        <p:sp>
          <p:nvSpPr>
            <p:cNvPr id="1392" name="Shape 1392"/>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93" name="Shape 1393"/>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396" name="Group 1396"/>
            <p:cNvGrpSpPr/>
            <p:nvPr/>
          </p:nvGrpSpPr>
          <p:grpSpPr>
            <a:xfrm>
              <a:off x="-1" y="130633"/>
              <a:ext cx="330202" cy="130011"/>
              <a:chOff x="0" y="0"/>
              <a:chExt cx="330200" cy="130010"/>
            </a:xfrm>
          </p:grpSpPr>
          <p:sp>
            <p:nvSpPr>
              <p:cNvPr id="1394" name="Shape 1394"/>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95" name="Shape 1395"/>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03" name="Group 1403"/>
          <p:cNvGrpSpPr/>
          <p:nvPr/>
        </p:nvGrpSpPr>
        <p:grpSpPr>
          <a:xfrm>
            <a:off x="1423487" y="4787234"/>
            <a:ext cx="232225" cy="183265"/>
            <a:chOff x="0" y="0"/>
            <a:chExt cx="330274" cy="260643"/>
          </a:xfrm>
        </p:grpSpPr>
        <p:sp>
          <p:nvSpPr>
            <p:cNvPr id="1398" name="Shape 1398"/>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399" name="Shape 1399"/>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02" name="Group 1402"/>
            <p:cNvGrpSpPr/>
            <p:nvPr/>
          </p:nvGrpSpPr>
          <p:grpSpPr>
            <a:xfrm>
              <a:off x="-1" y="130633"/>
              <a:ext cx="330202" cy="130011"/>
              <a:chOff x="0" y="0"/>
              <a:chExt cx="330200" cy="130010"/>
            </a:xfrm>
          </p:grpSpPr>
          <p:sp>
            <p:nvSpPr>
              <p:cNvPr id="1400" name="Shape 1400"/>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01" name="Shape 1401"/>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09" name="Group 1409"/>
          <p:cNvGrpSpPr/>
          <p:nvPr/>
        </p:nvGrpSpPr>
        <p:grpSpPr>
          <a:xfrm>
            <a:off x="1415839" y="5430355"/>
            <a:ext cx="232225" cy="183266"/>
            <a:chOff x="0" y="0"/>
            <a:chExt cx="330274" cy="260643"/>
          </a:xfrm>
        </p:grpSpPr>
        <p:sp>
          <p:nvSpPr>
            <p:cNvPr id="1404" name="Shape 1404"/>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05" name="Shape 1405"/>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08" name="Group 1408"/>
            <p:cNvGrpSpPr/>
            <p:nvPr/>
          </p:nvGrpSpPr>
          <p:grpSpPr>
            <a:xfrm>
              <a:off x="-1" y="130633"/>
              <a:ext cx="330202" cy="130011"/>
              <a:chOff x="0" y="0"/>
              <a:chExt cx="330200" cy="130010"/>
            </a:xfrm>
          </p:grpSpPr>
          <p:sp>
            <p:nvSpPr>
              <p:cNvPr id="1406" name="Shape 1406"/>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07" name="Shape 1407"/>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15" name="Group 1415"/>
          <p:cNvGrpSpPr/>
          <p:nvPr/>
        </p:nvGrpSpPr>
        <p:grpSpPr>
          <a:xfrm>
            <a:off x="1406922" y="5600417"/>
            <a:ext cx="232225" cy="183265"/>
            <a:chOff x="0" y="0"/>
            <a:chExt cx="330274" cy="260643"/>
          </a:xfrm>
        </p:grpSpPr>
        <p:sp>
          <p:nvSpPr>
            <p:cNvPr id="1410" name="Shape 1410"/>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11" name="Shape 1411"/>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14" name="Group 1414"/>
            <p:cNvGrpSpPr/>
            <p:nvPr/>
          </p:nvGrpSpPr>
          <p:grpSpPr>
            <a:xfrm>
              <a:off x="-1" y="130633"/>
              <a:ext cx="330202" cy="130011"/>
              <a:chOff x="0" y="0"/>
              <a:chExt cx="330200" cy="130010"/>
            </a:xfrm>
          </p:grpSpPr>
          <p:sp>
            <p:nvSpPr>
              <p:cNvPr id="1412" name="Shape 1412"/>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13" name="Shape 1413"/>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21" name="Group 1421"/>
          <p:cNvGrpSpPr/>
          <p:nvPr/>
        </p:nvGrpSpPr>
        <p:grpSpPr>
          <a:xfrm>
            <a:off x="1406896" y="5769492"/>
            <a:ext cx="232225" cy="183266"/>
            <a:chOff x="0" y="0"/>
            <a:chExt cx="330274" cy="260643"/>
          </a:xfrm>
        </p:grpSpPr>
        <p:sp>
          <p:nvSpPr>
            <p:cNvPr id="1416" name="Shape 1416"/>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17" name="Shape 1417"/>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20" name="Group 1420"/>
            <p:cNvGrpSpPr/>
            <p:nvPr/>
          </p:nvGrpSpPr>
          <p:grpSpPr>
            <a:xfrm>
              <a:off x="-1" y="130633"/>
              <a:ext cx="330202" cy="130011"/>
              <a:chOff x="0" y="0"/>
              <a:chExt cx="330200" cy="130010"/>
            </a:xfrm>
          </p:grpSpPr>
          <p:sp>
            <p:nvSpPr>
              <p:cNvPr id="1418" name="Shape 1418"/>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19" name="Shape 1419"/>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422" name="Shape 1422"/>
          <p:cNvSpPr/>
          <p:nvPr/>
        </p:nvSpPr>
        <p:spPr>
          <a:xfrm>
            <a:off x="1429853" y="4971600"/>
            <a:ext cx="1" cy="330848"/>
          </a:xfrm>
          <a:prstGeom prst="line">
            <a:avLst/>
          </a:prstGeom>
          <a:ln w="25400">
            <a:solidFill/>
            <a:miter lim="400000"/>
          </a:ln>
        </p:spPr>
        <p:txBody>
          <a:bodyPr lIns="35719" tIns="35719" rIns="35719" bIns="35719" anchor="ctr"/>
          <a:lstStyle/>
          <a:p>
            <a:pPr lvl="0">
              <a:defRPr sz="2400"/>
            </a:pPr>
            <a:endParaRPr sz="1687"/>
          </a:p>
        </p:txBody>
      </p:sp>
      <p:sp>
        <p:nvSpPr>
          <p:cNvPr id="1423" name="Shape 1423"/>
          <p:cNvSpPr/>
          <p:nvPr/>
        </p:nvSpPr>
        <p:spPr>
          <a:xfrm>
            <a:off x="1423539" y="4976066"/>
            <a:ext cx="232173" cy="1"/>
          </a:xfrm>
          <a:prstGeom prst="line">
            <a:avLst/>
          </a:prstGeom>
          <a:ln w="25400">
            <a:solidFill/>
            <a:miter lim="400000"/>
          </a:ln>
        </p:spPr>
        <p:txBody>
          <a:bodyPr lIns="35719" tIns="35719" rIns="35719" bIns="35719" anchor="ctr"/>
          <a:lstStyle/>
          <a:p>
            <a:pPr lvl="0">
              <a:defRPr sz="2400"/>
            </a:pPr>
            <a:endParaRPr sz="1687"/>
          </a:p>
        </p:txBody>
      </p:sp>
      <p:sp>
        <p:nvSpPr>
          <p:cNvPr id="1424" name="Shape 1424"/>
          <p:cNvSpPr/>
          <p:nvPr/>
        </p:nvSpPr>
        <p:spPr>
          <a:xfrm>
            <a:off x="1423539" y="5301799"/>
            <a:ext cx="232173" cy="1"/>
          </a:xfrm>
          <a:prstGeom prst="line">
            <a:avLst/>
          </a:prstGeom>
          <a:ln w="25400">
            <a:solidFill/>
            <a:miter lim="400000"/>
          </a:ln>
        </p:spPr>
        <p:txBody>
          <a:bodyPr lIns="35719" tIns="35719" rIns="35719" bIns="35719" anchor="ctr"/>
          <a:lstStyle/>
          <a:p>
            <a:pPr lvl="0">
              <a:defRPr sz="2400"/>
            </a:pPr>
            <a:endParaRPr sz="1687"/>
          </a:p>
        </p:txBody>
      </p:sp>
      <p:sp>
        <p:nvSpPr>
          <p:cNvPr id="1425" name="Shape 1425"/>
          <p:cNvSpPr/>
          <p:nvPr/>
        </p:nvSpPr>
        <p:spPr>
          <a:xfrm>
            <a:off x="1653096" y="5297334"/>
            <a:ext cx="1" cy="142253"/>
          </a:xfrm>
          <a:prstGeom prst="line">
            <a:avLst/>
          </a:prstGeom>
          <a:ln w="25400">
            <a:solidFill/>
            <a:miter lim="400000"/>
          </a:ln>
        </p:spPr>
        <p:txBody>
          <a:bodyPr lIns="35719" tIns="35719" rIns="35719" bIns="35719" anchor="ctr"/>
          <a:lstStyle/>
          <a:p>
            <a:pPr lvl="0">
              <a:defRPr sz="2400"/>
            </a:pPr>
            <a:endParaRPr sz="1687"/>
          </a:p>
        </p:txBody>
      </p:sp>
      <p:grpSp>
        <p:nvGrpSpPr>
          <p:cNvPr id="1431" name="Group 1431"/>
          <p:cNvGrpSpPr/>
          <p:nvPr/>
        </p:nvGrpSpPr>
        <p:grpSpPr>
          <a:xfrm>
            <a:off x="1406896" y="5953870"/>
            <a:ext cx="232225" cy="183266"/>
            <a:chOff x="0" y="0"/>
            <a:chExt cx="330274" cy="260643"/>
          </a:xfrm>
        </p:grpSpPr>
        <p:sp>
          <p:nvSpPr>
            <p:cNvPr id="1426" name="Shape 1426"/>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27" name="Shape 1427"/>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30" name="Group 1430"/>
            <p:cNvGrpSpPr/>
            <p:nvPr/>
          </p:nvGrpSpPr>
          <p:grpSpPr>
            <a:xfrm>
              <a:off x="-1" y="130633"/>
              <a:ext cx="330202" cy="130011"/>
              <a:chOff x="0" y="0"/>
              <a:chExt cx="330200" cy="130010"/>
            </a:xfrm>
          </p:grpSpPr>
          <p:sp>
            <p:nvSpPr>
              <p:cNvPr id="1428" name="Shape 1428"/>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29" name="Shape 1429"/>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37" name="Group 1437"/>
          <p:cNvGrpSpPr/>
          <p:nvPr/>
        </p:nvGrpSpPr>
        <p:grpSpPr>
          <a:xfrm>
            <a:off x="1406870" y="6122944"/>
            <a:ext cx="232225" cy="183266"/>
            <a:chOff x="0" y="0"/>
            <a:chExt cx="330274" cy="260643"/>
          </a:xfrm>
        </p:grpSpPr>
        <p:sp>
          <p:nvSpPr>
            <p:cNvPr id="1432" name="Shape 1432"/>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33" name="Shape 1433"/>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36" name="Group 1436"/>
            <p:cNvGrpSpPr/>
            <p:nvPr/>
          </p:nvGrpSpPr>
          <p:grpSpPr>
            <a:xfrm>
              <a:off x="-1" y="130633"/>
              <a:ext cx="330202" cy="130011"/>
              <a:chOff x="0" y="0"/>
              <a:chExt cx="330200" cy="130010"/>
            </a:xfrm>
          </p:grpSpPr>
          <p:sp>
            <p:nvSpPr>
              <p:cNvPr id="1434" name="Shape 1434"/>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35" name="Shape 1435"/>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443" name="Group 1443"/>
          <p:cNvGrpSpPr/>
          <p:nvPr/>
        </p:nvGrpSpPr>
        <p:grpSpPr>
          <a:xfrm>
            <a:off x="1406882" y="6293006"/>
            <a:ext cx="232225" cy="183265"/>
            <a:chOff x="0" y="0"/>
            <a:chExt cx="330274" cy="260643"/>
          </a:xfrm>
        </p:grpSpPr>
        <p:sp>
          <p:nvSpPr>
            <p:cNvPr id="1438" name="Shape 1438"/>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39" name="Shape 1439"/>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442" name="Group 1442"/>
            <p:cNvGrpSpPr/>
            <p:nvPr/>
          </p:nvGrpSpPr>
          <p:grpSpPr>
            <a:xfrm>
              <a:off x="-1" y="130633"/>
              <a:ext cx="330202" cy="130011"/>
              <a:chOff x="0" y="0"/>
              <a:chExt cx="330200" cy="130010"/>
            </a:xfrm>
          </p:grpSpPr>
          <p:sp>
            <p:nvSpPr>
              <p:cNvPr id="1440" name="Shape 1440"/>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441" name="Shape 1441"/>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444" name="Shape 1444"/>
          <p:cNvSpPr/>
          <p:nvPr/>
        </p:nvSpPr>
        <p:spPr>
          <a:xfrm>
            <a:off x="200989" y="2199795"/>
            <a:ext cx="982641" cy="851067"/>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Signal </a:t>
            </a:r>
            <a:br>
              <a:rPr sz="2531"/>
            </a:br>
            <a:r>
              <a:rPr sz="2531"/>
              <a:t>Loss</a:t>
            </a:r>
          </a:p>
        </p:txBody>
      </p:sp>
      <p:sp>
        <p:nvSpPr>
          <p:cNvPr id="1445" name="Shape 1445"/>
          <p:cNvSpPr/>
          <p:nvPr/>
        </p:nvSpPr>
        <p:spPr>
          <a:xfrm flipV="1">
            <a:off x="1228235" y="3084711"/>
            <a:ext cx="1" cy="589725"/>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446" name="Shape 1446"/>
          <p:cNvSpPr/>
          <p:nvPr/>
        </p:nvSpPr>
        <p:spPr>
          <a:xfrm>
            <a:off x="2703357" y="2241556"/>
            <a:ext cx="1162178" cy="851067"/>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Symbol </a:t>
            </a:r>
            <a:br>
              <a:rPr sz="2531"/>
            </a:br>
            <a:r>
              <a:rPr sz="2531"/>
              <a:t>Loss</a:t>
            </a:r>
          </a:p>
        </p:txBody>
      </p:sp>
      <p:sp>
        <p:nvSpPr>
          <p:cNvPr id="1447" name="Shape 1447"/>
          <p:cNvSpPr/>
          <p:nvPr/>
        </p:nvSpPr>
        <p:spPr>
          <a:xfrm flipV="1">
            <a:off x="2810513" y="3082610"/>
            <a:ext cx="1" cy="589725"/>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448" name="Shape 1448"/>
          <p:cNvSpPr/>
          <p:nvPr/>
        </p:nvSpPr>
        <p:spPr>
          <a:xfrm flipV="1">
            <a:off x="2147092" y="3058092"/>
            <a:ext cx="1" cy="520687"/>
          </a:xfrm>
          <a:prstGeom prst="line">
            <a:avLst/>
          </a:prstGeom>
          <a:ln w="63500">
            <a:solidFill>
              <a:srgbClr val="FF2600"/>
            </a:solidFill>
            <a:miter lim="400000"/>
            <a:headEnd type="triangle" len="sm"/>
            <a:tailEnd type="triangle" len="sm"/>
          </a:ln>
        </p:spPr>
        <p:txBody>
          <a:bodyPr lIns="0" tIns="0" rIns="0" bIns="0" anchor="ctr"/>
          <a:lstStyle/>
          <a:p>
            <a:pPr lvl="0">
              <a:defRPr sz="2400"/>
            </a:pPr>
            <a:endParaRPr sz="1687"/>
          </a:p>
        </p:txBody>
      </p:sp>
      <p:grpSp>
        <p:nvGrpSpPr>
          <p:cNvPr id="1461" name="Group 1461"/>
          <p:cNvGrpSpPr/>
          <p:nvPr/>
        </p:nvGrpSpPr>
        <p:grpSpPr>
          <a:xfrm>
            <a:off x="4236070" y="1788658"/>
            <a:ext cx="3170040" cy="218777"/>
            <a:chOff x="0" y="0"/>
            <a:chExt cx="4508500" cy="311149"/>
          </a:xfrm>
        </p:grpSpPr>
        <p:sp>
          <p:nvSpPr>
            <p:cNvPr id="1449" name="Shape 1449"/>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0" name="Shape 1450"/>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1" name="Shape 1451"/>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2" name="Shape 1452"/>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3" name="Shape 1453"/>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4" name="Shape 1454"/>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5" name="Shape 1455"/>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6" name="Shape 1456"/>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7" name="Shape 1457"/>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8" name="Shape 1458"/>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59" name="Shape 1459"/>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0" name="Shape 1460"/>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474" name="Group 1474"/>
          <p:cNvGrpSpPr/>
          <p:nvPr/>
        </p:nvGrpSpPr>
        <p:grpSpPr>
          <a:xfrm>
            <a:off x="4295180" y="4803152"/>
            <a:ext cx="3170039" cy="218777"/>
            <a:chOff x="0" y="0"/>
            <a:chExt cx="4508500" cy="311149"/>
          </a:xfrm>
        </p:grpSpPr>
        <p:sp>
          <p:nvSpPr>
            <p:cNvPr id="1462" name="Shape 1462"/>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3" name="Shape 1463"/>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4" name="Shape 1464"/>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5" name="Shape 1465"/>
            <p:cNvSpPr/>
            <p:nvPr/>
          </p:nvSpPr>
          <p:spPr>
            <a:xfrm>
              <a:off x="11430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6" name="Shape 1466"/>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7" name="Shape 1467"/>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8" name="Shape 1468"/>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69" name="Shape 1469"/>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70" name="Shape 1470"/>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71" name="Shape 1471"/>
            <p:cNvSpPr/>
            <p:nvPr/>
          </p:nvSpPr>
          <p:spPr>
            <a:xfrm>
              <a:off x="3441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72" name="Shape 1472"/>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73" name="Shape 1473"/>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sp>
        <p:nvSpPr>
          <p:cNvPr id="1475" name="Shape 1475"/>
          <p:cNvSpPr/>
          <p:nvPr/>
        </p:nvSpPr>
        <p:spPr>
          <a:xfrm>
            <a:off x="7786325" y="612057"/>
            <a:ext cx="1394614" cy="810799"/>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400" dirty="0"/>
              <a:t>Receiving </a:t>
            </a:r>
            <a:endParaRPr lang="en-US" sz="2400" dirty="0" smtClean="0"/>
          </a:p>
          <a:p>
            <a:pPr lvl="0">
              <a:defRPr sz="1800"/>
            </a:pPr>
            <a:r>
              <a:rPr sz="2400" dirty="0" smtClean="0"/>
              <a:t>Camera</a:t>
            </a:r>
            <a:endParaRPr sz="2400" dirty="0"/>
          </a:p>
        </p:txBody>
      </p:sp>
      <p:sp>
        <p:nvSpPr>
          <p:cNvPr id="1476" name="Shape 1476"/>
          <p:cNvSpPr/>
          <p:nvPr/>
        </p:nvSpPr>
        <p:spPr>
          <a:xfrm>
            <a:off x="240346" y="680664"/>
            <a:ext cx="875241" cy="810799"/>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lgn="ctr">
              <a:defRPr sz="1800"/>
            </a:pPr>
            <a:r>
              <a:rPr lang="en-US" sz="2400" dirty="0" err="1" smtClean="0"/>
              <a:t>TX’ed</a:t>
            </a:r>
            <a:endParaRPr lang="en-US" sz="2400" dirty="0" smtClean="0"/>
          </a:p>
          <a:p>
            <a:pPr lvl="0" algn="ctr">
              <a:defRPr sz="1800"/>
            </a:pPr>
            <a:r>
              <a:rPr lang="en-US" sz="2400" dirty="0" smtClean="0"/>
              <a:t>Signal</a:t>
            </a:r>
            <a:endParaRPr sz="2400" dirty="0"/>
          </a:p>
        </p:txBody>
      </p:sp>
      <p:sp>
        <p:nvSpPr>
          <p:cNvPr id="1477" name="Shape 1477"/>
          <p:cNvSpPr>
            <a:spLocks noGrp="1"/>
          </p:cNvSpPr>
          <p:nvPr>
            <p:ph type="sldNum" sz="quarter" idx="4294967295"/>
          </p:nvPr>
        </p:nvSpPr>
        <p:spPr>
          <a:xfrm>
            <a:off x="3436671" y="6480031"/>
            <a:ext cx="190758" cy="194797"/>
          </a:xfrm>
          <a:prstGeom prst="rect">
            <a:avLst/>
          </a:prstGeom>
          <a:ln w="12700">
            <a:miter lim="400000"/>
          </a:ln>
          <a:extLst>
            <a:ext uri="{C572A759-6A51-4108-AA02-DFA0A04FC94B}">
              <ma14:wrappingTextBoxFlag xmlns:ma14="http://schemas.microsoft.com/office/mac/drawingml/2011/main" xmlns="" val="1"/>
            </a:ext>
          </a:extLst>
        </p:spPr>
        <p:txBody>
          <a:bodyPr vert="horz" wrap="none" lIns="0" tIns="0" rIns="0" bIns="0" numCol="1" anchor="t" anchorCtr="0" compatLnSpc="1">
            <a:prstTxWarp prst="textNoShape">
              <a:avLst/>
            </a:prstTxWarp>
            <a:spAutoFit/>
          </a:bodyPr>
          <a:lstStyle>
            <a:lvl1pPr>
              <a:defRPr sz="1266"/>
            </a:lvl1pPr>
          </a:lstStyle>
          <a:p>
            <a:pPr lvl="0"/>
            <a:fld id="{86CB4B4D-7CA3-9044-876B-883B54F8677D}" type="slidenum">
              <a:t>5</a:t>
            </a:fld>
            <a:endParaRPr dirty="0"/>
          </a:p>
        </p:txBody>
      </p:sp>
      <p:sp>
        <p:nvSpPr>
          <p:cNvPr id="1478" name="Shape 1478"/>
          <p:cNvSpPr/>
          <p:nvPr/>
        </p:nvSpPr>
        <p:spPr>
          <a:xfrm>
            <a:off x="4364738" y="5651542"/>
            <a:ext cx="4716136" cy="1128506"/>
          </a:xfrm>
          <a:prstGeom prst="rect">
            <a:avLst/>
          </a:prstGeom>
          <a:solidFill>
            <a:schemeClr val="bg1"/>
          </a:solidFill>
          <a:ln w="12700">
            <a:solidFill>
              <a:srgbClr val="FF0000"/>
            </a:solidFill>
            <a:miter lim="400000"/>
          </a:ln>
          <a:extLst>
            <a:ext uri="{C572A759-6A51-4108-AA02-DFA0A04FC94B}">
              <ma14:wrappingTextBoxFlag xmlns:ma14="http://schemas.microsoft.com/office/mac/drawingml/2011/main" xmlns="" val="1"/>
            </a:ext>
          </a:extLst>
        </p:spPr>
        <p:txBody>
          <a:bodyPr lIns="0" tIns="0" rIns="0" bIns="0" anchor="ctr"/>
          <a:lstStyle>
            <a:lvl1pPr>
              <a:defRPr>
                <a:solidFill>
                  <a:srgbClr val="FFFFFF"/>
                </a:solidFill>
              </a:defRPr>
            </a:lvl1pPr>
          </a:lstStyle>
          <a:p>
            <a:pPr lvl="0" algn="ctr">
              <a:defRPr sz="1800">
                <a:solidFill>
                  <a:srgbClr val="000000"/>
                </a:solidFill>
              </a:defRPr>
            </a:pPr>
            <a:r>
              <a:rPr sz="2531" dirty="0"/>
              <a:t>Idle period results in significant signal &amp; symbol loss</a:t>
            </a:r>
          </a:p>
        </p:txBody>
      </p:sp>
      <p:sp>
        <p:nvSpPr>
          <p:cNvPr id="425" name="Date Placeholder 3"/>
          <p:cNvSpPr txBox="1">
            <a:spLocks/>
          </p:cNvSpPr>
          <p:nvPr/>
        </p:nvSpPr>
        <p:spPr>
          <a:xfrm>
            <a:off x="685800" y="378281"/>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a:lstStyle>
          <a:p>
            <a:r>
              <a:rPr lang="en-US" altLang="en-US" b="1" dirty="0" smtClean="0"/>
              <a:t>November 2015</a:t>
            </a:r>
            <a:endParaRPr lang="en-US" altLang="en-US" b="1" dirty="0"/>
          </a:p>
        </p:txBody>
      </p:sp>
    </p:spTree>
    <p:extLst>
      <p:ext uri="{BB962C8B-B14F-4D97-AF65-F5344CB8AC3E}">
        <p14:creationId xmlns:p14="http://schemas.microsoft.com/office/powerpoint/2010/main" val="1227586442"/>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
                                  </p:stCondLst>
                                  <p:iterate>
                                    <p:tmAbs val="0"/>
                                  </p:iterate>
                                  <p:childTnLst>
                                    <p:set>
                                      <p:cBhvr>
                                        <p:cTn id="9" fill="hold"/>
                                        <p:tgtEl>
                                          <p:spTgt spid="1083"/>
                                        </p:tgtEl>
                                        <p:attrNameLst>
                                          <p:attrName>style.visibility</p:attrName>
                                        </p:attrNameLst>
                                      </p:cBhvr>
                                      <p:to>
                                        <p:strVal val="visible"/>
                                      </p:to>
                                    </p:set>
                                  </p:childTnLst>
                                </p:cTn>
                              </p:par>
                            </p:childTnLst>
                          </p:cTn>
                        </p:par>
                        <p:par>
                          <p:cTn id="10" fill="hold">
                            <p:stCondLst>
                              <p:cond delay="100"/>
                            </p:stCondLst>
                            <p:childTnLst>
                              <p:par>
                                <p:cTn id="11" presetID="1" presetClass="entr" presetSubtype="0" fill="hold" grpId="0" nodeType="afterEffect">
                                  <p:stCondLst>
                                    <p:cond delay="100"/>
                                  </p:stCondLst>
                                  <p:iterate>
                                    <p:tmAbs val="0"/>
                                  </p:iterate>
                                  <p:childTnLst>
                                    <p:set>
                                      <p:cBhvr>
                                        <p:cTn id="12" fill="hold"/>
                                        <p:tgtEl>
                                          <p:spTgt spid="1096"/>
                                        </p:tgtEl>
                                        <p:attrNameLst>
                                          <p:attrName>style.visibility</p:attrName>
                                        </p:attrNameLst>
                                      </p:cBhvr>
                                      <p:to>
                                        <p:strVal val="visible"/>
                                      </p:to>
                                    </p:set>
                                  </p:childTnLst>
                                </p:cTn>
                              </p:par>
                            </p:childTnLst>
                          </p:cTn>
                        </p:par>
                        <p:par>
                          <p:cTn id="13" fill="hold">
                            <p:stCondLst>
                              <p:cond delay="200"/>
                            </p:stCondLst>
                            <p:childTnLst>
                              <p:par>
                                <p:cTn id="14" presetID="1" presetClass="entr" presetSubtype="0" fill="hold" grpId="0" nodeType="afterEffect">
                                  <p:stCondLst>
                                    <p:cond delay="100"/>
                                  </p:stCondLst>
                                  <p:iterate>
                                    <p:tmAbs val="0"/>
                                  </p:iterate>
                                  <p:childTnLst>
                                    <p:set>
                                      <p:cBhvr>
                                        <p:cTn id="15" fill="hold"/>
                                        <p:tgtEl>
                                          <p:spTgt spid="1109"/>
                                        </p:tgtEl>
                                        <p:attrNameLst>
                                          <p:attrName>style.visibility</p:attrName>
                                        </p:attrNameLst>
                                      </p:cBhvr>
                                      <p:to>
                                        <p:strVal val="visible"/>
                                      </p:to>
                                    </p:set>
                                  </p:childTnLst>
                                </p:cTn>
                              </p:par>
                            </p:childTnLst>
                          </p:cTn>
                        </p:par>
                        <p:par>
                          <p:cTn id="16" fill="hold">
                            <p:stCondLst>
                              <p:cond delay="300"/>
                            </p:stCondLst>
                            <p:childTnLst>
                              <p:par>
                                <p:cTn id="17" presetID="1" presetClass="entr" presetSubtype="0" fill="hold" grpId="0" nodeType="afterEffect">
                                  <p:stCondLst>
                                    <p:cond delay="100"/>
                                  </p:stCondLst>
                                  <p:iterate>
                                    <p:tmAbs val="0"/>
                                  </p:iterate>
                                  <p:childTnLst>
                                    <p:set>
                                      <p:cBhvr>
                                        <p:cTn id="18" fill="hold"/>
                                        <p:tgtEl>
                                          <p:spTgt spid="1461"/>
                                        </p:tgtEl>
                                        <p:attrNameLst>
                                          <p:attrName>style.visibility</p:attrName>
                                        </p:attrNameLst>
                                      </p:cBhvr>
                                      <p:to>
                                        <p:strVal val="visible"/>
                                      </p:to>
                                    </p:set>
                                  </p:childTnLst>
                                </p:cTn>
                              </p:par>
                            </p:childTnLst>
                          </p:cTn>
                        </p:par>
                        <p:par>
                          <p:cTn id="19" fill="hold">
                            <p:stCondLst>
                              <p:cond delay="400"/>
                            </p:stCondLst>
                            <p:childTnLst>
                              <p:par>
                                <p:cTn id="20" presetID="1" presetClass="entr" presetSubtype="0" fill="hold" grpId="0" nodeType="afterEffect">
                                  <p:stCondLst>
                                    <p:cond delay="100"/>
                                  </p:stCondLst>
                                  <p:iterate>
                                    <p:tmAbs val="0"/>
                                  </p:iterate>
                                  <p:childTnLst>
                                    <p:set>
                                      <p:cBhvr>
                                        <p:cTn id="21" fill="hold"/>
                                        <p:tgtEl>
                                          <p:spTgt spid="1122"/>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grpId="0" nodeType="afterEffect">
                                  <p:stCondLst>
                                    <p:cond delay="100"/>
                                  </p:stCondLst>
                                  <p:iterate>
                                    <p:tmAbs val="0"/>
                                  </p:iterate>
                                  <p:childTnLst>
                                    <p:set>
                                      <p:cBhvr>
                                        <p:cTn id="24" fill="hold"/>
                                        <p:tgtEl>
                                          <p:spTgt spid="1135"/>
                                        </p:tgtEl>
                                        <p:attrNameLst>
                                          <p:attrName>style.visibility</p:attrName>
                                        </p:attrNameLst>
                                      </p:cBhvr>
                                      <p:to>
                                        <p:strVal val="visible"/>
                                      </p:to>
                                    </p:set>
                                  </p:childTnLst>
                                </p:cTn>
                              </p:par>
                            </p:childTnLst>
                          </p:cTn>
                        </p:par>
                        <p:par>
                          <p:cTn id="25" fill="hold">
                            <p:stCondLst>
                              <p:cond delay="600"/>
                            </p:stCondLst>
                            <p:childTnLst>
                              <p:par>
                                <p:cTn id="26" presetID="1" presetClass="entr" presetSubtype="0" fill="hold" grpId="0" nodeType="afterEffect">
                                  <p:stCondLst>
                                    <p:cond delay="100"/>
                                  </p:stCondLst>
                                  <p:iterate>
                                    <p:tmAbs val="0"/>
                                  </p:iterate>
                                  <p:childTnLst>
                                    <p:set>
                                      <p:cBhvr>
                                        <p:cTn id="27" fill="hold"/>
                                        <p:tgtEl>
                                          <p:spTgt spid="1148"/>
                                        </p:tgtEl>
                                        <p:attrNameLst>
                                          <p:attrName>style.visibility</p:attrName>
                                        </p:attrNameLst>
                                      </p:cBhvr>
                                      <p:to>
                                        <p:strVal val="visible"/>
                                      </p:to>
                                    </p:set>
                                  </p:childTnLst>
                                </p:cTn>
                              </p:par>
                            </p:childTnLst>
                          </p:cTn>
                        </p:par>
                        <p:par>
                          <p:cTn id="28" fill="hold">
                            <p:stCondLst>
                              <p:cond delay="700"/>
                            </p:stCondLst>
                            <p:childTnLst>
                              <p:par>
                                <p:cTn id="29" presetID="1" presetClass="entr" presetSubtype="0" fill="hold" grpId="0" nodeType="afterEffect">
                                  <p:stCondLst>
                                    <p:cond delay="100"/>
                                  </p:stCondLst>
                                  <p:iterate>
                                    <p:tmAbs val="0"/>
                                  </p:iterate>
                                  <p:childTnLst>
                                    <p:set>
                                      <p:cBhvr>
                                        <p:cTn id="30" fill="hold"/>
                                        <p:tgtEl>
                                          <p:spTgt spid="116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p:tmAbs val="0"/>
                                  </p:iterate>
                                  <p:childTnLst>
                                    <p:set>
                                      <p:cBhvr>
                                        <p:cTn id="34" fill="hold"/>
                                        <p:tgtEl>
                                          <p:spTgt spid="1267"/>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iterate>
                                    <p:tmAbs val="0"/>
                                  </p:iterate>
                                  <p:childTnLst>
                                    <p:set>
                                      <p:cBhvr>
                                        <p:cTn id="37" fill="hold"/>
                                        <p:tgtEl>
                                          <p:spTgt spid="1268"/>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iterate>
                                    <p:tmAbs val="0"/>
                                  </p:iterate>
                                  <p:childTnLst>
                                    <p:set>
                                      <p:cBhvr>
                                        <p:cTn id="40" fill="hold"/>
                                        <p:tgtEl>
                                          <p:spTgt spid="12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iterate>
                                    <p:tmAbs val="0"/>
                                  </p:iterate>
                                  <p:childTnLst>
                                    <p:set>
                                      <p:cBhvr>
                                        <p:cTn id="44" fill="hold"/>
                                        <p:tgtEl>
                                          <p:spTgt spid="1174"/>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100"/>
                                  </p:stCondLst>
                                  <p:iterate>
                                    <p:tmAbs val="0"/>
                                  </p:iterate>
                                  <p:childTnLst>
                                    <p:set>
                                      <p:cBhvr>
                                        <p:cTn id="47" fill="hold"/>
                                        <p:tgtEl>
                                          <p:spTgt spid="1187"/>
                                        </p:tgtEl>
                                        <p:attrNameLst>
                                          <p:attrName>style.visibility</p:attrName>
                                        </p:attrNameLst>
                                      </p:cBhvr>
                                      <p:to>
                                        <p:strVal val="visible"/>
                                      </p:to>
                                    </p:set>
                                  </p:childTnLst>
                                </p:cTn>
                              </p:par>
                            </p:childTnLst>
                          </p:cTn>
                        </p:par>
                        <p:par>
                          <p:cTn id="48" fill="hold">
                            <p:stCondLst>
                              <p:cond delay="100"/>
                            </p:stCondLst>
                            <p:childTnLst>
                              <p:par>
                                <p:cTn id="49" presetID="1" presetClass="entr" presetSubtype="0" fill="hold" grpId="0" nodeType="afterEffect">
                                  <p:stCondLst>
                                    <p:cond delay="100"/>
                                  </p:stCondLst>
                                  <p:iterate>
                                    <p:tmAbs val="0"/>
                                  </p:iterate>
                                  <p:childTnLst>
                                    <p:set>
                                      <p:cBhvr>
                                        <p:cTn id="50" fill="hold"/>
                                        <p:tgtEl>
                                          <p:spTgt spid="1200"/>
                                        </p:tgtEl>
                                        <p:attrNameLst>
                                          <p:attrName>style.visibility</p:attrName>
                                        </p:attrNameLst>
                                      </p:cBhvr>
                                      <p:to>
                                        <p:strVal val="visible"/>
                                      </p:to>
                                    </p:set>
                                  </p:childTnLst>
                                </p:cTn>
                              </p:par>
                            </p:childTnLst>
                          </p:cTn>
                        </p:par>
                        <p:par>
                          <p:cTn id="51" fill="hold">
                            <p:stCondLst>
                              <p:cond delay="200"/>
                            </p:stCondLst>
                            <p:childTnLst>
                              <p:par>
                                <p:cTn id="52" presetID="1" presetClass="entr" presetSubtype="0" fill="hold" grpId="0" nodeType="afterEffect">
                                  <p:stCondLst>
                                    <p:cond delay="100"/>
                                  </p:stCondLst>
                                  <p:iterate>
                                    <p:tmAbs val="0"/>
                                  </p:iterate>
                                  <p:childTnLst>
                                    <p:set>
                                      <p:cBhvr>
                                        <p:cTn id="53" fill="hold"/>
                                        <p:tgtEl>
                                          <p:spTgt spid="1213"/>
                                        </p:tgtEl>
                                        <p:attrNameLst>
                                          <p:attrName>style.visibility</p:attrName>
                                        </p:attrNameLst>
                                      </p:cBhvr>
                                      <p:to>
                                        <p:strVal val="visible"/>
                                      </p:to>
                                    </p:set>
                                  </p:childTnLst>
                                </p:cTn>
                              </p:par>
                            </p:childTnLst>
                          </p:cTn>
                        </p:par>
                        <p:par>
                          <p:cTn id="54" fill="hold">
                            <p:stCondLst>
                              <p:cond delay="300"/>
                            </p:stCondLst>
                            <p:childTnLst>
                              <p:par>
                                <p:cTn id="55" presetID="1" presetClass="entr" presetSubtype="0" fill="hold" grpId="0" nodeType="afterEffect">
                                  <p:stCondLst>
                                    <p:cond delay="100"/>
                                  </p:stCondLst>
                                  <p:iterate>
                                    <p:tmAbs val="0"/>
                                  </p:iterate>
                                  <p:childTnLst>
                                    <p:set>
                                      <p:cBhvr>
                                        <p:cTn id="56" fill="hold"/>
                                        <p:tgtEl>
                                          <p:spTgt spid="1474"/>
                                        </p:tgtEl>
                                        <p:attrNameLst>
                                          <p:attrName>style.visibility</p:attrName>
                                        </p:attrNameLst>
                                      </p:cBhvr>
                                      <p:to>
                                        <p:strVal val="visible"/>
                                      </p:to>
                                    </p:set>
                                  </p:childTnLst>
                                </p:cTn>
                              </p:par>
                            </p:childTnLst>
                          </p:cTn>
                        </p:par>
                        <p:par>
                          <p:cTn id="57" fill="hold">
                            <p:stCondLst>
                              <p:cond delay="400"/>
                            </p:stCondLst>
                            <p:childTnLst>
                              <p:par>
                                <p:cTn id="58" presetID="1" presetClass="entr" presetSubtype="0" fill="hold" grpId="0" nodeType="afterEffect">
                                  <p:stCondLst>
                                    <p:cond delay="100"/>
                                  </p:stCondLst>
                                  <p:iterate>
                                    <p:tmAbs val="0"/>
                                  </p:iterate>
                                  <p:childTnLst>
                                    <p:set>
                                      <p:cBhvr>
                                        <p:cTn id="59" fill="hold"/>
                                        <p:tgtEl>
                                          <p:spTgt spid="1226"/>
                                        </p:tgtEl>
                                        <p:attrNameLst>
                                          <p:attrName>style.visibility</p:attrName>
                                        </p:attrNameLst>
                                      </p:cBhvr>
                                      <p:to>
                                        <p:strVal val="visible"/>
                                      </p:to>
                                    </p:set>
                                  </p:childTnLst>
                                </p:cTn>
                              </p:par>
                            </p:childTnLst>
                          </p:cTn>
                        </p:par>
                        <p:par>
                          <p:cTn id="60" fill="hold">
                            <p:stCondLst>
                              <p:cond delay="500"/>
                            </p:stCondLst>
                            <p:childTnLst>
                              <p:par>
                                <p:cTn id="61" presetID="1" presetClass="entr" presetSubtype="0" fill="hold" grpId="0" nodeType="afterEffect">
                                  <p:stCondLst>
                                    <p:cond delay="100"/>
                                  </p:stCondLst>
                                  <p:iterate>
                                    <p:tmAbs val="0"/>
                                  </p:iterate>
                                  <p:childTnLst>
                                    <p:set>
                                      <p:cBhvr>
                                        <p:cTn id="62" fill="hold"/>
                                        <p:tgtEl>
                                          <p:spTgt spid="1239"/>
                                        </p:tgtEl>
                                        <p:attrNameLst>
                                          <p:attrName>style.visibility</p:attrName>
                                        </p:attrNameLst>
                                      </p:cBhvr>
                                      <p:to>
                                        <p:strVal val="visible"/>
                                      </p:to>
                                    </p:set>
                                  </p:childTnLst>
                                </p:cTn>
                              </p:par>
                            </p:childTnLst>
                          </p:cTn>
                        </p:par>
                        <p:par>
                          <p:cTn id="63" fill="hold">
                            <p:stCondLst>
                              <p:cond delay="600"/>
                            </p:stCondLst>
                            <p:childTnLst>
                              <p:par>
                                <p:cTn id="64" presetID="1" presetClass="entr" presetSubtype="0" fill="hold" grpId="0" nodeType="afterEffect">
                                  <p:stCondLst>
                                    <p:cond delay="100"/>
                                  </p:stCondLst>
                                  <p:iterate>
                                    <p:tmAbs val="0"/>
                                  </p:iterate>
                                  <p:childTnLst>
                                    <p:set>
                                      <p:cBhvr>
                                        <p:cTn id="65" fill="hold"/>
                                        <p:tgtEl>
                                          <p:spTgt spid="1252"/>
                                        </p:tgtEl>
                                        <p:attrNameLst>
                                          <p:attrName>style.visibility</p:attrName>
                                        </p:attrNameLst>
                                      </p:cBhvr>
                                      <p:to>
                                        <p:strVal val="visible"/>
                                      </p:to>
                                    </p:set>
                                  </p:childTnLst>
                                </p:cTn>
                              </p:par>
                            </p:childTnLst>
                          </p:cTn>
                        </p:par>
                        <p:par>
                          <p:cTn id="66" fill="hold">
                            <p:stCondLst>
                              <p:cond delay="700"/>
                            </p:stCondLst>
                            <p:childTnLst>
                              <p:par>
                                <p:cTn id="67" presetID="1" presetClass="entr" presetSubtype="0" fill="hold" grpId="0" nodeType="afterEffect">
                                  <p:stCondLst>
                                    <p:cond delay="100"/>
                                  </p:stCondLst>
                                  <p:iterate>
                                    <p:tmAbs val="0"/>
                                  </p:iterate>
                                  <p:childTnLst>
                                    <p:set>
                                      <p:cBhvr>
                                        <p:cTn id="68" fill="hold"/>
                                        <p:tgtEl>
                                          <p:spTgt spid="126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iterate>
                                    <p:tmAbs val="0"/>
                                  </p:iterate>
                                  <p:childTnLst>
                                    <p:set>
                                      <p:cBhvr>
                                        <p:cTn id="72" fill="hold"/>
                                        <p:tgtEl>
                                          <p:spTgt spid="1270"/>
                                        </p:tgtEl>
                                        <p:attrNameLst>
                                          <p:attrName>style.visibility</p:attrName>
                                        </p:attrNameLst>
                                      </p:cBhvr>
                                      <p:to>
                                        <p:strVal val="visible"/>
                                      </p:to>
                                    </p:set>
                                  </p:childTnLst>
                                </p:cTn>
                              </p:par>
                            </p:childTnLst>
                          </p:cTn>
                        </p:par>
                        <p:par>
                          <p:cTn id="73" fill="hold">
                            <p:stCondLst>
                              <p:cond delay="0"/>
                            </p:stCondLst>
                            <p:childTnLst>
                              <p:par>
                                <p:cTn id="74" presetID="1" presetClass="entr" presetSubtype="0" fill="hold" grpId="0" nodeType="afterEffect">
                                  <p:stCondLst>
                                    <p:cond delay="0"/>
                                  </p:stCondLst>
                                  <p:iterate>
                                    <p:tmAbs val="0"/>
                                  </p:iterate>
                                  <p:childTnLst>
                                    <p:set>
                                      <p:cBhvr>
                                        <p:cTn id="75" fill="hold"/>
                                        <p:tgtEl>
                                          <p:spTgt spid="1269"/>
                                        </p:tgtEl>
                                        <p:attrNameLst>
                                          <p:attrName>style.visibility</p:attrName>
                                        </p:attrNameLst>
                                      </p:cBhvr>
                                      <p:to>
                                        <p:strVal val="visible"/>
                                      </p:to>
                                    </p:set>
                                  </p:childTnLst>
                                </p:cTn>
                              </p:par>
                            </p:childTnLst>
                          </p:cTn>
                        </p:par>
                        <p:par>
                          <p:cTn id="76" fill="hold">
                            <p:stCondLst>
                              <p:cond delay="0"/>
                            </p:stCondLst>
                            <p:childTnLst>
                              <p:par>
                                <p:cTn id="77" presetID="1" presetClass="entr" presetSubtype="0" fill="hold" grpId="0" nodeType="afterEffect">
                                  <p:stCondLst>
                                    <p:cond delay="0"/>
                                  </p:stCondLst>
                                  <p:iterate>
                                    <p:tmAbs val="0"/>
                                  </p:iterate>
                                  <p:childTnLst>
                                    <p:set>
                                      <p:cBhvr>
                                        <p:cTn id="78" fill="hold"/>
                                        <p:tgtEl>
                                          <p:spTgt spid="127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iterate>
                                    <p:tmAbs val="0"/>
                                  </p:iterate>
                                  <p:childTnLst>
                                    <p:set>
                                      <p:cBhvr>
                                        <p:cTn id="82" fill="hold"/>
                                        <p:tgtEl>
                                          <p:spTgt spid="1297"/>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0" nodeType="afterEffect">
                                  <p:stCondLst>
                                    <p:cond delay="0"/>
                                  </p:stCondLst>
                                  <p:iterate>
                                    <p:tmAbs val="0"/>
                                  </p:iterate>
                                  <p:childTnLst>
                                    <p:set>
                                      <p:cBhvr>
                                        <p:cTn id="85" fill="hold"/>
                                        <p:tgtEl>
                                          <p:spTgt spid="1298"/>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iterate>
                                    <p:tmAbs val="0"/>
                                  </p:iterate>
                                  <p:childTnLst>
                                    <p:set>
                                      <p:cBhvr>
                                        <p:cTn id="89" fill="hold"/>
                                        <p:tgtEl>
                                          <p:spTgt spid="1271"/>
                                        </p:tgtEl>
                                        <p:attrNameLst>
                                          <p:attrName>style.visibility</p:attrName>
                                        </p:attrNameLst>
                                      </p:cBhvr>
                                      <p:to>
                                        <p:strVal val="visible"/>
                                      </p:to>
                                    </p:set>
                                  </p:childTnLst>
                                </p:cTn>
                              </p:par>
                            </p:childTnLst>
                          </p:cTn>
                        </p:par>
                        <p:par>
                          <p:cTn id="90" fill="hold">
                            <p:stCondLst>
                              <p:cond delay="0"/>
                            </p:stCondLst>
                            <p:childTnLst>
                              <p:par>
                                <p:cTn id="91" presetID="1" presetClass="entr" presetSubtype="0" fill="hold" grpId="0" nodeType="afterEffect">
                                  <p:stCondLst>
                                    <p:cond delay="0"/>
                                  </p:stCondLst>
                                  <p:iterate>
                                    <p:tmAbs val="0"/>
                                  </p:iterate>
                                  <p:childTnLst>
                                    <p:set>
                                      <p:cBhvr>
                                        <p:cTn id="92" fill="hold"/>
                                        <p:tgtEl>
                                          <p:spTgt spid="126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iterate>
                                    <p:tmAbs val="0"/>
                                  </p:iterate>
                                  <p:childTnLst>
                                    <p:set>
                                      <p:cBhvr>
                                        <p:cTn id="96" fill="hold"/>
                                        <p:tgtEl>
                                          <p:spTgt spid="1444"/>
                                        </p:tgtEl>
                                        <p:attrNameLst>
                                          <p:attrName>style.visibility</p:attrName>
                                        </p:attrNameLst>
                                      </p:cBhvr>
                                      <p:to>
                                        <p:strVal val="visible"/>
                                      </p:to>
                                    </p:set>
                                  </p:childTnLst>
                                </p:cTn>
                              </p:par>
                            </p:childTnLst>
                          </p:cTn>
                        </p:par>
                        <p:par>
                          <p:cTn id="97" fill="hold">
                            <p:stCondLst>
                              <p:cond delay="0"/>
                            </p:stCondLst>
                            <p:childTnLst>
                              <p:par>
                                <p:cTn id="98" presetID="1" presetClass="entr" presetSubtype="0" fill="hold" grpId="0" nodeType="afterEffect">
                                  <p:stCondLst>
                                    <p:cond delay="0"/>
                                  </p:stCondLst>
                                  <p:iterate>
                                    <p:tmAbs val="0"/>
                                  </p:iterate>
                                  <p:childTnLst>
                                    <p:set>
                                      <p:cBhvr>
                                        <p:cTn id="99" fill="hold"/>
                                        <p:tgtEl>
                                          <p:spTgt spid="1445"/>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iterate>
                                    <p:tmAbs val="0"/>
                                  </p:iterate>
                                  <p:childTnLst>
                                    <p:set>
                                      <p:cBhvr>
                                        <p:cTn id="103" fill="hold"/>
                                        <p:tgtEl>
                                          <p:spTgt spid="1446"/>
                                        </p:tgtEl>
                                        <p:attrNameLst>
                                          <p:attrName>style.visibility</p:attrName>
                                        </p:attrNameLst>
                                      </p:cBhvr>
                                      <p:to>
                                        <p:strVal val="visible"/>
                                      </p:to>
                                    </p:set>
                                  </p:childTnLst>
                                </p:cTn>
                              </p:par>
                            </p:childTnLst>
                          </p:cTn>
                        </p:par>
                        <p:par>
                          <p:cTn id="104" fill="hold">
                            <p:stCondLst>
                              <p:cond delay="0"/>
                            </p:stCondLst>
                            <p:childTnLst>
                              <p:par>
                                <p:cTn id="105" presetID="1" presetClass="entr" presetSubtype="0" fill="hold" grpId="0" nodeType="afterEffect">
                                  <p:stCondLst>
                                    <p:cond delay="0"/>
                                  </p:stCondLst>
                                  <p:iterate>
                                    <p:tmAbs val="0"/>
                                  </p:iterate>
                                  <p:childTnLst>
                                    <p:set>
                                      <p:cBhvr>
                                        <p:cTn id="106" fill="hold"/>
                                        <p:tgtEl>
                                          <p:spTgt spid="14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iterate>
                                    <p:tmAbs val="0"/>
                                  </p:iterate>
                                  <p:childTnLst>
                                    <p:set>
                                      <p:cBhvr>
                                        <p:cTn id="110" fill="hold"/>
                                        <p:tgtEl>
                                          <p:spTgt spid="14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0" grpId="0" animBg="1" advAuto="0"/>
      <p:bldP spid="1083" grpId="0" animBg="1" advAuto="0"/>
      <p:bldP spid="1096" grpId="0" animBg="1" advAuto="0"/>
      <p:bldP spid="1109" grpId="0" animBg="1" advAuto="0"/>
      <p:bldP spid="1122" grpId="0" animBg="1" advAuto="0"/>
      <p:bldP spid="1135" grpId="0" animBg="1" advAuto="0"/>
      <p:bldP spid="1148" grpId="0" animBg="1" advAuto="0"/>
      <p:bldP spid="1161" grpId="0" animBg="1" advAuto="0"/>
      <p:bldP spid="1174" grpId="0" animBg="1" advAuto="0"/>
      <p:bldP spid="1187" grpId="0" animBg="1" advAuto="0"/>
      <p:bldP spid="1200" grpId="0" animBg="1" advAuto="0"/>
      <p:bldP spid="1213" grpId="0" animBg="1" advAuto="0"/>
      <p:bldP spid="1226" grpId="0" animBg="1" advAuto="0"/>
      <p:bldP spid="1239" grpId="0" animBg="1" advAuto="0"/>
      <p:bldP spid="1252" grpId="0" animBg="1" advAuto="0"/>
      <p:bldP spid="1265" grpId="0" animBg="1" advAuto="0"/>
      <p:bldP spid="1266" grpId="0" animBg="1" advAuto="0"/>
      <p:bldP spid="1267" grpId="0" animBg="1" advAuto="0"/>
      <p:bldP spid="1268" grpId="0" animBg="1" advAuto="0"/>
      <p:bldP spid="1269" grpId="0" animBg="1" advAuto="0"/>
      <p:bldP spid="1270" grpId="0" animBg="1" advAuto="0"/>
      <p:bldP spid="1271" grpId="0" animBg="1" advAuto="0"/>
      <p:bldP spid="1272" grpId="0" animBg="1" advAuto="0"/>
      <p:bldP spid="1273" grpId="0" animBg="1" advAuto="0"/>
      <p:bldP spid="1297" grpId="0" animBg="1" advAuto="0"/>
      <p:bldP spid="1298" grpId="0" animBg="1" advAuto="0"/>
      <p:bldP spid="1444" grpId="0" animBg="1" advAuto="0"/>
      <p:bldP spid="1445" grpId="0" animBg="1" advAuto="0"/>
      <p:bldP spid="1446" grpId="0" animBg="1" advAuto="0"/>
      <p:bldP spid="1447" grpId="0" animBg="1" advAuto="0"/>
      <p:bldP spid="1461" grpId="0" animBg="1" advAuto="0"/>
      <p:bldP spid="1474" grpId="0" animBg="1" advAuto="0"/>
      <p:bldP spid="1478" grpId="0"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2" name="Shape 1482"/>
          <p:cNvSpPr/>
          <p:nvPr/>
        </p:nvSpPr>
        <p:spPr>
          <a:xfrm flipV="1">
            <a:off x="3920132" y="571320"/>
            <a:ext cx="1" cy="5536586"/>
          </a:xfrm>
          <a:prstGeom prst="line">
            <a:avLst/>
          </a:prstGeom>
          <a:ln w="76200">
            <a:solidFill/>
            <a:miter lim="400000"/>
            <a:headEnd type="triangle"/>
          </a:ln>
        </p:spPr>
        <p:txBody>
          <a:bodyPr lIns="0" tIns="0" rIns="0" bIns="0" anchor="ctr"/>
          <a:lstStyle/>
          <a:p>
            <a:pPr lvl="0">
              <a:defRPr sz="2400"/>
            </a:pPr>
            <a:endParaRPr sz="1687"/>
          </a:p>
        </p:txBody>
      </p:sp>
      <p:sp>
        <p:nvSpPr>
          <p:cNvPr id="1483" name="Shape 1483"/>
          <p:cNvSpPr/>
          <p:nvPr/>
        </p:nvSpPr>
        <p:spPr>
          <a:xfrm>
            <a:off x="3531637" y="6136067"/>
            <a:ext cx="745269"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Time</a:t>
            </a:r>
          </a:p>
        </p:txBody>
      </p:sp>
      <p:grpSp>
        <p:nvGrpSpPr>
          <p:cNvPr id="1496" name="Group 1496"/>
          <p:cNvGrpSpPr/>
          <p:nvPr/>
        </p:nvGrpSpPr>
        <p:grpSpPr>
          <a:xfrm>
            <a:off x="4223742" y="718840"/>
            <a:ext cx="3170039" cy="218777"/>
            <a:chOff x="0" y="0"/>
            <a:chExt cx="4508500" cy="311149"/>
          </a:xfrm>
        </p:grpSpPr>
        <p:sp>
          <p:nvSpPr>
            <p:cNvPr id="1484" name="Shape 1484"/>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85" name="Shape 1485"/>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86" name="Shape 1486"/>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87" name="Shape 1487"/>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88" name="Shape 1488"/>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89" name="Shape 1489"/>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0" name="Shape 1490"/>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1" name="Shape 1491"/>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2" name="Shape 1492"/>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3" name="Shape 1493"/>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4" name="Shape 1494"/>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5" name="Shape 1495"/>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09" name="Group 1509"/>
          <p:cNvGrpSpPr/>
          <p:nvPr/>
        </p:nvGrpSpPr>
        <p:grpSpPr>
          <a:xfrm>
            <a:off x="4223742" y="986731"/>
            <a:ext cx="3170039" cy="218777"/>
            <a:chOff x="0" y="0"/>
            <a:chExt cx="4508500" cy="311149"/>
          </a:xfrm>
        </p:grpSpPr>
        <p:sp>
          <p:nvSpPr>
            <p:cNvPr id="1497" name="Shape 1497"/>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8" name="Shape 1498"/>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499" name="Shape 1499"/>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0" name="Shape 1500"/>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1" name="Shape 1501"/>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2" name="Shape 1502"/>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3" name="Shape 1503"/>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4" name="Shape 1504"/>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5" name="Shape 1505"/>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6" name="Shape 1506"/>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7" name="Shape 1507"/>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08" name="Shape 1508"/>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22" name="Group 1522"/>
          <p:cNvGrpSpPr/>
          <p:nvPr/>
        </p:nvGrpSpPr>
        <p:grpSpPr>
          <a:xfrm>
            <a:off x="4232672" y="1254621"/>
            <a:ext cx="3170039" cy="218777"/>
            <a:chOff x="0" y="0"/>
            <a:chExt cx="4508500" cy="311149"/>
          </a:xfrm>
        </p:grpSpPr>
        <p:sp>
          <p:nvSpPr>
            <p:cNvPr id="1510" name="Shape 1510"/>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1" name="Shape 1511"/>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2" name="Shape 1512"/>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3" name="Shape 1513"/>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4" name="Shape 1514"/>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5" name="Shape 1515"/>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6" name="Shape 1516"/>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7" name="Shape 1517"/>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8" name="Shape 1518"/>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19" name="Shape 1519"/>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0" name="Shape 1520"/>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1" name="Shape 1521"/>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35" name="Group 1535"/>
          <p:cNvGrpSpPr/>
          <p:nvPr/>
        </p:nvGrpSpPr>
        <p:grpSpPr>
          <a:xfrm>
            <a:off x="4232672" y="1522512"/>
            <a:ext cx="3170039" cy="218777"/>
            <a:chOff x="0" y="0"/>
            <a:chExt cx="4508500" cy="311149"/>
          </a:xfrm>
        </p:grpSpPr>
        <p:sp>
          <p:nvSpPr>
            <p:cNvPr id="1523" name="Shape 1523"/>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4" name="Shape 1524"/>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5" name="Shape 1525"/>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6" name="Shape 1526"/>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7" name="Shape 1527"/>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8" name="Shape 1528"/>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29" name="Shape 1529"/>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0" name="Shape 1530"/>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1" name="Shape 1531"/>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2" name="Shape 1532"/>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3" name="Shape 1533"/>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4" name="Shape 1534"/>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48" name="Group 1548"/>
          <p:cNvGrpSpPr/>
          <p:nvPr/>
        </p:nvGrpSpPr>
        <p:grpSpPr>
          <a:xfrm>
            <a:off x="4241602" y="2053829"/>
            <a:ext cx="3170039" cy="218778"/>
            <a:chOff x="0" y="0"/>
            <a:chExt cx="4508500" cy="311149"/>
          </a:xfrm>
        </p:grpSpPr>
        <p:sp>
          <p:nvSpPr>
            <p:cNvPr id="1536" name="Shape 1536"/>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7" name="Shape 1537"/>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8" name="Shape 1538"/>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39" name="Shape 1539"/>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0" name="Shape 1540"/>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1" name="Shape 1541"/>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2" name="Shape 1542"/>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3" name="Shape 1543"/>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4" name="Shape 1544"/>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5" name="Shape 1545"/>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6" name="Shape 1546"/>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47" name="Shape 1547"/>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61" name="Group 1561"/>
          <p:cNvGrpSpPr/>
          <p:nvPr/>
        </p:nvGrpSpPr>
        <p:grpSpPr>
          <a:xfrm>
            <a:off x="4241602" y="2321719"/>
            <a:ext cx="3170039" cy="218778"/>
            <a:chOff x="0" y="0"/>
            <a:chExt cx="4508500" cy="311149"/>
          </a:xfrm>
        </p:grpSpPr>
        <p:sp>
          <p:nvSpPr>
            <p:cNvPr id="1549" name="Shape 1549"/>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0" name="Shape 1550"/>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1" name="Shape 1551"/>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2" name="Shape 1552"/>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3" name="Shape 1553"/>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4" name="Shape 1554"/>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5" name="Shape 1555"/>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6" name="Shape 1556"/>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7" name="Shape 1557"/>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8" name="Shape 1558"/>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59" name="Shape 1559"/>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0" name="Shape 1560"/>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74" name="Group 1574"/>
          <p:cNvGrpSpPr/>
          <p:nvPr/>
        </p:nvGrpSpPr>
        <p:grpSpPr>
          <a:xfrm>
            <a:off x="4250531" y="2589610"/>
            <a:ext cx="3170039" cy="218778"/>
            <a:chOff x="0" y="0"/>
            <a:chExt cx="4508500" cy="311149"/>
          </a:xfrm>
        </p:grpSpPr>
        <p:sp>
          <p:nvSpPr>
            <p:cNvPr id="1562" name="Shape 1562"/>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3" name="Shape 1563"/>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4" name="Shape 1564"/>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5" name="Shape 1565"/>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6" name="Shape 1566"/>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7" name="Shape 1567"/>
            <p:cNvSpPr/>
            <p:nvPr/>
          </p:nvSpPr>
          <p:spPr>
            <a:xfrm>
              <a:off x="1917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8" name="Shape 1568"/>
            <p:cNvSpPr/>
            <p:nvPr/>
          </p:nvSpPr>
          <p:spPr>
            <a:xfrm>
              <a:off x="2298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69" name="Shape 1569"/>
            <p:cNvSpPr/>
            <p:nvPr/>
          </p:nvSpPr>
          <p:spPr>
            <a:xfrm>
              <a:off x="2679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0" name="Shape 1570"/>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1" name="Shape 1571"/>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2" name="Shape 1572"/>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3" name="Shape 1573"/>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587" name="Group 1587"/>
          <p:cNvGrpSpPr/>
          <p:nvPr/>
        </p:nvGrpSpPr>
        <p:grpSpPr>
          <a:xfrm>
            <a:off x="4250531" y="2857500"/>
            <a:ext cx="3170039" cy="218778"/>
            <a:chOff x="0" y="0"/>
            <a:chExt cx="4508500" cy="311149"/>
          </a:xfrm>
        </p:grpSpPr>
        <p:sp>
          <p:nvSpPr>
            <p:cNvPr id="1575" name="Shape 1575"/>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6" name="Shape 1576"/>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7" name="Shape 1577"/>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8" name="Shape 1578"/>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79" name="Shape 1579"/>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0" name="Shape 1580"/>
            <p:cNvSpPr/>
            <p:nvPr/>
          </p:nvSpPr>
          <p:spPr>
            <a:xfrm>
              <a:off x="1917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1" name="Shape 1581"/>
            <p:cNvSpPr/>
            <p:nvPr/>
          </p:nvSpPr>
          <p:spPr>
            <a:xfrm>
              <a:off x="2298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2" name="Shape 1582"/>
            <p:cNvSpPr/>
            <p:nvPr/>
          </p:nvSpPr>
          <p:spPr>
            <a:xfrm>
              <a:off x="2679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3" name="Shape 1583"/>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4" name="Shape 1584"/>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5" name="Shape 1585"/>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6" name="Shape 1586"/>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00" name="Group 1600"/>
          <p:cNvGrpSpPr/>
          <p:nvPr/>
        </p:nvGrpSpPr>
        <p:grpSpPr>
          <a:xfrm>
            <a:off x="4277320" y="3737074"/>
            <a:ext cx="3170039" cy="218777"/>
            <a:chOff x="0" y="0"/>
            <a:chExt cx="4508500" cy="311149"/>
          </a:xfrm>
        </p:grpSpPr>
        <p:sp>
          <p:nvSpPr>
            <p:cNvPr id="1588" name="Shape 1588"/>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89" name="Shape 1589"/>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0" name="Shape 1590"/>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1" name="Shape 1591"/>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2" name="Shape 1592"/>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3" name="Shape 1593"/>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4" name="Shape 1594"/>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5" name="Shape 1595"/>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6" name="Shape 1596"/>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7" name="Shape 1597"/>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8" name="Shape 1598"/>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599" name="Shape 1599"/>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13" name="Group 1613"/>
          <p:cNvGrpSpPr/>
          <p:nvPr/>
        </p:nvGrpSpPr>
        <p:grpSpPr>
          <a:xfrm>
            <a:off x="4277320" y="4004965"/>
            <a:ext cx="3170039" cy="218777"/>
            <a:chOff x="0" y="0"/>
            <a:chExt cx="4508500" cy="311149"/>
          </a:xfrm>
        </p:grpSpPr>
        <p:sp>
          <p:nvSpPr>
            <p:cNvPr id="1601" name="Shape 1601"/>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2" name="Shape 1602"/>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3" name="Shape 1603"/>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4" name="Shape 1604"/>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5" name="Shape 1605"/>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6" name="Shape 1606"/>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7" name="Shape 1607"/>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8" name="Shape 1608"/>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09" name="Shape 1609"/>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0" name="Shape 1610"/>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1" name="Shape 1611"/>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2" name="Shape 1612"/>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26" name="Group 1626"/>
          <p:cNvGrpSpPr/>
          <p:nvPr/>
        </p:nvGrpSpPr>
        <p:grpSpPr>
          <a:xfrm>
            <a:off x="4286250" y="4272856"/>
            <a:ext cx="3170039" cy="218777"/>
            <a:chOff x="0" y="0"/>
            <a:chExt cx="4508500" cy="311149"/>
          </a:xfrm>
        </p:grpSpPr>
        <p:sp>
          <p:nvSpPr>
            <p:cNvPr id="1614" name="Shape 1614"/>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5" name="Shape 1615"/>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6" name="Shape 1616"/>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7" name="Shape 1617"/>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8" name="Shape 1618"/>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19" name="Shape 1619"/>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0" name="Shape 1620"/>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1" name="Shape 1621"/>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2" name="Shape 1622"/>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3" name="Shape 1623"/>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4" name="Shape 1624"/>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5" name="Shape 1625"/>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39" name="Group 1639"/>
          <p:cNvGrpSpPr/>
          <p:nvPr/>
        </p:nvGrpSpPr>
        <p:grpSpPr>
          <a:xfrm>
            <a:off x="4286250" y="4540746"/>
            <a:ext cx="3170039" cy="218777"/>
            <a:chOff x="0" y="0"/>
            <a:chExt cx="4508500" cy="311149"/>
          </a:xfrm>
        </p:grpSpPr>
        <p:sp>
          <p:nvSpPr>
            <p:cNvPr id="1627" name="Shape 1627"/>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8" name="Shape 1628"/>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29" name="Shape 1629"/>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0" name="Shape 1630"/>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1" name="Shape 1631"/>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2" name="Shape 1632"/>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3" name="Shape 1633"/>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4" name="Shape 1634"/>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5" name="Shape 1635"/>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6" name="Shape 1636"/>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7" name="Shape 1637"/>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38" name="Shape 1638"/>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52" name="Group 1652"/>
          <p:cNvGrpSpPr/>
          <p:nvPr/>
        </p:nvGrpSpPr>
        <p:grpSpPr>
          <a:xfrm>
            <a:off x="4295180" y="5072063"/>
            <a:ext cx="3170039" cy="218777"/>
            <a:chOff x="0" y="0"/>
            <a:chExt cx="4508500" cy="311149"/>
          </a:xfrm>
        </p:grpSpPr>
        <p:sp>
          <p:nvSpPr>
            <p:cNvPr id="1640" name="Shape 1640"/>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1" name="Shape 1641"/>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2" name="Shape 1642"/>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3" name="Shape 1643"/>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4" name="Shape 1644"/>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5" name="Shape 1645"/>
            <p:cNvSpPr/>
            <p:nvPr/>
          </p:nvSpPr>
          <p:spPr>
            <a:xfrm>
              <a:off x="1917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6" name="Shape 1646"/>
            <p:cNvSpPr/>
            <p:nvPr/>
          </p:nvSpPr>
          <p:spPr>
            <a:xfrm>
              <a:off x="2298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7" name="Shape 1647"/>
            <p:cNvSpPr/>
            <p:nvPr/>
          </p:nvSpPr>
          <p:spPr>
            <a:xfrm>
              <a:off x="2679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8" name="Shape 1648"/>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49" name="Shape 1649"/>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0" name="Shape 1650"/>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1" name="Shape 1651"/>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65" name="Group 1665"/>
          <p:cNvGrpSpPr/>
          <p:nvPr/>
        </p:nvGrpSpPr>
        <p:grpSpPr>
          <a:xfrm>
            <a:off x="4295180" y="5339953"/>
            <a:ext cx="3170039" cy="218777"/>
            <a:chOff x="0" y="0"/>
            <a:chExt cx="4508500" cy="311149"/>
          </a:xfrm>
        </p:grpSpPr>
        <p:sp>
          <p:nvSpPr>
            <p:cNvPr id="1653" name="Shape 1653"/>
            <p:cNvSpPr/>
            <p:nvPr/>
          </p:nvSpPr>
          <p:spPr>
            <a:xfrm>
              <a:off x="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4" name="Shape 1654"/>
            <p:cNvSpPr/>
            <p:nvPr/>
          </p:nvSpPr>
          <p:spPr>
            <a:xfrm>
              <a:off x="381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5" name="Shape 1655"/>
            <p:cNvSpPr/>
            <p:nvPr/>
          </p:nvSpPr>
          <p:spPr>
            <a:xfrm>
              <a:off x="762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6" name="Shape 1656"/>
            <p:cNvSpPr/>
            <p:nvPr/>
          </p:nvSpPr>
          <p:spPr>
            <a:xfrm>
              <a:off x="1143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7" name="Shape 1657"/>
            <p:cNvSpPr/>
            <p:nvPr/>
          </p:nvSpPr>
          <p:spPr>
            <a:xfrm>
              <a:off x="1536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8" name="Shape 1658"/>
            <p:cNvSpPr/>
            <p:nvPr/>
          </p:nvSpPr>
          <p:spPr>
            <a:xfrm>
              <a:off x="1917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59" name="Shape 1659"/>
            <p:cNvSpPr/>
            <p:nvPr/>
          </p:nvSpPr>
          <p:spPr>
            <a:xfrm>
              <a:off x="2298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0" name="Shape 1660"/>
            <p:cNvSpPr/>
            <p:nvPr/>
          </p:nvSpPr>
          <p:spPr>
            <a:xfrm>
              <a:off x="2679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1" name="Shape 1661"/>
            <p:cNvSpPr/>
            <p:nvPr/>
          </p:nvSpPr>
          <p:spPr>
            <a:xfrm>
              <a:off x="3060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2" name="Shape 1662"/>
            <p:cNvSpPr/>
            <p:nvPr/>
          </p:nvSpPr>
          <p:spPr>
            <a:xfrm>
              <a:off x="3441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3" name="Shape 1663"/>
            <p:cNvSpPr/>
            <p:nvPr/>
          </p:nvSpPr>
          <p:spPr>
            <a:xfrm>
              <a:off x="3822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4" name="Shape 1664"/>
            <p:cNvSpPr/>
            <p:nvPr/>
          </p:nvSpPr>
          <p:spPr>
            <a:xfrm>
              <a:off x="4203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78" name="Group 1678"/>
          <p:cNvGrpSpPr/>
          <p:nvPr/>
        </p:nvGrpSpPr>
        <p:grpSpPr>
          <a:xfrm>
            <a:off x="4304109" y="5607844"/>
            <a:ext cx="3170039" cy="218777"/>
            <a:chOff x="0" y="0"/>
            <a:chExt cx="4508500" cy="311149"/>
          </a:xfrm>
        </p:grpSpPr>
        <p:sp>
          <p:nvSpPr>
            <p:cNvPr id="1666" name="Shape 1666"/>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7" name="Shape 1667"/>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8" name="Shape 1668"/>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69" name="Shape 1669"/>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0" name="Shape 1670"/>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1" name="Shape 1671"/>
            <p:cNvSpPr/>
            <p:nvPr/>
          </p:nvSpPr>
          <p:spPr>
            <a:xfrm>
              <a:off x="1917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2" name="Shape 1672"/>
            <p:cNvSpPr/>
            <p:nvPr/>
          </p:nvSpPr>
          <p:spPr>
            <a:xfrm>
              <a:off x="2298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3" name="Shape 1673"/>
            <p:cNvSpPr/>
            <p:nvPr/>
          </p:nvSpPr>
          <p:spPr>
            <a:xfrm>
              <a:off x="2679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4" name="Shape 1674"/>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5" name="Shape 1675"/>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6" name="Shape 1676"/>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77" name="Shape 1677"/>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691" name="Group 1691"/>
          <p:cNvGrpSpPr/>
          <p:nvPr/>
        </p:nvGrpSpPr>
        <p:grpSpPr>
          <a:xfrm>
            <a:off x="4304109" y="5875735"/>
            <a:ext cx="3170039" cy="218777"/>
            <a:chOff x="0" y="0"/>
            <a:chExt cx="4508500" cy="311149"/>
          </a:xfrm>
        </p:grpSpPr>
        <p:sp>
          <p:nvSpPr>
            <p:cNvPr id="1679" name="Shape 1679"/>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0" name="Shape 1680"/>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1" name="Shape 1681"/>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2" name="Shape 1682"/>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3" name="Shape 1683"/>
            <p:cNvSpPr/>
            <p:nvPr/>
          </p:nvSpPr>
          <p:spPr>
            <a:xfrm>
              <a:off x="1536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4" name="Shape 1684"/>
            <p:cNvSpPr/>
            <p:nvPr/>
          </p:nvSpPr>
          <p:spPr>
            <a:xfrm>
              <a:off x="1917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5" name="Shape 1685"/>
            <p:cNvSpPr/>
            <p:nvPr/>
          </p:nvSpPr>
          <p:spPr>
            <a:xfrm>
              <a:off x="2298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6" name="Shape 1686"/>
            <p:cNvSpPr/>
            <p:nvPr/>
          </p:nvSpPr>
          <p:spPr>
            <a:xfrm>
              <a:off x="2679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7" name="Shape 1687"/>
            <p:cNvSpPr/>
            <p:nvPr/>
          </p:nvSpPr>
          <p:spPr>
            <a:xfrm>
              <a:off x="3060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8" name="Shape 1688"/>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89" name="Shape 1689"/>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690" name="Shape 1690"/>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sp>
        <p:nvSpPr>
          <p:cNvPr id="1692" name="Shape 1692"/>
          <p:cNvSpPr/>
          <p:nvPr/>
        </p:nvSpPr>
        <p:spPr>
          <a:xfrm>
            <a:off x="7698706" y="3166231"/>
            <a:ext cx="537006"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b="1">
                <a:solidFill>
                  <a:srgbClr val="FF2600"/>
                </a:solidFill>
                <a:latin typeface="Helvetica"/>
                <a:ea typeface="Helvetica"/>
                <a:cs typeface="Helvetica"/>
                <a:sym typeface="Helvetica"/>
              </a:defRPr>
            </a:lvl1pPr>
          </a:lstStyle>
          <a:p>
            <a:pPr lvl="0">
              <a:defRPr sz="1800" b="0">
                <a:solidFill>
                  <a:srgbClr val="000000"/>
                </a:solidFill>
              </a:defRPr>
            </a:pPr>
            <a:r>
              <a:rPr sz="2250"/>
              <a:t>Idle</a:t>
            </a:r>
          </a:p>
        </p:txBody>
      </p:sp>
      <p:sp>
        <p:nvSpPr>
          <p:cNvPr id="1693" name="Shape 1693"/>
          <p:cNvSpPr/>
          <p:nvPr/>
        </p:nvSpPr>
        <p:spPr>
          <a:xfrm flipV="1">
            <a:off x="7581305" y="727274"/>
            <a:ext cx="0" cy="2376288"/>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694" name="Shape 1694"/>
          <p:cNvSpPr/>
          <p:nvPr/>
        </p:nvSpPr>
        <p:spPr>
          <a:xfrm>
            <a:off x="7661554" y="1045984"/>
            <a:ext cx="116217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Exposure</a:t>
            </a:r>
          </a:p>
        </p:txBody>
      </p:sp>
      <p:sp>
        <p:nvSpPr>
          <p:cNvPr id="1695" name="Shape 1695"/>
          <p:cNvSpPr/>
          <p:nvPr/>
        </p:nvSpPr>
        <p:spPr>
          <a:xfrm flipV="1">
            <a:off x="7581305" y="3718719"/>
            <a:ext cx="0" cy="2376288"/>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696" name="Shape 1696"/>
          <p:cNvSpPr/>
          <p:nvPr/>
        </p:nvSpPr>
        <p:spPr>
          <a:xfrm>
            <a:off x="7718917" y="4612281"/>
            <a:ext cx="116217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Exposure</a:t>
            </a:r>
          </a:p>
        </p:txBody>
      </p:sp>
      <p:sp>
        <p:nvSpPr>
          <p:cNvPr id="1697" name="Shape 1697"/>
          <p:cNvSpPr/>
          <p:nvPr/>
        </p:nvSpPr>
        <p:spPr>
          <a:xfrm flipV="1">
            <a:off x="7581304" y="3084711"/>
            <a:ext cx="1" cy="589725"/>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698" name="Shape 1698"/>
          <p:cNvSpPr/>
          <p:nvPr/>
        </p:nvSpPr>
        <p:spPr>
          <a:xfrm>
            <a:off x="7582698" y="1376382"/>
            <a:ext cx="1346523"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(1st frame)</a:t>
            </a:r>
          </a:p>
        </p:txBody>
      </p:sp>
      <p:sp>
        <p:nvSpPr>
          <p:cNvPr id="1699" name="Shape 1699"/>
          <p:cNvSpPr/>
          <p:nvPr/>
        </p:nvSpPr>
        <p:spPr>
          <a:xfrm>
            <a:off x="7584481" y="4942679"/>
            <a:ext cx="1442704"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a:lvl1pPr>
          </a:lstStyle>
          <a:p>
            <a:pPr lvl="0">
              <a:defRPr sz="1800"/>
            </a:pPr>
            <a:r>
              <a:rPr sz="2250"/>
              <a:t>(2nd frame)</a:t>
            </a:r>
          </a:p>
        </p:txBody>
      </p:sp>
      <p:sp>
        <p:nvSpPr>
          <p:cNvPr id="1700" name="Shape 1700"/>
          <p:cNvSpPr/>
          <p:nvPr/>
        </p:nvSpPr>
        <p:spPr>
          <a:xfrm flipV="1">
            <a:off x="2147092" y="656006"/>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1" name="Shape 1701"/>
          <p:cNvSpPr/>
          <p:nvPr/>
        </p:nvSpPr>
        <p:spPr>
          <a:xfrm flipV="1">
            <a:off x="2147092" y="1138209"/>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2" name="Shape 1702"/>
          <p:cNvSpPr/>
          <p:nvPr/>
        </p:nvSpPr>
        <p:spPr>
          <a:xfrm flipV="1">
            <a:off x="2147092" y="1611483"/>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3" name="Shape 1703"/>
          <p:cNvSpPr/>
          <p:nvPr/>
        </p:nvSpPr>
        <p:spPr>
          <a:xfrm flipV="1">
            <a:off x="2147092" y="2093686"/>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4" name="Shape 1704"/>
          <p:cNvSpPr/>
          <p:nvPr/>
        </p:nvSpPr>
        <p:spPr>
          <a:xfrm flipV="1">
            <a:off x="2147092" y="2575889"/>
            <a:ext cx="1" cy="520687"/>
          </a:xfrm>
          <a:prstGeom prst="line">
            <a:avLst/>
          </a:prstGeom>
          <a:ln w="63500">
            <a:solidFill>
              <a:srgbClr val="FF2600"/>
            </a:solidFill>
            <a:miter lim="400000"/>
            <a:headEnd type="triangle" len="sm"/>
            <a:tailEnd type="triangle" len="sm"/>
          </a:ln>
        </p:spPr>
        <p:txBody>
          <a:bodyPr lIns="0" tIns="0" rIns="0" bIns="0" anchor="ctr"/>
          <a:lstStyle/>
          <a:p>
            <a:pPr lvl="0">
              <a:defRPr sz="2400"/>
            </a:pPr>
            <a:endParaRPr sz="1687"/>
          </a:p>
        </p:txBody>
      </p:sp>
      <p:sp>
        <p:nvSpPr>
          <p:cNvPr id="1705" name="Shape 1705"/>
          <p:cNvSpPr/>
          <p:nvPr/>
        </p:nvSpPr>
        <p:spPr>
          <a:xfrm flipV="1">
            <a:off x="2147092" y="4013569"/>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6" name="Shape 1706"/>
          <p:cNvSpPr/>
          <p:nvPr/>
        </p:nvSpPr>
        <p:spPr>
          <a:xfrm flipV="1">
            <a:off x="2147092" y="4486842"/>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7" name="Shape 1707"/>
          <p:cNvSpPr/>
          <p:nvPr/>
        </p:nvSpPr>
        <p:spPr>
          <a:xfrm flipV="1">
            <a:off x="2147092" y="4969045"/>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8" name="Shape 1708"/>
          <p:cNvSpPr/>
          <p:nvPr/>
        </p:nvSpPr>
        <p:spPr>
          <a:xfrm flipV="1">
            <a:off x="2147092" y="5442318"/>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09" name="Shape 1709"/>
          <p:cNvSpPr/>
          <p:nvPr/>
        </p:nvSpPr>
        <p:spPr>
          <a:xfrm flipV="1">
            <a:off x="2147092" y="5924521"/>
            <a:ext cx="1" cy="520687"/>
          </a:xfrm>
          <a:prstGeom prst="line">
            <a:avLst/>
          </a:prstGeom>
          <a:ln w="63500">
            <a:solidFill/>
            <a:miter lim="400000"/>
            <a:headEnd type="triangle" len="sm"/>
            <a:tailEnd type="triangle" len="sm"/>
          </a:ln>
        </p:spPr>
        <p:txBody>
          <a:bodyPr lIns="0" tIns="0" rIns="0" bIns="0" anchor="ctr"/>
          <a:lstStyle/>
          <a:p>
            <a:pPr lvl="0">
              <a:defRPr sz="2400"/>
            </a:pPr>
            <a:endParaRPr sz="1687"/>
          </a:p>
        </p:txBody>
      </p:sp>
      <p:sp>
        <p:nvSpPr>
          <p:cNvPr id="1710" name="Shape 1710"/>
          <p:cNvSpPr/>
          <p:nvPr/>
        </p:nvSpPr>
        <p:spPr>
          <a:xfrm>
            <a:off x="2209458" y="667690"/>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a:t>
            </a:r>
          </a:p>
        </p:txBody>
      </p:sp>
      <p:sp>
        <p:nvSpPr>
          <p:cNvPr id="1711" name="Shape 1711"/>
          <p:cNvSpPr/>
          <p:nvPr/>
        </p:nvSpPr>
        <p:spPr>
          <a:xfrm>
            <a:off x="2205064" y="1158823"/>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s2</a:t>
            </a:r>
          </a:p>
        </p:txBody>
      </p:sp>
      <p:sp>
        <p:nvSpPr>
          <p:cNvPr id="1712" name="Shape 1712"/>
          <p:cNvSpPr/>
          <p:nvPr/>
        </p:nvSpPr>
        <p:spPr>
          <a:xfrm>
            <a:off x="2200671" y="1625399"/>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s3</a:t>
            </a:r>
          </a:p>
        </p:txBody>
      </p:sp>
      <p:sp>
        <p:nvSpPr>
          <p:cNvPr id="1713" name="Shape 1713"/>
          <p:cNvSpPr/>
          <p:nvPr/>
        </p:nvSpPr>
        <p:spPr>
          <a:xfrm>
            <a:off x="2200528" y="2120996"/>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s4</a:t>
            </a:r>
          </a:p>
        </p:txBody>
      </p:sp>
      <p:sp>
        <p:nvSpPr>
          <p:cNvPr id="1714" name="Shape 1714"/>
          <p:cNvSpPr/>
          <p:nvPr/>
        </p:nvSpPr>
        <p:spPr>
          <a:xfrm>
            <a:off x="2200550" y="2576411"/>
            <a:ext cx="415178"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2600"/>
                </a:solidFill>
                <a:latin typeface="Helvetica"/>
                <a:ea typeface="Helvetica"/>
                <a:cs typeface="Helvetica"/>
                <a:sym typeface="Helvetica"/>
              </a:defRPr>
            </a:lvl1pPr>
          </a:lstStyle>
          <a:p>
            <a:pPr lvl="0">
              <a:defRPr sz="1800" b="0">
                <a:solidFill>
                  <a:srgbClr val="000000"/>
                </a:solidFill>
              </a:defRPr>
            </a:pPr>
            <a:r>
              <a:rPr sz="2531"/>
              <a:t>s5</a:t>
            </a:r>
          </a:p>
        </p:txBody>
      </p:sp>
      <p:sp>
        <p:nvSpPr>
          <p:cNvPr id="1715" name="Shape 1715"/>
          <p:cNvSpPr/>
          <p:nvPr/>
        </p:nvSpPr>
        <p:spPr>
          <a:xfrm>
            <a:off x="2200550" y="3076474"/>
            <a:ext cx="415178"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2600"/>
                </a:solidFill>
                <a:latin typeface="Helvetica"/>
                <a:ea typeface="Helvetica"/>
                <a:cs typeface="Helvetica"/>
                <a:sym typeface="Helvetica"/>
              </a:defRPr>
            </a:lvl1pPr>
          </a:lstStyle>
          <a:p>
            <a:pPr lvl="0">
              <a:defRPr sz="1800" b="0">
                <a:solidFill>
                  <a:srgbClr val="000000"/>
                </a:solidFill>
              </a:defRPr>
            </a:pPr>
            <a:r>
              <a:rPr sz="2531"/>
              <a:t>s6</a:t>
            </a:r>
          </a:p>
        </p:txBody>
      </p:sp>
      <p:sp>
        <p:nvSpPr>
          <p:cNvPr id="1716" name="Shape 1716"/>
          <p:cNvSpPr/>
          <p:nvPr/>
        </p:nvSpPr>
        <p:spPr>
          <a:xfrm>
            <a:off x="2209479" y="3558677"/>
            <a:ext cx="415178"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b="1">
                <a:solidFill>
                  <a:srgbClr val="FF2600"/>
                </a:solidFill>
                <a:latin typeface="Helvetica"/>
                <a:ea typeface="Helvetica"/>
                <a:cs typeface="Helvetica"/>
                <a:sym typeface="Helvetica"/>
              </a:defRPr>
            </a:lvl1pPr>
          </a:lstStyle>
          <a:p>
            <a:pPr lvl="0">
              <a:defRPr sz="1800" b="0">
                <a:solidFill>
                  <a:srgbClr val="000000"/>
                </a:solidFill>
              </a:defRPr>
            </a:pPr>
            <a:r>
              <a:rPr sz="2531"/>
              <a:t>s7</a:t>
            </a:r>
          </a:p>
        </p:txBody>
      </p:sp>
      <p:sp>
        <p:nvSpPr>
          <p:cNvPr id="1717" name="Shape 1717"/>
          <p:cNvSpPr/>
          <p:nvPr/>
        </p:nvSpPr>
        <p:spPr>
          <a:xfrm>
            <a:off x="2227460" y="4040880"/>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s8</a:t>
            </a:r>
          </a:p>
        </p:txBody>
      </p:sp>
      <p:sp>
        <p:nvSpPr>
          <p:cNvPr id="1718" name="Shape 1718"/>
          <p:cNvSpPr/>
          <p:nvPr/>
        </p:nvSpPr>
        <p:spPr>
          <a:xfrm>
            <a:off x="2223066" y="4532013"/>
            <a:ext cx="360676"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s9</a:t>
            </a:r>
          </a:p>
        </p:txBody>
      </p:sp>
      <p:sp>
        <p:nvSpPr>
          <p:cNvPr id="1719" name="Shape 1719"/>
          <p:cNvSpPr/>
          <p:nvPr/>
        </p:nvSpPr>
        <p:spPr>
          <a:xfrm>
            <a:off x="2191812" y="4998589"/>
            <a:ext cx="522580"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s10</a:t>
            </a:r>
          </a:p>
        </p:txBody>
      </p:sp>
      <p:sp>
        <p:nvSpPr>
          <p:cNvPr id="1720" name="Shape 1720"/>
          <p:cNvSpPr/>
          <p:nvPr/>
        </p:nvSpPr>
        <p:spPr>
          <a:xfrm>
            <a:off x="2200598" y="5476327"/>
            <a:ext cx="510589"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s11</a:t>
            </a:r>
          </a:p>
        </p:txBody>
      </p:sp>
      <p:sp>
        <p:nvSpPr>
          <p:cNvPr id="1721" name="Shape 1721"/>
          <p:cNvSpPr/>
          <p:nvPr/>
        </p:nvSpPr>
        <p:spPr>
          <a:xfrm>
            <a:off x="2209671" y="5949601"/>
            <a:ext cx="522580" cy="461601"/>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s12</a:t>
            </a:r>
          </a:p>
        </p:txBody>
      </p:sp>
      <p:sp>
        <p:nvSpPr>
          <p:cNvPr id="1722" name="Shape 1722"/>
          <p:cNvSpPr/>
          <p:nvPr/>
        </p:nvSpPr>
        <p:spPr>
          <a:xfrm flipV="1">
            <a:off x="4061592" y="3079623"/>
            <a:ext cx="3896175" cy="1"/>
          </a:xfrm>
          <a:prstGeom prst="line">
            <a:avLst/>
          </a:prstGeom>
          <a:ln w="38100">
            <a:solidFill>
              <a:srgbClr val="53585F"/>
            </a:solidFill>
            <a:custDash>
              <a:ds d="200000" sp="200000"/>
            </a:custDash>
            <a:miter lim="400000"/>
          </a:ln>
        </p:spPr>
        <p:txBody>
          <a:bodyPr lIns="0" tIns="0" rIns="0" bIns="0" anchor="ctr"/>
          <a:lstStyle/>
          <a:p>
            <a:pPr lvl="0">
              <a:defRPr sz="2400"/>
            </a:pPr>
            <a:endParaRPr sz="1687"/>
          </a:p>
        </p:txBody>
      </p:sp>
      <p:sp>
        <p:nvSpPr>
          <p:cNvPr id="1723" name="Shape 1723"/>
          <p:cNvSpPr/>
          <p:nvPr/>
        </p:nvSpPr>
        <p:spPr>
          <a:xfrm flipV="1">
            <a:off x="4058446" y="3697359"/>
            <a:ext cx="3893539" cy="1"/>
          </a:xfrm>
          <a:prstGeom prst="line">
            <a:avLst/>
          </a:prstGeom>
          <a:ln w="38100">
            <a:solidFill>
              <a:srgbClr val="53585F"/>
            </a:solidFill>
            <a:custDash>
              <a:ds d="200000" sp="200000"/>
            </a:custDash>
            <a:miter lim="400000"/>
          </a:ln>
        </p:spPr>
        <p:txBody>
          <a:bodyPr lIns="0" tIns="0" rIns="0" bIns="0" anchor="ctr"/>
          <a:lstStyle/>
          <a:p>
            <a:pPr lvl="0">
              <a:defRPr sz="2400"/>
            </a:pPr>
            <a:endParaRPr sz="1687"/>
          </a:p>
        </p:txBody>
      </p:sp>
      <p:sp>
        <p:nvSpPr>
          <p:cNvPr id="1724" name="Shape 1724"/>
          <p:cNvSpPr/>
          <p:nvPr/>
        </p:nvSpPr>
        <p:spPr>
          <a:xfrm>
            <a:off x="1431149" y="3559594"/>
            <a:ext cx="1" cy="182676"/>
          </a:xfrm>
          <a:prstGeom prst="line">
            <a:avLst/>
          </a:prstGeom>
          <a:ln w="25400">
            <a:solidFill>
              <a:srgbClr val="FF2600"/>
            </a:solidFill>
            <a:miter lim="400000"/>
          </a:ln>
        </p:spPr>
        <p:txBody>
          <a:bodyPr lIns="0" tIns="0" rIns="0" bIns="0" anchor="ctr"/>
          <a:lstStyle/>
          <a:p>
            <a:pPr lvl="0">
              <a:defRPr sz="2400"/>
            </a:pPr>
            <a:endParaRPr sz="1687"/>
          </a:p>
        </p:txBody>
      </p:sp>
      <p:sp>
        <p:nvSpPr>
          <p:cNvPr id="1725" name="Shape 1725"/>
          <p:cNvSpPr/>
          <p:nvPr/>
        </p:nvSpPr>
        <p:spPr>
          <a:xfrm>
            <a:off x="1422219" y="3738189"/>
            <a:ext cx="232173" cy="1"/>
          </a:xfrm>
          <a:prstGeom prst="line">
            <a:avLst/>
          </a:prstGeom>
          <a:ln w="25400">
            <a:solidFill>
              <a:srgbClr val="FF2600"/>
            </a:solidFill>
            <a:miter lim="400000"/>
          </a:ln>
        </p:spPr>
        <p:txBody>
          <a:bodyPr lIns="0" tIns="0" rIns="0" bIns="0" anchor="ctr"/>
          <a:lstStyle/>
          <a:p>
            <a:pPr lvl="0">
              <a:defRPr sz="2400"/>
            </a:pPr>
            <a:endParaRPr sz="1687"/>
          </a:p>
        </p:txBody>
      </p:sp>
      <p:sp>
        <p:nvSpPr>
          <p:cNvPr id="1726" name="Shape 1726"/>
          <p:cNvSpPr/>
          <p:nvPr/>
        </p:nvSpPr>
        <p:spPr>
          <a:xfrm>
            <a:off x="1645461" y="3733723"/>
            <a:ext cx="1" cy="182677"/>
          </a:xfrm>
          <a:prstGeom prst="line">
            <a:avLst/>
          </a:prstGeom>
          <a:ln w="25400">
            <a:solidFill>
              <a:srgbClr val="FF2600"/>
            </a:solidFill>
            <a:miter lim="400000"/>
          </a:ln>
        </p:spPr>
        <p:txBody>
          <a:bodyPr lIns="0" tIns="0" rIns="0" bIns="0" anchor="ctr"/>
          <a:lstStyle/>
          <a:p>
            <a:pPr lvl="0">
              <a:defRPr sz="2400"/>
            </a:pPr>
            <a:endParaRPr sz="1687"/>
          </a:p>
        </p:txBody>
      </p:sp>
      <p:sp>
        <p:nvSpPr>
          <p:cNvPr id="1727" name="Shape 1727"/>
          <p:cNvSpPr/>
          <p:nvPr/>
        </p:nvSpPr>
        <p:spPr>
          <a:xfrm>
            <a:off x="1424834" y="3905428"/>
            <a:ext cx="232173" cy="1"/>
          </a:xfrm>
          <a:prstGeom prst="line">
            <a:avLst/>
          </a:prstGeom>
          <a:ln w="25400">
            <a:solidFill>
              <a:srgbClr val="FF2600"/>
            </a:solidFill>
            <a:miter lim="400000"/>
          </a:ln>
        </p:spPr>
        <p:txBody>
          <a:bodyPr lIns="0" tIns="0" rIns="0" bIns="0" anchor="ctr"/>
          <a:lstStyle/>
          <a:p>
            <a:pPr lvl="0">
              <a:defRPr sz="2400"/>
            </a:pPr>
            <a:endParaRPr sz="1687"/>
          </a:p>
        </p:txBody>
      </p:sp>
      <p:sp>
        <p:nvSpPr>
          <p:cNvPr id="1728" name="Shape 1728"/>
          <p:cNvSpPr/>
          <p:nvPr/>
        </p:nvSpPr>
        <p:spPr>
          <a:xfrm>
            <a:off x="1431149" y="3900963"/>
            <a:ext cx="1" cy="182677"/>
          </a:xfrm>
          <a:prstGeom prst="line">
            <a:avLst/>
          </a:prstGeom>
          <a:ln w="25400">
            <a:solidFill>
              <a:srgbClr val="FF2600"/>
            </a:solidFill>
            <a:miter lim="400000"/>
          </a:ln>
        </p:spPr>
        <p:txBody>
          <a:bodyPr lIns="0" tIns="0" rIns="0" bIns="0" anchor="ctr"/>
          <a:lstStyle/>
          <a:p>
            <a:pPr lvl="0">
              <a:defRPr sz="2400"/>
            </a:pPr>
            <a:endParaRPr sz="1687"/>
          </a:p>
        </p:txBody>
      </p:sp>
      <p:sp>
        <p:nvSpPr>
          <p:cNvPr id="1729" name="Shape 1729"/>
          <p:cNvSpPr/>
          <p:nvPr/>
        </p:nvSpPr>
        <p:spPr>
          <a:xfrm>
            <a:off x="1422219" y="4079558"/>
            <a:ext cx="232173" cy="1"/>
          </a:xfrm>
          <a:prstGeom prst="line">
            <a:avLst/>
          </a:prstGeom>
          <a:ln w="25400">
            <a:solidFill>
              <a:srgbClr val="FF2600"/>
            </a:solidFill>
            <a:miter lim="400000"/>
          </a:ln>
        </p:spPr>
        <p:txBody>
          <a:bodyPr lIns="0" tIns="0" rIns="0" bIns="0" anchor="ctr"/>
          <a:lstStyle/>
          <a:p>
            <a:pPr lvl="0">
              <a:defRPr sz="2400"/>
            </a:pPr>
            <a:endParaRPr sz="1687"/>
          </a:p>
        </p:txBody>
      </p:sp>
      <p:sp>
        <p:nvSpPr>
          <p:cNvPr id="1730" name="Shape 1730"/>
          <p:cNvSpPr/>
          <p:nvPr/>
        </p:nvSpPr>
        <p:spPr>
          <a:xfrm>
            <a:off x="1645461" y="4075093"/>
            <a:ext cx="1" cy="182676"/>
          </a:xfrm>
          <a:prstGeom prst="line">
            <a:avLst/>
          </a:prstGeom>
          <a:ln w="25400">
            <a:solidFill>
              <a:srgbClr val="FF2600"/>
            </a:solidFill>
            <a:miter lim="400000"/>
          </a:ln>
        </p:spPr>
        <p:txBody>
          <a:bodyPr lIns="0" tIns="0" rIns="0" bIns="0" anchor="ctr"/>
          <a:lstStyle/>
          <a:p>
            <a:pPr lvl="0">
              <a:defRPr sz="2400"/>
            </a:pPr>
            <a:endParaRPr sz="1687"/>
          </a:p>
        </p:txBody>
      </p:sp>
      <p:grpSp>
        <p:nvGrpSpPr>
          <p:cNvPr id="1733" name="Group 1733"/>
          <p:cNvGrpSpPr/>
          <p:nvPr/>
        </p:nvGrpSpPr>
        <p:grpSpPr>
          <a:xfrm>
            <a:off x="1424834" y="4260574"/>
            <a:ext cx="232173" cy="182677"/>
            <a:chOff x="0" y="0"/>
            <a:chExt cx="330200" cy="259805"/>
          </a:xfrm>
        </p:grpSpPr>
        <p:sp>
          <p:nvSpPr>
            <p:cNvPr id="1731" name="Shape 1731"/>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32" name="Shape 1732"/>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62" name="Group 1762"/>
          <p:cNvGrpSpPr/>
          <p:nvPr/>
        </p:nvGrpSpPr>
        <p:grpSpPr>
          <a:xfrm>
            <a:off x="1441457" y="686466"/>
            <a:ext cx="234788" cy="1391248"/>
            <a:chOff x="0" y="0"/>
            <a:chExt cx="333919" cy="1978662"/>
          </a:xfrm>
        </p:grpSpPr>
        <p:grpSp>
          <p:nvGrpSpPr>
            <p:cNvPr id="1740" name="Group 1740"/>
            <p:cNvGrpSpPr/>
            <p:nvPr/>
          </p:nvGrpSpPr>
          <p:grpSpPr>
            <a:xfrm>
              <a:off x="-1" y="0"/>
              <a:ext cx="333921" cy="507458"/>
              <a:chOff x="0" y="0"/>
              <a:chExt cx="333919" cy="507457"/>
            </a:xfrm>
          </p:grpSpPr>
          <p:grpSp>
            <p:nvGrpSpPr>
              <p:cNvPr id="1736" name="Group 1736"/>
              <p:cNvGrpSpPr/>
              <p:nvPr/>
            </p:nvGrpSpPr>
            <p:grpSpPr>
              <a:xfrm>
                <a:off x="3719" y="0"/>
                <a:ext cx="330201" cy="259806"/>
                <a:chOff x="0" y="0"/>
                <a:chExt cx="330200" cy="259805"/>
              </a:xfrm>
            </p:grpSpPr>
            <p:sp>
              <p:nvSpPr>
                <p:cNvPr id="1734" name="Shape 1734"/>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35" name="Shape 1735"/>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39" name="Group 1739"/>
              <p:cNvGrpSpPr/>
              <p:nvPr/>
            </p:nvGrpSpPr>
            <p:grpSpPr>
              <a:xfrm>
                <a:off x="-1" y="247651"/>
                <a:ext cx="330202" cy="259807"/>
                <a:chOff x="0" y="0"/>
                <a:chExt cx="330200" cy="259805"/>
              </a:xfrm>
            </p:grpSpPr>
            <p:sp>
              <p:nvSpPr>
                <p:cNvPr id="1737" name="Shape 1737"/>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38" name="Shape 1738"/>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47" name="Group 1747"/>
            <p:cNvGrpSpPr/>
            <p:nvPr/>
          </p:nvGrpSpPr>
          <p:grpSpPr>
            <a:xfrm>
              <a:off x="-1" y="485503"/>
              <a:ext cx="333921" cy="507458"/>
              <a:chOff x="0" y="0"/>
              <a:chExt cx="333919" cy="507457"/>
            </a:xfrm>
          </p:grpSpPr>
          <p:grpSp>
            <p:nvGrpSpPr>
              <p:cNvPr id="1743" name="Group 1743"/>
              <p:cNvGrpSpPr/>
              <p:nvPr/>
            </p:nvGrpSpPr>
            <p:grpSpPr>
              <a:xfrm>
                <a:off x="3719" y="0"/>
                <a:ext cx="330201" cy="259806"/>
                <a:chOff x="0" y="0"/>
                <a:chExt cx="330200" cy="259805"/>
              </a:xfrm>
            </p:grpSpPr>
            <p:sp>
              <p:nvSpPr>
                <p:cNvPr id="1741" name="Shape 1741"/>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42" name="Shape 1742"/>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46" name="Group 1746"/>
              <p:cNvGrpSpPr/>
              <p:nvPr/>
            </p:nvGrpSpPr>
            <p:grpSpPr>
              <a:xfrm>
                <a:off x="-1" y="247651"/>
                <a:ext cx="330202" cy="259807"/>
                <a:chOff x="0" y="0"/>
                <a:chExt cx="330200" cy="259805"/>
              </a:xfrm>
            </p:grpSpPr>
            <p:sp>
              <p:nvSpPr>
                <p:cNvPr id="1744" name="Shape 1744"/>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45" name="Shape 1745"/>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54" name="Group 1754"/>
            <p:cNvGrpSpPr/>
            <p:nvPr/>
          </p:nvGrpSpPr>
          <p:grpSpPr>
            <a:xfrm>
              <a:off x="-1" y="985702"/>
              <a:ext cx="333921" cy="507458"/>
              <a:chOff x="0" y="0"/>
              <a:chExt cx="333919" cy="507457"/>
            </a:xfrm>
          </p:grpSpPr>
          <p:grpSp>
            <p:nvGrpSpPr>
              <p:cNvPr id="1750" name="Group 1750"/>
              <p:cNvGrpSpPr/>
              <p:nvPr/>
            </p:nvGrpSpPr>
            <p:grpSpPr>
              <a:xfrm>
                <a:off x="3719" y="0"/>
                <a:ext cx="330201" cy="259806"/>
                <a:chOff x="0" y="0"/>
                <a:chExt cx="330200" cy="259805"/>
              </a:xfrm>
            </p:grpSpPr>
            <p:sp>
              <p:nvSpPr>
                <p:cNvPr id="1748" name="Shape 1748"/>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49" name="Shape 1749"/>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53" name="Group 1753"/>
              <p:cNvGrpSpPr/>
              <p:nvPr/>
            </p:nvGrpSpPr>
            <p:grpSpPr>
              <a:xfrm>
                <a:off x="-1" y="247651"/>
                <a:ext cx="330202" cy="259807"/>
                <a:chOff x="0" y="0"/>
                <a:chExt cx="330200" cy="259805"/>
              </a:xfrm>
            </p:grpSpPr>
            <p:sp>
              <p:nvSpPr>
                <p:cNvPr id="1751" name="Shape 1751"/>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52" name="Shape 1752"/>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61" name="Group 1761"/>
            <p:cNvGrpSpPr/>
            <p:nvPr/>
          </p:nvGrpSpPr>
          <p:grpSpPr>
            <a:xfrm>
              <a:off x="-1" y="1471205"/>
              <a:ext cx="333921" cy="507458"/>
              <a:chOff x="0" y="0"/>
              <a:chExt cx="333919" cy="507457"/>
            </a:xfrm>
          </p:grpSpPr>
          <p:grpSp>
            <p:nvGrpSpPr>
              <p:cNvPr id="1757" name="Group 1757"/>
              <p:cNvGrpSpPr/>
              <p:nvPr/>
            </p:nvGrpSpPr>
            <p:grpSpPr>
              <a:xfrm>
                <a:off x="3719" y="0"/>
                <a:ext cx="330201" cy="259806"/>
                <a:chOff x="0" y="0"/>
                <a:chExt cx="330200" cy="259805"/>
              </a:xfrm>
            </p:grpSpPr>
            <p:sp>
              <p:nvSpPr>
                <p:cNvPr id="1755" name="Shape 1755"/>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56" name="Shape 1756"/>
                <p:cNvSpPr/>
                <p:nvPr/>
              </p:nvSpPr>
              <p:spPr>
                <a:xfrm flipH="1">
                  <a:off x="898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60" name="Group 1760"/>
              <p:cNvGrpSpPr/>
              <p:nvPr/>
            </p:nvGrpSpPr>
            <p:grpSpPr>
              <a:xfrm>
                <a:off x="-1" y="247651"/>
                <a:ext cx="330202" cy="259807"/>
                <a:chOff x="0" y="0"/>
                <a:chExt cx="330200" cy="259805"/>
              </a:xfrm>
            </p:grpSpPr>
            <p:sp>
              <p:nvSpPr>
                <p:cNvPr id="1758" name="Shape 1758"/>
                <p:cNvSpPr/>
                <p:nvPr/>
              </p:nvSpPr>
              <p:spPr>
                <a:xfrm>
                  <a:off x="0"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59" name="Shape 1759"/>
                <p:cNvSpPr/>
                <p:nvPr/>
              </p:nvSpPr>
              <p:spPr>
                <a:xfrm flipH="1">
                  <a:off x="317500" y="0"/>
                  <a:ext cx="1" cy="259806"/>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grpSp>
        <p:nvGrpSpPr>
          <p:cNvPr id="1768" name="Group 1768"/>
          <p:cNvGrpSpPr/>
          <p:nvPr/>
        </p:nvGrpSpPr>
        <p:grpSpPr>
          <a:xfrm>
            <a:off x="1433711" y="2075224"/>
            <a:ext cx="232225" cy="183265"/>
            <a:chOff x="0" y="0"/>
            <a:chExt cx="330274" cy="260643"/>
          </a:xfrm>
        </p:grpSpPr>
        <p:sp>
          <p:nvSpPr>
            <p:cNvPr id="1763" name="Shape 1763"/>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64" name="Shape 1764"/>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767" name="Group 1767"/>
            <p:cNvGrpSpPr/>
            <p:nvPr/>
          </p:nvGrpSpPr>
          <p:grpSpPr>
            <a:xfrm>
              <a:off x="-1" y="130633"/>
              <a:ext cx="330202" cy="130011"/>
              <a:chOff x="0" y="0"/>
              <a:chExt cx="330200" cy="130010"/>
            </a:xfrm>
          </p:grpSpPr>
          <p:sp>
            <p:nvSpPr>
              <p:cNvPr id="1765" name="Shape 1765"/>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66" name="Shape 1766"/>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769" name="Shape 1769"/>
          <p:cNvSpPr/>
          <p:nvPr/>
        </p:nvSpPr>
        <p:spPr>
          <a:xfrm>
            <a:off x="1433737" y="2248765"/>
            <a:ext cx="232173" cy="1"/>
          </a:xfrm>
          <a:prstGeom prst="line">
            <a:avLst/>
          </a:prstGeom>
          <a:ln w="25400">
            <a:solidFill/>
            <a:miter lim="400000"/>
          </a:ln>
        </p:spPr>
        <p:txBody>
          <a:bodyPr lIns="35719" tIns="35719" rIns="35719" bIns="35719" anchor="ctr"/>
          <a:lstStyle/>
          <a:p>
            <a:pPr lvl="0">
              <a:defRPr sz="2400"/>
            </a:pPr>
            <a:endParaRPr sz="1687"/>
          </a:p>
        </p:txBody>
      </p:sp>
      <p:sp>
        <p:nvSpPr>
          <p:cNvPr id="1770" name="Shape 1770"/>
          <p:cNvSpPr/>
          <p:nvPr/>
        </p:nvSpPr>
        <p:spPr>
          <a:xfrm>
            <a:off x="1440052" y="2244299"/>
            <a:ext cx="1" cy="88916"/>
          </a:xfrm>
          <a:prstGeom prst="line">
            <a:avLst/>
          </a:prstGeom>
          <a:ln w="25400">
            <a:solidFill/>
            <a:miter lim="400000"/>
          </a:ln>
        </p:spPr>
        <p:txBody>
          <a:bodyPr lIns="35719" tIns="35719" rIns="35719" bIns="35719" anchor="ctr"/>
          <a:lstStyle/>
          <a:p>
            <a:pPr lvl="0">
              <a:defRPr sz="2400"/>
            </a:pPr>
            <a:endParaRPr sz="1687"/>
          </a:p>
        </p:txBody>
      </p:sp>
      <p:sp>
        <p:nvSpPr>
          <p:cNvPr id="1771" name="Shape 1771"/>
          <p:cNvSpPr/>
          <p:nvPr/>
        </p:nvSpPr>
        <p:spPr>
          <a:xfrm>
            <a:off x="1429867" y="4448097"/>
            <a:ext cx="1" cy="88916"/>
          </a:xfrm>
          <a:prstGeom prst="line">
            <a:avLst/>
          </a:prstGeom>
          <a:ln w="25400">
            <a:solidFill/>
            <a:miter lim="400000"/>
          </a:ln>
        </p:spPr>
        <p:txBody>
          <a:bodyPr lIns="35719" tIns="35719" rIns="35719" bIns="35719" anchor="ctr"/>
          <a:lstStyle/>
          <a:p>
            <a:pPr lvl="0">
              <a:defRPr sz="2400"/>
            </a:pPr>
            <a:endParaRPr sz="1687"/>
          </a:p>
        </p:txBody>
      </p:sp>
      <p:grpSp>
        <p:nvGrpSpPr>
          <p:cNvPr id="1774" name="Group 1774"/>
          <p:cNvGrpSpPr/>
          <p:nvPr/>
        </p:nvGrpSpPr>
        <p:grpSpPr>
          <a:xfrm>
            <a:off x="1423500" y="4539949"/>
            <a:ext cx="232173" cy="91414"/>
            <a:chOff x="0" y="0"/>
            <a:chExt cx="330200" cy="130010"/>
          </a:xfrm>
        </p:grpSpPr>
        <p:sp>
          <p:nvSpPr>
            <p:cNvPr id="1772" name="Shape 1772"/>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73" name="Shape 1773"/>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nvGrpSpPr>
          <p:cNvPr id="1780" name="Group 1780"/>
          <p:cNvGrpSpPr/>
          <p:nvPr/>
        </p:nvGrpSpPr>
        <p:grpSpPr>
          <a:xfrm>
            <a:off x="1423513" y="4618159"/>
            <a:ext cx="232225" cy="183265"/>
            <a:chOff x="0" y="0"/>
            <a:chExt cx="330274" cy="260643"/>
          </a:xfrm>
        </p:grpSpPr>
        <p:sp>
          <p:nvSpPr>
            <p:cNvPr id="1775" name="Shape 1775"/>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76" name="Shape 1776"/>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779" name="Group 1779"/>
            <p:cNvGrpSpPr/>
            <p:nvPr/>
          </p:nvGrpSpPr>
          <p:grpSpPr>
            <a:xfrm>
              <a:off x="-1" y="130633"/>
              <a:ext cx="330202" cy="130011"/>
              <a:chOff x="0" y="0"/>
              <a:chExt cx="330200" cy="130010"/>
            </a:xfrm>
          </p:grpSpPr>
          <p:sp>
            <p:nvSpPr>
              <p:cNvPr id="1777" name="Shape 1777"/>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78" name="Shape 1778"/>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86" name="Group 1786"/>
          <p:cNvGrpSpPr/>
          <p:nvPr/>
        </p:nvGrpSpPr>
        <p:grpSpPr>
          <a:xfrm>
            <a:off x="1423487" y="4787234"/>
            <a:ext cx="232225" cy="183265"/>
            <a:chOff x="0" y="0"/>
            <a:chExt cx="330274" cy="260643"/>
          </a:xfrm>
        </p:grpSpPr>
        <p:sp>
          <p:nvSpPr>
            <p:cNvPr id="1781" name="Shape 1781"/>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82" name="Shape 1782"/>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785" name="Group 1785"/>
            <p:cNvGrpSpPr/>
            <p:nvPr/>
          </p:nvGrpSpPr>
          <p:grpSpPr>
            <a:xfrm>
              <a:off x="-1" y="130633"/>
              <a:ext cx="330202" cy="130011"/>
              <a:chOff x="0" y="0"/>
              <a:chExt cx="330200" cy="130010"/>
            </a:xfrm>
          </p:grpSpPr>
          <p:sp>
            <p:nvSpPr>
              <p:cNvPr id="1783" name="Shape 1783"/>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84" name="Shape 1784"/>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92" name="Group 1792"/>
          <p:cNvGrpSpPr/>
          <p:nvPr/>
        </p:nvGrpSpPr>
        <p:grpSpPr>
          <a:xfrm>
            <a:off x="1415839" y="5430355"/>
            <a:ext cx="232225" cy="183266"/>
            <a:chOff x="0" y="0"/>
            <a:chExt cx="330274" cy="260643"/>
          </a:xfrm>
        </p:grpSpPr>
        <p:sp>
          <p:nvSpPr>
            <p:cNvPr id="1787" name="Shape 1787"/>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88" name="Shape 1788"/>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791" name="Group 1791"/>
            <p:cNvGrpSpPr/>
            <p:nvPr/>
          </p:nvGrpSpPr>
          <p:grpSpPr>
            <a:xfrm>
              <a:off x="-1" y="130633"/>
              <a:ext cx="330202" cy="130011"/>
              <a:chOff x="0" y="0"/>
              <a:chExt cx="330200" cy="130010"/>
            </a:xfrm>
          </p:grpSpPr>
          <p:sp>
            <p:nvSpPr>
              <p:cNvPr id="1789" name="Shape 1789"/>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90" name="Shape 1790"/>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798" name="Group 1798"/>
          <p:cNvGrpSpPr/>
          <p:nvPr/>
        </p:nvGrpSpPr>
        <p:grpSpPr>
          <a:xfrm>
            <a:off x="1406922" y="5600417"/>
            <a:ext cx="232225" cy="183265"/>
            <a:chOff x="0" y="0"/>
            <a:chExt cx="330274" cy="260643"/>
          </a:xfrm>
        </p:grpSpPr>
        <p:sp>
          <p:nvSpPr>
            <p:cNvPr id="1793" name="Shape 1793"/>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94" name="Shape 1794"/>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797" name="Group 1797"/>
            <p:cNvGrpSpPr/>
            <p:nvPr/>
          </p:nvGrpSpPr>
          <p:grpSpPr>
            <a:xfrm>
              <a:off x="-1" y="130633"/>
              <a:ext cx="330202" cy="130011"/>
              <a:chOff x="0" y="0"/>
              <a:chExt cx="330200" cy="130010"/>
            </a:xfrm>
          </p:grpSpPr>
          <p:sp>
            <p:nvSpPr>
              <p:cNvPr id="1795" name="Shape 1795"/>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796" name="Shape 1796"/>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804" name="Group 1804"/>
          <p:cNvGrpSpPr/>
          <p:nvPr/>
        </p:nvGrpSpPr>
        <p:grpSpPr>
          <a:xfrm>
            <a:off x="1406896" y="5769492"/>
            <a:ext cx="232225" cy="183266"/>
            <a:chOff x="0" y="0"/>
            <a:chExt cx="330274" cy="260643"/>
          </a:xfrm>
        </p:grpSpPr>
        <p:sp>
          <p:nvSpPr>
            <p:cNvPr id="1799" name="Shape 1799"/>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00" name="Shape 1800"/>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803" name="Group 1803"/>
            <p:cNvGrpSpPr/>
            <p:nvPr/>
          </p:nvGrpSpPr>
          <p:grpSpPr>
            <a:xfrm>
              <a:off x="-1" y="130633"/>
              <a:ext cx="330202" cy="130011"/>
              <a:chOff x="0" y="0"/>
              <a:chExt cx="330200" cy="130010"/>
            </a:xfrm>
          </p:grpSpPr>
          <p:sp>
            <p:nvSpPr>
              <p:cNvPr id="1801" name="Shape 1801"/>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02" name="Shape 1802"/>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805" name="Shape 1805"/>
          <p:cNvSpPr/>
          <p:nvPr/>
        </p:nvSpPr>
        <p:spPr>
          <a:xfrm>
            <a:off x="1429853" y="4971600"/>
            <a:ext cx="1" cy="330848"/>
          </a:xfrm>
          <a:prstGeom prst="line">
            <a:avLst/>
          </a:prstGeom>
          <a:ln w="25400">
            <a:solidFill/>
            <a:miter lim="400000"/>
          </a:ln>
        </p:spPr>
        <p:txBody>
          <a:bodyPr lIns="35719" tIns="35719" rIns="35719" bIns="35719" anchor="ctr"/>
          <a:lstStyle/>
          <a:p>
            <a:pPr lvl="0">
              <a:defRPr sz="2400"/>
            </a:pPr>
            <a:endParaRPr sz="1687"/>
          </a:p>
        </p:txBody>
      </p:sp>
      <p:sp>
        <p:nvSpPr>
          <p:cNvPr id="1806" name="Shape 1806"/>
          <p:cNvSpPr/>
          <p:nvPr/>
        </p:nvSpPr>
        <p:spPr>
          <a:xfrm>
            <a:off x="1423539" y="4976066"/>
            <a:ext cx="232173" cy="1"/>
          </a:xfrm>
          <a:prstGeom prst="line">
            <a:avLst/>
          </a:prstGeom>
          <a:ln w="25400">
            <a:solidFill/>
            <a:miter lim="400000"/>
          </a:ln>
        </p:spPr>
        <p:txBody>
          <a:bodyPr lIns="35719" tIns="35719" rIns="35719" bIns="35719" anchor="ctr"/>
          <a:lstStyle/>
          <a:p>
            <a:pPr lvl="0">
              <a:defRPr sz="2400"/>
            </a:pPr>
            <a:endParaRPr sz="1687"/>
          </a:p>
        </p:txBody>
      </p:sp>
      <p:sp>
        <p:nvSpPr>
          <p:cNvPr id="1807" name="Shape 1807"/>
          <p:cNvSpPr/>
          <p:nvPr/>
        </p:nvSpPr>
        <p:spPr>
          <a:xfrm>
            <a:off x="1423539" y="5301799"/>
            <a:ext cx="232173" cy="1"/>
          </a:xfrm>
          <a:prstGeom prst="line">
            <a:avLst/>
          </a:prstGeom>
          <a:ln w="25400">
            <a:solidFill/>
            <a:miter lim="400000"/>
          </a:ln>
        </p:spPr>
        <p:txBody>
          <a:bodyPr lIns="35719" tIns="35719" rIns="35719" bIns="35719" anchor="ctr"/>
          <a:lstStyle/>
          <a:p>
            <a:pPr lvl="0">
              <a:defRPr sz="2400"/>
            </a:pPr>
            <a:endParaRPr sz="1687"/>
          </a:p>
        </p:txBody>
      </p:sp>
      <p:sp>
        <p:nvSpPr>
          <p:cNvPr id="1808" name="Shape 1808"/>
          <p:cNvSpPr/>
          <p:nvPr/>
        </p:nvSpPr>
        <p:spPr>
          <a:xfrm>
            <a:off x="1653096" y="5297334"/>
            <a:ext cx="1" cy="142253"/>
          </a:xfrm>
          <a:prstGeom prst="line">
            <a:avLst/>
          </a:prstGeom>
          <a:ln w="25400">
            <a:solidFill/>
            <a:miter lim="400000"/>
          </a:ln>
        </p:spPr>
        <p:txBody>
          <a:bodyPr lIns="35719" tIns="35719" rIns="35719" bIns="35719" anchor="ctr"/>
          <a:lstStyle/>
          <a:p>
            <a:pPr lvl="0">
              <a:defRPr sz="2400"/>
            </a:pPr>
            <a:endParaRPr sz="1687"/>
          </a:p>
        </p:txBody>
      </p:sp>
      <p:grpSp>
        <p:nvGrpSpPr>
          <p:cNvPr id="1814" name="Group 1814"/>
          <p:cNvGrpSpPr/>
          <p:nvPr/>
        </p:nvGrpSpPr>
        <p:grpSpPr>
          <a:xfrm>
            <a:off x="1406896" y="5953870"/>
            <a:ext cx="232225" cy="183266"/>
            <a:chOff x="0" y="0"/>
            <a:chExt cx="330274" cy="260643"/>
          </a:xfrm>
        </p:grpSpPr>
        <p:sp>
          <p:nvSpPr>
            <p:cNvPr id="1809" name="Shape 1809"/>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10" name="Shape 1810"/>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813" name="Group 1813"/>
            <p:cNvGrpSpPr/>
            <p:nvPr/>
          </p:nvGrpSpPr>
          <p:grpSpPr>
            <a:xfrm>
              <a:off x="-1" y="130633"/>
              <a:ext cx="330202" cy="130011"/>
              <a:chOff x="0" y="0"/>
              <a:chExt cx="330200" cy="130010"/>
            </a:xfrm>
          </p:grpSpPr>
          <p:sp>
            <p:nvSpPr>
              <p:cNvPr id="1811" name="Shape 1811"/>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12" name="Shape 1812"/>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820" name="Group 1820"/>
          <p:cNvGrpSpPr/>
          <p:nvPr/>
        </p:nvGrpSpPr>
        <p:grpSpPr>
          <a:xfrm>
            <a:off x="1406870" y="6122944"/>
            <a:ext cx="232225" cy="183266"/>
            <a:chOff x="0" y="0"/>
            <a:chExt cx="330274" cy="260643"/>
          </a:xfrm>
        </p:grpSpPr>
        <p:sp>
          <p:nvSpPr>
            <p:cNvPr id="1815" name="Shape 1815"/>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16" name="Shape 1816"/>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819" name="Group 1819"/>
            <p:cNvGrpSpPr/>
            <p:nvPr/>
          </p:nvGrpSpPr>
          <p:grpSpPr>
            <a:xfrm>
              <a:off x="-1" y="130633"/>
              <a:ext cx="330202" cy="130011"/>
              <a:chOff x="0" y="0"/>
              <a:chExt cx="330200" cy="130010"/>
            </a:xfrm>
          </p:grpSpPr>
          <p:sp>
            <p:nvSpPr>
              <p:cNvPr id="1817" name="Shape 1817"/>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18" name="Shape 1818"/>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grpSp>
        <p:nvGrpSpPr>
          <p:cNvPr id="1826" name="Group 1826"/>
          <p:cNvGrpSpPr/>
          <p:nvPr/>
        </p:nvGrpSpPr>
        <p:grpSpPr>
          <a:xfrm>
            <a:off x="1406882" y="6293006"/>
            <a:ext cx="232225" cy="183265"/>
            <a:chOff x="0" y="0"/>
            <a:chExt cx="330274" cy="260643"/>
          </a:xfrm>
        </p:grpSpPr>
        <p:sp>
          <p:nvSpPr>
            <p:cNvPr id="1821" name="Shape 1821"/>
            <p:cNvSpPr/>
            <p:nvPr/>
          </p:nvSpPr>
          <p:spPr>
            <a:xfrm>
              <a:off x="74" y="6350"/>
              <a:ext cx="330201" cy="1"/>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22" name="Shape 1822"/>
            <p:cNvSpPr/>
            <p:nvPr/>
          </p:nvSpPr>
          <p:spPr>
            <a:xfrm flipH="1">
              <a:off x="9055" y="0"/>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nvGrpSpPr>
            <p:cNvPr id="1825" name="Group 1825"/>
            <p:cNvGrpSpPr/>
            <p:nvPr/>
          </p:nvGrpSpPr>
          <p:grpSpPr>
            <a:xfrm>
              <a:off x="-1" y="130633"/>
              <a:ext cx="330202" cy="130011"/>
              <a:chOff x="0" y="0"/>
              <a:chExt cx="330200" cy="130010"/>
            </a:xfrm>
          </p:grpSpPr>
          <p:sp>
            <p:nvSpPr>
              <p:cNvPr id="1823" name="Shape 1823"/>
              <p:cNvSpPr/>
              <p:nvPr/>
            </p:nvSpPr>
            <p:spPr>
              <a:xfrm>
                <a:off x="0" y="0"/>
                <a:ext cx="330201" cy="0"/>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sp>
            <p:nvSpPr>
              <p:cNvPr id="1824" name="Shape 1824"/>
              <p:cNvSpPr/>
              <p:nvPr/>
            </p:nvSpPr>
            <p:spPr>
              <a:xfrm flipH="1">
                <a:off x="317499" y="3553"/>
                <a:ext cx="1" cy="126458"/>
              </a:xfrm>
              <a:prstGeom prst="line">
                <a:avLst/>
              </a:prstGeom>
              <a:noFill/>
              <a:ln w="25400" cap="flat">
                <a:solidFill>
                  <a:srgbClr val="000000"/>
                </a:solidFill>
                <a:prstDash val="solid"/>
                <a:miter lim="400000"/>
              </a:ln>
              <a:effectLst/>
            </p:spPr>
            <p:txBody>
              <a:bodyPr wrap="square" lIns="35719" tIns="35719" rIns="35719" bIns="35719" numCol="1" anchor="ctr">
                <a:noAutofit/>
              </a:bodyPr>
              <a:lstStyle/>
              <a:p>
                <a:pPr lvl="0">
                  <a:defRPr sz="2400"/>
                </a:pPr>
                <a:endParaRPr sz="1687"/>
              </a:p>
            </p:txBody>
          </p:sp>
        </p:grpSp>
      </p:grpSp>
      <p:sp>
        <p:nvSpPr>
          <p:cNvPr id="1827" name="Shape 1827"/>
          <p:cNvSpPr/>
          <p:nvPr/>
        </p:nvSpPr>
        <p:spPr>
          <a:xfrm>
            <a:off x="23730" y="2822875"/>
            <a:ext cx="982641" cy="851067"/>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Signal </a:t>
            </a:r>
            <a:br>
              <a:rPr sz="2531"/>
            </a:br>
            <a:r>
              <a:rPr sz="2531"/>
              <a:t>Loss</a:t>
            </a:r>
          </a:p>
        </p:txBody>
      </p:sp>
      <p:sp>
        <p:nvSpPr>
          <p:cNvPr id="1828" name="Shape 1828"/>
          <p:cNvSpPr/>
          <p:nvPr/>
        </p:nvSpPr>
        <p:spPr>
          <a:xfrm flipV="1">
            <a:off x="1228235" y="2339578"/>
            <a:ext cx="1" cy="1899792"/>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829" name="Shape 1829"/>
          <p:cNvSpPr/>
          <p:nvPr/>
        </p:nvSpPr>
        <p:spPr>
          <a:xfrm>
            <a:off x="2718912" y="2895723"/>
            <a:ext cx="1162178" cy="851067"/>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531"/>
              <a:t>Symbol </a:t>
            </a:r>
            <a:br>
              <a:rPr sz="2531"/>
            </a:br>
            <a:r>
              <a:rPr sz="2531"/>
              <a:t>Loss</a:t>
            </a:r>
          </a:p>
        </p:txBody>
      </p:sp>
      <p:sp>
        <p:nvSpPr>
          <p:cNvPr id="1830" name="Shape 1830"/>
          <p:cNvSpPr/>
          <p:nvPr/>
        </p:nvSpPr>
        <p:spPr>
          <a:xfrm flipV="1">
            <a:off x="2147092" y="3058092"/>
            <a:ext cx="1" cy="520687"/>
          </a:xfrm>
          <a:prstGeom prst="line">
            <a:avLst/>
          </a:prstGeom>
          <a:ln w="63500">
            <a:solidFill>
              <a:srgbClr val="FF2600"/>
            </a:solidFill>
            <a:miter lim="400000"/>
            <a:headEnd type="triangle" len="sm"/>
            <a:tailEnd type="triangle" len="sm"/>
          </a:ln>
        </p:spPr>
        <p:txBody>
          <a:bodyPr lIns="0" tIns="0" rIns="0" bIns="0" anchor="ctr"/>
          <a:lstStyle/>
          <a:p>
            <a:pPr lvl="0">
              <a:defRPr sz="2400"/>
            </a:pPr>
            <a:endParaRPr sz="1687"/>
          </a:p>
        </p:txBody>
      </p:sp>
      <p:sp>
        <p:nvSpPr>
          <p:cNvPr id="1831" name="Shape 1831"/>
          <p:cNvSpPr/>
          <p:nvPr/>
        </p:nvSpPr>
        <p:spPr>
          <a:xfrm>
            <a:off x="26004" y="2301627"/>
            <a:ext cx="8931257" cy="0"/>
          </a:xfrm>
          <a:prstGeom prst="line">
            <a:avLst/>
          </a:prstGeom>
          <a:ln w="63500">
            <a:solidFill>
              <a:srgbClr val="FF2600"/>
            </a:solidFill>
            <a:custDash>
              <a:ds d="200000" sp="200000"/>
            </a:custDash>
            <a:miter lim="400000"/>
          </a:ln>
        </p:spPr>
        <p:txBody>
          <a:bodyPr lIns="0" tIns="0" rIns="0" bIns="0" anchor="ctr"/>
          <a:lstStyle/>
          <a:p>
            <a:pPr lvl="0">
              <a:defRPr sz="2400"/>
            </a:pPr>
            <a:endParaRPr sz="1687"/>
          </a:p>
        </p:txBody>
      </p:sp>
      <p:sp>
        <p:nvSpPr>
          <p:cNvPr id="1832" name="Shape 1832"/>
          <p:cNvSpPr/>
          <p:nvPr/>
        </p:nvSpPr>
        <p:spPr>
          <a:xfrm>
            <a:off x="26004" y="4248299"/>
            <a:ext cx="8931257" cy="0"/>
          </a:xfrm>
          <a:prstGeom prst="line">
            <a:avLst/>
          </a:prstGeom>
          <a:ln w="63500">
            <a:solidFill>
              <a:srgbClr val="FF2600"/>
            </a:solidFill>
            <a:custDash>
              <a:ds d="200000" sp="200000"/>
            </a:custDash>
            <a:miter lim="400000"/>
          </a:ln>
        </p:spPr>
        <p:txBody>
          <a:bodyPr lIns="0" tIns="0" rIns="0" bIns="0" anchor="ctr"/>
          <a:lstStyle/>
          <a:p>
            <a:pPr lvl="0">
              <a:defRPr sz="2400"/>
            </a:pPr>
            <a:endParaRPr sz="1687"/>
          </a:p>
        </p:txBody>
      </p:sp>
      <p:sp>
        <p:nvSpPr>
          <p:cNvPr id="1833" name="Shape 1833"/>
          <p:cNvSpPr/>
          <p:nvPr/>
        </p:nvSpPr>
        <p:spPr>
          <a:xfrm>
            <a:off x="7813610" y="2404416"/>
            <a:ext cx="127438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b="1">
                <a:solidFill>
                  <a:srgbClr val="FF2600"/>
                </a:solidFill>
                <a:latin typeface="Helvetica"/>
                <a:ea typeface="Helvetica"/>
                <a:cs typeface="Helvetica"/>
                <a:sym typeface="Helvetica"/>
              </a:defRPr>
            </a:lvl1pPr>
          </a:lstStyle>
          <a:p>
            <a:pPr lvl="0">
              <a:defRPr sz="1800" b="0">
                <a:solidFill>
                  <a:srgbClr val="000000"/>
                </a:solidFill>
              </a:defRPr>
            </a:pPr>
            <a:r>
              <a:rPr sz="2250"/>
              <a:t>No signal</a:t>
            </a:r>
          </a:p>
        </p:txBody>
      </p:sp>
      <p:sp>
        <p:nvSpPr>
          <p:cNvPr id="1834" name="Shape 1834"/>
          <p:cNvSpPr/>
          <p:nvPr/>
        </p:nvSpPr>
        <p:spPr>
          <a:xfrm flipV="1">
            <a:off x="2723554" y="2339578"/>
            <a:ext cx="1" cy="1899792"/>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835" name="Shape 1835"/>
          <p:cNvSpPr/>
          <p:nvPr/>
        </p:nvSpPr>
        <p:spPr>
          <a:xfrm flipV="1">
            <a:off x="2147092" y="3531366"/>
            <a:ext cx="1" cy="520687"/>
          </a:xfrm>
          <a:prstGeom prst="line">
            <a:avLst/>
          </a:prstGeom>
          <a:ln w="63500">
            <a:solidFill>
              <a:srgbClr val="FF2600"/>
            </a:solidFill>
            <a:miter lim="400000"/>
            <a:headEnd type="triangle" len="sm"/>
            <a:tailEnd type="triangle" len="sm"/>
          </a:ln>
        </p:spPr>
        <p:txBody>
          <a:bodyPr lIns="0" tIns="0" rIns="0" bIns="0" anchor="ctr"/>
          <a:lstStyle/>
          <a:p>
            <a:pPr lvl="0">
              <a:defRPr sz="2400"/>
            </a:pPr>
            <a:endParaRPr sz="1687"/>
          </a:p>
        </p:txBody>
      </p:sp>
      <p:sp>
        <p:nvSpPr>
          <p:cNvPr id="1836" name="Shape 1836"/>
          <p:cNvSpPr/>
          <p:nvPr/>
        </p:nvSpPr>
        <p:spPr>
          <a:xfrm>
            <a:off x="7817871" y="3767341"/>
            <a:ext cx="1274388" cy="418384"/>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lvl1pPr>
              <a:defRPr sz="3200" b="1">
                <a:solidFill>
                  <a:srgbClr val="FF2600"/>
                </a:solidFill>
                <a:latin typeface="Helvetica"/>
                <a:ea typeface="Helvetica"/>
                <a:cs typeface="Helvetica"/>
                <a:sym typeface="Helvetica"/>
              </a:defRPr>
            </a:lvl1pPr>
          </a:lstStyle>
          <a:p>
            <a:pPr lvl="0">
              <a:defRPr sz="1800" b="0">
                <a:solidFill>
                  <a:srgbClr val="000000"/>
                </a:solidFill>
              </a:defRPr>
            </a:pPr>
            <a:r>
              <a:rPr sz="2250"/>
              <a:t>No signal</a:t>
            </a:r>
          </a:p>
        </p:txBody>
      </p:sp>
      <p:sp>
        <p:nvSpPr>
          <p:cNvPr id="1837" name="Shape 1837"/>
          <p:cNvSpPr/>
          <p:nvPr/>
        </p:nvSpPr>
        <p:spPr>
          <a:xfrm flipV="1">
            <a:off x="7786688" y="2301263"/>
            <a:ext cx="1" cy="779382"/>
          </a:xfrm>
          <a:prstGeom prst="line">
            <a:avLst/>
          </a:prstGeom>
          <a:ln w="76200">
            <a:solidFill/>
            <a:miter lim="400000"/>
            <a:headEnd type="triangle"/>
            <a:tailEnd type="triangle"/>
          </a:ln>
        </p:spPr>
        <p:txBody>
          <a:bodyPr lIns="0" tIns="0" rIns="0" bIns="0" anchor="ctr"/>
          <a:lstStyle/>
          <a:p>
            <a:pPr lvl="0">
              <a:defRPr sz="2400"/>
            </a:pPr>
            <a:endParaRPr sz="1687"/>
          </a:p>
        </p:txBody>
      </p:sp>
      <p:sp>
        <p:nvSpPr>
          <p:cNvPr id="1838" name="Shape 1838"/>
          <p:cNvSpPr/>
          <p:nvPr/>
        </p:nvSpPr>
        <p:spPr>
          <a:xfrm flipV="1">
            <a:off x="7786687" y="3676798"/>
            <a:ext cx="1" cy="567037"/>
          </a:xfrm>
          <a:prstGeom prst="line">
            <a:avLst/>
          </a:prstGeom>
          <a:ln w="76200">
            <a:solidFill/>
            <a:miter lim="400000"/>
            <a:headEnd type="triangle"/>
            <a:tailEnd type="triangle"/>
          </a:ln>
        </p:spPr>
        <p:txBody>
          <a:bodyPr lIns="0" tIns="0" rIns="0" bIns="0" anchor="ctr"/>
          <a:lstStyle/>
          <a:p>
            <a:pPr lvl="0">
              <a:defRPr sz="2400"/>
            </a:pPr>
            <a:endParaRPr sz="1687"/>
          </a:p>
        </p:txBody>
      </p:sp>
      <p:grpSp>
        <p:nvGrpSpPr>
          <p:cNvPr id="1851" name="Group 1851"/>
          <p:cNvGrpSpPr/>
          <p:nvPr/>
        </p:nvGrpSpPr>
        <p:grpSpPr>
          <a:xfrm>
            <a:off x="4239120" y="1785965"/>
            <a:ext cx="3170040" cy="218778"/>
            <a:chOff x="0" y="0"/>
            <a:chExt cx="4508500" cy="311149"/>
          </a:xfrm>
        </p:grpSpPr>
        <p:sp>
          <p:nvSpPr>
            <p:cNvPr id="1839" name="Shape 1839"/>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0" name="Shape 1840"/>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1" name="Shape 1841"/>
            <p:cNvSpPr/>
            <p:nvPr/>
          </p:nvSpPr>
          <p:spPr>
            <a:xfrm>
              <a:off x="762000" y="6349"/>
              <a:ext cx="304801"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2" name="Shape 1842"/>
            <p:cNvSpPr/>
            <p:nvPr/>
          </p:nvSpPr>
          <p:spPr>
            <a:xfrm>
              <a:off x="1143000" y="6349"/>
              <a:ext cx="304801"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3" name="Shape 1843"/>
            <p:cNvSpPr/>
            <p:nvPr/>
          </p:nvSpPr>
          <p:spPr>
            <a:xfrm>
              <a:off x="1536700" y="0"/>
              <a:ext cx="304801"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4" name="Shape 1844"/>
            <p:cNvSpPr/>
            <p:nvPr/>
          </p:nvSpPr>
          <p:spPr>
            <a:xfrm>
              <a:off x="1917700" y="0"/>
              <a:ext cx="304801"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5" name="Shape 1845"/>
            <p:cNvSpPr/>
            <p:nvPr/>
          </p:nvSpPr>
          <p:spPr>
            <a:xfrm>
              <a:off x="2298700" y="6349"/>
              <a:ext cx="304801"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6" name="Shape 1846"/>
            <p:cNvSpPr/>
            <p:nvPr/>
          </p:nvSpPr>
          <p:spPr>
            <a:xfrm>
              <a:off x="2679700" y="6349"/>
              <a:ext cx="304801"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7" name="Shape 1847"/>
            <p:cNvSpPr/>
            <p:nvPr/>
          </p:nvSpPr>
          <p:spPr>
            <a:xfrm>
              <a:off x="3060700" y="0"/>
              <a:ext cx="304801"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8" name="Shape 1848"/>
            <p:cNvSpPr/>
            <p:nvPr/>
          </p:nvSpPr>
          <p:spPr>
            <a:xfrm>
              <a:off x="3441700" y="0"/>
              <a:ext cx="304801"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49" name="Shape 1849"/>
            <p:cNvSpPr/>
            <p:nvPr/>
          </p:nvSpPr>
          <p:spPr>
            <a:xfrm>
              <a:off x="3822700" y="6349"/>
              <a:ext cx="304801"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0" name="Shape 1850"/>
            <p:cNvSpPr/>
            <p:nvPr/>
          </p:nvSpPr>
          <p:spPr>
            <a:xfrm>
              <a:off x="4203700" y="6349"/>
              <a:ext cx="304801"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grpSp>
        <p:nvGrpSpPr>
          <p:cNvPr id="1864" name="Group 1864"/>
          <p:cNvGrpSpPr/>
          <p:nvPr/>
        </p:nvGrpSpPr>
        <p:grpSpPr>
          <a:xfrm>
            <a:off x="4290715" y="4803152"/>
            <a:ext cx="3170039" cy="218777"/>
            <a:chOff x="0" y="0"/>
            <a:chExt cx="4508500" cy="311149"/>
          </a:xfrm>
        </p:grpSpPr>
        <p:sp>
          <p:nvSpPr>
            <p:cNvPr id="1852" name="Shape 1852"/>
            <p:cNvSpPr/>
            <p:nvPr/>
          </p:nvSpPr>
          <p:spPr>
            <a:xfrm>
              <a:off x="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3" name="Shape 1853"/>
            <p:cNvSpPr/>
            <p:nvPr/>
          </p:nvSpPr>
          <p:spPr>
            <a:xfrm>
              <a:off x="3810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4" name="Shape 1854"/>
            <p:cNvSpPr/>
            <p:nvPr/>
          </p:nvSpPr>
          <p:spPr>
            <a:xfrm>
              <a:off x="762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5" name="Shape 1855"/>
            <p:cNvSpPr/>
            <p:nvPr/>
          </p:nvSpPr>
          <p:spPr>
            <a:xfrm>
              <a:off x="11430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6" name="Shape 1856"/>
            <p:cNvSpPr/>
            <p:nvPr/>
          </p:nvSpPr>
          <p:spPr>
            <a:xfrm>
              <a:off x="1536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7" name="Shape 1857"/>
            <p:cNvSpPr/>
            <p:nvPr/>
          </p:nvSpPr>
          <p:spPr>
            <a:xfrm>
              <a:off x="1917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8" name="Shape 1858"/>
            <p:cNvSpPr/>
            <p:nvPr/>
          </p:nvSpPr>
          <p:spPr>
            <a:xfrm>
              <a:off x="2298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59" name="Shape 1859"/>
            <p:cNvSpPr/>
            <p:nvPr/>
          </p:nvSpPr>
          <p:spPr>
            <a:xfrm>
              <a:off x="2679700" y="6349"/>
              <a:ext cx="304800" cy="304801"/>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60" name="Shape 1860"/>
            <p:cNvSpPr/>
            <p:nvPr/>
          </p:nvSpPr>
          <p:spPr>
            <a:xfrm>
              <a:off x="3060700" y="0"/>
              <a:ext cx="304800" cy="304800"/>
            </a:xfrm>
            <a:prstGeom prst="rect">
              <a:avLst/>
            </a:prstGeom>
            <a:solidFill>
              <a:srgbClr val="DCDEE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61" name="Shape 1861"/>
            <p:cNvSpPr/>
            <p:nvPr/>
          </p:nvSpPr>
          <p:spPr>
            <a:xfrm>
              <a:off x="3441700" y="0"/>
              <a:ext cx="304800" cy="304800"/>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62" name="Shape 1862"/>
            <p:cNvSpPr/>
            <p:nvPr/>
          </p:nvSpPr>
          <p:spPr>
            <a:xfrm>
              <a:off x="3822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sp>
          <p:nvSpPr>
            <p:cNvPr id="1863" name="Shape 1863"/>
            <p:cNvSpPr/>
            <p:nvPr/>
          </p:nvSpPr>
          <p:spPr>
            <a:xfrm>
              <a:off x="4203700" y="6349"/>
              <a:ext cx="304800" cy="304801"/>
            </a:xfrm>
            <a:prstGeom prst="rect">
              <a:avLst/>
            </a:prstGeom>
            <a:solidFill>
              <a:srgbClr val="000000"/>
            </a:solidFill>
            <a:ln w="25400" cap="flat">
              <a:solidFill>
                <a:srgbClr val="000000"/>
              </a:solidFill>
              <a:prstDash val="solid"/>
              <a:miter lim="400000"/>
            </a:ln>
            <a:effectLst>
              <a:outerShdw blurRad="50800" dist="63500" dir="2700000" rotWithShape="0">
                <a:srgbClr val="000000">
                  <a:alpha val="50000"/>
                </a:srgbClr>
              </a:outerShdw>
            </a:effectLst>
          </p:spPr>
          <p:txBody>
            <a:bodyPr wrap="square" lIns="0" tIns="0" rIns="0" bIns="0" numCol="1" anchor="ctr">
              <a:noAutofit/>
            </a:bodyPr>
            <a:lstStyle/>
            <a:p>
              <a:pPr lvl="0">
                <a:defRPr sz="2400">
                  <a:solidFill>
                    <a:srgbClr val="FFFFFF"/>
                  </a:solidFill>
                </a:defRPr>
              </a:pPr>
              <a:endParaRPr sz="1687"/>
            </a:p>
          </p:txBody>
        </p:sp>
      </p:grpSp>
      <p:sp>
        <p:nvSpPr>
          <p:cNvPr id="1868" name="Shape 1868"/>
          <p:cNvSpPr/>
          <p:nvPr/>
        </p:nvSpPr>
        <p:spPr>
          <a:xfrm>
            <a:off x="5000624" y="5676725"/>
            <a:ext cx="4135705" cy="1128506"/>
          </a:xfrm>
          <a:prstGeom prst="rect">
            <a:avLst/>
          </a:prstGeom>
          <a:solidFill>
            <a:schemeClr val="bg1"/>
          </a:solidFill>
          <a:ln w="12700">
            <a:solidFill>
              <a:srgbClr val="FF0000"/>
            </a:solidFill>
            <a:miter lim="400000"/>
          </a:ln>
          <a:extLst>
            <a:ext uri="{C572A759-6A51-4108-AA02-DFA0A04FC94B}">
              <ma14:wrappingTextBoxFlag xmlns:ma14="http://schemas.microsoft.com/office/mac/drawingml/2011/main" xmlns="" val="1"/>
            </a:ext>
          </a:extLst>
        </p:spPr>
        <p:txBody>
          <a:bodyPr lIns="0" tIns="0" rIns="0" bIns="0" anchor="ctr"/>
          <a:lstStyle>
            <a:lvl1pPr>
              <a:defRPr>
                <a:solidFill>
                  <a:srgbClr val="FFFFFF"/>
                </a:solidFill>
              </a:defRPr>
            </a:lvl1pPr>
          </a:lstStyle>
          <a:p>
            <a:pPr lvl="0" algn="ctr">
              <a:defRPr sz="1800">
                <a:solidFill>
                  <a:srgbClr val="000000"/>
                </a:solidFill>
              </a:defRPr>
            </a:pPr>
            <a:r>
              <a:rPr sz="2531" dirty="0"/>
              <a:t>Smaller light in the image results in even more loss</a:t>
            </a:r>
          </a:p>
        </p:txBody>
      </p:sp>
      <p:grpSp>
        <p:nvGrpSpPr>
          <p:cNvPr id="1879" name="Group 1879"/>
          <p:cNvGrpSpPr/>
          <p:nvPr/>
        </p:nvGrpSpPr>
        <p:grpSpPr>
          <a:xfrm rot="10800000">
            <a:off x="1417329" y="3125342"/>
            <a:ext cx="236708" cy="430372"/>
            <a:chOff x="0" y="0"/>
            <a:chExt cx="336651" cy="612084"/>
          </a:xfrm>
        </p:grpSpPr>
        <p:sp>
          <p:nvSpPr>
            <p:cNvPr id="1869" name="Shape 1869"/>
            <p:cNvSpPr/>
            <p:nvPr/>
          </p:nvSpPr>
          <p:spPr>
            <a:xfrm>
              <a:off x="6451" y="6350"/>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0" name="Shape 1870"/>
            <p:cNvSpPr/>
            <p:nvPr/>
          </p:nvSpPr>
          <p:spPr>
            <a:xfrm flipH="1">
              <a:off x="15431" y="0"/>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1" name="Shape 1871"/>
            <p:cNvSpPr/>
            <p:nvPr/>
          </p:nvSpPr>
          <p:spPr>
            <a:xfrm>
              <a:off x="6376" y="13063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2" name="Shape 1872"/>
            <p:cNvSpPr/>
            <p:nvPr/>
          </p:nvSpPr>
          <p:spPr>
            <a:xfrm flipH="1">
              <a:off x="323876" y="134186"/>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3" name="Shape 1873"/>
            <p:cNvSpPr/>
            <p:nvPr/>
          </p:nvSpPr>
          <p:spPr>
            <a:xfrm>
              <a:off x="6414" y="24681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4" name="Shape 1874"/>
            <p:cNvSpPr/>
            <p:nvPr/>
          </p:nvSpPr>
          <p:spPr>
            <a:xfrm flipH="1">
              <a:off x="15394" y="240462"/>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5" name="Shape 1875"/>
            <p:cNvSpPr/>
            <p:nvPr/>
          </p:nvSpPr>
          <p:spPr>
            <a:xfrm>
              <a:off x="6339" y="371095"/>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6" name="Shape 1876"/>
            <p:cNvSpPr/>
            <p:nvPr/>
          </p:nvSpPr>
          <p:spPr>
            <a:xfrm flipH="1">
              <a:off x="323839" y="374648"/>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7" name="Shape 1877"/>
            <p:cNvSpPr/>
            <p:nvPr/>
          </p:nvSpPr>
          <p:spPr>
            <a:xfrm>
              <a:off x="0" y="491978"/>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78" name="Shape 1878"/>
            <p:cNvSpPr/>
            <p:nvPr/>
          </p:nvSpPr>
          <p:spPr>
            <a:xfrm flipH="1">
              <a:off x="8980" y="485627"/>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grpSp>
      <p:grpSp>
        <p:nvGrpSpPr>
          <p:cNvPr id="1890" name="Group 1890"/>
          <p:cNvGrpSpPr/>
          <p:nvPr/>
        </p:nvGrpSpPr>
        <p:grpSpPr>
          <a:xfrm rot="10800000" flipH="1">
            <a:off x="1421865" y="2700844"/>
            <a:ext cx="236708" cy="430373"/>
            <a:chOff x="0" y="0"/>
            <a:chExt cx="336651" cy="612084"/>
          </a:xfrm>
        </p:grpSpPr>
        <p:sp>
          <p:nvSpPr>
            <p:cNvPr id="1880" name="Shape 1880"/>
            <p:cNvSpPr/>
            <p:nvPr/>
          </p:nvSpPr>
          <p:spPr>
            <a:xfrm>
              <a:off x="6451" y="6350"/>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1" name="Shape 1881"/>
            <p:cNvSpPr/>
            <p:nvPr/>
          </p:nvSpPr>
          <p:spPr>
            <a:xfrm flipH="1">
              <a:off x="15431" y="0"/>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2" name="Shape 1882"/>
            <p:cNvSpPr/>
            <p:nvPr/>
          </p:nvSpPr>
          <p:spPr>
            <a:xfrm>
              <a:off x="6376" y="13063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3" name="Shape 1883"/>
            <p:cNvSpPr/>
            <p:nvPr/>
          </p:nvSpPr>
          <p:spPr>
            <a:xfrm flipH="1">
              <a:off x="323876" y="134186"/>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4" name="Shape 1884"/>
            <p:cNvSpPr/>
            <p:nvPr/>
          </p:nvSpPr>
          <p:spPr>
            <a:xfrm>
              <a:off x="6414" y="24681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5" name="Shape 1885"/>
            <p:cNvSpPr/>
            <p:nvPr/>
          </p:nvSpPr>
          <p:spPr>
            <a:xfrm flipH="1">
              <a:off x="15394" y="240462"/>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6" name="Shape 1886"/>
            <p:cNvSpPr/>
            <p:nvPr/>
          </p:nvSpPr>
          <p:spPr>
            <a:xfrm>
              <a:off x="6339" y="371095"/>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7" name="Shape 1887"/>
            <p:cNvSpPr/>
            <p:nvPr/>
          </p:nvSpPr>
          <p:spPr>
            <a:xfrm flipH="1">
              <a:off x="323839" y="374648"/>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8" name="Shape 1888"/>
            <p:cNvSpPr/>
            <p:nvPr/>
          </p:nvSpPr>
          <p:spPr>
            <a:xfrm>
              <a:off x="0" y="491978"/>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89" name="Shape 1889"/>
            <p:cNvSpPr/>
            <p:nvPr/>
          </p:nvSpPr>
          <p:spPr>
            <a:xfrm flipH="1">
              <a:off x="8980" y="485627"/>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grpSp>
      <p:grpSp>
        <p:nvGrpSpPr>
          <p:cNvPr id="1901" name="Group 1901"/>
          <p:cNvGrpSpPr/>
          <p:nvPr/>
        </p:nvGrpSpPr>
        <p:grpSpPr>
          <a:xfrm rot="10800000">
            <a:off x="1422637" y="2276414"/>
            <a:ext cx="236709" cy="430373"/>
            <a:chOff x="0" y="0"/>
            <a:chExt cx="336651" cy="612084"/>
          </a:xfrm>
        </p:grpSpPr>
        <p:sp>
          <p:nvSpPr>
            <p:cNvPr id="1891" name="Shape 1891"/>
            <p:cNvSpPr/>
            <p:nvPr/>
          </p:nvSpPr>
          <p:spPr>
            <a:xfrm>
              <a:off x="6451" y="6350"/>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2" name="Shape 1892"/>
            <p:cNvSpPr/>
            <p:nvPr/>
          </p:nvSpPr>
          <p:spPr>
            <a:xfrm flipH="1">
              <a:off x="15431" y="0"/>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3" name="Shape 1893"/>
            <p:cNvSpPr/>
            <p:nvPr/>
          </p:nvSpPr>
          <p:spPr>
            <a:xfrm>
              <a:off x="6376" y="13063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4" name="Shape 1894"/>
            <p:cNvSpPr/>
            <p:nvPr/>
          </p:nvSpPr>
          <p:spPr>
            <a:xfrm flipH="1">
              <a:off x="323876" y="134186"/>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5" name="Shape 1895"/>
            <p:cNvSpPr/>
            <p:nvPr/>
          </p:nvSpPr>
          <p:spPr>
            <a:xfrm>
              <a:off x="6414" y="246813"/>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6" name="Shape 1896"/>
            <p:cNvSpPr/>
            <p:nvPr/>
          </p:nvSpPr>
          <p:spPr>
            <a:xfrm flipH="1">
              <a:off x="15394" y="240462"/>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7" name="Shape 1897"/>
            <p:cNvSpPr/>
            <p:nvPr/>
          </p:nvSpPr>
          <p:spPr>
            <a:xfrm>
              <a:off x="6339" y="371095"/>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8" name="Shape 1898"/>
            <p:cNvSpPr/>
            <p:nvPr/>
          </p:nvSpPr>
          <p:spPr>
            <a:xfrm flipH="1">
              <a:off x="323839" y="374648"/>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899" name="Shape 1899"/>
            <p:cNvSpPr/>
            <p:nvPr/>
          </p:nvSpPr>
          <p:spPr>
            <a:xfrm>
              <a:off x="0" y="491978"/>
              <a:ext cx="330201" cy="1"/>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sp>
          <p:nvSpPr>
            <p:cNvPr id="1900" name="Shape 1900"/>
            <p:cNvSpPr/>
            <p:nvPr/>
          </p:nvSpPr>
          <p:spPr>
            <a:xfrm flipH="1">
              <a:off x="8980" y="485627"/>
              <a:ext cx="1" cy="126458"/>
            </a:xfrm>
            <a:prstGeom prst="line">
              <a:avLst/>
            </a:prstGeom>
            <a:noFill/>
            <a:ln w="25400" cap="flat">
              <a:solidFill>
                <a:srgbClr val="FF2600"/>
              </a:solidFill>
              <a:prstDash val="solid"/>
              <a:miter lim="400000"/>
            </a:ln>
            <a:effectLst/>
          </p:spPr>
          <p:txBody>
            <a:bodyPr wrap="square" lIns="0" tIns="0" rIns="0" bIns="0" numCol="1" anchor="ctr">
              <a:noAutofit/>
            </a:bodyPr>
            <a:lstStyle/>
            <a:p>
              <a:pPr lvl="0">
                <a:defRPr sz="2400"/>
              </a:pPr>
              <a:endParaRPr sz="1687"/>
            </a:p>
          </p:txBody>
        </p:sp>
      </p:grpSp>
      <p:sp>
        <p:nvSpPr>
          <p:cNvPr id="422" name="Shape 1476"/>
          <p:cNvSpPr/>
          <p:nvPr/>
        </p:nvSpPr>
        <p:spPr>
          <a:xfrm>
            <a:off x="240346" y="680664"/>
            <a:ext cx="875241" cy="810799"/>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lgn="ctr">
              <a:defRPr sz="1800"/>
            </a:pPr>
            <a:r>
              <a:rPr lang="en-US" sz="2400" dirty="0" err="1" smtClean="0"/>
              <a:t>TX’ed</a:t>
            </a:r>
            <a:endParaRPr lang="en-US" sz="2400" dirty="0" smtClean="0"/>
          </a:p>
          <a:p>
            <a:pPr lvl="0" algn="ctr">
              <a:defRPr sz="1800"/>
            </a:pPr>
            <a:r>
              <a:rPr lang="en-US" sz="2400" dirty="0" smtClean="0"/>
              <a:t>Signal</a:t>
            </a:r>
            <a:endParaRPr sz="2400" dirty="0"/>
          </a:p>
        </p:txBody>
      </p:sp>
      <p:sp>
        <p:nvSpPr>
          <p:cNvPr id="423" name="Shape 1475"/>
          <p:cNvSpPr/>
          <p:nvPr/>
        </p:nvSpPr>
        <p:spPr>
          <a:xfrm>
            <a:off x="4626825" y="-47534"/>
            <a:ext cx="1394614" cy="810799"/>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nchor="ctr">
            <a:spAutoFit/>
          </a:bodyPr>
          <a:lstStyle/>
          <a:p>
            <a:pPr lvl="0">
              <a:defRPr sz="1800"/>
            </a:pPr>
            <a:r>
              <a:rPr sz="2400" dirty="0"/>
              <a:t>Receiving </a:t>
            </a:r>
            <a:endParaRPr lang="en-US" sz="2400" dirty="0" smtClean="0"/>
          </a:p>
          <a:p>
            <a:pPr lvl="0">
              <a:defRPr sz="1800"/>
            </a:pPr>
            <a:r>
              <a:rPr sz="2400" dirty="0" smtClean="0"/>
              <a:t>Camera</a:t>
            </a:r>
            <a:endParaRPr sz="2400" dirty="0"/>
          </a:p>
        </p:txBody>
      </p:sp>
      <p:sp>
        <p:nvSpPr>
          <p:cNvPr id="424" name="Date Placeholder 3"/>
          <p:cNvSpPr txBox="1">
            <a:spLocks/>
          </p:cNvSpPr>
          <p:nvPr/>
        </p:nvSpPr>
        <p:spPr>
          <a:xfrm>
            <a:off x="685800" y="378281"/>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a:lstStyle>
          <a:p>
            <a:r>
              <a:rPr lang="en-US" altLang="en-US" b="1" dirty="0" smtClean="0"/>
              <a:t>November 2015</a:t>
            </a:r>
            <a:endParaRPr lang="en-US" altLang="en-US" b="1" dirty="0"/>
          </a:p>
        </p:txBody>
      </p:sp>
      <p:sp>
        <p:nvSpPr>
          <p:cNvPr id="426" name="Shape 1477"/>
          <p:cNvSpPr txBox="1">
            <a:spLocks/>
          </p:cNvSpPr>
          <p:nvPr/>
        </p:nvSpPr>
        <p:spPr bwMode="auto">
          <a:xfrm>
            <a:off x="3491173" y="6480031"/>
            <a:ext cx="81754" cy="194797"/>
          </a:xfrm>
          <a:prstGeom prst="rect">
            <a:avLst/>
          </a:prstGeom>
          <a:noFill/>
          <a:ln w="12700">
            <a:noFill/>
            <a:miter lim="4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 uri="{C572A759-6A51-4108-AA02-DFA0A04FC94B}">
              <ma14:wrappingTextBoxFlag xmlns:ma14="http://schemas.microsoft.com/office/mac/drawingml/2011/main" xmlns="" val="1"/>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66"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a:lstStyle>
          <a:p>
            <a:r>
              <a:rPr lang="en-US" dirty="0" smtClean="0"/>
              <a:t>6</a:t>
            </a:r>
            <a:endParaRPr lang="en-US" dirty="0"/>
          </a:p>
        </p:txBody>
      </p:sp>
    </p:spTree>
    <p:extLst>
      <p:ext uri="{BB962C8B-B14F-4D97-AF65-F5344CB8AC3E}">
        <p14:creationId xmlns:p14="http://schemas.microsoft.com/office/powerpoint/2010/main" val="2006420005"/>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49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
                                  </p:stCondLst>
                                  <p:iterate>
                                    <p:tmAbs val="0"/>
                                  </p:iterate>
                                  <p:childTnLst>
                                    <p:set>
                                      <p:cBhvr>
                                        <p:cTn id="9" fill="hold"/>
                                        <p:tgtEl>
                                          <p:spTgt spid="1509"/>
                                        </p:tgtEl>
                                        <p:attrNameLst>
                                          <p:attrName>style.visibility</p:attrName>
                                        </p:attrNameLst>
                                      </p:cBhvr>
                                      <p:to>
                                        <p:strVal val="visible"/>
                                      </p:to>
                                    </p:set>
                                  </p:childTnLst>
                                </p:cTn>
                              </p:par>
                            </p:childTnLst>
                          </p:cTn>
                        </p:par>
                        <p:par>
                          <p:cTn id="10" fill="hold">
                            <p:stCondLst>
                              <p:cond delay="100"/>
                            </p:stCondLst>
                            <p:childTnLst>
                              <p:par>
                                <p:cTn id="11" presetID="1" presetClass="entr" presetSubtype="0" fill="hold" grpId="0" nodeType="afterEffect">
                                  <p:stCondLst>
                                    <p:cond delay="100"/>
                                  </p:stCondLst>
                                  <p:iterate>
                                    <p:tmAbs val="0"/>
                                  </p:iterate>
                                  <p:childTnLst>
                                    <p:set>
                                      <p:cBhvr>
                                        <p:cTn id="12" fill="hold"/>
                                        <p:tgtEl>
                                          <p:spTgt spid="1522"/>
                                        </p:tgtEl>
                                        <p:attrNameLst>
                                          <p:attrName>style.visibility</p:attrName>
                                        </p:attrNameLst>
                                      </p:cBhvr>
                                      <p:to>
                                        <p:strVal val="visible"/>
                                      </p:to>
                                    </p:set>
                                  </p:childTnLst>
                                </p:cTn>
                              </p:par>
                            </p:childTnLst>
                          </p:cTn>
                        </p:par>
                        <p:par>
                          <p:cTn id="13" fill="hold">
                            <p:stCondLst>
                              <p:cond delay="200"/>
                            </p:stCondLst>
                            <p:childTnLst>
                              <p:par>
                                <p:cTn id="14" presetID="1" presetClass="entr" presetSubtype="0" fill="hold" grpId="0" nodeType="afterEffect">
                                  <p:stCondLst>
                                    <p:cond delay="100"/>
                                  </p:stCondLst>
                                  <p:iterate>
                                    <p:tmAbs val="0"/>
                                  </p:iterate>
                                  <p:childTnLst>
                                    <p:set>
                                      <p:cBhvr>
                                        <p:cTn id="15" fill="hold"/>
                                        <p:tgtEl>
                                          <p:spTgt spid="1535"/>
                                        </p:tgtEl>
                                        <p:attrNameLst>
                                          <p:attrName>style.visibility</p:attrName>
                                        </p:attrNameLst>
                                      </p:cBhvr>
                                      <p:to>
                                        <p:strVal val="visible"/>
                                      </p:to>
                                    </p:set>
                                  </p:childTnLst>
                                </p:cTn>
                              </p:par>
                            </p:childTnLst>
                          </p:cTn>
                        </p:par>
                        <p:par>
                          <p:cTn id="16" fill="hold">
                            <p:stCondLst>
                              <p:cond delay="300"/>
                            </p:stCondLst>
                            <p:childTnLst>
                              <p:par>
                                <p:cTn id="17" presetID="1" presetClass="entr" presetSubtype="0" fill="hold" grpId="0" nodeType="afterEffect">
                                  <p:stCondLst>
                                    <p:cond delay="100"/>
                                  </p:stCondLst>
                                  <p:iterate>
                                    <p:tmAbs val="0"/>
                                  </p:iterate>
                                  <p:childTnLst>
                                    <p:set>
                                      <p:cBhvr>
                                        <p:cTn id="18" fill="hold"/>
                                        <p:tgtEl>
                                          <p:spTgt spid="1851"/>
                                        </p:tgtEl>
                                        <p:attrNameLst>
                                          <p:attrName>style.visibility</p:attrName>
                                        </p:attrNameLst>
                                      </p:cBhvr>
                                      <p:to>
                                        <p:strVal val="visible"/>
                                      </p:to>
                                    </p:set>
                                  </p:childTnLst>
                                </p:cTn>
                              </p:par>
                            </p:childTnLst>
                          </p:cTn>
                        </p:par>
                        <p:par>
                          <p:cTn id="19" fill="hold">
                            <p:stCondLst>
                              <p:cond delay="400"/>
                            </p:stCondLst>
                            <p:childTnLst>
                              <p:par>
                                <p:cTn id="20" presetID="1" presetClass="entr" presetSubtype="0" fill="hold" grpId="0" nodeType="afterEffect">
                                  <p:stCondLst>
                                    <p:cond delay="100"/>
                                  </p:stCondLst>
                                  <p:iterate>
                                    <p:tmAbs val="0"/>
                                  </p:iterate>
                                  <p:childTnLst>
                                    <p:set>
                                      <p:cBhvr>
                                        <p:cTn id="21" fill="hold"/>
                                        <p:tgtEl>
                                          <p:spTgt spid="1548"/>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grpId="0" nodeType="afterEffect">
                                  <p:stCondLst>
                                    <p:cond delay="100"/>
                                  </p:stCondLst>
                                  <p:iterate>
                                    <p:tmAbs val="0"/>
                                  </p:iterate>
                                  <p:childTnLst>
                                    <p:set>
                                      <p:cBhvr>
                                        <p:cTn id="24" fill="hold"/>
                                        <p:tgtEl>
                                          <p:spTgt spid="1561"/>
                                        </p:tgtEl>
                                        <p:attrNameLst>
                                          <p:attrName>style.visibility</p:attrName>
                                        </p:attrNameLst>
                                      </p:cBhvr>
                                      <p:to>
                                        <p:strVal val="visible"/>
                                      </p:to>
                                    </p:set>
                                  </p:childTnLst>
                                </p:cTn>
                              </p:par>
                            </p:childTnLst>
                          </p:cTn>
                        </p:par>
                        <p:par>
                          <p:cTn id="25" fill="hold">
                            <p:stCondLst>
                              <p:cond delay="600"/>
                            </p:stCondLst>
                            <p:childTnLst>
                              <p:par>
                                <p:cTn id="26" presetID="1" presetClass="entr" presetSubtype="0" fill="hold" grpId="0" nodeType="afterEffect">
                                  <p:stCondLst>
                                    <p:cond delay="100"/>
                                  </p:stCondLst>
                                  <p:iterate>
                                    <p:tmAbs val="0"/>
                                  </p:iterate>
                                  <p:childTnLst>
                                    <p:set>
                                      <p:cBhvr>
                                        <p:cTn id="27" fill="hold"/>
                                        <p:tgtEl>
                                          <p:spTgt spid="1574"/>
                                        </p:tgtEl>
                                        <p:attrNameLst>
                                          <p:attrName>style.visibility</p:attrName>
                                        </p:attrNameLst>
                                      </p:cBhvr>
                                      <p:to>
                                        <p:strVal val="visible"/>
                                      </p:to>
                                    </p:set>
                                  </p:childTnLst>
                                </p:cTn>
                              </p:par>
                            </p:childTnLst>
                          </p:cTn>
                        </p:par>
                        <p:par>
                          <p:cTn id="28" fill="hold">
                            <p:stCondLst>
                              <p:cond delay="700"/>
                            </p:stCondLst>
                            <p:childTnLst>
                              <p:par>
                                <p:cTn id="29" presetID="1" presetClass="entr" presetSubtype="0" fill="hold" grpId="0" nodeType="afterEffect">
                                  <p:stCondLst>
                                    <p:cond delay="100"/>
                                  </p:stCondLst>
                                  <p:iterate>
                                    <p:tmAbs val="0"/>
                                  </p:iterate>
                                  <p:childTnLst>
                                    <p:set>
                                      <p:cBhvr>
                                        <p:cTn id="30" fill="hold"/>
                                        <p:tgtEl>
                                          <p:spTgt spid="158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p:tmAbs val="0"/>
                                  </p:iterate>
                                  <p:childTnLst>
                                    <p:set>
                                      <p:cBhvr>
                                        <p:cTn id="34" fill="hold"/>
                                        <p:tgtEl>
                                          <p:spTgt spid="1694"/>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iterate>
                                    <p:tmAbs val="0"/>
                                  </p:iterate>
                                  <p:childTnLst>
                                    <p:set>
                                      <p:cBhvr>
                                        <p:cTn id="37" fill="hold"/>
                                        <p:tgtEl>
                                          <p:spTgt spid="1698"/>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iterate>
                                    <p:tmAbs val="0"/>
                                  </p:iterate>
                                  <p:childTnLst>
                                    <p:set>
                                      <p:cBhvr>
                                        <p:cTn id="40" fill="hold"/>
                                        <p:tgtEl>
                                          <p:spTgt spid="169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iterate>
                                    <p:tmAbs val="0"/>
                                  </p:iterate>
                                  <p:childTnLst>
                                    <p:set>
                                      <p:cBhvr>
                                        <p:cTn id="44" fill="hold"/>
                                        <p:tgtEl>
                                          <p:spTgt spid="1600"/>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100"/>
                                  </p:stCondLst>
                                  <p:iterate>
                                    <p:tmAbs val="0"/>
                                  </p:iterate>
                                  <p:childTnLst>
                                    <p:set>
                                      <p:cBhvr>
                                        <p:cTn id="47" fill="hold"/>
                                        <p:tgtEl>
                                          <p:spTgt spid="1613"/>
                                        </p:tgtEl>
                                        <p:attrNameLst>
                                          <p:attrName>style.visibility</p:attrName>
                                        </p:attrNameLst>
                                      </p:cBhvr>
                                      <p:to>
                                        <p:strVal val="visible"/>
                                      </p:to>
                                    </p:set>
                                  </p:childTnLst>
                                </p:cTn>
                              </p:par>
                            </p:childTnLst>
                          </p:cTn>
                        </p:par>
                        <p:par>
                          <p:cTn id="48" fill="hold">
                            <p:stCondLst>
                              <p:cond delay="100"/>
                            </p:stCondLst>
                            <p:childTnLst>
                              <p:par>
                                <p:cTn id="49" presetID="1" presetClass="entr" presetSubtype="0" fill="hold" grpId="0" nodeType="afterEffect">
                                  <p:stCondLst>
                                    <p:cond delay="100"/>
                                  </p:stCondLst>
                                  <p:iterate>
                                    <p:tmAbs val="0"/>
                                  </p:iterate>
                                  <p:childTnLst>
                                    <p:set>
                                      <p:cBhvr>
                                        <p:cTn id="50" fill="hold"/>
                                        <p:tgtEl>
                                          <p:spTgt spid="1626"/>
                                        </p:tgtEl>
                                        <p:attrNameLst>
                                          <p:attrName>style.visibility</p:attrName>
                                        </p:attrNameLst>
                                      </p:cBhvr>
                                      <p:to>
                                        <p:strVal val="visible"/>
                                      </p:to>
                                    </p:set>
                                  </p:childTnLst>
                                </p:cTn>
                              </p:par>
                            </p:childTnLst>
                          </p:cTn>
                        </p:par>
                        <p:par>
                          <p:cTn id="51" fill="hold">
                            <p:stCondLst>
                              <p:cond delay="200"/>
                            </p:stCondLst>
                            <p:childTnLst>
                              <p:par>
                                <p:cTn id="52" presetID="1" presetClass="entr" presetSubtype="0" fill="hold" grpId="0" nodeType="afterEffect">
                                  <p:stCondLst>
                                    <p:cond delay="100"/>
                                  </p:stCondLst>
                                  <p:iterate>
                                    <p:tmAbs val="0"/>
                                  </p:iterate>
                                  <p:childTnLst>
                                    <p:set>
                                      <p:cBhvr>
                                        <p:cTn id="53" fill="hold"/>
                                        <p:tgtEl>
                                          <p:spTgt spid="1639"/>
                                        </p:tgtEl>
                                        <p:attrNameLst>
                                          <p:attrName>style.visibility</p:attrName>
                                        </p:attrNameLst>
                                      </p:cBhvr>
                                      <p:to>
                                        <p:strVal val="visible"/>
                                      </p:to>
                                    </p:set>
                                  </p:childTnLst>
                                </p:cTn>
                              </p:par>
                            </p:childTnLst>
                          </p:cTn>
                        </p:par>
                        <p:par>
                          <p:cTn id="54" fill="hold">
                            <p:stCondLst>
                              <p:cond delay="300"/>
                            </p:stCondLst>
                            <p:childTnLst>
                              <p:par>
                                <p:cTn id="55" presetID="1" presetClass="entr" presetSubtype="0" fill="hold" grpId="0" nodeType="afterEffect">
                                  <p:stCondLst>
                                    <p:cond delay="100"/>
                                  </p:stCondLst>
                                  <p:iterate>
                                    <p:tmAbs val="0"/>
                                  </p:iterate>
                                  <p:childTnLst>
                                    <p:set>
                                      <p:cBhvr>
                                        <p:cTn id="56" fill="hold"/>
                                        <p:tgtEl>
                                          <p:spTgt spid="1864"/>
                                        </p:tgtEl>
                                        <p:attrNameLst>
                                          <p:attrName>style.visibility</p:attrName>
                                        </p:attrNameLst>
                                      </p:cBhvr>
                                      <p:to>
                                        <p:strVal val="visible"/>
                                      </p:to>
                                    </p:set>
                                  </p:childTnLst>
                                </p:cTn>
                              </p:par>
                            </p:childTnLst>
                          </p:cTn>
                        </p:par>
                        <p:par>
                          <p:cTn id="57" fill="hold">
                            <p:stCondLst>
                              <p:cond delay="400"/>
                            </p:stCondLst>
                            <p:childTnLst>
                              <p:par>
                                <p:cTn id="58" presetID="1" presetClass="entr" presetSubtype="0" fill="hold" grpId="0" nodeType="afterEffect">
                                  <p:stCondLst>
                                    <p:cond delay="100"/>
                                  </p:stCondLst>
                                  <p:iterate>
                                    <p:tmAbs val="0"/>
                                  </p:iterate>
                                  <p:childTnLst>
                                    <p:set>
                                      <p:cBhvr>
                                        <p:cTn id="59" fill="hold"/>
                                        <p:tgtEl>
                                          <p:spTgt spid="1652"/>
                                        </p:tgtEl>
                                        <p:attrNameLst>
                                          <p:attrName>style.visibility</p:attrName>
                                        </p:attrNameLst>
                                      </p:cBhvr>
                                      <p:to>
                                        <p:strVal val="visible"/>
                                      </p:to>
                                    </p:set>
                                  </p:childTnLst>
                                </p:cTn>
                              </p:par>
                            </p:childTnLst>
                          </p:cTn>
                        </p:par>
                        <p:par>
                          <p:cTn id="60" fill="hold">
                            <p:stCondLst>
                              <p:cond delay="500"/>
                            </p:stCondLst>
                            <p:childTnLst>
                              <p:par>
                                <p:cTn id="61" presetID="1" presetClass="entr" presetSubtype="0" fill="hold" grpId="0" nodeType="afterEffect">
                                  <p:stCondLst>
                                    <p:cond delay="100"/>
                                  </p:stCondLst>
                                  <p:iterate>
                                    <p:tmAbs val="0"/>
                                  </p:iterate>
                                  <p:childTnLst>
                                    <p:set>
                                      <p:cBhvr>
                                        <p:cTn id="62" fill="hold"/>
                                        <p:tgtEl>
                                          <p:spTgt spid="1665"/>
                                        </p:tgtEl>
                                        <p:attrNameLst>
                                          <p:attrName>style.visibility</p:attrName>
                                        </p:attrNameLst>
                                      </p:cBhvr>
                                      <p:to>
                                        <p:strVal val="visible"/>
                                      </p:to>
                                    </p:set>
                                  </p:childTnLst>
                                </p:cTn>
                              </p:par>
                            </p:childTnLst>
                          </p:cTn>
                        </p:par>
                        <p:par>
                          <p:cTn id="63" fill="hold">
                            <p:stCondLst>
                              <p:cond delay="600"/>
                            </p:stCondLst>
                            <p:childTnLst>
                              <p:par>
                                <p:cTn id="64" presetID="1" presetClass="entr" presetSubtype="0" fill="hold" grpId="0" nodeType="afterEffect">
                                  <p:stCondLst>
                                    <p:cond delay="100"/>
                                  </p:stCondLst>
                                  <p:iterate>
                                    <p:tmAbs val="0"/>
                                  </p:iterate>
                                  <p:childTnLst>
                                    <p:set>
                                      <p:cBhvr>
                                        <p:cTn id="65" fill="hold"/>
                                        <p:tgtEl>
                                          <p:spTgt spid="1678"/>
                                        </p:tgtEl>
                                        <p:attrNameLst>
                                          <p:attrName>style.visibility</p:attrName>
                                        </p:attrNameLst>
                                      </p:cBhvr>
                                      <p:to>
                                        <p:strVal val="visible"/>
                                      </p:to>
                                    </p:set>
                                  </p:childTnLst>
                                </p:cTn>
                              </p:par>
                            </p:childTnLst>
                          </p:cTn>
                        </p:par>
                        <p:par>
                          <p:cTn id="66" fill="hold">
                            <p:stCondLst>
                              <p:cond delay="700"/>
                            </p:stCondLst>
                            <p:childTnLst>
                              <p:par>
                                <p:cTn id="67" presetID="1" presetClass="entr" presetSubtype="0" fill="hold" grpId="0" nodeType="afterEffect">
                                  <p:stCondLst>
                                    <p:cond delay="100"/>
                                  </p:stCondLst>
                                  <p:iterate>
                                    <p:tmAbs val="0"/>
                                  </p:iterate>
                                  <p:childTnLst>
                                    <p:set>
                                      <p:cBhvr>
                                        <p:cTn id="68" fill="hold"/>
                                        <p:tgtEl>
                                          <p:spTgt spid="169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iterate>
                                    <p:tmAbs val="0"/>
                                  </p:iterate>
                                  <p:childTnLst>
                                    <p:set>
                                      <p:cBhvr>
                                        <p:cTn id="72" fill="hold"/>
                                        <p:tgtEl>
                                          <p:spTgt spid="1696"/>
                                        </p:tgtEl>
                                        <p:attrNameLst>
                                          <p:attrName>style.visibility</p:attrName>
                                        </p:attrNameLst>
                                      </p:cBhvr>
                                      <p:to>
                                        <p:strVal val="visible"/>
                                      </p:to>
                                    </p:set>
                                  </p:childTnLst>
                                </p:cTn>
                              </p:par>
                            </p:childTnLst>
                          </p:cTn>
                        </p:par>
                        <p:par>
                          <p:cTn id="73" fill="hold">
                            <p:stCondLst>
                              <p:cond delay="0"/>
                            </p:stCondLst>
                            <p:childTnLst>
                              <p:par>
                                <p:cTn id="74" presetID="1" presetClass="entr" presetSubtype="0" fill="hold" grpId="0" nodeType="afterEffect">
                                  <p:stCondLst>
                                    <p:cond delay="0"/>
                                  </p:stCondLst>
                                  <p:iterate>
                                    <p:tmAbs val="0"/>
                                  </p:iterate>
                                  <p:childTnLst>
                                    <p:set>
                                      <p:cBhvr>
                                        <p:cTn id="75" fill="hold"/>
                                        <p:tgtEl>
                                          <p:spTgt spid="1695"/>
                                        </p:tgtEl>
                                        <p:attrNameLst>
                                          <p:attrName>style.visibility</p:attrName>
                                        </p:attrNameLst>
                                      </p:cBhvr>
                                      <p:to>
                                        <p:strVal val="visible"/>
                                      </p:to>
                                    </p:set>
                                  </p:childTnLst>
                                </p:cTn>
                              </p:par>
                            </p:childTnLst>
                          </p:cTn>
                        </p:par>
                        <p:par>
                          <p:cTn id="76" fill="hold">
                            <p:stCondLst>
                              <p:cond delay="0"/>
                            </p:stCondLst>
                            <p:childTnLst>
                              <p:par>
                                <p:cTn id="77" presetID="1" presetClass="entr" presetSubtype="0" fill="hold" grpId="0" nodeType="afterEffect">
                                  <p:stCondLst>
                                    <p:cond delay="0"/>
                                  </p:stCondLst>
                                  <p:iterate>
                                    <p:tmAbs val="0"/>
                                  </p:iterate>
                                  <p:childTnLst>
                                    <p:set>
                                      <p:cBhvr>
                                        <p:cTn id="78" fill="hold"/>
                                        <p:tgtEl>
                                          <p:spTgt spid="169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iterate>
                                    <p:tmAbs val="0"/>
                                  </p:iterate>
                                  <p:childTnLst>
                                    <p:set>
                                      <p:cBhvr>
                                        <p:cTn id="82" fill="hold"/>
                                        <p:tgtEl>
                                          <p:spTgt spid="1722"/>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0" nodeType="afterEffect">
                                  <p:stCondLst>
                                    <p:cond delay="0"/>
                                  </p:stCondLst>
                                  <p:iterate>
                                    <p:tmAbs val="0"/>
                                  </p:iterate>
                                  <p:childTnLst>
                                    <p:set>
                                      <p:cBhvr>
                                        <p:cTn id="85" fill="hold"/>
                                        <p:tgtEl>
                                          <p:spTgt spid="1692"/>
                                        </p:tgtEl>
                                        <p:attrNameLst>
                                          <p:attrName>style.visibility</p:attrName>
                                        </p:attrNameLst>
                                      </p:cBhvr>
                                      <p:to>
                                        <p:strVal val="visible"/>
                                      </p:to>
                                    </p:set>
                                  </p:childTnLst>
                                </p:cTn>
                              </p:par>
                            </p:childTnLst>
                          </p:cTn>
                        </p:par>
                        <p:par>
                          <p:cTn id="86" fill="hold">
                            <p:stCondLst>
                              <p:cond delay="0"/>
                            </p:stCondLst>
                            <p:childTnLst>
                              <p:par>
                                <p:cTn id="87" presetID="1" presetClass="entr" presetSubtype="0" fill="hold" grpId="0" nodeType="afterEffect">
                                  <p:stCondLst>
                                    <p:cond delay="0"/>
                                  </p:stCondLst>
                                  <p:iterate>
                                    <p:tmAbs val="0"/>
                                  </p:iterate>
                                  <p:childTnLst>
                                    <p:set>
                                      <p:cBhvr>
                                        <p:cTn id="88" fill="hold"/>
                                        <p:tgtEl>
                                          <p:spTgt spid="1697"/>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0" nodeType="afterEffect">
                                  <p:stCondLst>
                                    <p:cond delay="0"/>
                                  </p:stCondLst>
                                  <p:iterate>
                                    <p:tmAbs val="0"/>
                                  </p:iterate>
                                  <p:childTnLst>
                                    <p:set>
                                      <p:cBhvr>
                                        <p:cTn id="91" fill="hold"/>
                                        <p:tgtEl>
                                          <p:spTgt spid="1723"/>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iterate>
                                    <p:tmAbs val="0"/>
                                  </p:iterate>
                                  <p:childTnLst>
                                    <p:set>
                                      <p:cBhvr>
                                        <p:cTn id="95" fill="hold"/>
                                        <p:tgtEl>
                                          <p:spTgt spid="1831"/>
                                        </p:tgtEl>
                                        <p:attrNameLst>
                                          <p:attrName>style.visibility</p:attrName>
                                        </p:attrNameLst>
                                      </p:cBhvr>
                                      <p:to>
                                        <p:strVal val="visible"/>
                                      </p:to>
                                    </p:set>
                                  </p:childTnLst>
                                </p:cTn>
                              </p:par>
                            </p:childTnLst>
                          </p:cTn>
                        </p:par>
                        <p:par>
                          <p:cTn id="96" fill="hold">
                            <p:stCondLst>
                              <p:cond delay="0"/>
                            </p:stCondLst>
                            <p:childTnLst>
                              <p:par>
                                <p:cTn id="97" presetID="1" presetClass="entr" presetSubtype="0" fill="hold" grpId="0" nodeType="afterEffect">
                                  <p:stCondLst>
                                    <p:cond delay="0"/>
                                  </p:stCondLst>
                                  <p:iterate>
                                    <p:tmAbs val="0"/>
                                  </p:iterate>
                                  <p:childTnLst>
                                    <p:set>
                                      <p:cBhvr>
                                        <p:cTn id="98" fill="hold"/>
                                        <p:tgtEl>
                                          <p:spTgt spid="183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iterate>
                                    <p:tmAbs val="0"/>
                                  </p:iterate>
                                  <p:childTnLst>
                                    <p:set>
                                      <p:cBhvr>
                                        <p:cTn id="102" fill="hold"/>
                                        <p:tgtEl>
                                          <p:spTgt spid="1833"/>
                                        </p:tgtEl>
                                        <p:attrNameLst>
                                          <p:attrName>style.visibility</p:attrName>
                                        </p:attrNameLst>
                                      </p:cBhvr>
                                      <p:to>
                                        <p:strVal val="visible"/>
                                      </p:to>
                                    </p:set>
                                  </p:childTnLst>
                                </p:cTn>
                              </p:par>
                            </p:childTnLst>
                          </p:cTn>
                        </p:par>
                        <p:par>
                          <p:cTn id="103" fill="hold">
                            <p:stCondLst>
                              <p:cond delay="0"/>
                            </p:stCondLst>
                            <p:childTnLst>
                              <p:par>
                                <p:cTn id="104" presetID="1" presetClass="entr" presetSubtype="0" fill="hold" grpId="0" nodeType="afterEffect">
                                  <p:stCondLst>
                                    <p:cond delay="0"/>
                                  </p:stCondLst>
                                  <p:iterate>
                                    <p:tmAbs val="0"/>
                                  </p:iterate>
                                  <p:childTnLst>
                                    <p:set>
                                      <p:cBhvr>
                                        <p:cTn id="105" fill="hold"/>
                                        <p:tgtEl>
                                          <p:spTgt spid="1837"/>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iterate>
                                    <p:tmAbs val="0"/>
                                  </p:iterate>
                                  <p:childTnLst>
                                    <p:set>
                                      <p:cBhvr>
                                        <p:cTn id="109" fill="hold"/>
                                        <p:tgtEl>
                                          <p:spTgt spid="1836"/>
                                        </p:tgtEl>
                                        <p:attrNameLst>
                                          <p:attrName>style.visibility</p:attrName>
                                        </p:attrNameLst>
                                      </p:cBhvr>
                                      <p:to>
                                        <p:strVal val="visible"/>
                                      </p:to>
                                    </p:set>
                                  </p:childTnLst>
                                </p:cTn>
                              </p:par>
                            </p:childTnLst>
                          </p:cTn>
                        </p:par>
                        <p:par>
                          <p:cTn id="110" fill="hold">
                            <p:stCondLst>
                              <p:cond delay="0"/>
                            </p:stCondLst>
                            <p:childTnLst>
                              <p:par>
                                <p:cTn id="111" presetID="1" presetClass="entr" presetSubtype="0" fill="hold" grpId="0" nodeType="afterEffect">
                                  <p:stCondLst>
                                    <p:cond delay="0"/>
                                  </p:stCondLst>
                                  <p:iterate>
                                    <p:tmAbs val="0"/>
                                  </p:iterate>
                                  <p:childTnLst>
                                    <p:set>
                                      <p:cBhvr>
                                        <p:cTn id="112" fill="hold"/>
                                        <p:tgtEl>
                                          <p:spTgt spid="183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iterate>
                                    <p:tmAbs val="0"/>
                                  </p:iterate>
                                  <p:childTnLst>
                                    <p:set>
                                      <p:cBhvr>
                                        <p:cTn id="116" fill="hold"/>
                                        <p:tgtEl>
                                          <p:spTgt spid="1827"/>
                                        </p:tgtEl>
                                        <p:attrNameLst>
                                          <p:attrName>style.visibility</p:attrName>
                                        </p:attrNameLst>
                                      </p:cBhvr>
                                      <p:to>
                                        <p:strVal val="visible"/>
                                      </p:to>
                                    </p:set>
                                  </p:childTnLst>
                                </p:cTn>
                              </p:par>
                            </p:childTnLst>
                          </p:cTn>
                        </p:par>
                        <p:par>
                          <p:cTn id="117" fill="hold">
                            <p:stCondLst>
                              <p:cond delay="0"/>
                            </p:stCondLst>
                            <p:childTnLst>
                              <p:par>
                                <p:cTn id="118" presetID="1" presetClass="entr" presetSubtype="0" fill="hold" grpId="0" nodeType="afterEffect">
                                  <p:stCondLst>
                                    <p:cond delay="0"/>
                                  </p:stCondLst>
                                  <p:iterate>
                                    <p:tmAbs val="0"/>
                                  </p:iterate>
                                  <p:childTnLst>
                                    <p:set>
                                      <p:cBhvr>
                                        <p:cTn id="119" fill="hold"/>
                                        <p:tgtEl>
                                          <p:spTgt spid="1828"/>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iterate>
                                    <p:tmAbs val="0"/>
                                  </p:iterate>
                                  <p:childTnLst>
                                    <p:set>
                                      <p:cBhvr>
                                        <p:cTn id="123" fill="hold"/>
                                        <p:tgtEl>
                                          <p:spTgt spid="1829"/>
                                        </p:tgtEl>
                                        <p:attrNameLst>
                                          <p:attrName>style.visibility</p:attrName>
                                        </p:attrNameLst>
                                      </p:cBhvr>
                                      <p:to>
                                        <p:strVal val="visible"/>
                                      </p:to>
                                    </p:set>
                                  </p:childTnLst>
                                </p:cTn>
                              </p:par>
                            </p:childTnLst>
                          </p:cTn>
                        </p:par>
                        <p:par>
                          <p:cTn id="124" fill="hold">
                            <p:stCondLst>
                              <p:cond delay="0"/>
                            </p:stCondLst>
                            <p:childTnLst>
                              <p:par>
                                <p:cTn id="125" presetID="1" presetClass="entr" presetSubtype="0" fill="hold" grpId="0" nodeType="afterEffect">
                                  <p:stCondLst>
                                    <p:cond delay="0"/>
                                  </p:stCondLst>
                                  <p:iterate>
                                    <p:tmAbs val="0"/>
                                  </p:iterate>
                                  <p:childTnLst>
                                    <p:set>
                                      <p:cBhvr>
                                        <p:cTn id="126" fill="hold"/>
                                        <p:tgtEl>
                                          <p:spTgt spid="1834"/>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iterate>
                                    <p:tmAbs val="0"/>
                                  </p:iterate>
                                  <p:childTnLst>
                                    <p:set>
                                      <p:cBhvr>
                                        <p:cTn id="130" fill="hold"/>
                                        <p:tgtEl>
                                          <p:spTgt spid="1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6" grpId="0" animBg="1" advAuto="0"/>
      <p:bldP spid="1509" grpId="0" animBg="1" advAuto="0"/>
      <p:bldP spid="1522" grpId="0" animBg="1" advAuto="0"/>
      <p:bldP spid="1535" grpId="0" animBg="1" advAuto="0"/>
      <p:bldP spid="1548" grpId="0" animBg="1" advAuto="0"/>
      <p:bldP spid="1561" grpId="0" animBg="1" advAuto="0"/>
      <p:bldP spid="1574" grpId="0" animBg="1" advAuto="0"/>
      <p:bldP spid="1587" grpId="0" animBg="1" advAuto="0"/>
      <p:bldP spid="1600" grpId="0" animBg="1" advAuto="0"/>
      <p:bldP spid="1613" grpId="0" animBg="1" advAuto="0"/>
      <p:bldP spid="1626" grpId="0" animBg="1" advAuto="0"/>
      <p:bldP spid="1639" grpId="0" animBg="1" advAuto="0"/>
      <p:bldP spid="1652" grpId="0" animBg="1" advAuto="0"/>
      <p:bldP spid="1665" grpId="0" animBg="1" advAuto="0"/>
      <p:bldP spid="1678" grpId="0" animBg="1" advAuto="0"/>
      <p:bldP spid="1691" grpId="0" animBg="1" advAuto="0"/>
      <p:bldP spid="1692" grpId="0" animBg="1" advAuto="0"/>
      <p:bldP spid="1693" grpId="0" animBg="1" advAuto="0"/>
      <p:bldP spid="1694" grpId="0" animBg="1" advAuto="0"/>
      <p:bldP spid="1695" grpId="0" animBg="1" advAuto="0"/>
      <p:bldP spid="1696" grpId="0" animBg="1" advAuto="0"/>
      <p:bldP spid="1697" grpId="0" animBg="1" advAuto="0"/>
      <p:bldP spid="1698" grpId="0" animBg="1" advAuto="0"/>
      <p:bldP spid="1699" grpId="0" animBg="1" advAuto="0"/>
      <p:bldP spid="1722" grpId="0" animBg="1" advAuto="0"/>
      <p:bldP spid="1723" grpId="0" animBg="1" advAuto="0"/>
      <p:bldP spid="1827" grpId="0" animBg="1" advAuto="0"/>
      <p:bldP spid="1828" grpId="0" animBg="1" advAuto="0"/>
      <p:bldP spid="1829" grpId="0" animBg="1" advAuto="0"/>
      <p:bldP spid="1831" grpId="0" animBg="1" advAuto="0"/>
      <p:bldP spid="1832" grpId="0" animBg="1" advAuto="0"/>
      <p:bldP spid="1833" grpId="0" animBg="1" advAuto="0"/>
      <p:bldP spid="1834" grpId="0" animBg="1" advAuto="0"/>
      <p:bldP spid="1836" grpId="0" animBg="1" advAuto="0"/>
      <p:bldP spid="1837" grpId="0" animBg="1" advAuto="0"/>
      <p:bldP spid="1838" grpId="0" animBg="1" advAuto="0"/>
      <p:bldP spid="1851" grpId="0" animBg="1" advAuto="0"/>
      <p:bldP spid="1864" grpId="0" animBg="1" advAuto="0"/>
      <p:bldP spid="1868"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Proposal (1/2)</a:t>
            </a:r>
            <a:endParaRPr lang="en-US" dirty="0"/>
          </a:p>
        </p:txBody>
      </p:sp>
      <p:sp>
        <p:nvSpPr>
          <p:cNvPr id="3" name="Content Placeholder 2"/>
          <p:cNvSpPr>
            <a:spLocks noGrp="1"/>
          </p:cNvSpPr>
          <p:nvPr>
            <p:ph idx="1"/>
          </p:nvPr>
        </p:nvSpPr>
        <p:spPr>
          <a:xfrm>
            <a:off x="685800" y="1988840"/>
            <a:ext cx="7772400" cy="4032448"/>
          </a:xfrm>
        </p:spPr>
        <p:txBody>
          <a:bodyPr/>
          <a:lstStyle/>
          <a:p>
            <a:pPr>
              <a:lnSpc>
                <a:spcPct val="150000"/>
              </a:lnSpc>
            </a:pPr>
            <a:r>
              <a:rPr lang="en-US" sz="2400" dirty="0" smtClean="0"/>
              <a:t>Rolling Shutter Frequency Shift Keying (RS-FSK)</a:t>
            </a:r>
          </a:p>
          <a:p>
            <a:pPr lvl="1">
              <a:lnSpc>
                <a:spcPct val="150000"/>
              </a:lnSpc>
            </a:pPr>
            <a:r>
              <a:rPr lang="en-US" sz="2000" dirty="0" smtClean="0"/>
              <a:t>On-off signal </a:t>
            </a:r>
            <a:r>
              <a:rPr lang="en-US" sz="2000" u="sng" dirty="0" smtClean="0"/>
              <a:t>frequency</a:t>
            </a:r>
            <a:r>
              <a:rPr lang="en-US" sz="2000" dirty="0" smtClean="0"/>
              <a:t> </a:t>
            </a:r>
            <a:r>
              <a:rPr lang="en-US" sz="2000" dirty="0" smtClean="0">
                <a:sym typeface="Wingdings"/>
              </a:rPr>
              <a:t> Bright &amp; dark strip </a:t>
            </a:r>
            <a:r>
              <a:rPr lang="en-US" sz="2000" u="sng" dirty="0" smtClean="0">
                <a:sym typeface="Wingdings"/>
              </a:rPr>
              <a:t>width</a:t>
            </a:r>
            <a:endParaRPr lang="en-US" sz="2000" u="sng" dirty="0" smtClean="0"/>
          </a:p>
          <a:p>
            <a:pPr lvl="1">
              <a:lnSpc>
                <a:spcPct val="150000"/>
              </a:lnSpc>
            </a:pPr>
            <a:r>
              <a:rPr lang="en-US" sz="2000" u="sng" dirty="0" smtClean="0"/>
              <a:t>Preamble</a:t>
            </a:r>
            <a:r>
              <a:rPr lang="en-US" sz="2000" dirty="0" smtClean="0"/>
              <a:t> with known frequency to estimate camera read-out period (image sensor hardware dependent)</a:t>
            </a:r>
          </a:p>
          <a:p>
            <a:pPr lvl="1">
              <a:lnSpc>
                <a:spcPct val="150000"/>
              </a:lnSpc>
            </a:pPr>
            <a:r>
              <a:rPr lang="en-US" sz="2000" dirty="0" smtClean="0"/>
              <a:t>High-order modulation, symbol rate =~ RX frame rate</a:t>
            </a:r>
            <a:br>
              <a:rPr lang="en-US" sz="2000" dirty="0" smtClean="0"/>
            </a:br>
            <a:r>
              <a:rPr lang="en-US" sz="2000" dirty="0" smtClean="0"/>
              <a:t>(order TBD, resolution dependent)</a:t>
            </a:r>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Tsai, National Taiwan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4B5BC41-0D10-F949-B008-C43F0169567A}" type="slidenum">
              <a:rPr lang="en-US" altLang="en-US" smtClean="0"/>
              <a:pPr/>
              <a:t>7</a:t>
            </a:fld>
            <a:endParaRPr lang="en-US" altLang="en-US"/>
          </a:p>
        </p:txBody>
      </p:sp>
    </p:spTree>
    <p:extLst>
      <p:ext uri="{BB962C8B-B14F-4D97-AF65-F5344CB8AC3E}">
        <p14:creationId xmlns:p14="http://schemas.microsoft.com/office/powerpoint/2010/main" val="73658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Proposal (2/2)</a:t>
            </a:r>
            <a:endParaRPr lang="en-US" dirty="0"/>
          </a:p>
        </p:txBody>
      </p:sp>
      <p:sp>
        <p:nvSpPr>
          <p:cNvPr id="3" name="Content Placeholder 2"/>
          <p:cNvSpPr>
            <a:spLocks noGrp="1"/>
          </p:cNvSpPr>
          <p:nvPr>
            <p:ph idx="1"/>
          </p:nvPr>
        </p:nvSpPr>
        <p:spPr/>
        <p:txBody>
          <a:bodyPr/>
          <a:lstStyle/>
          <a:p>
            <a:pPr>
              <a:lnSpc>
                <a:spcPct val="150000"/>
              </a:lnSpc>
            </a:pPr>
            <a:r>
              <a:rPr lang="en-US" sz="2400" dirty="0" smtClean="0"/>
              <a:t>Frame / signal design for signal Loss Recovery </a:t>
            </a:r>
          </a:p>
          <a:p>
            <a:pPr lvl="1">
              <a:lnSpc>
                <a:spcPct val="150000"/>
              </a:lnSpc>
            </a:pPr>
            <a:r>
              <a:rPr lang="en-US" sz="2000" b="1" dirty="0" smtClean="0"/>
              <a:t>Symbol Splitter (SS)</a:t>
            </a:r>
            <a:r>
              <a:rPr lang="en-US" sz="2000" dirty="0" smtClean="0"/>
              <a:t> to identify boundary between consecutive symbols</a:t>
            </a:r>
          </a:p>
          <a:p>
            <a:pPr lvl="1">
              <a:lnSpc>
                <a:spcPct val="150000"/>
              </a:lnSpc>
            </a:pPr>
            <a:r>
              <a:rPr lang="en-US" sz="2000" b="1" dirty="0" smtClean="0"/>
              <a:t>Embedded sequence number (ESN)</a:t>
            </a:r>
            <a:r>
              <a:rPr lang="en-US" sz="2000" dirty="0" smtClean="0"/>
              <a:t> in the data symbol to identify lost and redundant symbols</a:t>
            </a:r>
          </a:p>
          <a:p>
            <a:pPr lvl="1">
              <a:lnSpc>
                <a:spcPct val="150000"/>
              </a:lnSpc>
            </a:pPr>
            <a:r>
              <a:rPr lang="en-US" sz="2000" dirty="0" smtClean="0"/>
              <a:t>Add one </a:t>
            </a:r>
            <a:r>
              <a:rPr lang="en-US" sz="2000" b="1" dirty="0" smtClean="0"/>
              <a:t>Parity Symbol (PS)</a:t>
            </a:r>
            <a:r>
              <a:rPr lang="en-US" sz="2000" dirty="0" smtClean="0"/>
              <a:t> after every N-1 data symbols for symbol loss recovery. N can be determined by the application and specified in the frame header.</a:t>
            </a:r>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Tsai, National Taiwan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4B5BC41-0D10-F949-B008-C43F0169567A}" type="slidenum">
              <a:rPr lang="en-US" altLang="en-US" smtClean="0"/>
              <a:pPr/>
              <a:t>8</a:t>
            </a:fld>
            <a:endParaRPr lang="en-US" altLang="en-US"/>
          </a:p>
        </p:txBody>
      </p:sp>
    </p:spTree>
    <p:extLst>
      <p:ext uri="{BB962C8B-B14F-4D97-AF65-F5344CB8AC3E}">
        <p14:creationId xmlns:p14="http://schemas.microsoft.com/office/powerpoint/2010/main" val="20219128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TotalTime>
  <Words>537</Words>
  <Application>Microsoft Office PowerPoint</Application>
  <PresentationFormat>On-screen Show (4:3)</PresentationFormat>
  <Paragraphs>129</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Helvetica</vt:lpstr>
      <vt:lpstr>Times New Roman</vt:lpstr>
      <vt:lpstr>Wingdings</vt:lpstr>
      <vt:lpstr>Office Theme</vt:lpstr>
      <vt:lpstr>PowerPoint Presentation</vt:lpstr>
      <vt:lpstr>Tsai / National Taiwan University Summary of Proposal</vt:lpstr>
      <vt:lpstr>Background Introduction</vt:lpstr>
      <vt:lpstr>Overview / Objective</vt:lpstr>
      <vt:lpstr>PowerPoint Presentation</vt:lpstr>
      <vt:lpstr>PowerPoint Presentation</vt:lpstr>
      <vt:lpstr>Summary of Proposal (1/2)</vt:lpstr>
      <vt:lpstr>Summary of Proposal (2/2)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Hsin-Mu Tsai</dc:creator>
  <cp:keywords/>
  <dc:description>&lt;doc#&gt;</dc:description>
  <cp:lastModifiedBy>Roberts, Richard D</cp:lastModifiedBy>
  <cp:revision>13</cp:revision>
  <cp:lastPrinted>1998-02-10T13:28:06Z</cp:lastPrinted>
  <dcterms:created xsi:type="dcterms:W3CDTF">2015-11-09T02:06:44Z</dcterms:created>
  <dcterms:modified xsi:type="dcterms:W3CDTF">2015-11-09T20:33:59Z</dcterms:modified>
</cp:coreProperties>
</file>