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8" r:id="rId3"/>
    <p:sldMasterId id="2147483693" r:id="rId4"/>
    <p:sldMasterId id="2147483708" r:id="rId5"/>
    <p:sldMasterId id="2147483723" r:id="rId6"/>
    <p:sldMasterId id="2147483738" r:id="rId7"/>
    <p:sldMasterId id="2147483753" r:id="rId8"/>
  </p:sldMasterIdLst>
  <p:notesMasterIdLst>
    <p:notesMasterId r:id="rId20"/>
  </p:notesMasterIdLst>
  <p:handoutMasterIdLst>
    <p:handoutMasterId r:id="rId21"/>
  </p:handoutMasterIdLst>
  <p:sldIdLst>
    <p:sldId id="349" r:id="rId9"/>
    <p:sldId id="350" r:id="rId10"/>
    <p:sldId id="351" r:id="rId11"/>
    <p:sldId id="352" r:id="rId12"/>
    <p:sldId id="353" r:id="rId13"/>
    <p:sldId id="354" r:id="rId14"/>
    <p:sldId id="355" r:id="rId15"/>
    <p:sldId id="356" r:id="rId16"/>
    <p:sldId id="357" r:id="rId17"/>
    <p:sldId id="359" r:id="rId18"/>
    <p:sldId id="358" r:id="rId19"/>
  </p:sldIdLst>
  <p:sldSz cx="9144000" cy="6858000" type="screen4x3"/>
  <p:notesSz cx="10234613" cy="7099300"/>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BE00"/>
    <a:srgbClr val="009474"/>
    <a:srgbClr val="FFFFFF"/>
    <a:srgbClr val="808285"/>
    <a:srgbClr val="E6DA05"/>
    <a:srgbClr val="00765D"/>
    <a:srgbClr val="007A60"/>
    <a:srgbClr val="85CA3A"/>
    <a:srgbClr val="BCBE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38" autoAdjust="0"/>
    <p:restoredTop sz="99756" autoAdjust="0"/>
  </p:normalViewPr>
  <p:slideViewPr>
    <p:cSldViewPr showGuides="1">
      <p:cViewPr varScale="1">
        <p:scale>
          <a:sx n="74" d="100"/>
          <a:sy n="74" d="100"/>
        </p:scale>
        <p:origin x="-678" y="-102"/>
      </p:cViewPr>
      <p:guideLst>
        <p:guide orient="horz" pos="2296"/>
        <p:guide orient="horz" pos="4123"/>
        <p:guide orient="horz" pos="3872"/>
        <p:guide orient="horz" pos="890"/>
        <p:guide orient="horz" pos="436"/>
        <p:guide pos="2880"/>
        <p:guide pos="295"/>
        <p:guide pos="415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atin typeface="Arial" charset="0"/>
                <a:ea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5797247" y="0"/>
            <a:ext cx="4434998" cy="354965"/>
          </a:xfrm>
          <a:prstGeom prst="rect">
            <a:avLst/>
          </a:prstGeom>
        </p:spPr>
        <p:txBody>
          <a:bodyPr vert="horz" lIns="99048" tIns="49524" rIns="99048" bIns="49524" rtlCol="0"/>
          <a:lstStyle>
            <a:lvl1pPr algn="r">
              <a:defRPr sz="1300">
                <a:latin typeface="Arial" charset="0"/>
                <a:ea typeface="ＭＳ Ｐゴシック" pitchFamily="1" charset="-128"/>
              </a:defRPr>
            </a:lvl1pPr>
          </a:lstStyle>
          <a:p>
            <a:pPr>
              <a:defRPr/>
            </a:pPr>
            <a:r>
              <a:rPr lang="de-DE"/>
              <a:t>Datum</a:t>
            </a:r>
          </a:p>
        </p:txBody>
      </p:sp>
      <p:sp>
        <p:nvSpPr>
          <p:cNvPr id="4" name="Fußzeilenplatzhalter 3"/>
          <p:cNvSpPr>
            <a:spLocks noGrp="1"/>
          </p:cNvSpPr>
          <p:nvPr>
            <p:ph type="ftr" sz="quarter" idx="2"/>
          </p:nvPr>
        </p:nvSpPr>
        <p:spPr>
          <a:xfrm>
            <a:off x="1" y="6743103"/>
            <a:ext cx="4434998" cy="354965"/>
          </a:xfrm>
          <a:prstGeom prst="rect">
            <a:avLst/>
          </a:prstGeom>
        </p:spPr>
        <p:txBody>
          <a:bodyPr vert="horz" lIns="99048" tIns="49524" rIns="99048" bIns="49524" rtlCol="0" anchor="b"/>
          <a:lstStyle>
            <a:lvl1pPr algn="l">
              <a:defRPr sz="1300">
                <a:latin typeface="Arial" charset="0"/>
                <a:ea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5797247" y="6743103"/>
            <a:ext cx="4434998" cy="354965"/>
          </a:xfrm>
          <a:prstGeom prst="rect">
            <a:avLst/>
          </a:prstGeom>
        </p:spPr>
        <p:txBody>
          <a:bodyPr vert="horz" lIns="99048" tIns="49524" rIns="99048" bIns="49524" rtlCol="0" anchor="b"/>
          <a:lstStyle>
            <a:lvl1pPr algn="r">
              <a:defRPr sz="1300">
                <a:latin typeface="Arial" charset="0"/>
                <a:ea typeface="ＭＳ Ｐゴシック" pitchFamily="1" charset="-128"/>
              </a:defRPr>
            </a:lvl1pPr>
          </a:lstStyle>
          <a:p>
            <a:pPr>
              <a:defRPr/>
            </a:pPr>
            <a:fld id="{D9F7F33C-3CA6-42C3-9FB7-381DA8E6798E}" type="slidenum">
              <a:rPr lang="de-DE"/>
              <a:pPr>
                <a:defRPr/>
              </a:pPr>
              <a:t>‹Nr.›</a:t>
            </a:fld>
            <a:endParaRPr lang="de-DE"/>
          </a:p>
        </p:txBody>
      </p:sp>
    </p:spTree>
    <p:extLst>
      <p:ext uri="{BB962C8B-B14F-4D97-AF65-F5344CB8AC3E}">
        <p14:creationId xmlns:p14="http://schemas.microsoft.com/office/powerpoint/2010/main" val="42177412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8" cy="354965"/>
          </a:xfrm>
          <a:prstGeom prst="rect">
            <a:avLst/>
          </a:prstGeom>
        </p:spPr>
        <p:txBody>
          <a:bodyPr vert="horz" wrap="square" lIns="99048" tIns="49524" rIns="99048" bIns="49524" numCol="1" anchor="t"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5797247" y="0"/>
            <a:ext cx="4434998" cy="354965"/>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65" charset="0"/>
                <a:ea typeface="ＭＳ Ｐゴシック" pitchFamily="-65" charset="-128"/>
              </a:defRPr>
            </a:lvl1pPr>
          </a:lstStyle>
          <a:p>
            <a:pPr>
              <a:defRPr/>
            </a:pPr>
            <a:r>
              <a:rPr lang="de-DE"/>
              <a:t>Datum</a:t>
            </a:r>
          </a:p>
        </p:txBody>
      </p:sp>
      <p:sp>
        <p:nvSpPr>
          <p:cNvPr id="4" name="Folienbildplatzhalt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1023462" y="3372167"/>
            <a:ext cx="8187690" cy="3194685"/>
          </a:xfrm>
          <a:prstGeom prst="rect">
            <a:avLst/>
          </a:prstGeom>
        </p:spPr>
        <p:txBody>
          <a:bodyPr vert="horz" wrap="square" lIns="99048" tIns="49524" rIns="99048" bIns="49524"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6743103"/>
            <a:ext cx="4434998" cy="354965"/>
          </a:xfrm>
          <a:prstGeom prst="rect">
            <a:avLst/>
          </a:prstGeom>
        </p:spPr>
        <p:txBody>
          <a:bodyPr vert="horz" wrap="square" lIns="99048" tIns="49524" rIns="99048" bIns="49524" numCol="1" anchor="b" anchorCtr="0" compatLnSpc="1">
            <a:prstTxWarp prst="textNoShape">
              <a:avLst/>
            </a:prstTxWarp>
          </a:bodyPr>
          <a:lstStyle>
            <a:lvl1pPr>
              <a:defRPr sz="1300">
                <a:latin typeface="Calibri" pitchFamily="-65" charset="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5797247" y="6743103"/>
            <a:ext cx="4434998" cy="35496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65" charset="0"/>
                <a:ea typeface="ＭＳ Ｐゴシック" pitchFamily="-65" charset="-128"/>
              </a:defRPr>
            </a:lvl1pPr>
          </a:lstStyle>
          <a:p>
            <a:pPr>
              <a:defRPr/>
            </a:pPr>
            <a:fld id="{8B1FCAED-6BB9-4343-9CA8-3C0F79E9015A}" type="slidenum">
              <a:rPr lang="de-DE"/>
              <a:pPr>
                <a:defRPr/>
              </a:pPr>
              <a:t>‹Nr.›</a:t>
            </a:fld>
            <a:endParaRPr lang="de-DE"/>
          </a:p>
        </p:txBody>
      </p:sp>
    </p:spTree>
    <p:extLst>
      <p:ext uri="{BB962C8B-B14F-4D97-AF65-F5344CB8AC3E}">
        <p14:creationId xmlns:p14="http://schemas.microsoft.com/office/powerpoint/2010/main" val="239658621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8038" y="536575"/>
            <a:ext cx="3538537" cy="26543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5C63331-4325-4CA5-A277-5A71984282C3}" type="slidenum">
              <a:rPr lang="en-US" altLang="en-US" smtClean="0"/>
              <a:pPr/>
              <a:t>1</a:t>
            </a:fld>
            <a:endParaRPr lang="en-US" altLang="en-US"/>
          </a:p>
        </p:txBody>
      </p:sp>
    </p:spTree>
    <p:extLst>
      <p:ext uri="{BB962C8B-B14F-4D97-AF65-F5344CB8AC3E}">
        <p14:creationId xmlns:p14="http://schemas.microsoft.com/office/powerpoint/2010/main" val="22981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9AA28EF4-0097-47F9-A299-F065B00E71E4}" type="datetime1">
              <a:rPr lang="de-DE" smtClean="0"/>
              <a:pPr>
                <a:defRPr/>
              </a:pPr>
              <a:t>10.11.2015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168B56-A4B4-4CD8-8F5C-6F8979827332}"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a:prstGeom prst="rect">
            <a:avLst/>
          </a:prstGeom>
        </p:spPr>
        <p:txBody>
          <a:bodyPr/>
          <a:lstStyle/>
          <a:p>
            <a:endParaRPr lang="de-DE"/>
          </a:p>
        </p:txBody>
      </p:sp>
      <p:sp>
        <p:nvSpPr>
          <p:cNvPr id="34" name="Bildplatzhalter 15"/>
          <p:cNvSpPr>
            <a:spLocks noGrp="1"/>
          </p:cNvSpPr>
          <p:nvPr>
            <p:ph type="pic" sz="quarter" idx="27"/>
          </p:nvPr>
        </p:nvSpPr>
        <p:spPr>
          <a:xfrm>
            <a:off x="3545663" y="1412874"/>
            <a:ext cx="2898000" cy="2232026"/>
          </a:xfrm>
          <a:prstGeom prst="rect">
            <a:avLst/>
          </a:prstGeom>
        </p:spPr>
        <p:txBody>
          <a:bodyPr/>
          <a:lstStyle/>
          <a:p>
            <a:endParaRPr lang="de-DE"/>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C3E9804-9CC1-4F9B-9D45-89F7178F9669}"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5486400" y="6475413"/>
            <a:ext cx="3124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de-DE"/>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altLang="en-US" sz="1400" smtClean="0"/>
              <a:t>Volker Jungnickel</a:t>
            </a:r>
            <a:endParaRPr lang="en-US" altLang="en-US" sz="1400"/>
          </a:p>
        </p:txBody>
      </p:sp>
      <p:sp>
        <p:nvSpPr>
          <p:cNvPr id="9" name="Rectangle 6"/>
          <p:cNvSpPr txBox="1">
            <a:spLocks noChangeArrowheads="1"/>
          </p:cNvSpPr>
          <p:nvPr userDrawn="1"/>
        </p:nvSpPr>
        <p:spPr bwMode="auto">
          <a:xfrm>
            <a:off x="4211882" y="6475413"/>
            <a:ext cx="7964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de-DE"/>
            </a:defPPr>
            <a:lvl1pPr algn="ct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altLang="en-US" sz="1400" smtClean="0"/>
              <a:t>Slide </a:t>
            </a:r>
            <a:fld id="{C3740A57-7FD3-41F5-AA58-22EA39E07D5E}" type="slidenum">
              <a:rPr lang="en-US" altLang="en-US" sz="1400" smtClean="0"/>
              <a:pPr/>
              <a:t>‹Nr.›</a:t>
            </a:fld>
            <a:endParaRPr lang="en-US" altLang="en-US" sz="1400"/>
          </a:p>
        </p:txBody>
      </p:sp>
      <p:sp>
        <p:nvSpPr>
          <p:cNvPr id="10"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802.15-15-0875-01-007a</a:t>
            </a:r>
            <a:endParaRPr lang="en-US" altLang="en-US" sz="1400" b="1" dirty="0"/>
          </a:p>
        </p:txBody>
      </p:sp>
      <p:sp>
        <p:nvSpPr>
          <p:cNvPr id="11"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userDrawn="1"/>
        </p:nvSpPr>
        <p:spPr bwMode="auto">
          <a:xfrm>
            <a:off x="685800" y="6475412"/>
            <a:ext cx="15819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400" dirty="0"/>
              <a:t>Submission</a:t>
            </a:r>
          </a:p>
        </p:txBody>
      </p:sp>
      <p:sp>
        <p:nvSpPr>
          <p:cNvPr id="13"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866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91CFA4F-9B20-4408-8824-ED143371751E}"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5488D79A-61A0-4EE0-BEE3-47EF454618E9}"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334472D-5BBC-450D-B56F-1D2AF9CB456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8DE37A0-4F5C-429F-BC73-C0699AB2A79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9234C757-915C-4C25-8C9E-1AD1E9DAC42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0EB6A4A-7E9D-4993-A127-BEE28D451CC2}"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7378A7EF-6D5A-4D36-8435-822CB165435C}"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a:prstGeom prst="rect">
            <a:avLst/>
          </a:prstGeo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a:prstGeom prst="rect">
            <a:avLst/>
          </a:prstGeo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a:prstGeom prst="rect">
            <a:avLst/>
          </a:prstGeo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a:prstGeom prst="rect">
            <a:avLst/>
          </a:prstGeo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5716114-33FA-4782-8A3F-09BF6DB95ED2}" type="datetime1">
              <a:rPr lang="de-DE" smtClean="0"/>
              <a:pPr>
                <a:defRPr/>
              </a:pPr>
              <a:t>10.11.2015</a:t>
            </a:fld>
            <a:endParaRPr lang="de-DE" dirty="0"/>
          </a:p>
        </p:txBody>
      </p:sp>
      <p:sp>
        <p:nvSpPr>
          <p:cNvPr id="19" name="Foliennummernplatzhalter 15"/>
          <p:cNvSpPr>
            <a:spLocks noGrp="1"/>
          </p:cNvSpPr>
          <p:nvPr>
            <p:ph type="sldNum" sz="quarter" idx="21"/>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6ACA97C-E16A-469C-9142-F296C8AF1515}"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0BBE746-0280-48B6-9C24-3A0FDB41C9FF}"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BA445EF-A1A5-48AE-B7CA-797A331A867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227AD-8661-4A84-AD5C-FF69574194F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F6E339DB-50F8-412E-9917-A4A588E444DE}"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E9F6100-98D6-460B-98C8-B8C144DDC11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C2D0D8C7-BB2E-4890-AB51-B8FEB05783D9}"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B711C5C-179F-41ED-A1E2-EF5E6B8D8D70}"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BEFE02D-C764-47BA-857C-B9638992F083}"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4FFCEE6-D798-42D6-8D8C-59F33CD4FC4E}"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08ED5599-2F29-4331-BB7F-C2097F2BB2A2}" type="datetime1">
              <a:rPr lang="de-DE" smtClean="0"/>
              <a:pPr>
                <a:defRPr/>
              </a:pPr>
              <a:t>10.11.2015</a:t>
            </a:fld>
            <a:endParaRPr lang="de-DE" dirty="0"/>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655F3A08-BB02-4774-93B0-BC55A06F104A}"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AA2A2DB-DD24-4EDA-A5AD-C30A4CDCDD9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67C8B86-79A4-4A95-B3A2-64D640E26F2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DC49E50-3BC0-4F37-8AEA-9BA519E030E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341B22F-FA95-48FD-9511-1AC92415249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A518B112-AC83-4F12-AC32-ED57A4495B84}"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E1D41653-263C-4258-8364-6DA16DD6848D}"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31B82AA-2884-4BD5-BE75-5CB427C0512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3DB5129-E758-4DC5-8DEA-CC19BDF72C42}"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4EDD78-8215-4C5B-A078-937F7BB6788D}"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DBEFCC1C-7240-4716-AA9A-843265258B7F}" type="datetime1">
              <a:rPr lang="de-DE" smtClean="0"/>
              <a:pPr>
                <a:defRPr/>
              </a:pPr>
              <a:t>10.11.2015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5A8AF77-3643-4127-B31A-2A2099DB629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8B2CC360-1CE3-4405-9C22-A4DB29A9897D}"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CE9FAF4-21BD-4A1D-9DC2-265712CC011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83B08F1-74E7-45C0-AC1C-D0E1A1276C9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66CF7FC5-3A6A-4327-A1CA-16F0D5F756E5}"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C59C041-4EFB-470C-A60E-F080A09E693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9E6ACC08-9EDE-440A-875E-E98F8E525CC3}"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7C345AF4-E537-4DA6-93DC-B78B099EB62A}"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AED5A142-21EC-461F-A4E4-3557FC0DB7FB}"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2D6AB63D-6939-40DE-BB03-27BF0C887B56}"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7BA037D9-2793-4370-8DF9-81F790DE2F85}" type="datetime1">
              <a:rPr lang="de-DE" smtClean="0"/>
              <a:pPr>
                <a:defRPr/>
              </a:pPr>
              <a:t>10.11.2015</a:t>
            </a:fld>
            <a:endParaRPr lang="de-DE" dirty="0"/>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92BBA87-36B4-4CAE-90B4-31018776C65E}"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01D219B-F0A5-407B-B086-59C554815E9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EE66774-5DFD-4B23-9599-9E2E8F4FE2F8}"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DE4A1DA-5643-4823-A71A-6816BC54C1F3}"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754179D-9F32-4220-91C9-28D0E05E722F}"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BD25522-433D-42AB-AF4E-15E391F508D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8C32F2B-462D-431D-A020-CD9329F59D9C}"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30045346-E174-435B-A827-DEB65EFD9664}"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DF96D80-E464-4E5E-AD0F-AA14CA5DD2F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A90C894-D6ED-4A57-A80E-AD844FBCD99D}"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688C0DA3-D547-4304-A5F2-E0C7FB55D8D7}"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a:prstGeom prst="rect">
            <a:avLst/>
          </a:prstGeo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a:prstGeom prst="rect">
            <a:avLst/>
          </a:prstGeo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B8A31B-584C-413F-B710-24CAE5668C66}"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FD5BC80-AA2F-48C5-85DD-881B2888FC72}"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AC44363-ABD8-4E94-9390-8A3001735304}"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108E4FE-3795-490D-AE40-33B2E0515C3A}"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917AB13-CC37-41BC-B858-085554242F9D}"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D5760FD4-93E8-46A0-9430-B284716DF4EA}"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394B46B-AB4C-4CCA-827B-E1BB4C0E9270}"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40CCD7F-5B51-487B-9416-9693A22EB46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C74DF528-26D9-407B-98E5-ECECA01A16F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D71214A2-01F5-4A82-92E4-4456A9D1E178}"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B6FA29FC-C927-4770-8D98-20E8FC9F6D66}" type="datetime1">
              <a:rPr lang="de-DE" smtClean="0"/>
              <a:pPr>
                <a:defRPr/>
              </a:pPr>
              <a:t>10.11.2015</a:t>
            </a:fld>
            <a:endParaRPr lang="de-DE"/>
          </a:p>
        </p:txBody>
      </p:sp>
      <p:sp>
        <p:nvSpPr>
          <p:cNvPr id="9" name="Foliennummernplatzhalter 15"/>
          <p:cNvSpPr>
            <a:spLocks noGrp="1"/>
          </p:cNvSpPr>
          <p:nvPr>
            <p:ph type="sldNum" sz="quarter" idx="12"/>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11C53C92-2A00-472C-8B05-7CB20E1784F7}"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CEF4A204-407A-487B-BA80-6C705FB319DD}"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F28A90F2-BB78-490C-9F53-922DC8BAB873}"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352D0A96-7036-4BE7-9AC6-190766CF4D99}"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FEA11FB4-B117-4081-B525-13F42FD86D74}"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1CE5B368-E66B-44E6-90BE-AE09188E448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B76E9687-6A1F-4697-9AEC-10BF7449B2E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A0C3365B-47B5-439D-B0E3-0CEF2E885F01}"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803B0F00-A396-49D2-8738-24F0B4961928}"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HI Titel">
    <p:spTree>
      <p:nvGrpSpPr>
        <p:cNvPr id="1" name=""/>
        <p:cNvGrpSpPr/>
        <p:nvPr/>
      </p:nvGrpSpPr>
      <p:grpSpPr>
        <a:xfrm>
          <a:off x="0" y="0"/>
          <a:ext cx="0" cy="0"/>
          <a:chOff x="0" y="0"/>
          <a:chExt cx="0" cy="0"/>
        </a:xfrm>
      </p:grpSpPr>
      <p:pic>
        <p:nvPicPr>
          <p:cNvPr id="23" name="Bildplatzhalter 10" descr="image_title_3b.jpg"/>
          <p:cNvPicPr>
            <a:picLocks noChangeAspect="1"/>
          </p:cNvPicPr>
          <p:nvPr userDrawn="1"/>
        </p:nvPicPr>
        <p:blipFill>
          <a:blip r:embed="rId2" cstate="print"/>
          <a:srcRect l="2715" r="2715"/>
          <a:stretch>
            <a:fillRect/>
          </a:stretch>
        </p:blipFill>
        <p:spPr bwMode="auto">
          <a:xfrm>
            <a:off x="6103144" y="3626644"/>
            <a:ext cx="3040856" cy="2520155"/>
          </a:xfrm>
          <a:prstGeom prst="rect">
            <a:avLst/>
          </a:prstGeom>
          <a:noFill/>
          <a:ln w="9525">
            <a:noFill/>
            <a:miter lim="800000"/>
            <a:headEnd/>
            <a:tailEnd/>
          </a:ln>
        </p:spPr>
      </p:pic>
      <p:pic>
        <p:nvPicPr>
          <p:cNvPr id="25" name="Bildplatzhalter 9" descr="image_title_2a.jpg"/>
          <p:cNvPicPr>
            <a:picLocks noChangeAspect="1"/>
          </p:cNvPicPr>
          <p:nvPr userDrawn="1"/>
        </p:nvPicPr>
        <p:blipFill>
          <a:blip r:embed="rId3" cstate="print"/>
          <a:srcRect l="2715" r="2715"/>
          <a:stretch>
            <a:fillRect/>
          </a:stretch>
        </p:blipFill>
        <p:spPr bwMode="auto">
          <a:xfrm>
            <a:off x="3042000" y="3626644"/>
            <a:ext cx="3060000" cy="2520155"/>
          </a:xfrm>
          <a:prstGeom prst="rect">
            <a:avLst/>
          </a:prstGeom>
          <a:noFill/>
          <a:ln w="9525">
            <a:noFill/>
            <a:miter lim="800000"/>
            <a:headEnd/>
            <a:tailEnd/>
          </a:ln>
        </p:spPr>
      </p:pic>
      <p:pic>
        <p:nvPicPr>
          <p:cNvPr id="26" name="Bildplatzhalter 14" descr="image_title_1a.jpg"/>
          <p:cNvPicPr>
            <a:picLocks noChangeAspect="1"/>
          </p:cNvPicPr>
          <p:nvPr userDrawn="1"/>
        </p:nvPicPr>
        <p:blipFill>
          <a:blip r:embed="rId4" cstate="print"/>
          <a:srcRect l="2715" r="2715"/>
          <a:stretch>
            <a:fillRect/>
          </a:stretch>
        </p:blipFill>
        <p:spPr bwMode="auto">
          <a:xfrm>
            <a:off x="0" y="3626644"/>
            <a:ext cx="3040856" cy="2520155"/>
          </a:xfrm>
          <a:prstGeom prst="rect">
            <a:avLst/>
          </a:prstGeom>
          <a:noFill/>
          <a:ln w="9525">
            <a:noFill/>
            <a:miter lim="800000"/>
            <a:headEnd/>
            <a:tailEnd/>
          </a:ln>
        </p:spPr>
      </p:pic>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5" cstate="print"/>
          <a:srcRect/>
          <a:stretch>
            <a:fillRect/>
          </a:stretch>
        </p:blipFill>
        <p:spPr bwMode="auto">
          <a:xfrm>
            <a:off x="161925" y="203200"/>
            <a:ext cx="2439988" cy="511175"/>
          </a:xfrm>
          <a:prstGeom prst="rect">
            <a:avLst/>
          </a:prstGeom>
          <a:noFill/>
          <a:ln w="9525">
            <a:noFill/>
            <a:miter lim="800000"/>
            <a:headEnd/>
            <a:tailEnd/>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81A6FAED-469B-4876-AFF7-7C9022E80355}"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F9F932C6-A4E2-44BB-BE64-F983EA650963}"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dirty="0" err="1"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a:prstGeom prst="rect">
            <a:avLst/>
          </a:prstGeom>
        </p:spPr>
        <p:txBody>
          <a:bodyPr/>
          <a:lstStyle/>
          <a:p>
            <a:endParaRPr lang="de-D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HI Titel">
    <p:spTree>
      <p:nvGrpSpPr>
        <p:cNvPr id="1" name=""/>
        <p:cNvGrpSpPr/>
        <p:nvPr/>
      </p:nvGrpSpPr>
      <p:grpSpPr>
        <a:xfrm>
          <a:off x="0" y="0"/>
          <a:ext cx="0" cy="0"/>
          <a:chOff x="0" y="0"/>
          <a:chExt cx="0" cy="0"/>
        </a:xfrm>
      </p:grpSpPr>
      <p:pic>
        <p:nvPicPr>
          <p:cNvPr id="23" name="Bildplatzhalter 14" descr="image_title_1a.jpg"/>
          <p:cNvPicPr>
            <a:picLocks noChangeAspect="1"/>
          </p:cNvPicPr>
          <p:nvPr userDrawn="1"/>
        </p:nvPicPr>
        <p:blipFill>
          <a:blip r:embed="rId2" cstate="print"/>
          <a:srcRect l="2715" r="2715"/>
          <a:stretch>
            <a:fillRect/>
          </a:stretch>
        </p:blipFill>
        <p:spPr bwMode="auto">
          <a:xfrm>
            <a:off x="0" y="3626644"/>
            <a:ext cx="3040856" cy="2520155"/>
          </a:xfrm>
          <a:prstGeom prst="rect">
            <a:avLst/>
          </a:prstGeom>
          <a:noFill/>
          <a:ln w="9525">
            <a:noFill/>
            <a:miter lim="800000"/>
            <a:headEnd/>
            <a:tailEnd/>
          </a:ln>
        </p:spPr>
      </p:pic>
      <p:pic>
        <p:nvPicPr>
          <p:cNvPr id="24" name="Bildplatzhalter 10" descr="image_title_3b.jpg"/>
          <p:cNvPicPr>
            <a:picLocks noChangeAspect="1"/>
          </p:cNvPicPr>
          <p:nvPr userDrawn="1"/>
        </p:nvPicPr>
        <p:blipFill>
          <a:blip r:embed="rId3" cstate="print"/>
          <a:srcRect l="2715" r="2715"/>
          <a:stretch>
            <a:fillRect/>
          </a:stretch>
        </p:blipFill>
        <p:spPr bwMode="auto">
          <a:xfrm>
            <a:off x="6103144" y="3626644"/>
            <a:ext cx="3040856" cy="2520155"/>
          </a:xfrm>
          <a:prstGeom prst="rect">
            <a:avLst/>
          </a:prstGeom>
          <a:noFill/>
          <a:ln w="9525">
            <a:noFill/>
            <a:miter lim="800000"/>
            <a:headEnd/>
            <a:tailEnd/>
          </a:ln>
        </p:spPr>
      </p:pic>
      <p:sp>
        <p:nvSpPr>
          <p:cNvPr id="25" name="Bildplatzhalter 22"/>
          <p:cNvSpPr>
            <a:spLocks noGrp="1"/>
          </p:cNvSpPr>
          <p:nvPr>
            <p:ph type="pic" sz="quarter" idx="24"/>
          </p:nvPr>
        </p:nvSpPr>
        <p:spPr>
          <a:xfrm>
            <a:off x="3042000" y="3626645"/>
            <a:ext cx="3060000" cy="2512218"/>
          </a:xfrm>
        </p:spPr>
        <p:txBody>
          <a:bodyPr/>
          <a:lstStyle>
            <a:lvl1pPr>
              <a:defRPr>
                <a:latin typeface="Arial" pitchFamily="34" charset="0"/>
                <a:cs typeface="Arial" pitchFamily="34" charset="0"/>
              </a:defRPr>
            </a:lvl1pPr>
          </a:lstStyle>
          <a:p>
            <a:endParaRPr lang="de-DE"/>
          </a:p>
        </p:txBody>
      </p:sp>
      <p:sp>
        <p:nvSpPr>
          <p:cNvPr id="8" name="Rechteck 7"/>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808285"/>
          </a:solidFill>
        </p:spPr>
        <p:txBody>
          <a:bodyPr lIns="72000" rIns="0" anchor="ctr"/>
          <a:lstStyle/>
          <a:p>
            <a:pPr marL="82550">
              <a:defRPr/>
            </a:pPr>
            <a:r>
              <a:rPr lang="de-DE" sz="1600" dirty="0">
                <a:solidFill>
                  <a:schemeClr val="bg1"/>
                </a:solidFill>
                <a:latin typeface="Arial" pitchFamily="34" charset="0"/>
                <a:ea typeface="ＭＳ Ｐゴシック" pitchFamily="-65" charset="-128"/>
                <a:cs typeface="Arial" pitchFamily="34" charset="0"/>
              </a:rPr>
              <a:t>Fraunhofer</a:t>
            </a:r>
            <a:br>
              <a:rPr lang="de-DE" sz="1600" dirty="0">
                <a:solidFill>
                  <a:schemeClr val="bg1"/>
                </a:solidFill>
                <a:latin typeface="Arial" pitchFamily="34" charset="0"/>
                <a:ea typeface="ＭＳ Ｐゴシック" pitchFamily="-65" charset="-128"/>
                <a:cs typeface="Arial" pitchFamily="34" charset="0"/>
              </a:rPr>
            </a:br>
            <a:r>
              <a:rPr lang="de-DE" sz="1600" dirty="0">
                <a:solidFill>
                  <a:schemeClr val="bg1"/>
                </a:solidFill>
                <a:latin typeface="Arial" pitchFamily="34" charset="0"/>
                <a:ea typeface="ＭＳ Ｐゴシック" pitchFamily="-65" charset="-128"/>
                <a:cs typeface="Arial" pitchFamily="34" charset="0"/>
              </a:rPr>
              <a:t>Heinrich Hertz Institute</a:t>
            </a:r>
          </a:p>
        </p:txBody>
      </p:sp>
      <p:sp>
        <p:nvSpPr>
          <p:cNvPr id="10" name="Rechteck 9"/>
          <p:cNvSpPr/>
          <p:nvPr/>
        </p:nvSpPr>
        <p:spPr>
          <a:xfrm>
            <a:off x="0" y="857250"/>
            <a:ext cx="9144000" cy="642938"/>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1" name="Rechteck 10"/>
          <p:cNvSpPr/>
          <p:nvPr/>
        </p:nvSpPr>
        <p:spPr>
          <a:xfrm>
            <a:off x="0" y="0"/>
            <a:ext cx="9144000" cy="900113"/>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2" name="Rechteck 11"/>
          <p:cNvSpPr/>
          <p:nvPr/>
        </p:nvSpPr>
        <p:spPr>
          <a:xfrm>
            <a:off x="0" y="3573463"/>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3" name="Text Box 1055"/>
          <p:cNvSpPr txBox="1">
            <a:spLocks noChangeArrowheads="1"/>
          </p:cNvSpPr>
          <p:nvPr/>
        </p:nvSpPr>
        <p:spPr bwMode="auto">
          <a:xfrm>
            <a:off x="468313" y="3141663"/>
            <a:ext cx="6696075" cy="457200"/>
          </a:xfrm>
          <a:prstGeom prst="rect">
            <a:avLst/>
          </a:prstGeom>
          <a:noFill/>
          <a:ln w="9525">
            <a:noFill/>
            <a:prstDash val="dash"/>
            <a:miter lim="800000"/>
            <a:headEnd/>
            <a:tailEnd/>
          </a:ln>
          <a:effectLst/>
        </p:spPr>
        <p:txBody>
          <a:bodyPr>
            <a:spAutoFit/>
          </a:bodyPr>
          <a:lstStyle/>
          <a:p>
            <a:pPr>
              <a:defRPr/>
            </a:pPr>
            <a:endParaRPr lang="de-DE" sz="2400">
              <a:latin typeface="Arial" pitchFamily="34" charset="0"/>
              <a:ea typeface="ＭＳ Ｐゴシック" pitchFamily="-65" charset="-128"/>
              <a:cs typeface="Arial" pitchFamily="34" charset="0"/>
            </a:endParaRPr>
          </a:p>
        </p:txBody>
      </p:sp>
      <p:sp>
        <p:nvSpPr>
          <p:cNvPr id="14" name="Rechteck 13"/>
          <p:cNvSpPr/>
          <p:nvPr/>
        </p:nvSpPr>
        <p:spPr>
          <a:xfrm>
            <a:off x="0" y="6141244"/>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6" name="Textfeld 15"/>
          <p:cNvSpPr txBox="1"/>
          <p:nvPr/>
        </p:nvSpPr>
        <p:spPr>
          <a:xfrm>
            <a:off x="468313" y="6308725"/>
            <a:ext cx="6961187" cy="360363"/>
          </a:xfrm>
          <a:prstGeom prst="rect">
            <a:avLst/>
          </a:prstGeom>
          <a:noFill/>
        </p:spPr>
        <p:txBody>
          <a:bodyPr lIns="0" tIns="0" rIns="0" bIns="0" anchor="ctr"/>
          <a:lstStyle/>
          <a:p>
            <a:pPr>
              <a:defRPr/>
            </a:pPr>
            <a:r>
              <a:rPr lang="de-DE" sz="1100" dirty="0">
                <a:latin typeface="Arial" pitchFamily="34" charset="0"/>
                <a:ea typeface="ＭＳ Ｐゴシック" pitchFamily="1" charset="-128"/>
                <a:cs typeface="Arial" pitchFamily="34" charset="0"/>
              </a:rPr>
              <a:t>Fraunhofer Heinrich Hertz Institute, Einsteinufer 37, 10587 Berlin	         www.hhi.fraunhofer.de</a:t>
            </a:r>
          </a:p>
        </p:txBody>
      </p:sp>
      <p:pic>
        <p:nvPicPr>
          <p:cNvPr id="17" name="Grafik 15" descr="hhi_E_334-cmyk__2.gif"/>
          <p:cNvPicPr>
            <a:picLocks noChangeAspect="1"/>
          </p:cNvPicPr>
          <p:nvPr/>
        </p:nvPicPr>
        <p:blipFill>
          <a:blip r:embed="rId4" cstate="print"/>
          <a:stretch>
            <a:fillRect/>
          </a:stretch>
        </p:blipFill>
        <p:spPr bwMode="auto">
          <a:xfrm>
            <a:off x="161925" y="203200"/>
            <a:ext cx="2439903" cy="511257"/>
          </a:xfrm>
          <a:prstGeom prst="rect">
            <a:avLst/>
          </a:prstGeom>
          <a:noFill/>
          <a:ln>
            <a:noFill/>
          </a:ln>
        </p:spPr>
      </p:pic>
      <p:sp>
        <p:nvSpPr>
          <p:cNvPr id="22" name="Textplatzhalter 21"/>
          <p:cNvSpPr>
            <a:spLocks noGrp="1"/>
          </p:cNvSpPr>
          <p:nvPr>
            <p:ph type="body" sz="quarter" idx="11"/>
          </p:nvPr>
        </p:nvSpPr>
        <p:spPr>
          <a:xfrm>
            <a:off x="468313" y="1773238"/>
            <a:ext cx="8496300" cy="430887"/>
          </a:xfrm>
        </p:spPr>
        <p:txBody>
          <a:bodyPr>
            <a:spAutoFit/>
          </a:bodyPr>
          <a:lstStyle>
            <a:lvl1pPr marL="1588" indent="0">
              <a:buFontTx/>
              <a:buNone/>
              <a:defRPr sz="2800" b="1">
                <a:latin typeface="Arial" pitchFamily="34" charset="0"/>
                <a:cs typeface="Arial" pitchFamily="34" charset="0"/>
              </a:defRPr>
            </a:lvl1pPr>
            <a:lvl2pPr marL="1588" indent="0">
              <a:defRPr sz="1800" b="1"/>
            </a:lvl2pPr>
          </a:lstStyle>
          <a:p>
            <a:pPr lvl="0"/>
            <a:r>
              <a:rPr lang="de-DE" dirty="0" smtClean="0"/>
              <a:t>Textmasterformate durch Klicken bearbeiten</a:t>
            </a:r>
          </a:p>
        </p:txBody>
      </p:sp>
      <p:sp>
        <p:nvSpPr>
          <p:cNvPr id="15" name="Textplatzhalter 14"/>
          <p:cNvSpPr>
            <a:spLocks noGrp="1"/>
          </p:cNvSpPr>
          <p:nvPr>
            <p:ph type="body" sz="quarter" idx="15"/>
          </p:nvPr>
        </p:nvSpPr>
        <p:spPr>
          <a:xfrm>
            <a:off x="468313" y="2357430"/>
            <a:ext cx="8496300" cy="369332"/>
          </a:xfrm>
        </p:spPr>
        <p:txBody>
          <a:bodyPr>
            <a:spAutoFit/>
          </a:bodyPr>
          <a:lstStyle>
            <a:lvl1pPr marL="0" indent="0">
              <a:buFontTx/>
              <a:buNone/>
              <a:defRPr sz="2400" b="1">
                <a:latin typeface="Arial" pitchFamily="34" charset="0"/>
                <a:cs typeface="Arial" pitchFamily="34" charset="0"/>
              </a:defRPr>
            </a:lvl1pPr>
          </a:lstStyle>
          <a:p>
            <a:pPr lvl="0"/>
            <a:r>
              <a:rPr lang="de-DE" dirty="0" smtClean="0"/>
              <a:t>Textmasterformate durch Klicken bearbeiten</a:t>
            </a:r>
          </a:p>
        </p:txBody>
      </p:sp>
      <p:sp>
        <p:nvSpPr>
          <p:cNvPr id="21" name="Textplatzhalter 14"/>
          <p:cNvSpPr>
            <a:spLocks noGrp="1"/>
          </p:cNvSpPr>
          <p:nvPr>
            <p:ph type="body" sz="quarter" idx="19"/>
          </p:nvPr>
        </p:nvSpPr>
        <p:spPr>
          <a:xfrm>
            <a:off x="468313" y="3000372"/>
            <a:ext cx="8496300" cy="276999"/>
          </a:xfrm>
        </p:spPr>
        <p:txBody>
          <a:bodyPr>
            <a:spAutoFit/>
          </a:bodyPr>
          <a:lstStyle>
            <a:lvl1pPr marL="0" indent="0">
              <a:buFontTx/>
              <a:buNone/>
              <a:defRPr sz="1800" b="0">
                <a:latin typeface="Arial" pitchFamily="34" charset="0"/>
                <a:cs typeface="Arial" pitchFamily="34" charset="0"/>
              </a:defRPr>
            </a:lvl1pPr>
          </a:lstStyle>
          <a:p>
            <a:pPr lvl="0"/>
            <a:r>
              <a:rPr lang="de-DE" dirty="0" smtClean="0"/>
              <a:t>Textmasterformate durch Klicken bearbeiten</a:t>
            </a:r>
          </a:p>
        </p:txBody>
      </p:sp>
      <p:sp>
        <p:nvSpPr>
          <p:cNvPr id="18" name="Datumsplatzhalter 35"/>
          <p:cNvSpPr>
            <a:spLocks noGrp="1"/>
          </p:cNvSpPr>
          <p:nvPr>
            <p:ph type="dt" sz="half" idx="20"/>
          </p:nvPr>
        </p:nvSpPr>
        <p:spPr/>
        <p:txBody>
          <a:bodyPr/>
          <a:lstStyle>
            <a:lvl1pPr>
              <a:defRPr>
                <a:latin typeface="Arial" pitchFamily="34" charset="0"/>
                <a:cs typeface="Arial" pitchFamily="34" charset="0"/>
              </a:defRPr>
            </a:lvl1pPr>
          </a:lstStyle>
          <a:p>
            <a:pPr>
              <a:defRPr/>
            </a:pPr>
            <a:fld id="{43B60508-AED7-4289-BBB0-ADAF711113C1}" type="datetime1">
              <a:rPr lang="de-DE" smtClean="0"/>
              <a:pPr>
                <a:defRPr/>
              </a:pPr>
              <a:t>10.11.2015</a:t>
            </a:fld>
            <a:endParaRPr lang="de-DE" dirty="0"/>
          </a:p>
        </p:txBody>
      </p:sp>
      <p:sp>
        <p:nvSpPr>
          <p:cNvPr id="19" name="Foliennummernplatzhalter 15"/>
          <p:cNvSpPr>
            <a:spLocks noGrp="1"/>
          </p:cNvSpPr>
          <p:nvPr>
            <p:ph type="sldNum" sz="quarter" idx="21"/>
          </p:nvPr>
        </p:nvSpPr>
        <p:spPr/>
        <p:txBody>
          <a:bodyPr/>
          <a:lstStyle>
            <a:lvl1pPr>
              <a:defRPr>
                <a:latin typeface="Arial" pitchFamily="34" charset="0"/>
                <a:cs typeface="Arial" pitchFamily="34" charset="0"/>
              </a:defRPr>
            </a:lvl1pPr>
          </a:lstStyle>
          <a:p>
            <a:pPr>
              <a:defRPr/>
            </a:pPr>
            <a:fld id="{F6F275CE-8328-4E40-82FC-A99F36E353AA}" type="slidenum">
              <a:rPr lang="de-DE" smtClean="0"/>
              <a:pPr>
                <a:defRPr/>
              </a:pPr>
              <a:t>‹Nr.›</a:t>
            </a:fld>
            <a:endParaRPr lang="de-D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79512"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265113" marR="0" indent="184150" algn="l"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138"/>
            <a:ext cx="5760000" cy="360000"/>
          </a:xfrm>
          <a:prstGeom prst="rect">
            <a:avLst/>
          </a:prstGeom>
        </p:spPr>
        <p:txBody>
          <a:bodyPr vert="horz" wrap="none" lIns="0" tIns="0" rIns="0" bIns="0" rtlCol="0" anchor="b" anchorCtr="0">
            <a:noAutofit/>
          </a:bodyPr>
          <a:lstStyle>
            <a:lvl1pPr>
              <a:defRPr lang="de-DE" sz="2400" dirty="0">
                <a:latin typeface="Arial" pitchFamily="34" charset="0"/>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31B4919F-B030-4FC1-8C92-ADB16E5E4A0C}" type="datetime1">
              <a:rPr lang="de-DE" smtClean="0"/>
              <a:pPr>
                <a:defRPr/>
              </a:pPr>
              <a:t>10.11.2015</a:t>
            </a:fld>
            <a:endParaRPr lang="de-DE" dirty="0"/>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3" name="Footer Placeholder 5"/>
          <p:cNvSpPr txBox="1">
            <a:spLocks/>
          </p:cNvSpPr>
          <p:nvPr userDrawn="1"/>
        </p:nvSpPr>
        <p:spPr>
          <a:xfrm>
            <a:off x="3131840" y="6308725"/>
            <a:ext cx="3456384" cy="358775"/>
          </a:xfrm>
          <a:prstGeom prst="rect">
            <a:avLst/>
          </a:prstGeom>
        </p:spPr>
        <p:txBody>
          <a:bodyPr vert="horz" wrap="square" lIns="576000" tIns="45720" rIns="91440" bIns="45720" numCol="1" anchor="ctr" anchorCtr="0" compatLnSpc="1">
            <a:prstTxWarp prst="textNoShape">
              <a:avLst/>
            </a:prstTxWarp>
          </a:bodyPr>
          <a:lstStyle>
            <a:defPPr>
              <a:defRPr lang="de-DE"/>
            </a:defPPr>
            <a:lvl1pPr algn="l" rtl="0" fontAlgn="base">
              <a:spcBef>
                <a:spcPct val="0"/>
              </a:spcBef>
              <a:spcAft>
                <a:spcPct val="0"/>
              </a:spcAft>
              <a:defRPr sz="1100" kern="1200">
                <a:solidFill>
                  <a:schemeClr val="tx1"/>
                </a:solidFill>
                <a:latin typeface="Arial" pitchFamily="34" charset="0"/>
                <a:ea typeface="ＭＳ Ｐゴシック" pitchFamily="-65"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de-DE" dirty="0" smtClean="0"/>
              <a:t>Volker Jungnickel et al.: </a:t>
            </a:r>
          </a:p>
          <a:p>
            <a:pPr algn="ctr">
              <a:defRPr/>
            </a:pPr>
            <a:r>
              <a:rPr lang="de-DE" dirty="0" err="1" smtClean="0"/>
              <a:t>Discussion</a:t>
            </a:r>
            <a:r>
              <a:rPr lang="de-DE" dirty="0" smtClean="0"/>
              <a:t> on Channel Model </a:t>
            </a:r>
            <a:r>
              <a:rPr lang="de-DE" dirty="0" err="1" smtClean="0"/>
              <a:t>for</a:t>
            </a:r>
            <a:r>
              <a:rPr lang="de-DE" dirty="0" smtClean="0"/>
              <a:t> B4</a:t>
            </a:r>
            <a:endParaRPr lang="de-DE"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D07E2A2-568F-433A-B106-FFBF7BA19861}"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4205358-55EE-4F03-973F-73104E6FD375}" type="datetime1">
              <a:rPr lang="de-DE" smtClean="0"/>
              <a:pPr>
                <a:defRPr/>
              </a:pPr>
              <a:t>10.11.2015</a:t>
            </a:fld>
            <a:endParaRPr lang="de-DE" dirty="0"/>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dirty="0"/>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Bildplatzhalter 15"/>
          <p:cNvSpPr>
            <a:spLocks noGrp="1"/>
          </p:cNvSpPr>
          <p:nvPr>
            <p:ph type="pic" sz="quarter" idx="28"/>
          </p:nvPr>
        </p:nvSpPr>
        <p:spPr bwMode="auto">
          <a:xfrm>
            <a:off x="6605587" y="1412875"/>
            <a:ext cx="2359025" cy="2087563"/>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Inhaltsplatzhalter 5"/>
          <p:cNvSpPr>
            <a:spLocks noGrp="1"/>
          </p:cNvSpPr>
          <p:nvPr>
            <p:ph sz="quarter" idx="11"/>
          </p:nvPr>
        </p:nvSpPr>
        <p:spPr bwMode="auto">
          <a:xfrm>
            <a:off x="6605588" y="3644900"/>
            <a:ext cx="2358412" cy="2284430"/>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4AFF30A0-77F4-46B6-AD24-34AC8D262D8E}"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7" name="Textplatzhalter 24"/>
          <p:cNvSpPr>
            <a:spLocks noGrp="1"/>
          </p:cNvSpPr>
          <p:nvPr>
            <p:ph type="body" sz="quarter" idx="21" hasCustomPrompt="1"/>
          </p:nvPr>
        </p:nvSpPr>
        <p:spPr>
          <a:xfrm>
            <a:off x="468313" y="5643578"/>
            <a:ext cx="5975350" cy="285752"/>
          </a:xfrm>
        </p:spPr>
        <p:txBody>
          <a:bodyPr/>
          <a:lstStyle>
            <a:lvl1pPr marL="0" marR="0" indent="0" algn="l" defTabSz="914400" rtl="0" eaLnBrk="0" fontAlgn="base" latinLnBrk="0" hangingPunct="0">
              <a:lnSpc>
                <a:spcPct val="100000"/>
              </a:lnSpc>
              <a:spcBef>
                <a:spcPts val="600"/>
              </a:spcBef>
              <a:spcAft>
                <a:spcPct val="0"/>
              </a:spcAft>
              <a:buClr>
                <a:srgbClr val="6D6E71"/>
              </a:buClr>
              <a:buSzPct val="80000"/>
              <a:buFont typeface="Wingdings" pitchFamily="2" charset="2"/>
              <a:buNone/>
              <a:tabLst/>
              <a:defRPr lang="de-DE" sz="1000" b="1" kern="1200" dirty="0" smtClean="0">
                <a:solidFill>
                  <a:schemeClr val="tx1"/>
                </a:solidFill>
                <a:latin typeface="Arial" charset="0"/>
                <a:ea typeface="ＭＳ Ｐゴシック" pitchFamily="34" charset="-128"/>
                <a:cs typeface="Arial" charset="0"/>
              </a:defRPr>
            </a:lvl1pPr>
            <a:lvl2pPr>
              <a:defRPr lang="de-DE" sz="1000" b="1" kern="1200" dirty="0" smtClean="0">
                <a:solidFill>
                  <a:schemeClr val="tx1"/>
                </a:solidFill>
                <a:latin typeface="Arial" charset="0"/>
                <a:ea typeface="ＭＳ Ｐゴシック" pitchFamily="34" charset="-128"/>
                <a:cs typeface="Arial" charset="0"/>
              </a:defRPr>
            </a:lvl2pPr>
            <a:lvl3pPr>
              <a:defRPr lang="de-DE" sz="1000" b="1" kern="1200" dirty="0" smtClean="0">
                <a:solidFill>
                  <a:schemeClr val="tx1"/>
                </a:solidFill>
                <a:latin typeface="Arial" charset="0"/>
                <a:ea typeface="ＭＳ Ｐゴシック" pitchFamily="34" charset="-128"/>
                <a:cs typeface="Arial" charset="0"/>
              </a:defRPr>
            </a:lvl3pPr>
            <a:lvl4pPr>
              <a:defRPr lang="de-DE" sz="1000" b="1" kern="1200" dirty="0" smtClean="0">
                <a:solidFill>
                  <a:schemeClr val="tx1"/>
                </a:solidFill>
                <a:latin typeface="Arial" charset="0"/>
                <a:ea typeface="ＭＳ Ｐゴシック" pitchFamily="34" charset="-128"/>
                <a:cs typeface="Arial" charset="0"/>
              </a:defRPr>
            </a:lvl4pPr>
            <a:lvl5pPr>
              <a:defRPr lang="de-DE" sz="1000" b="1" kern="1200" dirty="0" smtClean="0">
                <a:solidFill>
                  <a:schemeClr val="tx1"/>
                </a:solidFill>
                <a:latin typeface="Arial" charset="0"/>
                <a:ea typeface="ＭＳ Ｐゴシック" pitchFamily="34" charset="-128"/>
                <a:cs typeface="Arial" charset="0"/>
              </a:defRPr>
            </a:lvl5pPr>
          </a:lstStyle>
          <a:p>
            <a:pPr lvl="0"/>
            <a:r>
              <a:rPr lang="de-DE" dirty="0" smtClean="0"/>
              <a:t>Bildunterschrift</a:t>
            </a:r>
            <a:endParaRPr lang="de-DE" dirty="0"/>
          </a:p>
        </p:txBody>
      </p:sp>
      <p:sp>
        <p:nvSpPr>
          <p:cNvPr id="18" name="Bildplatzhalter 15"/>
          <p:cNvSpPr>
            <a:spLocks noGrp="1"/>
          </p:cNvSpPr>
          <p:nvPr>
            <p:ph type="pic" sz="quarter" idx="22"/>
          </p:nvPr>
        </p:nvSpPr>
        <p:spPr>
          <a:xfrm>
            <a:off x="468313" y="1412875"/>
            <a:ext cx="5975350" cy="4159250"/>
          </a:xfrm>
        </p:spPr>
        <p:txBody>
          <a:bodyPr/>
          <a:lstStyle/>
          <a:p>
            <a:endParaRPr lang="de-DE" dirty="0"/>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HI 1-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8496300" cy="4516455"/>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4" name="Titelplatzhalter 1"/>
          <p:cNvSpPr>
            <a:spLocks noGrp="1"/>
          </p:cNvSpPr>
          <p:nvPr>
            <p:ph type="title" hasCustomPrompt="1"/>
          </p:nvPr>
        </p:nvSpPr>
        <p:spPr>
          <a:xfrm>
            <a:off x="468313" y="359428"/>
            <a:ext cx="5760000"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4"/>
          <p:cNvSpPr>
            <a:spLocks noGrp="1"/>
          </p:cNvSpPr>
          <p:nvPr>
            <p:ph type="dt" sz="half" idx="11"/>
          </p:nvPr>
        </p:nvSpPr>
        <p:spPr/>
        <p:txBody>
          <a:bodyPr/>
          <a:lstStyle>
            <a:lvl1pPr>
              <a:defRPr>
                <a:latin typeface="Arial" pitchFamily="34" charset="0"/>
                <a:cs typeface="Arial" pitchFamily="34" charset="0"/>
              </a:defRPr>
            </a:lvl1pPr>
          </a:lstStyle>
          <a:p>
            <a:pPr>
              <a:defRPr/>
            </a:pPr>
            <a:fld id="{DB3B2B95-55F3-4D45-88A2-4563053D7C3F}" type="datetime1">
              <a:rPr lang="de-DE" smtClean="0"/>
              <a:pPr>
                <a:defRPr/>
              </a:pPr>
              <a:t>10.11.2015</a:t>
            </a:fld>
            <a:endParaRPr lang="de-DE"/>
          </a:p>
        </p:txBody>
      </p:sp>
      <p:sp>
        <p:nvSpPr>
          <p:cNvPr id="9" name="Foliennummernplatzhalter 15"/>
          <p:cNvSpPr>
            <a:spLocks noGrp="1"/>
          </p:cNvSpPr>
          <p:nvPr>
            <p:ph type="sldNum" sz="quarter" idx="12"/>
          </p:nvPr>
        </p:nvSpPr>
        <p:spPr/>
        <p:txBody>
          <a:bodyPr/>
          <a:lstStyle>
            <a:lvl1pPr>
              <a:defRPr>
                <a:latin typeface="Arial" pitchFamily="34" charset="0"/>
                <a:cs typeface="Arial" pitchFamily="34" charset="0"/>
              </a:defRPr>
            </a:lvl1pPr>
          </a:lstStyle>
          <a:p>
            <a:pPr>
              <a:defRPr/>
            </a:pPr>
            <a:fld id="{6F0DDCAF-BA3F-4C3E-A131-697AA17CD9FC}" type="slidenum">
              <a:rPr lang="de-DE" smtClean="0"/>
              <a:pPr>
                <a:defRPr/>
              </a:pPr>
              <a:t>‹Nr.›</a:t>
            </a:fld>
            <a:endParaRPr lang="de-DE" dirty="0"/>
          </a:p>
        </p:txBody>
      </p:sp>
      <p:sp>
        <p:nvSpPr>
          <p:cNvPr id="10" name="Fußzeilenplatzhalter 16"/>
          <p:cNvSpPr>
            <a:spLocks noGrp="1"/>
          </p:cNvSpPr>
          <p:nvPr>
            <p:ph type="ftr" sz="quarter" idx="13"/>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1" name="Textfeld 10"/>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E3F38691-21EE-4238-96B7-215B0B6CA276}"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412875"/>
            <a:ext cx="8496300" cy="4516455"/>
          </a:xfrm>
        </p:spPr>
        <p:txBody>
          <a:bodyPr/>
          <a:lstStyle/>
          <a:p>
            <a:endParaRPr lang="de-D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55F0D059-DF5A-4CA0-B511-CD79B52F47B2}"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3786190"/>
            <a:ext cx="5975350" cy="2143140"/>
          </a:xfr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541338" indent="-276225">
              <a:tabLst/>
              <a:defRPr sz="20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7A5105A5-2468-428E-BA74-3FAC89BFEBA7}"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32" name="Bildplatzhalter 15"/>
          <p:cNvSpPr>
            <a:spLocks noGrp="1"/>
          </p:cNvSpPr>
          <p:nvPr>
            <p:ph type="pic" sz="quarter" idx="26"/>
          </p:nvPr>
        </p:nvSpPr>
        <p:spPr>
          <a:xfrm>
            <a:off x="468312" y="1412875"/>
            <a:ext cx="2898000" cy="2232026"/>
          </a:xfrm>
        </p:spPr>
        <p:txBody>
          <a:bodyPr/>
          <a:lstStyle/>
          <a:p>
            <a:endParaRPr lang="de-DE"/>
          </a:p>
        </p:txBody>
      </p:sp>
      <p:sp>
        <p:nvSpPr>
          <p:cNvPr id="34" name="Bildplatzhalter 15"/>
          <p:cNvSpPr>
            <a:spLocks noGrp="1"/>
          </p:cNvSpPr>
          <p:nvPr>
            <p:ph type="pic" sz="quarter" idx="27"/>
          </p:nvPr>
        </p:nvSpPr>
        <p:spPr>
          <a:xfrm>
            <a:off x="3545663" y="1412874"/>
            <a:ext cx="2898000" cy="2232026"/>
          </a:xfrm>
        </p:spPr>
        <p:txBody>
          <a:bodyPr/>
          <a:lstStyle/>
          <a:p>
            <a:endParaRPr lang="de-DE"/>
          </a:p>
        </p:txBody>
      </p:sp>
      <p:sp>
        <p:nvSpPr>
          <p:cNvPr id="14" name="Inhaltsplatzhalter 5"/>
          <p:cNvSpPr>
            <a:spLocks noGrp="1"/>
          </p:cNvSpPr>
          <p:nvPr>
            <p:ph sz="quarter" idx="11"/>
          </p:nvPr>
        </p:nvSpPr>
        <p:spPr bwMode="auto">
          <a:xfrm>
            <a:off x="6605588" y="1412875"/>
            <a:ext cx="2358412" cy="4516455"/>
          </a:xfr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8" name="Datumsplatzhalter 12"/>
          <p:cNvSpPr>
            <a:spLocks noGrp="1"/>
          </p:cNvSpPr>
          <p:nvPr>
            <p:ph type="dt" sz="half" idx="12"/>
          </p:nvPr>
        </p:nvSpPr>
        <p:spPr/>
        <p:txBody>
          <a:bodyPr/>
          <a:lstStyle>
            <a:lvl1pPr>
              <a:defRPr>
                <a:latin typeface="Arial" pitchFamily="34" charset="0"/>
                <a:cs typeface="Arial" pitchFamily="34" charset="0"/>
              </a:defRPr>
            </a:lvl1pPr>
          </a:lstStyle>
          <a:p>
            <a:pPr>
              <a:defRPr/>
            </a:pPr>
            <a:fld id="{032933E7-0EF7-479F-9819-5A33652024E6}" type="datetime1">
              <a:rPr lang="de-DE" smtClean="0"/>
              <a:pPr>
                <a:defRPr/>
              </a:pPr>
              <a:t>10.11.2015</a:t>
            </a:fld>
            <a:endParaRPr lang="de-DE"/>
          </a:p>
        </p:txBody>
      </p:sp>
      <p:sp>
        <p:nvSpPr>
          <p:cNvPr id="9" name="Foliennummernplatzhalter 13"/>
          <p:cNvSpPr>
            <a:spLocks noGrp="1"/>
          </p:cNvSpPr>
          <p:nvPr>
            <p:ph type="sldNum" sz="quarter" idx="13"/>
          </p:nvPr>
        </p:nvSpPr>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9" name="Rechteck 18"/>
          <p:cNvSpPr/>
          <p:nvPr userDrawn="1"/>
        </p:nvSpPr>
        <p:spPr>
          <a:xfrm>
            <a:off x="6609134" y="1928802"/>
            <a:ext cx="2355479" cy="1138773"/>
          </a:xfrm>
          <a:prstGeom prst="rect">
            <a:avLst/>
          </a:prstGeom>
        </p:spPr>
        <p:txBody>
          <a:bodyPr wrap="square" lIns="0" tIns="0" rIns="0" bIns="0">
            <a:spAutoFit/>
          </a:bodyPr>
          <a:lstStyle/>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Einsteinufer 37</a:t>
            </a:r>
            <a:b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b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10587 Berlin, Germany</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Phone +49 30 31002-0</a:t>
            </a:r>
          </a:p>
          <a:p>
            <a:pPr marL="176213" marR="0" lvl="1" indent="-176213"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16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www.hhi.fraunhofer.de</a:t>
            </a:r>
            <a:endParaRPr kumimoji="0" lang="de-DE" sz="16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2" name="Rechteck 21"/>
          <p:cNvSpPr/>
          <p:nvPr userDrawn="1"/>
        </p:nvSpPr>
        <p:spPr>
          <a:xfrm>
            <a:off x="468312" y="360000"/>
            <a:ext cx="5746762" cy="369332"/>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Be our Guest – become a Partner</a:t>
            </a:r>
            <a:endParaRPr kumimoji="0" lang="de-DE" sz="2400" b="1"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sp>
        <p:nvSpPr>
          <p:cNvPr id="24" name="Rechteck 23"/>
          <p:cNvSpPr/>
          <p:nvPr userDrawn="1"/>
        </p:nvSpPr>
        <p:spPr>
          <a:xfrm>
            <a:off x="468313" y="1412875"/>
            <a:ext cx="5975350" cy="307777"/>
          </a:xfrm>
          <a:prstGeom prst="rect">
            <a:avLst/>
          </a:prstGeom>
        </p:spPr>
        <p:txBody>
          <a:bodyPr wrap="square" lIns="0" tIns="0" rIns="0" bIns="0">
            <a:spAutoFit/>
          </a:bodyPr>
          <a:lstStyle/>
          <a:p>
            <a:pPr marL="263525" marR="0" lvl="1" indent="-2635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
              <a:tabLst/>
              <a:defRPr/>
            </a:pPr>
            <a:r>
              <a:rPr kumimoji="0" lang="de-DE" sz="2000" b="0" i="0" u="none" strike="noStrike" kern="1200" cap="none" spc="0" normalizeH="0" baseline="0" noProof="0" dirty="0" smtClean="0">
                <a:ln>
                  <a:noFill/>
                </a:ln>
                <a:solidFill>
                  <a:srgbClr val="262626"/>
                </a:solidFill>
                <a:effectLst/>
                <a:uLnTx/>
                <a:uFillTx/>
                <a:latin typeface="Arial" pitchFamily="34" charset="0"/>
                <a:ea typeface="Tahoma"/>
                <a:cs typeface="Arial" pitchFamily="34" charset="0"/>
              </a:rPr>
              <a:t>The Fraunhofer Heinrich Hertz Institute</a:t>
            </a:r>
            <a:endParaRPr kumimoji="0" lang="de-DE" sz="2000" b="0" i="0" u="none" strike="noStrike" kern="1200" cap="none" spc="0" normalizeH="0" baseline="0" noProof="0" dirty="0">
              <a:ln>
                <a:noFill/>
              </a:ln>
              <a:solidFill>
                <a:srgbClr val="262626"/>
              </a:solidFill>
              <a:effectLst/>
              <a:uLnTx/>
              <a:uFillTx/>
              <a:latin typeface="Arial" pitchFamily="34" charset="0"/>
              <a:ea typeface="Tahoma"/>
              <a:cs typeface="Arial" pitchFamily="34" charset="0"/>
            </a:endParaRPr>
          </a:p>
        </p:txBody>
      </p:sp>
      <p:pic>
        <p:nvPicPr>
          <p:cNvPr id="25" name="Grafik 24" descr="Abschlussbildjpg.jpg"/>
          <p:cNvPicPr>
            <a:picLocks noChangeAspect="1"/>
          </p:cNvPicPr>
          <p:nvPr userDrawn="1"/>
        </p:nvPicPr>
        <p:blipFill>
          <a:blip r:embed="rId3" cstate="print"/>
          <a:stretch>
            <a:fillRect/>
          </a:stretch>
        </p:blipFill>
        <p:spPr>
          <a:xfrm>
            <a:off x="468313" y="2000240"/>
            <a:ext cx="5675323" cy="38267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HHI 2-1">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68313" y="6307138"/>
            <a:ext cx="1674812" cy="350837"/>
          </a:xfrm>
          <a:prstGeom prst="rect">
            <a:avLst/>
          </a:prstGeom>
          <a:noFill/>
          <a:ln w="9525">
            <a:noFill/>
            <a:miter lim="800000"/>
            <a:headEnd/>
            <a:tailEnd/>
          </a:ln>
        </p:spPr>
      </p:pic>
      <p:sp>
        <p:nvSpPr>
          <p:cNvPr id="4" name="Inhaltsplatzhalter 3"/>
          <p:cNvSpPr>
            <a:spLocks noGrp="1"/>
          </p:cNvSpPr>
          <p:nvPr>
            <p:ph sz="quarter" idx="10"/>
          </p:nvPr>
        </p:nvSpPr>
        <p:spPr>
          <a:xfrm>
            <a:off x="468313" y="1412875"/>
            <a:ext cx="5975350" cy="373051"/>
          </a:xfrm>
          <a:prstGeom prst="rect">
            <a:avLst/>
          </a:prstGeom>
        </p:spPr>
        <p:txBody>
          <a:bodyPr>
            <a:noAutofit/>
          </a:bodyPr>
          <a:lstStyle>
            <a:lvl1pPr>
              <a:defRPr sz="2000">
                <a:latin typeface="Arial" pitchFamily="34" charset="0"/>
                <a:cs typeface="Arial" pitchFamily="34" charset="0"/>
              </a:defRPr>
            </a:lvl1pPr>
            <a:lvl2pPr marL="265113" indent="-265113">
              <a:defRPr sz="2000">
                <a:latin typeface="Arial" pitchFamily="34" charset="0"/>
                <a:cs typeface="Arial" pitchFamily="34" charset="0"/>
              </a:defRPr>
            </a:lvl2pPr>
            <a:lvl3pPr marL="449263" indent="-184150">
              <a:tabLst/>
              <a:defRPr sz="1800">
                <a:latin typeface="Arial" pitchFamily="34" charset="0"/>
                <a:cs typeface="Arial" pitchFamily="34" charset="0"/>
              </a:defRPr>
            </a:lvl3pPr>
            <a:lvl4pPr marL="627063" indent="-177800">
              <a:spcBef>
                <a:spcPts val="600"/>
              </a:spcBef>
              <a:defRPr sz="1400">
                <a:latin typeface="+mn-lt"/>
                <a:cs typeface="Arial"/>
              </a:defRPr>
            </a:lvl4pPr>
            <a:lvl5pPr marL="803275" indent="-176213">
              <a:spcBef>
                <a:spcPts val="600"/>
              </a:spcBef>
              <a:defRPr sz="1400">
                <a:latin typeface="+mn-lt"/>
                <a:cs typeface="Arial"/>
              </a:defRPr>
            </a:lvl5pPr>
          </a:lstStyle>
          <a:p>
            <a:pPr lvl="0"/>
            <a:r>
              <a:rPr lang="de-DE" dirty="0" smtClean="0"/>
              <a:t>Textmasterformate durch Klicken bearbeiten</a:t>
            </a:r>
          </a:p>
        </p:txBody>
      </p:sp>
      <p:sp>
        <p:nvSpPr>
          <p:cNvPr id="12" name="Titelplatzhalter 1"/>
          <p:cNvSpPr>
            <a:spLocks noGrp="1"/>
          </p:cNvSpPr>
          <p:nvPr>
            <p:ph type="title" hasCustomPrompt="1"/>
          </p:nvPr>
        </p:nvSpPr>
        <p:spPr>
          <a:xfrm>
            <a:off x="468312" y="360000"/>
            <a:ext cx="5759687" cy="360000"/>
          </a:xfrm>
          <a:prstGeom prst="rect">
            <a:avLst/>
          </a:prstGeom>
        </p:spPr>
        <p:txBody>
          <a:bodyPr vert="horz" wrap="none" lIns="0" tIns="0" rIns="0" bIns="0" rtlCol="0" anchor="b" anchorCtr="0">
            <a:noAutofit/>
          </a:bodyPr>
          <a:lstStyle>
            <a:lvl1pPr algn="l" rtl="0" eaLnBrk="1" fontAlgn="base" hangingPunct="1">
              <a:spcBef>
                <a:spcPct val="0"/>
              </a:spcBef>
              <a:spcAft>
                <a:spcPct val="0"/>
              </a:spcAft>
              <a:defRPr lang="de-DE" sz="2400" b="1" kern="1200" dirty="0">
                <a:solidFill>
                  <a:srgbClr val="262626"/>
                </a:solidFill>
                <a:latin typeface="Arial" pitchFamily="34" charset="0"/>
                <a:ea typeface="+mj-ea"/>
                <a:cs typeface="Arial" pitchFamily="34" charset="0"/>
              </a:defRPr>
            </a:lvl1pPr>
          </a:lstStyle>
          <a:p>
            <a:r>
              <a:rPr lang="de-DE" dirty="0" smtClean="0"/>
              <a:t>Titel der Folie hier eintragen</a:t>
            </a:r>
            <a:endParaRPr lang="de-DE" dirty="0"/>
          </a:p>
        </p:txBody>
      </p:sp>
      <p:sp>
        <p:nvSpPr>
          <p:cNvPr id="8" name="Datumsplatzhalter 12"/>
          <p:cNvSpPr>
            <a:spLocks noGrp="1"/>
          </p:cNvSpPr>
          <p:nvPr>
            <p:ph type="dt" sz="half" idx="12"/>
          </p:nvPr>
        </p:nvSpPr>
        <p:spPr>
          <a:xfrm>
            <a:off x="6215063" y="6308725"/>
            <a:ext cx="2309812" cy="360363"/>
          </a:xfrm>
          <a:prstGeom prst="rect">
            <a:avLst/>
          </a:prstGeom>
        </p:spPr>
        <p:txBody>
          <a:bodyPr/>
          <a:lstStyle>
            <a:lvl1pPr>
              <a:defRPr>
                <a:latin typeface="Arial" pitchFamily="34" charset="0"/>
                <a:cs typeface="Arial" pitchFamily="34" charset="0"/>
              </a:defRPr>
            </a:lvl1pPr>
          </a:lstStyle>
          <a:p>
            <a:pPr>
              <a:defRPr/>
            </a:pPr>
            <a:fld id="{A2944251-9566-4F80-BF95-24F6C9CCEE23}" type="datetime1">
              <a:rPr lang="de-DE" smtClean="0"/>
              <a:pPr>
                <a:defRPr/>
              </a:pPr>
              <a:t>10.11.2015</a:t>
            </a:fld>
            <a:endParaRPr lang="de-DE"/>
          </a:p>
        </p:txBody>
      </p:sp>
      <p:sp>
        <p:nvSpPr>
          <p:cNvPr id="9" name="Foliennummernplatzhalter 13"/>
          <p:cNvSpPr>
            <a:spLocks noGrp="1"/>
          </p:cNvSpPr>
          <p:nvPr>
            <p:ph type="sldNum" sz="quarter" idx="13"/>
          </p:nvPr>
        </p:nvSpPr>
        <p:spPr>
          <a:xfrm>
            <a:off x="8501063" y="6308725"/>
            <a:ext cx="463550" cy="360363"/>
          </a:xfrm>
          <a:prstGeom prst="rect">
            <a:avLst/>
          </a:prstGeom>
        </p:spPr>
        <p:txBody>
          <a:bodyPr/>
          <a:lstStyle>
            <a:lvl1pPr>
              <a:defRPr>
                <a:latin typeface="Arial" pitchFamily="34" charset="0"/>
                <a:cs typeface="Arial" pitchFamily="34" charset="0"/>
              </a:defRPr>
            </a:lvl1pPr>
          </a:lstStyle>
          <a:p>
            <a:pPr>
              <a:defRPr/>
            </a:pPr>
            <a:fld id="{655C93B3-C568-4607-A37A-151200A9E531}" type="slidenum">
              <a:rPr lang="de-DE" smtClean="0"/>
              <a:pPr>
                <a:defRPr/>
              </a:pPr>
              <a:t>‹Nr.›</a:t>
            </a:fld>
            <a:endParaRPr lang="de-DE" dirty="0"/>
          </a:p>
        </p:txBody>
      </p:sp>
      <p:sp>
        <p:nvSpPr>
          <p:cNvPr id="10" name="Fußzeilenplatzhalter 14"/>
          <p:cNvSpPr>
            <a:spLocks noGrp="1"/>
          </p:cNvSpPr>
          <p:nvPr>
            <p:ph type="ftr" sz="quarter" idx="14"/>
          </p:nvPr>
        </p:nvSpPr>
        <p:spPr>
          <a:xfrm>
            <a:off x="2700338" y="6308725"/>
            <a:ext cx="3443287" cy="358775"/>
          </a:xfrm>
          <a:prstGeom prst="rect">
            <a:avLst/>
          </a:prstGeom>
        </p:spPr>
        <p:txBody>
          <a:bodyPr/>
          <a:lstStyle>
            <a:lvl1pPr>
              <a:defRPr>
                <a:latin typeface="Arial" pitchFamily="34" charset="0"/>
                <a:cs typeface="Arial" pitchFamily="34" charset="0"/>
              </a:defRPr>
            </a:lvl1pPr>
          </a:lstStyle>
          <a:p>
            <a:pPr>
              <a:defRPr/>
            </a:pPr>
            <a:r>
              <a:rPr lang="de-DE" smtClean="0"/>
              <a:t>Speaker</a:t>
            </a:r>
            <a:endParaRPr lang="de-DE"/>
          </a:p>
        </p:txBody>
      </p:sp>
      <p:sp>
        <p:nvSpPr>
          <p:cNvPr id="13" name="Textfeld 12"/>
          <p:cNvSpPr txBox="1"/>
          <p:nvPr userDrawn="1"/>
        </p:nvSpPr>
        <p:spPr>
          <a:xfrm>
            <a:off x="290944" y="6355577"/>
            <a:ext cx="177305" cy="123111"/>
          </a:xfrm>
          <a:prstGeom prst="rect">
            <a:avLst/>
          </a:prstGeom>
          <a:noFill/>
        </p:spPr>
        <p:txBody>
          <a:bodyPr wrap="square" lIns="0" tIns="0" rIns="0" bIns="0" rtlCol="0">
            <a:spAutoFit/>
          </a:bodyPr>
          <a:lstStyle/>
          <a:p>
            <a:r>
              <a:rPr lang="de-DE" sz="800" b="1" dirty="0" smtClean="0">
                <a:latin typeface="Arial" pitchFamily="34" charset="0"/>
                <a:cs typeface="Arial" pitchFamily="34" charset="0"/>
              </a:rPr>
              <a:t>©</a:t>
            </a:r>
            <a:endParaRPr lang="de-DE" sz="800" b="1" dirty="0">
              <a:latin typeface="Arial" pitchFamily="34" charset="0"/>
              <a:cs typeface="Arial" pitchFamily="34" charset="0"/>
            </a:endParaRPr>
          </a:p>
        </p:txBody>
      </p:sp>
      <p:sp>
        <p:nvSpPr>
          <p:cNvPr id="14" name="Bildplatzhalter 15"/>
          <p:cNvSpPr>
            <a:spLocks noGrp="1"/>
          </p:cNvSpPr>
          <p:nvPr>
            <p:ph type="pic" sz="quarter" idx="22"/>
          </p:nvPr>
        </p:nvSpPr>
        <p:spPr>
          <a:xfrm>
            <a:off x="468313" y="1928802"/>
            <a:ext cx="5975350" cy="4000528"/>
          </a:xfrm>
          <a:prstGeom prst="rect">
            <a:avLst/>
          </a:prstGeom>
        </p:spPr>
        <p:txBody>
          <a:bodyPr/>
          <a:lstStyle/>
          <a:p>
            <a:endParaRPr lang="de-DE" dirty="0"/>
          </a:p>
        </p:txBody>
      </p:sp>
      <p:sp>
        <p:nvSpPr>
          <p:cNvPr id="11" name="Inhaltsplatzhalter 5"/>
          <p:cNvSpPr>
            <a:spLocks noGrp="1"/>
          </p:cNvSpPr>
          <p:nvPr>
            <p:ph sz="quarter" idx="11"/>
          </p:nvPr>
        </p:nvSpPr>
        <p:spPr bwMode="auto">
          <a:xfrm>
            <a:off x="6605588" y="1412875"/>
            <a:ext cx="2358412" cy="4516455"/>
          </a:xfrm>
          <a:prstGeom prst="rect">
            <a:avLst/>
          </a:prstGeom>
        </p:spPr>
        <p:txBody>
          <a:bodyPr>
            <a:noAutofit/>
          </a:bodyPr>
          <a:lstStyle>
            <a:lvl1pPr marL="0" indent="0">
              <a:buFontTx/>
              <a:buNone/>
              <a:defRPr sz="1600" b="0">
                <a:solidFill>
                  <a:srgbClr val="262626"/>
                </a:solidFill>
                <a:latin typeface="Arial" pitchFamily="34" charset="0"/>
                <a:cs typeface="Arial" pitchFamily="34" charset="0"/>
              </a:defRPr>
            </a:lvl1pPr>
            <a:lvl2pPr marL="176213" indent="-176213">
              <a:defRPr sz="1600">
                <a:solidFill>
                  <a:srgbClr val="262626"/>
                </a:solidFill>
                <a:latin typeface="Arial" pitchFamily="34" charset="0"/>
                <a:cs typeface="Arial" pitchFamily="34" charset="0"/>
              </a:defRPr>
            </a:lvl2pPr>
            <a:lvl3pPr marL="361950" indent="-185738">
              <a:defRPr sz="1600">
                <a:solidFill>
                  <a:srgbClr val="262626"/>
                </a:solidFill>
                <a:latin typeface="Arial" pitchFamily="34" charset="0"/>
                <a:cs typeface="Arial" pitchFamily="34" charset="0"/>
              </a:defRPr>
            </a:lvl3pPr>
            <a:lvl4pPr marL="538163" indent="-176213">
              <a:defRPr sz="1200">
                <a:solidFill>
                  <a:srgbClr val="262626"/>
                </a:solidFill>
                <a:latin typeface="Arial" pitchFamily="34" charset="0"/>
                <a:cs typeface="Arial" pitchFamily="34" charset="0"/>
              </a:defRPr>
            </a:lvl4pPr>
            <a:lvl5pPr marL="715963" indent="-177800">
              <a:tabLst/>
              <a:defRPr sz="1200">
                <a:solidFill>
                  <a:srgbClr val="262626"/>
                </a:solidFill>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768" r:id="rId5"/>
    <p:sldLayoutId id="2147483769" r:id="rId6"/>
    <p:sldLayoutId id="2147483770" r:id="rId7"/>
    <p:sldLayoutId id="2147483771" r:id="rId8"/>
    <p:sldLayoutId id="2147483772" r:id="rId9"/>
    <p:sldLayoutId id="2147483773" r:id="rId10"/>
    <p:sldLayoutId id="2147483914" r:id="rId11"/>
    <p:sldLayoutId id="2147483922" r:id="rId12"/>
  </p:sldLayoutIdLst>
  <p:hf hdr="0"/>
  <p:txStyles>
    <p:title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387C43D-3FE7-4B96-9351-BF0704FAED19}"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F21515"/>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65" charset="-128"/>
                <a:cs typeface="Arial" pitchFamily="34" charset="0"/>
              </a:rPr>
              <a:t>Wireless Communications and Networks</a:t>
            </a:r>
            <a:endParaRPr lang="de-DE" sz="1600" dirty="0">
              <a:solidFill>
                <a:schemeClr val="bg1"/>
              </a:solidFill>
              <a:latin typeface="Arial" pitchFamily="34" charset="0"/>
              <a:ea typeface="ＭＳ Ｐゴシック" pitchFamily="-65"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915"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FF00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FF00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FF00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FF00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A708929-7C35-4BB6-BC31-9E394CB5D786}"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59BE"/>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fontAlgn="auto">
              <a:spcBef>
                <a:spcPts val="0"/>
              </a:spcBef>
              <a:spcAft>
                <a:spcPts val="0"/>
              </a:spcAft>
              <a:defRPr/>
            </a:pPr>
            <a:r>
              <a:rPr lang="de-DE" sz="1600" dirty="0" smtClean="0">
                <a:solidFill>
                  <a:schemeClr val="bg1"/>
                </a:solidFill>
                <a:latin typeface="Arial" pitchFamily="34" charset="0"/>
                <a:ea typeface="ＭＳ Ｐゴシック" pitchFamily="1" charset="-128"/>
                <a:cs typeface="Arial" pitchFamily="34" charset="0"/>
              </a:rPr>
              <a:t>Fiber Optical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Sensor Systems</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916"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59BE"/>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59BE"/>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59BE"/>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59BE"/>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60534152-B425-4818-8757-FEEB3F145B92}"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A1A2"/>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en-US" sz="1600" dirty="0" smtClean="0">
                <a:solidFill>
                  <a:schemeClr val="bg1"/>
                </a:solidFill>
                <a:latin typeface="Arial" pitchFamily="34" charset="0"/>
                <a:ea typeface="ＭＳ Ｐゴシック" pitchFamily="1" charset="-128"/>
                <a:cs typeface="Arial" pitchFamily="34" charset="0"/>
              </a:rPr>
              <a:t>High Speed</a:t>
            </a:r>
            <a:br>
              <a:rPr lang="en-US" sz="1600" dirty="0" smtClean="0">
                <a:solidFill>
                  <a:schemeClr val="bg1"/>
                </a:solidFill>
                <a:latin typeface="Arial" pitchFamily="34" charset="0"/>
                <a:ea typeface="ＭＳ Ｐゴシック" pitchFamily="1" charset="-128"/>
                <a:cs typeface="Arial" pitchFamily="34" charset="0"/>
              </a:rPr>
            </a:br>
            <a:r>
              <a:rPr lang="en-US" sz="1600" dirty="0" smtClean="0">
                <a:solidFill>
                  <a:schemeClr val="bg1"/>
                </a:solidFill>
                <a:latin typeface="Arial" pitchFamily="34" charset="0"/>
                <a:ea typeface="ＭＳ Ｐゴシック" pitchFamily="1" charset="-128"/>
                <a:cs typeface="Arial" pitchFamily="34" charset="0"/>
              </a:rPr>
              <a:t>Hardware Architectures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917"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A1A2"/>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A1A2"/>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A1A2"/>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A1A2"/>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B86F6BB7-EE3D-4720-BDD8-C39F19BCA016}"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dirty="0"/>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D8CD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Interactive Media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Human </a:t>
            </a:r>
            <a:r>
              <a:rPr lang="de-DE" sz="1600" dirty="0" err="1" smtClean="0">
                <a:solidFill>
                  <a:schemeClr val="bg1"/>
                </a:solidFill>
                <a:latin typeface="Arial" pitchFamily="34" charset="0"/>
                <a:ea typeface="ＭＳ Ｐゴシック" pitchFamily="1" charset="-128"/>
                <a:cs typeface="Arial" pitchFamily="34" charset="0"/>
              </a:rPr>
              <a:t>Factors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918"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D8CD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D8CD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D8CD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D8CD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5509F18A-1D0D-4893-B0EC-34242593BCFB}"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5ABE00"/>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smtClean="0">
                <a:solidFill>
                  <a:schemeClr val="bg1"/>
                </a:solidFill>
                <a:latin typeface="Arial" pitchFamily="34" charset="0"/>
                <a:ea typeface="ＭＳ Ｐゴシック" pitchFamily="1" charset="-128"/>
                <a:cs typeface="Arial" pitchFamily="34" charset="0"/>
              </a:rPr>
              <a:t>Image Processing</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919"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5ABE00"/>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5ABE00"/>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5ABE00"/>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5ABE00"/>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AA67D16A-255E-4349-8FA3-F1FBFDD0FA44}"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10" name="Untertitel 2"/>
          <p:cNvSpPr txBox="1">
            <a:spLocks/>
          </p:cNvSpPr>
          <p:nvPr/>
        </p:nvSpPr>
        <p:spPr>
          <a:xfrm>
            <a:off x="6443663" y="0"/>
            <a:ext cx="2700337" cy="900113"/>
          </a:xfrm>
          <a:prstGeom prst="rect">
            <a:avLst/>
          </a:prstGeom>
          <a:solidFill>
            <a:srgbClr val="0076B3"/>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Components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20"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76B3"/>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76B3"/>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76B3"/>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76B3"/>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8313" y="1412875"/>
            <a:ext cx="5975350" cy="451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5" name="Datumsplatzhalter 35"/>
          <p:cNvSpPr>
            <a:spLocks noGrp="1"/>
          </p:cNvSpPr>
          <p:nvPr>
            <p:ph type="dt" sz="half" idx="2"/>
          </p:nvPr>
        </p:nvSpPr>
        <p:spPr>
          <a:xfrm>
            <a:off x="6215063" y="6308725"/>
            <a:ext cx="2309812"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FE0688D8-3A1A-4924-A079-C7561255588B}" type="datetime1">
              <a:rPr lang="de-DE" smtClean="0"/>
              <a:pPr>
                <a:defRPr/>
              </a:pPr>
              <a:t>10.11.2015</a:t>
            </a:fld>
            <a:endParaRPr lang="de-DE"/>
          </a:p>
        </p:txBody>
      </p:sp>
      <p:sp>
        <p:nvSpPr>
          <p:cNvPr id="16" name="Foliennummernplatzhalter 36"/>
          <p:cNvSpPr>
            <a:spLocks noGrp="1"/>
          </p:cNvSpPr>
          <p:nvPr>
            <p:ph type="sldNum" sz="quarter" idx="4"/>
          </p:nvPr>
        </p:nvSpPr>
        <p:spPr>
          <a:xfrm>
            <a:off x="8501063" y="6308725"/>
            <a:ext cx="463550" cy="360363"/>
          </a:xfrm>
          <a:prstGeom prst="rect">
            <a:avLst/>
          </a:prstGeom>
        </p:spPr>
        <p:txBody>
          <a:bodyPr vert="horz" wrap="square" lIns="91440" tIns="45720" rIns="0" bIns="45720" numCol="1" anchor="ctr" anchorCtr="0" compatLnSpc="1">
            <a:prstTxWarp prst="textNoShape">
              <a:avLst/>
            </a:prstTxWarp>
          </a:bodyPr>
          <a:lstStyle>
            <a:lvl1pPr algn="r">
              <a:defRPr sz="1100">
                <a:latin typeface="Arial" pitchFamily="34" charset="0"/>
                <a:ea typeface="ＭＳ Ｐゴシック" pitchFamily="-65" charset="-128"/>
                <a:cs typeface="Arial" pitchFamily="34" charset="0"/>
              </a:defRPr>
            </a:lvl1pPr>
          </a:lstStyle>
          <a:p>
            <a:pPr>
              <a:defRPr/>
            </a:pPr>
            <a:fld id="{DE584490-0EA0-4B06-9EB3-746BFC7422DE}" type="slidenum">
              <a:rPr lang="de-DE" smtClean="0"/>
              <a:pPr>
                <a:defRPr/>
              </a:pPr>
              <a:t>‹Nr.›</a:t>
            </a:fld>
            <a:endParaRPr lang="de-DE" dirty="0"/>
          </a:p>
        </p:txBody>
      </p:sp>
      <p:sp>
        <p:nvSpPr>
          <p:cNvPr id="20" name="Fußzeilenplatzhalter 37"/>
          <p:cNvSpPr>
            <a:spLocks noGrp="1"/>
          </p:cNvSpPr>
          <p:nvPr>
            <p:ph type="ftr" sz="quarter" idx="3"/>
          </p:nvPr>
        </p:nvSpPr>
        <p:spPr>
          <a:xfrm>
            <a:off x="2700338" y="6308725"/>
            <a:ext cx="3443287" cy="358775"/>
          </a:xfrm>
          <a:prstGeom prst="rect">
            <a:avLst/>
          </a:prstGeom>
        </p:spPr>
        <p:txBody>
          <a:bodyPr vert="horz" wrap="square" lIns="576000" tIns="45720" rIns="91440" bIns="45720" numCol="1" anchor="ctr" anchorCtr="0" compatLnSpc="1">
            <a:prstTxWarp prst="textNoShape">
              <a:avLst/>
            </a:prstTxWarp>
          </a:bodyPr>
          <a:lstStyle>
            <a:lvl1pPr algn="l">
              <a:defRPr sz="1100">
                <a:latin typeface="Arial" pitchFamily="34" charset="0"/>
                <a:ea typeface="ＭＳ Ｐゴシック" pitchFamily="-65" charset="-128"/>
                <a:cs typeface="Arial" pitchFamily="34" charset="0"/>
              </a:defRPr>
            </a:lvl1pPr>
          </a:lstStyle>
          <a:p>
            <a:pPr>
              <a:defRPr/>
            </a:pPr>
            <a:r>
              <a:rPr lang="de-DE" smtClean="0"/>
              <a:t>Speaker</a:t>
            </a:r>
            <a:endParaRPr lang="de-DE"/>
          </a:p>
        </p:txBody>
      </p:sp>
      <p:sp>
        <p:nvSpPr>
          <p:cNvPr id="6" name="Rechteck 5"/>
          <p:cNvSpPr/>
          <p:nvPr/>
        </p:nvSpPr>
        <p:spPr>
          <a:xfrm>
            <a:off x="0" y="0"/>
            <a:ext cx="8999538" cy="900113"/>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itchFamily="34" charset="0"/>
              <a:cs typeface="Arial" pitchFamily="34" charset="0"/>
            </a:endParaRPr>
          </a:p>
        </p:txBody>
      </p:sp>
      <p:sp>
        <p:nvSpPr>
          <p:cNvPr id="11" name="Rechteck 10"/>
          <p:cNvSpPr/>
          <p:nvPr/>
        </p:nvSpPr>
        <p:spPr>
          <a:xfrm>
            <a:off x="0" y="6143625"/>
            <a:ext cx="9144000" cy="53975"/>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latin typeface="Arial" pitchFamily="34" charset="0"/>
              <a:ea typeface="ＭＳ Ｐゴシック" pitchFamily="-65" charset="-128"/>
              <a:cs typeface="Arial" pitchFamily="34" charset="0"/>
            </a:endParaRPr>
          </a:p>
        </p:txBody>
      </p:sp>
      <p:sp>
        <p:nvSpPr>
          <p:cNvPr id="9" name="Untertitel 2"/>
          <p:cNvSpPr txBox="1">
            <a:spLocks/>
          </p:cNvSpPr>
          <p:nvPr/>
        </p:nvSpPr>
        <p:spPr>
          <a:xfrm>
            <a:off x="6443663" y="0"/>
            <a:ext cx="2700337" cy="900113"/>
          </a:xfrm>
          <a:prstGeom prst="rect">
            <a:avLst/>
          </a:prstGeom>
          <a:solidFill>
            <a:srgbClr val="00B3DF"/>
          </a:solidFill>
        </p:spPr>
        <p:txBody>
          <a:bodyPr lIns="72000" rIns="0"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82550" algn="l">
              <a:defRPr/>
            </a:pPr>
            <a:r>
              <a:rPr lang="de-DE" sz="1600" dirty="0" err="1" smtClean="0">
                <a:solidFill>
                  <a:schemeClr val="bg1"/>
                </a:solidFill>
                <a:latin typeface="Arial" pitchFamily="34" charset="0"/>
                <a:ea typeface="ＭＳ Ｐゴシック" pitchFamily="1" charset="-128"/>
                <a:cs typeface="Arial" pitchFamily="34" charset="0"/>
              </a:rPr>
              <a:t>Photonic</a:t>
            </a:r>
            <a:r>
              <a:rPr lang="de-DE" sz="1600" dirty="0" smtClean="0">
                <a:solidFill>
                  <a:schemeClr val="bg1"/>
                </a:solidFill>
                <a:latin typeface="Arial" pitchFamily="34" charset="0"/>
                <a:ea typeface="ＭＳ Ｐゴシック" pitchFamily="1" charset="-128"/>
                <a:cs typeface="Arial" pitchFamily="34" charset="0"/>
              </a:rPr>
              <a:t> </a:t>
            </a:r>
            <a:br>
              <a:rPr lang="de-DE" sz="1600" dirty="0" smtClean="0">
                <a:solidFill>
                  <a:schemeClr val="bg1"/>
                </a:solidFill>
                <a:latin typeface="Arial" pitchFamily="34" charset="0"/>
                <a:ea typeface="ＭＳ Ｐゴシック" pitchFamily="1" charset="-128"/>
                <a:cs typeface="Arial" pitchFamily="34" charset="0"/>
              </a:rPr>
            </a:br>
            <a:r>
              <a:rPr lang="de-DE" sz="1600" dirty="0" smtClean="0">
                <a:solidFill>
                  <a:schemeClr val="bg1"/>
                </a:solidFill>
                <a:latin typeface="Arial" pitchFamily="34" charset="0"/>
                <a:ea typeface="ＭＳ Ｐゴシック" pitchFamily="1" charset="-128"/>
                <a:cs typeface="Arial" pitchFamily="34" charset="0"/>
              </a:rPr>
              <a:t>Networks </a:t>
            </a:r>
            <a:r>
              <a:rPr lang="de-DE" sz="1600" dirty="0" err="1" smtClean="0">
                <a:solidFill>
                  <a:schemeClr val="bg1"/>
                </a:solidFill>
                <a:latin typeface="Arial" pitchFamily="34" charset="0"/>
                <a:ea typeface="ＭＳ Ｐゴシック" pitchFamily="1" charset="-128"/>
                <a:cs typeface="Arial" pitchFamily="34" charset="0"/>
              </a:rPr>
              <a:t>and</a:t>
            </a:r>
            <a:r>
              <a:rPr lang="de-DE" sz="1600" dirty="0" smtClean="0">
                <a:solidFill>
                  <a:schemeClr val="bg1"/>
                </a:solidFill>
                <a:latin typeface="Arial" pitchFamily="34" charset="0"/>
                <a:ea typeface="ＭＳ Ｐゴシック" pitchFamily="1" charset="-128"/>
                <a:cs typeface="Arial" pitchFamily="34" charset="0"/>
              </a:rPr>
              <a:t> Systems</a:t>
            </a:r>
            <a:endParaRPr lang="de-DE" sz="1600" dirty="0">
              <a:solidFill>
                <a:schemeClr val="bg1"/>
              </a:solidFill>
              <a:latin typeface="Arial" pitchFamily="34" charset="0"/>
              <a:ea typeface="ＭＳ Ｐゴシック" pitchFamily="1"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21" r:id="rId11"/>
  </p:sldLayoutIdLst>
  <p:hf hdr="0"/>
  <p:txStyles>
    <p:titleStyle>
      <a:lvl1pPr algn="l" rtl="0" eaLnBrk="0" fontAlgn="base" hangingPunct="0">
        <a:spcBef>
          <a:spcPct val="0"/>
        </a:spcBef>
        <a:spcAft>
          <a:spcPct val="0"/>
        </a:spcAft>
        <a:defRPr sz="2400" b="1" kern="1200">
          <a:solidFill>
            <a:srgbClr val="262626"/>
          </a:solidFill>
          <a:latin typeface="+mn-lt"/>
          <a:ea typeface="+mj-ea"/>
          <a:cs typeface="+mj-cs"/>
        </a:defRPr>
      </a:lvl1pPr>
      <a:lvl2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2pPr>
      <a:lvl3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3pPr>
      <a:lvl4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4pPr>
      <a:lvl5pPr algn="l" rtl="0" eaLnBrk="0" fontAlgn="base" hangingPunct="0">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fontAlgn="base">
        <a:spcBef>
          <a:spcPct val="0"/>
        </a:spcBef>
        <a:spcAft>
          <a:spcPct val="0"/>
        </a:spcAft>
        <a:defRPr sz="2600" b="1">
          <a:solidFill>
            <a:srgbClr val="262626"/>
          </a:solidFill>
          <a:latin typeface="FrutigerBQ" pitchFamily="34" charset="0"/>
          <a:ea typeface="Tahoma" pitchFamily="-111" charset="0"/>
          <a:cs typeface="Tahoma" pitchFamily="-111" charset="0"/>
        </a:defRPr>
      </a:lvl9pPr>
    </p:titleStyle>
    <p:bodyStyle>
      <a:lvl1pPr marL="287338" indent="-287338" algn="l" rtl="0" eaLnBrk="0" fontAlgn="base" hangingPunct="0">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indent="-276225" algn="l" rtl="0" eaLnBrk="0" fontAlgn="base" hangingPunct="0">
        <a:spcBef>
          <a:spcPts val="600"/>
        </a:spcBef>
        <a:spcAft>
          <a:spcPct val="0"/>
        </a:spcAft>
        <a:buClr>
          <a:srgbClr val="00B3DF"/>
        </a:buClr>
        <a:buSzPct val="80000"/>
        <a:buFont typeface="Wingdings" pitchFamily="2" charset="2"/>
        <a:buChar char="n"/>
        <a:defRPr sz="2000" kern="1200">
          <a:solidFill>
            <a:srgbClr val="262626"/>
          </a:solidFill>
          <a:latin typeface="Arial" pitchFamily="34" charset="0"/>
          <a:ea typeface="+mn-ea"/>
          <a:cs typeface="Arial" pitchFamily="34" charset="0"/>
        </a:defRPr>
      </a:lvl3pPr>
      <a:lvl4pPr marL="627063" indent="-177800" algn="l" rtl="0" eaLnBrk="0" fontAlgn="base" hangingPunct="0">
        <a:spcBef>
          <a:spcPts val="600"/>
        </a:spcBef>
        <a:spcAft>
          <a:spcPct val="0"/>
        </a:spcAft>
        <a:buClr>
          <a:srgbClr val="00B3DF"/>
        </a:buClr>
        <a:buSzPct val="80000"/>
        <a:buFont typeface="Wingdings" pitchFamily="2" charset="2"/>
        <a:buChar char="n"/>
        <a:defRPr lang="de-DE" sz="1400" kern="1200" dirty="0">
          <a:solidFill>
            <a:srgbClr val="262626"/>
          </a:solidFill>
          <a:latin typeface="+mn-lt"/>
          <a:ea typeface="+mn-ea"/>
          <a:cs typeface="+mn-cs"/>
        </a:defRPr>
      </a:lvl4pPr>
      <a:lvl5pPr marL="627063" indent="176213" algn="l" rtl="0" eaLnBrk="0" fontAlgn="base" hangingPunct="0">
        <a:spcBef>
          <a:spcPts val="600"/>
        </a:spcBef>
        <a:spcAft>
          <a:spcPct val="0"/>
        </a:spcAft>
        <a:buClr>
          <a:srgbClr val="00B3DF"/>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a:t>
            </a:r>
            <a:r>
              <a:rPr lang="en-US" altLang="en-US" sz="1600" b="1" dirty="0" smtClean="0">
                <a:solidFill>
                  <a:schemeClr val="tx2"/>
                </a:solidFill>
              </a:rPr>
              <a:t>Title:</a:t>
            </a:r>
            <a:r>
              <a:rPr lang="en-US" altLang="en-US" sz="1600" dirty="0" smtClean="0">
                <a:solidFill>
                  <a:schemeClr val="tx2"/>
                </a:solidFill>
              </a:rPr>
              <a:t> Discussion on Channel Model for B4</a:t>
            </a:r>
            <a:endParaRPr lang="en-US" altLang="en-US" sz="1600" dirty="0">
              <a:solidFill>
                <a:schemeClr val="tx2"/>
              </a:solidFill>
            </a:endParaRPr>
          </a:p>
          <a:p>
            <a:r>
              <a:rPr lang="en-US" altLang="en-US" sz="1600" b="1" dirty="0">
                <a:solidFill>
                  <a:schemeClr val="tx2"/>
                </a:solidFill>
              </a:rPr>
              <a:t>Date Submitted: </a:t>
            </a:r>
            <a:r>
              <a:rPr lang="en-US" altLang="en-US" sz="1600" dirty="0" smtClean="0">
                <a:solidFill>
                  <a:schemeClr val="tx2"/>
                </a:solidFill>
              </a:rPr>
              <a:t>November 9, 2015</a:t>
            </a:r>
          </a:p>
          <a:p>
            <a:r>
              <a:rPr lang="en-US" altLang="en-US" sz="1600" b="1" dirty="0" smtClean="0">
                <a:solidFill>
                  <a:schemeClr val="tx2"/>
                </a:solidFill>
              </a:rPr>
              <a:t>Source: </a:t>
            </a:r>
            <a:r>
              <a:rPr lang="de-DE" sz="1600" dirty="0" smtClean="0"/>
              <a:t>V. </a:t>
            </a:r>
            <a:r>
              <a:rPr lang="de-DE" sz="1600" dirty="0"/>
              <a:t>Jungnickel, </a:t>
            </a:r>
            <a:r>
              <a:rPr lang="de-DE" sz="1600" dirty="0" smtClean="0"/>
              <a:t>D. </a:t>
            </a:r>
            <a:r>
              <a:rPr lang="de-DE" sz="1600" dirty="0"/>
              <a:t>Schulz, </a:t>
            </a:r>
            <a:r>
              <a:rPr lang="de-DE" sz="1600" dirty="0" smtClean="0"/>
              <a:t>J. </a:t>
            </a:r>
            <a:r>
              <a:rPr lang="de-DE" sz="1600" dirty="0"/>
              <a:t>Hilt, </a:t>
            </a:r>
            <a:r>
              <a:rPr lang="de-DE" sz="1600" dirty="0" smtClean="0"/>
              <a:t>C. </a:t>
            </a:r>
            <a:r>
              <a:rPr lang="de-DE" sz="1600" dirty="0"/>
              <a:t>Alexakis</a:t>
            </a:r>
            <a:r>
              <a:rPr lang="es-ES_tradnl" sz="1600" dirty="0"/>
              <a:t>, </a:t>
            </a:r>
            <a:r>
              <a:rPr lang="es-ES_tradnl" sz="1600" dirty="0" smtClean="0"/>
              <a:t>M. </a:t>
            </a:r>
            <a:r>
              <a:rPr lang="es-ES_tradnl" sz="1600" dirty="0"/>
              <a:t>Schlosser</a:t>
            </a:r>
            <a:r>
              <a:rPr lang="en-US" sz="1600" dirty="0"/>
              <a:t>, </a:t>
            </a:r>
            <a:r>
              <a:rPr lang="en-US" sz="1600" dirty="0" smtClean="0"/>
              <a:t>A. </a:t>
            </a:r>
            <a:r>
              <a:rPr lang="en-US" sz="1600" dirty="0"/>
              <a:t>Paraskevopoulos, </a:t>
            </a:r>
            <a:endParaRPr lang="en-US" sz="1600" dirty="0" smtClean="0"/>
          </a:p>
          <a:p>
            <a:r>
              <a:rPr lang="en-US" sz="1600" dirty="0" smtClean="0"/>
              <a:t>L</a:t>
            </a:r>
            <a:r>
              <a:rPr lang="en-US" sz="1600" dirty="0"/>
              <a:t>. Grobe, </a:t>
            </a:r>
            <a:r>
              <a:rPr lang="en-US" sz="1600" dirty="0" smtClean="0"/>
              <a:t>R. </a:t>
            </a:r>
            <a:r>
              <a:rPr lang="en-US" sz="1600" dirty="0"/>
              <a:t>Freund </a:t>
            </a:r>
            <a:endParaRPr lang="en-US" sz="1600" dirty="0" smtClean="0"/>
          </a:p>
          <a:p>
            <a:r>
              <a:rPr lang="en-US" altLang="en-US" sz="1600" b="1" dirty="0" smtClean="0">
                <a:solidFill>
                  <a:schemeClr val="tx2"/>
                </a:solidFill>
              </a:rPr>
              <a:t>Company:</a:t>
            </a:r>
            <a:r>
              <a:rPr lang="en-US" altLang="en-US" sz="1600" dirty="0" smtClean="0">
                <a:solidFill>
                  <a:schemeClr val="tx2"/>
                </a:solidFill>
              </a:rPr>
              <a:t> </a:t>
            </a:r>
            <a:r>
              <a:rPr lang="en-US" altLang="en-US" sz="1600" dirty="0" err="1" smtClean="0">
                <a:solidFill>
                  <a:schemeClr val="tx2"/>
                </a:solidFill>
              </a:rPr>
              <a:t>Fraunhofer</a:t>
            </a:r>
            <a:r>
              <a:rPr lang="en-US" altLang="en-US" sz="1600" dirty="0" smtClean="0">
                <a:solidFill>
                  <a:schemeClr val="tx2"/>
                </a:solidFill>
              </a:rPr>
              <a:t> HHI</a:t>
            </a:r>
            <a:endParaRPr kumimoji="1" lang="en-US" altLang="zh-TW" sz="1600" dirty="0" smtClean="0"/>
          </a:p>
          <a:p>
            <a:r>
              <a:rPr lang="en-US" altLang="en-US" sz="1600" dirty="0" smtClean="0">
                <a:solidFill>
                  <a:schemeClr val="tx2"/>
                </a:solidFill>
              </a:rPr>
              <a:t>Address: </a:t>
            </a:r>
            <a:r>
              <a:rPr lang="en-US" altLang="en-US" sz="1600" dirty="0" err="1" smtClean="0">
                <a:solidFill>
                  <a:schemeClr val="tx2"/>
                </a:solidFill>
              </a:rPr>
              <a:t>Einsteinufer</a:t>
            </a:r>
            <a:r>
              <a:rPr lang="en-US" altLang="en-US" sz="1600" dirty="0" smtClean="0">
                <a:solidFill>
                  <a:schemeClr val="tx2"/>
                </a:solidFill>
              </a:rPr>
              <a:t> 37, 10587 Berlin, Germany, Voice: +49 30 31002 768</a:t>
            </a:r>
          </a:p>
          <a:p>
            <a:r>
              <a:rPr lang="en-US" altLang="en-US" sz="1600" dirty="0" smtClean="0">
                <a:solidFill>
                  <a:schemeClr val="tx2"/>
                </a:solidFill>
              </a:rPr>
              <a:t>mail: volker.jungnickel@hhi.fraunhofer.de</a:t>
            </a:r>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Agenda </a:t>
            </a:r>
            <a:r>
              <a:rPr lang="en-US" altLang="en-US" sz="1600" dirty="0" smtClean="0">
                <a:solidFill>
                  <a:schemeClr val="tx2"/>
                </a:solidFill>
              </a:rPr>
              <a:t>item for </a:t>
            </a:r>
            <a:r>
              <a:rPr lang="en-US" altLang="en-US" sz="1600" dirty="0">
                <a:solidFill>
                  <a:schemeClr val="tx2"/>
                </a:solidFill>
              </a:rPr>
              <a:t>Monday </a:t>
            </a:r>
            <a:r>
              <a:rPr lang="en-US" altLang="en-US" sz="1600" dirty="0" smtClean="0">
                <a:solidFill>
                  <a:schemeClr val="tx2"/>
                </a:solidFill>
              </a:rPr>
              <a:t>Nov. 9, PM2 session </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 </a:t>
            </a:r>
            <a:r>
              <a:rPr lang="en-US" altLang="en-US" sz="1600" dirty="0" err="1" smtClean="0">
                <a:solidFill>
                  <a:schemeClr val="tx2"/>
                </a:solidFill>
              </a:rPr>
              <a:t>Fudan</a:t>
            </a:r>
            <a:r>
              <a:rPr lang="en-US" altLang="en-US" sz="1600" dirty="0" smtClean="0">
                <a:solidFill>
                  <a:schemeClr val="tx2"/>
                </a:solidFill>
              </a:rPr>
              <a:t> University proposed that an additional channel model should be developed for scenario B4. </a:t>
            </a:r>
            <a:r>
              <a:rPr lang="en-US" altLang="en-US" sz="1600" dirty="0" err="1" smtClean="0">
                <a:solidFill>
                  <a:schemeClr val="tx2"/>
                </a:solidFill>
              </a:rPr>
              <a:t>Fraunhofer</a:t>
            </a:r>
            <a:r>
              <a:rPr lang="en-US" altLang="en-US" sz="1600" dirty="0" smtClean="0">
                <a:solidFill>
                  <a:schemeClr val="tx2"/>
                </a:solidFill>
              </a:rPr>
              <a:t> provides insights into recent work on that issue as a basis for discussion.</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Discussion</a:t>
            </a:r>
          </a:p>
          <a:p>
            <a:r>
              <a:rPr lang="en-US" altLang="en-US" sz="1600" b="1" dirty="0" smtClean="0">
                <a:solidFill>
                  <a:schemeClr val="tx2"/>
                </a:solidFill>
              </a:rPr>
              <a:t>Notice</a:t>
            </a:r>
            <a:r>
              <a:rPr lang="en-US" altLang="en-US" sz="1600" b="1" dirty="0">
                <a:solidFill>
                  <a:schemeClr val="tx2"/>
                </a:solidFill>
              </a:rPr>
              <a:t>:</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281578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899592" y="620688"/>
            <a:ext cx="7416824"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a:t>Results with optimized backhaul link</a:t>
            </a:r>
          </a:p>
        </p:txBody>
      </p:sp>
      <p:sp>
        <p:nvSpPr>
          <p:cNvPr id="3" name="Text Box 62"/>
          <p:cNvSpPr txBox="1">
            <a:spLocks noChangeArrowheads="1"/>
          </p:cNvSpPr>
          <p:nvPr/>
        </p:nvSpPr>
        <p:spPr bwMode="auto">
          <a:xfrm>
            <a:off x="539552" y="5085159"/>
            <a:ext cx="8463989" cy="13681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mn-lt"/>
                <a:ea typeface="+mn-ea"/>
                <a:cs typeface="+mn-cs"/>
              </a:defRPr>
            </a:lvl1pPr>
            <a:lvl2pPr marL="287338"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2pPr>
            <a:lvl3pPr marL="525463" indent="-215900" algn="l" rtl="0" eaLnBrk="0" fontAlgn="base" hangingPunct="0">
              <a:spcBef>
                <a:spcPts val="600"/>
              </a:spcBef>
              <a:spcAft>
                <a:spcPct val="0"/>
              </a:spcAft>
              <a:buFont typeface="FrutigerBQ" pitchFamily="34" charset="0"/>
              <a:buChar char="-"/>
              <a:tabLst>
                <a:tab pos="534988" algn="l"/>
              </a:tabLst>
              <a:defRPr sz="2000" kern="1200">
                <a:solidFill>
                  <a:srgbClr val="262626"/>
                </a:solidFill>
                <a:latin typeface="+mn-lt"/>
                <a:ea typeface="+mn-ea"/>
                <a:cs typeface="+mn-cs"/>
              </a:defRPr>
            </a:lvl3pPr>
            <a:lvl4pPr marL="773113" indent="-215900" algn="l" rtl="0" eaLnBrk="0" fontAlgn="base" hangingPunct="0">
              <a:spcBef>
                <a:spcPts val="600"/>
              </a:spcBef>
              <a:spcAft>
                <a:spcPct val="0"/>
              </a:spcAft>
              <a:buFont typeface="FrutigerBQ" pitchFamily="34" charset="0"/>
              <a:buChar char="–"/>
              <a:defRPr lang="de-DE" sz="2000" kern="1200" dirty="0">
                <a:solidFill>
                  <a:srgbClr val="262626"/>
                </a:solidFill>
                <a:latin typeface="+mn-lt"/>
                <a:ea typeface="+mn-ea"/>
                <a:cs typeface="+mn-cs"/>
              </a:defRPr>
            </a:lvl4pPr>
            <a:lvl5pPr marL="773113"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87338">
              <a:buClr>
                <a:srgbClr val="00B3DF"/>
              </a:buClr>
              <a:buSzPct val="80000"/>
              <a:buFont typeface="Wingdings" pitchFamily="2" charset="2"/>
              <a:buChar char=""/>
            </a:pPr>
            <a:r>
              <a:rPr lang="en-US" dirty="0" smtClean="0">
                <a:cs typeface="Arial" charset="0"/>
              </a:rPr>
              <a:t>4” f=10 cm lenses </a:t>
            </a:r>
            <a:r>
              <a:rPr lang="en-US" dirty="0">
                <a:cs typeface="Arial" charset="0"/>
              </a:rPr>
              <a:t>at </a:t>
            </a:r>
            <a:r>
              <a:rPr lang="en-US" dirty="0" err="1">
                <a:cs typeface="Arial" charset="0"/>
              </a:rPr>
              <a:t>Tx</a:t>
            </a:r>
            <a:r>
              <a:rPr lang="en-US" dirty="0">
                <a:cs typeface="Arial" charset="0"/>
              </a:rPr>
              <a:t> and </a:t>
            </a:r>
            <a:r>
              <a:rPr lang="en-US" dirty="0" smtClean="0">
                <a:cs typeface="Arial" charset="0"/>
              </a:rPr>
              <a:t>Rx, single-color IR LED</a:t>
            </a:r>
          </a:p>
          <a:p>
            <a:pPr lvl="1" indent="-287338">
              <a:buClr>
                <a:srgbClr val="00B3DF"/>
              </a:buClr>
              <a:buSzPct val="80000"/>
              <a:buFont typeface="Wingdings" pitchFamily="2" charset="2"/>
              <a:buChar char=""/>
            </a:pPr>
            <a:r>
              <a:rPr lang="en-US" dirty="0" smtClean="0">
                <a:cs typeface="Arial" charset="0"/>
                <a:sym typeface="Wingdings" pitchFamily="2" charset="2"/>
              </a:rPr>
              <a:t>1x1 </a:t>
            </a:r>
            <a:r>
              <a:rPr lang="en-US" dirty="0">
                <a:cs typeface="Arial" charset="0"/>
                <a:sym typeface="Wingdings" panose="05000000000000000000" pitchFamily="2" charset="2"/>
              </a:rPr>
              <a:t>m² </a:t>
            </a:r>
            <a:r>
              <a:rPr lang="en-US" dirty="0" smtClean="0">
                <a:cs typeface="Arial" charset="0"/>
                <a:sym typeface="Wingdings" panose="05000000000000000000" pitchFamily="2" charset="2"/>
              </a:rPr>
              <a:t>at </a:t>
            </a:r>
            <a:r>
              <a:rPr lang="en-US" dirty="0">
                <a:cs typeface="Arial" charset="0"/>
                <a:sym typeface="Wingdings" panose="05000000000000000000" pitchFamily="2" charset="2"/>
              </a:rPr>
              <a:t>100 </a:t>
            </a:r>
            <a:r>
              <a:rPr lang="en-US" dirty="0" smtClean="0">
                <a:cs typeface="Arial" charset="0"/>
                <a:sym typeface="Wingdings" panose="05000000000000000000" pitchFamily="2" charset="2"/>
              </a:rPr>
              <a:t>m  higher SNR</a:t>
            </a:r>
            <a:endParaRPr lang="en-US" sz="1000" dirty="0" smtClean="0">
              <a:cs typeface="Arial" charset="0"/>
              <a:sym typeface="Wingdings" panose="05000000000000000000" pitchFamily="2" charset="2"/>
            </a:endParaRPr>
          </a:p>
          <a:p>
            <a:pPr lvl="1" indent="-287338">
              <a:buClr>
                <a:srgbClr val="00B3DF"/>
              </a:buClr>
              <a:buSzPct val="80000"/>
              <a:buFont typeface="Wingdings" pitchFamily="2" charset="2"/>
              <a:buChar char=""/>
            </a:pPr>
            <a:r>
              <a:rPr lang="en-US" dirty="0" smtClean="0">
                <a:cs typeface="Arial" charset="0"/>
                <a:sym typeface="Wingdings" panose="05000000000000000000" pitchFamily="2" charset="2"/>
              </a:rPr>
              <a:t>New baseband chip  Higher throughput, lower latency</a:t>
            </a:r>
          </a:p>
          <a:p>
            <a:endParaRPr lang="en-US" dirty="0" smtClean="0"/>
          </a:p>
        </p:txBody>
      </p:sp>
      <p:graphicFrame>
        <p:nvGraphicFramePr>
          <p:cNvPr id="4" name="Objekt 3"/>
          <p:cNvGraphicFramePr>
            <a:graphicFrameLocks noChangeAspect="1"/>
          </p:cNvGraphicFramePr>
          <p:nvPr>
            <p:extLst>
              <p:ext uri="{D42A27DB-BD31-4B8C-83A1-F6EECF244321}">
                <p14:modId xmlns:p14="http://schemas.microsoft.com/office/powerpoint/2010/main" val="49478851"/>
              </p:ext>
            </p:extLst>
          </p:nvPr>
        </p:nvGraphicFramePr>
        <p:xfrm>
          <a:off x="34925" y="980728"/>
          <a:ext cx="5616575" cy="3970337"/>
        </p:xfrm>
        <a:graphic>
          <a:graphicData uri="http://schemas.openxmlformats.org/presentationml/2006/ole">
            <mc:AlternateContent xmlns:mc="http://schemas.openxmlformats.org/markup-compatibility/2006">
              <mc:Choice xmlns:v="urn:schemas-microsoft-com:vml" Requires="v">
                <p:oleObj spid="_x0000_s28687" name="Graph" r:id="rId3" imgW="4276800" imgH="3022200" progId="Origin50.Graph">
                  <p:embed/>
                </p:oleObj>
              </mc:Choice>
              <mc:Fallback>
                <p:oleObj name="Graph" r:id="rId3" imgW="4276800" imgH="3022200" progId="Origin50.Graph">
                  <p:embed/>
                  <p:pic>
                    <p:nvPicPr>
                      <p:cNvPr id="0" name=""/>
                      <p:cNvPicPr/>
                      <p:nvPr/>
                    </p:nvPicPr>
                    <p:blipFill>
                      <a:blip r:embed="rId4"/>
                      <a:stretch>
                        <a:fillRect/>
                      </a:stretch>
                    </p:blipFill>
                    <p:spPr>
                      <a:xfrm>
                        <a:off x="34925" y="980728"/>
                        <a:ext cx="5616575" cy="3970337"/>
                      </a:xfrm>
                      <a:prstGeom prst="rect">
                        <a:avLst/>
                      </a:prstGeom>
                    </p:spPr>
                  </p:pic>
                </p:oleObj>
              </mc:Fallback>
            </mc:AlternateContent>
          </a:graphicData>
        </a:graphic>
      </p:graphicFrame>
      <p:pic>
        <p:nvPicPr>
          <p:cNvPr id="5"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11" y="2564879"/>
            <a:ext cx="322789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156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899592" y="620688"/>
            <a:ext cx="7416824"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a:t>Summary</a:t>
            </a:r>
          </a:p>
        </p:txBody>
      </p:sp>
      <p:sp>
        <p:nvSpPr>
          <p:cNvPr id="3" name="Text Box 62"/>
          <p:cNvSpPr txBox="1">
            <a:spLocks noChangeArrowheads="1"/>
          </p:cNvSpPr>
          <p:nvPr/>
        </p:nvSpPr>
        <p:spPr bwMode="auto">
          <a:xfrm>
            <a:off x="251520" y="1268760"/>
            <a:ext cx="8784976" cy="136815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mn-lt"/>
                <a:ea typeface="+mn-ea"/>
                <a:cs typeface="+mn-cs"/>
              </a:defRPr>
            </a:lvl1pPr>
            <a:lvl2pPr marL="287338"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2pPr>
            <a:lvl3pPr marL="525463" indent="-215900" algn="l" rtl="0" eaLnBrk="0" fontAlgn="base" hangingPunct="0">
              <a:spcBef>
                <a:spcPts val="600"/>
              </a:spcBef>
              <a:spcAft>
                <a:spcPct val="0"/>
              </a:spcAft>
              <a:buFont typeface="FrutigerBQ" pitchFamily="34" charset="0"/>
              <a:buChar char="-"/>
              <a:tabLst>
                <a:tab pos="534988" algn="l"/>
              </a:tabLst>
              <a:defRPr sz="2000" kern="1200">
                <a:solidFill>
                  <a:srgbClr val="262626"/>
                </a:solidFill>
                <a:latin typeface="+mn-lt"/>
                <a:ea typeface="+mn-ea"/>
                <a:cs typeface="+mn-cs"/>
              </a:defRPr>
            </a:lvl3pPr>
            <a:lvl4pPr marL="773113" indent="-215900" algn="l" rtl="0" eaLnBrk="0" fontAlgn="base" hangingPunct="0">
              <a:spcBef>
                <a:spcPts val="600"/>
              </a:spcBef>
              <a:spcAft>
                <a:spcPct val="0"/>
              </a:spcAft>
              <a:buFont typeface="FrutigerBQ" pitchFamily="34" charset="0"/>
              <a:buChar char="–"/>
              <a:defRPr lang="de-DE" sz="2000" kern="1200" dirty="0">
                <a:solidFill>
                  <a:srgbClr val="262626"/>
                </a:solidFill>
                <a:latin typeface="+mn-lt"/>
                <a:ea typeface="+mn-ea"/>
                <a:cs typeface="+mn-cs"/>
              </a:defRPr>
            </a:lvl4pPr>
            <a:lvl5pPr marL="773113"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87338">
              <a:buClr>
                <a:srgbClr val="00B3DF"/>
              </a:buClr>
              <a:buSzPct val="80000"/>
              <a:buFont typeface="Wingdings" pitchFamily="2" charset="2"/>
              <a:buChar char=""/>
            </a:pPr>
            <a:r>
              <a:rPr lang="en-US" dirty="0" smtClean="0">
                <a:cs typeface="Arial" charset="0"/>
              </a:rPr>
              <a:t>Initial work using LED-based optical wireless link for the backhaul of small radio cells (</a:t>
            </a:r>
            <a:r>
              <a:rPr lang="en-US" dirty="0" err="1" smtClean="0">
                <a:cs typeface="Arial" charset="0"/>
              </a:rPr>
              <a:t>WiFi</a:t>
            </a:r>
            <a:r>
              <a:rPr lang="en-US" dirty="0" smtClean="0">
                <a:cs typeface="Arial" charset="0"/>
              </a:rPr>
              <a:t>, LTE</a:t>
            </a:r>
            <a:r>
              <a:rPr lang="en-US" dirty="0" smtClean="0">
                <a:cs typeface="Arial" charset="0"/>
              </a:rPr>
              <a:t>) was presented, useful for distances &lt; 200m.</a:t>
            </a:r>
            <a:endParaRPr lang="en-US" dirty="0" smtClean="0">
              <a:cs typeface="Arial" charset="0"/>
            </a:endParaRPr>
          </a:p>
          <a:p>
            <a:pPr lvl="1" indent="-287338">
              <a:buClr>
                <a:srgbClr val="00B3DF"/>
              </a:buClr>
              <a:buSzPct val="80000"/>
              <a:buFont typeface="Wingdings" pitchFamily="2" charset="2"/>
              <a:buChar char=""/>
            </a:pPr>
            <a:endParaRPr lang="en-US" sz="800" dirty="0" smtClean="0">
              <a:cs typeface="Arial" charset="0"/>
            </a:endParaRPr>
          </a:p>
          <a:p>
            <a:pPr lvl="1" indent="-287338">
              <a:buClr>
                <a:srgbClr val="00B3DF"/>
              </a:buClr>
              <a:buSzPct val="80000"/>
              <a:buFont typeface="Wingdings" pitchFamily="2" charset="2"/>
              <a:buChar char=""/>
            </a:pPr>
            <a:r>
              <a:rPr lang="en-US" dirty="0" smtClean="0">
                <a:cs typeface="Arial" charset="0"/>
              </a:rPr>
              <a:t>Long-term outdoor trial indicates the impact of fog and sunlight.</a:t>
            </a:r>
          </a:p>
          <a:p>
            <a:pPr lvl="1" indent="-287338">
              <a:buClr>
                <a:srgbClr val="00B3DF"/>
              </a:buClr>
              <a:buSzPct val="80000"/>
              <a:buFont typeface="Wingdings" pitchFamily="2" charset="2"/>
              <a:buChar char=""/>
            </a:pPr>
            <a:endParaRPr lang="en-US" sz="800" dirty="0">
              <a:cs typeface="Arial" charset="0"/>
            </a:endParaRPr>
          </a:p>
          <a:p>
            <a:pPr lvl="1" indent="-287338">
              <a:buClr>
                <a:srgbClr val="00B3DF"/>
              </a:buClr>
              <a:buSzPct val="80000"/>
              <a:buFont typeface="Wingdings" pitchFamily="2" charset="2"/>
              <a:buChar char=""/>
            </a:pPr>
            <a:r>
              <a:rPr lang="en-US" dirty="0" smtClean="0">
                <a:cs typeface="Arial" charset="0"/>
              </a:rPr>
              <a:t>Analytical link model developed </a:t>
            </a:r>
            <a:r>
              <a:rPr lang="en-US" dirty="0" smtClean="0">
                <a:cs typeface="Arial" charset="0"/>
              </a:rPr>
              <a:t>to </a:t>
            </a:r>
            <a:r>
              <a:rPr lang="en-US" dirty="0" smtClean="0">
                <a:cs typeface="Arial" charset="0"/>
              </a:rPr>
              <a:t>optimize </a:t>
            </a:r>
            <a:r>
              <a:rPr lang="en-US" dirty="0" smtClean="0">
                <a:cs typeface="Arial" charset="0"/>
              </a:rPr>
              <a:t>link parameters, </a:t>
            </a:r>
            <a:r>
              <a:rPr lang="en-US" dirty="0" smtClean="0">
                <a:cs typeface="Arial" charset="0"/>
              </a:rPr>
              <a:t>aiming at 1Gbps </a:t>
            </a:r>
            <a:r>
              <a:rPr lang="en-US" dirty="0" smtClean="0">
                <a:cs typeface="Arial" charset="0"/>
              </a:rPr>
              <a:t>over 100 m within available analog bandwidth (180 MHz).</a:t>
            </a:r>
          </a:p>
          <a:p>
            <a:pPr lvl="1" indent="-287338">
              <a:buClr>
                <a:srgbClr val="00B3DF"/>
              </a:buClr>
              <a:buSzPct val="80000"/>
              <a:buFont typeface="Wingdings" pitchFamily="2" charset="2"/>
              <a:buChar char=""/>
            </a:pPr>
            <a:endParaRPr lang="en-US" sz="800" dirty="0">
              <a:cs typeface="Arial" charset="0"/>
            </a:endParaRPr>
          </a:p>
          <a:p>
            <a:pPr lvl="1" indent="-287338">
              <a:buClr>
                <a:srgbClr val="00B3DF"/>
              </a:buClr>
              <a:buSzPct val="80000"/>
              <a:buFont typeface="Wingdings" pitchFamily="2" charset="2"/>
              <a:buChar char=""/>
            </a:pPr>
            <a:r>
              <a:rPr lang="en-US" dirty="0" smtClean="0">
                <a:cs typeface="Arial" charset="0"/>
              </a:rPr>
              <a:t>Optimized link with new baseband chip (using 100 MHz bandwidth only) </a:t>
            </a:r>
            <a:r>
              <a:rPr lang="en-US" dirty="0" smtClean="0">
                <a:cs typeface="Arial" charset="0"/>
              </a:rPr>
              <a:t>was set up. 500 </a:t>
            </a:r>
            <a:r>
              <a:rPr lang="en-US" dirty="0" smtClean="0">
                <a:cs typeface="Arial" charset="0"/>
              </a:rPr>
              <a:t>Mbps over 100 </a:t>
            </a:r>
            <a:r>
              <a:rPr lang="en-US" dirty="0" smtClean="0">
                <a:cs typeface="Arial" charset="0"/>
              </a:rPr>
              <a:t>m were achieved.</a:t>
            </a:r>
            <a:endParaRPr lang="en-US" dirty="0" smtClean="0">
              <a:cs typeface="Arial" charset="0"/>
            </a:endParaRPr>
          </a:p>
          <a:p>
            <a:pPr lvl="1" indent="-287338">
              <a:buClr>
                <a:srgbClr val="00B3DF"/>
              </a:buClr>
              <a:buSzPct val="80000"/>
              <a:buFont typeface="Wingdings" pitchFamily="2" charset="2"/>
              <a:buChar char=""/>
            </a:pPr>
            <a:endParaRPr lang="en-US" sz="800" dirty="0">
              <a:cs typeface="Arial" charset="0"/>
            </a:endParaRPr>
          </a:p>
          <a:p>
            <a:pPr lvl="1" indent="-287338">
              <a:buClr>
                <a:srgbClr val="00B3DF"/>
              </a:buClr>
              <a:buSzPct val="80000"/>
              <a:buFont typeface="Wingdings" pitchFamily="2" charset="2"/>
              <a:buChar char=""/>
            </a:pPr>
            <a:r>
              <a:rPr lang="en-US" dirty="0" smtClean="0">
                <a:cs typeface="Arial" charset="0"/>
              </a:rPr>
              <a:t>Potential towards 10G </a:t>
            </a:r>
            <a:endParaRPr lang="en-US" dirty="0" smtClean="0">
              <a:cs typeface="Arial" charset="0"/>
            </a:endParaRPr>
          </a:p>
          <a:p>
            <a:pPr lvl="2" indent="-287338">
              <a:buClr>
                <a:srgbClr val="00B3DF"/>
              </a:buClr>
              <a:buSzPct val="80000"/>
              <a:buFont typeface="Wingdings" pitchFamily="2" charset="2"/>
              <a:buChar char=""/>
            </a:pPr>
            <a:r>
              <a:rPr lang="en-US" dirty="0" smtClean="0">
                <a:cs typeface="Arial" charset="0"/>
              </a:rPr>
              <a:t>Replacing </a:t>
            </a:r>
            <a:r>
              <a:rPr lang="en-US" dirty="0" smtClean="0">
                <a:cs typeface="Arial" charset="0"/>
              </a:rPr>
              <a:t>LED with </a:t>
            </a:r>
            <a:r>
              <a:rPr lang="en-US" dirty="0" smtClean="0">
                <a:cs typeface="Arial" charset="0"/>
              </a:rPr>
              <a:t>laser </a:t>
            </a:r>
            <a:r>
              <a:rPr lang="en-US" dirty="0" smtClean="0">
                <a:cs typeface="Arial" charset="0"/>
              </a:rPr>
              <a:t>(</a:t>
            </a:r>
            <a:r>
              <a:rPr lang="en-US" dirty="0" smtClean="0">
                <a:cs typeface="Arial" charset="0"/>
              </a:rPr>
              <a:t>higher </a:t>
            </a:r>
            <a:r>
              <a:rPr lang="en-US" dirty="0" smtClean="0">
                <a:cs typeface="Arial" charset="0"/>
              </a:rPr>
              <a:t>bandwidth</a:t>
            </a:r>
            <a:r>
              <a:rPr lang="en-US" dirty="0" smtClean="0">
                <a:cs typeface="Arial" charset="0"/>
              </a:rPr>
              <a:t>) is preferred way forward.</a:t>
            </a:r>
          </a:p>
          <a:p>
            <a:pPr lvl="2" indent="-287338">
              <a:buClr>
                <a:srgbClr val="00B3DF"/>
              </a:buClr>
              <a:buSzPct val="80000"/>
              <a:buFont typeface="Wingdings" pitchFamily="2" charset="2"/>
              <a:buChar char=""/>
            </a:pPr>
            <a:r>
              <a:rPr lang="en-US" dirty="0" smtClean="0">
                <a:cs typeface="Arial" charset="0"/>
              </a:rPr>
              <a:t>WDM may be critical </a:t>
            </a:r>
            <a:r>
              <a:rPr lang="en-US" dirty="0" smtClean="0">
                <a:cs typeface="Arial" charset="0"/>
              </a:rPr>
              <a:t>as </a:t>
            </a:r>
            <a:r>
              <a:rPr lang="en-US" dirty="0" smtClean="0">
                <a:cs typeface="Arial" charset="0"/>
              </a:rPr>
              <a:t>multiple colors increase </a:t>
            </a:r>
            <a:r>
              <a:rPr lang="en-US" dirty="0" smtClean="0">
                <a:cs typeface="Arial" charset="0"/>
              </a:rPr>
              <a:t>receiver </a:t>
            </a:r>
            <a:r>
              <a:rPr lang="en-US" dirty="0" smtClean="0">
                <a:cs typeface="Arial" charset="0"/>
              </a:rPr>
              <a:t>complexity.</a:t>
            </a:r>
          </a:p>
          <a:p>
            <a:pPr lvl="2" indent="-287338">
              <a:buClr>
                <a:srgbClr val="00B3DF"/>
              </a:buClr>
              <a:buSzPct val="80000"/>
              <a:buFont typeface="Wingdings" pitchFamily="2" charset="2"/>
              <a:buChar char=""/>
            </a:pPr>
            <a:r>
              <a:rPr lang="en-US" dirty="0" smtClean="0">
                <a:cs typeface="Arial" charset="0"/>
              </a:rPr>
              <a:t>Maintain low-cost design while increasing the data rate.</a:t>
            </a:r>
            <a:endParaRPr lang="en-US" dirty="0" smtClean="0"/>
          </a:p>
        </p:txBody>
      </p:sp>
    </p:spTree>
    <p:extLst>
      <p:ext uri="{BB962C8B-B14F-4D97-AF65-F5344CB8AC3E}">
        <p14:creationId xmlns:p14="http://schemas.microsoft.com/office/powerpoint/2010/main" val="379313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68312" y="1268760"/>
            <a:ext cx="8208143"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675" lvl="1" indent="-342900">
              <a:lnSpc>
                <a:spcPct val="200000"/>
              </a:lnSpc>
              <a:buSzPct val="100000"/>
              <a:buFont typeface="Wingdings" pitchFamily="2" charset="2"/>
              <a:buChar char="§"/>
            </a:pPr>
            <a:r>
              <a:rPr lang="en-US" dirty="0" smtClean="0"/>
              <a:t>Low-cost short-range backhaul</a:t>
            </a:r>
          </a:p>
          <a:p>
            <a:pPr marL="320675" lvl="1" indent="-342900">
              <a:lnSpc>
                <a:spcPct val="200000"/>
              </a:lnSpc>
              <a:buSzPct val="100000"/>
              <a:buFont typeface="Wingdings" pitchFamily="2" charset="2"/>
              <a:buChar char="§"/>
            </a:pPr>
            <a:r>
              <a:rPr lang="en-US" dirty="0" smtClean="0"/>
              <a:t>Initial results</a:t>
            </a:r>
          </a:p>
          <a:p>
            <a:pPr marL="320675" lvl="1" indent="-342900">
              <a:lnSpc>
                <a:spcPct val="200000"/>
              </a:lnSpc>
              <a:buSzPct val="100000"/>
              <a:buFont typeface="Wingdings" pitchFamily="2" charset="2"/>
              <a:buChar char="§"/>
            </a:pPr>
            <a:r>
              <a:rPr lang="en-US" dirty="0" smtClean="0"/>
              <a:t>Long-term outdoor measurements</a:t>
            </a:r>
          </a:p>
          <a:p>
            <a:pPr marL="320675" lvl="1" indent="-342900">
              <a:lnSpc>
                <a:spcPct val="200000"/>
              </a:lnSpc>
              <a:buSzPct val="100000"/>
              <a:buFont typeface="Wingdings" pitchFamily="2" charset="2"/>
              <a:buChar char="§"/>
            </a:pPr>
            <a:r>
              <a:rPr lang="en-US" dirty="0" smtClean="0"/>
              <a:t>Model for optimized link design</a:t>
            </a:r>
          </a:p>
          <a:p>
            <a:pPr marL="320675" lvl="1" indent="-342900">
              <a:lnSpc>
                <a:spcPct val="200000"/>
              </a:lnSpc>
              <a:buSzPct val="100000"/>
              <a:buFont typeface="Wingdings" pitchFamily="2" charset="2"/>
              <a:buChar char="§"/>
            </a:pPr>
            <a:r>
              <a:rPr lang="en-US" dirty="0" smtClean="0"/>
              <a:t>Results with optimized link design </a:t>
            </a:r>
          </a:p>
          <a:p>
            <a:pPr marL="320675" lvl="1" indent="-342900">
              <a:lnSpc>
                <a:spcPct val="200000"/>
              </a:lnSpc>
              <a:buSzPct val="100000"/>
              <a:buFont typeface="Wingdings" pitchFamily="2" charset="2"/>
              <a:buChar char="§"/>
            </a:pPr>
            <a:r>
              <a:rPr lang="en-US" dirty="0" smtClean="0"/>
              <a:t>Conclusions</a:t>
            </a:r>
            <a:endParaRPr lang="en-US" dirty="0" smtClean="0"/>
          </a:p>
        </p:txBody>
      </p:sp>
      <p:sp>
        <p:nvSpPr>
          <p:cNvPr id="7" name="Title 2"/>
          <p:cNvSpPr txBox="1">
            <a:spLocks/>
          </p:cNvSpPr>
          <p:nvPr/>
        </p:nvSpPr>
        <p:spPr>
          <a:xfrm>
            <a:off x="1691680" y="620688"/>
            <a:ext cx="5760000"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Outline</a:t>
            </a:r>
            <a:endParaRPr lang="en-US" sz="2800" dirty="0"/>
          </a:p>
        </p:txBody>
      </p:sp>
    </p:spTree>
    <p:extLst>
      <p:ext uri="{BB962C8B-B14F-4D97-AF65-F5344CB8AC3E}">
        <p14:creationId xmlns:p14="http://schemas.microsoft.com/office/powerpoint/2010/main" val="332182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691680" y="620688"/>
            <a:ext cx="5760000"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Low-cost short-range backhaul</a:t>
            </a:r>
            <a:endParaRPr lang="en-US" sz="2800" dirty="0"/>
          </a:p>
        </p:txBody>
      </p:sp>
      <p:sp>
        <p:nvSpPr>
          <p:cNvPr id="6" name="Inhaltsplatzhalter 2"/>
          <p:cNvSpPr txBox="1">
            <a:spLocks/>
          </p:cNvSpPr>
          <p:nvPr/>
        </p:nvSpPr>
        <p:spPr>
          <a:xfrm>
            <a:off x="2699792" y="1432825"/>
            <a:ext cx="6300192"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en-US" smtClean="0">
                <a:solidFill>
                  <a:schemeClr val="tx1"/>
                </a:solidFill>
                <a:latin typeface="Arial" charset="0"/>
                <a:cs typeface="Arial" charset="0"/>
              </a:rPr>
              <a:t>Increasing amounts of data over mobile networks</a:t>
            </a:r>
          </a:p>
          <a:p>
            <a:pPr lvl="1">
              <a:spcBef>
                <a:spcPct val="15000"/>
              </a:spcBef>
            </a:pPr>
            <a:endParaRPr lang="en-US" sz="800" smtClean="0">
              <a:solidFill>
                <a:schemeClr val="tx1"/>
              </a:solidFill>
              <a:latin typeface="Arial" charset="0"/>
              <a:cs typeface="Arial" charset="0"/>
            </a:endParaRPr>
          </a:p>
          <a:p>
            <a:pPr lvl="1">
              <a:spcBef>
                <a:spcPct val="15000"/>
              </a:spcBef>
            </a:pPr>
            <a:r>
              <a:rPr lang="en-US" smtClean="0">
                <a:solidFill>
                  <a:schemeClr val="tx1"/>
                </a:solidFill>
                <a:latin typeface="Arial" charset="0"/>
                <a:cs typeface="Arial" charset="0"/>
              </a:rPr>
              <a:t>Small cells are the main capacity scaling factor</a:t>
            </a:r>
          </a:p>
          <a:p>
            <a:pPr lvl="1">
              <a:spcBef>
                <a:spcPct val="15000"/>
              </a:spcBef>
            </a:pPr>
            <a:endParaRPr lang="en-US" sz="800" smtClean="0">
              <a:solidFill>
                <a:schemeClr val="tx1"/>
              </a:solidFill>
              <a:latin typeface="Arial" charset="0"/>
              <a:cs typeface="Arial" charset="0"/>
              <a:sym typeface="Wingdings" panose="05000000000000000000" pitchFamily="2" charset="2"/>
            </a:endParaRPr>
          </a:p>
          <a:p>
            <a:pPr marL="0" indent="0"/>
            <a:r>
              <a:rPr lang="en-US" sz="1100" b="0" smtClean="0">
                <a:latin typeface="Times New Roman" pitchFamily="18" charset="0"/>
                <a:cs typeface="Times New Roman" pitchFamily="18" charset="0"/>
              </a:rPr>
              <a:t>V. Jungnickel et al., ”The role of small cells, coordinated multipoint, and massive MIMO in 5G,” IEEE Communications Magazine, Special Issue on </a:t>
            </a:r>
            <a:r>
              <a:rPr lang="de-DE" sz="1100" b="0" i="1" smtClean="0">
                <a:latin typeface="Times New Roman" pitchFamily="18" charset="0"/>
                <a:cs typeface="Times New Roman" pitchFamily="18" charset="0"/>
              </a:rPr>
              <a:t>5G Wireless Communication Systems: Prospects and Challenges</a:t>
            </a:r>
            <a:r>
              <a:rPr lang="de-DE" sz="1100" b="0" smtClean="0">
                <a:latin typeface="Times New Roman" pitchFamily="18" charset="0"/>
                <a:cs typeface="Times New Roman" pitchFamily="18" charset="0"/>
              </a:rPr>
              <a:t>, </a:t>
            </a:r>
            <a:r>
              <a:rPr lang="en-US" sz="1100" b="0" smtClean="0">
                <a:latin typeface="Times New Roman" pitchFamily="18" charset="0"/>
                <a:cs typeface="Times New Roman" pitchFamily="18" charset="0"/>
              </a:rPr>
              <a:t>vol.52, no.5, pp.44-51 (2014).</a:t>
            </a:r>
          </a:p>
          <a:p>
            <a:pPr marL="0" lvl="1" indent="0">
              <a:spcBef>
                <a:spcPct val="15000"/>
              </a:spcBef>
              <a:buFont typeface="Wingdings" pitchFamily="2" charset="2"/>
              <a:buNone/>
            </a:pPr>
            <a:endParaRPr lang="en-US" sz="1100" smtClean="0">
              <a:solidFill>
                <a:schemeClr val="tx1"/>
              </a:solidFill>
              <a:latin typeface="Times New Roman" pitchFamily="18" charset="0"/>
              <a:cs typeface="Times New Roman" pitchFamily="18" charset="0"/>
              <a:sym typeface="Wingdings" panose="05000000000000000000" pitchFamily="2" charset="2"/>
            </a:endParaRPr>
          </a:p>
          <a:p>
            <a:pPr lvl="1">
              <a:spcBef>
                <a:spcPct val="15000"/>
              </a:spcBef>
            </a:pPr>
            <a:r>
              <a:rPr lang="en-US" smtClean="0">
                <a:solidFill>
                  <a:schemeClr val="tx1"/>
                </a:solidFill>
                <a:latin typeface="Arial" charset="0"/>
                <a:cs typeface="Arial" charset="0"/>
                <a:sym typeface="Wingdings" panose="05000000000000000000" pitchFamily="2" charset="2"/>
              </a:rPr>
              <a:t>5G: Up to 50/10 indoor/outdoor small cells per sector</a:t>
            </a:r>
          </a:p>
          <a:p>
            <a:pPr lvl="2">
              <a:spcBef>
                <a:spcPct val="15000"/>
              </a:spcBef>
            </a:pPr>
            <a:r>
              <a:rPr lang="en-US" sz="1600" smtClean="0">
                <a:solidFill>
                  <a:schemeClr val="tx1"/>
                </a:solidFill>
                <a:latin typeface="Arial" charset="0"/>
                <a:cs typeface="Arial" charset="0"/>
                <a:sym typeface="Wingdings" panose="05000000000000000000" pitchFamily="2" charset="2"/>
              </a:rPr>
              <a:t>Urban areas (Germany): Typical inter-site distance is 500 m</a:t>
            </a:r>
          </a:p>
          <a:p>
            <a:pPr lvl="2">
              <a:spcBef>
                <a:spcPct val="15000"/>
              </a:spcBef>
            </a:pPr>
            <a:r>
              <a:rPr lang="en-US" sz="1700" smtClean="0">
                <a:solidFill>
                  <a:schemeClr val="tx1"/>
                </a:solidFill>
                <a:latin typeface="Arial" charset="0"/>
                <a:cs typeface="Arial" charset="0"/>
                <a:sym typeface="Wingdings" panose="05000000000000000000" pitchFamily="2" charset="2"/>
              </a:rPr>
              <a:t>Small-cell backhaul distance is 50-250 m</a:t>
            </a:r>
          </a:p>
          <a:p>
            <a:pPr lvl="2">
              <a:spcBef>
                <a:spcPct val="15000"/>
              </a:spcBef>
            </a:pPr>
            <a:r>
              <a:rPr lang="en-US" sz="1600" smtClean="0">
                <a:solidFill>
                  <a:schemeClr val="tx1"/>
                </a:solidFill>
                <a:latin typeface="Arial" charset="0"/>
                <a:cs typeface="Arial" charset="0"/>
                <a:sym typeface="Wingdings" panose="05000000000000000000" pitchFamily="2" charset="2"/>
              </a:rPr>
              <a:t>High line-of-sight probability</a:t>
            </a:r>
          </a:p>
          <a:p>
            <a:pPr lvl="1">
              <a:spcBef>
                <a:spcPct val="15000"/>
              </a:spcBef>
            </a:pPr>
            <a:endParaRPr lang="en-US" sz="800" smtClean="0">
              <a:solidFill>
                <a:schemeClr val="tx1"/>
              </a:solidFill>
              <a:latin typeface="Arial" charset="0"/>
              <a:cs typeface="Arial" charset="0"/>
              <a:sym typeface="Wingdings" panose="05000000000000000000" pitchFamily="2" charset="2"/>
            </a:endParaRPr>
          </a:p>
          <a:p>
            <a:pPr lvl="1">
              <a:spcBef>
                <a:spcPct val="15000"/>
              </a:spcBef>
            </a:pPr>
            <a:r>
              <a:rPr lang="en-US" smtClean="0">
                <a:solidFill>
                  <a:schemeClr val="tx1"/>
                </a:solidFill>
                <a:latin typeface="Arial" charset="0"/>
                <a:cs typeface="Arial" charset="0"/>
                <a:sym typeface="Wingdings" panose="05000000000000000000" pitchFamily="2" charset="2"/>
              </a:rPr>
              <a:t>New idea: Use LED-based optical wireless link as low-cost backhaul solution for small radio cells</a:t>
            </a:r>
          </a:p>
          <a:p>
            <a:pPr marL="0" lvl="1" indent="0">
              <a:spcBef>
                <a:spcPct val="15000"/>
              </a:spcBef>
              <a:buFont typeface="Wingdings" pitchFamily="2" charset="2"/>
              <a:buNone/>
            </a:pPr>
            <a:endParaRPr lang="de-DE" sz="1100" smtClean="0">
              <a:latin typeface="Times New Roman" pitchFamily="18" charset="0"/>
              <a:cs typeface="Times New Roman" pitchFamily="18" charset="0"/>
            </a:endParaRPr>
          </a:p>
          <a:p>
            <a:pPr marL="0" lvl="1" indent="0">
              <a:spcBef>
                <a:spcPct val="15000"/>
              </a:spcBef>
              <a:buFont typeface="Wingdings" pitchFamily="2" charset="2"/>
              <a:buNone/>
            </a:pPr>
            <a:r>
              <a:rPr lang="de-DE" sz="1100" smtClean="0">
                <a:latin typeface="Times New Roman" pitchFamily="18" charset="0"/>
                <a:cs typeface="Times New Roman" pitchFamily="18" charset="0"/>
              </a:rPr>
              <a:t>V. Jungnickel, D. Schulz, N. Perlot, K.-D. Langer, W. Störmer, „</a:t>
            </a:r>
            <a:r>
              <a:rPr lang="en-US" sz="1100" smtClean="0">
                <a:latin typeface="Times New Roman" pitchFamily="18" charset="0"/>
                <a:cs typeface="Times New Roman" pitchFamily="18" charset="0"/>
              </a:rPr>
              <a:t>Optical Wireless as a Low-Cost Small-Cell Backhaul Solution,” 8. </a:t>
            </a:r>
            <a:r>
              <a:rPr lang="de-DE" sz="1100" smtClean="0">
                <a:latin typeface="Times New Roman" pitchFamily="18" charset="0"/>
                <a:cs typeface="Times New Roman" pitchFamily="18" charset="0"/>
              </a:rPr>
              <a:t>ITG Fachtagung Photonische Netze und Systeme, Berlin, 1.-2. April 2014</a:t>
            </a:r>
          </a:p>
          <a:p>
            <a:pPr marL="0" lvl="1" indent="0">
              <a:spcBef>
                <a:spcPct val="15000"/>
              </a:spcBef>
              <a:buFont typeface="Wingdings" pitchFamily="2" charset="2"/>
              <a:buNone/>
            </a:pPr>
            <a:r>
              <a:rPr lang="en-US" smtClean="0">
                <a:solidFill>
                  <a:schemeClr val="tx1"/>
                </a:solidFill>
                <a:latin typeface="Arial" charset="0"/>
                <a:cs typeface="Arial" charset="0"/>
                <a:sym typeface="Wingdings" panose="05000000000000000000" pitchFamily="2" charset="2"/>
              </a:rPr>
              <a:t> </a:t>
            </a:r>
            <a:br>
              <a:rPr lang="en-US" smtClean="0">
                <a:solidFill>
                  <a:schemeClr val="tx1"/>
                </a:solidFill>
                <a:latin typeface="Arial" charset="0"/>
                <a:cs typeface="Arial" charset="0"/>
                <a:sym typeface="Wingdings" panose="05000000000000000000" pitchFamily="2" charset="2"/>
              </a:rPr>
            </a:br>
            <a:endParaRPr lang="en-US" smtClean="0">
              <a:solidFill>
                <a:schemeClr val="tx1"/>
              </a:solidFill>
              <a:latin typeface="Arial" charset="0"/>
              <a:cs typeface="Arial" charset="0"/>
            </a:endParaRPr>
          </a:p>
          <a:p>
            <a:pPr lvl="1">
              <a:spcBef>
                <a:spcPct val="15000"/>
              </a:spcBef>
            </a:pPr>
            <a:endParaRPr lang="en-US" smtClean="0">
              <a:solidFill>
                <a:schemeClr val="tx1"/>
              </a:solidFill>
              <a:latin typeface="Arial" charset="0"/>
              <a:cs typeface="Arial" charset="0"/>
            </a:endParaRPr>
          </a:p>
          <a:p>
            <a:pPr lvl="1">
              <a:spcBef>
                <a:spcPct val="15000"/>
              </a:spcBef>
            </a:pPr>
            <a:endParaRPr lang="en-US" b="1" smtClean="0">
              <a:solidFill>
                <a:schemeClr val="tx1"/>
              </a:solidFill>
              <a:latin typeface="Arial" charset="0"/>
              <a:cs typeface="Arial" charset="0"/>
            </a:endParaRPr>
          </a:p>
          <a:p>
            <a:pPr marL="0" lvl="1" indent="0">
              <a:spcBef>
                <a:spcPct val="15000"/>
              </a:spcBef>
              <a:buFont typeface="Wingdings" pitchFamily="2" charset="2"/>
              <a:buNone/>
            </a:pPr>
            <a:endParaRPr lang="en-US" b="1" smtClean="0">
              <a:solidFill>
                <a:schemeClr val="tx1"/>
              </a:solidFill>
              <a:latin typeface="Arial" charset="0"/>
              <a:cs typeface="Arial" charset="0"/>
            </a:endParaRPr>
          </a:p>
          <a:p>
            <a:pPr marL="0" lvl="1" indent="0">
              <a:spcBef>
                <a:spcPct val="15000"/>
              </a:spcBef>
              <a:buFont typeface="Wingdings" pitchFamily="2" charset="2"/>
              <a:buNone/>
            </a:pPr>
            <a:endParaRPr lang="en-US" smtClean="0">
              <a:solidFill>
                <a:schemeClr val="tx1"/>
              </a:solidFill>
              <a:latin typeface="Arial" charset="0"/>
              <a:cs typeface="Arial" charset="0"/>
            </a:endParaRPr>
          </a:p>
          <a:p>
            <a:endParaRPr lang="de-DE" dirty="0"/>
          </a:p>
        </p:txBody>
      </p:sp>
      <p:pic>
        <p:nvPicPr>
          <p:cNvPr id="7" name="Picture 11"/>
          <p:cNvPicPr>
            <a:picLocks noChangeAspect="1" noChangeArrowheads="1"/>
          </p:cNvPicPr>
          <p:nvPr/>
        </p:nvPicPr>
        <p:blipFill rotWithShape="1">
          <a:blip r:embed="rId2"/>
          <a:srcRect l="40290" r="28982" b="48352"/>
          <a:stretch/>
        </p:blipFill>
        <p:spPr bwMode="auto">
          <a:xfrm>
            <a:off x="251520" y="1268760"/>
            <a:ext cx="2160241" cy="1983726"/>
          </a:xfrm>
          <a:prstGeom prst="rect">
            <a:avLst/>
          </a:prstGeom>
          <a:noFill/>
          <a:ln w="9525">
            <a:noFill/>
            <a:miter lim="800000"/>
            <a:headEnd/>
            <a:tailEnd/>
          </a:ln>
        </p:spPr>
      </p:pic>
      <p:pic>
        <p:nvPicPr>
          <p:cNvPr id="8" name="Picture 4" descr="\\hhi\abteilung\PN\Public\Exchange\Schulz\SODALES\Bilder\IMG_853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25380" r="33863"/>
          <a:stretch/>
        </p:blipFill>
        <p:spPr bwMode="auto">
          <a:xfrm>
            <a:off x="251521" y="3427557"/>
            <a:ext cx="2160240" cy="280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8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91680" y="620688"/>
            <a:ext cx="5760000"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a:t>Laser vs. </a:t>
            </a:r>
            <a:r>
              <a:rPr lang="en-US" sz="2800" dirty="0" smtClean="0"/>
              <a:t>LED</a:t>
            </a:r>
            <a:endParaRPr lang="en-US" sz="2800" dirty="0"/>
          </a:p>
        </p:txBody>
      </p:sp>
      <p:sp>
        <p:nvSpPr>
          <p:cNvPr id="3" name="Inhaltsplatzhalter 2"/>
          <p:cNvSpPr txBox="1">
            <a:spLocks/>
          </p:cNvSpPr>
          <p:nvPr/>
        </p:nvSpPr>
        <p:spPr>
          <a:xfrm>
            <a:off x="3419872" y="1556792"/>
            <a:ext cx="5472608"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en-US" sz="2400" dirty="0" smtClean="0">
                <a:solidFill>
                  <a:schemeClr val="tx1"/>
                </a:solidFill>
                <a:latin typeface="Arial" charset="0"/>
                <a:cs typeface="Arial" charset="0"/>
              </a:rPr>
              <a:t>Laser: Gaussian beam profile</a:t>
            </a:r>
          </a:p>
          <a:p>
            <a:pPr lvl="2">
              <a:spcBef>
                <a:spcPct val="15000"/>
              </a:spcBef>
            </a:pPr>
            <a:r>
              <a:rPr lang="en-US" dirty="0" smtClean="0">
                <a:solidFill>
                  <a:schemeClr val="tx1"/>
                </a:solidFill>
                <a:latin typeface="Arial" charset="0"/>
                <a:cs typeface="Arial" charset="0"/>
              </a:rPr>
              <a:t>Sensitive against misalignment</a:t>
            </a:r>
          </a:p>
          <a:p>
            <a:pPr lvl="2">
              <a:spcBef>
                <a:spcPct val="15000"/>
              </a:spcBef>
            </a:pPr>
            <a:r>
              <a:rPr lang="en-US" dirty="0" smtClean="0">
                <a:solidFill>
                  <a:schemeClr val="tx1"/>
                </a:solidFill>
                <a:latin typeface="Arial" charset="0"/>
                <a:cs typeface="Arial" charset="0"/>
              </a:rPr>
              <a:t>Needs tracking</a:t>
            </a:r>
          </a:p>
          <a:p>
            <a:pPr lvl="2">
              <a:spcBef>
                <a:spcPct val="15000"/>
              </a:spcBef>
            </a:pPr>
            <a:r>
              <a:rPr lang="en-US" dirty="0" smtClean="0">
                <a:solidFill>
                  <a:schemeClr val="tx1"/>
                </a:solidFill>
                <a:latin typeface="Arial" charset="0"/>
                <a:cs typeface="Arial" charset="0"/>
              </a:rPr>
              <a:t>Needs exe safety</a:t>
            </a:r>
          </a:p>
          <a:p>
            <a:pPr lvl="2">
              <a:spcBef>
                <a:spcPct val="15000"/>
              </a:spcBef>
            </a:pPr>
            <a:endParaRPr lang="en-US" sz="1800" dirty="0" smtClean="0">
              <a:solidFill>
                <a:schemeClr val="tx1"/>
              </a:solidFill>
              <a:latin typeface="Arial" charset="0"/>
              <a:cs typeface="Arial" charset="0"/>
            </a:endParaRPr>
          </a:p>
          <a:p>
            <a:pPr lvl="2">
              <a:spcBef>
                <a:spcPct val="15000"/>
              </a:spcBef>
            </a:pPr>
            <a:endParaRPr lang="en-US" sz="1800" dirty="0" smtClean="0">
              <a:solidFill>
                <a:schemeClr val="tx1"/>
              </a:solidFill>
              <a:latin typeface="Arial" charset="0"/>
              <a:cs typeface="Arial" charset="0"/>
            </a:endParaRPr>
          </a:p>
          <a:p>
            <a:pPr lvl="2">
              <a:spcBef>
                <a:spcPct val="15000"/>
              </a:spcBef>
            </a:pPr>
            <a:endParaRPr lang="en-US" sz="1800" dirty="0" smtClean="0">
              <a:solidFill>
                <a:schemeClr val="tx1"/>
              </a:solidFill>
              <a:latin typeface="Arial" charset="0"/>
              <a:cs typeface="Arial" charset="0"/>
            </a:endParaRPr>
          </a:p>
          <a:p>
            <a:pPr lvl="1">
              <a:spcBef>
                <a:spcPct val="15000"/>
              </a:spcBef>
            </a:pPr>
            <a:r>
              <a:rPr lang="en-US" sz="2400" dirty="0" smtClean="0">
                <a:solidFill>
                  <a:schemeClr val="tx1"/>
                </a:solidFill>
                <a:latin typeface="Arial" charset="0"/>
                <a:cs typeface="Arial" charset="0"/>
              </a:rPr>
              <a:t>LED: Flat-top beam profile</a:t>
            </a:r>
          </a:p>
          <a:p>
            <a:pPr lvl="2">
              <a:spcBef>
                <a:spcPct val="15000"/>
              </a:spcBef>
            </a:pPr>
            <a:r>
              <a:rPr lang="en-US" dirty="0" smtClean="0">
                <a:solidFill>
                  <a:schemeClr val="tx1"/>
                </a:solidFill>
                <a:latin typeface="Arial" charset="0"/>
                <a:cs typeface="Arial" charset="0"/>
              </a:rPr>
              <a:t>Easy alignment</a:t>
            </a:r>
          </a:p>
          <a:p>
            <a:pPr lvl="2">
              <a:spcBef>
                <a:spcPct val="15000"/>
              </a:spcBef>
            </a:pPr>
            <a:r>
              <a:rPr lang="en-US" dirty="0" smtClean="0">
                <a:solidFill>
                  <a:schemeClr val="tx1"/>
                </a:solidFill>
                <a:latin typeface="Arial" charset="0"/>
                <a:cs typeface="Arial" charset="0"/>
              </a:rPr>
              <a:t>No more tracking is needed</a:t>
            </a:r>
          </a:p>
          <a:p>
            <a:pPr lvl="2">
              <a:spcBef>
                <a:spcPct val="15000"/>
              </a:spcBef>
            </a:pPr>
            <a:r>
              <a:rPr lang="en-US" dirty="0" smtClean="0">
                <a:solidFill>
                  <a:schemeClr val="tx1"/>
                </a:solidFill>
                <a:latin typeface="Arial" charset="0"/>
                <a:cs typeface="Arial" charset="0"/>
              </a:rPr>
              <a:t>Very robust link</a:t>
            </a:r>
          </a:p>
          <a:p>
            <a:pPr lvl="2">
              <a:spcBef>
                <a:spcPct val="15000"/>
              </a:spcBef>
            </a:pPr>
            <a:r>
              <a:rPr lang="en-US" dirty="0" smtClean="0">
                <a:solidFill>
                  <a:schemeClr val="tx1"/>
                </a:solidFill>
                <a:latin typeface="Arial" charset="0"/>
                <a:cs typeface="Arial" charset="0"/>
              </a:rPr>
              <a:t>Lamp posts, etc.</a:t>
            </a:r>
          </a:p>
          <a:p>
            <a:pPr lvl="1">
              <a:spcBef>
                <a:spcPct val="15000"/>
              </a:spcBef>
            </a:pPr>
            <a:endParaRPr lang="en-US" dirty="0" smtClean="0">
              <a:solidFill>
                <a:schemeClr val="tx1"/>
              </a:solidFill>
              <a:latin typeface="Arial" charset="0"/>
              <a:cs typeface="Arial" charset="0"/>
            </a:endParaRPr>
          </a:p>
          <a:p>
            <a:pPr lvl="1">
              <a:spcBef>
                <a:spcPct val="15000"/>
              </a:spcBef>
            </a:pPr>
            <a:endParaRPr lang="en-US" sz="800" dirty="0" smtClean="0">
              <a:solidFill>
                <a:schemeClr val="tx1"/>
              </a:solidFill>
              <a:latin typeface="Arial" charset="0"/>
              <a:cs typeface="Arial" charset="0"/>
            </a:endParaRPr>
          </a:p>
          <a:p>
            <a:pPr lvl="1">
              <a:spcBef>
                <a:spcPct val="15000"/>
              </a:spcBef>
            </a:pPr>
            <a:endParaRPr lang="en-US" dirty="0" smtClean="0">
              <a:solidFill>
                <a:schemeClr val="tx1"/>
              </a:solidFill>
              <a:latin typeface="Arial" charset="0"/>
              <a:cs typeface="Arial" charset="0"/>
            </a:endParaRPr>
          </a:p>
          <a:p>
            <a:pPr lvl="1">
              <a:spcBef>
                <a:spcPct val="15000"/>
              </a:spcBef>
            </a:pPr>
            <a:endParaRPr lang="en-US" b="1" dirty="0" smtClean="0">
              <a:solidFill>
                <a:schemeClr val="tx1"/>
              </a:solidFill>
              <a:latin typeface="Arial" charset="0"/>
              <a:cs typeface="Arial" charset="0"/>
            </a:endParaRPr>
          </a:p>
          <a:p>
            <a:pPr marL="0" lvl="1" indent="0">
              <a:spcBef>
                <a:spcPct val="15000"/>
              </a:spcBef>
              <a:buFont typeface="Wingdings" pitchFamily="2" charset="2"/>
              <a:buNone/>
            </a:pPr>
            <a:endParaRPr lang="en-US" b="1" dirty="0" smtClean="0">
              <a:solidFill>
                <a:schemeClr val="tx1"/>
              </a:solidFill>
              <a:latin typeface="Arial" charset="0"/>
              <a:cs typeface="Arial" charset="0"/>
            </a:endParaRPr>
          </a:p>
          <a:p>
            <a:pPr marL="0" lvl="1" indent="0">
              <a:spcBef>
                <a:spcPct val="15000"/>
              </a:spcBef>
              <a:buFont typeface="Wingdings" pitchFamily="2" charset="2"/>
              <a:buNone/>
            </a:pPr>
            <a:endParaRPr lang="en-US" dirty="0" smtClean="0">
              <a:solidFill>
                <a:schemeClr val="tx1"/>
              </a:solidFill>
              <a:latin typeface="Arial" charset="0"/>
              <a:cs typeface="Arial" charset="0"/>
            </a:endParaRPr>
          </a:p>
          <a:p>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2789052677"/>
              </p:ext>
            </p:extLst>
          </p:nvPr>
        </p:nvGraphicFramePr>
        <p:xfrm>
          <a:off x="107504" y="1484784"/>
          <a:ext cx="3528392" cy="2493712"/>
        </p:xfrm>
        <a:graphic>
          <a:graphicData uri="http://schemas.openxmlformats.org/presentationml/2006/ole">
            <mc:AlternateContent xmlns:mc="http://schemas.openxmlformats.org/markup-compatibility/2006">
              <mc:Choice xmlns:v="urn:schemas-microsoft-com:vml" Requires="v">
                <p:oleObj spid="_x0000_s24614" name="Graph" r:id="rId3" imgW="4276800" imgH="3022200" progId="Origin50.Graph">
                  <p:embed/>
                </p:oleObj>
              </mc:Choice>
              <mc:Fallback>
                <p:oleObj name="Graph" r:id="rId3" imgW="4276800" imgH="3022200" progId="Origin50.Graph">
                  <p:embed/>
                  <p:pic>
                    <p:nvPicPr>
                      <p:cNvPr id="0" name=""/>
                      <p:cNvPicPr/>
                      <p:nvPr/>
                    </p:nvPicPr>
                    <p:blipFill>
                      <a:blip r:embed="rId4"/>
                      <a:stretch>
                        <a:fillRect/>
                      </a:stretch>
                    </p:blipFill>
                    <p:spPr>
                      <a:xfrm>
                        <a:off x="107504" y="1484784"/>
                        <a:ext cx="3528392" cy="2493712"/>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724574152"/>
              </p:ext>
            </p:extLst>
          </p:nvPr>
        </p:nvGraphicFramePr>
        <p:xfrm>
          <a:off x="69911" y="3789040"/>
          <a:ext cx="3565985" cy="2520280"/>
        </p:xfrm>
        <a:graphic>
          <a:graphicData uri="http://schemas.openxmlformats.org/presentationml/2006/ole">
            <mc:AlternateContent xmlns:mc="http://schemas.openxmlformats.org/markup-compatibility/2006">
              <mc:Choice xmlns:v="urn:schemas-microsoft-com:vml" Requires="v">
                <p:oleObj spid="_x0000_s24615" name="Graph" r:id="rId5" imgW="4276800" imgH="3022200" progId="Origin50.Graph">
                  <p:embed/>
                </p:oleObj>
              </mc:Choice>
              <mc:Fallback>
                <p:oleObj name="Graph" r:id="rId5" imgW="4276800" imgH="3022200" progId="Origin50.Graph">
                  <p:embed/>
                  <p:pic>
                    <p:nvPicPr>
                      <p:cNvPr id="0" name=""/>
                      <p:cNvPicPr/>
                      <p:nvPr/>
                    </p:nvPicPr>
                    <p:blipFill>
                      <a:blip r:embed="rId6"/>
                      <a:stretch>
                        <a:fillRect/>
                      </a:stretch>
                    </p:blipFill>
                    <p:spPr>
                      <a:xfrm>
                        <a:off x="69911" y="3789040"/>
                        <a:ext cx="3565985" cy="2520280"/>
                      </a:xfrm>
                      <a:prstGeom prst="rect">
                        <a:avLst/>
                      </a:prstGeom>
                    </p:spPr>
                  </p:pic>
                </p:oleObj>
              </mc:Fallback>
            </mc:AlternateContent>
          </a:graphicData>
        </a:graphic>
      </p:graphicFrame>
      <p:sp>
        <p:nvSpPr>
          <p:cNvPr id="6" name="Ellipse 5"/>
          <p:cNvSpPr/>
          <p:nvPr/>
        </p:nvSpPr>
        <p:spPr>
          <a:xfrm flipH="1">
            <a:off x="1835696" y="1700808"/>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flipH="1">
            <a:off x="1813917" y="400506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2735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91680" y="620688"/>
            <a:ext cx="5760000"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Initial results</a:t>
            </a:r>
            <a:endParaRPr lang="en-US" sz="2800" dirty="0"/>
          </a:p>
        </p:txBody>
      </p:sp>
      <p:graphicFrame>
        <p:nvGraphicFramePr>
          <p:cNvPr id="3" name="Objekt 2"/>
          <p:cNvGraphicFramePr>
            <a:graphicFrameLocks noChangeAspect="1"/>
          </p:cNvGraphicFramePr>
          <p:nvPr>
            <p:extLst>
              <p:ext uri="{D42A27DB-BD31-4B8C-83A1-F6EECF244321}">
                <p14:modId xmlns:p14="http://schemas.microsoft.com/office/powerpoint/2010/main" val="2107607279"/>
              </p:ext>
            </p:extLst>
          </p:nvPr>
        </p:nvGraphicFramePr>
        <p:xfrm>
          <a:off x="1604" y="2060848"/>
          <a:ext cx="4689494" cy="3600400"/>
        </p:xfrm>
        <a:graphic>
          <a:graphicData uri="http://schemas.openxmlformats.org/presentationml/2006/ole">
            <mc:AlternateContent xmlns:mc="http://schemas.openxmlformats.org/markup-compatibility/2006">
              <mc:Choice xmlns:v="urn:schemas-microsoft-com:vml" Requires="v">
                <p:oleObj spid="_x0000_s25619" name="Graph" r:id="rId3" imgW="4160520" imgH="2905200" progId="Origin50.Graph">
                  <p:embed/>
                </p:oleObj>
              </mc:Choice>
              <mc:Fallback>
                <p:oleObj name="Graph" r:id="rId3" imgW="4160520" imgH="2905200" progId="Origin50.Graph">
                  <p:embed/>
                  <p:pic>
                    <p:nvPicPr>
                      <p:cNvPr id="0" name=""/>
                      <p:cNvPicPr/>
                      <p:nvPr/>
                    </p:nvPicPr>
                    <p:blipFill>
                      <a:blip r:embed="rId4"/>
                      <a:stretch>
                        <a:fillRect/>
                      </a:stretch>
                    </p:blipFill>
                    <p:spPr>
                      <a:xfrm>
                        <a:off x="1604" y="2060848"/>
                        <a:ext cx="4689494" cy="3600400"/>
                      </a:xfrm>
                      <a:prstGeom prst="rect">
                        <a:avLst/>
                      </a:prstGeom>
                    </p:spPr>
                  </p:pic>
                </p:oleObj>
              </mc:Fallback>
            </mc:AlternateContent>
          </a:graphicData>
        </a:graphic>
      </p:graphicFrame>
      <p:sp>
        <p:nvSpPr>
          <p:cNvPr id="4" name="Text Box 62"/>
          <p:cNvSpPr txBox="1">
            <a:spLocks noChangeArrowheads="1"/>
          </p:cNvSpPr>
          <p:nvPr/>
        </p:nvSpPr>
        <p:spPr bwMode="auto">
          <a:xfrm>
            <a:off x="4427984" y="1628800"/>
            <a:ext cx="4518158" cy="446449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ts val="600"/>
              </a:spcBef>
              <a:spcAft>
                <a:spcPct val="0"/>
              </a:spcAft>
              <a:buClr>
                <a:srgbClr val="00B3DF"/>
              </a:buClr>
              <a:buSzPct val="80000"/>
              <a:buFont typeface="Wingdings" pitchFamily="2" charset="2"/>
              <a:buChar char=""/>
              <a:defRPr sz="2000" kern="1200">
                <a:solidFill>
                  <a:srgbClr val="262626"/>
                </a:solidFill>
                <a:latin typeface="+mn-lt"/>
                <a:ea typeface="+mn-ea"/>
                <a:cs typeface="+mn-cs"/>
              </a:defRPr>
            </a:lvl1pPr>
            <a:lvl2pPr marL="287338"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2pPr>
            <a:lvl3pPr marL="525463" indent="-215900" algn="l" rtl="0" eaLnBrk="0" fontAlgn="base" hangingPunct="0">
              <a:spcBef>
                <a:spcPts val="600"/>
              </a:spcBef>
              <a:spcAft>
                <a:spcPct val="0"/>
              </a:spcAft>
              <a:buFont typeface="FrutigerBQ" pitchFamily="34" charset="0"/>
              <a:buChar char="-"/>
              <a:tabLst>
                <a:tab pos="534988" algn="l"/>
              </a:tabLst>
              <a:defRPr sz="2000" kern="1200">
                <a:solidFill>
                  <a:srgbClr val="262626"/>
                </a:solidFill>
                <a:latin typeface="+mn-lt"/>
                <a:ea typeface="+mn-ea"/>
                <a:cs typeface="+mn-cs"/>
              </a:defRPr>
            </a:lvl3pPr>
            <a:lvl4pPr marL="773113" indent="-215900" algn="l" rtl="0" eaLnBrk="0" fontAlgn="base" hangingPunct="0">
              <a:spcBef>
                <a:spcPts val="600"/>
              </a:spcBef>
              <a:spcAft>
                <a:spcPct val="0"/>
              </a:spcAft>
              <a:buFont typeface="FrutigerBQ" pitchFamily="34" charset="0"/>
              <a:buChar char="–"/>
              <a:defRPr lang="de-DE" sz="2000" kern="1200" dirty="0">
                <a:solidFill>
                  <a:srgbClr val="262626"/>
                </a:solidFill>
                <a:latin typeface="+mn-lt"/>
                <a:ea typeface="+mn-ea"/>
                <a:cs typeface="+mn-cs"/>
              </a:defRPr>
            </a:lvl4pPr>
            <a:lvl5pPr marL="773113" indent="215900" algn="l" rtl="0" eaLnBrk="0" fontAlgn="base" hangingPunct="0">
              <a:spcBef>
                <a:spcPts val="600"/>
              </a:spcBef>
              <a:spcAft>
                <a:spcPct val="0"/>
              </a:spcAft>
              <a:buFont typeface="Arial" pitchFamily="34" charset="0"/>
              <a:buChar char="»"/>
              <a:defRPr sz="20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87338">
              <a:lnSpc>
                <a:spcPct val="150000"/>
              </a:lnSpc>
              <a:buClr>
                <a:srgbClr val="00B3DF"/>
              </a:buClr>
              <a:buSzPct val="80000"/>
              <a:buFont typeface="Wingdings" pitchFamily="2" charset="2"/>
              <a:buChar char=""/>
            </a:pPr>
            <a:r>
              <a:rPr lang="en-US" dirty="0">
                <a:cs typeface="Arial" charset="0"/>
              </a:rPr>
              <a:t>3</a:t>
            </a:r>
            <a:r>
              <a:rPr lang="en-US" dirty="0" smtClean="0">
                <a:cs typeface="Arial" charset="0"/>
              </a:rPr>
              <a:t>”, f=10/8,5 cm lens </a:t>
            </a:r>
            <a:r>
              <a:rPr lang="en-US" dirty="0">
                <a:cs typeface="Arial" charset="0"/>
              </a:rPr>
              <a:t>at </a:t>
            </a:r>
            <a:r>
              <a:rPr lang="en-US" dirty="0" err="1" smtClean="0">
                <a:cs typeface="Arial" charset="0"/>
              </a:rPr>
              <a:t>Tx</a:t>
            </a:r>
            <a:r>
              <a:rPr lang="en-US" dirty="0" smtClean="0">
                <a:cs typeface="Arial" charset="0"/>
              </a:rPr>
              <a:t>/Rx</a:t>
            </a:r>
            <a:endParaRPr lang="en-US" dirty="0">
              <a:cs typeface="Arial" charset="0"/>
            </a:endParaRPr>
          </a:p>
          <a:p>
            <a:pPr lvl="1" indent="-287338">
              <a:lnSpc>
                <a:spcPct val="150000"/>
              </a:lnSpc>
              <a:buClr>
                <a:srgbClr val="00B3DF"/>
              </a:buClr>
              <a:buSzPct val="80000"/>
              <a:buFont typeface="Wingdings" pitchFamily="2" charset="2"/>
              <a:buChar char=""/>
            </a:pPr>
            <a:r>
              <a:rPr lang="en-US" dirty="0" smtClean="0">
                <a:cs typeface="Arial" charset="0"/>
              </a:rPr>
              <a:t>Single-color </a:t>
            </a:r>
            <a:r>
              <a:rPr lang="en-US" dirty="0">
                <a:cs typeface="Arial" charset="0"/>
              </a:rPr>
              <a:t>infrared </a:t>
            </a:r>
            <a:r>
              <a:rPr lang="en-US" dirty="0" smtClean="0">
                <a:cs typeface="Arial" charset="0"/>
              </a:rPr>
              <a:t>LED</a:t>
            </a:r>
          </a:p>
          <a:p>
            <a:pPr lvl="1" indent="-287338">
              <a:lnSpc>
                <a:spcPct val="150000"/>
              </a:lnSpc>
              <a:buClr>
                <a:srgbClr val="00B3DF"/>
              </a:buClr>
              <a:buSzPct val="80000"/>
              <a:buFont typeface="Wingdings" pitchFamily="2" charset="2"/>
              <a:buChar char=""/>
            </a:pPr>
            <a:r>
              <a:rPr lang="en-US" dirty="0" smtClean="0">
                <a:cs typeface="Arial" charset="0"/>
              </a:rPr>
              <a:t>7x7</a:t>
            </a:r>
            <a:r>
              <a:rPr lang="en-US" dirty="0">
                <a:cs typeface="Arial" charset="0"/>
              </a:rPr>
              <a:t> mm² emitting </a:t>
            </a:r>
            <a:r>
              <a:rPr lang="en-US" dirty="0" smtClean="0">
                <a:cs typeface="Arial" charset="0"/>
              </a:rPr>
              <a:t>area </a:t>
            </a:r>
          </a:p>
          <a:p>
            <a:pPr lvl="1" indent="-287338">
              <a:lnSpc>
                <a:spcPct val="150000"/>
              </a:lnSpc>
              <a:buClr>
                <a:srgbClr val="00B3DF"/>
              </a:buClr>
              <a:buSzPct val="80000"/>
              <a:buFont typeface="Wingdings" pitchFamily="2" charset="2"/>
              <a:buChar char=""/>
            </a:pPr>
            <a:r>
              <a:rPr lang="en-US" dirty="0">
                <a:cs typeface="Arial" charset="0"/>
              </a:rPr>
              <a:t>14 mm effective PD diameter</a:t>
            </a:r>
          </a:p>
          <a:p>
            <a:pPr lvl="1" indent="-287338">
              <a:lnSpc>
                <a:spcPct val="150000"/>
              </a:lnSpc>
              <a:buClr>
                <a:srgbClr val="00B3DF"/>
              </a:buClr>
              <a:buSzPct val="80000"/>
              <a:buFont typeface="Wingdings" pitchFamily="2" charset="2"/>
              <a:buChar char=""/>
            </a:pPr>
            <a:r>
              <a:rPr lang="en-US" dirty="0" smtClean="0">
                <a:cs typeface="Arial" charset="0"/>
                <a:sym typeface="Wingdings" pitchFamily="2" charset="2"/>
              </a:rPr>
              <a:t>7x7 </a:t>
            </a:r>
            <a:r>
              <a:rPr lang="en-US" dirty="0">
                <a:cs typeface="Arial" charset="0"/>
                <a:sym typeface="Wingdings" panose="05000000000000000000" pitchFamily="2" charset="2"/>
              </a:rPr>
              <a:t>m² </a:t>
            </a:r>
            <a:r>
              <a:rPr lang="en-US" dirty="0" smtClean="0">
                <a:cs typeface="Arial" charset="0"/>
                <a:sym typeface="Wingdings" panose="05000000000000000000" pitchFamily="2" charset="2"/>
              </a:rPr>
              <a:t>beam area at </a:t>
            </a:r>
            <a:r>
              <a:rPr lang="en-US" dirty="0">
                <a:cs typeface="Arial" charset="0"/>
                <a:sym typeface="Wingdings" panose="05000000000000000000" pitchFamily="2" charset="2"/>
              </a:rPr>
              <a:t>100 </a:t>
            </a:r>
            <a:r>
              <a:rPr lang="en-US" dirty="0" smtClean="0">
                <a:cs typeface="Arial" charset="0"/>
                <a:sym typeface="Wingdings" panose="05000000000000000000" pitchFamily="2" charset="2"/>
              </a:rPr>
              <a:t>m</a:t>
            </a:r>
          </a:p>
          <a:p>
            <a:pPr lvl="1" indent="-287338">
              <a:lnSpc>
                <a:spcPct val="150000"/>
              </a:lnSpc>
              <a:buClr>
                <a:srgbClr val="00B3DF"/>
              </a:buClr>
              <a:buSzPct val="80000"/>
              <a:buFont typeface="Wingdings" pitchFamily="2" charset="2"/>
              <a:buChar char=""/>
            </a:pPr>
            <a:endParaRPr lang="en-US" dirty="0" smtClean="0">
              <a:cs typeface="Arial" charset="0"/>
            </a:endParaRPr>
          </a:p>
          <a:p>
            <a:pPr lvl="1" indent="-287338">
              <a:lnSpc>
                <a:spcPct val="150000"/>
              </a:lnSpc>
              <a:buClr>
                <a:srgbClr val="00B3DF"/>
              </a:buClr>
              <a:buSzPct val="80000"/>
              <a:buFont typeface="Wingdings" pitchFamily="2" charset="2"/>
              <a:buChar char=""/>
            </a:pPr>
            <a:r>
              <a:rPr lang="en-US" dirty="0" smtClean="0">
                <a:cs typeface="Arial" charset="0"/>
              </a:rPr>
              <a:t>More focused beam</a:t>
            </a:r>
          </a:p>
          <a:p>
            <a:pPr lvl="1" indent="-287338">
              <a:lnSpc>
                <a:spcPct val="150000"/>
              </a:lnSpc>
              <a:buClr>
                <a:srgbClr val="00B3DF"/>
              </a:buClr>
              <a:buSzPct val="80000"/>
              <a:buFont typeface="Wingdings" pitchFamily="2" charset="2"/>
              <a:buChar char=""/>
            </a:pPr>
            <a:r>
              <a:rPr lang="en-US" dirty="0" smtClean="0">
                <a:cs typeface="Arial" charset="0"/>
              </a:rPr>
              <a:t>Better usage of optical bandwidth</a:t>
            </a:r>
            <a:endParaRPr lang="en-US" dirty="0" smtClean="0"/>
          </a:p>
        </p:txBody>
      </p:sp>
    </p:spTree>
    <p:extLst>
      <p:ext uri="{BB962C8B-B14F-4D97-AF65-F5344CB8AC3E}">
        <p14:creationId xmlns:p14="http://schemas.microsoft.com/office/powerpoint/2010/main" val="346216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91680" y="620688"/>
            <a:ext cx="5760000"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Long-term outdoor experiment</a:t>
            </a:r>
            <a:endParaRPr lang="en-US" sz="2800" dirty="0"/>
          </a:p>
        </p:txBody>
      </p:sp>
      <p:sp>
        <p:nvSpPr>
          <p:cNvPr id="3" name="Inhaltsplatzhalter 2"/>
          <p:cNvSpPr txBox="1">
            <a:spLocks/>
          </p:cNvSpPr>
          <p:nvPr/>
        </p:nvSpPr>
        <p:spPr>
          <a:xfrm>
            <a:off x="251520" y="1628800"/>
            <a:ext cx="6316414"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de-DE" smtClean="0">
                <a:solidFill>
                  <a:schemeClr val="tx1"/>
                </a:solidFill>
                <a:latin typeface="Arial" charset="0"/>
                <a:cs typeface="Arial" charset="0"/>
              </a:rPr>
              <a:t>Evaluate the impact of fog and sunlight</a:t>
            </a:r>
          </a:p>
          <a:p>
            <a:pPr lvl="1">
              <a:spcBef>
                <a:spcPct val="15000"/>
              </a:spcBef>
            </a:pPr>
            <a:endParaRPr lang="de-DE" smtClean="0">
              <a:solidFill>
                <a:schemeClr val="tx1"/>
              </a:solidFill>
              <a:latin typeface="Arial" charset="0"/>
              <a:cs typeface="Arial" charset="0"/>
            </a:endParaRPr>
          </a:p>
          <a:p>
            <a:pPr lvl="1">
              <a:spcBef>
                <a:spcPct val="15000"/>
              </a:spcBef>
            </a:pPr>
            <a:r>
              <a:rPr lang="de-DE" smtClean="0">
                <a:solidFill>
                  <a:schemeClr val="tx1"/>
                </a:solidFill>
                <a:latin typeface="Arial" charset="0"/>
                <a:cs typeface="Arial" charset="0"/>
              </a:rPr>
              <a:t>Measured both, visibility range and data rate</a:t>
            </a:r>
          </a:p>
          <a:p>
            <a:pPr lvl="1">
              <a:spcBef>
                <a:spcPct val="15000"/>
              </a:spcBef>
            </a:pPr>
            <a:endParaRPr lang="de-DE" smtClean="0">
              <a:solidFill>
                <a:schemeClr val="tx1"/>
              </a:solidFill>
              <a:latin typeface="Arial" charset="0"/>
              <a:cs typeface="Arial" charset="0"/>
            </a:endParaRPr>
          </a:p>
          <a:p>
            <a:pPr lvl="1">
              <a:spcBef>
                <a:spcPct val="15000"/>
              </a:spcBef>
            </a:pPr>
            <a:r>
              <a:rPr lang="de-DE" smtClean="0">
                <a:solidFill>
                  <a:schemeClr val="tx1"/>
                </a:solidFill>
                <a:latin typeface="Arial" charset="0"/>
                <a:cs typeface="Arial" charset="0"/>
              </a:rPr>
              <a:t>5-month trial during winter term </a:t>
            </a:r>
          </a:p>
          <a:p>
            <a:pPr lvl="2">
              <a:spcBef>
                <a:spcPct val="15000"/>
              </a:spcBef>
            </a:pPr>
            <a:r>
              <a:rPr lang="de-DE" sz="1800" smtClean="0">
                <a:solidFill>
                  <a:schemeClr val="tx1"/>
                </a:solidFill>
                <a:latin typeface="Arial" charset="0"/>
                <a:cs typeface="Arial" charset="0"/>
              </a:rPr>
              <a:t>Nov. 2014 – April 2015</a:t>
            </a:r>
          </a:p>
          <a:p>
            <a:pPr lvl="1">
              <a:spcBef>
                <a:spcPct val="15000"/>
              </a:spcBef>
            </a:pPr>
            <a:endParaRPr lang="de-DE" smtClean="0">
              <a:solidFill>
                <a:schemeClr val="tx1"/>
              </a:solidFill>
              <a:latin typeface="Arial" charset="0"/>
              <a:cs typeface="Arial" charset="0"/>
            </a:endParaRPr>
          </a:p>
          <a:p>
            <a:pPr lvl="1">
              <a:spcBef>
                <a:spcPct val="15000"/>
              </a:spcBef>
            </a:pPr>
            <a:endParaRPr lang="de-DE" smtClean="0">
              <a:solidFill>
                <a:schemeClr val="tx1"/>
              </a:solidFill>
              <a:latin typeface="Arial" charset="0"/>
              <a:cs typeface="Arial" charset="0"/>
            </a:endParaRPr>
          </a:p>
          <a:p>
            <a:pPr lvl="1">
              <a:spcBef>
                <a:spcPct val="15000"/>
              </a:spcBef>
            </a:pPr>
            <a:endParaRPr lang="de-DE" smtClean="0">
              <a:solidFill>
                <a:schemeClr val="tx1"/>
              </a:solidFill>
              <a:latin typeface="Arial" charset="0"/>
              <a:cs typeface="Arial" charset="0"/>
            </a:endParaRPr>
          </a:p>
          <a:p>
            <a:pPr lvl="1">
              <a:spcBef>
                <a:spcPct val="15000"/>
              </a:spcBef>
            </a:pPr>
            <a:endParaRPr lang="de-DE" smtClean="0">
              <a:solidFill>
                <a:schemeClr val="tx1"/>
              </a:solidFill>
              <a:latin typeface="Arial" charset="0"/>
              <a:cs typeface="Arial" charset="0"/>
            </a:endParaRPr>
          </a:p>
          <a:p>
            <a:pPr lvl="1">
              <a:spcBef>
                <a:spcPct val="15000"/>
              </a:spcBef>
            </a:pPr>
            <a:endParaRPr lang="de-DE" smtClean="0">
              <a:solidFill>
                <a:schemeClr val="tx1"/>
              </a:solidFill>
              <a:latin typeface="Arial" charset="0"/>
              <a:cs typeface="Arial" charset="0"/>
            </a:endParaRPr>
          </a:p>
          <a:p>
            <a:pPr lvl="2">
              <a:spcBef>
                <a:spcPct val="15000"/>
              </a:spcBef>
            </a:pPr>
            <a:endParaRPr lang="de-DE" sz="1800" smtClean="0">
              <a:solidFill>
                <a:schemeClr val="tx1"/>
              </a:solidFill>
              <a:latin typeface="Arial" charset="0"/>
              <a:cs typeface="Arial" charset="0"/>
              <a:sym typeface="Wingdings" panose="05000000000000000000" pitchFamily="2" charset="2"/>
            </a:endParaRPr>
          </a:p>
          <a:p>
            <a:pPr lvl="1">
              <a:spcBef>
                <a:spcPct val="15000"/>
              </a:spcBef>
            </a:pPr>
            <a:endParaRPr lang="de-DE" smtClean="0">
              <a:solidFill>
                <a:schemeClr val="tx1"/>
              </a:solidFill>
              <a:latin typeface="Arial" charset="0"/>
              <a:cs typeface="Arial" charset="0"/>
              <a:sym typeface="Wingdings" panose="05000000000000000000" pitchFamily="2" charset="2"/>
            </a:endParaRPr>
          </a:p>
          <a:p>
            <a:pPr lvl="1">
              <a:spcBef>
                <a:spcPct val="15000"/>
              </a:spcBef>
            </a:pPr>
            <a:endParaRPr lang="de-DE" smtClean="0">
              <a:solidFill>
                <a:schemeClr val="tx1"/>
              </a:solidFill>
              <a:latin typeface="Arial" charset="0"/>
              <a:cs typeface="Arial" charset="0"/>
            </a:endParaRPr>
          </a:p>
          <a:p>
            <a:pPr lvl="1">
              <a:spcBef>
                <a:spcPct val="15000"/>
              </a:spcBef>
            </a:pPr>
            <a:endParaRPr lang="de-DE" smtClean="0">
              <a:solidFill>
                <a:schemeClr val="tx1"/>
              </a:solidFill>
              <a:latin typeface="Arial" charset="0"/>
              <a:cs typeface="Arial" charset="0"/>
            </a:endParaRPr>
          </a:p>
          <a:p>
            <a:pPr lvl="1">
              <a:spcBef>
                <a:spcPct val="15000"/>
              </a:spcBef>
            </a:pPr>
            <a:endParaRPr lang="de-DE" b="1" smtClean="0">
              <a:solidFill>
                <a:schemeClr val="tx1"/>
              </a:solidFill>
              <a:latin typeface="Arial" charset="0"/>
              <a:cs typeface="Arial" charset="0"/>
            </a:endParaRPr>
          </a:p>
          <a:p>
            <a:pPr marL="0" lvl="1" indent="0">
              <a:spcBef>
                <a:spcPct val="15000"/>
              </a:spcBef>
              <a:buFont typeface="Wingdings" pitchFamily="2" charset="2"/>
              <a:buNone/>
            </a:pPr>
            <a:endParaRPr lang="de-DE" b="1" smtClean="0">
              <a:solidFill>
                <a:schemeClr val="tx1"/>
              </a:solidFill>
              <a:latin typeface="Arial" charset="0"/>
              <a:cs typeface="Arial" charset="0"/>
            </a:endParaRPr>
          </a:p>
          <a:p>
            <a:pPr marL="0" lvl="1" indent="0">
              <a:spcBef>
                <a:spcPct val="15000"/>
              </a:spcBef>
              <a:buFont typeface="Wingdings" pitchFamily="2" charset="2"/>
              <a:buNone/>
            </a:pPr>
            <a:endParaRPr lang="de-DE" smtClean="0">
              <a:solidFill>
                <a:schemeClr val="tx1"/>
              </a:solidFill>
              <a:latin typeface="Arial" charset="0"/>
              <a:cs typeface="Arial" charset="0"/>
            </a:endParaRPr>
          </a:p>
          <a:p>
            <a:endParaRPr lang="de-DE" dirty="0"/>
          </a:p>
        </p:txBody>
      </p:sp>
      <p:pic>
        <p:nvPicPr>
          <p:cNvPr id="4" name="Grafik 3" descr="\\hhi\abteilung\PN-QM\352160_SODALES (Habel, Langer)\06_Berichte\03 Zwischen- und Abschlussberichte\VLC_Backhaul-Link\optical wireless outdoor unit.jpg"/>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849" b="22765"/>
          <a:stretch/>
        </p:blipFill>
        <p:spPr bwMode="auto">
          <a:xfrm>
            <a:off x="6567934" y="1423737"/>
            <a:ext cx="2051685" cy="1953260"/>
          </a:xfrm>
          <a:prstGeom prst="rect">
            <a:avLst/>
          </a:prstGeom>
          <a:noFill/>
          <a:ln>
            <a:noFill/>
          </a:ln>
          <a:extLst>
            <a:ext uri="{53640926-AAD7-44D8-BBD7-CCE9431645EC}">
              <a14:shadowObscured xmlns:a14="http://schemas.microsoft.com/office/drawing/2010/main"/>
            </a:ext>
          </a:extLst>
        </p:spPr>
      </p:pic>
      <p:pic>
        <p:nvPicPr>
          <p:cNvPr id="5" name="Grafik 4" descr="\\hhi\abteilung\PN\Veröffentlichungen\2015\2015_ITG-PN_Schulz_OutdoorTest_OWC_Backhaul\figures\HHI-TU-GoogleEarth.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7791" y="3964715"/>
            <a:ext cx="3858705" cy="2344605"/>
          </a:xfrm>
          <a:prstGeom prst="rect">
            <a:avLst/>
          </a:prstGeom>
          <a:noFill/>
          <a:ln>
            <a:noFill/>
          </a:ln>
        </p:spPr>
      </p:pic>
      <p:sp>
        <p:nvSpPr>
          <p:cNvPr id="6" name="Rechteck 5"/>
          <p:cNvSpPr/>
          <p:nvPr/>
        </p:nvSpPr>
        <p:spPr>
          <a:xfrm>
            <a:off x="6012160" y="4248333"/>
            <a:ext cx="216024" cy="13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de-DE" sz="1200" dirty="0">
              <a:effectLst/>
              <a:latin typeface="Times"/>
              <a:ea typeface="Times"/>
              <a:cs typeface="Times New Roman"/>
            </a:endParaRPr>
          </a:p>
        </p:txBody>
      </p:sp>
      <p:sp>
        <p:nvSpPr>
          <p:cNvPr id="7" name="Rechteck 6"/>
          <p:cNvSpPr/>
          <p:nvPr/>
        </p:nvSpPr>
        <p:spPr>
          <a:xfrm>
            <a:off x="8172400" y="5070342"/>
            <a:ext cx="216024" cy="13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de-DE" sz="1200" dirty="0">
              <a:effectLst/>
              <a:latin typeface="Times"/>
              <a:ea typeface="Times"/>
              <a:cs typeface="Times New Roman"/>
            </a:endParaRPr>
          </a:p>
        </p:txBody>
      </p:sp>
      <p:cxnSp>
        <p:nvCxnSpPr>
          <p:cNvPr id="8" name="Gerade Verbindung mit Pfeil 7"/>
          <p:cNvCxnSpPr/>
          <p:nvPr/>
        </p:nvCxnSpPr>
        <p:spPr>
          <a:xfrm flipH="1">
            <a:off x="6228184" y="3079921"/>
            <a:ext cx="1239850" cy="11684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7468034" y="3079921"/>
            <a:ext cx="920390" cy="199042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6228184" y="4381683"/>
            <a:ext cx="1944216" cy="69097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1320622">
            <a:off x="7427691" y="4591845"/>
            <a:ext cx="792088" cy="369332"/>
          </a:xfrm>
          <a:prstGeom prst="rect">
            <a:avLst/>
          </a:prstGeom>
          <a:noFill/>
        </p:spPr>
        <p:txBody>
          <a:bodyPr wrap="square" rtlCol="0">
            <a:spAutoFit/>
          </a:bodyPr>
          <a:lstStyle/>
          <a:p>
            <a:r>
              <a:rPr lang="de-DE" b="1" dirty="0" smtClean="0">
                <a:solidFill>
                  <a:schemeClr val="bg1"/>
                </a:solidFill>
              </a:rPr>
              <a:t>100m</a:t>
            </a:r>
            <a:endParaRPr lang="de-DE" b="1" dirty="0">
              <a:solidFill>
                <a:schemeClr val="bg1"/>
              </a:solidFill>
            </a:endParaRPr>
          </a:p>
        </p:txBody>
      </p:sp>
      <p:grpSp>
        <p:nvGrpSpPr>
          <p:cNvPr id="12" name="Gruppieren 11"/>
          <p:cNvGrpSpPr/>
          <p:nvPr/>
        </p:nvGrpSpPr>
        <p:grpSpPr>
          <a:xfrm>
            <a:off x="467592" y="4075131"/>
            <a:ext cx="4337612" cy="2234189"/>
            <a:chOff x="467592" y="3859107"/>
            <a:chExt cx="4337612" cy="2234189"/>
          </a:xfrm>
        </p:grpSpPr>
        <p:pic>
          <p:nvPicPr>
            <p:cNvPr id="13" name="Picture 2" descr="\\hhi\abteilung\PN\Public\Exchange\Alexakis\christos\Bilder\IMG_9006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400" t="52443" r="15333"/>
            <a:stretch/>
          </p:blipFill>
          <p:spPr bwMode="auto">
            <a:xfrm>
              <a:off x="611560" y="3859107"/>
              <a:ext cx="4176464" cy="22341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647755" y="4221088"/>
              <a:ext cx="1668085" cy="369332"/>
            </a:xfrm>
            <a:prstGeom prst="rect">
              <a:avLst/>
            </a:prstGeom>
            <a:solidFill>
              <a:schemeClr val="bg1"/>
            </a:solidFill>
          </p:spPr>
          <p:txBody>
            <a:bodyPr wrap="none" rtlCol="0">
              <a:spAutoFit/>
            </a:bodyPr>
            <a:lstStyle/>
            <a:p>
              <a:r>
                <a:rPr lang="de-DE" dirty="0" err="1" smtClean="0"/>
                <a:t>Visibility</a:t>
              </a:r>
              <a:r>
                <a:rPr lang="de-DE" dirty="0" smtClean="0"/>
                <a:t> </a:t>
              </a:r>
              <a:r>
                <a:rPr lang="de-DE" dirty="0" err="1" smtClean="0"/>
                <a:t>range</a:t>
              </a:r>
              <a:endParaRPr lang="de-DE" dirty="0"/>
            </a:p>
          </p:txBody>
        </p:sp>
        <p:sp>
          <p:nvSpPr>
            <p:cNvPr id="15" name="Textfeld 14"/>
            <p:cNvSpPr txBox="1"/>
            <p:nvPr/>
          </p:nvSpPr>
          <p:spPr>
            <a:xfrm>
              <a:off x="3133532" y="4221088"/>
              <a:ext cx="1069524" cy="369332"/>
            </a:xfrm>
            <a:prstGeom prst="rect">
              <a:avLst/>
            </a:prstGeom>
            <a:solidFill>
              <a:schemeClr val="bg1"/>
            </a:solidFill>
          </p:spPr>
          <p:txBody>
            <a:bodyPr wrap="none" rtlCol="0">
              <a:spAutoFit/>
            </a:bodyPr>
            <a:lstStyle/>
            <a:p>
              <a:r>
                <a:rPr lang="de-DE" dirty="0" smtClean="0"/>
                <a:t>OW Link</a:t>
              </a:r>
              <a:endParaRPr lang="de-DE" dirty="0"/>
            </a:p>
          </p:txBody>
        </p:sp>
        <p:sp>
          <p:nvSpPr>
            <p:cNvPr id="16" name="Ellipse 15"/>
            <p:cNvSpPr/>
            <p:nvPr/>
          </p:nvSpPr>
          <p:spPr>
            <a:xfrm>
              <a:off x="4085124" y="4653620"/>
              <a:ext cx="720080" cy="71959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67592" y="4581128"/>
              <a:ext cx="864048" cy="86346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424533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51520" y="1504833"/>
            <a:ext cx="5040560"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de-DE" dirty="0" err="1" smtClean="0">
                <a:solidFill>
                  <a:schemeClr val="tx1"/>
                </a:solidFill>
              </a:rPr>
              <a:t>Cumulative</a:t>
            </a:r>
            <a:r>
              <a:rPr lang="de-DE" dirty="0" smtClean="0">
                <a:solidFill>
                  <a:schemeClr val="tx1"/>
                </a:solidFill>
              </a:rPr>
              <a:t> </a:t>
            </a:r>
            <a:r>
              <a:rPr lang="de-DE" dirty="0" err="1" smtClean="0">
                <a:solidFill>
                  <a:schemeClr val="tx1"/>
                </a:solidFill>
              </a:rPr>
              <a:t>statistics</a:t>
            </a:r>
            <a:r>
              <a:rPr lang="de-DE" dirty="0" smtClean="0">
                <a:solidFill>
                  <a:schemeClr val="tx1"/>
                </a:solidFill>
              </a:rPr>
              <a:t> of </a:t>
            </a:r>
            <a:r>
              <a:rPr lang="de-DE" dirty="0" err="1" smtClean="0">
                <a:solidFill>
                  <a:schemeClr val="tx1"/>
                </a:solidFill>
              </a:rPr>
              <a:t>visibility</a:t>
            </a:r>
            <a:r>
              <a:rPr lang="de-DE" dirty="0" smtClean="0">
                <a:solidFill>
                  <a:schemeClr val="tx1"/>
                </a:solidFill>
              </a:rPr>
              <a:t> and </a:t>
            </a:r>
          </a:p>
          <a:p>
            <a:pPr marL="0" lvl="1" indent="0">
              <a:spcBef>
                <a:spcPct val="15000"/>
              </a:spcBef>
              <a:buFont typeface="Wingdings" pitchFamily="2" charset="2"/>
              <a:buNone/>
            </a:pPr>
            <a:r>
              <a:rPr lang="de-DE" dirty="0" smtClean="0">
                <a:solidFill>
                  <a:schemeClr val="tx1"/>
                </a:solidFill>
              </a:rPr>
              <a:t>    </a:t>
            </a:r>
            <a:r>
              <a:rPr lang="de-DE" dirty="0" err="1" smtClean="0">
                <a:solidFill>
                  <a:schemeClr val="tx1"/>
                </a:solidFill>
              </a:rPr>
              <a:t>data</a:t>
            </a:r>
            <a:r>
              <a:rPr lang="de-DE" dirty="0" smtClean="0">
                <a:solidFill>
                  <a:schemeClr val="tx1"/>
                </a:solidFill>
              </a:rPr>
              <a:t> rate </a:t>
            </a:r>
            <a:r>
              <a:rPr lang="de-DE" dirty="0" err="1" smtClean="0">
                <a:solidFill>
                  <a:schemeClr val="tx1"/>
                </a:solidFill>
              </a:rPr>
              <a:t>for</a:t>
            </a:r>
            <a:r>
              <a:rPr lang="de-DE" dirty="0" smtClean="0">
                <a:solidFill>
                  <a:schemeClr val="tx1"/>
                </a:solidFill>
              </a:rPr>
              <a:t> 5 </a:t>
            </a:r>
            <a:r>
              <a:rPr lang="de-DE" dirty="0" err="1" smtClean="0">
                <a:solidFill>
                  <a:schemeClr val="tx1"/>
                </a:solidFill>
              </a:rPr>
              <a:t>months</a:t>
            </a:r>
            <a:endParaRPr lang="de-DE" dirty="0" smtClean="0">
              <a:solidFill>
                <a:schemeClr val="tx1"/>
              </a:solidFill>
            </a:endParaRPr>
          </a:p>
          <a:p>
            <a:pPr lvl="1">
              <a:spcBef>
                <a:spcPct val="15000"/>
              </a:spcBef>
            </a:pPr>
            <a:endParaRPr lang="en-US" sz="1800" dirty="0" smtClean="0">
              <a:solidFill>
                <a:schemeClr val="tx1"/>
              </a:solidFill>
              <a:latin typeface="Arial" charset="0"/>
              <a:cs typeface="Arial" charset="0"/>
            </a:endParaRPr>
          </a:p>
          <a:p>
            <a:pPr lvl="1">
              <a:spcBef>
                <a:spcPct val="15000"/>
              </a:spcBef>
            </a:pPr>
            <a:r>
              <a:rPr lang="de-DE" dirty="0" err="1" smtClean="0">
                <a:solidFill>
                  <a:schemeClr val="tx1"/>
                </a:solidFill>
                <a:latin typeface="Arial" charset="0"/>
                <a:cs typeface="Arial" charset="0"/>
              </a:rPr>
              <a:t>Visibility</a:t>
            </a:r>
            <a:r>
              <a:rPr lang="de-DE" dirty="0" smtClean="0">
                <a:solidFill>
                  <a:schemeClr val="tx1"/>
                </a:solidFill>
                <a:latin typeface="Arial" charset="0"/>
                <a:cs typeface="Arial" charset="0"/>
              </a:rPr>
              <a:t> was </a:t>
            </a:r>
            <a:r>
              <a:rPr lang="de-DE" dirty="0" err="1" smtClean="0">
                <a:solidFill>
                  <a:schemeClr val="tx1"/>
                </a:solidFill>
                <a:latin typeface="Arial" charset="0"/>
                <a:cs typeface="Arial" charset="0"/>
              </a:rPr>
              <a:t>never</a:t>
            </a:r>
            <a:r>
              <a:rPr lang="de-DE" dirty="0" smtClean="0">
                <a:solidFill>
                  <a:schemeClr val="tx1"/>
                </a:solidFill>
                <a:latin typeface="Arial" charset="0"/>
                <a:cs typeface="Arial" charset="0"/>
              </a:rPr>
              <a:t> </a:t>
            </a:r>
            <a:r>
              <a:rPr lang="de-DE" dirty="0" err="1" smtClean="0">
                <a:solidFill>
                  <a:schemeClr val="tx1"/>
                </a:solidFill>
                <a:latin typeface="Arial" charset="0"/>
                <a:cs typeface="Arial" charset="0"/>
              </a:rPr>
              <a:t>below</a:t>
            </a:r>
            <a:r>
              <a:rPr lang="de-DE" dirty="0" smtClean="0">
                <a:solidFill>
                  <a:schemeClr val="tx1"/>
                </a:solidFill>
                <a:latin typeface="Arial" charset="0"/>
                <a:cs typeface="Arial" charset="0"/>
              </a:rPr>
              <a:t> 180 m</a:t>
            </a:r>
          </a:p>
          <a:p>
            <a:pPr lvl="2">
              <a:spcBef>
                <a:spcPct val="15000"/>
              </a:spcBef>
            </a:pPr>
            <a:r>
              <a:rPr lang="de-DE" sz="1800" dirty="0" smtClean="0">
                <a:solidFill>
                  <a:schemeClr val="tx1"/>
                </a:solidFill>
                <a:latin typeface="Arial" charset="0"/>
                <a:cs typeface="Arial" charset="0"/>
              </a:rPr>
              <a:t>High </a:t>
            </a:r>
            <a:r>
              <a:rPr lang="de-DE" sz="1800" dirty="0" err="1" smtClean="0">
                <a:solidFill>
                  <a:schemeClr val="tx1"/>
                </a:solidFill>
                <a:latin typeface="Arial" charset="0"/>
                <a:cs typeface="Arial" charset="0"/>
              </a:rPr>
              <a:t>availability</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for</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short</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distances</a:t>
            </a:r>
            <a:endParaRPr lang="de-DE" sz="1800" dirty="0" smtClean="0">
              <a:solidFill>
                <a:schemeClr val="tx1"/>
              </a:solidFill>
              <a:latin typeface="Arial" charset="0"/>
              <a:cs typeface="Arial" charset="0"/>
            </a:endParaRPr>
          </a:p>
          <a:p>
            <a:pPr lvl="2">
              <a:spcBef>
                <a:spcPct val="15000"/>
              </a:spcBef>
            </a:pPr>
            <a:endParaRPr lang="de-DE" dirty="0" smtClean="0">
              <a:solidFill>
                <a:schemeClr val="tx1"/>
              </a:solidFill>
              <a:latin typeface="Arial" charset="0"/>
              <a:cs typeface="Arial" charset="0"/>
            </a:endParaRPr>
          </a:p>
          <a:p>
            <a:pPr lvl="1">
              <a:spcBef>
                <a:spcPct val="15000"/>
              </a:spcBef>
            </a:pPr>
            <a:r>
              <a:rPr lang="de-DE" dirty="0" smtClean="0">
                <a:solidFill>
                  <a:schemeClr val="tx1"/>
                </a:solidFill>
                <a:latin typeface="Arial" charset="0"/>
                <a:cs typeface="Arial" charset="0"/>
              </a:rPr>
              <a:t>Rate </a:t>
            </a:r>
            <a:r>
              <a:rPr lang="de-DE" dirty="0" err="1" smtClean="0">
                <a:solidFill>
                  <a:schemeClr val="tx1"/>
                </a:solidFill>
                <a:latin typeface="Arial" charset="0"/>
                <a:cs typeface="Arial" charset="0"/>
              </a:rPr>
              <a:t>adaptation</a:t>
            </a:r>
            <a:r>
              <a:rPr lang="de-DE" dirty="0" smtClean="0">
                <a:solidFill>
                  <a:schemeClr val="tx1"/>
                </a:solidFill>
                <a:latin typeface="Arial" charset="0"/>
                <a:cs typeface="Arial" charset="0"/>
              </a:rPr>
              <a:t>: Data rate was </a:t>
            </a:r>
            <a:r>
              <a:rPr lang="de-DE" dirty="0" err="1" smtClean="0">
                <a:solidFill>
                  <a:schemeClr val="tx1"/>
                </a:solidFill>
                <a:latin typeface="Arial" charset="0"/>
                <a:cs typeface="Arial" charset="0"/>
              </a:rPr>
              <a:t>for</a:t>
            </a:r>
            <a:r>
              <a:rPr lang="de-DE" dirty="0" smtClean="0">
                <a:solidFill>
                  <a:schemeClr val="tx1"/>
                </a:solidFill>
                <a:latin typeface="Arial" charset="0"/>
                <a:cs typeface="Arial" charset="0"/>
              </a:rPr>
              <a:t> </a:t>
            </a:r>
          </a:p>
          <a:p>
            <a:pPr lvl="2">
              <a:spcBef>
                <a:spcPct val="15000"/>
              </a:spcBef>
            </a:pPr>
            <a:r>
              <a:rPr lang="de-DE" sz="1800" dirty="0" smtClean="0">
                <a:solidFill>
                  <a:schemeClr val="tx1"/>
                </a:solidFill>
                <a:latin typeface="Arial" charset="0"/>
                <a:cs typeface="Arial" charset="0"/>
              </a:rPr>
              <a:t>On </a:t>
            </a:r>
            <a:r>
              <a:rPr lang="de-DE" sz="1800" dirty="0" err="1" smtClean="0">
                <a:solidFill>
                  <a:schemeClr val="tx1"/>
                </a:solidFill>
                <a:latin typeface="Arial" charset="0"/>
                <a:cs typeface="Arial" charset="0"/>
              </a:rPr>
              <a:t>average</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more</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than</a:t>
            </a:r>
            <a:r>
              <a:rPr lang="de-DE" sz="1800" dirty="0" smtClean="0">
                <a:solidFill>
                  <a:schemeClr val="tx1"/>
                </a:solidFill>
                <a:latin typeface="Arial" charset="0"/>
                <a:cs typeface="Arial" charset="0"/>
              </a:rPr>
              <a:t> 100 Mbps</a:t>
            </a:r>
          </a:p>
          <a:p>
            <a:pPr lvl="2">
              <a:spcBef>
                <a:spcPct val="15000"/>
              </a:spcBef>
            </a:pPr>
            <a:r>
              <a:rPr lang="de-DE" sz="1800" dirty="0" smtClean="0">
                <a:solidFill>
                  <a:schemeClr val="tx1"/>
                </a:solidFill>
                <a:latin typeface="Arial" charset="0"/>
                <a:cs typeface="Arial" charset="0"/>
              </a:rPr>
              <a:t>99% </a:t>
            </a:r>
            <a:r>
              <a:rPr lang="de-DE" sz="1800" dirty="0" err="1" smtClean="0">
                <a:solidFill>
                  <a:schemeClr val="tx1"/>
                </a:solidFill>
                <a:latin typeface="Arial" charset="0"/>
                <a:cs typeface="Arial" charset="0"/>
              </a:rPr>
              <a:t>more</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than</a:t>
            </a:r>
            <a:r>
              <a:rPr lang="de-DE" sz="1800" dirty="0" smtClean="0">
                <a:solidFill>
                  <a:schemeClr val="tx1"/>
                </a:solidFill>
                <a:latin typeface="Arial" charset="0"/>
                <a:cs typeface="Arial" charset="0"/>
              </a:rPr>
              <a:t> 39 Mbps</a:t>
            </a:r>
          </a:p>
          <a:p>
            <a:pPr lvl="2">
              <a:spcBef>
                <a:spcPct val="15000"/>
              </a:spcBef>
            </a:pPr>
            <a:r>
              <a:rPr lang="de-DE" sz="1800" dirty="0" smtClean="0">
                <a:solidFill>
                  <a:schemeClr val="tx1"/>
                </a:solidFill>
                <a:latin typeface="Arial" charset="0"/>
                <a:cs typeface="Arial" charset="0"/>
              </a:rPr>
              <a:t>99,9% </a:t>
            </a:r>
            <a:r>
              <a:rPr lang="de-DE" sz="1800" dirty="0" err="1" smtClean="0">
                <a:solidFill>
                  <a:schemeClr val="tx1"/>
                </a:solidFill>
                <a:latin typeface="Arial" charset="0"/>
                <a:cs typeface="Arial" charset="0"/>
              </a:rPr>
              <a:t>more</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than</a:t>
            </a:r>
            <a:r>
              <a:rPr lang="de-DE" sz="1800" dirty="0" smtClean="0">
                <a:solidFill>
                  <a:schemeClr val="tx1"/>
                </a:solidFill>
                <a:latin typeface="Arial" charset="0"/>
                <a:cs typeface="Arial" charset="0"/>
              </a:rPr>
              <a:t> 22 Mbps</a:t>
            </a:r>
          </a:p>
          <a:p>
            <a:pPr lvl="2">
              <a:spcBef>
                <a:spcPct val="15000"/>
              </a:spcBef>
            </a:pPr>
            <a:r>
              <a:rPr lang="de-DE" sz="1800" dirty="0" smtClean="0">
                <a:solidFill>
                  <a:schemeClr val="tx1"/>
                </a:solidFill>
                <a:latin typeface="Arial" charset="0"/>
                <a:cs typeface="Arial" charset="0"/>
              </a:rPr>
              <a:t>More </a:t>
            </a:r>
            <a:r>
              <a:rPr lang="de-DE" sz="1800" dirty="0" err="1" smtClean="0">
                <a:solidFill>
                  <a:schemeClr val="tx1"/>
                </a:solidFill>
                <a:latin typeface="Arial" charset="0"/>
                <a:cs typeface="Arial" charset="0"/>
              </a:rPr>
              <a:t>than</a:t>
            </a:r>
            <a:r>
              <a:rPr lang="de-DE" sz="1800" dirty="0" smtClean="0">
                <a:solidFill>
                  <a:schemeClr val="tx1"/>
                </a:solidFill>
                <a:latin typeface="Arial" charset="0"/>
                <a:cs typeface="Arial" charset="0"/>
              </a:rPr>
              <a:t> 6 Mbps </a:t>
            </a:r>
            <a:r>
              <a:rPr lang="de-DE" sz="1800" dirty="0" err="1" smtClean="0">
                <a:solidFill>
                  <a:schemeClr val="tx1"/>
                </a:solidFill>
                <a:latin typeface="Arial" charset="0"/>
                <a:cs typeface="Arial" charset="0"/>
              </a:rPr>
              <a:t>at</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any</a:t>
            </a:r>
            <a:r>
              <a:rPr lang="de-DE" sz="1800" dirty="0" smtClean="0">
                <a:solidFill>
                  <a:schemeClr val="tx1"/>
                </a:solidFill>
                <a:latin typeface="Arial" charset="0"/>
                <a:cs typeface="Arial" charset="0"/>
              </a:rPr>
              <a:t> time</a:t>
            </a:r>
          </a:p>
          <a:p>
            <a:pPr lvl="2">
              <a:spcBef>
                <a:spcPct val="15000"/>
              </a:spcBef>
            </a:pPr>
            <a:endParaRPr lang="de-DE" sz="1800" dirty="0" smtClean="0">
              <a:solidFill>
                <a:schemeClr val="tx1"/>
              </a:solidFill>
              <a:latin typeface="Arial" charset="0"/>
              <a:cs typeface="Arial" charset="0"/>
            </a:endParaRPr>
          </a:p>
          <a:p>
            <a:pPr lvl="1">
              <a:spcBef>
                <a:spcPct val="15000"/>
              </a:spcBef>
            </a:pPr>
            <a:r>
              <a:rPr lang="de-DE" dirty="0" err="1" smtClean="0">
                <a:solidFill>
                  <a:schemeClr val="tx1"/>
                </a:solidFill>
                <a:latin typeface="Arial" charset="0"/>
                <a:cs typeface="Arial" charset="0"/>
              </a:rPr>
              <a:t>No</a:t>
            </a:r>
            <a:r>
              <a:rPr lang="de-DE" dirty="0" smtClean="0">
                <a:solidFill>
                  <a:schemeClr val="tx1"/>
                </a:solidFill>
                <a:latin typeface="Arial" charset="0"/>
                <a:cs typeface="Arial" charset="0"/>
              </a:rPr>
              <a:t> </a:t>
            </a:r>
            <a:r>
              <a:rPr lang="de-DE" dirty="0" err="1" smtClean="0">
                <a:solidFill>
                  <a:schemeClr val="tx1"/>
                </a:solidFill>
                <a:latin typeface="Arial" charset="0"/>
                <a:cs typeface="Arial" charset="0"/>
              </a:rPr>
              <a:t>outage</a:t>
            </a:r>
            <a:r>
              <a:rPr lang="de-DE" dirty="0" smtClean="0">
                <a:solidFill>
                  <a:schemeClr val="tx1"/>
                </a:solidFill>
                <a:latin typeface="Arial" charset="0"/>
                <a:cs typeface="Arial" charset="0"/>
              </a:rPr>
              <a:t> </a:t>
            </a:r>
            <a:r>
              <a:rPr lang="de-DE" dirty="0" err="1" smtClean="0">
                <a:solidFill>
                  <a:schemeClr val="tx1"/>
                </a:solidFill>
                <a:latin typeface="Arial" charset="0"/>
                <a:cs typeface="Arial" charset="0"/>
              </a:rPr>
              <a:t>at</a:t>
            </a:r>
            <a:r>
              <a:rPr lang="de-DE" dirty="0" smtClean="0">
                <a:solidFill>
                  <a:schemeClr val="tx1"/>
                </a:solidFill>
                <a:latin typeface="Arial" charset="0"/>
                <a:cs typeface="Arial" charset="0"/>
              </a:rPr>
              <a:t> all</a:t>
            </a:r>
          </a:p>
          <a:p>
            <a:pPr lvl="2">
              <a:spcBef>
                <a:spcPct val="15000"/>
              </a:spcBef>
            </a:pPr>
            <a:r>
              <a:rPr lang="de-DE" sz="1800" dirty="0" err="1" smtClean="0">
                <a:solidFill>
                  <a:schemeClr val="tx1"/>
                </a:solidFill>
                <a:latin typeface="Arial" charset="0"/>
                <a:cs typeface="Arial" charset="0"/>
              </a:rPr>
              <a:t>Thanks</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to</a:t>
            </a:r>
            <a:r>
              <a:rPr lang="de-DE" sz="1800" dirty="0" smtClean="0">
                <a:solidFill>
                  <a:schemeClr val="tx1"/>
                </a:solidFill>
                <a:latin typeface="Arial" charset="0"/>
                <a:cs typeface="Arial" charset="0"/>
              </a:rPr>
              <a:t> rate-adaptive </a:t>
            </a:r>
            <a:r>
              <a:rPr lang="de-DE" sz="1800" dirty="0" err="1" smtClean="0">
                <a:solidFill>
                  <a:schemeClr val="tx1"/>
                </a:solidFill>
                <a:latin typeface="Arial" charset="0"/>
                <a:cs typeface="Arial" charset="0"/>
              </a:rPr>
              <a:t>system</a:t>
            </a:r>
            <a:r>
              <a:rPr lang="de-DE" sz="1800" dirty="0" smtClean="0">
                <a:solidFill>
                  <a:schemeClr val="tx1"/>
                </a:solidFill>
                <a:latin typeface="Arial" charset="0"/>
                <a:cs typeface="Arial" charset="0"/>
              </a:rPr>
              <a:t> </a:t>
            </a:r>
            <a:r>
              <a:rPr lang="de-DE" sz="1800" dirty="0" err="1" smtClean="0">
                <a:solidFill>
                  <a:schemeClr val="tx1"/>
                </a:solidFill>
                <a:latin typeface="Arial" charset="0"/>
                <a:cs typeface="Arial" charset="0"/>
              </a:rPr>
              <a:t>concept</a:t>
            </a:r>
            <a:endParaRPr lang="de-DE" dirty="0" smtClean="0">
              <a:solidFill>
                <a:schemeClr val="tx1"/>
              </a:solidFill>
            </a:endParaRPr>
          </a:p>
        </p:txBody>
      </p:sp>
      <p:sp>
        <p:nvSpPr>
          <p:cNvPr id="4" name="Pfeil nach unten 3"/>
          <p:cNvSpPr/>
          <p:nvPr/>
        </p:nvSpPr>
        <p:spPr>
          <a:xfrm>
            <a:off x="6084168" y="306896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1948896444"/>
              </p:ext>
            </p:extLst>
          </p:nvPr>
        </p:nvGraphicFramePr>
        <p:xfrm>
          <a:off x="5076056" y="3613406"/>
          <a:ext cx="4376861" cy="3055954"/>
        </p:xfrm>
        <a:graphic>
          <a:graphicData uri="http://schemas.openxmlformats.org/presentationml/2006/ole">
            <mc:AlternateContent xmlns:mc="http://schemas.openxmlformats.org/markup-compatibility/2006">
              <mc:Choice xmlns:v="urn:schemas-microsoft-com:vml" Requires="v">
                <p:oleObj spid="_x0000_s26660" name="Graph" r:id="rId3" imgW="4160520" imgH="2905200" progId="Origin50.Graph">
                  <p:embed/>
                </p:oleObj>
              </mc:Choice>
              <mc:Fallback>
                <p:oleObj name="Graph" r:id="rId3" imgW="4160520" imgH="2905200" progId="Origin50.Graph">
                  <p:embed/>
                  <p:pic>
                    <p:nvPicPr>
                      <p:cNvPr id="0" name=""/>
                      <p:cNvPicPr/>
                      <p:nvPr/>
                    </p:nvPicPr>
                    <p:blipFill>
                      <a:blip r:embed="rId4"/>
                      <a:stretch>
                        <a:fillRect/>
                      </a:stretch>
                    </p:blipFill>
                    <p:spPr>
                      <a:xfrm>
                        <a:off x="5076056" y="3613406"/>
                        <a:ext cx="4376861" cy="3055954"/>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815533488"/>
              </p:ext>
            </p:extLst>
          </p:nvPr>
        </p:nvGraphicFramePr>
        <p:xfrm>
          <a:off x="5076056" y="1021118"/>
          <a:ext cx="4376861" cy="3055954"/>
        </p:xfrm>
        <a:graphic>
          <a:graphicData uri="http://schemas.openxmlformats.org/presentationml/2006/ole">
            <mc:AlternateContent xmlns:mc="http://schemas.openxmlformats.org/markup-compatibility/2006">
              <mc:Choice xmlns:v="urn:schemas-microsoft-com:vml" Requires="v">
                <p:oleObj spid="_x0000_s26661" name="Graph" r:id="rId5" imgW="4160520" imgH="2905200" progId="Origin50.Graph">
                  <p:embed/>
                </p:oleObj>
              </mc:Choice>
              <mc:Fallback>
                <p:oleObj name="Graph" r:id="rId5" imgW="4160520" imgH="2905200" progId="Origin50.Graph">
                  <p:embed/>
                  <p:pic>
                    <p:nvPicPr>
                      <p:cNvPr id="0" name=""/>
                      <p:cNvPicPr/>
                      <p:nvPr/>
                    </p:nvPicPr>
                    <p:blipFill>
                      <a:blip r:embed="rId6"/>
                      <a:stretch>
                        <a:fillRect/>
                      </a:stretch>
                    </p:blipFill>
                    <p:spPr>
                      <a:xfrm>
                        <a:off x="5076056" y="1021118"/>
                        <a:ext cx="4376861" cy="3055954"/>
                      </a:xfrm>
                      <a:prstGeom prst="rect">
                        <a:avLst/>
                      </a:prstGeom>
                    </p:spPr>
                  </p:pic>
                </p:oleObj>
              </mc:Fallback>
            </mc:AlternateContent>
          </a:graphicData>
        </a:graphic>
      </p:graphicFrame>
      <p:sp>
        <p:nvSpPr>
          <p:cNvPr id="7" name="Ellipse 6"/>
          <p:cNvSpPr/>
          <p:nvPr/>
        </p:nvSpPr>
        <p:spPr>
          <a:xfrm>
            <a:off x="5940152" y="609329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6300192" y="609329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6588224" y="6093296"/>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8100392" y="5472040"/>
            <a:ext cx="72008" cy="720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le 2"/>
          <p:cNvSpPr txBox="1">
            <a:spLocks/>
          </p:cNvSpPr>
          <p:nvPr/>
        </p:nvSpPr>
        <p:spPr>
          <a:xfrm>
            <a:off x="899592" y="620688"/>
            <a:ext cx="7416824"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Measured cumulative </a:t>
            </a:r>
            <a:r>
              <a:rPr lang="en-US" sz="2800" dirty="0"/>
              <a:t>long-term </a:t>
            </a:r>
            <a:r>
              <a:rPr lang="en-US" sz="2800" dirty="0" smtClean="0"/>
              <a:t>statistics</a:t>
            </a:r>
            <a:endParaRPr lang="en-US" sz="2800" dirty="0"/>
          </a:p>
        </p:txBody>
      </p:sp>
    </p:spTree>
    <p:extLst>
      <p:ext uri="{BB962C8B-B14F-4D97-AF65-F5344CB8AC3E}">
        <p14:creationId xmlns:p14="http://schemas.microsoft.com/office/powerpoint/2010/main" val="2717965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83568" y="620688"/>
            <a:ext cx="7776864"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Analytical model </a:t>
            </a:r>
            <a:r>
              <a:rPr lang="en-US" sz="2800" dirty="0"/>
              <a:t>for optimized link </a:t>
            </a:r>
            <a:r>
              <a:rPr lang="en-US" sz="2800" dirty="0" smtClean="0"/>
              <a:t>design</a:t>
            </a:r>
            <a:endParaRPr lang="en-US" sz="2800" dirty="0"/>
          </a:p>
        </p:txBody>
      </p:sp>
      <p:pic>
        <p:nvPicPr>
          <p:cNvPr id="3" name="Picture 4" descr="\\hhi.de\abteilung\PN\Public\Exchange\Alexakis\christos\Bilder\system.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47" y="2780928"/>
            <a:ext cx="8424451"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1"/>
          <p:cNvSpPr txBox="1"/>
          <p:nvPr/>
        </p:nvSpPr>
        <p:spPr>
          <a:xfrm>
            <a:off x="323528" y="1894766"/>
            <a:ext cx="4260644" cy="646331"/>
          </a:xfrm>
          <a:prstGeom prst="rect">
            <a:avLst/>
          </a:prstGeom>
          <a:noFill/>
        </p:spPr>
        <p:txBody>
          <a:bodyPr wrap="square" rtlCol="0">
            <a:spAutoFit/>
          </a:bodyPr>
          <a:lstStyle/>
          <a:p>
            <a:pPr marL="285750" indent="-285750">
              <a:buFontTx/>
              <a:buChar char="-"/>
            </a:pPr>
            <a:r>
              <a:rPr lang="de-DE" dirty="0" smtClean="0"/>
              <a:t>LED power, </a:t>
            </a:r>
            <a:r>
              <a:rPr lang="de-DE" dirty="0" err="1" smtClean="0"/>
              <a:t>active</a:t>
            </a:r>
            <a:r>
              <a:rPr lang="de-DE" dirty="0" smtClean="0"/>
              <a:t> </a:t>
            </a:r>
            <a:r>
              <a:rPr lang="de-DE" dirty="0" err="1" smtClean="0"/>
              <a:t>area</a:t>
            </a:r>
            <a:r>
              <a:rPr lang="de-DE" dirty="0" smtClean="0"/>
              <a:t>,  beam </a:t>
            </a:r>
            <a:r>
              <a:rPr lang="de-DE" dirty="0" err="1" smtClean="0"/>
              <a:t>width</a:t>
            </a:r>
            <a:endParaRPr lang="de-DE" dirty="0" smtClean="0"/>
          </a:p>
          <a:p>
            <a:pPr marL="285750" indent="-285750">
              <a:buFontTx/>
              <a:buChar char="-"/>
            </a:pPr>
            <a:r>
              <a:rPr lang="de-DE" dirty="0" err="1"/>
              <a:t>F</a:t>
            </a:r>
            <a:r>
              <a:rPr lang="de-DE" dirty="0" err="1" smtClean="0"/>
              <a:t>ocal</a:t>
            </a:r>
            <a:r>
              <a:rPr lang="de-DE" dirty="0" smtClean="0"/>
              <a:t> </a:t>
            </a:r>
            <a:r>
              <a:rPr lang="de-DE" dirty="0" err="1" smtClean="0"/>
              <a:t>length</a:t>
            </a:r>
            <a:r>
              <a:rPr lang="de-DE" dirty="0" smtClean="0"/>
              <a:t> and </a:t>
            </a:r>
            <a:r>
              <a:rPr lang="de-DE" dirty="0" err="1" smtClean="0"/>
              <a:t>diameter</a:t>
            </a:r>
            <a:r>
              <a:rPr lang="de-DE" dirty="0" smtClean="0"/>
              <a:t> of </a:t>
            </a:r>
            <a:r>
              <a:rPr lang="de-DE" dirty="0" err="1" smtClean="0"/>
              <a:t>lens</a:t>
            </a:r>
            <a:endParaRPr lang="de-DE" dirty="0" smtClean="0"/>
          </a:p>
        </p:txBody>
      </p:sp>
      <p:sp>
        <p:nvSpPr>
          <p:cNvPr id="5" name="TextBox 13"/>
          <p:cNvSpPr txBox="1"/>
          <p:nvPr/>
        </p:nvSpPr>
        <p:spPr>
          <a:xfrm>
            <a:off x="3283868" y="3358733"/>
            <a:ext cx="3592388" cy="646331"/>
          </a:xfrm>
          <a:prstGeom prst="rect">
            <a:avLst/>
          </a:prstGeom>
          <a:noFill/>
        </p:spPr>
        <p:txBody>
          <a:bodyPr wrap="square" rtlCol="0">
            <a:spAutoFit/>
          </a:bodyPr>
          <a:lstStyle/>
          <a:p>
            <a:pPr marL="285750" indent="-285750">
              <a:buFontTx/>
              <a:buChar char="-"/>
            </a:pPr>
            <a:r>
              <a:rPr lang="de-DE" dirty="0" err="1" smtClean="0">
                <a:solidFill>
                  <a:srgbClr val="FF0000"/>
                </a:solidFill>
              </a:rPr>
              <a:t>Visibility</a:t>
            </a:r>
            <a:r>
              <a:rPr lang="de-DE" dirty="0" smtClean="0">
                <a:solidFill>
                  <a:srgbClr val="FF0000"/>
                </a:solidFill>
              </a:rPr>
              <a:t> </a:t>
            </a:r>
            <a:r>
              <a:rPr lang="de-DE" dirty="0" err="1" smtClean="0">
                <a:solidFill>
                  <a:srgbClr val="FF0000"/>
                </a:solidFill>
              </a:rPr>
              <a:t>range</a:t>
            </a:r>
            <a:endParaRPr lang="de-DE" dirty="0" smtClean="0">
              <a:solidFill>
                <a:srgbClr val="FF0000"/>
              </a:solidFill>
            </a:endParaRPr>
          </a:p>
          <a:p>
            <a:pPr marL="285750" indent="-285750">
              <a:buFontTx/>
              <a:buChar char="-"/>
            </a:pPr>
            <a:r>
              <a:rPr lang="de-DE" dirty="0" err="1" smtClean="0">
                <a:solidFill>
                  <a:srgbClr val="FF0000"/>
                </a:solidFill>
              </a:rPr>
              <a:t>Shot</a:t>
            </a:r>
            <a:r>
              <a:rPr lang="de-DE" dirty="0" smtClean="0">
                <a:solidFill>
                  <a:srgbClr val="FF0000"/>
                </a:solidFill>
              </a:rPr>
              <a:t> </a:t>
            </a:r>
            <a:r>
              <a:rPr lang="de-DE" dirty="0" err="1" smtClean="0">
                <a:solidFill>
                  <a:srgbClr val="FF0000"/>
                </a:solidFill>
              </a:rPr>
              <a:t>noise</a:t>
            </a:r>
            <a:r>
              <a:rPr lang="de-DE" dirty="0" smtClean="0">
                <a:solidFill>
                  <a:srgbClr val="FF0000"/>
                </a:solidFill>
              </a:rPr>
              <a:t> due </a:t>
            </a:r>
            <a:r>
              <a:rPr lang="de-DE" dirty="0" err="1" smtClean="0">
                <a:solidFill>
                  <a:srgbClr val="FF0000"/>
                </a:solidFill>
              </a:rPr>
              <a:t>to</a:t>
            </a:r>
            <a:r>
              <a:rPr lang="de-DE" dirty="0" smtClean="0">
                <a:solidFill>
                  <a:srgbClr val="FF0000"/>
                </a:solidFill>
              </a:rPr>
              <a:t> </a:t>
            </a:r>
            <a:r>
              <a:rPr lang="de-DE" dirty="0" err="1" smtClean="0">
                <a:solidFill>
                  <a:srgbClr val="FF0000"/>
                </a:solidFill>
              </a:rPr>
              <a:t>sunlight</a:t>
            </a:r>
            <a:endParaRPr lang="en-GB" dirty="0">
              <a:solidFill>
                <a:srgbClr val="FF0000"/>
              </a:solidFill>
            </a:endParaRPr>
          </a:p>
        </p:txBody>
      </p:sp>
      <p:sp>
        <p:nvSpPr>
          <p:cNvPr id="6" name="TextBox 14"/>
          <p:cNvSpPr txBox="1"/>
          <p:nvPr/>
        </p:nvSpPr>
        <p:spPr>
          <a:xfrm>
            <a:off x="5076056" y="1268760"/>
            <a:ext cx="3995936" cy="1200329"/>
          </a:xfrm>
          <a:prstGeom prst="rect">
            <a:avLst/>
          </a:prstGeom>
          <a:noFill/>
        </p:spPr>
        <p:txBody>
          <a:bodyPr wrap="square" rtlCol="0">
            <a:spAutoFit/>
          </a:bodyPr>
          <a:lstStyle/>
          <a:p>
            <a:pPr marL="285750" indent="-285750">
              <a:buFontTx/>
              <a:buChar char="-"/>
            </a:pPr>
            <a:r>
              <a:rPr lang="de-DE" dirty="0" err="1" smtClean="0"/>
              <a:t>Received</a:t>
            </a:r>
            <a:r>
              <a:rPr lang="de-DE" dirty="0" smtClean="0"/>
              <a:t> power</a:t>
            </a:r>
          </a:p>
          <a:p>
            <a:pPr marL="285750" indent="-285750">
              <a:buFontTx/>
              <a:buChar char="-"/>
            </a:pPr>
            <a:r>
              <a:rPr lang="de-DE" dirty="0" smtClean="0"/>
              <a:t>PD </a:t>
            </a:r>
            <a:r>
              <a:rPr lang="de-DE" dirty="0" err="1" smtClean="0"/>
              <a:t>area</a:t>
            </a:r>
            <a:r>
              <a:rPr lang="de-DE" dirty="0" smtClean="0"/>
              <a:t>, </a:t>
            </a:r>
            <a:r>
              <a:rPr lang="de-DE" dirty="0" err="1" smtClean="0"/>
              <a:t>sensitivity</a:t>
            </a:r>
            <a:endParaRPr lang="de-DE" dirty="0"/>
          </a:p>
          <a:p>
            <a:pPr marL="285750" indent="-285750">
              <a:buFontTx/>
              <a:buChar char="-"/>
            </a:pPr>
            <a:r>
              <a:rPr lang="de-DE" dirty="0" err="1" smtClean="0"/>
              <a:t>Focal</a:t>
            </a:r>
            <a:r>
              <a:rPr lang="de-DE" dirty="0" smtClean="0"/>
              <a:t> </a:t>
            </a:r>
            <a:r>
              <a:rPr lang="de-DE" dirty="0" err="1" smtClean="0"/>
              <a:t>length</a:t>
            </a:r>
            <a:r>
              <a:rPr lang="de-DE" dirty="0" smtClean="0"/>
              <a:t> and </a:t>
            </a:r>
            <a:r>
              <a:rPr lang="de-DE" dirty="0" err="1" smtClean="0"/>
              <a:t>diameter</a:t>
            </a:r>
            <a:r>
              <a:rPr lang="de-DE" dirty="0" smtClean="0"/>
              <a:t> </a:t>
            </a:r>
            <a:r>
              <a:rPr lang="de-DE" dirty="0"/>
              <a:t>of </a:t>
            </a:r>
            <a:r>
              <a:rPr lang="de-DE" dirty="0" err="1"/>
              <a:t>lens</a:t>
            </a:r>
            <a:endParaRPr lang="de-DE" dirty="0"/>
          </a:p>
          <a:p>
            <a:pPr marL="285750" indent="-285750">
              <a:buFontTx/>
              <a:buChar char="-"/>
            </a:pPr>
            <a:r>
              <a:rPr lang="de-DE" dirty="0" err="1" smtClean="0"/>
              <a:t>Rx</a:t>
            </a:r>
            <a:r>
              <a:rPr lang="de-DE" dirty="0" smtClean="0"/>
              <a:t> </a:t>
            </a:r>
            <a:r>
              <a:rPr lang="de-DE" dirty="0" err="1" smtClean="0"/>
              <a:t>bandwith</a:t>
            </a:r>
            <a:endParaRPr lang="de-DE" dirty="0"/>
          </a:p>
        </p:txBody>
      </p:sp>
      <p:sp>
        <p:nvSpPr>
          <p:cNvPr id="7" name="Inhaltsplatzhalter 2"/>
          <p:cNvSpPr txBox="1">
            <a:spLocks/>
          </p:cNvSpPr>
          <p:nvPr/>
        </p:nvSpPr>
        <p:spPr>
          <a:xfrm>
            <a:off x="179512" y="4817201"/>
            <a:ext cx="9289032"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de-DE" dirty="0" smtClean="0">
                <a:solidFill>
                  <a:schemeClr val="tx1"/>
                </a:solidFill>
              </a:rPr>
              <a:t>Model </a:t>
            </a:r>
            <a:r>
              <a:rPr lang="de-DE" dirty="0" err="1" smtClean="0">
                <a:solidFill>
                  <a:schemeClr val="tx1"/>
                </a:solidFill>
              </a:rPr>
              <a:t>computes</a:t>
            </a:r>
            <a:r>
              <a:rPr lang="de-DE" dirty="0" smtClean="0">
                <a:solidFill>
                  <a:schemeClr val="tx1"/>
                </a:solidFill>
              </a:rPr>
              <a:t> </a:t>
            </a:r>
            <a:r>
              <a:rPr lang="de-DE" dirty="0" err="1" smtClean="0">
                <a:solidFill>
                  <a:schemeClr val="tx1"/>
                </a:solidFill>
              </a:rPr>
              <a:t>finally</a:t>
            </a:r>
            <a:r>
              <a:rPr lang="de-DE" dirty="0" smtClean="0">
                <a:solidFill>
                  <a:schemeClr val="tx1"/>
                </a:solidFill>
              </a:rPr>
              <a:t> </a:t>
            </a:r>
            <a:r>
              <a:rPr lang="de-DE" dirty="0" err="1" smtClean="0">
                <a:solidFill>
                  <a:schemeClr val="tx1"/>
                </a:solidFill>
              </a:rPr>
              <a:t>the</a:t>
            </a:r>
            <a:r>
              <a:rPr lang="de-DE" dirty="0" smtClean="0">
                <a:solidFill>
                  <a:schemeClr val="tx1"/>
                </a:solidFill>
              </a:rPr>
              <a:t> </a:t>
            </a:r>
            <a:r>
              <a:rPr lang="de-DE" dirty="0" err="1" smtClean="0">
                <a:solidFill>
                  <a:schemeClr val="tx1"/>
                </a:solidFill>
              </a:rPr>
              <a:t>electrical</a:t>
            </a:r>
            <a:r>
              <a:rPr lang="de-DE" dirty="0" smtClean="0">
                <a:solidFill>
                  <a:schemeClr val="tx1"/>
                </a:solidFill>
              </a:rPr>
              <a:t> </a:t>
            </a:r>
            <a:r>
              <a:rPr lang="de-DE" dirty="0" err="1" smtClean="0">
                <a:solidFill>
                  <a:schemeClr val="tx1"/>
                </a:solidFill>
              </a:rPr>
              <a:t>SNR</a:t>
            </a:r>
            <a:r>
              <a:rPr lang="de-DE" baseline="-25000" dirty="0" err="1" smtClean="0">
                <a:solidFill>
                  <a:schemeClr val="tx1"/>
                </a:solidFill>
              </a:rPr>
              <a:t>el</a:t>
            </a:r>
            <a:r>
              <a:rPr lang="de-DE" dirty="0" smtClean="0">
                <a:solidFill>
                  <a:schemeClr val="tx1"/>
                </a:solidFill>
              </a:rPr>
              <a:t> </a:t>
            </a:r>
            <a:r>
              <a:rPr lang="de-DE" dirty="0" err="1" smtClean="0">
                <a:solidFill>
                  <a:schemeClr val="tx1"/>
                </a:solidFill>
              </a:rPr>
              <a:t>at</a:t>
            </a:r>
            <a:r>
              <a:rPr lang="de-DE" dirty="0" smtClean="0">
                <a:solidFill>
                  <a:schemeClr val="tx1"/>
                </a:solidFill>
              </a:rPr>
              <a:t> </a:t>
            </a:r>
            <a:r>
              <a:rPr lang="de-DE" dirty="0" err="1" smtClean="0">
                <a:solidFill>
                  <a:schemeClr val="tx1"/>
                </a:solidFill>
              </a:rPr>
              <a:t>the</a:t>
            </a:r>
            <a:r>
              <a:rPr lang="de-DE" dirty="0" smtClean="0">
                <a:solidFill>
                  <a:schemeClr val="tx1"/>
                </a:solidFill>
              </a:rPr>
              <a:t> </a:t>
            </a:r>
            <a:r>
              <a:rPr lang="de-DE" dirty="0" err="1" smtClean="0">
                <a:solidFill>
                  <a:schemeClr val="tx1"/>
                </a:solidFill>
              </a:rPr>
              <a:t>receiver</a:t>
            </a:r>
            <a:endParaRPr lang="de-DE" dirty="0" smtClean="0">
              <a:solidFill>
                <a:schemeClr val="tx1"/>
              </a:solidFill>
            </a:endParaRPr>
          </a:p>
          <a:p>
            <a:pPr lvl="1">
              <a:spcBef>
                <a:spcPct val="15000"/>
              </a:spcBef>
            </a:pPr>
            <a:r>
              <a:rPr lang="de-DE" dirty="0" err="1" smtClean="0">
                <a:solidFill>
                  <a:schemeClr val="tx1"/>
                </a:solidFill>
              </a:rPr>
              <a:t>Measured</a:t>
            </a:r>
            <a:r>
              <a:rPr lang="de-DE" dirty="0" smtClean="0">
                <a:solidFill>
                  <a:schemeClr val="tx1"/>
                </a:solidFill>
              </a:rPr>
              <a:t> </a:t>
            </a:r>
            <a:r>
              <a:rPr lang="de-DE" dirty="0" err="1" smtClean="0">
                <a:solidFill>
                  <a:schemeClr val="tx1"/>
                </a:solidFill>
              </a:rPr>
              <a:t>statistics</a:t>
            </a:r>
            <a:r>
              <a:rPr lang="de-DE" dirty="0" smtClean="0">
                <a:solidFill>
                  <a:schemeClr val="tx1"/>
                </a:solidFill>
              </a:rPr>
              <a:t> of </a:t>
            </a:r>
            <a:r>
              <a:rPr lang="de-DE" dirty="0" err="1" smtClean="0">
                <a:solidFill>
                  <a:schemeClr val="tx1"/>
                </a:solidFill>
              </a:rPr>
              <a:t>visibility</a:t>
            </a:r>
            <a:r>
              <a:rPr lang="de-DE" dirty="0" smtClean="0">
                <a:solidFill>
                  <a:schemeClr val="tx1"/>
                </a:solidFill>
              </a:rPr>
              <a:t> and </a:t>
            </a:r>
            <a:r>
              <a:rPr lang="de-DE" dirty="0" err="1" smtClean="0">
                <a:solidFill>
                  <a:schemeClr val="tx1"/>
                </a:solidFill>
              </a:rPr>
              <a:t>sunlight</a:t>
            </a:r>
            <a:r>
              <a:rPr lang="de-DE" dirty="0" smtClean="0">
                <a:solidFill>
                  <a:schemeClr val="tx1"/>
                </a:solidFill>
              </a:rPr>
              <a:t> </a:t>
            </a:r>
            <a:r>
              <a:rPr lang="de-DE" dirty="0" err="1" smtClean="0">
                <a:solidFill>
                  <a:schemeClr val="tx1"/>
                </a:solidFill>
              </a:rPr>
              <a:t>can</a:t>
            </a:r>
            <a:r>
              <a:rPr lang="de-DE" dirty="0" smtClean="0">
                <a:solidFill>
                  <a:schemeClr val="tx1"/>
                </a:solidFill>
              </a:rPr>
              <a:t> </a:t>
            </a:r>
            <a:r>
              <a:rPr lang="de-DE" dirty="0" err="1" smtClean="0">
                <a:solidFill>
                  <a:schemeClr val="tx1"/>
                </a:solidFill>
              </a:rPr>
              <a:t>be</a:t>
            </a:r>
            <a:r>
              <a:rPr lang="de-DE" dirty="0" smtClean="0">
                <a:solidFill>
                  <a:schemeClr val="tx1"/>
                </a:solidFill>
              </a:rPr>
              <a:t> </a:t>
            </a:r>
            <a:r>
              <a:rPr lang="de-DE" dirty="0" err="1" smtClean="0">
                <a:solidFill>
                  <a:schemeClr val="tx1"/>
                </a:solidFill>
              </a:rPr>
              <a:t>inserted</a:t>
            </a:r>
            <a:r>
              <a:rPr lang="de-DE" dirty="0" smtClean="0">
                <a:solidFill>
                  <a:schemeClr val="tx1"/>
                </a:solidFill>
              </a:rPr>
              <a:t> </a:t>
            </a:r>
            <a:r>
              <a:rPr lang="de-DE" dirty="0" err="1" smtClean="0">
                <a:solidFill>
                  <a:schemeClr val="tx1"/>
                </a:solidFill>
              </a:rPr>
              <a:t>into</a:t>
            </a:r>
            <a:r>
              <a:rPr lang="de-DE" dirty="0" smtClean="0">
                <a:solidFill>
                  <a:schemeClr val="tx1"/>
                </a:solidFill>
              </a:rPr>
              <a:t> </a:t>
            </a:r>
            <a:r>
              <a:rPr lang="de-DE" dirty="0" err="1" smtClean="0">
                <a:solidFill>
                  <a:schemeClr val="tx1"/>
                </a:solidFill>
              </a:rPr>
              <a:t>the</a:t>
            </a:r>
            <a:r>
              <a:rPr lang="de-DE" dirty="0" smtClean="0">
                <a:solidFill>
                  <a:schemeClr val="tx1"/>
                </a:solidFill>
              </a:rPr>
              <a:t> </a:t>
            </a:r>
            <a:r>
              <a:rPr lang="de-DE" dirty="0" err="1" smtClean="0">
                <a:solidFill>
                  <a:schemeClr val="tx1"/>
                </a:solidFill>
              </a:rPr>
              <a:t>model</a:t>
            </a:r>
            <a:endParaRPr lang="de-DE" dirty="0" smtClean="0">
              <a:solidFill>
                <a:schemeClr val="tx1"/>
              </a:solidFill>
            </a:endParaRPr>
          </a:p>
          <a:p>
            <a:pPr lvl="1">
              <a:spcBef>
                <a:spcPct val="15000"/>
              </a:spcBef>
            </a:pPr>
            <a:r>
              <a:rPr lang="de-DE" dirty="0" err="1" smtClean="0">
                <a:solidFill>
                  <a:schemeClr val="tx1"/>
                </a:solidFill>
              </a:rPr>
              <a:t>Capacity</a:t>
            </a:r>
            <a:r>
              <a:rPr lang="de-DE" dirty="0" smtClean="0">
                <a:solidFill>
                  <a:schemeClr val="tx1"/>
                </a:solidFill>
              </a:rPr>
              <a:t> </a:t>
            </a:r>
            <a:r>
              <a:rPr lang="de-DE" dirty="0" err="1" smtClean="0">
                <a:solidFill>
                  <a:schemeClr val="tx1"/>
                </a:solidFill>
              </a:rPr>
              <a:t>estimated</a:t>
            </a:r>
            <a:r>
              <a:rPr lang="de-DE" dirty="0" smtClean="0">
                <a:solidFill>
                  <a:schemeClr val="tx1"/>
                </a:solidFill>
              </a:rPr>
              <a:t> </a:t>
            </a:r>
            <a:r>
              <a:rPr lang="de-DE" dirty="0" err="1" smtClean="0">
                <a:solidFill>
                  <a:schemeClr val="tx1"/>
                </a:solidFill>
              </a:rPr>
              <a:t>with</a:t>
            </a:r>
            <a:r>
              <a:rPr lang="de-DE" dirty="0" smtClean="0">
                <a:solidFill>
                  <a:schemeClr val="tx1"/>
                </a:solidFill>
              </a:rPr>
              <a:t> </a:t>
            </a:r>
            <a:r>
              <a:rPr lang="de-DE" dirty="0" err="1" smtClean="0">
                <a:solidFill>
                  <a:schemeClr val="tx1"/>
                </a:solidFill>
              </a:rPr>
              <a:t>modified</a:t>
            </a:r>
            <a:r>
              <a:rPr lang="de-DE" dirty="0" smtClean="0">
                <a:solidFill>
                  <a:schemeClr val="tx1"/>
                </a:solidFill>
              </a:rPr>
              <a:t> </a:t>
            </a:r>
            <a:r>
              <a:rPr lang="de-DE" dirty="0" err="1" smtClean="0">
                <a:solidFill>
                  <a:schemeClr val="tx1"/>
                </a:solidFill>
              </a:rPr>
              <a:t>Shannon‘s</a:t>
            </a:r>
            <a:r>
              <a:rPr lang="de-DE" dirty="0" smtClean="0">
                <a:solidFill>
                  <a:schemeClr val="tx1"/>
                </a:solidFill>
              </a:rPr>
              <a:t> </a:t>
            </a:r>
            <a:r>
              <a:rPr lang="de-DE" dirty="0" err="1" smtClean="0">
                <a:solidFill>
                  <a:schemeClr val="tx1"/>
                </a:solidFill>
              </a:rPr>
              <a:t>formula</a:t>
            </a:r>
            <a:r>
              <a:rPr lang="de-DE" dirty="0" smtClean="0">
                <a:solidFill>
                  <a:schemeClr val="tx1"/>
                </a:solidFill>
              </a:rPr>
              <a:t> C = </a:t>
            </a:r>
            <a:r>
              <a:rPr lang="de-DE" dirty="0" smtClean="0">
                <a:solidFill>
                  <a:srgbClr val="FF0000"/>
                </a:solidFill>
              </a:rPr>
              <a:t>B</a:t>
            </a:r>
            <a:r>
              <a:rPr lang="de-DE" dirty="0" smtClean="0">
                <a:solidFill>
                  <a:schemeClr val="tx1"/>
                </a:solidFill>
              </a:rPr>
              <a:t>*log</a:t>
            </a:r>
            <a:r>
              <a:rPr lang="de-DE" baseline="-25000" dirty="0" smtClean="0">
                <a:solidFill>
                  <a:schemeClr val="tx1"/>
                </a:solidFill>
              </a:rPr>
              <a:t>2</a:t>
            </a:r>
            <a:r>
              <a:rPr lang="de-DE" dirty="0" smtClean="0">
                <a:solidFill>
                  <a:schemeClr val="tx1"/>
                </a:solidFill>
              </a:rPr>
              <a:t>(1+</a:t>
            </a:r>
            <a:r>
              <a:rPr lang="de-DE" dirty="0" smtClean="0">
                <a:solidFill>
                  <a:srgbClr val="FF0000"/>
                </a:solidFill>
              </a:rPr>
              <a:t>SNR</a:t>
            </a:r>
            <a:r>
              <a:rPr lang="de-DE" baseline="-25000" dirty="0" smtClean="0">
                <a:solidFill>
                  <a:srgbClr val="FF0000"/>
                </a:solidFill>
              </a:rPr>
              <a:t>el</a:t>
            </a:r>
            <a:r>
              <a:rPr lang="de-DE" dirty="0" smtClean="0">
                <a:solidFill>
                  <a:schemeClr val="tx1"/>
                </a:solidFill>
              </a:rPr>
              <a:t>/</a:t>
            </a:r>
            <a:r>
              <a:rPr lang="de-DE" dirty="0" smtClean="0">
                <a:solidFill>
                  <a:schemeClr val="tx1"/>
                </a:solidFill>
                <a:latin typeface="Symbol" pitchFamily="18" charset="2"/>
              </a:rPr>
              <a:t>G)</a:t>
            </a:r>
          </a:p>
          <a:p>
            <a:pPr lvl="1">
              <a:spcBef>
                <a:spcPct val="15000"/>
              </a:spcBef>
            </a:pPr>
            <a:r>
              <a:rPr lang="de-DE" dirty="0" err="1" smtClean="0">
                <a:solidFill>
                  <a:schemeClr val="tx1"/>
                </a:solidFill>
                <a:latin typeface="+mn-lt"/>
              </a:rPr>
              <a:t>Determine</a:t>
            </a:r>
            <a:r>
              <a:rPr lang="de-DE" dirty="0" smtClean="0">
                <a:solidFill>
                  <a:schemeClr val="tx1"/>
                </a:solidFill>
                <a:latin typeface="+mn-lt"/>
              </a:rPr>
              <a:t> </a:t>
            </a:r>
            <a:r>
              <a:rPr lang="de-DE" dirty="0" err="1" smtClean="0">
                <a:solidFill>
                  <a:schemeClr val="tx1"/>
                </a:solidFill>
                <a:latin typeface="+mn-lt"/>
              </a:rPr>
              <a:t>empirical</a:t>
            </a:r>
            <a:r>
              <a:rPr lang="de-DE" dirty="0" smtClean="0">
                <a:solidFill>
                  <a:schemeClr val="tx1"/>
                </a:solidFill>
                <a:latin typeface="+mn-lt"/>
              </a:rPr>
              <a:t> </a:t>
            </a:r>
            <a:r>
              <a:rPr lang="de-DE" dirty="0" err="1" smtClean="0">
                <a:solidFill>
                  <a:schemeClr val="tx1"/>
                </a:solidFill>
                <a:latin typeface="+mn-lt"/>
              </a:rPr>
              <a:t>parameter</a:t>
            </a:r>
            <a:r>
              <a:rPr lang="de-DE" dirty="0" smtClean="0">
                <a:solidFill>
                  <a:schemeClr val="tx1"/>
                </a:solidFill>
                <a:latin typeface="+mn-lt"/>
              </a:rPr>
              <a:t> </a:t>
            </a:r>
            <a:r>
              <a:rPr lang="de-DE" dirty="0" smtClean="0">
                <a:solidFill>
                  <a:schemeClr val="tx1"/>
                </a:solidFill>
                <a:latin typeface="Symbol" pitchFamily="18" charset="2"/>
              </a:rPr>
              <a:t>G</a:t>
            </a:r>
            <a:r>
              <a:rPr lang="de-DE" dirty="0" smtClean="0">
                <a:solidFill>
                  <a:schemeClr val="tx1"/>
                </a:solidFill>
                <a:latin typeface="+mn-lt"/>
              </a:rPr>
              <a:t> </a:t>
            </a:r>
            <a:r>
              <a:rPr lang="de-DE" dirty="0" err="1" smtClean="0">
                <a:solidFill>
                  <a:schemeClr val="tx1"/>
                </a:solidFill>
                <a:latin typeface="+mn-lt"/>
              </a:rPr>
              <a:t>from</a:t>
            </a:r>
            <a:r>
              <a:rPr lang="de-DE" dirty="0" smtClean="0">
                <a:solidFill>
                  <a:schemeClr val="tx1"/>
                </a:solidFill>
                <a:latin typeface="+mn-lt"/>
              </a:rPr>
              <a:t> </a:t>
            </a:r>
            <a:r>
              <a:rPr lang="de-DE" dirty="0" err="1" smtClean="0">
                <a:solidFill>
                  <a:schemeClr val="tx1"/>
                </a:solidFill>
                <a:latin typeface="+mn-lt"/>
              </a:rPr>
              <a:t>system</a:t>
            </a:r>
            <a:r>
              <a:rPr lang="de-DE" dirty="0" smtClean="0">
                <a:solidFill>
                  <a:schemeClr val="tx1"/>
                </a:solidFill>
                <a:latin typeface="+mn-lt"/>
              </a:rPr>
              <a:t> </a:t>
            </a:r>
            <a:r>
              <a:rPr lang="de-DE" dirty="0" err="1" smtClean="0">
                <a:solidFill>
                  <a:schemeClr val="tx1"/>
                </a:solidFill>
                <a:latin typeface="+mn-lt"/>
              </a:rPr>
              <a:t>measurements</a:t>
            </a:r>
            <a:endParaRPr lang="de-DE" dirty="0" smtClean="0">
              <a:solidFill>
                <a:schemeClr val="tx1"/>
              </a:solidFill>
              <a:latin typeface="+mn-lt"/>
            </a:endParaRPr>
          </a:p>
        </p:txBody>
      </p:sp>
    </p:spTree>
    <p:extLst>
      <p:ext uri="{BB962C8B-B14F-4D97-AF65-F5344CB8AC3E}">
        <p14:creationId xmlns:p14="http://schemas.microsoft.com/office/powerpoint/2010/main" val="18794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83568" y="620688"/>
            <a:ext cx="7776864" cy="360000"/>
          </a:xfrm>
          <a:prstGeom prst="rect">
            <a:avLst/>
          </a:prstGeom>
        </p:spPr>
        <p:txBody>
          <a:bodyPr/>
          <a:lstStyle>
            <a:lvl1pPr algn="l" rtl="0" eaLnBrk="1" fontAlgn="base" hangingPunct="1">
              <a:spcBef>
                <a:spcPct val="0"/>
              </a:spcBef>
              <a:spcAft>
                <a:spcPct val="0"/>
              </a:spcAft>
              <a:defRPr sz="2400" b="1" kern="1200">
                <a:solidFill>
                  <a:srgbClr val="262626"/>
                </a:solidFill>
                <a:latin typeface="+mn-lt"/>
                <a:ea typeface="+mj-ea"/>
                <a:cs typeface="+mj-cs"/>
              </a:defRPr>
            </a:lvl1pPr>
            <a:lvl2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2pPr>
            <a:lvl3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3pPr>
            <a:lvl4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4pPr>
            <a:lvl5pPr algn="l" rtl="0" eaLnBrk="1" fontAlgn="base" hangingPunct="1">
              <a:spcBef>
                <a:spcPct val="0"/>
              </a:spcBef>
              <a:spcAft>
                <a:spcPct val="0"/>
              </a:spcAft>
              <a:defRPr sz="2400" b="1">
                <a:solidFill>
                  <a:srgbClr val="262626"/>
                </a:solidFill>
                <a:latin typeface="Arial" charset="0"/>
                <a:ea typeface="Tahoma" pitchFamily="-111" charset="0"/>
                <a:cs typeface="Tahoma" pitchFamily="-111" charset="0"/>
              </a:defRPr>
            </a:lvl5pPr>
            <a:lvl6pPr marL="4572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6pPr>
            <a:lvl7pPr marL="9144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7pPr>
            <a:lvl8pPr marL="13716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8pPr>
            <a:lvl9pPr marL="1828800" algn="l" rtl="0" eaLnBrk="1" fontAlgn="base" hangingPunct="1">
              <a:spcBef>
                <a:spcPct val="0"/>
              </a:spcBef>
              <a:spcAft>
                <a:spcPct val="0"/>
              </a:spcAft>
              <a:defRPr sz="2600" b="1">
                <a:solidFill>
                  <a:srgbClr val="262626"/>
                </a:solidFill>
                <a:latin typeface="FrutigerBQ" pitchFamily="34" charset="0"/>
                <a:ea typeface="Tahoma" pitchFamily="-111" charset="0"/>
                <a:cs typeface="Tahoma" pitchFamily="-111" charset="0"/>
              </a:defRPr>
            </a:lvl9pPr>
          </a:lstStyle>
          <a:p>
            <a:pPr algn="ctr"/>
            <a:r>
              <a:rPr lang="en-US" sz="2800" dirty="0" smtClean="0"/>
              <a:t>Increase bandwidth: 1 </a:t>
            </a:r>
            <a:r>
              <a:rPr lang="en-US" sz="2800" dirty="0" err="1" smtClean="0"/>
              <a:t>Gbps</a:t>
            </a:r>
            <a:r>
              <a:rPr lang="en-US" sz="2800" dirty="0" smtClean="0"/>
              <a:t> </a:t>
            </a:r>
            <a:r>
              <a:rPr lang="en-US" sz="2800" dirty="0"/>
              <a:t>baseband </a:t>
            </a:r>
            <a:r>
              <a:rPr lang="en-US" sz="2800" dirty="0" smtClean="0"/>
              <a:t>chip</a:t>
            </a:r>
            <a:endParaRPr lang="en-US" sz="2800" dirty="0"/>
          </a:p>
        </p:txBody>
      </p:sp>
      <p:graphicFrame>
        <p:nvGraphicFramePr>
          <p:cNvPr id="3" name="Objekt 2"/>
          <p:cNvGraphicFramePr>
            <a:graphicFrameLocks noChangeAspect="1"/>
          </p:cNvGraphicFramePr>
          <p:nvPr>
            <p:extLst>
              <p:ext uri="{D42A27DB-BD31-4B8C-83A1-F6EECF244321}">
                <p14:modId xmlns:p14="http://schemas.microsoft.com/office/powerpoint/2010/main" val="1205738876"/>
              </p:ext>
            </p:extLst>
          </p:nvPr>
        </p:nvGraphicFramePr>
        <p:xfrm>
          <a:off x="107504" y="897003"/>
          <a:ext cx="4392487" cy="3065998"/>
        </p:xfrm>
        <a:graphic>
          <a:graphicData uri="http://schemas.openxmlformats.org/presentationml/2006/ole">
            <mc:AlternateContent xmlns:mc="http://schemas.openxmlformats.org/markup-compatibility/2006">
              <mc:Choice xmlns:v="urn:schemas-microsoft-com:vml" Requires="v">
                <p:oleObj spid="_x0000_s27678" name="Graph" r:id="rId3" imgW="4162320" imgH="2905200" progId="Origin50.Graph">
                  <p:embed/>
                </p:oleObj>
              </mc:Choice>
              <mc:Fallback>
                <p:oleObj name="Graph" r:id="rId3" imgW="4162320" imgH="290520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897003"/>
                        <a:ext cx="4392487" cy="3065998"/>
                      </a:xfrm>
                      <a:prstGeom prst="rect">
                        <a:avLst/>
                      </a:prstGeom>
                      <a:noFill/>
                      <a:ln>
                        <a:noFill/>
                      </a:ln>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805414952"/>
              </p:ext>
            </p:extLst>
          </p:nvPr>
        </p:nvGraphicFramePr>
        <p:xfrm>
          <a:off x="107504" y="3314929"/>
          <a:ext cx="4392488" cy="3066399"/>
        </p:xfrm>
        <a:graphic>
          <a:graphicData uri="http://schemas.openxmlformats.org/presentationml/2006/ole">
            <mc:AlternateContent xmlns:mc="http://schemas.openxmlformats.org/markup-compatibility/2006">
              <mc:Choice xmlns:v="urn:schemas-microsoft-com:vml" Requires="v">
                <p:oleObj spid="_x0000_s27679" name="Graph" r:id="rId5" imgW="4160520" imgH="2905200" progId="Origin50.Graph">
                  <p:embed/>
                </p:oleObj>
              </mc:Choice>
              <mc:Fallback>
                <p:oleObj name="Graph" r:id="rId5" imgW="4160520" imgH="290520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314929"/>
                        <a:ext cx="4392488" cy="3066399"/>
                      </a:xfrm>
                      <a:prstGeom prst="rect">
                        <a:avLst/>
                      </a:prstGeom>
                      <a:noFill/>
                      <a:ln>
                        <a:noFill/>
                      </a:ln>
                    </p:spPr>
                  </p:pic>
                </p:oleObj>
              </mc:Fallback>
            </mc:AlternateContent>
          </a:graphicData>
        </a:graphic>
      </p:graphicFrame>
      <p:cxnSp>
        <p:nvCxnSpPr>
          <p:cNvPr id="5" name="Gerade Verbindung mit Pfeil 4"/>
          <p:cNvCxnSpPr/>
          <p:nvPr/>
        </p:nvCxnSpPr>
        <p:spPr>
          <a:xfrm>
            <a:off x="3357155" y="1340768"/>
            <a:ext cx="0" cy="115212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rot="16200000">
            <a:off x="2862148" y="1732165"/>
            <a:ext cx="620683" cy="369332"/>
          </a:xfrm>
          <a:prstGeom prst="rect">
            <a:avLst/>
          </a:prstGeom>
          <a:noFill/>
        </p:spPr>
        <p:txBody>
          <a:bodyPr wrap="none" rtlCol="0">
            <a:spAutoFit/>
          </a:bodyPr>
          <a:lstStyle/>
          <a:p>
            <a:r>
              <a:rPr lang="de-DE" dirty="0" smtClean="0"/>
              <a:t>2.3x</a:t>
            </a:r>
            <a:endParaRPr lang="de-DE" dirty="0"/>
          </a:p>
        </p:txBody>
      </p:sp>
      <p:sp>
        <p:nvSpPr>
          <p:cNvPr id="7" name="Inhaltsplatzhalter 2"/>
          <p:cNvSpPr txBox="1">
            <a:spLocks/>
          </p:cNvSpPr>
          <p:nvPr/>
        </p:nvSpPr>
        <p:spPr>
          <a:xfrm>
            <a:off x="4229708" y="1268760"/>
            <a:ext cx="4806788" cy="4516455"/>
          </a:xfrm>
          <a:prstGeom prst="rect">
            <a:avLst/>
          </a:prstGeom>
        </p:spPr>
        <p:txBody>
          <a:bodyPr/>
          <a:lstStyle>
            <a:lvl1pPr marL="287338" indent="-287338" algn="l" rtl="0" eaLnBrk="1" fontAlgn="base" hangingPunct="1">
              <a:spcBef>
                <a:spcPts val="600"/>
              </a:spcBef>
              <a:spcAft>
                <a:spcPct val="0"/>
              </a:spcAft>
              <a:buClr>
                <a:srgbClr val="6D6E71"/>
              </a:buClr>
              <a:buSzPct val="80000"/>
              <a:buFont typeface="Wingdings" pitchFamily="2" charset="2"/>
              <a:defRPr sz="2000" b="1" kern="1200">
                <a:solidFill>
                  <a:srgbClr val="262626"/>
                </a:solidFill>
                <a:latin typeface="Arial" pitchFamily="34" charset="0"/>
                <a:ea typeface="+mn-ea"/>
                <a:cs typeface="Arial" pitchFamily="34" charset="0"/>
              </a:defRPr>
            </a:lvl1pPr>
            <a:lvl2pPr marL="263525" indent="-263525" algn="l" rtl="0" eaLnBrk="1" fontAlgn="base" hangingPunct="1">
              <a:spcBef>
                <a:spcPts val="600"/>
              </a:spcBef>
              <a:spcAft>
                <a:spcPct val="0"/>
              </a:spcAft>
              <a:buClr>
                <a:srgbClr val="6D6E71"/>
              </a:buClr>
              <a:buSzPct val="80000"/>
              <a:buFont typeface="Wingdings" pitchFamily="2" charset="2"/>
              <a:buChar char=""/>
              <a:defRPr sz="2000" kern="1200">
                <a:solidFill>
                  <a:srgbClr val="262626"/>
                </a:solidFill>
                <a:latin typeface="Arial" pitchFamily="34" charset="0"/>
                <a:ea typeface="+mn-ea"/>
                <a:cs typeface="Arial" pitchFamily="34" charset="0"/>
              </a:defRPr>
            </a:lvl2pPr>
            <a:lvl3pPr marL="541338" marR="0" indent="-276225" algn="l" defTabSz="914400" rtl="0" eaLnBrk="1" fontAlgn="base" latinLnBrk="0" hangingPunct="1">
              <a:lnSpc>
                <a:spcPct val="100000"/>
              </a:lnSpc>
              <a:spcBef>
                <a:spcPts val="600"/>
              </a:spcBef>
              <a:spcAft>
                <a:spcPct val="0"/>
              </a:spcAft>
              <a:buClr>
                <a:srgbClr val="6D6E71"/>
              </a:buClr>
              <a:buSzPct val="80000"/>
              <a:buFont typeface="Wingdings" pitchFamily="2" charset="2"/>
              <a:buChar char="n"/>
              <a:tabLst/>
              <a:defRPr sz="2000" kern="1200">
                <a:solidFill>
                  <a:srgbClr val="262626"/>
                </a:solidFill>
                <a:latin typeface="Arial" pitchFamily="34" charset="0"/>
                <a:ea typeface="+mn-ea"/>
                <a:cs typeface="+mn-cs"/>
              </a:defRPr>
            </a:lvl3pPr>
            <a:lvl4pPr marL="627063" marR="0" indent="-177800" algn="ctr" defTabSz="914400" rtl="0" eaLnBrk="1" fontAlgn="base" latinLnBrk="0" hangingPunct="1">
              <a:lnSpc>
                <a:spcPct val="100000"/>
              </a:lnSpc>
              <a:spcBef>
                <a:spcPts val="600"/>
              </a:spcBef>
              <a:spcAft>
                <a:spcPct val="0"/>
              </a:spcAft>
              <a:buClr>
                <a:srgbClr val="6D6E71"/>
              </a:buClr>
              <a:buSzPct val="80000"/>
              <a:buFont typeface="Wingdings" pitchFamily="2" charset="2"/>
              <a:buNone/>
              <a:tabLst/>
              <a:defRPr lang="de-DE" sz="2000" kern="1200">
                <a:solidFill>
                  <a:srgbClr val="262626"/>
                </a:solidFill>
                <a:latin typeface="+mn-lt"/>
                <a:ea typeface="+mn-ea"/>
                <a:cs typeface="+mn-cs"/>
              </a:defRPr>
            </a:lvl4pPr>
            <a:lvl5pPr marL="627063" indent="176213" algn="l" rtl="0" eaLnBrk="1" fontAlgn="base" hangingPunct="1">
              <a:spcBef>
                <a:spcPts val="600"/>
              </a:spcBef>
              <a:spcAft>
                <a:spcPct val="0"/>
              </a:spcAft>
              <a:buClr>
                <a:srgbClr val="6D6E71"/>
              </a:buClr>
              <a:buSzPct val="80000"/>
              <a:buFont typeface="Wingdings" pitchFamily="2" charset="2"/>
              <a:buChar char="n"/>
              <a:defRPr sz="1400"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15000"/>
              </a:spcBef>
            </a:pPr>
            <a:r>
              <a:rPr lang="en-US" dirty="0" smtClean="0">
                <a:solidFill>
                  <a:schemeClr val="tx1"/>
                </a:solidFill>
                <a:latin typeface="Arial" charset="0"/>
                <a:cs typeface="Arial" charset="0"/>
              </a:rPr>
              <a:t>Standard RFC 2544 test </a:t>
            </a:r>
          </a:p>
          <a:p>
            <a:pPr lvl="2">
              <a:spcBef>
                <a:spcPct val="15000"/>
              </a:spcBef>
            </a:pPr>
            <a:r>
              <a:rPr lang="en-US" sz="1800" dirty="0" smtClean="0">
                <a:solidFill>
                  <a:schemeClr val="tx1"/>
                </a:solidFill>
                <a:latin typeface="Arial" charset="0"/>
                <a:cs typeface="Arial" charset="0"/>
              </a:rPr>
              <a:t>electrical back-to-back measurements</a:t>
            </a:r>
          </a:p>
          <a:p>
            <a:pPr lvl="2">
              <a:spcBef>
                <a:spcPct val="15000"/>
              </a:spcBef>
            </a:pPr>
            <a:r>
              <a:rPr lang="en-US" sz="1800" dirty="0" smtClean="0">
                <a:solidFill>
                  <a:schemeClr val="tx1"/>
                </a:solidFill>
                <a:latin typeface="Arial" charset="0"/>
                <a:cs typeface="Arial" charset="0"/>
              </a:rPr>
              <a:t>Electrical gross data rate ~950 Mbps</a:t>
            </a:r>
          </a:p>
          <a:p>
            <a:pPr lvl="2">
              <a:spcBef>
                <a:spcPct val="15000"/>
              </a:spcBef>
            </a:pPr>
            <a:r>
              <a:rPr lang="en-US" sz="1800" dirty="0" smtClean="0">
                <a:solidFill>
                  <a:schemeClr val="tx1"/>
                </a:solidFill>
                <a:latin typeface="Arial" charset="0"/>
                <a:cs typeface="Arial" charset="0"/>
              </a:rPr>
              <a:t>Optical gross data rate ~850 Mbps </a:t>
            </a:r>
          </a:p>
          <a:p>
            <a:pPr lvl="1">
              <a:spcBef>
                <a:spcPct val="15000"/>
              </a:spcBef>
            </a:pPr>
            <a:endParaRPr lang="en-US" dirty="0" smtClean="0">
              <a:solidFill>
                <a:schemeClr val="tx1"/>
              </a:solidFill>
              <a:latin typeface="Arial" charset="0"/>
              <a:cs typeface="Arial" charset="0"/>
            </a:endParaRPr>
          </a:p>
          <a:p>
            <a:pPr lvl="1">
              <a:spcBef>
                <a:spcPct val="15000"/>
              </a:spcBef>
            </a:pPr>
            <a:r>
              <a:rPr lang="en-US" dirty="0" smtClean="0">
                <a:solidFill>
                  <a:schemeClr val="tx1"/>
                </a:solidFill>
                <a:latin typeface="Arial" charset="0"/>
                <a:cs typeface="Arial" charset="0"/>
              </a:rPr>
              <a:t>Throughput results</a:t>
            </a:r>
          </a:p>
          <a:p>
            <a:pPr lvl="2">
              <a:spcBef>
                <a:spcPct val="15000"/>
              </a:spcBef>
            </a:pPr>
            <a:r>
              <a:rPr lang="en-US" sz="1800" dirty="0" smtClean="0">
                <a:solidFill>
                  <a:schemeClr val="tx1"/>
                </a:solidFill>
                <a:latin typeface="Arial" charset="0"/>
                <a:cs typeface="Arial" charset="0"/>
              </a:rPr>
              <a:t>Is smaller for smaller frame sizes</a:t>
            </a:r>
          </a:p>
          <a:p>
            <a:pPr lvl="2">
              <a:spcBef>
                <a:spcPct val="15000"/>
              </a:spcBef>
            </a:pPr>
            <a:r>
              <a:rPr lang="en-US" sz="1800" dirty="0" smtClean="0">
                <a:solidFill>
                  <a:schemeClr val="tx1"/>
                </a:solidFill>
                <a:latin typeface="Arial" charset="0"/>
                <a:cs typeface="Arial" charset="0"/>
              </a:rPr>
              <a:t>Max. reached for frame size </a:t>
            </a:r>
            <a:r>
              <a:rPr lang="en-US" sz="1800" dirty="0" smtClean="0">
                <a:solidFill>
                  <a:schemeClr val="tx1"/>
                </a:solidFill>
                <a:latin typeface="Calibri"/>
                <a:cs typeface="Arial" charset="0"/>
              </a:rPr>
              <a:t>≥</a:t>
            </a:r>
            <a:r>
              <a:rPr lang="en-US" sz="1800" dirty="0" smtClean="0">
                <a:solidFill>
                  <a:schemeClr val="tx1"/>
                </a:solidFill>
                <a:latin typeface="Arial" charset="0"/>
                <a:cs typeface="Arial" charset="0"/>
              </a:rPr>
              <a:t> 512 byte</a:t>
            </a:r>
          </a:p>
          <a:p>
            <a:pPr lvl="2">
              <a:spcBef>
                <a:spcPct val="15000"/>
              </a:spcBef>
            </a:pPr>
            <a:r>
              <a:rPr lang="en-US" sz="1800" dirty="0" smtClean="0">
                <a:solidFill>
                  <a:schemeClr val="tx1"/>
                </a:solidFill>
                <a:latin typeface="Arial" charset="0"/>
                <a:cs typeface="Arial" charset="0"/>
                <a:sym typeface="Wingdings" panose="05000000000000000000" pitchFamily="2" charset="2"/>
              </a:rPr>
              <a:t>230% increased net rate with new chip</a:t>
            </a:r>
          </a:p>
          <a:p>
            <a:pPr marL="0" lvl="1" indent="0">
              <a:spcBef>
                <a:spcPct val="15000"/>
              </a:spcBef>
              <a:buFont typeface="Wingdings" pitchFamily="2" charset="2"/>
              <a:buNone/>
            </a:pPr>
            <a:endParaRPr lang="en-US" dirty="0" smtClean="0">
              <a:solidFill>
                <a:schemeClr val="tx1"/>
              </a:solidFill>
              <a:latin typeface="Arial" charset="0"/>
              <a:cs typeface="Arial" charset="0"/>
            </a:endParaRPr>
          </a:p>
          <a:p>
            <a:pPr lvl="1">
              <a:spcBef>
                <a:spcPct val="15000"/>
              </a:spcBef>
            </a:pPr>
            <a:r>
              <a:rPr lang="en-US" dirty="0" smtClean="0">
                <a:solidFill>
                  <a:schemeClr val="tx1"/>
                </a:solidFill>
                <a:latin typeface="Arial" charset="0"/>
                <a:cs typeface="Arial" charset="0"/>
              </a:rPr>
              <a:t>Latency results</a:t>
            </a:r>
          </a:p>
          <a:p>
            <a:pPr lvl="2">
              <a:spcBef>
                <a:spcPct val="15000"/>
              </a:spcBef>
            </a:pPr>
            <a:r>
              <a:rPr lang="en-US" sz="1800" dirty="0" smtClean="0">
                <a:solidFill>
                  <a:schemeClr val="tx1"/>
                </a:solidFill>
                <a:latin typeface="Arial" charset="0"/>
                <a:cs typeface="Arial" charset="0"/>
              </a:rPr>
              <a:t>(</a:t>
            </a:r>
            <a:r>
              <a:rPr lang="de-DE" sz="1800" dirty="0" smtClean="0">
                <a:cs typeface="Arial" charset="0"/>
                <a:sym typeface="Wingdings" panose="05000000000000000000" pitchFamily="2" charset="2"/>
              </a:rPr>
              <a:t>10±1) </a:t>
            </a:r>
            <a:r>
              <a:rPr lang="de-DE" sz="1800" dirty="0" err="1" smtClean="0">
                <a:cs typeface="Arial" charset="0"/>
                <a:sym typeface="Wingdings" panose="05000000000000000000" pitchFamily="2" charset="2"/>
              </a:rPr>
              <a:t>ms</a:t>
            </a:r>
            <a:r>
              <a:rPr lang="de-DE" sz="1800" dirty="0" smtClean="0">
                <a:cs typeface="Arial" charset="0"/>
                <a:sym typeface="Wingdings" panose="05000000000000000000" pitchFamily="2" charset="2"/>
              </a:rPr>
              <a:t> </a:t>
            </a:r>
            <a:r>
              <a:rPr lang="de-DE" sz="1800" dirty="0" err="1" smtClean="0">
                <a:cs typeface="Arial" charset="0"/>
                <a:sym typeface="Wingdings" panose="05000000000000000000" pitchFamily="2" charset="2"/>
              </a:rPr>
              <a:t>for</a:t>
            </a:r>
            <a:r>
              <a:rPr lang="de-DE" sz="1800" dirty="0" smtClean="0">
                <a:cs typeface="Arial" charset="0"/>
                <a:sym typeface="Wingdings" panose="05000000000000000000" pitchFamily="2" charset="2"/>
              </a:rPr>
              <a:t> </a:t>
            </a:r>
            <a:r>
              <a:rPr lang="en-US" sz="1800" dirty="0" smtClean="0">
                <a:solidFill>
                  <a:schemeClr val="tx1"/>
                </a:solidFill>
                <a:latin typeface="Arial" charset="0"/>
                <a:cs typeface="Arial" charset="0"/>
              </a:rPr>
              <a:t>500 Mbps chip for frame size </a:t>
            </a:r>
            <a:r>
              <a:rPr lang="en-US" sz="1800" dirty="0" smtClean="0">
                <a:solidFill>
                  <a:schemeClr val="tx1"/>
                </a:solidFill>
                <a:latin typeface="Calibri"/>
                <a:cs typeface="Arial" charset="0"/>
              </a:rPr>
              <a:t>≥</a:t>
            </a:r>
            <a:r>
              <a:rPr lang="en-US" sz="1800" dirty="0" smtClean="0">
                <a:solidFill>
                  <a:schemeClr val="tx1"/>
                </a:solidFill>
                <a:latin typeface="Arial" charset="0"/>
                <a:cs typeface="Arial" charset="0"/>
              </a:rPr>
              <a:t> 512 byte</a:t>
            </a:r>
          </a:p>
          <a:p>
            <a:pPr lvl="2">
              <a:spcBef>
                <a:spcPct val="15000"/>
              </a:spcBef>
            </a:pPr>
            <a:r>
              <a:rPr lang="en-US" sz="1800" dirty="0" smtClean="0">
                <a:solidFill>
                  <a:schemeClr val="tx1"/>
                </a:solidFill>
                <a:latin typeface="Arial" charset="0"/>
                <a:cs typeface="Arial" charset="0"/>
              </a:rPr>
              <a:t>&lt; 2 </a:t>
            </a:r>
            <a:r>
              <a:rPr lang="en-US" sz="1800" dirty="0" err="1" smtClean="0">
                <a:solidFill>
                  <a:schemeClr val="tx1"/>
                </a:solidFill>
                <a:latin typeface="Arial" charset="0"/>
                <a:cs typeface="Arial" charset="0"/>
              </a:rPr>
              <a:t>ms</a:t>
            </a:r>
            <a:r>
              <a:rPr lang="en-US" sz="1800" dirty="0" smtClean="0">
                <a:solidFill>
                  <a:schemeClr val="tx1"/>
                </a:solidFill>
                <a:latin typeface="Arial" charset="0"/>
                <a:cs typeface="Arial" charset="0"/>
              </a:rPr>
              <a:t> for 1 </a:t>
            </a:r>
            <a:r>
              <a:rPr lang="en-US" sz="1800" dirty="0" err="1" smtClean="0">
                <a:solidFill>
                  <a:schemeClr val="tx1"/>
                </a:solidFill>
                <a:latin typeface="Arial" charset="0"/>
                <a:cs typeface="Arial" charset="0"/>
              </a:rPr>
              <a:t>Gbps</a:t>
            </a:r>
            <a:r>
              <a:rPr lang="en-US" sz="1800" dirty="0" smtClean="0">
                <a:solidFill>
                  <a:schemeClr val="tx1"/>
                </a:solidFill>
                <a:latin typeface="Arial" charset="0"/>
                <a:cs typeface="Arial" charset="0"/>
              </a:rPr>
              <a:t> chip, independent of the frame size</a:t>
            </a:r>
            <a:endParaRPr lang="de-DE" sz="1800" dirty="0" smtClean="0">
              <a:cs typeface="Arial" charset="0"/>
              <a:sym typeface="Wingdings" panose="05000000000000000000" pitchFamily="2" charset="2"/>
            </a:endParaRPr>
          </a:p>
          <a:p>
            <a:pPr lvl="1">
              <a:spcBef>
                <a:spcPct val="15000"/>
              </a:spcBef>
            </a:pPr>
            <a:endParaRPr lang="de-DE" dirty="0" smtClean="0">
              <a:solidFill>
                <a:schemeClr val="tx1"/>
              </a:solidFill>
              <a:latin typeface="Arial" charset="0"/>
              <a:cs typeface="Arial" charset="0"/>
              <a:sym typeface="Wingdings" panose="05000000000000000000" pitchFamily="2" charset="2"/>
            </a:endParaRPr>
          </a:p>
          <a:p>
            <a:pPr lvl="1">
              <a:spcBef>
                <a:spcPct val="15000"/>
              </a:spcBef>
            </a:pPr>
            <a:endParaRPr lang="de-DE" dirty="0" smtClean="0">
              <a:solidFill>
                <a:schemeClr val="tx1"/>
              </a:solidFill>
              <a:latin typeface="Arial" charset="0"/>
              <a:cs typeface="Arial" charset="0"/>
              <a:sym typeface="Wingdings" panose="05000000000000000000" pitchFamily="2" charset="2"/>
            </a:endParaRPr>
          </a:p>
          <a:p>
            <a:pPr lvl="1">
              <a:spcBef>
                <a:spcPct val="15000"/>
              </a:spcBef>
            </a:pPr>
            <a:endParaRPr lang="en-US" dirty="0" smtClean="0">
              <a:solidFill>
                <a:schemeClr val="tx1"/>
              </a:solidFill>
              <a:latin typeface="Arial" charset="0"/>
              <a:cs typeface="Arial" charset="0"/>
            </a:endParaRPr>
          </a:p>
          <a:p>
            <a:pPr lvl="1">
              <a:spcBef>
                <a:spcPct val="15000"/>
              </a:spcBef>
            </a:pPr>
            <a:endParaRPr lang="en-US" b="1" dirty="0" smtClean="0">
              <a:solidFill>
                <a:schemeClr val="tx1"/>
              </a:solidFill>
              <a:latin typeface="Arial" charset="0"/>
              <a:cs typeface="Arial" charset="0"/>
            </a:endParaRPr>
          </a:p>
          <a:p>
            <a:pPr marL="0" lvl="1" indent="0">
              <a:spcBef>
                <a:spcPct val="15000"/>
              </a:spcBef>
              <a:buFont typeface="Wingdings" pitchFamily="2" charset="2"/>
              <a:buNone/>
            </a:pPr>
            <a:endParaRPr lang="en-US" b="1" dirty="0" smtClean="0">
              <a:solidFill>
                <a:schemeClr val="tx1"/>
              </a:solidFill>
              <a:latin typeface="Arial" charset="0"/>
              <a:cs typeface="Arial" charset="0"/>
            </a:endParaRPr>
          </a:p>
          <a:p>
            <a:pPr marL="0" lvl="1" indent="0">
              <a:spcBef>
                <a:spcPct val="15000"/>
              </a:spcBef>
              <a:buFont typeface="Wingdings" pitchFamily="2" charset="2"/>
              <a:buNone/>
            </a:pPr>
            <a:endParaRPr lang="en-US" dirty="0" smtClean="0">
              <a:solidFill>
                <a:schemeClr val="tx1"/>
              </a:solidFill>
              <a:latin typeface="Arial" charset="0"/>
              <a:cs typeface="Arial" charset="0"/>
            </a:endParaRPr>
          </a:p>
          <a:p>
            <a:endParaRPr lang="de-DE" dirty="0"/>
          </a:p>
        </p:txBody>
      </p:sp>
    </p:spTree>
    <p:extLst>
      <p:ext uri="{BB962C8B-B14F-4D97-AF65-F5344CB8AC3E}">
        <p14:creationId xmlns:p14="http://schemas.microsoft.com/office/powerpoint/2010/main" val="2490575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e Vorlagen Fraunhofer HHI_united_2007">
  <a:themeElements>
    <a:clrScheme name="Fraunhofer HHI Farbschema">
      <a:dk1>
        <a:sysClr val="windowText" lastClr="000000"/>
      </a:dk1>
      <a:lt1>
        <a:sysClr val="window" lastClr="FFFFFF"/>
      </a:lt1>
      <a:dk2>
        <a:srgbClr val="323232"/>
      </a:dk2>
      <a:lt2>
        <a:srgbClr val="E3DED1"/>
      </a:lt2>
      <a:accent1>
        <a:srgbClr val="808284"/>
      </a:accent1>
      <a:accent2>
        <a:srgbClr val="009879"/>
      </a:accent2>
      <a:accent3>
        <a:srgbClr val="D8400A"/>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HI Master">
  <a:themeElements>
    <a:clrScheme name="HHI - Wireless Communication and Networks">
      <a:dk1>
        <a:sysClr val="windowText" lastClr="000000"/>
      </a:dk1>
      <a:lt1>
        <a:sysClr val="window" lastClr="FFFFFF"/>
      </a:lt1>
      <a:dk2>
        <a:srgbClr val="323232"/>
      </a:dk2>
      <a:lt2>
        <a:srgbClr val="E3DED1"/>
      </a:lt2>
      <a:accent1>
        <a:srgbClr val="F21515"/>
      </a:accent1>
      <a:accent2>
        <a:srgbClr val="00BCE1"/>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HI Master">
  <a:themeElements>
    <a:clrScheme name="HHI - Fibre Optical Sensor Systems">
      <a:dk1>
        <a:sysClr val="windowText" lastClr="000000"/>
      </a:dk1>
      <a:lt1>
        <a:sysClr val="window" lastClr="FFFFFF"/>
      </a:lt1>
      <a:dk2>
        <a:srgbClr val="323232"/>
      </a:dk2>
      <a:lt2>
        <a:srgbClr val="E3DED1"/>
      </a:lt2>
      <a:accent1>
        <a:srgbClr val="0059BE"/>
      </a:accent1>
      <a:accent2>
        <a:srgbClr val="C2D50B"/>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HHI Master">
  <a:themeElements>
    <a:clrScheme name="HHI - High Speed Hardware Architecture">
      <a:dk1>
        <a:sysClr val="windowText" lastClr="000000"/>
      </a:dk1>
      <a:lt1>
        <a:sysClr val="window" lastClr="FFFFFF"/>
      </a:lt1>
      <a:dk2>
        <a:srgbClr val="323232"/>
      </a:dk2>
      <a:lt2>
        <a:srgbClr val="E3DED1"/>
      </a:lt2>
      <a:accent1>
        <a:srgbClr val="00A1A2"/>
      </a:accent1>
      <a:accent2>
        <a:srgbClr val="AD403D"/>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HHI Master">
  <a:themeElements>
    <a:clrScheme name="HHI - Interactive Media - Human Factors">
      <a:dk1>
        <a:sysClr val="windowText" lastClr="000000"/>
      </a:dk1>
      <a:lt1>
        <a:sysClr val="window" lastClr="FFFFFF"/>
      </a:lt1>
      <a:dk2>
        <a:srgbClr val="323232"/>
      </a:dk2>
      <a:lt2>
        <a:srgbClr val="E3DED1"/>
      </a:lt2>
      <a:accent1>
        <a:srgbClr val="D8CD00"/>
      </a:accent1>
      <a:accent2>
        <a:srgbClr val="4045A0"/>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HI Master">
  <a:themeElements>
    <a:clrScheme name="HHI - Image processing">
      <a:dk1>
        <a:sysClr val="windowText" lastClr="000000"/>
      </a:dk1>
      <a:lt1>
        <a:sysClr val="window" lastClr="FFFFFF"/>
      </a:lt1>
      <a:dk2>
        <a:srgbClr val="323232"/>
      </a:dk2>
      <a:lt2>
        <a:srgbClr val="E3DED1"/>
      </a:lt2>
      <a:accent1>
        <a:srgbClr val="5ABE00"/>
      </a:accent1>
      <a:accent2>
        <a:srgbClr val="D8400A"/>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HI Master">
  <a:themeElements>
    <a:clrScheme name="HHI - Photonic Components">
      <a:dk1>
        <a:sysClr val="windowText" lastClr="000000"/>
      </a:dk1>
      <a:lt1>
        <a:sysClr val="window" lastClr="FFFFFF"/>
      </a:lt1>
      <a:dk2>
        <a:srgbClr val="323232"/>
      </a:dk2>
      <a:lt2>
        <a:srgbClr val="E3DED1"/>
      </a:lt2>
      <a:accent1>
        <a:srgbClr val="0076B3"/>
      </a:accent1>
      <a:accent2>
        <a:srgbClr val="DECF08"/>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HI Master">
  <a:themeElements>
    <a:clrScheme name="HHI - Photonic Networks and Systems">
      <a:dk1>
        <a:sysClr val="windowText" lastClr="000000"/>
      </a:dk1>
      <a:lt1>
        <a:sysClr val="window" lastClr="FFFFFF"/>
      </a:lt1>
      <a:dk2>
        <a:srgbClr val="323232"/>
      </a:dk2>
      <a:lt2>
        <a:srgbClr val="E3DED1"/>
      </a:lt2>
      <a:accent1>
        <a:srgbClr val="00B3DF"/>
      </a:accent1>
      <a:accent2>
        <a:srgbClr val="F99D16"/>
      </a:accent2>
      <a:accent3>
        <a:srgbClr val="808285"/>
      </a:accent3>
      <a:accent4>
        <a:srgbClr val="FFFF00"/>
      </a:accent4>
      <a:accent5>
        <a:srgbClr val="604878"/>
      </a:accent5>
      <a:accent6>
        <a:srgbClr val="00B0F0"/>
      </a:accent6>
      <a:hlink>
        <a:srgbClr val="808285"/>
      </a:hlink>
      <a:folHlink>
        <a:srgbClr val="FFC000"/>
      </a:folHlink>
    </a:clrScheme>
    <a:fontScheme name="4_HHI Master">
      <a:majorFont>
        <a:latin typeface="FrutigerBQ"/>
        <a:ea typeface="Tahoma"/>
        <a:cs typeface="Tahoma"/>
      </a:majorFont>
      <a:minorFont>
        <a:latin typeface="Arial"/>
        <a:ea typeface="Tahoma"/>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Alle Vorlagen Fraunhofer HHI_united_2007</Template>
  <TotalTime>0</TotalTime>
  <Words>688</Words>
  <Application>Microsoft Office PowerPoint</Application>
  <PresentationFormat>Bildschirmpräsentation (4:3)</PresentationFormat>
  <Paragraphs>157</Paragraphs>
  <Slides>11</Slides>
  <Notes>1</Notes>
  <HiddenSlides>0</HiddenSlides>
  <MMClips>0</MMClips>
  <ScaleCrop>false</ScaleCrop>
  <HeadingPairs>
    <vt:vector size="6" baseType="variant">
      <vt:variant>
        <vt:lpstr>Design</vt:lpstr>
      </vt:variant>
      <vt:variant>
        <vt:i4>8</vt:i4>
      </vt:variant>
      <vt:variant>
        <vt:lpstr>Eingebettete OLE-Server</vt:lpstr>
      </vt:variant>
      <vt:variant>
        <vt:i4>1</vt:i4>
      </vt:variant>
      <vt:variant>
        <vt:lpstr>Folientitel</vt:lpstr>
      </vt:variant>
      <vt:variant>
        <vt:i4>11</vt:i4>
      </vt:variant>
    </vt:vector>
  </HeadingPairs>
  <TitlesOfParts>
    <vt:vector size="20" baseType="lpstr">
      <vt:lpstr>Alle Vorlagen Fraunhofer HHI_united_2007</vt:lpstr>
      <vt:lpstr>1_HHI Master</vt:lpstr>
      <vt:lpstr>2_HHI Master</vt:lpstr>
      <vt:lpstr>3_HHI Master</vt:lpstr>
      <vt:lpstr>4_HHI Master</vt:lpstr>
      <vt:lpstr>5_HHI Master</vt:lpstr>
      <vt:lpstr>6_HHI Master</vt:lpstr>
      <vt:lpstr>7_HHI Master</vt:lpstr>
      <vt:lpstr>Graph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united communications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 für PPT2007</dc:title>
  <dc:creator>Fraunhofer HHI</dc:creator>
  <cp:lastModifiedBy>Jungnickel, Volker</cp:lastModifiedBy>
  <cp:revision>714</cp:revision>
  <cp:lastPrinted>2015-09-25T16:56:15Z</cp:lastPrinted>
  <dcterms:created xsi:type="dcterms:W3CDTF">2010-10-12T07:03:46Z</dcterms:created>
  <dcterms:modified xsi:type="dcterms:W3CDTF">2015-11-10T17:00:49Z</dcterms:modified>
</cp:coreProperties>
</file>