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9" r:id="rId2"/>
    <p:sldId id="262" r:id="rId3"/>
    <p:sldId id="263" r:id="rId4"/>
    <p:sldId id="264" r:id="rId5"/>
    <p:sldId id="268" r:id="rId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F3BE1878-F6F4-4E66-B0A9-0DC2C6D83F40}"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4063315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722584E4-5C99-48A1-B50B-09A179DEB0F0}"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04679610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Nov.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89B5054-13E1-4CF6-BEEF-5524A2E66EC3}" type="slidenum">
              <a:rPr lang="en-US" altLang="ko-KR"/>
              <a:pPr/>
              <a:t>‹#›</a:t>
            </a:fld>
            <a:endParaRPr lang="en-US" altLang="ko-KR"/>
          </a:p>
        </p:txBody>
      </p:sp>
    </p:spTree>
    <p:extLst>
      <p:ext uri="{BB962C8B-B14F-4D97-AF65-F5344CB8AC3E}">
        <p14:creationId xmlns:p14="http://schemas.microsoft.com/office/powerpoint/2010/main" val="61475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Nov.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CDE46E7E-3960-4637-AA10-33D76C39FA32}" type="slidenum">
              <a:rPr lang="en-US" altLang="ko-KR"/>
              <a:pPr/>
              <a:t>‹#›</a:t>
            </a:fld>
            <a:endParaRPr lang="en-US" altLang="ko-KR"/>
          </a:p>
        </p:txBody>
      </p:sp>
    </p:spTree>
    <p:extLst>
      <p:ext uri="{BB962C8B-B14F-4D97-AF65-F5344CB8AC3E}">
        <p14:creationId xmlns:p14="http://schemas.microsoft.com/office/powerpoint/2010/main" val="92057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685800" y="378281"/>
            <a:ext cx="1600200" cy="215444"/>
          </a:xfrm>
        </p:spPr>
        <p:txBody>
          <a:bodyPr/>
          <a:lstStyle>
            <a:lvl1pPr>
              <a:defRPr/>
            </a:lvl1pPr>
          </a:lstStyle>
          <a:p>
            <a:r>
              <a:rPr lang="en-US" altLang="ko-KR" smtClean="0"/>
              <a:t>Nov. 2015</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A1A92EB-FD3A-4206-924D-AFD5A8C5D34D}" type="slidenum">
              <a:rPr lang="en-US" altLang="ko-KR"/>
              <a:pPr/>
              <a:t>‹#›</a:t>
            </a:fld>
            <a:endParaRPr lang="en-US" altLang="ko-KR"/>
          </a:p>
        </p:txBody>
      </p:sp>
    </p:spTree>
    <p:extLst>
      <p:ext uri="{BB962C8B-B14F-4D97-AF65-F5344CB8AC3E}">
        <p14:creationId xmlns:p14="http://schemas.microsoft.com/office/powerpoint/2010/main" val="172446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685800" y="378281"/>
            <a:ext cx="1600200" cy="215444"/>
          </a:xfrm>
        </p:spPr>
        <p:txBody>
          <a:bodyPr/>
          <a:lstStyle>
            <a:lvl1pPr>
              <a:defRPr/>
            </a:lvl1pPr>
          </a:lstStyle>
          <a:p>
            <a:r>
              <a:rPr lang="en-US" altLang="ko-KR" smtClean="0"/>
              <a:t>Nov. 2015</a:t>
            </a:r>
            <a:endParaRPr lang="en-US" altLang="ko-KR" dirty="0" smtClean="0"/>
          </a:p>
        </p:txBody>
      </p:sp>
      <p:sp>
        <p:nvSpPr>
          <p:cNvPr id="4" name="바닥글 개체 틀 3"/>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C2B9271A-0F4D-48E9-AFF5-50FE656ACC44}" type="slidenum">
              <a:rPr lang="en-US" altLang="ko-KR"/>
              <a:pPr/>
              <a:t>‹#›</a:t>
            </a:fld>
            <a:endParaRPr lang="en-US" altLang="ko-KR"/>
          </a:p>
        </p:txBody>
      </p:sp>
    </p:spTree>
    <p:extLst>
      <p:ext uri="{BB962C8B-B14F-4D97-AF65-F5344CB8AC3E}">
        <p14:creationId xmlns:p14="http://schemas.microsoft.com/office/powerpoint/2010/main" val="409745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685800" y="378281"/>
            <a:ext cx="1600200" cy="215444"/>
          </a:xfrm>
        </p:spPr>
        <p:txBody>
          <a:bodyPr/>
          <a:lstStyle>
            <a:lvl1pPr>
              <a:defRPr/>
            </a:lvl1pPr>
          </a:lstStyle>
          <a:p>
            <a:r>
              <a:rPr lang="en-US" altLang="ko-KR" smtClean="0"/>
              <a:t>Nov. 2015</a:t>
            </a:r>
            <a:endParaRPr lang="en-US" altLang="ko-KR" dirty="0" smtClean="0"/>
          </a:p>
        </p:txBody>
      </p:sp>
      <p:sp>
        <p:nvSpPr>
          <p:cNvPr id="3" name="바닥글 개체 틀 2"/>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219D85FC-3B21-4478-B49B-8AD4596994CB}" type="slidenum">
              <a:rPr lang="en-US" altLang="ko-KR"/>
              <a:pPr/>
              <a:t>‹#›</a:t>
            </a:fld>
            <a:endParaRPr lang="en-US" altLang="ko-KR"/>
          </a:p>
        </p:txBody>
      </p:sp>
    </p:spTree>
    <p:extLst>
      <p:ext uri="{BB962C8B-B14F-4D97-AF65-F5344CB8AC3E}">
        <p14:creationId xmlns:p14="http://schemas.microsoft.com/office/powerpoint/2010/main" val="1621334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smtClean="0"/>
              <a:t>Nov. 2015</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ACACE2C6-21A7-4478-A030-32507113876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802.15-15-0866-00-0008</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p:txBody>
          <a:bodyPr/>
          <a:lstStyle/>
          <a:p>
            <a:r>
              <a:rPr lang="en-US" altLang="ko-KR" smtClean="0"/>
              <a:t>Nov. 2015</a:t>
            </a:r>
            <a:endParaRPr lang="en-US" altLang="ko-KR"/>
          </a:p>
        </p:txBody>
      </p:sp>
      <p:sp>
        <p:nvSpPr>
          <p:cNvPr id="5" name="바닥글 개체 틀 2"/>
          <p:cNvSpPr>
            <a:spLocks noGrp="1"/>
          </p:cNvSpPr>
          <p:nvPr>
            <p:ph type="ftr" sz="quarter" idx="11"/>
          </p:nvPr>
        </p:nvSpPr>
        <p:spPr/>
        <p:txBody>
          <a:bodyPr/>
          <a:lstStyle/>
          <a:p>
            <a:r>
              <a:rPr lang="en-US" altLang="ko-KR" smtClean="0"/>
              <a:t>Byung-Jae Kwak, ETRI</a:t>
            </a:r>
            <a:endParaRPr lang="en-US" altLang="ko-KR"/>
          </a:p>
        </p:txBody>
      </p:sp>
      <p:sp>
        <p:nvSpPr>
          <p:cNvPr id="6" name="슬라이드 번호 개체 틀 3"/>
          <p:cNvSpPr>
            <a:spLocks noGrp="1"/>
          </p:cNvSpPr>
          <p:nvPr>
            <p:ph type="sldNum" sz="quarter" idx="12"/>
          </p:nvPr>
        </p:nvSpPr>
        <p:spPr/>
        <p:txBody>
          <a:bodyPr/>
          <a:lstStyle/>
          <a:p>
            <a:r>
              <a:rPr lang="en-US" altLang="ko-KR"/>
              <a:t>Slide </a:t>
            </a:r>
            <a:fld id="{C5F4934B-61AE-46D7-A55C-10227069B1CA}" type="slidenum">
              <a:rPr lang="en-US" altLang="ko-KR"/>
              <a:pPr/>
              <a:t>1</a:t>
            </a:fld>
            <a:endParaRPr lang="en-US" altLang="ko-KR"/>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smtClean="0">
                <a:solidFill>
                  <a:srgbClr val="FF0000"/>
                </a:solidFill>
                <a:ea typeface="굴림" charset="-127"/>
              </a:rPr>
              <a:t>Report on IEEE 802.15.8 PAC Draft Status</a:t>
            </a:r>
            <a:r>
              <a:rPr lang="en-US" altLang="ko-KR" sz="1600" dirty="0" smtClean="0">
                <a:solidFill>
                  <a:schemeClr val="tx2"/>
                </a:solidFill>
                <a:ea typeface="굴림" charset="-127"/>
              </a:rPr>
              <a:t>]</a:t>
            </a:r>
            <a:r>
              <a:rPr lang="en-US" altLang="ko-KR" sz="1600" dirty="0">
                <a:solidFill>
                  <a:schemeClr val="tx2"/>
                </a:solidFill>
                <a:ea typeface="굴림" charset="-127"/>
              </a:rPr>
              <a:t>	</a:t>
            </a:r>
          </a:p>
          <a:p>
            <a:r>
              <a:rPr lang="en-US" altLang="ko-KR" sz="1600" b="1" dirty="0">
                <a:solidFill>
                  <a:schemeClr val="tx2"/>
                </a:solidFill>
                <a:ea typeface="굴림" charset="-127"/>
              </a:rPr>
              <a:t>Date Submitted: </a:t>
            </a:r>
            <a:r>
              <a:rPr lang="en-US" altLang="ko-KR" sz="1600" dirty="0" smtClean="0">
                <a:solidFill>
                  <a:schemeClr val="tx2"/>
                </a:solidFill>
                <a:ea typeface="굴림" charset="-127"/>
              </a:rPr>
              <a:t>[</a:t>
            </a:r>
            <a:r>
              <a:rPr lang="en-US" altLang="ko-KR" sz="1600" dirty="0" smtClean="0">
                <a:solidFill>
                  <a:srgbClr val="FF0000"/>
                </a:solidFill>
                <a:ea typeface="굴림" charset="-127"/>
              </a:rPr>
              <a:t>Nov. 2015</a:t>
            </a:r>
            <a:r>
              <a:rPr lang="en-US" altLang="ko-KR" sz="1600" dirty="0" smtClean="0">
                <a:solidFill>
                  <a:schemeClr val="tx2"/>
                </a:solidFill>
                <a:ea typeface="굴림" charset="-127"/>
              </a:rPr>
              <a:t>]</a:t>
            </a:r>
            <a:r>
              <a:rPr lang="en-US" altLang="ko-KR" sz="1600" dirty="0">
                <a:solidFill>
                  <a:schemeClr val="tx2"/>
                </a:solidFill>
                <a:ea typeface="굴림" charset="-127"/>
              </a:rPr>
              <a:t>	</a:t>
            </a: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err="1" smtClean="0">
                <a:solidFill>
                  <a:srgbClr val="FF0000"/>
                </a:solidFill>
                <a:ea typeface="굴림" charset="-127"/>
              </a:rPr>
              <a:t>Byung</a:t>
            </a:r>
            <a:r>
              <a:rPr lang="en-US" altLang="ko-KR" sz="1600" dirty="0" smtClean="0">
                <a:solidFill>
                  <a:srgbClr val="FF0000"/>
                </a:solidFill>
                <a:ea typeface="굴림" charset="-127"/>
              </a:rPr>
              <a:t>-Jae </a:t>
            </a:r>
            <a:r>
              <a:rPr lang="en-US" altLang="ko-KR" sz="1600" dirty="0" err="1" smtClean="0">
                <a:solidFill>
                  <a:srgbClr val="FF0000"/>
                </a:solidFill>
                <a:ea typeface="굴림" charset="-127"/>
              </a:rPr>
              <a:t>Kwak</a:t>
            </a:r>
            <a:r>
              <a:rPr lang="en-US" altLang="ko-KR" sz="1600" dirty="0" smtClean="0">
                <a:solidFill>
                  <a:schemeClr val="tx2"/>
                </a:solidFill>
                <a:ea typeface="굴림" charset="-127"/>
              </a:rPr>
              <a:t>] </a:t>
            </a:r>
            <a:r>
              <a:rPr lang="en-US" altLang="ko-KR" sz="1600" dirty="0">
                <a:solidFill>
                  <a:schemeClr val="tx2"/>
                </a:solidFill>
                <a:ea typeface="굴림" charset="-127"/>
              </a:rPr>
              <a:t>Company </a:t>
            </a:r>
            <a:r>
              <a:rPr lang="en-US" altLang="ko-KR" sz="1600" dirty="0" smtClean="0">
                <a:solidFill>
                  <a:schemeClr val="tx2"/>
                </a:solidFill>
                <a:ea typeface="굴림" charset="-127"/>
              </a:rPr>
              <a:t>[</a:t>
            </a:r>
            <a:r>
              <a:rPr lang="en-US" altLang="ko-KR" sz="1600" dirty="0" smtClean="0">
                <a:solidFill>
                  <a:srgbClr val="FF0000"/>
                </a:solidFill>
                <a:ea typeface="굴림" charset="-127"/>
              </a:rPr>
              <a:t>ETRI</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Address </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Voice</a:t>
            </a:r>
            <a:r>
              <a:rPr lang="en-US" altLang="ko-KR" sz="1600" dirty="0" smtClean="0">
                <a:solidFill>
                  <a:schemeClr val="tx2"/>
                </a:solidFill>
                <a:ea typeface="굴림" charset="-127"/>
              </a:rPr>
              <a:t>:[</a:t>
            </a:r>
            <a:r>
              <a:rPr lang="en-US" altLang="ko-KR" sz="1600" dirty="0" smtClean="0">
                <a:solidFill>
                  <a:srgbClr val="FF0000"/>
                </a:solidFill>
                <a:ea typeface="굴림" charset="-127"/>
              </a:rPr>
              <a:t>+82-42-860-6618</a:t>
            </a:r>
            <a:r>
              <a:rPr lang="en-US" altLang="ko-KR" sz="1600" dirty="0" smtClean="0">
                <a:solidFill>
                  <a:schemeClr val="tx2"/>
                </a:solidFill>
                <a:ea typeface="굴림" charset="-127"/>
              </a:rPr>
              <a:t>], </a:t>
            </a:r>
            <a:r>
              <a:rPr lang="en-US" altLang="ko-KR" sz="1600" dirty="0">
                <a:solidFill>
                  <a:schemeClr val="tx2"/>
                </a:solidFill>
                <a:ea typeface="굴림" charset="-127"/>
              </a:rPr>
              <a:t>E-Mail</a:t>
            </a:r>
            <a:r>
              <a:rPr lang="en-US" altLang="ko-KR" sz="1600" dirty="0" smtClean="0">
                <a:solidFill>
                  <a:schemeClr val="tx2"/>
                </a:solidFill>
                <a:ea typeface="굴림" charset="-127"/>
              </a:rPr>
              <a:t>:[</a:t>
            </a:r>
            <a:r>
              <a:rPr lang="en-US" altLang="ko-KR" sz="1600" dirty="0" smtClean="0">
                <a:solidFill>
                  <a:srgbClr val="FF0000"/>
                </a:solidFill>
                <a:ea typeface="굴림" charset="-127"/>
              </a:rPr>
              <a:t>bjkwak@etri.re.kr</a:t>
            </a:r>
            <a:r>
              <a:rPr lang="en-US" altLang="ko-KR" sz="1600" dirty="0" smtClean="0">
                <a:solidFill>
                  <a:schemeClr val="tx2"/>
                </a:solidFill>
                <a:ea typeface="굴림" charset="-127"/>
              </a:rPr>
              <a:t>]</a:t>
            </a:r>
            <a:r>
              <a:rPr lang="en-US" altLang="ko-KR" sz="1600" dirty="0">
                <a:solidFill>
                  <a:schemeClr val="tx2"/>
                </a:solidFill>
                <a:ea typeface="굴림" charset="-127"/>
              </a:rPr>
              <a:t>	</a:t>
            </a:r>
          </a:p>
          <a:p>
            <a:pPr>
              <a:spcBef>
                <a:spcPts val="600"/>
              </a:spcBef>
              <a:spcAft>
                <a:spcPts val="600"/>
              </a:spcAft>
            </a:pPr>
            <a:r>
              <a:rPr lang="en-US" altLang="ko-KR" sz="1600" b="1" dirty="0">
                <a:solidFill>
                  <a:schemeClr val="tx2"/>
                </a:solidFill>
                <a:ea typeface="굴림" charset="-127"/>
              </a:rPr>
              <a:t>Re</a:t>
            </a:r>
            <a:r>
              <a:rPr lang="en-US" altLang="ko-KR" sz="1600" b="1" dirty="0" smtClean="0">
                <a:solidFill>
                  <a:schemeClr val="tx2"/>
                </a:solidFill>
                <a:ea typeface="굴림" charset="-127"/>
              </a:rPr>
              <a:t>:</a:t>
            </a:r>
            <a:r>
              <a:rPr lang="en-US" altLang="ko-KR" sz="1600" dirty="0">
                <a:solidFill>
                  <a:schemeClr val="tx2"/>
                </a:solidFill>
                <a:ea typeface="굴림" charset="-127"/>
              </a:rPr>
              <a:t> </a:t>
            </a:r>
            <a:r>
              <a:rPr lang="en-US" altLang="ko-KR" sz="1600" dirty="0" smtClean="0">
                <a:solidFill>
                  <a:schemeClr val="tx2"/>
                </a:solidFill>
                <a:ea typeface="굴림" charset="-127"/>
              </a:rPr>
              <a:t>IEEE 802.15.8 PAC Draft</a:t>
            </a:r>
            <a:endParaRPr lang="en-US" altLang="ko-KR"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Abstract:</a:t>
            </a:r>
            <a:r>
              <a:rPr lang="en-US" altLang="ko-KR" sz="1600" dirty="0">
                <a:solidFill>
                  <a:schemeClr val="tx2"/>
                </a:solidFill>
                <a:ea typeface="굴림" charset="-127"/>
              </a:rPr>
              <a:t>	</a:t>
            </a:r>
            <a:r>
              <a:rPr lang="en-US" altLang="ko-KR" sz="1600" dirty="0" smtClean="0">
                <a:solidFill>
                  <a:schemeClr val="tx2"/>
                </a:solidFill>
                <a:ea typeface="굴림" charset="-127"/>
              </a:rPr>
              <a:t>Report the current status of IEEE 802.15.8 PAC Draft</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Discussion and Approval</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Report on IEEE 802.15.8 PAC Draft Status</a:t>
            </a:r>
            <a:endParaRPr lang="ko-KR" altLang="en-US" dirty="0"/>
          </a:p>
        </p:txBody>
      </p:sp>
      <p:sp>
        <p:nvSpPr>
          <p:cNvPr id="3" name="부제목 2"/>
          <p:cNvSpPr>
            <a:spLocks noGrp="1"/>
          </p:cNvSpPr>
          <p:nvPr>
            <p:ph type="subTitle" idx="1"/>
          </p:nvPr>
        </p:nvSpPr>
        <p:spPr/>
        <p:txBody>
          <a:bodyPr/>
          <a:lstStyle/>
          <a:p>
            <a:endParaRPr lang="ko-KR" altLang="en-US"/>
          </a:p>
        </p:txBody>
      </p:sp>
      <p:sp>
        <p:nvSpPr>
          <p:cNvPr id="4" name="날짜 개체 틀 3"/>
          <p:cNvSpPr>
            <a:spLocks noGrp="1"/>
          </p:cNvSpPr>
          <p:nvPr>
            <p:ph type="dt" sz="half" idx="10"/>
          </p:nvPr>
        </p:nvSpPr>
        <p:spPr/>
        <p:txBody>
          <a:bodyPr/>
          <a:lstStyle/>
          <a:p>
            <a:r>
              <a:rPr lang="en-US" altLang="ko-KR" smtClean="0"/>
              <a:t>Nov.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2</a:t>
            </a:fld>
            <a:endParaRPr lang="en-US" altLang="ko-KR"/>
          </a:p>
        </p:txBody>
      </p:sp>
    </p:spTree>
    <p:extLst>
      <p:ext uri="{BB962C8B-B14F-4D97-AF65-F5344CB8AC3E}">
        <p14:creationId xmlns:p14="http://schemas.microsoft.com/office/powerpoint/2010/main" val="887602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Approved Motions with Text During September 2015 Meeting</a:t>
            </a:r>
            <a:endParaRPr lang="ko-KR" altLang="en-US" dirty="0"/>
          </a:p>
        </p:txBody>
      </p:sp>
      <p:sp>
        <p:nvSpPr>
          <p:cNvPr id="3" name="내용 개체 틀 2"/>
          <p:cNvSpPr>
            <a:spLocks noGrp="1"/>
          </p:cNvSpPr>
          <p:nvPr>
            <p:ph idx="1"/>
          </p:nvPr>
        </p:nvSpPr>
        <p:spPr/>
        <p:txBody>
          <a:bodyPr/>
          <a:lstStyle/>
          <a:p>
            <a:r>
              <a:rPr lang="en-US" altLang="ko-KR" sz="2000" dirty="0" smtClean="0"/>
              <a:t>15-15-</a:t>
            </a:r>
            <a:r>
              <a:rPr lang="en-US" altLang="ko-KR" sz="2000" dirty="0" smtClean="0">
                <a:solidFill>
                  <a:srgbClr val="0000FF"/>
                </a:solidFill>
              </a:rPr>
              <a:t>0700</a:t>
            </a:r>
            <a:r>
              <a:rPr lang="en-US" altLang="ko-KR" sz="2000" dirty="0" smtClean="0"/>
              <a:t>-01-0008: already merged into PAC draft D0.14.0.</a:t>
            </a:r>
            <a:endParaRPr lang="en-US" altLang="ko-KR" sz="2000" dirty="0"/>
          </a:p>
          <a:p>
            <a:r>
              <a:rPr lang="en-US" altLang="ko-KR" sz="2000" dirty="0" smtClean="0"/>
              <a:t>15-15-</a:t>
            </a:r>
            <a:r>
              <a:rPr lang="en-US" altLang="ko-KR" sz="2000" dirty="0" smtClean="0">
                <a:solidFill>
                  <a:srgbClr val="0000FF"/>
                </a:solidFill>
              </a:rPr>
              <a:t>0691</a:t>
            </a:r>
            <a:r>
              <a:rPr lang="en-US" altLang="ko-KR" sz="2000" dirty="0" smtClean="0"/>
              <a:t>-00-0008: D0.14.0 approved during Sept. 2015.</a:t>
            </a:r>
          </a:p>
          <a:p>
            <a:r>
              <a:rPr lang="en-US" altLang="ko-KR" sz="2000" dirty="0" smtClean="0"/>
              <a:t>15-15-0732-01-0008: "</a:t>
            </a:r>
            <a:r>
              <a:rPr lang="en-US" altLang="ko-KR" sz="2000" dirty="0"/>
              <a:t>Motion for text of DPS of MAC </a:t>
            </a:r>
            <a:r>
              <a:rPr lang="en-US" altLang="ko-KR" sz="2000" dirty="0" smtClean="0"/>
              <a:t>services“ (Text in 708r1)</a:t>
            </a:r>
            <a:endParaRPr lang="en-US" altLang="ko-KR" sz="2000" dirty="0">
              <a:solidFill>
                <a:srgbClr val="FF0000"/>
              </a:solidFill>
            </a:endParaRPr>
          </a:p>
          <a:p>
            <a:r>
              <a:rPr lang="en-US" altLang="ko-KR" sz="2000" dirty="0" smtClean="0"/>
              <a:t>15-15-0725-01-0008: </a:t>
            </a:r>
            <a:r>
              <a:rPr lang="en-US" altLang="ko-KR" sz="2000" dirty="0"/>
              <a:t>"Random access scheme for CAP and peering </a:t>
            </a:r>
            <a:r>
              <a:rPr lang="en-US" altLang="ko-KR" sz="2000" dirty="0" smtClean="0"/>
              <a:t>period“ (Text in 724r1)</a:t>
            </a:r>
            <a:endParaRPr lang="en-US" altLang="ko-KR" sz="2000" dirty="0">
              <a:solidFill>
                <a:srgbClr val="FF0000"/>
              </a:solidFill>
            </a:endParaRPr>
          </a:p>
          <a:p>
            <a:r>
              <a:rPr lang="en-US" altLang="ko-KR" sz="2000" dirty="0" smtClean="0"/>
              <a:t>15-15-0741-01-0008: </a:t>
            </a:r>
            <a:r>
              <a:rPr lang="en-US" altLang="ko-KR" sz="2000" dirty="0"/>
              <a:t>"Motion for MAC services" into the Draft Standard </a:t>
            </a:r>
            <a:r>
              <a:rPr lang="en-US" altLang="ko-KR" sz="2000" dirty="0" smtClean="0"/>
              <a:t>v0.14 (Text in 709r3)</a:t>
            </a:r>
            <a:endParaRPr lang="en-US" altLang="ko-KR" sz="2000" dirty="0">
              <a:solidFill>
                <a:srgbClr val="FF0000"/>
              </a:solidFill>
            </a:endParaRPr>
          </a:p>
          <a:p>
            <a:r>
              <a:rPr lang="en-US" altLang="ko-KR" sz="2000" dirty="0" smtClean="0"/>
              <a:t>15-15-0752-02-0008: </a:t>
            </a:r>
            <a:r>
              <a:rPr lang="en-US" altLang="ko-KR" sz="2000" dirty="0"/>
              <a:t>"Suggested text for common mode" into the Draft Standard v0.14 sub-clause 5.1.3</a:t>
            </a:r>
            <a:r>
              <a:rPr lang="en-US" altLang="ko-KR" sz="2000" dirty="0" smtClean="0"/>
              <a:t>.</a:t>
            </a:r>
            <a:endParaRPr lang="en-US" altLang="ko-KR" sz="2000" dirty="0">
              <a:solidFill>
                <a:srgbClr val="FF0000"/>
              </a:solidFill>
            </a:endParaRPr>
          </a:p>
          <a:p>
            <a:r>
              <a:rPr lang="en-US" altLang="ko-KR" sz="2000" dirty="0" smtClean="0"/>
              <a:t>15-15-0728-01-0008: motion </a:t>
            </a:r>
            <a:r>
              <a:rPr lang="en-US" altLang="ko-KR" sz="2000" dirty="0"/>
              <a:t>to accept DCN 15-727r1 "Text proposal for secret key agreement protocol for IEEE 802.15.8 PAC" </a:t>
            </a:r>
            <a:r>
              <a:rPr lang="en-US" altLang="ko-KR" sz="2000" dirty="0" smtClean="0"/>
              <a:t> (text in 727r1)</a:t>
            </a:r>
            <a:endParaRPr lang="en-US" altLang="ko-KR" sz="2000" dirty="0" smtClean="0">
              <a:solidFill>
                <a:srgbClr val="FF0000"/>
              </a:solidFill>
            </a:endParaRPr>
          </a:p>
        </p:txBody>
      </p:sp>
      <p:sp>
        <p:nvSpPr>
          <p:cNvPr id="4" name="날짜 개체 틀 3"/>
          <p:cNvSpPr>
            <a:spLocks noGrp="1"/>
          </p:cNvSpPr>
          <p:nvPr>
            <p:ph type="dt" sz="half" idx="10"/>
          </p:nvPr>
        </p:nvSpPr>
        <p:spPr/>
        <p:txBody>
          <a:bodyPr/>
          <a:lstStyle/>
          <a:p>
            <a:r>
              <a:rPr lang="en-US" altLang="ko-KR" smtClean="0"/>
              <a:t>Nov.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a:t>
            </a:fld>
            <a:endParaRPr lang="en-US" altLang="ko-KR"/>
          </a:p>
        </p:txBody>
      </p:sp>
    </p:spTree>
    <p:extLst>
      <p:ext uri="{BB962C8B-B14F-4D97-AF65-F5344CB8AC3E}">
        <p14:creationId xmlns:p14="http://schemas.microsoft.com/office/powerpoint/2010/main" val="271142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Updated PAC Draft Versions (1/5)</a:t>
            </a:r>
            <a:endParaRPr lang="ko-KR" altLang="en-US" dirty="0"/>
          </a:p>
        </p:txBody>
      </p:sp>
      <p:sp>
        <p:nvSpPr>
          <p:cNvPr id="3" name="내용 개체 틀 2"/>
          <p:cNvSpPr>
            <a:spLocks noGrp="1"/>
          </p:cNvSpPr>
          <p:nvPr>
            <p:ph idx="1"/>
          </p:nvPr>
        </p:nvSpPr>
        <p:spPr/>
        <p:txBody>
          <a:bodyPr/>
          <a:lstStyle/>
          <a:p>
            <a:r>
              <a:rPr lang="en-US" altLang="ko-KR" sz="2800" dirty="0" smtClean="0"/>
              <a:t>P802.15.8 D0.</a:t>
            </a:r>
            <a:r>
              <a:rPr lang="en-US" altLang="ko-KR" sz="2800" dirty="0" smtClean="0">
                <a:solidFill>
                  <a:srgbClr val="0000FF"/>
                </a:solidFill>
              </a:rPr>
              <a:t>14</a:t>
            </a:r>
            <a:r>
              <a:rPr lang="en-US" altLang="ko-KR" sz="2800" dirty="0" smtClean="0"/>
              <a:t>.0 + </a:t>
            </a:r>
            <a:r>
              <a:rPr lang="en-US" altLang="ko-KR" sz="2800" dirty="0" smtClean="0">
                <a:solidFill>
                  <a:srgbClr val="FF0000"/>
                </a:solidFill>
              </a:rPr>
              <a:t>752r2</a:t>
            </a:r>
            <a:r>
              <a:rPr lang="en-US" altLang="ko-KR" sz="2800" dirty="0" smtClean="0"/>
              <a:t> + </a:t>
            </a:r>
            <a:r>
              <a:rPr lang="en-US" altLang="ko-KR" sz="2800" dirty="0" smtClean="0">
                <a:solidFill>
                  <a:srgbClr val="FF0000"/>
                </a:solidFill>
              </a:rPr>
              <a:t>732r1</a:t>
            </a:r>
            <a:r>
              <a:rPr lang="en-US" altLang="ko-KR" sz="2800" dirty="0" smtClean="0"/>
              <a:t> + </a:t>
            </a:r>
            <a:r>
              <a:rPr lang="en-US" altLang="ko-KR" sz="2800" dirty="0" smtClean="0">
                <a:solidFill>
                  <a:srgbClr val="FF0000"/>
                </a:solidFill>
              </a:rPr>
              <a:t>725r1</a:t>
            </a:r>
            <a:r>
              <a:rPr lang="en-US" altLang="ko-KR" sz="2800" dirty="0" smtClean="0"/>
              <a:t> + </a:t>
            </a:r>
            <a:r>
              <a:rPr lang="en-US" altLang="ko-KR" sz="2800" dirty="0" smtClean="0">
                <a:solidFill>
                  <a:srgbClr val="FF0000"/>
                </a:solidFill>
              </a:rPr>
              <a:t>741r1</a:t>
            </a:r>
            <a:r>
              <a:rPr lang="en-US" altLang="ko-KR" sz="2800" dirty="0" smtClean="0"/>
              <a:t> + </a:t>
            </a:r>
            <a:r>
              <a:rPr lang="en-US" altLang="ko-KR" sz="2800" dirty="0" smtClean="0">
                <a:solidFill>
                  <a:srgbClr val="FF0000"/>
                </a:solidFill>
              </a:rPr>
              <a:t>278r1</a:t>
            </a:r>
            <a:r>
              <a:rPr lang="en-US" altLang="ko-KR" sz="2800" dirty="0" smtClean="0"/>
              <a:t> </a:t>
            </a:r>
            <a:r>
              <a:rPr lang="en-US" altLang="ko-KR" sz="2800" dirty="0" smtClean="0">
                <a:sym typeface="Wingdings" panose="05000000000000000000" pitchFamily="2" charset="2"/>
              </a:rPr>
              <a:t> P802.15.8 D0.</a:t>
            </a:r>
            <a:r>
              <a:rPr lang="en-US" altLang="ko-KR" sz="2800" dirty="0" smtClean="0">
                <a:solidFill>
                  <a:srgbClr val="0000FF"/>
                </a:solidFill>
                <a:sym typeface="Wingdings" panose="05000000000000000000" pitchFamily="2" charset="2"/>
              </a:rPr>
              <a:t>15</a:t>
            </a:r>
            <a:r>
              <a:rPr lang="en-US" altLang="ko-KR" sz="2800" dirty="0" smtClean="0">
                <a:sym typeface="Wingdings" panose="05000000000000000000" pitchFamily="2" charset="2"/>
              </a:rPr>
              <a:t>.0</a:t>
            </a:r>
          </a:p>
          <a:p>
            <a:r>
              <a:rPr lang="en-US" altLang="ko-KR" sz="2800" dirty="0" smtClean="0">
                <a:sym typeface="Wingdings" panose="05000000000000000000" pitchFamily="2" charset="2"/>
              </a:rPr>
              <a:t>P802.15.8 D0.15.</a:t>
            </a:r>
            <a:r>
              <a:rPr lang="en-US" altLang="ko-KR" sz="2800" dirty="0" smtClean="0">
                <a:solidFill>
                  <a:srgbClr val="0000FF"/>
                </a:solidFill>
                <a:sym typeface="Wingdings" panose="05000000000000000000" pitchFamily="2" charset="2"/>
              </a:rPr>
              <a:t>0</a:t>
            </a:r>
            <a:r>
              <a:rPr lang="en-US" altLang="ko-KR" sz="2800" dirty="0" smtClean="0">
                <a:sym typeface="Wingdings" panose="05000000000000000000" pitchFamily="2" charset="2"/>
              </a:rPr>
              <a:t> + Comments from Billy  P802.15.8 D0.15.</a:t>
            </a:r>
            <a:r>
              <a:rPr lang="en-US" altLang="ko-KR" sz="2800" dirty="0" smtClean="0">
                <a:solidFill>
                  <a:srgbClr val="0000FF"/>
                </a:solidFill>
                <a:sym typeface="Wingdings" panose="05000000000000000000" pitchFamily="2" charset="2"/>
              </a:rPr>
              <a:t>1</a:t>
            </a:r>
          </a:p>
          <a:p>
            <a:r>
              <a:rPr lang="en-US" altLang="ko-KR" sz="2800" dirty="0" smtClean="0">
                <a:sym typeface="Wingdings" panose="05000000000000000000" pitchFamily="2" charset="2"/>
              </a:rPr>
              <a:t>P802.15.8 D0.</a:t>
            </a:r>
            <a:r>
              <a:rPr lang="en-US" altLang="ko-KR" sz="2800" dirty="0" smtClean="0">
                <a:solidFill>
                  <a:srgbClr val="0000FF"/>
                </a:solidFill>
                <a:sym typeface="Wingdings" panose="05000000000000000000" pitchFamily="2" charset="2"/>
              </a:rPr>
              <a:t>16</a:t>
            </a:r>
            <a:r>
              <a:rPr lang="en-US" altLang="ko-KR" sz="2800" dirty="0" smtClean="0">
                <a:sym typeface="Wingdings" panose="05000000000000000000" pitchFamily="2" charset="2"/>
              </a:rPr>
              <a:t>.0: Clean version of P802.15.8 D0.15.1</a:t>
            </a:r>
          </a:p>
          <a:p>
            <a:pPr lvl="1"/>
            <a:r>
              <a:rPr lang="en-US" altLang="ko-KR" sz="2400" dirty="0" smtClean="0">
                <a:sym typeface="Wingdings" panose="05000000000000000000" pitchFamily="2" charset="2"/>
              </a:rPr>
              <a:t>Some cross-referencing links, due to moved text, fixed</a:t>
            </a:r>
          </a:p>
          <a:p>
            <a:pPr lvl="1"/>
            <a:r>
              <a:rPr lang="en-US" altLang="ko-KR" sz="2400" dirty="0" smtClean="0">
                <a:sym typeface="Wingdings" panose="05000000000000000000" pitchFamily="2" charset="2"/>
              </a:rPr>
              <a:t>There exist a missing cross-referencing link due to deleted text.</a:t>
            </a:r>
          </a:p>
          <a:p>
            <a:pPr marL="0" indent="0">
              <a:buNone/>
            </a:pPr>
            <a:endParaRPr lang="en-US" altLang="ko-KR" sz="2800" dirty="0" smtClean="0">
              <a:sym typeface="Wingdings" panose="05000000000000000000" pitchFamily="2" charset="2"/>
            </a:endParaRPr>
          </a:p>
        </p:txBody>
      </p:sp>
      <p:sp>
        <p:nvSpPr>
          <p:cNvPr id="4" name="날짜 개체 틀 3"/>
          <p:cNvSpPr>
            <a:spLocks noGrp="1"/>
          </p:cNvSpPr>
          <p:nvPr>
            <p:ph type="dt" sz="half" idx="10"/>
          </p:nvPr>
        </p:nvSpPr>
        <p:spPr/>
        <p:txBody>
          <a:bodyPr/>
          <a:lstStyle/>
          <a:p>
            <a:r>
              <a:rPr lang="en-US" altLang="ko-KR" smtClean="0"/>
              <a:t>Nov. 2015</a:t>
            </a:r>
            <a:endParaRPr lang="en-US" altLang="ko-KR" dirty="0"/>
          </a:p>
        </p:txBody>
      </p:sp>
      <p:sp>
        <p:nvSpPr>
          <p:cNvPr id="5" name="바닥글 개체 틀 4"/>
          <p:cNvSpPr>
            <a:spLocks noGrp="1"/>
          </p:cNvSpPr>
          <p:nvPr>
            <p:ph type="ftr" sz="quarter" idx="11"/>
          </p:nvPr>
        </p:nvSpPr>
        <p:spPr/>
        <p:txBody>
          <a:body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a:t>
            </a:fld>
            <a:endParaRPr lang="en-US" altLang="ko-KR"/>
          </a:p>
        </p:txBody>
      </p:sp>
    </p:spTree>
    <p:extLst>
      <p:ext uri="{BB962C8B-B14F-4D97-AF65-F5344CB8AC3E}">
        <p14:creationId xmlns:p14="http://schemas.microsoft.com/office/powerpoint/2010/main" val="2057152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Motion</a:t>
            </a:r>
            <a:endParaRPr lang="ko-KR" altLang="en-US" dirty="0"/>
          </a:p>
        </p:txBody>
      </p:sp>
      <p:sp>
        <p:nvSpPr>
          <p:cNvPr id="3" name="내용 개체 틀 2"/>
          <p:cNvSpPr>
            <a:spLocks noGrp="1"/>
          </p:cNvSpPr>
          <p:nvPr>
            <p:ph idx="1"/>
          </p:nvPr>
        </p:nvSpPr>
        <p:spPr/>
        <p:txBody>
          <a:bodyPr/>
          <a:lstStyle/>
          <a:p>
            <a:r>
              <a:rPr lang="en-US" altLang="ko-KR" dirty="0" smtClean="0"/>
              <a:t>“Accept </a:t>
            </a:r>
            <a:r>
              <a:rPr lang="en-US" altLang="ko-KR" smtClean="0"/>
              <a:t>P802.15.8 D0.16.0, </a:t>
            </a:r>
            <a:r>
              <a:rPr lang="en-US" altLang="ko-KR" dirty="0" smtClean="0"/>
              <a:t>embedded below, as an official draft of IEEE 802.15.8 PAC”</a:t>
            </a:r>
            <a:endParaRPr lang="ko-KR" altLang="en-US" dirty="0"/>
          </a:p>
        </p:txBody>
      </p:sp>
      <p:sp>
        <p:nvSpPr>
          <p:cNvPr id="4" name="날짜 개체 틀 3"/>
          <p:cNvSpPr>
            <a:spLocks noGrp="1"/>
          </p:cNvSpPr>
          <p:nvPr>
            <p:ph type="dt" sz="half" idx="10"/>
          </p:nvPr>
        </p:nvSpPr>
        <p:spPr/>
        <p:txBody>
          <a:bodyPr/>
          <a:lstStyle/>
          <a:p>
            <a:r>
              <a:rPr lang="en-US" altLang="ko-KR" smtClean="0"/>
              <a:t>Nov.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a:t>
            </a:fld>
            <a:endParaRPr lang="en-US" altLang="ko-KR"/>
          </a:p>
        </p:txBody>
      </p:sp>
      <p:graphicFrame>
        <p:nvGraphicFramePr>
          <p:cNvPr id="8" name="개체 7"/>
          <p:cNvGraphicFramePr>
            <a:graphicFrameLocks noChangeAspect="1"/>
          </p:cNvGraphicFramePr>
          <p:nvPr>
            <p:extLst>
              <p:ext uri="{D42A27DB-BD31-4B8C-83A1-F6EECF244321}">
                <p14:modId xmlns:p14="http://schemas.microsoft.com/office/powerpoint/2010/main" val="271445187"/>
              </p:ext>
            </p:extLst>
          </p:nvPr>
        </p:nvGraphicFramePr>
        <p:xfrm>
          <a:off x="4355976" y="4509120"/>
          <a:ext cx="914400" cy="771525"/>
        </p:xfrm>
        <a:graphic>
          <a:graphicData uri="http://schemas.openxmlformats.org/presentationml/2006/ole">
            <mc:AlternateContent xmlns:mc="http://schemas.openxmlformats.org/markup-compatibility/2006">
              <mc:Choice xmlns:v="urn:schemas-microsoft-com:vml" Requires="v">
                <p:oleObj spid="_x0000_s1029" name="포장기 셸 개체" showAsIcon="1" r:id="rId3" imgW="914400" imgH="771480" progId="Package">
                  <p:embed/>
                </p:oleObj>
              </mc:Choice>
              <mc:Fallback>
                <p:oleObj name="포장기 셸 개체" showAsIcon="1" r:id="rId3" imgW="914400" imgH="771480" progId="Package">
                  <p:embed/>
                  <p:pic>
                    <p:nvPicPr>
                      <p:cNvPr id="0" name=""/>
                      <p:cNvPicPr/>
                      <p:nvPr/>
                    </p:nvPicPr>
                    <p:blipFill>
                      <a:blip r:embed="rId4"/>
                      <a:stretch>
                        <a:fillRect/>
                      </a:stretch>
                    </p:blipFill>
                    <p:spPr>
                      <a:xfrm>
                        <a:off x="4355976" y="450912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333037215"/>
      </p:ext>
    </p:extLst>
  </p:cSld>
  <p:clrMapOvr>
    <a:masterClrMapping/>
  </p:clrMapOvr>
</p:sld>
</file>

<file path=ppt/theme/theme1.xml><?xml version="1.0" encoding="utf-8"?>
<a:theme xmlns:a="http://schemas.openxmlformats.org/drawingml/2006/main" name="template">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412</TotalTime>
  <Words>276</Words>
  <Application>Microsoft Office PowerPoint</Application>
  <PresentationFormat>화면 슬라이드 쇼(4:3)</PresentationFormat>
  <Paragraphs>44</Paragraphs>
  <Slides>5</Slides>
  <Notes>0</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5</vt:i4>
      </vt:variant>
    </vt:vector>
  </HeadingPairs>
  <TitlesOfParts>
    <vt:vector size="7" baseType="lpstr">
      <vt:lpstr>template</vt:lpstr>
      <vt:lpstr>포장기 셸 개체</vt:lpstr>
      <vt:lpstr>PowerPoint 프레젠테이션</vt:lpstr>
      <vt:lpstr>Report on IEEE 802.15.8 PAC Draft Status</vt:lpstr>
      <vt:lpstr>Approved Motions with Text During September 2015 Meeting</vt:lpstr>
      <vt:lpstr>Updated PAC Draft Versions (1/5)</vt:lpstr>
      <vt:lpstr>Motion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BJ Kwak</dc:creator>
  <dc:description>&lt;doc#&gt;</dc:description>
  <cp:lastModifiedBy>BJ</cp:lastModifiedBy>
  <cp:revision>53</cp:revision>
  <cp:lastPrinted>1998-02-10T13:28:06Z</cp:lastPrinted>
  <dcterms:created xsi:type="dcterms:W3CDTF">2014-03-12T01:39:25Z</dcterms:created>
  <dcterms:modified xsi:type="dcterms:W3CDTF">2015-11-09T14:32:05Z</dcterms:modified>
</cp:coreProperties>
</file>