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59" r:id="rId2"/>
    <p:sldId id="278" r:id="rId3"/>
    <p:sldId id="261" r:id="rId4"/>
    <p:sldId id="299" r:id="rId5"/>
    <p:sldId id="300" r:id="rId6"/>
    <p:sldId id="301" r:id="rId7"/>
    <p:sldId id="298" r:id="rId8"/>
    <p:sldId id="303" r:id="rId9"/>
    <p:sldId id="325" r:id="rId10"/>
    <p:sldId id="322" r:id="rId11"/>
    <p:sldId id="307" r:id="rId12"/>
    <p:sldId id="345" r:id="rId13"/>
    <p:sldId id="346" r:id="rId14"/>
    <p:sldId id="335" r:id="rId15"/>
    <p:sldId id="348" r:id="rId16"/>
    <p:sldId id="334" r:id="rId17"/>
    <p:sldId id="349" r:id="rId18"/>
    <p:sldId id="336" r:id="rId19"/>
    <p:sldId id="338" r:id="rId20"/>
    <p:sldId id="337" r:id="rId21"/>
    <p:sldId id="342" r:id="rId22"/>
    <p:sldId id="341"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60"/>
  </p:normalViewPr>
  <p:slideViewPr>
    <p:cSldViewPr>
      <p:cViewPr>
        <p:scale>
          <a:sx n="80" d="100"/>
          <a:sy n="80" d="100"/>
        </p:scale>
        <p:origin x="-170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18</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19</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20</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13</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15</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16</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17</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802.15-15-0864-01-004q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829-00-004q-ulp-agenda-nov-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IEEE 802.15.4q (ULP) Task Group, Nov. 2015 Meeting	</a:t>
            </a:r>
          </a:p>
          <a:p>
            <a:pPr>
              <a:defRPr/>
            </a:pPr>
            <a:r>
              <a:rPr lang="en-US" altLang="en-US" sz="1800" b="1" dirty="0" smtClean="0">
                <a:solidFill>
                  <a:schemeClr val="tx2"/>
                </a:solidFill>
              </a:rPr>
              <a:t>Date Submitted:	</a:t>
            </a:r>
            <a:r>
              <a:rPr lang="en-US" altLang="en-US" sz="1800" dirty="0" smtClean="0">
                <a:solidFill>
                  <a:schemeClr val="tx2"/>
                </a:solidFill>
              </a:rPr>
              <a:t>November 9,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a:t>
            </a:r>
            <a:r>
              <a:rPr lang="en-US" altLang="en-US" sz="1800" dirty="0">
                <a:solidFill>
                  <a:schemeClr val="tx2"/>
                </a:solidFill>
              </a:rPr>
              <a:t>IEEE 802.15.4q </a:t>
            </a:r>
            <a:r>
              <a:rPr lang="en-US" altLang="en-US" sz="1800" dirty="0" smtClean="0">
                <a:solidFill>
                  <a:schemeClr val="tx2"/>
                </a:solidFill>
              </a:rPr>
              <a:t>(ULP)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Nov.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PM1</a:t>
            </a:r>
          </a:p>
        </p:txBody>
      </p:sp>
      <p:sp>
        <p:nvSpPr>
          <p:cNvPr id="26628" name="Rectangle 3"/>
          <p:cNvSpPr>
            <a:spLocks noGrp="1" noChangeArrowheads="1"/>
          </p:cNvSpPr>
          <p:nvPr>
            <p:ph type="body" idx="1"/>
          </p:nvPr>
        </p:nvSpPr>
        <p:spPr>
          <a:xfrm>
            <a:off x="609600" y="1676400"/>
            <a:ext cx="8101012" cy="4495800"/>
          </a:xfrm>
        </p:spPr>
        <p:txBody>
          <a:bodyPr/>
          <a:lstStyle/>
          <a:p>
            <a:pPr eaLnBrk="1" hangingPunct="1">
              <a:spcBef>
                <a:spcPts val="300"/>
              </a:spcBef>
            </a:pPr>
            <a:r>
              <a:rPr lang="en-US" altLang="en-US" sz="2400" dirty="0" smtClean="0"/>
              <a:t>Approved the agenda (DCN: 15-15-0829r1)</a:t>
            </a:r>
          </a:p>
          <a:p>
            <a:pPr eaLnBrk="1" hangingPunct="1">
              <a:spcBef>
                <a:spcPts val="300"/>
              </a:spcBef>
            </a:pPr>
            <a:r>
              <a:rPr lang="en-US" altLang="en-US" sz="2400" dirty="0" smtClean="0"/>
              <a:t>Approved the minutes of Nov. </a:t>
            </a:r>
            <a:r>
              <a:rPr lang="en-US" altLang="en-US" sz="2400" dirty="0"/>
              <a:t>4</a:t>
            </a:r>
            <a:r>
              <a:rPr lang="en-US" altLang="en-US" sz="2400" dirty="0" smtClean="0"/>
              <a:t> BRC call (DCN: 15-15-0840-00)</a:t>
            </a:r>
            <a:endParaRPr lang="en-US" altLang="en-US" sz="2000" dirty="0" smtClean="0">
              <a:latin typeface="Times New Roman" pitchFamily="18" charset="0"/>
              <a:cs typeface="Times New Roman" pitchFamily="18" charset="0"/>
            </a:endParaRPr>
          </a:p>
          <a:p>
            <a:pPr eaLnBrk="1" hangingPunct="1">
              <a:spcBef>
                <a:spcPts val="300"/>
              </a:spcBef>
            </a:pPr>
            <a:r>
              <a:rPr lang="en-US" altLang="en-US" sz="2400" dirty="0" smtClean="0"/>
              <a:t>Reviewed the draft package for EC </a:t>
            </a:r>
            <a:r>
              <a:rPr lang="en-US" altLang="en-US" sz="2400" dirty="0"/>
              <a:t>conditional </a:t>
            </a:r>
            <a:r>
              <a:rPr lang="en-US" altLang="en-US" sz="2400" dirty="0" smtClean="0"/>
              <a:t>approval for </a:t>
            </a:r>
            <a:r>
              <a:rPr lang="en-US" altLang="en-US" sz="2400" dirty="0"/>
              <a:t>submission of TG4q draft spec. to </a:t>
            </a:r>
            <a:r>
              <a:rPr lang="en-US" altLang="en-US" sz="2400" dirty="0" err="1" smtClean="0"/>
              <a:t>RevCom</a:t>
            </a:r>
            <a:endParaRPr lang="en-US" altLang="en-US" sz="2400" dirty="0"/>
          </a:p>
          <a:p>
            <a:pPr eaLnBrk="1" hangingPunct="1">
              <a:spcBef>
                <a:spcPts val="300"/>
              </a:spcBef>
            </a:pPr>
            <a:r>
              <a:rPr lang="en-US" altLang="en-US" sz="2400" dirty="0" smtClean="0"/>
              <a:t>Reviewed the </a:t>
            </a:r>
            <a:r>
              <a:rPr lang="en-US" altLang="en-US" sz="2400" dirty="0"/>
              <a:t>status and comment resolutions of the second TG4q </a:t>
            </a:r>
            <a:r>
              <a:rPr lang="en-US" altLang="en-US" sz="2400" dirty="0" err="1"/>
              <a:t>recirc</a:t>
            </a:r>
            <a:r>
              <a:rPr lang="en-US" altLang="en-US" sz="2400" dirty="0"/>
              <a:t>. sponsor </a:t>
            </a:r>
            <a:r>
              <a:rPr lang="en-US" altLang="en-US" sz="2400" dirty="0" smtClean="0"/>
              <a:t>ballot (DCN: 15-15-0793r1).</a:t>
            </a:r>
          </a:p>
          <a:p>
            <a:pPr lvl="1" eaLnBrk="1" hangingPunct="1">
              <a:spcBef>
                <a:spcPts val="300"/>
              </a:spcBef>
            </a:pPr>
            <a:r>
              <a:rPr lang="en-US" altLang="en-US" sz="2000" dirty="0" smtClean="0"/>
              <a:t>Motion to approve the resolutions (DCN: 15-15-0793r1)</a:t>
            </a:r>
          </a:p>
          <a:p>
            <a:pPr lvl="2" eaLnBrk="1" hangingPunct="1">
              <a:spcBef>
                <a:spcPts val="300"/>
              </a:spcBef>
            </a:pPr>
            <a:r>
              <a:rPr lang="en-US" altLang="en-US" sz="1600" dirty="0" smtClean="0"/>
              <a:t>Moved by </a:t>
            </a:r>
            <a:r>
              <a:rPr lang="en-US" sz="1600" dirty="0" smtClean="0">
                <a:latin typeface="Times New Roman" pitchFamily="18" charset="0"/>
                <a:cs typeface="Times New Roman" pitchFamily="18" charset="0"/>
              </a:rPr>
              <a:t>Hendricus </a:t>
            </a:r>
            <a:r>
              <a:rPr lang="en-US" sz="1600" dirty="0">
                <a:latin typeface="Times New Roman" pitchFamily="18" charset="0"/>
                <a:cs typeface="Times New Roman" pitchFamily="18" charset="0"/>
              </a:rPr>
              <a:t>De Ruijter </a:t>
            </a:r>
          </a:p>
          <a:p>
            <a:pPr lvl="2" eaLnBrk="1" hangingPunct="1">
              <a:spcBef>
                <a:spcPts val="300"/>
              </a:spcBef>
            </a:pPr>
            <a:r>
              <a:rPr lang="en-US" altLang="en-US" sz="1600" dirty="0"/>
              <a:t>Seconded by Kiran </a:t>
            </a:r>
            <a:r>
              <a:rPr lang="en-US" altLang="en-US" sz="1600" dirty="0" smtClean="0"/>
              <a:t>Bynam</a:t>
            </a:r>
          </a:p>
          <a:p>
            <a:pPr lvl="2" eaLnBrk="1" hangingPunct="1">
              <a:spcBef>
                <a:spcPts val="300"/>
              </a:spcBef>
            </a:pPr>
            <a:r>
              <a:rPr lang="en-US" altLang="en-US" sz="1600" dirty="0"/>
              <a:t>Result: Y/N/A=8/0/0 (PASSED)</a:t>
            </a:r>
          </a:p>
          <a:p>
            <a:pPr marL="0" indent="0" eaLnBrk="1" hangingPunct="1">
              <a:spcBef>
                <a:spcPts val="300"/>
              </a:spcBef>
              <a:buNone/>
            </a:pPr>
            <a:endParaRPr lang="en-US" altLang="en-US" sz="2400" dirty="0"/>
          </a:p>
          <a:p>
            <a:pPr eaLnBrk="1" hangingPunct="1">
              <a:spcBef>
                <a:spcPts val="300"/>
              </a:spcBef>
            </a:pP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TUE PM2</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smtClean="0"/>
              <a:t>Reviewed the latest EC </a:t>
            </a:r>
            <a:r>
              <a:rPr lang="en-US" altLang="en-US" sz="2400" dirty="0"/>
              <a:t>conditional approval package </a:t>
            </a:r>
            <a:r>
              <a:rPr lang="en-US" altLang="en-US" sz="2400" dirty="0" smtClean="0"/>
              <a:t>(r2) for </a:t>
            </a:r>
            <a:r>
              <a:rPr lang="en-US" altLang="en-US" sz="2400" dirty="0"/>
              <a:t>submission of TG4q draft spec. to </a:t>
            </a:r>
            <a:r>
              <a:rPr lang="en-US" altLang="en-US" sz="2400" dirty="0" err="1" smtClean="0"/>
              <a:t>RevCom</a:t>
            </a:r>
            <a:endParaRPr lang="en-US" altLang="en-US" sz="2400" dirty="0" smtClean="0"/>
          </a:p>
          <a:p>
            <a:pPr marL="0" indent="0" eaLnBrk="1" hangingPunct="1">
              <a:spcBef>
                <a:spcPts val="300"/>
              </a:spcBef>
              <a:buNone/>
            </a:pPr>
            <a:endParaRPr lang="en-US" altLang="en-US" sz="2400" dirty="0" smtClean="0"/>
          </a:p>
          <a:p>
            <a:pPr eaLnBrk="1" hangingPunct="1">
              <a:spcBef>
                <a:spcPts val="300"/>
              </a:spcBef>
            </a:pPr>
            <a:r>
              <a:rPr lang="en-US" altLang="en-US" sz="2400" dirty="0" smtClean="0"/>
              <a:t>Reviewed and affirmed the 802.15.4q 5C conditions</a:t>
            </a:r>
            <a:br>
              <a:rPr lang="en-US" altLang="en-US" sz="2400" dirty="0" smtClean="0"/>
            </a:br>
            <a:r>
              <a:rPr lang="en-US" altLang="en-US" sz="2400" dirty="0" smtClean="0"/>
              <a:t>(Motion taken – see next)</a:t>
            </a:r>
          </a:p>
          <a:p>
            <a:pPr lvl="1" eaLnBrk="1" hangingPunct="1">
              <a:spcBef>
                <a:spcPts val="300"/>
              </a:spcBef>
            </a:pPr>
            <a:endParaRPr lang="en-US" altLang="en-US" sz="2000" dirty="0" smtClean="0"/>
          </a:p>
          <a:p>
            <a:pPr eaLnBrk="1" hangingPunct="1">
              <a:spcBef>
                <a:spcPts val="300"/>
              </a:spcBef>
            </a:pPr>
            <a:r>
              <a:rPr lang="en-US" altLang="en-US" sz="2400" dirty="0" smtClean="0"/>
              <a:t>Made motion to request 802.15WG to seek conditional approval by EC for forwarding the 802.15.4q draft spec.  to </a:t>
            </a:r>
            <a:r>
              <a:rPr lang="en-US" altLang="en-US" sz="2400" dirty="0" err="1" smtClean="0"/>
              <a:t>RevCom</a:t>
            </a:r>
            <a:r>
              <a:rPr lang="en-US" altLang="en-US" sz="2400" dirty="0" smtClean="0"/>
              <a:t/>
            </a:r>
            <a:br>
              <a:rPr lang="en-US" altLang="en-US" sz="2400" dirty="0" smtClean="0"/>
            </a:br>
            <a:r>
              <a:rPr lang="en-US" altLang="en-US" sz="2400" dirty="0" smtClean="0"/>
              <a:t>(Motion taken – see next)</a:t>
            </a:r>
          </a:p>
          <a:p>
            <a:pPr marL="0" indent="0" eaLnBrk="1" hangingPunct="1">
              <a:spcBef>
                <a:spcPts val="300"/>
              </a:spcBef>
              <a:buNone/>
            </a:pPr>
            <a:endParaRPr lang="en-US" altLang="en-US" sz="2400" dirty="0">
              <a:latin typeface="Times New Roman" pitchFamily="18" charset="0"/>
              <a:cs typeface="Times New Roman" pitchFamily="18" charset="0"/>
            </a:endParaRPr>
          </a:p>
          <a:p>
            <a:pPr eaLnBrk="1" hangingPunct="1">
              <a:spcBef>
                <a:spcPts val="300"/>
              </a:spcBef>
            </a:pP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Review and Re-affirmation of the condition of 5C</a:t>
            </a:r>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Move that the 802.15.4q </a:t>
            </a:r>
            <a:r>
              <a:rPr lang="en-US" altLang="en-US" sz="2400" dirty="0">
                <a:latin typeface="Times New Roman" pitchFamily="18" charset="0"/>
                <a:cs typeface="Times New Roman" pitchFamily="18" charset="0"/>
              </a:rPr>
              <a:t>TG </a:t>
            </a:r>
            <a:r>
              <a:rPr lang="en-US" altLang="en-US" sz="2400" dirty="0" smtClean="0">
                <a:latin typeface="Times New Roman" pitchFamily="18" charset="0"/>
                <a:cs typeface="Times New Roman" pitchFamily="18" charset="0"/>
              </a:rPr>
              <a:t>has reviewed and re-affirmation of the conditions of 5C for IEEE 802.15.4q draft D7.0.</a:t>
            </a: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Hendricus </a:t>
            </a:r>
            <a:r>
              <a:rPr lang="en-US" sz="2400" dirty="0">
                <a:latin typeface="Times New Roman" pitchFamily="18" charset="0"/>
                <a:cs typeface="Times New Roman" pitchFamily="18" charset="0"/>
              </a:rPr>
              <a:t>De </a:t>
            </a:r>
            <a:r>
              <a:rPr lang="en-US" sz="2400" dirty="0" smtClean="0">
                <a:latin typeface="Times New Roman" pitchFamily="18" charset="0"/>
                <a:cs typeface="Times New Roman" pitchFamily="18" charset="0"/>
              </a:rPr>
              <a:t>Ruijter</a:t>
            </a:r>
            <a:endParaRPr 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 </a:t>
            </a:r>
            <a:r>
              <a:rPr lang="en-US" altLang="en-US" sz="2400" dirty="0" err="1">
                <a:latin typeface="Times New Roman" pitchFamily="18" charset="0"/>
                <a:cs typeface="Times New Roman" pitchFamily="18" charset="0"/>
              </a:rPr>
              <a:t>Chandrashekhar</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Thejaswi</a:t>
            </a:r>
            <a:r>
              <a:rPr lang="en-US" altLang="en-US" sz="2400" dirty="0">
                <a:latin typeface="Times New Roman" pitchFamily="18" charset="0"/>
                <a:cs typeface="Times New Roman" pitchFamily="18" charset="0"/>
              </a:rPr>
              <a:t> PS </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Y/N/A: 5</a:t>
            </a:r>
            <a:r>
              <a:rPr lang="en-US" altLang="en-US" sz="2400" dirty="0" smtClean="0">
                <a:latin typeface="Times New Roman" pitchFamily="18" charset="0"/>
                <a:cs typeface="Times New Roman" pitchFamily="18" charset="0"/>
              </a:rPr>
              <a:t>/0/0 (PASSED)</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977969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Submission 802.15.4q draft spec. to EC for </a:t>
            </a:r>
            <a:r>
              <a:rPr lang="en-US" altLang="en-US" sz="3200" b="1" dirty="0" err="1" smtClean="0"/>
              <a:t>RevCom</a:t>
            </a:r>
            <a:endParaRPr lang="en-US" altLang="en-US" sz="3200" b="1" dirty="0" smtClean="0"/>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Move </a:t>
            </a:r>
            <a:r>
              <a:rPr lang="en-US" altLang="en-US" sz="2400" dirty="0">
                <a:latin typeface="Times New Roman" pitchFamily="18" charset="0"/>
                <a:cs typeface="Times New Roman" pitchFamily="18" charset="0"/>
              </a:rPr>
              <a:t>the 802.15.4q TG </a:t>
            </a:r>
            <a:r>
              <a:rPr lang="en-US" altLang="en-US" sz="2400" dirty="0" smtClean="0">
                <a:latin typeface="Times New Roman" pitchFamily="18" charset="0"/>
                <a:cs typeface="Times New Roman" pitchFamily="18" charset="0"/>
              </a:rPr>
              <a:t>to request </a:t>
            </a:r>
            <a:r>
              <a:rPr lang="en-US" altLang="en-US" sz="2400" dirty="0">
                <a:latin typeface="Times New Roman" pitchFamily="18" charset="0"/>
                <a:cs typeface="Times New Roman" pitchFamily="18" charset="0"/>
              </a:rPr>
              <a:t>802.15 WG to </a:t>
            </a:r>
            <a:r>
              <a:rPr lang="en-US" altLang="en-US" sz="2400" dirty="0" smtClean="0">
                <a:latin typeface="Times New Roman" pitchFamily="18" charset="0"/>
                <a:cs typeface="Times New Roman" pitchFamily="18" charset="0"/>
              </a:rPr>
              <a:t>seek conditional approval by EC for forwarding the 802.15.4q draft D7.0 (</a:t>
            </a:r>
            <a:r>
              <a:rPr lang="en-US" sz="2400" i="1" dirty="0" smtClean="0">
                <a:latin typeface="Times New Roman" pitchFamily="18" charset="0"/>
                <a:cs typeface="Times New Roman" pitchFamily="18" charset="0"/>
              </a:rPr>
              <a:t>with the condition of correct </a:t>
            </a:r>
            <a:r>
              <a:rPr lang="en-US" sz="2400" i="1" dirty="0">
                <a:latin typeface="Times New Roman" pitchFamily="18" charset="0"/>
                <a:cs typeface="Times New Roman" pitchFamily="18" charset="0"/>
              </a:rPr>
              <a:t>r</a:t>
            </a:r>
            <a:r>
              <a:rPr lang="en-US" altLang="ja-JP" sz="2400" i="1" dirty="0">
                <a:latin typeface="Times New Roman" pitchFamily="18" charset="0"/>
                <a:cs typeface="Times New Roman" pitchFamily="18" charset="0"/>
              </a:rPr>
              <a:t>eferencing to the latest </a:t>
            </a:r>
            <a:r>
              <a:rPr lang="en-US" altLang="ja-JP" sz="2400" i="1" dirty="0" smtClean="0">
                <a:latin typeface="Times New Roman" pitchFamily="18" charset="0"/>
                <a:cs typeface="Times New Roman" pitchFamily="18" charset="0"/>
              </a:rPr>
              <a:t>802.15.4REV </a:t>
            </a:r>
            <a:r>
              <a:rPr lang="en-US" altLang="ja-JP" sz="2400" i="1" dirty="0">
                <a:latin typeface="Times New Roman" pitchFamily="18" charset="0"/>
                <a:cs typeface="Times New Roman" pitchFamily="18" charset="0"/>
              </a:rPr>
              <a:t>draft </a:t>
            </a:r>
            <a:r>
              <a:rPr lang="en-US" altLang="ja-JP" sz="2400" dirty="0">
                <a:latin typeface="Times New Roman" pitchFamily="18" charset="0"/>
                <a:cs typeface="Times New Roman" pitchFamily="18" charset="0"/>
              </a:rPr>
              <a:t>) </a:t>
            </a:r>
            <a:r>
              <a:rPr lang="en-US" altLang="en-US" sz="2400" dirty="0">
                <a:latin typeface="Times New Roman" pitchFamily="18" charset="0"/>
                <a:cs typeface="Times New Roman" pitchFamily="18" charset="0"/>
              </a:rPr>
              <a:t>to </a:t>
            </a:r>
            <a:r>
              <a:rPr lang="en-US" altLang="en-US" sz="2400" dirty="0" err="1">
                <a:latin typeface="Times New Roman" pitchFamily="18" charset="0"/>
                <a:cs typeface="Times New Roman" pitchFamily="18" charset="0"/>
              </a:rPr>
              <a:t>RevCom</a:t>
            </a:r>
            <a:r>
              <a:rPr lang="en-US" altLang="en-US" sz="2400" dirty="0">
                <a:latin typeface="Times New Roman" pitchFamily="18" charset="0"/>
                <a:cs typeface="Times New Roman" pitchFamily="18" charset="0"/>
              </a:rPr>
              <a:t>.</a:t>
            </a: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Kiran Bynam</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a:t>
            </a:r>
            <a:r>
              <a:rPr lang="en-US" alt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Hendricus De Ruijter </a:t>
            </a:r>
            <a:endParaRPr lang="en-US" sz="2400" dirty="0" smtClean="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Y/N/A: 5/0/0 (PASSED)</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2404851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zh-CN" dirty="0" smtClean="0"/>
              <a:t>WED</a:t>
            </a:r>
            <a:r>
              <a:rPr lang="en-US" altLang="en-US" dirty="0" smtClean="0"/>
              <a:t> PM1</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smtClean="0"/>
              <a:t>Further reviewed the </a:t>
            </a:r>
            <a:r>
              <a:rPr lang="en-US" altLang="en-US" sz="2400" dirty="0"/>
              <a:t>EC conditional approval package for submission of TG4q draft spec. to </a:t>
            </a:r>
            <a:r>
              <a:rPr lang="en-US" altLang="en-US" sz="2400" dirty="0" err="1" smtClean="0"/>
              <a:t>RevCom</a:t>
            </a:r>
            <a:endParaRPr lang="en-US" altLang="en-US" sz="2400" dirty="0" smtClean="0"/>
          </a:p>
          <a:p>
            <a:pPr marL="0" indent="0" eaLnBrk="1" hangingPunct="1">
              <a:spcBef>
                <a:spcPts val="300"/>
              </a:spcBef>
              <a:buNone/>
            </a:pPr>
            <a:endParaRPr lang="en-US" altLang="en-US" sz="2400" dirty="0" smtClean="0"/>
          </a:p>
          <a:p>
            <a:pPr eaLnBrk="1" hangingPunct="1">
              <a:spcBef>
                <a:spcPts val="300"/>
              </a:spcBef>
            </a:pPr>
            <a:r>
              <a:rPr lang="en-US" altLang="en-US" sz="2400" dirty="0"/>
              <a:t>Update from 802.15 AC meeting:  </a:t>
            </a:r>
          </a:p>
          <a:p>
            <a:pPr lvl="1" eaLnBrk="1" hangingPunct="1">
              <a:spcBef>
                <a:spcPts val="300"/>
              </a:spcBef>
            </a:pPr>
            <a:r>
              <a:rPr lang="en-US" altLang="en-US" sz="2000" dirty="0"/>
              <a:t>WG Editor (James Gilb) informed </a:t>
            </a:r>
            <a:r>
              <a:rPr lang="en-US" sz="2000" dirty="0"/>
              <a:t>that IEEE editorial staff Michelle </a:t>
            </a:r>
            <a:r>
              <a:rPr lang="en-US" sz="2000" dirty="0" smtClean="0"/>
              <a:t>Turner prefers </a:t>
            </a:r>
            <a:r>
              <a:rPr lang="en-US" sz="2000" dirty="0"/>
              <a:t>to have a separate spreadsheet for referencing 15.4q to IEEE 802.15.4REV.</a:t>
            </a:r>
          </a:p>
          <a:p>
            <a:pPr lvl="1" eaLnBrk="1" hangingPunct="1">
              <a:spcBef>
                <a:spcPts val="300"/>
              </a:spcBef>
            </a:pPr>
            <a:r>
              <a:rPr lang="en-US" altLang="en-US" sz="1800" i="1" dirty="0"/>
              <a:t>Note: TG4q has already had such document (DCN 15-15-0865r0)</a:t>
            </a:r>
          </a:p>
          <a:p>
            <a:pPr eaLnBrk="1" hangingPunct="1">
              <a:spcBef>
                <a:spcPts val="300"/>
              </a:spcBef>
            </a:pPr>
            <a:endParaRPr lang="en-US" altLang="en-US" sz="2400" dirty="0" smtClean="0"/>
          </a:p>
          <a:p>
            <a:pPr eaLnBrk="1" hangingPunct="1">
              <a:spcBef>
                <a:spcPts val="300"/>
              </a:spcBef>
            </a:pPr>
            <a:r>
              <a:rPr lang="en-US" altLang="en-US" sz="2400" dirty="0" smtClean="0"/>
              <a:t>Amended the motion on re-affirmation of the 802.15.4q </a:t>
            </a:r>
            <a:r>
              <a:rPr lang="en-US" altLang="en-US" sz="2400" dirty="0"/>
              <a:t>5C </a:t>
            </a:r>
            <a:r>
              <a:rPr lang="en-US" altLang="en-US" sz="2400" dirty="0" smtClean="0"/>
              <a:t>conditions with correct wording</a:t>
            </a:r>
            <a:r>
              <a:rPr lang="en-US" altLang="en-US" sz="2400" dirty="0"/>
              <a:t/>
            </a:r>
            <a:br>
              <a:rPr lang="en-US" altLang="en-US" sz="2400" dirty="0"/>
            </a:br>
            <a:r>
              <a:rPr lang="en-US" altLang="en-US" sz="2400" dirty="0"/>
              <a:t>(Motion </a:t>
            </a:r>
            <a:r>
              <a:rPr lang="en-US" altLang="en-US" sz="2400" dirty="0" smtClean="0"/>
              <a:t>re-taken </a:t>
            </a:r>
            <a:r>
              <a:rPr lang="en-US" altLang="en-US" sz="2400" dirty="0"/>
              <a:t>– see next)</a:t>
            </a:r>
          </a:p>
          <a:p>
            <a:pPr marL="0" indent="0" eaLnBrk="1" hangingPunct="1">
              <a:spcBef>
                <a:spcPts val="300"/>
              </a:spcBef>
              <a:buNone/>
            </a:pPr>
            <a:endParaRPr lang="en-US" altLang="en-US" sz="2400" dirty="0" smtClean="0"/>
          </a:p>
          <a:p>
            <a:pPr marL="0" indent="0" eaLnBrk="1" hangingPunct="1">
              <a:spcBef>
                <a:spcPts val="300"/>
              </a:spcBef>
              <a:buNone/>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45718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Review and Re-affirmation of the condition of 5C (Amended)</a:t>
            </a:r>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The 802.15.4q </a:t>
            </a:r>
            <a:r>
              <a:rPr lang="en-US" altLang="en-US" sz="2400" dirty="0">
                <a:latin typeface="Times New Roman" pitchFamily="18" charset="0"/>
                <a:cs typeface="Times New Roman" pitchFamily="18" charset="0"/>
              </a:rPr>
              <a:t>TG </a:t>
            </a:r>
            <a:r>
              <a:rPr lang="en-US" altLang="en-US" sz="2400" dirty="0" smtClean="0">
                <a:latin typeface="Times New Roman" pitchFamily="18" charset="0"/>
                <a:cs typeface="Times New Roman" pitchFamily="18" charset="0"/>
              </a:rPr>
              <a:t>has reviewed the 5C </a:t>
            </a:r>
            <a:r>
              <a:rPr lang="en-US" altLang="en-US" sz="2400" dirty="0">
                <a:latin typeface="Times New Roman" pitchFamily="18" charset="0"/>
                <a:cs typeface="Times New Roman" pitchFamily="18" charset="0"/>
              </a:rPr>
              <a:t>and </a:t>
            </a:r>
            <a:r>
              <a:rPr lang="en-US" altLang="en-US" sz="2400" dirty="0" smtClean="0">
                <a:latin typeface="Times New Roman" pitchFamily="18" charset="0"/>
                <a:cs typeface="Times New Roman" pitchFamily="18" charset="0"/>
              </a:rPr>
              <a:t>moves to affirm that the conditions of 5C for IEEE 802.15.4q draft D7.0 have been met.</a:t>
            </a: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Hendricus </a:t>
            </a:r>
            <a:r>
              <a:rPr lang="en-US" sz="2400" dirty="0">
                <a:latin typeface="Times New Roman" pitchFamily="18" charset="0"/>
                <a:cs typeface="Times New Roman" pitchFamily="18" charset="0"/>
              </a:rPr>
              <a:t>De </a:t>
            </a:r>
            <a:r>
              <a:rPr lang="en-US" sz="2400" dirty="0" smtClean="0">
                <a:latin typeface="Times New Roman" pitchFamily="18" charset="0"/>
                <a:cs typeface="Times New Roman" pitchFamily="18" charset="0"/>
              </a:rPr>
              <a:t>Ruijter</a:t>
            </a:r>
            <a:endParaRPr 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 </a:t>
            </a:r>
            <a:r>
              <a:rPr lang="en-US" altLang="en-US" sz="2400" dirty="0" err="1">
                <a:latin typeface="Times New Roman" pitchFamily="18" charset="0"/>
                <a:cs typeface="Times New Roman" pitchFamily="18" charset="0"/>
              </a:rPr>
              <a:t>Chandrashekhar</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Thejaswi</a:t>
            </a:r>
            <a:r>
              <a:rPr lang="en-US" altLang="en-US" sz="2400" dirty="0">
                <a:latin typeface="Times New Roman" pitchFamily="18" charset="0"/>
                <a:cs typeface="Times New Roman" pitchFamily="18" charset="0"/>
              </a:rPr>
              <a:t> PS </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Y/N/A: </a:t>
            </a:r>
            <a:r>
              <a:rPr lang="en-US" altLang="en-US" sz="2400" dirty="0" smtClean="0">
                <a:latin typeface="Times New Roman" pitchFamily="18" charset="0"/>
                <a:cs typeface="Times New Roman" pitchFamily="18" charset="0"/>
              </a:rPr>
              <a:t>7/0/0 (PASSED)</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218379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457200"/>
            <a:ext cx="7772400" cy="908050"/>
          </a:xfrm>
        </p:spPr>
        <p:txBody>
          <a:bodyPr/>
          <a:lstStyle/>
          <a:p>
            <a:pPr lvl="1" eaLnBrk="1" hangingPunct="1"/>
            <a:r>
              <a:rPr lang="en-US" altLang="en-US" dirty="0" smtClean="0"/>
              <a:t>THUR AM2</a:t>
            </a:r>
          </a:p>
        </p:txBody>
      </p:sp>
      <p:sp>
        <p:nvSpPr>
          <p:cNvPr id="26628" name="Rectangle 3"/>
          <p:cNvSpPr>
            <a:spLocks noGrp="1" noChangeArrowheads="1"/>
          </p:cNvSpPr>
          <p:nvPr>
            <p:ph type="body" idx="1"/>
          </p:nvPr>
        </p:nvSpPr>
        <p:spPr>
          <a:xfrm>
            <a:off x="684213" y="1365250"/>
            <a:ext cx="8101012" cy="2597150"/>
          </a:xfrm>
        </p:spPr>
        <p:txBody>
          <a:bodyPr/>
          <a:lstStyle/>
          <a:p>
            <a:pPr eaLnBrk="1" hangingPunct="1">
              <a:spcBef>
                <a:spcPts val="300"/>
              </a:spcBef>
            </a:pPr>
            <a:r>
              <a:rPr lang="en-US" altLang="en-US" sz="2400" dirty="0" smtClean="0"/>
              <a:t>Reviewed the latest draft of the EC </a:t>
            </a:r>
            <a:r>
              <a:rPr lang="en-US" altLang="en-US" sz="2400" dirty="0"/>
              <a:t>conditional approval package for submission of TG4q draft spec. to </a:t>
            </a:r>
            <a:r>
              <a:rPr lang="en-US" altLang="en-US" sz="2400" dirty="0" err="1" smtClean="0"/>
              <a:t>RevCom</a:t>
            </a:r>
            <a:endParaRPr lang="en-US" altLang="en-US" sz="2400" dirty="0"/>
          </a:p>
          <a:p>
            <a:pPr eaLnBrk="1" hangingPunct="1">
              <a:spcBef>
                <a:spcPts val="300"/>
              </a:spcBef>
            </a:pPr>
            <a:r>
              <a:rPr lang="en-US" altLang="en-US" sz="2400" dirty="0" smtClean="0"/>
              <a:t>Motion to approve the BRC </a:t>
            </a:r>
            <a:r>
              <a:rPr lang="en-US" altLang="en-US" sz="2400" dirty="0"/>
              <a:t>Formation for Sponsor Balloting</a:t>
            </a:r>
          </a:p>
          <a:p>
            <a:pPr eaLnBrk="1" hangingPunct="1">
              <a:spcBef>
                <a:spcPts val="300"/>
              </a:spcBef>
            </a:pPr>
            <a:r>
              <a:rPr lang="en-US" altLang="en-US" sz="2400" dirty="0" smtClean="0"/>
              <a:t>Reviewed and revised the teleconference </a:t>
            </a:r>
            <a:r>
              <a:rPr lang="en-US" altLang="en-US" sz="2400" dirty="0"/>
              <a:t>scheduling</a:t>
            </a:r>
          </a:p>
          <a:p>
            <a:pPr eaLnBrk="1" hangingPunct="1">
              <a:spcBef>
                <a:spcPts val="300"/>
              </a:spcBef>
            </a:pPr>
            <a:r>
              <a:rPr lang="en-US" altLang="en-US" sz="2400" dirty="0" smtClean="0"/>
              <a:t>Reviewed the timeline</a:t>
            </a:r>
            <a:endParaRPr lang="en-US" altLang="en-US" sz="2400" dirty="0"/>
          </a:p>
          <a:p>
            <a:pPr eaLnBrk="1" hangingPunct="1">
              <a:spcBef>
                <a:spcPts val="300"/>
              </a:spcBef>
            </a:pPr>
            <a:r>
              <a:rPr lang="en-US" altLang="en-US" sz="2400" dirty="0" smtClean="0"/>
              <a:t>Setup plan </a:t>
            </a:r>
            <a:r>
              <a:rPr lang="en-US" altLang="en-US" sz="2400" dirty="0"/>
              <a:t>for Jan’16 </a:t>
            </a:r>
            <a:r>
              <a:rPr lang="en-US" altLang="en-US" sz="2400" dirty="0" smtClean="0"/>
              <a:t>meeting</a:t>
            </a:r>
          </a:p>
          <a:p>
            <a:pPr marL="0" indent="0" eaLnBrk="1" hangingPunct="1">
              <a:spcBef>
                <a:spcPts val="300"/>
              </a:spcBef>
              <a:buNone/>
            </a:pP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2"/>
          <p:cNvSpPr txBox="1">
            <a:spLocks noChangeArrowheads="1"/>
          </p:cNvSpPr>
          <p:nvPr/>
        </p:nvSpPr>
        <p:spPr bwMode="auto">
          <a:xfrm>
            <a:off x="684213" y="42672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THUR PM2</a:t>
            </a:r>
          </a:p>
        </p:txBody>
      </p:sp>
      <p:sp>
        <p:nvSpPr>
          <p:cNvPr id="8" name="Rectangle 3"/>
          <p:cNvSpPr txBox="1">
            <a:spLocks noChangeArrowheads="1"/>
          </p:cNvSpPr>
          <p:nvPr/>
        </p:nvSpPr>
        <p:spPr bwMode="auto">
          <a:xfrm>
            <a:off x="684213" y="5257800"/>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dirty="0" smtClean="0"/>
              <a:t>Had a final </a:t>
            </a:r>
            <a:r>
              <a:rPr lang="en-US" altLang="en-US" sz="2400" dirty="0" smtClean="0"/>
              <a:t>review of the EC conditional approval package for submission of TG4q draft spec. to </a:t>
            </a:r>
            <a:r>
              <a:rPr lang="en-US" altLang="en-US" sz="2400" dirty="0" err="1" smtClean="0"/>
              <a:t>RevCom</a:t>
            </a:r>
            <a:endParaRPr lang="en-US" altLang="en-US" sz="2400" dirty="0"/>
          </a:p>
        </p:txBody>
      </p:sp>
    </p:spTree>
    <p:extLst>
      <p:ext uri="{BB962C8B-B14F-4D97-AF65-F5344CB8AC3E}">
        <p14:creationId xmlns:p14="http://schemas.microsoft.com/office/powerpoint/2010/main" val="734968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17</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smtClean="0"/>
              <a:t>TG Motion: Reaffirmation of Sponsor BRC</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the 802.15.4q TG requests 802.15 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a:t>
            </a:r>
            <a:r>
              <a:rPr lang="en-US" sz="2000" dirty="0">
                <a:latin typeface="Times New Roman" pitchFamily="18" charset="0"/>
                <a:cs typeface="Times New Roman" pitchFamily="18" charset="0"/>
              </a:rPr>
              <a:t>Hendricus De </a:t>
            </a:r>
            <a:r>
              <a:rPr lang="en-US" sz="2000" dirty="0" smtClean="0">
                <a:latin typeface="Times New Roman" pitchFamily="18" charset="0"/>
                <a:cs typeface="Times New Roman" pitchFamily="18" charset="0"/>
              </a:rPr>
              <a:t>Ruijter</a:t>
            </a:r>
            <a:endParaRPr lang="en-US" altLang="en-US" sz="2000" kern="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a:t>
            </a:r>
            <a:r>
              <a:rPr lang="en-US" altLang="en-US" sz="2000" kern="0" dirty="0" smtClean="0">
                <a:latin typeface="Times New Roman" pitchFamily="18" charset="0"/>
                <a:cs typeface="Times New Roman" pitchFamily="18" charset="0"/>
              </a:rPr>
              <a:t>: Allan Zhu</a:t>
            </a:r>
          </a:p>
          <a:p>
            <a:pPr marL="0" indent="0" eaLnBrk="1" hangingPunct="1">
              <a:spcBef>
                <a:spcPts val="300"/>
              </a:spcBef>
              <a:buNone/>
            </a:pPr>
            <a:r>
              <a:rPr lang="en-US" altLang="en-US" sz="1800" kern="0" dirty="0" smtClean="0"/>
              <a:t>Y/N/A = 7/0/0 (PASSED)</a:t>
            </a:r>
          </a:p>
        </p:txBody>
      </p:sp>
      <p:sp>
        <p:nvSpPr>
          <p:cNvPr id="8" name="Rectangle 3"/>
          <p:cNvSpPr txBox="1">
            <a:spLocks noChangeArrowheads="1"/>
          </p:cNvSpPr>
          <p:nvPr/>
        </p:nvSpPr>
        <p:spPr bwMode="auto">
          <a:xfrm>
            <a:off x="502661" y="22860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191000" y="23622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3093061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18</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defRPr/>
            </a:pPr>
            <a:r>
              <a:rPr lang="de-DE" altLang="en-US" dirty="0" smtClean="0">
                <a:latin typeface="Times New Roman" pitchFamily="18" charset="0"/>
              </a:rPr>
              <a:t>From </a:t>
            </a:r>
            <a:r>
              <a:rPr lang="de-DE" altLang="en-US" dirty="0">
                <a:latin typeface="Times New Roman" pitchFamily="18" charset="0"/>
              </a:rPr>
              <a:t>Aug 17, 2015 to </a:t>
            </a:r>
            <a:r>
              <a:rPr lang="de-DE" altLang="en-US" strike="sngStrike" dirty="0">
                <a:latin typeface="Times New Roman" pitchFamily="18" charset="0"/>
              </a:rPr>
              <a:t>Jan. 17, </a:t>
            </a:r>
            <a:r>
              <a:rPr lang="de-DE" altLang="en-US" strike="sngStrike" dirty="0" smtClean="0">
                <a:latin typeface="Times New Roman" pitchFamily="18" charset="0"/>
              </a:rPr>
              <a:t>2016 </a:t>
            </a:r>
            <a:r>
              <a:rPr lang="de-DE" altLang="en-US" dirty="0" smtClean="0">
                <a:latin typeface="Times New Roman" pitchFamily="18" charset="0"/>
              </a:rPr>
              <a:t>Mar. 13, 2016</a:t>
            </a:r>
            <a:endParaRPr lang="de-DE" altLang="en-US" dirty="0">
              <a:latin typeface="Times New Roman" pitchFamily="18" charset="0"/>
            </a:endParaRPr>
          </a:p>
          <a:p>
            <a:pPr marL="857250" lvl="1" indent="-457200">
              <a:defRPr/>
            </a:pPr>
            <a:r>
              <a:rPr lang="de-DE" altLang="en-US" dirty="0">
                <a:latin typeface="Times New Roman" pitchFamily="18" charset="0"/>
              </a:rPr>
              <a:t>Every </a:t>
            </a:r>
            <a:r>
              <a:rPr lang="de-DE" altLang="en-US" dirty="0" smtClean="0">
                <a:latin typeface="Times New Roman" pitchFamily="18" charset="0"/>
              </a:rPr>
              <a:t>Monday and Wednesday 	</a:t>
            </a:r>
            <a:r>
              <a:rPr lang="de-DE" altLang="en-US" dirty="0" smtClean="0">
                <a:latin typeface="Times New Roman" pitchFamily="18" charset="0"/>
              </a:rPr>
              <a:t>7:00PM PST </a:t>
            </a:r>
            <a:r>
              <a:rPr lang="de-DE" altLang="en-US" dirty="0">
                <a:latin typeface="Times New Roman" pitchFamily="18" charset="0"/>
              </a:rPr>
              <a:t/>
            </a:r>
            <a:br>
              <a:rPr lang="de-DE" altLang="en-US" dirty="0">
                <a:latin typeface="Times New Roman" pitchFamily="18" charset="0"/>
              </a:rPr>
            </a:br>
            <a:r>
              <a:rPr lang="de-DE" altLang="en-US" sz="2400" dirty="0" smtClean="0">
                <a:latin typeface="Times New Roman" pitchFamily="18" charset="0"/>
              </a:rPr>
              <a:t>(</a:t>
            </a:r>
            <a:r>
              <a:rPr lang="de-DE" altLang="en-US" sz="2400" dirty="0" smtClean="0">
                <a:latin typeface="Times New Roman" pitchFamily="18" charset="0"/>
              </a:rPr>
              <a:t>before</a:t>
            </a:r>
            <a:r>
              <a:rPr lang="de-DE" altLang="en-US" sz="2400" dirty="0" smtClean="0">
                <a:latin typeface="Times New Roman" pitchFamily="18" charset="0"/>
              </a:rPr>
              <a:t> </a:t>
            </a:r>
            <a:r>
              <a:rPr lang="de-DE" altLang="en-US" sz="2400" dirty="0">
                <a:latin typeface="Times New Roman" pitchFamily="18" charset="0"/>
              </a:rPr>
              <a:t>US Daylight Saving </a:t>
            </a:r>
            <a:r>
              <a:rPr lang="de-DE" altLang="en-US" sz="2400" dirty="0" smtClean="0">
                <a:latin typeface="Times New Roman" pitchFamily="18" charset="0"/>
              </a:rPr>
              <a:t>started</a:t>
            </a:r>
            <a:r>
              <a:rPr lang="de-DE" altLang="en-US" sz="2400" dirty="0" smtClean="0">
                <a:latin typeface="Times New Roman" pitchFamily="18" charset="0"/>
              </a:rPr>
              <a:t>, </a:t>
            </a:r>
            <a:r>
              <a:rPr lang="de-DE" altLang="en-US" sz="2400" dirty="0">
                <a:latin typeface="Times New Roman" pitchFamily="18" charset="0"/>
              </a:rPr>
              <a:t>8</a:t>
            </a:r>
            <a:r>
              <a:rPr lang="de-DE" altLang="en-US" sz="2400" dirty="0" smtClean="0">
                <a:latin typeface="Times New Roman" pitchFamily="18" charset="0"/>
              </a:rPr>
              <a:t>:00PM PDT</a:t>
            </a:r>
            <a:r>
              <a:rPr lang="de-DE" altLang="en-US" sz="2400" dirty="0">
                <a:latin typeface="Times New Roman" pitchFamily="18" charset="0"/>
              </a:rPr>
              <a:t>)</a:t>
            </a: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473701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19</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a:solidFill>
                  <a:schemeClr val="accent2"/>
                </a:solidFill>
                <a:latin typeface="Times New Roman" pitchFamily="18" charset="0"/>
                <a:cs typeface="Times New Roman" pitchFamily="18" charset="0"/>
              </a:rPr>
              <a:t>First SB recirculation					</a:t>
            </a:r>
            <a:r>
              <a:rPr lang="en-US" altLang="en-US" sz="1800" dirty="0" smtClean="0">
                <a:solidFill>
                  <a:schemeClr val="accent2"/>
                </a:solidFill>
                <a:latin typeface="Times New Roman" pitchFamily="18" charset="0"/>
                <a:cs typeface="Times New Roman" pitchFamily="18" charset="0"/>
              </a:rPr>
              <a:t>Sept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Second SB recirculation				Oct 2015</a:t>
            </a:r>
          </a:p>
          <a:p>
            <a:pPr lvl="1">
              <a:defRPr/>
            </a:pPr>
            <a:r>
              <a:rPr lang="en-US" altLang="en-US" sz="1800" dirty="0" smtClean="0">
                <a:latin typeface="Times New Roman" pitchFamily="18" charset="0"/>
                <a:cs typeface="Times New Roman" pitchFamily="18" charset="0"/>
              </a:rPr>
              <a:t>EC Conditional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Nov 2015</a:t>
            </a:r>
          </a:p>
          <a:p>
            <a:pPr lvl="1">
              <a:defRPr/>
            </a:pPr>
            <a:r>
              <a:rPr lang="en-US" altLang="en-US" sz="1800" dirty="0">
                <a:latin typeface="Times New Roman" pitchFamily="18" charset="0"/>
                <a:cs typeface="Times New Roman" pitchFamily="18" charset="0"/>
              </a:rPr>
              <a:t>Third SB recirculation				</a:t>
            </a:r>
            <a:r>
              <a:rPr lang="en-US" altLang="en-US" sz="1800" dirty="0" smtClean="0">
                <a:latin typeface="Times New Roman" pitchFamily="18" charset="0"/>
                <a:cs typeface="Times New Roman" pitchFamily="18" charset="0"/>
              </a:rPr>
              <a:t>Dec 2015</a:t>
            </a:r>
          </a:p>
          <a:p>
            <a:pPr lvl="1">
              <a:defRPr/>
            </a:pP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Approval					Mar 2016</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818074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19</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Dallas, TX, USA</a:t>
            </a:r>
          </a:p>
          <a:p>
            <a:r>
              <a:rPr lang="en-US" altLang="en-US" sz="2400" dirty="0" smtClean="0">
                <a:latin typeface="+mj-lt"/>
              </a:rPr>
              <a:t>Nov. 9~12,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20</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77288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Jan’16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for sponsor ballot </a:t>
            </a:r>
            <a:r>
              <a:rPr lang="en-US" altLang="en-US" dirty="0" err="1" smtClean="0">
                <a:latin typeface="Times New Roman" pitchFamily="18" charset="0"/>
                <a:cs typeface="Times New Roman" pitchFamily="18" charset="0"/>
              </a:rPr>
              <a:t>recirc</a:t>
            </a:r>
            <a:r>
              <a:rPr lang="en-US" altLang="en-US" dirty="0" smtClean="0">
                <a:latin typeface="Times New Roman" pitchFamily="18" charset="0"/>
                <a:cs typeface="Times New Roman" pitchFamily="18" charset="0"/>
              </a:rPr>
              <a:t>.</a:t>
            </a:r>
          </a:p>
          <a:p>
            <a:pPr marL="342900" lvl="1" indent="-342900">
              <a:buFontTx/>
              <a:buChar char="•"/>
            </a:pPr>
            <a:r>
              <a:rPr lang="en-US" altLang="en-US" sz="3200" dirty="0" smtClean="0">
                <a:latin typeface="Times New Roman" pitchFamily="18" charset="0"/>
                <a:ea typeface="+mn-ea"/>
                <a:cs typeface="Times New Roman" pitchFamily="18" charset="0"/>
              </a:rPr>
              <a:t>Finalize material for </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 approval</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21</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523176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22</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err="1" smtClean="0">
                <a:ln w="11430"/>
                <a:solidFill>
                  <a:schemeClr val="tx1"/>
                </a:solidFill>
                <a:effectLst>
                  <a:outerShdw blurRad="50800" dist="39000" dir="5460000" algn="tl">
                    <a:srgbClr val="000000">
                      <a:alpha val="38000"/>
                    </a:srgbClr>
                  </a:outerShdw>
                </a:effectLst>
              </a:rPr>
              <a:t>AoB</a:t>
            </a:r>
            <a:r>
              <a:rPr lang="en-US" sz="5400" b="0" dirty="0" smtClean="0">
                <a:ln w="11430"/>
                <a:solidFill>
                  <a:schemeClr val="tx1"/>
                </a:solidFill>
                <a:effectLst>
                  <a:outerShdw blurRad="50800" dist="39000" dir="5460000" algn="tl">
                    <a:srgbClr val="000000">
                      <a:alpha val="38000"/>
                    </a:srgbClr>
                  </a:outerShdw>
                </a:effectLst>
              </a:rPr>
              <a:t>?</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68578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Nov. 2015 Sessions</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PS</a:t>
            </a:r>
            <a:endParaRPr lang="en-US" altLang="en-US" sz="2800" dirty="0" smtClean="0">
              <a:latin typeface="Times New Roman" pitchFamily="18" charset="0"/>
            </a:endParaRP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413708981"/>
              </p:ext>
            </p:extLst>
          </p:nvPr>
        </p:nvGraphicFramePr>
        <p:xfrm>
          <a:off x="1676401" y="2286000"/>
          <a:ext cx="6477000" cy="2831465"/>
        </p:xfrm>
        <a:graphic>
          <a:graphicData uri="http://schemas.openxmlformats.org/drawingml/2006/table">
            <a:tbl>
              <a:tblPr/>
              <a:tblGrid>
                <a:gridCol w="914399"/>
                <a:gridCol w="1295400"/>
                <a:gridCol w="1252929"/>
                <a:gridCol w="1490271"/>
                <a:gridCol w="1524001"/>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1054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000" dirty="0">
                <a:latin typeface="Times New Roman" pitchFamily="18" charset="0"/>
              </a:rPr>
              <a:t>Review the second recirculation sponsor ballot on draft spec. </a:t>
            </a:r>
            <a:r>
              <a:rPr lang="en-US" altLang="en-US" sz="2000" dirty="0" smtClean="0">
                <a:latin typeface="Times New Roman" pitchFamily="18" charset="0"/>
              </a:rPr>
              <a:t>D7.0</a:t>
            </a:r>
          </a:p>
          <a:p>
            <a:pPr lvl="1">
              <a:buFont typeface="Wingdings" pitchFamily="2" charset="2"/>
              <a:buChar char="Ø"/>
            </a:pPr>
            <a:r>
              <a:rPr lang="en-US" altLang="en-US" sz="2000" dirty="0">
                <a:latin typeface="Times New Roman" pitchFamily="18" charset="0"/>
              </a:rPr>
              <a:t>Seek EC conditional approval of submission TG4q draft spec. to </a:t>
            </a:r>
            <a:r>
              <a:rPr lang="en-US" altLang="en-US" sz="2000" dirty="0" err="1">
                <a:latin typeface="Times New Roman" pitchFamily="18" charset="0"/>
              </a:rPr>
              <a:t>RevCom</a:t>
            </a:r>
            <a:endParaRPr lang="en-US" altLang="en-US" sz="20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(15-0829)</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a:t>
            </a:r>
            <a:r>
              <a:rPr lang="en-US" altLang="en-US" sz="2800" dirty="0" smtClean="0"/>
              <a:t>Nov. </a:t>
            </a:r>
            <a:r>
              <a:rPr lang="en-US" altLang="en-US" sz="2800" dirty="0"/>
              <a:t>2015 Meeting </a:t>
            </a:r>
            <a:r>
              <a:rPr lang="en-US" altLang="en-US" sz="2800" dirty="0" smtClean="0"/>
              <a:t>Agenda (15-0829r1)</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 Allan Zhu</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 Kiran Bynam</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153400" cy="1066800"/>
          </a:xfrm>
        </p:spPr>
        <p:txBody>
          <a:bodyPr/>
          <a:lstStyle/>
          <a:p>
            <a:r>
              <a:rPr lang="en-US" altLang="en-US" b="1" dirty="0" smtClean="0"/>
              <a:t>Approval of BRC Call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15-15-0840-00-004q-brc-conf-call-meeting-minutes-04-november-2015.doc</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PS </a:t>
            </a:r>
            <a:endParaRPr lang="en-US" altLang="en-US" sz="2800" dirty="0" smtClean="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 Kiran Bynam</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cs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207091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1740</Words>
  <Application>Microsoft Office PowerPoint</Application>
  <PresentationFormat>On-screen Show (4:3)</PresentationFormat>
  <Paragraphs>321</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Nov. 2015 Sessions</vt:lpstr>
      <vt:lpstr>Agenda</vt:lpstr>
      <vt:lpstr>Approval of BRC Call Minutes</vt:lpstr>
      <vt:lpstr>MON PM1</vt:lpstr>
      <vt:lpstr>TUE PM2</vt:lpstr>
      <vt:lpstr>TG Motion: Review and Re-affirmation of the condition of 5C</vt:lpstr>
      <vt:lpstr>TG Motion: Submission 802.15.4q draft spec. to EC for RevCom</vt:lpstr>
      <vt:lpstr>WED PM1</vt:lpstr>
      <vt:lpstr>TG Motion: Review and Re-affirmation of the condition of 5C (Amended)</vt:lpstr>
      <vt:lpstr>THUR AM2</vt:lpstr>
      <vt:lpstr>TG Motion: Reaffirmation of Sponsor BRC</vt:lpstr>
      <vt:lpstr>Teleconferences</vt:lpstr>
      <vt:lpstr>TG4q Timeline (cont’)</vt:lpstr>
      <vt:lpstr>TG4q Timeline</vt:lpstr>
      <vt:lpstr>Plan for Jan’16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2015-11-12T23:23:37Z</dcterms:modified>
</cp:coreProperties>
</file>