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59" r:id="rId2"/>
    <p:sldId id="278" r:id="rId3"/>
    <p:sldId id="261" r:id="rId4"/>
    <p:sldId id="299" r:id="rId5"/>
    <p:sldId id="300" r:id="rId6"/>
    <p:sldId id="301" r:id="rId7"/>
    <p:sldId id="298" r:id="rId8"/>
    <p:sldId id="303" r:id="rId9"/>
    <p:sldId id="325" r:id="rId10"/>
    <p:sldId id="322" r:id="rId11"/>
    <p:sldId id="307" r:id="rId12"/>
    <p:sldId id="335" r:id="rId13"/>
    <p:sldId id="33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p:cViewPr>
        <p:scale>
          <a:sx n="80" d="100"/>
          <a:sy n="80" d="100"/>
        </p:scale>
        <p:origin x="-1716"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7</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10</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11</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12</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13</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Nov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802.15-15-0864-00-004q</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15/15-15-0829-00-004q-ulp-agenda-nov-2015.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Report for IEEE 802.15.4q (ULP) Task Group, Nov. 2015 Meeting	</a:t>
            </a:r>
          </a:p>
          <a:p>
            <a:pPr>
              <a:defRPr/>
            </a:pPr>
            <a:r>
              <a:rPr lang="en-US" altLang="en-US" sz="1800" b="1" dirty="0" smtClean="0">
                <a:solidFill>
                  <a:schemeClr val="tx2"/>
                </a:solidFill>
              </a:rPr>
              <a:t>Date Submitted:	</a:t>
            </a:r>
            <a:r>
              <a:rPr lang="en-US" altLang="en-US" sz="1800" dirty="0" smtClean="0">
                <a:solidFill>
                  <a:schemeClr val="tx2"/>
                </a:solidFill>
              </a:rPr>
              <a:t>November 9, 2015</a:t>
            </a:r>
          </a:p>
          <a:p>
            <a:pPr>
              <a:defRPr/>
            </a:pPr>
            <a:r>
              <a:rPr lang="en-US" altLang="en-US" sz="1800" b="1" dirty="0" smtClean="0">
                <a:solidFill>
                  <a:schemeClr val="tx2"/>
                </a:solidFill>
              </a:rPr>
              <a:t>Source:</a:t>
            </a:r>
            <a:r>
              <a:rPr lang="en-US" altLang="en-US" sz="1800" dirty="0" smtClean="0">
                <a:solidFill>
                  <a:schemeClr val="tx2"/>
                </a:solidFill>
              </a:rPr>
              <a:t> 		Chiu Ngo</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665 Clyde Ave, Mountain View, CA 94043, USA</a:t>
            </a:r>
            <a:endParaRPr lang="en-US" altLang="en-US" sz="1400" dirty="0" smtClean="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Report for </a:t>
            </a:r>
            <a:r>
              <a:rPr lang="en-US" altLang="en-US" sz="1800" dirty="0">
                <a:solidFill>
                  <a:schemeClr val="tx2"/>
                </a:solidFill>
              </a:rPr>
              <a:t>IEEE 802.15.4q </a:t>
            </a:r>
            <a:r>
              <a:rPr lang="en-US" altLang="en-US" sz="1800" dirty="0" smtClean="0">
                <a:solidFill>
                  <a:schemeClr val="tx2"/>
                </a:solidFill>
              </a:rPr>
              <a:t>(ULP)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a:t>
            </a:r>
            <a:r>
              <a:rPr lang="en-US" altLang="en-US" sz="1800" dirty="0" smtClean="0">
                <a:solidFill>
                  <a:srgbClr val="000000"/>
                </a:solidFill>
              </a:rPr>
              <a:t>Report 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Nov. 2015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Nov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MON PM1</a:t>
            </a:r>
          </a:p>
        </p:txBody>
      </p:sp>
      <p:sp>
        <p:nvSpPr>
          <p:cNvPr id="26628" name="Rectangle 3"/>
          <p:cNvSpPr>
            <a:spLocks noGrp="1" noChangeArrowheads="1"/>
          </p:cNvSpPr>
          <p:nvPr>
            <p:ph type="body" idx="1"/>
          </p:nvPr>
        </p:nvSpPr>
        <p:spPr>
          <a:xfrm>
            <a:off x="684213" y="1828800"/>
            <a:ext cx="8101012" cy="4495800"/>
          </a:xfrm>
        </p:spPr>
        <p:txBody>
          <a:bodyPr/>
          <a:lstStyle/>
          <a:p>
            <a:pPr eaLnBrk="1" hangingPunct="1">
              <a:spcBef>
                <a:spcPts val="300"/>
              </a:spcBef>
            </a:pPr>
            <a:r>
              <a:rPr lang="en-US" altLang="en-US" sz="2400" dirty="0" smtClean="0"/>
              <a:t>Approve of minutes for Nov. </a:t>
            </a:r>
            <a:r>
              <a:rPr lang="en-US" altLang="en-US" sz="2400" dirty="0"/>
              <a:t>4</a:t>
            </a:r>
            <a:r>
              <a:rPr lang="en-US" altLang="en-US" sz="2400" dirty="0" smtClean="0"/>
              <a:t> BRC call (DCN: 15-15-0840-00)</a:t>
            </a:r>
          </a:p>
          <a:p>
            <a:pPr marL="423862" lvl="1"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000" dirty="0" smtClean="0">
              <a:latin typeface="Times New Roman" pitchFamily="18" charset="0"/>
              <a:cs typeface="Times New Roman" pitchFamily="18" charset="0"/>
            </a:endParaRPr>
          </a:p>
          <a:p>
            <a:pPr eaLnBrk="1" hangingPunct="1">
              <a:spcBef>
                <a:spcPts val="300"/>
              </a:spcBef>
            </a:pPr>
            <a:r>
              <a:rPr lang="en-US" altLang="en-US" sz="2400" dirty="0"/>
              <a:t>Review status </a:t>
            </a:r>
            <a:r>
              <a:rPr lang="en-US" altLang="en-US" sz="2400" dirty="0" smtClean="0"/>
              <a:t>and comment resolutions of </a:t>
            </a:r>
            <a:r>
              <a:rPr lang="en-US" altLang="en-US" sz="2400" dirty="0"/>
              <a:t>the </a:t>
            </a:r>
            <a:r>
              <a:rPr lang="en-US" altLang="en-US" sz="2400" dirty="0" smtClean="0"/>
              <a:t>second </a:t>
            </a:r>
            <a:r>
              <a:rPr lang="en-US" altLang="en-US" sz="2400" dirty="0"/>
              <a:t>TG4q </a:t>
            </a:r>
            <a:r>
              <a:rPr lang="en-US" altLang="en-US" sz="2400" dirty="0" err="1"/>
              <a:t>recirc</a:t>
            </a:r>
            <a:r>
              <a:rPr lang="en-US" altLang="en-US" sz="2400" dirty="0"/>
              <a:t>. sponsor </a:t>
            </a:r>
            <a:r>
              <a:rPr lang="en-US" altLang="en-US" sz="2400" dirty="0" smtClean="0"/>
              <a:t>ballot</a:t>
            </a:r>
          </a:p>
          <a:p>
            <a:pPr marL="0" indent="0" eaLnBrk="1" hangingPunct="1">
              <a:spcBef>
                <a:spcPts val="300"/>
              </a:spcBef>
              <a:buNone/>
            </a:pPr>
            <a:endParaRPr lang="en-US" altLang="en-US" sz="2400" dirty="0"/>
          </a:p>
          <a:p>
            <a:pPr eaLnBrk="1" hangingPunct="1">
              <a:spcBef>
                <a:spcPts val="300"/>
              </a:spcBef>
            </a:pPr>
            <a:r>
              <a:rPr lang="en-US" altLang="en-US" sz="2400" dirty="0"/>
              <a:t>Prepare for the EC conditional approval package for submission of TG4q draft spec. to </a:t>
            </a:r>
            <a:r>
              <a:rPr lang="en-US" altLang="en-US" sz="2400" dirty="0" err="1"/>
              <a:t>RevCom</a:t>
            </a: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1358900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11</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en-US" dirty="0" smtClean="0"/>
              <a:t>TUE PM2</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a:t>Prepare for the EC conditional approval package for submission of TG4q draft spec. to </a:t>
            </a:r>
            <a:r>
              <a:rPr lang="en-US" altLang="en-US" sz="2400" dirty="0" err="1"/>
              <a:t>RevCom</a:t>
            </a: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12</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908050"/>
          </a:xfrm>
        </p:spPr>
        <p:txBody>
          <a:bodyPr/>
          <a:lstStyle/>
          <a:p>
            <a:pPr lvl="1" eaLnBrk="1" hangingPunct="1"/>
            <a:r>
              <a:rPr lang="en-US" altLang="zh-CN" dirty="0" smtClean="0"/>
              <a:t>WED</a:t>
            </a:r>
            <a:r>
              <a:rPr lang="en-US" altLang="en-US" dirty="0" smtClean="0"/>
              <a:t> PM1</a:t>
            </a:r>
          </a:p>
        </p:txBody>
      </p:sp>
      <p:sp>
        <p:nvSpPr>
          <p:cNvPr id="26628" name="Rectangle 3"/>
          <p:cNvSpPr>
            <a:spLocks noGrp="1" noChangeArrowheads="1"/>
          </p:cNvSpPr>
          <p:nvPr>
            <p:ph type="body" idx="1"/>
          </p:nvPr>
        </p:nvSpPr>
        <p:spPr>
          <a:xfrm>
            <a:off x="684213" y="1600200"/>
            <a:ext cx="8101012" cy="4495800"/>
          </a:xfrm>
        </p:spPr>
        <p:txBody>
          <a:bodyPr/>
          <a:lstStyle/>
          <a:p>
            <a:pPr eaLnBrk="1" hangingPunct="1">
              <a:spcBef>
                <a:spcPts val="300"/>
              </a:spcBef>
            </a:pPr>
            <a:r>
              <a:rPr lang="en-US" altLang="en-US" sz="2400" dirty="0"/>
              <a:t>Prepare for the EC conditional approval package for submission of TG4q draft spec. to </a:t>
            </a:r>
            <a:r>
              <a:rPr lang="en-US" altLang="en-US" sz="2400" dirty="0" err="1"/>
              <a:t>RevCom</a:t>
            </a: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345718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13</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457200"/>
            <a:ext cx="7772400" cy="908050"/>
          </a:xfrm>
        </p:spPr>
        <p:txBody>
          <a:bodyPr/>
          <a:lstStyle/>
          <a:p>
            <a:pPr lvl="1" eaLnBrk="1" hangingPunct="1"/>
            <a:r>
              <a:rPr lang="en-US" altLang="en-US" dirty="0" smtClean="0"/>
              <a:t>THUR AM2</a:t>
            </a:r>
          </a:p>
        </p:txBody>
      </p:sp>
      <p:sp>
        <p:nvSpPr>
          <p:cNvPr id="26628" name="Rectangle 3"/>
          <p:cNvSpPr>
            <a:spLocks noGrp="1" noChangeArrowheads="1"/>
          </p:cNvSpPr>
          <p:nvPr>
            <p:ph type="body" idx="1"/>
          </p:nvPr>
        </p:nvSpPr>
        <p:spPr>
          <a:xfrm>
            <a:off x="684213" y="1365250"/>
            <a:ext cx="8101012" cy="4495800"/>
          </a:xfrm>
        </p:spPr>
        <p:txBody>
          <a:bodyPr/>
          <a:lstStyle/>
          <a:p>
            <a:pPr eaLnBrk="1" hangingPunct="1">
              <a:spcBef>
                <a:spcPts val="300"/>
              </a:spcBef>
            </a:pPr>
            <a:r>
              <a:rPr lang="en-US" altLang="en-US" sz="2400" dirty="0"/>
              <a:t>Prepare for the EC conditional approval package for submission of TG4q draft spec. to </a:t>
            </a:r>
            <a:r>
              <a:rPr lang="en-US" altLang="en-US" sz="2400" dirty="0" err="1"/>
              <a:t>RevCom</a:t>
            </a: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7" name="Rectangle 2"/>
          <p:cNvSpPr txBox="1">
            <a:spLocks noChangeArrowheads="1"/>
          </p:cNvSpPr>
          <p:nvPr/>
        </p:nvSpPr>
        <p:spPr bwMode="auto">
          <a:xfrm>
            <a:off x="684213" y="2590800"/>
            <a:ext cx="77724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0" lvl="1" eaLnBrk="1" hangingPunct="1"/>
            <a:r>
              <a:rPr lang="en-US" altLang="en-US" kern="0" dirty="0" smtClean="0"/>
              <a:t>THUR PM2</a:t>
            </a:r>
          </a:p>
        </p:txBody>
      </p:sp>
      <p:sp>
        <p:nvSpPr>
          <p:cNvPr id="8" name="Rectangle 3"/>
          <p:cNvSpPr txBox="1">
            <a:spLocks noChangeArrowheads="1"/>
          </p:cNvSpPr>
          <p:nvPr/>
        </p:nvSpPr>
        <p:spPr bwMode="auto">
          <a:xfrm>
            <a:off x="684213" y="3581400"/>
            <a:ext cx="81010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eaLnBrk="1" hangingPunct="1">
              <a:spcBef>
                <a:spcPts val="300"/>
              </a:spcBef>
            </a:pPr>
            <a:r>
              <a:rPr lang="en-US" altLang="en-US" sz="2400" dirty="0" smtClean="0"/>
              <a:t>Prepare </a:t>
            </a:r>
            <a:r>
              <a:rPr lang="en-US" altLang="en-US" sz="2400" dirty="0"/>
              <a:t>for the EC conditional approval package for submission </a:t>
            </a:r>
            <a:r>
              <a:rPr lang="en-US" altLang="en-US" sz="2400" dirty="0" smtClean="0"/>
              <a:t>of TG4q draft spec. to </a:t>
            </a:r>
            <a:r>
              <a:rPr lang="en-US" altLang="en-US" sz="2400" dirty="0" err="1"/>
              <a:t>RevCom</a:t>
            </a:r>
            <a:endParaRPr lang="en-US" altLang="en-US" sz="2400" dirty="0"/>
          </a:p>
          <a:p>
            <a:pPr eaLnBrk="1" hangingPunct="1">
              <a:spcBef>
                <a:spcPts val="300"/>
              </a:spcBef>
            </a:pPr>
            <a:r>
              <a:rPr lang="en-US" altLang="en-US" sz="2400" dirty="0" smtClean="0"/>
              <a:t>BRC </a:t>
            </a:r>
            <a:r>
              <a:rPr lang="en-US" altLang="en-US" sz="2400" dirty="0"/>
              <a:t>Formation for Sponsor Balloting</a:t>
            </a:r>
          </a:p>
          <a:p>
            <a:pPr eaLnBrk="1" hangingPunct="1">
              <a:spcBef>
                <a:spcPts val="300"/>
              </a:spcBef>
            </a:pPr>
            <a:r>
              <a:rPr lang="en-US" altLang="en-US" sz="2400" dirty="0"/>
              <a:t>Teleconference scheduling</a:t>
            </a:r>
          </a:p>
          <a:p>
            <a:pPr eaLnBrk="1" hangingPunct="1">
              <a:spcBef>
                <a:spcPts val="300"/>
              </a:spcBef>
            </a:pPr>
            <a:r>
              <a:rPr lang="en-US" altLang="en-US" sz="2400" dirty="0"/>
              <a:t>Timeline</a:t>
            </a:r>
          </a:p>
          <a:p>
            <a:pPr eaLnBrk="1" hangingPunct="1">
              <a:spcBef>
                <a:spcPts val="300"/>
              </a:spcBef>
            </a:pPr>
            <a:r>
              <a:rPr lang="en-US" altLang="en-US" sz="2400" dirty="0"/>
              <a:t>Plan </a:t>
            </a:r>
            <a:r>
              <a:rPr lang="en-US" altLang="en-US" sz="2400" dirty="0" smtClean="0"/>
              <a:t>for Jan’16 </a:t>
            </a:r>
            <a:r>
              <a:rPr lang="en-US" altLang="en-US" sz="2400" dirty="0"/>
              <a:t>meeting</a:t>
            </a:r>
          </a:p>
          <a:p>
            <a:pPr eaLnBrk="1" hangingPunct="1">
              <a:spcBef>
                <a:spcPts val="300"/>
              </a:spcBef>
            </a:pPr>
            <a:r>
              <a:rPr lang="en-US" altLang="en-US" sz="2400" dirty="0" err="1"/>
              <a:t>AoB</a:t>
            </a:r>
            <a:r>
              <a:rPr lang="en-US" altLang="en-US" sz="2400" dirty="0"/>
              <a:t>?</a:t>
            </a:r>
          </a:p>
        </p:txBody>
      </p:sp>
    </p:spTree>
    <p:extLst>
      <p:ext uri="{BB962C8B-B14F-4D97-AF65-F5344CB8AC3E}">
        <p14:creationId xmlns:p14="http://schemas.microsoft.com/office/powerpoint/2010/main" val="734968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Report</a:t>
            </a:r>
          </a:p>
          <a:p>
            <a:r>
              <a:rPr lang="en-US" altLang="en-US" sz="2400" dirty="0" smtClean="0">
                <a:latin typeface="+mj-lt"/>
              </a:rPr>
              <a:t>19</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Dallas, TX, USA</a:t>
            </a:r>
          </a:p>
          <a:p>
            <a:r>
              <a:rPr lang="en-US" altLang="en-US" sz="2400" dirty="0" smtClean="0">
                <a:latin typeface="+mj-lt"/>
              </a:rPr>
              <a:t>Nov. 9~12,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FC726F2-5EEE-4594-8614-6DE94F5A3B69}"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5363"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r>
              <a:rPr lang="en-US" altLang="en-US" sz="1200" dirty="0" smtClean="0">
                <a:latin typeface="Times New Roman" pitchFamily="18" charset="0"/>
              </a:rPr>
              <a:t>g</a:t>
            </a:r>
          </a:p>
        </p:txBody>
      </p:sp>
      <p:sp>
        <p:nvSpPr>
          <p:cNvPr id="15364"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15365" name="Title 1"/>
          <p:cNvSpPr>
            <a:spLocks noGrp="1"/>
          </p:cNvSpPr>
          <p:nvPr>
            <p:ph type="title"/>
          </p:nvPr>
        </p:nvSpPr>
        <p:spPr>
          <a:xfrm>
            <a:off x="685800" y="685800"/>
            <a:ext cx="7772400" cy="685800"/>
          </a:xfrm>
        </p:spPr>
        <p:txBody>
          <a:bodyPr/>
          <a:lstStyle/>
          <a:p>
            <a:r>
              <a:rPr lang="en-US" altLang="en-US" smtClean="0">
                <a:solidFill>
                  <a:srgbClr val="000000"/>
                </a:solidFill>
              </a:rPr>
              <a:t>Participants, Patents, and Duty to Inform</a:t>
            </a:r>
            <a:endParaRPr lang="en-US" altLang="en-US" smtClean="0"/>
          </a:p>
        </p:txBody>
      </p:sp>
      <p:sp>
        <p:nvSpPr>
          <p:cNvPr id="15366" name="Content Placeholder 2"/>
          <p:cNvSpPr>
            <a:spLocks noGrp="1"/>
          </p:cNvSpPr>
          <p:nvPr>
            <p:ph idx="1"/>
          </p:nvPr>
        </p:nvSpPr>
        <p:spPr>
          <a:xfrm>
            <a:off x="685800" y="1524000"/>
            <a:ext cx="7772400" cy="4724400"/>
          </a:xfrm>
        </p:spPr>
        <p:txBody>
          <a:bodyPr/>
          <a:lstStyle/>
          <a:p>
            <a:pPr>
              <a:spcBef>
                <a:spcPts val="400"/>
              </a:spcBef>
              <a:buSzPct val="50000"/>
              <a:buFontTx/>
              <a:buNone/>
            </a:pPr>
            <a:r>
              <a:rPr lang="en-US" altLang="en-US" sz="1400" b="1" dirty="0" smtClean="0">
                <a:solidFill>
                  <a:srgbClr val="000099"/>
                </a:solidFill>
              </a:rPr>
              <a:t>All participants in this meeting have certain obligations under the IEEE-SA Patent Policy.</a:t>
            </a:r>
          </a:p>
          <a:p>
            <a:pPr>
              <a:spcBef>
                <a:spcPts val="400"/>
              </a:spcBef>
              <a:buSzPct val="50000"/>
              <a:buFontTx/>
              <a:buNone/>
            </a:pPr>
            <a:r>
              <a:rPr lang="en-US" altLang="en-US" sz="1400" b="1" dirty="0" smtClean="0">
                <a:solidFill>
                  <a:srgbClr val="000099"/>
                </a:solidFill>
              </a:rPr>
              <a:t>Participants: </a:t>
            </a:r>
          </a:p>
          <a:p>
            <a:pPr lvl="1">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spcBef>
                <a:spcPts val="350"/>
              </a:spcBef>
              <a:buClr>
                <a:srgbClr val="002060"/>
              </a:buClr>
              <a:buSzPct val="50000"/>
              <a:buFont typeface="Wingdings" panose="05000000000000000000" pitchFamily="2" charset="2"/>
              <a:buChar char="q"/>
            </a:pPr>
            <a:r>
              <a:rPr lang="en-US" altLang="en-US" sz="1400" b="1" dirty="0" smtClean="0">
                <a:solidFill>
                  <a:srgbClr val="000099"/>
                </a:solidFill>
              </a:rPr>
              <a:t>“Personal awareness” means that the participant “is personally aware that the holder may have a potential Essential Patent Claim,” even if the participant is not personally aware of the specific patents or</a:t>
            </a:r>
            <a:r>
              <a:rPr lang="en-US" altLang="en-US" sz="1400" b="1" dirty="0" smtClean="0">
                <a:solidFill>
                  <a:srgbClr val="FF3300"/>
                </a:solidFill>
              </a:rPr>
              <a:t> </a:t>
            </a:r>
            <a:r>
              <a:rPr lang="en-US" altLang="en-US" sz="1400" b="1" dirty="0" smtClean="0">
                <a:solidFill>
                  <a:srgbClr val="000099"/>
                </a:solidFill>
              </a:rPr>
              <a:t>patent claims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spcBef>
                <a:spcPts val="400"/>
              </a:spcBef>
              <a:buClr>
                <a:srgbClr val="002060"/>
              </a:buClr>
              <a:buSzPct val="75000"/>
              <a:buFont typeface="Wingdings" panose="05000000000000000000" pitchFamily="2" charset="2"/>
              <a:buChar char="q"/>
            </a:pPr>
            <a:r>
              <a:rPr lang="en-US" altLang="en-US" sz="1400" b="1" dirty="0">
                <a:solidFill>
                  <a:srgbClr val="000099"/>
                </a:solidFill>
              </a:rPr>
              <a:t>The above does not apply if the patent claim is already the subject of an Accepted Letter of Assurance that applies to the proposed standard(s) under consideration by this group</a:t>
            </a:r>
          </a:p>
          <a:p>
            <a:pPr>
              <a:spcBef>
                <a:spcPts val="400"/>
              </a:spcBef>
              <a:buSzPct val="50000"/>
              <a:buFontTx/>
              <a:buNone/>
            </a:pPr>
            <a:r>
              <a:rPr lang="en-GB" altLang="en-US" sz="1400" dirty="0" smtClean="0">
                <a:solidFill>
                  <a:srgbClr val="000099"/>
                </a:solidFill>
              </a:rPr>
              <a:t>		Quoted text excerpted from IEEE-SA Standards Board Bylaws </a:t>
            </a:r>
            <a:r>
              <a:rPr lang="en-GB" altLang="en-US" sz="1400" dirty="0" err="1" smtClean="0">
                <a:solidFill>
                  <a:srgbClr val="000099"/>
                </a:solidFill>
              </a:rPr>
              <a:t>subclause</a:t>
            </a:r>
            <a:r>
              <a:rPr lang="en-GB" altLang="en-US" sz="1400" dirty="0" smtClean="0">
                <a:solidFill>
                  <a:srgbClr val="000099"/>
                </a:solidFill>
              </a:rPr>
              <a:t> 6.2</a:t>
            </a:r>
          </a:p>
          <a:p>
            <a:pPr>
              <a:spcBef>
                <a:spcPts val="400"/>
              </a:spcBef>
              <a:buClr>
                <a:srgbClr val="002060"/>
              </a:buClr>
              <a:buSzPct val="75000"/>
              <a:buFont typeface="Wingdings" panose="05000000000000000000" pitchFamily="2" charset="2"/>
              <a:buChar char="q"/>
            </a:pPr>
            <a:r>
              <a:rPr lang="en-US" altLang="en-US" sz="1400" b="1" dirty="0">
                <a:solidFill>
                  <a:srgbClr val="000099"/>
                </a:solidFill>
              </a:rPr>
              <a:t>Early identification of holders of potential Essential Patent Claims is strongly </a:t>
            </a:r>
            <a:r>
              <a:rPr lang="en-US" altLang="en-US" sz="1400" b="1" dirty="0" smtClean="0">
                <a:solidFill>
                  <a:srgbClr val="000099"/>
                </a:solidFill>
              </a:rPr>
              <a:t>encouraged</a:t>
            </a:r>
          </a:p>
          <a:p>
            <a:pPr>
              <a:spcBef>
                <a:spcPts val="400"/>
              </a:spcBef>
              <a:buClr>
                <a:srgbClr val="002060"/>
              </a:buClr>
              <a:buSzPct val="75000"/>
              <a:buFont typeface="Wingdings" panose="05000000000000000000" pitchFamily="2" charset="2"/>
              <a:buChar char="q"/>
            </a:pPr>
            <a:r>
              <a:rPr lang="en-US" altLang="en-US" sz="1400" b="1" dirty="0" smtClean="0">
                <a:solidFill>
                  <a:srgbClr val="000099"/>
                </a:solidFill>
              </a:rPr>
              <a:t>No </a:t>
            </a:r>
            <a:r>
              <a:rPr lang="en-US" altLang="en-US" sz="1400" b="1" dirty="0">
                <a:solidFill>
                  <a:srgbClr val="000099"/>
                </a:solidFill>
              </a:rPr>
              <a:t>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88F4BD6-F745-4EEC-97E7-89E85E3AFB75}" type="slidenum">
              <a:rPr lang="en-US" altLang="en-US" sz="1200">
                <a:latin typeface="Times New Roman" pitchFamily="18" charset="0"/>
              </a:rPr>
              <a:pPr>
                <a:spcBef>
                  <a:spcPct val="0"/>
                </a:spcBef>
                <a:buFontTx/>
                <a:buNone/>
              </a:pPr>
              <a:t>4</a:t>
            </a:fld>
            <a:endParaRPr lang="en-US" altLang="en-US" sz="1200">
              <a:latin typeface="Times New Roman" pitchFamily="18" charset="0"/>
            </a:endParaRPr>
          </a:p>
        </p:txBody>
      </p:sp>
      <p:sp>
        <p:nvSpPr>
          <p:cNvPr id="1638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638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16389" name="Title 1"/>
          <p:cNvSpPr>
            <a:spLocks noGrp="1"/>
          </p:cNvSpPr>
          <p:nvPr>
            <p:ph type="title"/>
          </p:nvPr>
        </p:nvSpPr>
        <p:spPr>
          <a:xfrm>
            <a:off x="685800" y="685800"/>
            <a:ext cx="7772400" cy="685800"/>
          </a:xfrm>
        </p:spPr>
        <p:txBody>
          <a:bodyPr/>
          <a:lstStyle/>
          <a:p>
            <a:r>
              <a:rPr lang="en-US" altLang="en-US" u="sng" smtClean="0">
                <a:solidFill>
                  <a:schemeClr val="tx1"/>
                </a:solidFill>
              </a:rPr>
              <a:t>Patent Related Links</a:t>
            </a:r>
            <a:endParaRPr lang="en-US" altLang="en-US" smtClean="0"/>
          </a:p>
        </p:txBody>
      </p:sp>
      <p:sp>
        <p:nvSpPr>
          <p:cNvPr id="16390" name="Content Placeholder 2"/>
          <p:cNvSpPr>
            <a:spLocks noGrp="1"/>
          </p:cNvSpPr>
          <p:nvPr>
            <p:ph idx="1"/>
          </p:nvPr>
        </p:nvSpPr>
        <p:spPr>
          <a:xfrm>
            <a:off x="685800" y="1524000"/>
            <a:ext cx="7772400" cy="2743200"/>
          </a:xfrm>
        </p:spPr>
        <p:txBody>
          <a:bodyPr/>
          <a:lstStyle/>
          <a:p>
            <a:pPr lvl="1">
              <a:lnSpc>
                <a:spcPct val="90000"/>
              </a:lnSpc>
              <a:buFont typeface="Monotype Sorts"/>
              <a:buNone/>
            </a:pPr>
            <a:r>
              <a:rPr lang="en-US" alt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1800" smtClean="0">
                <a:solidFill>
                  <a:srgbClr val="22228B"/>
                </a:solidFill>
                <a:cs typeface="Times New Roman" pitchFamily="18" charset="0"/>
              </a:rPr>
              <a:t>	Patent Policy is stated in these sources:</a:t>
            </a:r>
          </a:p>
          <a:p>
            <a:pPr lvl="1">
              <a:lnSpc>
                <a:spcPct val="90000"/>
              </a:lnSpc>
              <a:buFont typeface="Monotype Sorts"/>
              <a:buNone/>
            </a:pPr>
            <a:r>
              <a:rPr lang="en-GB" altLang="en-US" sz="1800" smtClean="0">
                <a:solidFill>
                  <a:srgbClr val="22228B"/>
                </a:solidFill>
              </a:rPr>
              <a:t>		IEEE-SA Standards Boards Bylaws</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http://standards.ieee.org/develop/policies/bylaws/sect6-7.html#6</a:t>
            </a:r>
          </a:p>
          <a:p>
            <a:pPr lvl="1">
              <a:lnSpc>
                <a:spcPct val="90000"/>
              </a:lnSpc>
              <a:buFont typeface="Monotype Sorts"/>
              <a:buNone/>
            </a:pPr>
            <a:r>
              <a:rPr lang="en-GB" altLang="en-US" sz="1800" smtClean="0">
                <a:solidFill>
                  <a:srgbClr val="22228B"/>
                </a:solidFill>
              </a:rPr>
              <a:t>		IEEE-SA Standards Board Operations Manual</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http://standards.ieee.org/develop/policies/opman/sect6.html#6.3</a:t>
            </a:r>
            <a:endParaRPr lang="en-US" altLang="en-US" sz="1800" smtClean="0">
              <a:solidFill>
                <a:srgbClr val="22228B"/>
              </a:solidFill>
            </a:endParaRPr>
          </a:p>
          <a:p>
            <a:pPr lvl="1">
              <a:lnSpc>
                <a:spcPct val="90000"/>
              </a:lnSpc>
              <a:buFont typeface="Monotype Sorts"/>
              <a:buNone/>
            </a:pPr>
            <a:r>
              <a:rPr lang="en-US" altLang="en-US" sz="1800" smtClean="0">
                <a:solidFill>
                  <a:srgbClr val="22228B"/>
                </a:solidFill>
                <a:cs typeface="Times New Roman" pitchFamily="18" charset="0"/>
              </a:rPr>
              <a:t>	Material about the patent policy is available at</a:t>
            </a:r>
            <a:r>
              <a:rPr lang="en-US" altLang="en-US" sz="1800" smtClean="0">
                <a:solidFill>
                  <a:srgbClr val="22228B"/>
                </a:solidFill>
              </a:rPr>
              <a:t> </a:t>
            </a:r>
          </a:p>
          <a:p>
            <a:pPr lvl="1">
              <a:lnSpc>
                <a:spcPct val="90000"/>
              </a:lnSpc>
              <a:buFont typeface="Monotype Sorts"/>
              <a:buNone/>
            </a:pPr>
            <a:r>
              <a:rPr lang="en-US" altLang="en-US" sz="1800" smtClean="0">
                <a:solidFill>
                  <a:srgbClr val="22228B"/>
                </a:solidFill>
              </a:rPr>
              <a:t>		</a:t>
            </a:r>
            <a:r>
              <a:rPr lang="en-US" altLang="en-US" sz="1800" i="1" smtClean="0">
                <a:solidFill>
                  <a:srgbClr val="22228B"/>
                </a:solidFill>
              </a:rPr>
              <a:t>http://standards.ieee.org/about/sasb/patcom/materials.html</a:t>
            </a:r>
          </a:p>
          <a:p>
            <a:pPr>
              <a:spcBef>
                <a:spcPts val="400"/>
              </a:spcBef>
              <a:buSzPct val="50000"/>
              <a:buFontTx/>
              <a:buNone/>
            </a:pPr>
            <a:endParaRPr lang="en-US" altLang="en-US" sz="1400" b="1" smtClean="0">
              <a:solidFill>
                <a:srgbClr val="000099"/>
              </a:solidFill>
            </a:endParaRPr>
          </a:p>
        </p:txBody>
      </p:sp>
      <p:sp>
        <p:nvSpPr>
          <p:cNvPr id="16391" name="Rectangle 7"/>
          <p:cNvSpPr>
            <a:spLocks noChangeArrowheads="1"/>
          </p:cNvSpPr>
          <p:nvPr/>
        </p:nvSpPr>
        <p:spPr bwMode="auto">
          <a:xfrm>
            <a:off x="1281113" y="44958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00C2B22F-ECDC-4580-B629-746F59FC3E47}"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1741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741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17413" name="Title 1"/>
          <p:cNvSpPr>
            <a:spLocks noGrp="1"/>
          </p:cNvSpPr>
          <p:nvPr>
            <p:ph type="title"/>
          </p:nvPr>
        </p:nvSpPr>
        <p:spPr>
          <a:xfrm>
            <a:off x="685800" y="685800"/>
            <a:ext cx="7772400" cy="685800"/>
          </a:xfrm>
        </p:spPr>
        <p:txBody>
          <a:bodyPr/>
          <a:lstStyle/>
          <a:p>
            <a:r>
              <a:rPr lang="en-US" altLang="en-US" smtClean="0">
                <a:solidFill>
                  <a:schemeClr val="tx1"/>
                </a:solidFill>
              </a:rPr>
              <a:t>Call for Potentially Essential Patents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marL="36512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Either speak up now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Provide the chair of this group with the identity of the holder(s) of any and all such claims as soon as possible or</a:t>
            </a:r>
          </a:p>
          <a:p>
            <a:pPr lvl="1" indent="-320675">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1800" dirty="0">
                <a:solidFill>
                  <a:schemeClr val="accent6">
                    <a:lumMod val="75000"/>
                  </a:schemeClr>
                </a:solidFill>
              </a:rPr>
              <a:t>Cause an LOA to be submitted</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1C89B078-D88E-48E1-BE1D-C73CDC0DEE28}" type="slidenum">
              <a:rPr lang="en-US" altLang="en-US" sz="1200">
                <a:latin typeface="Times New Roman" pitchFamily="18" charset="0"/>
              </a:rPr>
              <a:pPr>
                <a:spcBef>
                  <a:spcPct val="0"/>
                </a:spcBef>
                <a:buFontTx/>
                <a:buNone/>
              </a:pPr>
              <a:t>6</a:t>
            </a:fld>
            <a:endParaRPr lang="en-US" altLang="en-US" sz="1200">
              <a:latin typeface="Times New Roman" pitchFamily="18" charset="0"/>
            </a:endParaRPr>
          </a:p>
        </p:txBody>
      </p:sp>
      <p:sp>
        <p:nvSpPr>
          <p:cNvPr id="1843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843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18437" name="Title 1"/>
          <p:cNvSpPr>
            <a:spLocks noGrp="1"/>
          </p:cNvSpPr>
          <p:nvPr>
            <p:ph type="title"/>
          </p:nvPr>
        </p:nvSpPr>
        <p:spPr>
          <a:xfrm>
            <a:off x="685800" y="685800"/>
            <a:ext cx="7772400" cy="685800"/>
          </a:xfrm>
        </p:spPr>
        <p:txBody>
          <a:bodyPr/>
          <a:lstStyle/>
          <a:p>
            <a:r>
              <a:rPr lang="en-US" altLang="en-US" u="sng" smtClean="0">
                <a:solidFill>
                  <a:schemeClr val="tx1"/>
                </a:solidFill>
              </a:rPr>
              <a:t>Other Guidelines for IEEE WG Meetings</a:t>
            </a:r>
            <a:endParaRPr lang="en-US" altLang="en-US" smtClean="0"/>
          </a:p>
        </p:txBody>
      </p:sp>
      <p:sp>
        <p:nvSpPr>
          <p:cNvPr id="3" name="Content Placeholder 2"/>
          <p:cNvSpPr>
            <a:spLocks noGrp="1"/>
          </p:cNvSpPr>
          <p:nvPr>
            <p:ph idx="1"/>
          </p:nvPr>
        </p:nvSpPr>
        <p:spPr>
          <a:xfrm>
            <a:off x="685800" y="1524000"/>
            <a:ext cx="7772400" cy="4724400"/>
          </a:xfrm>
        </p:spPr>
        <p:txBody>
          <a:bodyPr/>
          <a:lstStyle/>
          <a:p>
            <a:pPr>
              <a:lnSpc>
                <a:spcPct val="80000"/>
              </a:lnSpc>
              <a:spcAft>
                <a:spcPct val="40000"/>
              </a:spcAft>
              <a:buClr>
                <a:srgbClr val="002060"/>
              </a:buClr>
              <a:buSzPct val="50000"/>
              <a:buFont typeface="Wingdings" panose="05000000000000000000" pitchFamily="2" charset="2"/>
              <a:buChar char="q"/>
              <a:defRPr/>
            </a:pPr>
            <a:r>
              <a:rPr lang="en-US" altLang="en-US" sz="1800" b="1" dirty="0" smtClean="0">
                <a:solidFill>
                  <a:srgbClr val="2D2DB9"/>
                </a:solidFill>
              </a:rPr>
              <a:t>All IEEE-SA standards meetings shall be conducted in compliance with all applicable laws, including antitrust and competition laws.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smtClean="0">
                <a:solidFill>
                  <a:srgbClr val="2D2DB9"/>
                </a:solidFill>
              </a:rPr>
              <a:t>Don’t discuss the interpretation, validity, or essentiality of patents/patent claims. </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specific license rates, terms, or conditions.</a:t>
            </a:r>
          </a:p>
          <a:p>
            <a:pPr lvl="2">
              <a:lnSpc>
                <a:spcPct val="80000"/>
              </a:lnSpc>
              <a:spcAft>
                <a:spcPct val="40000"/>
              </a:spcAft>
              <a:buClr>
                <a:srgbClr val="002060"/>
              </a:buClr>
              <a:buSzPct val="50000"/>
              <a:buFont typeface="Monotype Sorts" charset="2"/>
              <a:buChar char="l"/>
              <a:defRPr/>
            </a:pPr>
            <a:r>
              <a:rPr lang="en-US" altLang="en-US" sz="1400" dirty="0" smtClean="0">
                <a:solidFill>
                  <a:srgbClr val="2D2DB9"/>
                </a:solidFill>
              </a:rPr>
              <a:t>Relative costs, including licensing costs of essential patent claims, of different technical approaches may be discussed in standards development meetings. </a:t>
            </a:r>
          </a:p>
          <a:p>
            <a:pPr lvl="3">
              <a:lnSpc>
                <a:spcPct val="80000"/>
              </a:lnSpc>
              <a:spcAft>
                <a:spcPct val="40000"/>
              </a:spcAft>
              <a:buClr>
                <a:srgbClr val="002060"/>
              </a:buClr>
              <a:buSzPct val="50000"/>
              <a:buFont typeface="Monotype Sorts" charset="2"/>
              <a:buChar char="l"/>
              <a:defRPr/>
            </a:pPr>
            <a:r>
              <a:rPr lang="en-GB" altLang="en-US" sz="1400" dirty="0" smtClean="0">
                <a:solidFill>
                  <a:srgbClr val="2D2DB9"/>
                </a:solidFill>
              </a:rPr>
              <a:t>Technical considerations remain primary focus</a:t>
            </a:r>
            <a:endParaRPr lang="en-US" altLang="en-US" sz="1400" dirty="0" smtClean="0">
              <a:solidFill>
                <a:srgbClr val="2D2DB9"/>
              </a:solidFill>
            </a:endParaRP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or engage in the fixing of product prices, allocation of customers, or division of sales markets.</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discuss the status or substance of ongoing or threatened litigation.</a:t>
            </a:r>
          </a:p>
          <a:p>
            <a:pPr marL="630238" lvl="1">
              <a:lnSpc>
                <a:spcPct val="80000"/>
              </a:lnSpc>
              <a:spcAft>
                <a:spcPct val="40000"/>
              </a:spcAft>
              <a:buClr>
                <a:srgbClr val="002060"/>
              </a:buClr>
              <a:buSzPct val="50000"/>
              <a:buFont typeface="Wingdings" panose="05000000000000000000" pitchFamily="2" charset="2"/>
              <a:buChar char="q"/>
              <a:defRPr/>
            </a:pPr>
            <a:r>
              <a:rPr lang="en-US" altLang="en-US" sz="1600" b="1" dirty="0">
                <a:solidFill>
                  <a:srgbClr val="2D2DB9"/>
                </a:solidFill>
              </a:rPr>
              <a:t>Don’t be silent if inappropriate topics are discussed … do formally object.</a:t>
            </a:r>
          </a:p>
          <a:p>
            <a:pPr marL="230188" indent="-230188" algn="ctr">
              <a:lnSpc>
                <a:spcPct val="80000"/>
              </a:lnSpc>
              <a:buClr>
                <a:srgbClr val="CC3300"/>
              </a:buClr>
              <a:buSzPct val="50000"/>
              <a:buFontTx/>
              <a:buNone/>
              <a:defRPr/>
            </a:pPr>
            <a:r>
              <a:rPr lang="en-US" altLang="en-US" sz="1000" b="1" dirty="0" smtClean="0">
                <a:solidFill>
                  <a:srgbClr val="2D2DB9"/>
                </a:solidFill>
              </a:rPr>
              <a:t>---------------------------------------------------------------   </a:t>
            </a:r>
            <a:endParaRPr lang="en-US" altLang="en-US" sz="1200" b="1" dirty="0" smtClean="0">
              <a:solidFill>
                <a:srgbClr val="2D2DB9"/>
              </a:solidFill>
            </a:endParaRPr>
          </a:p>
          <a:p>
            <a:pPr marL="230188" indent="-230188" algn="ctr">
              <a:lnSpc>
                <a:spcPct val="80000"/>
              </a:lnSpc>
              <a:buClr>
                <a:srgbClr val="CC3300"/>
              </a:buClr>
              <a:buSzPct val="50000"/>
              <a:buFontTx/>
              <a:buNone/>
              <a:defRPr/>
            </a:pPr>
            <a:r>
              <a:rPr lang="en-US" altLang="en-US" sz="1200" b="1" dirty="0" smtClean="0">
                <a:solidFill>
                  <a:srgbClr val="2D2DB9"/>
                </a:solidFill>
              </a:rPr>
              <a:t>See </a:t>
            </a:r>
            <a:r>
              <a:rPr lang="en-US" altLang="en-US" sz="1200" b="1" i="1" dirty="0" smtClean="0">
                <a:solidFill>
                  <a:srgbClr val="2D2DB9"/>
                </a:solidFill>
              </a:rPr>
              <a:t>IEEE-SA Standards Board Operations Manual</a:t>
            </a:r>
            <a:r>
              <a:rPr lang="en-US" altLang="en-US" sz="1200" b="1" dirty="0" smtClean="0">
                <a:solidFill>
                  <a:srgbClr val="2D2DB9"/>
                </a:solidFill>
              </a:rPr>
              <a:t>, clause 5.3.10 and </a:t>
            </a:r>
            <a:r>
              <a:rPr lang="en-GB" altLang="en-US" sz="1200" b="1" dirty="0" smtClean="0">
                <a:solidFill>
                  <a:srgbClr val="2D2DB9"/>
                </a:solidFill>
              </a:rPr>
              <a:t>“Promoting Competition and Innovation: What You Need to Know about the IEEE Standards Association's Antitrust and Competition Policy”</a:t>
            </a:r>
            <a:r>
              <a:rPr lang="en-US" altLang="en-US" sz="1200" b="1" dirty="0" smtClean="0">
                <a:solidFill>
                  <a:srgbClr val="2D2DB9"/>
                </a:solidFill>
              </a:rPr>
              <a:t> for more details.</a:t>
            </a:r>
          </a:p>
          <a:p>
            <a:pPr>
              <a:spcBef>
                <a:spcPts val="400"/>
              </a:spcBef>
              <a:buSzPct val="50000"/>
              <a:buFontTx/>
              <a:buNone/>
              <a:defRPr/>
            </a:pPr>
            <a:endParaRPr lang="en-US" altLang="en-US" sz="1400" b="1" dirty="0">
              <a:solidFill>
                <a:srgbClr val="0000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Nov. 2015 Sessions</a:t>
            </a:r>
          </a:p>
        </p:txBody>
      </p:sp>
      <p:sp>
        <p:nvSpPr>
          <p:cNvPr id="15363" name="Content Placeholder 2"/>
          <p:cNvSpPr>
            <a:spLocks noGrp="1"/>
          </p:cNvSpPr>
          <p:nvPr>
            <p:ph idx="1"/>
          </p:nvPr>
        </p:nvSpPr>
        <p:spPr>
          <a:xfrm>
            <a:off x="685800" y="1219200"/>
            <a:ext cx="8153400" cy="609600"/>
          </a:xfrm>
        </p:spPr>
        <p:txBody>
          <a:bodyPr/>
          <a:lstStyle/>
          <a:p>
            <a:pPr>
              <a:buFont typeface="Arial" pitchFamily="34" charset="0"/>
              <a:buChar char="•"/>
              <a:defRPr/>
            </a:pPr>
            <a:r>
              <a:rPr lang="en-US" altLang="en-US" sz="2800" dirty="0" smtClean="0">
                <a:latin typeface="Times New Roman" pitchFamily="18" charset="0"/>
              </a:rPr>
              <a:t>Secretary: </a:t>
            </a:r>
          </a:p>
          <a:p>
            <a:pPr>
              <a:buFont typeface="Arial" pitchFamily="34" charset="0"/>
              <a:buChar char="•"/>
              <a:defRPr/>
            </a:pPr>
            <a:r>
              <a:rPr lang="en-US" altLang="en-US" sz="2800" dirty="0" smtClean="0">
                <a:latin typeface="Times New Roman" pitchFamily="18" charset="0"/>
              </a:rPr>
              <a:t>Total of 5 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7</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413708981"/>
              </p:ext>
            </p:extLst>
          </p:nvPr>
        </p:nvGraphicFramePr>
        <p:xfrm>
          <a:off x="1676401" y="2286000"/>
          <a:ext cx="6477000" cy="2831465"/>
        </p:xfrm>
        <a:graphic>
          <a:graphicData uri="http://schemas.openxmlformats.org/drawingml/2006/table">
            <a:tbl>
              <a:tblPr/>
              <a:tblGrid>
                <a:gridCol w="914399"/>
                <a:gridCol w="1295400"/>
                <a:gridCol w="1252929"/>
                <a:gridCol w="1490271"/>
                <a:gridCol w="1524001"/>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(Baker)</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(Baker)</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600" b="0" i="0" u="none" strike="sng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(Gaston B)</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8" name="Content Placeholder 2"/>
          <p:cNvSpPr txBox="1">
            <a:spLocks/>
          </p:cNvSpPr>
          <p:nvPr/>
        </p:nvSpPr>
        <p:spPr bwMode="auto">
          <a:xfrm>
            <a:off x="685800" y="5105400"/>
            <a:ext cx="8610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085850" indent="-228600">
              <a:spcBef>
                <a:spcPct val="20000"/>
              </a:spcBef>
              <a:buChar char="•"/>
              <a:defRPr sz="2400">
                <a:solidFill>
                  <a:schemeClr val="tx1"/>
                </a:solidFill>
                <a:latin typeface="Arial" pitchFamily="34" charset="0"/>
              </a:defRPr>
            </a:lvl3pPr>
            <a:lvl4pPr marL="1428750" indent="-228600">
              <a:spcBef>
                <a:spcPct val="20000"/>
              </a:spcBef>
              <a:buChar char="–"/>
              <a:defRPr sz="2000">
                <a:solidFill>
                  <a:schemeClr val="tx1"/>
                </a:solidFill>
                <a:latin typeface="Arial" pitchFamily="34" charset="0"/>
              </a:defRPr>
            </a:lvl4pPr>
            <a:lvl5pPr marL="1771650" indent="-228600">
              <a:spcBef>
                <a:spcPct val="20000"/>
              </a:spcBef>
              <a:buChar char="•"/>
              <a:defRPr sz="2000">
                <a:solidFill>
                  <a:schemeClr val="tx1"/>
                </a:solidFill>
                <a:latin typeface="Arial" pitchFamily="34" charset="0"/>
              </a:defRPr>
            </a:lvl5pPr>
            <a:lvl6pPr marL="2228850" indent="-228600" eaLnBrk="0" fontAlgn="base" hangingPunct="0">
              <a:spcBef>
                <a:spcPct val="20000"/>
              </a:spcBef>
              <a:spcAft>
                <a:spcPct val="0"/>
              </a:spcAft>
              <a:buChar char="•"/>
              <a:defRPr sz="2000">
                <a:solidFill>
                  <a:schemeClr val="tx1"/>
                </a:solidFill>
                <a:latin typeface="Arial" pitchFamily="34" charset="0"/>
              </a:defRPr>
            </a:lvl6pPr>
            <a:lvl7pPr marL="2686050" indent="-228600" eaLnBrk="0" fontAlgn="base" hangingPunct="0">
              <a:spcBef>
                <a:spcPct val="20000"/>
              </a:spcBef>
              <a:spcAft>
                <a:spcPct val="0"/>
              </a:spcAft>
              <a:buChar char="•"/>
              <a:defRPr sz="2000">
                <a:solidFill>
                  <a:schemeClr val="tx1"/>
                </a:solidFill>
                <a:latin typeface="Arial" pitchFamily="34" charset="0"/>
              </a:defRPr>
            </a:lvl7pPr>
            <a:lvl8pPr marL="3143250" indent="-228600" eaLnBrk="0" fontAlgn="base" hangingPunct="0">
              <a:spcBef>
                <a:spcPct val="20000"/>
              </a:spcBef>
              <a:spcAft>
                <a:spcPct val="0"/>
              </a:spcAft>
              <a:buChar char="•"/>
              <a:defRPr sz="2000">
                <a:solidFill>
                  <a:schemeClr val="tx1"/>
                </a:solidFill>
                <a:latin typeface="Arial" pitchFamily="34" charset="0"/>
              </a:defRPr>
            </a:lvl8pPr>
            <a:lvl9pPr marL="3600450" indent="-228600" eaLnBrk="0" fontAlgn="base" hangingPunct="0">
              <a:spcBef>
                <a:spcPct val="20000"/>
              </a:spcBef>
              <a:spcAft>
                <a:spcPct val="0"/>
              </a:spcAft>
              <a:buChar char="•"/>
              <a:defRPr sz="2000">
                <a:solidFill>
                  <a:schemeClr val="tx1"/>
                </a:solidFill>
                <a:latin typeface="Arial" pitchFamily="34" charset="0"/>
              </a:defRPr>
            </a:lvl9pPr>
          </a:lstStyle>
          <a:p>
            <a:r>
              <a:rPr lang="en-US" altLang="en-US" sz="2800" dirty="0">
                <a:latin typeface="Times New Roman" pitchFamily="18" charset="0"/>
              </a:rPr>
              <a:t>Meeting Objective(s):</a:t>
            </a:r>
          </a:p>
          <a:p>
            <a:pPr lvl="1">
              <a:buFont typeface="Wingdings" pitchFamily="2" charset="2"/>
              <a:buChar char="Ø"/>
            </a:pPr>
            <a:r>
              <a:rPr lang="en-US" altLang="en-US" sz="2000" dirty="0">
                <a:latin typeface="Times New Roman" pitchFamily="18" charset="0"/>
              </a:rPr>
              <a:t>Review the second recirculation sponsor ballot on draft spec. </a:t>
            </a:r>
            <a:r>
              <a:rPr lang="en-US" altLang="en-US" sz="2000" dirty="0" smtClean="0">
                <a:latin typeface="Times New Roman" pitchFamily="18" charset="0"/>
              </a:rPr>
              <a:t>D7.0</a:t>
            </a:r>
          </a:p>
          <a:p>
            <a:pPr lvl="1">
              <a:buFont typeface="Wingdings" pitchFamily="2" charset="2"/>
              <a:buChar char="Ø"/>
            </a:pPr>
            <a:r>
              <a:rPr lang="en-US" altLang="en-US" sz="2000" dirty="0">
                <a:latin typeface="Times New Roman" pitchFamily="18" charset="0"/>
              </a:rPr>
              <a:t>Seek EC conditional approval of submission TG4q draft spec. to </a:t>
            </a:r>
            <a:r>
              <a:rPr lang="en-US" altLang="en-US" sz="2000" dirty="0" err="1">
                <a:latin typeface="Times New Roman" pitchFamily="18" charset="0"/>
              </a:rPr>
              <a:t>RevCom</a:t>
            </a:r>
            <a:endParaRPr lang="en-US" altLang="en-US" sz="2000"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533400"/>
          </a:xfrm>
        </p:spPr>
        <p:txBody>
          <a:bodyPr/>
          <a:lstStyle/>
          <a:p>
            <a:r>
              <a:rPr lang="en-US" altLang="en-US" b="1" dirty="0" smtClean="0"/>
              <a:t>Agenda</a:t>
            </a:r>
          </a:p>
        </p:txBody>
      </p:sp>
      <p:sp>
        <p:nvSpPr>
          <p:cNvPr id="15363" name="Content Placeholder 2"/>
          <p:cNvSpPr>
            <a:spLocks noGrp="1"/>
          </p:cNvSpPr>
          <p:nvPr>
            <p:ph idx="1"/>
          </p:nvPr>
        </p:nvSpPr>
        <p:spPr>
          <a:xfrm>
            <a:off x="304800" y="1219200"/>
            <a:ext cx="8686800" cy="5029200"/>
          </a:xfrm>
        </p:spPr>
        <p:txBody>
          <a:bodyPr/>
          <a:lstStyle/>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800" u="sng" dirty="0" smtClean="0">
                <a:hlinkClick r:id="rId2"/>
              </a:rPr>
              <a:t>Agenda (15-0829)</a:t>
            </a:r>
            <a:endParaRPr lang="en-US" sz="2800" u="sng" dirty="0" smtClean="0"/>
          </a:p>
          <a:p>
            <a:pPr marL="481012" indent="-457200">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a:t>Approval of </a:t>
            </a:r>
            <a:r>
              <a:rPr lang="en-US" altLang="en-US" sz="2800" dirty="0" smtClean="0"/>
              <a:t>Nov. </a:t>
            </a:r>
            <a:r>
              <a:rPr lang="en-US" altLang="en-US" sz="2800" dirty="0"/>
              <a:t>2015 Meeting </a:t>
            </a:r>
            <a:r>
              <a:rPr lang="en-US" altLang="en-US" sz="2800" dirty="0" smtClean="0"/>
              <a:t>Agenda (15-0829r1)</a:t>
            </a:r>
            <a:endParaRPr lang="en-US" altLang="en-US" sz="2800" u="sng" dirty="0" smtClean="0">
              <a:latin typeface="Times New Roman" pitchFamily="18" charset="0"/>
            </a:endParaRP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B98C0221-2EA3-4526-A473-A1844F99E1DF}" type="slidenum">
              <a:rPr lang="en-US" altLang="en-US" sz="1200">
                <a:latin typeface="Times New Roman" pitchFamily="18" charset="0"/>
              </a:rPr>
              <a:pPr>
                <a:spcBef>
                  <a:spcPct val="0"/>
                </a:spcBef>
                <a:buFontTx/>
                <a:buNone/>
              </a:pPr>
              <a:t>8</a:t>
            </a:fld>
            <a:endParaRPr lang="en-US" altLang="en-US" sz="1200">
              <a:latin typeface="Times New Roman" pitchFamily="18" charset="0"/>
            </a:endParaRPr>
          </a:p>
        </p:txBody>
      </p:sp>
      <p:sp>
        <p:nvSpPr>
          <p:cNvPr id="2048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0486"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
        <p:nvSpPr>
          <p:cNvPr id="7" name="Content Placeholder 2"/>
          <p:cNvSpPr txBox="1">
            <a:spLocks/>
          </p:cNvSpPr>
          <p:nvPr/>
        </p:nvSpPr>
        <p:spPr bwMode="auto">
          <a:xfrm>
            <a:off x="914400" y="2667000"/>
            <a:ext cx="7772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Moved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kern="0" dirty="0" smtClean="0">
                <a:latin typeface="Times New Roman" pitchFamily="18" charset="0"/>
                <a:cs typeface="Times New Roman" pitchFamily="18" charset="0"/>
              </a:rPr>
              <a:t>Seconded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kern="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685800"/>
            <a:ext cx="8153400" cy="1066800"/>
          </a:xfrm>
        </p:spPr>
        <p:txBody>
          <a:bodyPr/>
          <a:lstStyle/>
          <a:p>
            <a:r>
              <a:rPr lang="en-US" altLang="en-US" b="1" dirty="0" smtClean="0"/>
              <a:t>Approval of BRC Call Minutes</a:t>
            </a:r>
          </a:p>
        </p:txBody>
      </p:sp>
      <p:sp>
        <p:nvSpPr>
          <p:cNvPr id="15363" name="Content Placeholder 2"/>
          <p:cNvSpPr>
            <a:spLocks noGrp="1"/>
          </p:cNvSpPr>
          <p:nvPr>
            <p:ph idx="1"/>
          </p:nvPr>
        </p:nvSpPr>
        <p:spPr/>
        <p:txBody>
          <a:bodyPr/>
          <a:lstStyle/>
          <a:p>
            <a:pPr indent="-319088">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rPr>
              <a:t>15-15-0840-00-004q-brc-conf-call-meeting-minutes-04-november-2015.doc</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Moved by: </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800" dirty="0" smtClean="0">
                <a:latin typeface="Times New Roman" pitchFamily="18" charset="0"/>
                <a:cs typeface="Times New Roman" pitchFamily="18" charset="0"/>
              </a:rPr>
              <a:t>Seconded by:</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cs typeface="Times New Roman" pitchFamily="18" charset="0"/>
            </a:endParaRP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0F68746-FA02-4A42-9846-C25141749E68}" type="slidenum">
              <a:rPr lang="en-US" altLang="en-US" sz="1200">
                <a:latin typeface="Times New Roman" pitchFamily="18" charset="0"/>
              </a:rPr>
              <a:pPr>
                <a:spcBef>
                  <a:spcPct val="0"/>
                </a:spcBef>
                <a:buFontTx/>
                <a:buNone/>
              </a:pPr>
              <a:t>9</a:t>
            </a:fld>
            <a:endParaRPr lang="en-US" altLang="en-US" sz="1200">
              <a:latin typeface="Times New Roman" pitchFamily="18" charset="0"/>
            </a:endParaRPr>
          </a:p>
        </p:txBody>
      </p:sp>
      <p:sp>
        <p:nvSpPr>
          <p:cNvPr id="2355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3558"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Nov 2015</a:t>
            </a:r>
          </a:p>
        </p:txBody>
      </p:sp>
    </p:spTree>
    <p:extLst>
      <p:ext uri="{BB962C8B-B14F-4D97-AF65-F5344CB8AC3E}">
        <p14:creationId xmlns:p14="http://schemas.microsoft.com/office/powerpoint/2010/main" val="2070919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991</Words>
  <Application>Microsoft Office PowerPoint</Application>
  <PresentationFormat>On-screen Show (4:3)</PresentationFormat>
  <Paragraphs>166</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IEEE 802.15.4q Task Group</vt:lpstr>
      <vt:lpstr>Participants, Patents, and Duty to Inform</vt:lpstr>
      <vt:lpstr>Patent Related Links</vt:lpstr>
      <vt:lpstr>Call for Potentially Essential Patents</vt:lpstr>
      <vt:lpstr>Other Guidelines for IEEE WG Meetings</vt:lpstr>
      <vt:lpstr>Nov. 2015 Sessions</vt:lpstr>
      <vt:lpstr>Agenda</vt:lpstr>
      <vt:lpstr>Approval of BRC Call Minutes</vt:lpstr>
      <vt:lpstr>MON PM1</vt:lpstr>
      <vt:lpstr>TUE PM2</vt:lpstr>
      <vt:lpstr>WED PM1</vt:lpstr>
      <vt:lpstr>THUR AM2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2015-11-09T14:12:33Z</dcterms:modified>
</cp:coreProperties>
</file>