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56" r:id="rId4"/>
    <p:sldId id="262" r:id="rId5"/>
    <p:sldId id="267" r:id="rId6"/>
    <p:sldId id="264" r:id="rId7"/>
    <p:sldId id="265" r:id="rId8"/>
    <p:sldId id="263" r:id="rId9"/>
    <p:sldId id="261" r:id="rId10"/>
    <p:sldId id="268" r:id="rId11"/>
    <p:sldId id="266" r:id="rId12"/>
    <p:sldId id="269" r:id="rId13"/>
    <p:sldId id="270" r:id="rId14"/>
    <p:sldId id="271" r:id="rId15"/>
    <p:sldId id="272" r:id="rId16"/>
    <p:sldId id="27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9" d="100"/>
          <a:sy n="89" d="100"/>
        </p:scale>
        <p:origin x="1310"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45BFD71C-8AD1-44FC-8D13-289F5BBC87D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505121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380FBCA8-D0E6-478F-B796-1F0D74F26B1B}"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9791915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dirty="0" smtClean="0"/>
              <a:t>doc.: IEEE 802.15-&lt;doc#&gt;</a:t>
            </a:r>
            <a:endParaRPr lang="en-US" altLang="en-US" dirty="0"/>
          </a:p>
        </p:txBody>
      </p:sp>
      <p:sp>
        <p:nvSpPr>
          <p:cNvPr id="5" name="Date Placeholder 4"/>
          <p:cNvSpPr>
            <a:spLocks noGrp="1"/>
          </p:cNvSpPr>
          <p:nvPr>
            <p:ph type="dt" idx="11"/>
          </p:nvPr>
        </p:nvSpPr>
        <p:spPr/>
        <p:txBody>
          <a:bodyPr/>
          <a:lstStyle/>
          <a:p>
            <a:r>
              <a:rPr lang="en-US" altLang="en-US" dirty="0" smtClean="0"/>
              <a:t>&lt;month year&gt;</a:t>
            </a:r>
            <a:endParaRPr lang="en-US" altLang="en-US" dirty="0"/>
          </a:p>
        </p:txBody>
      </p:sp>
      <p:sp>
        <p:nvSpPr>
          <p:cNvPr id="6" name="Footer Placeholder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Slide Number Placeholder 6"/>
          <p:cNvSpPr>
            <a:spLocks noGrp="1"/>
          </p:cNvSpPr>
          <p:nvPr>
            <p:ph type="sldNum" sz="quarter" idx="13"/>
          </p:nvPr>
        </p:nvSpPr>
        <p:spPr/>
        <p:txBody>
          <a:bodyPr/>
          <a:lstStyle/>
          <a:p>
            <a:r>
              <a:rPr lang="en-US" altLang="en-US" dirty="0" smtClean="0"/>
              <a:t>Page </a:t>
            </a:r>
            <a:fld id="{380FBCA8-D0E6-478F-B796-1F0D74F26B1B}" type="slidenum">
              <a:rPr lang="en-US" altLang="en-US" smtClean="0"/>
              <a:pPr/>
              <a:t>1</a:t>
            </a:fld>
            <a:endParaRPr lang="en-US" altLang="en-US" dirty="0"/>
          </a:p>
        </p:txBody>
      </p:sp>
    </p:spTree>
    <p:extLst>
      <p:ext uri="{BB962C8B-B14F-4D97-AF65-F5344CB8AC3E}">
        <p14:creationId xmlns:p14="http://schemas.microsoft.com/office/powerpoint/2010/main" val="2696377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DAF2B96B-255F-4C89-869B-47F8BC35BFAD}" type="slidenum">
              <a:rPr lang="en-US" altLang="en-US"/>
              <a:pPr/>
              <a:t>3</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55791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1AA560FF-18C4-4AA5-B7C5-CC6BF56DD228}" type="slidenum">
              <a:rPr lang="en-US" altLang="en-US"/>
              <a:pPr/>
              <a:t>‹#›</a:t>
            </a:fld>
            <a:endParaRPr lang="en-US" altLang="en-US" dirty="0"/>
          </a:p>
        </p:txBody>
      </p:sp>
    </p:spTree>
    <p:extLst>
      <p:ext uri="{BB962C8B-B14F-4D97-AF65-F5344CB8AC3E}">
        <p14:creationId xmlns:p14="http://schemas.microsoft.com/office/powerpoint/2010/main" val="207341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BC4CCF39-19F8-4698-87AE-29D6ED75A52B}" type="slidenum">
              <a:rPr lang="en-US" altLang="en-US"/>
              <a:pPr/>
              <a:t>‹#›</a:t>
            </a:fld>
            <a:endParaRPr lang="en-US" altLang="en-US" dirty="0"/>
          </a:p>
        </p:txBody>
      </p:sp>
    </p:spTree>
    <p:extLst>
      <p:ext uri="{BB962C8B-B14F-4D97-AF65-F5344CB8AC3E}">
        <p14:creationId xmlns:p14="http://schemas.microsoft.com/office/powerpoint/2010/main" val="266787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AE7C95F-D2A4-4C31-B7D2-36D436800674}" type="slidenum">
              <a:rPr lang="en-US" altLang="en-US"/>
              <a:pPr/>
              <a:t>‹#›</a:t>
            </a:fld>
            <a:endParaRPr lang="en-US" altLang="en-US" dirty="0"/>
          </a:p>
        </p:txBody>
      </p:sp>
    </p:spTree>
    <p:extLst>
      <p:ext uri="{BB962C8B-B14F-4D97-AF65-F5344CB8AC3E}">
        <p14:creationId xmlns:p14="http://schemas.microsoft.com/office/powerpoint/2010/main" val="2707513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C9E12ED4-D9E1-4464-9F52-DFC1A0F387BF}" type="slidenum">
              <a:rPr lang="en-US" altLang="en-US"/>
              <a:pPr/>
              <a:t>‹#›</a:t>
            </a:fld>
            <a:endParaRPr lang="en-US" altLang="en-US" dirty="0"/>
          </a:p>
        </p:txBody>
      </p:sp>
    </p:spTree>
    <p:extLst>
      <p:ext uri="{BB962C8B-B14F-4D97-AF65-F5344CB8AC3E}">
        <p14:creationId xmlns:p14="http://schemas.microsoft.com/office/powerpoint/2010/main" val="351557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lvl1pPr>
              <a:defRPr/>
            </a:lvl1p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2957EFB-7D7E-434C-B049-77C29E75FB6C}" type="slidenum">
              <a:rPr lang="en-US" altLang="en-US"/>
              <a:pPr/>
              <a:t>‹#›</a:t>
            </a:fld>
            <a:endParaRPr lang="en-US" altLang="en-US" dirty="0"/>
          </a:p>
        </p:txBody>
      </p:sp>
    </p:spTree>
    <p:extLst>
      <p:ext uri="{BB962C8B-B14F-4D97-AF65-F5344CB8AC3E}">
        <p14:creationId xmlns:p14="http://schemas.microsoft.com/office/powerpoint/2010/main" val="64448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270BFCF0-3AEC-4324-8C98-99BEF72369F5}" type="slidenum">
              <a:rPr lang="en-US" altLang="en-US"/>
              <a:pPr/>
              <a:t>‹#›</a:t>
            </a:fld>
            <a:endParaRPr lang="en-US" altLang="en-US" dirty="0"/>
          </a:p>
        </p:txBody>
      </p:sp>
    </p:spTree>
    <p:extLst>
      <p:ext uri="{BB962C8B-B14F-4D97-AF65-F5344CB8AC3E}">
        <p14:creationId xmlns:p14="http://schemas.microsoft.com/office/powerpoint/2010/main" val="244585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4BD3F21-A923-4C9D-9F5E-E9F2B7AC8947}" type="slidenum">
              <a:rPr lang="en-US" altLang="en-US"/>
              <a:pPr/>
              <a:t>‹#›</a:t>
            </a:fld>
            <a:endParaRPr lang="en-US" altLang="en-US" dirty="0"/>
          </a:p>
        </p:txBody>
      </p:sp>
    </p:spTree>
    <p:extLst>
      <p:ext uri="{BB962C8B-B14F-4D97-AF65-F5344CB8AC3E}">
        <p14:creationId xmlns:p14="http://schemas.microsoft.com/office/powerpoint/2010/main" val="288207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4959214C-D837-416D-B12B-765593E512E6}" type="slidenum">
              <a:rPr lang="en-US" altLang="en-US"/>
              <a:pPr/>
              <a:t>‹#›</a:t>
            </a:fld>
            <a:endParaRPr lang="en-US" altLang="en-US" dirty="0"/>
          </a:p>
        </p:txBody>
      </p:sp>
    </p:spTree>
    <p:extLst>
      <p:ext uri="{BB962C8B-B14F-4D97-AF65-F5344CB8AC3E}">
        <p14:creationId xmlns:p14="http://schemas.microsoft.com/office/powerpoint/2010/main" val="376172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DAE0E4D3-27E1-42DC-83A7-2C982E7D6425}" type="slidenum">
              <a:rPr lang="en-US" altLang="en-US"/>
              <a:pPr/>
              <a:t>‹#›</a:t>
            </a:fld>
            <a:endParaRPr lang="en-US" altLang="en-US" dirty="0"/>
          </a:p>
        </p:txBody>
      </p:sp>
    </p:spTree>
    <p:extLst>
      <p:ext uri="{BB962C8B-B14F-4D97-AF65-F5344CB8AC3E}">
        <p14:creationId xmlns:p14="http://schemas.microsoft.com/office/powerpoint/2010/main" val="600376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8A5AADB2-C306-42AD-BF55-E90D6A31B9BD}" type="slidenum">
              <a:rPr lang="en-US" altLang="en-US"/>
              <a:pPr/>
              <a:t>‹#›</a:t>
            </a:fld>
            <a:endParaRPr lang="en-US" altLang="en-US" dirty="0"/>
          </a:p>
        </p:txBody>
      </p:sp>
    </p:spTree>
    <p:extLst>
      <p:ext uri="{BB962C8B-B14F-4D97-AF65-F5344CB8AC3E}">
        <p14:creationId xmlns:p14="http://schemas.microsoft.com/office/powerpoint/2010/main" val="704173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November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B. Rolfe, BCA</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7BAB2A2F-4B79-4D82-86DE-27611F44FF05}" type="slidenum">
              <a:rPr lang="en-US" altLang="en-US"/>
              <a:pPr/>
              <a:t>‹#›</a:t>
            </a:fld>
            <a:endParaRPr lang="en-US" altLang="en-US" dirty="0"/>
          </a:p>
        </p:txBody>
      </p:sp>
    </p:spTree>
    <p:extLst>
      <p:ext uri="{BB962C8B-B14F-4D97-AF65-F5344CB8AC3E}">
        <p14:creationId xmlns:p14="http://schemas.microsoft.com/office/powerpoint/2010/main" val="418799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November 2015</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 Rolfe, BCA</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1CF9803D-881C-479C-9005-60AFD0BAA242}" type="slidenum">
              <a:rPr lang="en-US" altLang="en-US"/>
              <a:pPr/>
              <a:t>‹#›</a:t>
            </a:fld>
            <a:endParaRPr lang="en-US" altLang="en-US" dirty="0"/>
          </a:p>
        </p:txBody>
      </p:sp>
      <p:sp>
        <p:nvSpPr>
          <p:cNvPr id="1031" name="Rectangle 7"/>
          <p:cNvSpPr>
            <a:spLocks noChangeArrowheads="1"/>
          </p:cNvSpPr>
          <p:nvPr/>
        </p:nvSpPr>
        <p:spPr bwMode="auto">
          <a:xfrm>
            <a:off x="3733800" y="394156"/>
            <a:ext cx="472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802.15-15-0859-00-wng0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2"/>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9205AF8B-FFC7-43AE-B50E-E3ECD02AFE4E}" type="slidenum">
              <a:rPr lang="en-US" altLang="en-US"/>
              <a:pPr/>
              <a:t>1</a:t>
            </a:fld>
            <a:endParaRPr lang="en-US" altLang="en-US" dirty="0"/>
          </a:p>
        </p:txBody>
      </p:sp>
      <p:sp>
        <p:nvSpPr>
          <p:cNvPr id="27651" name="Rectangle 3"/>
          <p:cNvSpPr>
            <a:spLocks noChangeArrowheads="1"/>
          </p:cNvSpPr>
          <p:nvPr/>
        </p:nvSpPr>
        <p:spPr bwMode="auto">
          <a:xfrm>
            <a:off x="152400" y="609600"/>
            <a:ext cx="89916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sz="1600" dirty="0"/>
              <a:t>Decoupling Band and Channel Plan from PHY specifications in 15.4</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November 9,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Benjamin A. Rolfe  Company: Blind Creek Associates</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Post Box Seven Nine Eight, Lost Gatos, CA 95031</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:+1 408 395 7207 , </a:t>
            </a:r>
            <a:r>
              <a:rPr lang="en-US" altLang="en-US" sz="1600" dirty="0">
                <a:solidFill>
                  <a:schemeClr val="tx2"/>
                </a:solidFill>
              </a:rPr>
              <a:t>FAX</a:t>
            </a:r>
            <a:r>
              <a:rPr lang="en-US" altLang="en-US" sz="1600" dirty="0" smtClean="0">
                <a:solidFill>
                  <a:schemeClr val="tx2"/>
                </a:solidFill>
              </a:rPr>
              <a:t>: Deprecated, E-Mail: ben @ blindcreek</a:t>
            </a:r>
            <a:r>
              <a:rPr lang="en-US" altLang="en-US" sz="1600" dirty="0">
                <a:solidFill>
                  <a:schemeClr val="tx2"/>
                </a:solidFill>
              </a:rPr>
              <a:t> </a:t>
            </a:r>
            <a:r>
              <a:rPr lang="en-US" altLang="en-US" sz="1600" dirty="0" smtClean="0">
                <a:solidFill>
                  <a:schemeClr val="tx2"/>
                </a:solidFill>
              </a:rPr>
              <a:t>. com</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802.15.4</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Suggests an approach to decouple the band and channel plan information from PHY specification, to simplify adopting new bands as regional regulations change when an existing PHY definition can otherwise support the requirements to operate in the band. Would also provide managed identifiers for bands and operating modes which may be useful in future MAC enhancements and/or by externally defined protocols. </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Suggest a useful enhancement to the standard which would be incorporated via and amendment or revision to the standard.</a:t>
            </a:r>
          </a:p>
          <a:p>
            <a:r>
              <a:rPr lang="en-US" altLang="en-US" sz="1600" b="1" dirty="0" smtClean="0">
                <a:solidFill>
                  <a:schemeClr val="tx2"/>
                </a:solidFill>
              </a:rPr>
              <a:t>Notice:</a:t>
            </a:r>
            <a:r>
              <a:rPr lang="en-US" alt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becomes </a:t>
            </a:r>
          </a:p>
          <a:p>
            <a:r>
              <a:rPr lang="en-US" altLang="en-US" sz="1600" b="1" dirty="0" smtClean="0">
                <a:solidFill>
                  <a:schemeClr val="tx2"/>
                </a:solidFill>
              </a:rPr>
              <a:t>Release:</a:t>
            </a:r>
            <a:r>
              <a:rPr lang="en-US" altLang="en-US" sz="1600" dirty="0" smtClean="0">
                <a:solidFill>
                  <a:schemeClr val="tx2"/>
                </a:solidFill>
              </a:rPr>
              <a:t>	The contributor acknowledges and accepts that this contribution the property of IEEE and may be made publicly available by P802.15.</a:t>
            </a:r>
            <a:endParaRPr lang="en-US" altLang="en-US" sz="1600" dirty="0">
              <a:solidFill>
                <a:schemeClr val="tx2"/>
              </a:solidFill>
            </a:endParaRPr>
          </a:p>
          <a:p>
            <a:r>
              <a:rPr lang="en-US" altLang="en-US" sz="1600" dirty="0" smtClean="0">
                <a:solidFill>
                  <a:schemeClr val="tx2"/>
                </a:solidFill>
              </a:rPr>
              <a:t>	</a:t>
            </a:r>
            <a:endParaRPr lang="en-US" altLang="en-US" sz="16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Precedent 802.11 Annex E</a:t>
            </a:r>
            <a:endParaRPr lang="en-US" dirty="0"/>
          </a:p>
        </p:txBody>
      </p:sp>
      <p:sp>
        <p:nvSpPr>
          <p:cNvPr id="3" name="Content Placeholder 2"/>
          <p:cNvSpPr>
            <a:spLocks noGrp="1"/>
          </p:cNvSpPr>
          <p:nvPr>
            <p:ph idx="1"/>
          </p:nvPr>
        </p:nvSpPr>
        <p:spPr>
          <a:xfrm>
            <a:off x="685800" y="5791200"/>
            <a:ext cx="7772400" cy="304800"/>
          </a:xfrm>
        </p:spPr>
        <p:txBody>
          <a:bodyPr>
            <a:normAutofit fontScale="47500" lnSpcReduction="20000"/>
          </a:bodyPr>
          <a:lstStyle/>
          <a:p>
            <a:pPr marL="0" indent="0">
              <a:buNone/>
            </a:pPr>
            <a:r>
              <a:rPr lang="en-US" dirty="0"/>
              <a:t>IEEE P802.11-REVmc/D4.0, January 2015</a:t>
            </a:r>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10</a:t>
            </a:fld>
            <a:endParaRPr lang="en-US" altLang="en-US" dirty="0"/>
          </a:p>
        </p:txBody>
      </p:sp>
      <p:pic>
        <p:nvPicPr>
          <p:cNvPr id="7" name="Picture 6"/>
          <p:cNvPicPr>
            <a:picLocks noChangeAspect="1"/>
          </p:cNvPicPr>
          <p:nvPr/>
        </p:nvPicPr>
        <p:blipFill>
          <a:blip r:embed="rId2"/>
          <a:stretch>
            <a:fillRect/>
          </a:stretch>
        </p:blipFill>
        <p:spPr>
          <a:xfrm>
            <a:off x="76199" y="1852388"/>
            <a:ext cx="8991601" cy="3329212"/>
          </a:xfrm>
          <a:prstGeom prst="rect">
            <a:avLst/>
          </a:prstGeom>
        </p:spPr>
      </p:pic>
    </p:spTree>
    <p:extLst>
      <p:ext uri="{BB962C8B-B14F-4D97-AF65-F5344CB8AC3E}">
        <p14:creationId xmlns:p14="http://schemas.microsoft.com/office/powerpoint/2010/main" val="356898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Example 802.15.4</a:t>
            </a:r>
            <a:endParaRPr lang="en-US" dirty="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11</a:t>
            </a:fld>
            <a:endParaRPr lang="en-US" altLang="en-US" dirty="0"/>
          </a:p>
        </p:txBody>
      </p:sp>
      <p:graphicFrame>
        <p:nvGraphicFramePr>
          <p:cNvPr id="8" name="Table 7"/>
          <p:cNvGraphicFramePr>
            <a:graphicFrameLocks noGrp="1"/>
          </p:cNvGraphicFramePr>
          <p:nvPr>
            <p:extLst>
              <p:ext uri="{D42A27DB-BD31-4B8C-83A1-F6EECF244321}">
                <p14:modId xmlns:p14="http://schemas.microsoft.com/office/powerpoint/2010/main" val="1252538283"/>
              </p:ext>
            </p:extLst>
          </p:nvPr>
        </p:nvGraphicFramePr>
        <p:xfrm>
          <a:off x="2372868" y="1447800"/>
          <a:ext cx="4398264" cy="4876795"/>
        </p:xfrm>
        <a:graphic>
          <a:graphicData uri="http://schemas.openxmlformats.org/drawingml/2006/table">
            <a:tbl>
              <a:tblPr>
                <a:tableStyleId>{5C22544A-7EE6-4342-B048-85BDC9FD1C3A}</a:tableStyleId>
              </a:tblPr>
              <a:tblGrid>
                <a:gridCol w="1221011"/>
                <a:gridCol w="958427"/>
                <a:gridCol w="1181624"/>
                <a:gridCol w="1037202"/>
              </a:tblGrid>
              <a:tr h="541867">
                <a:tc>
                  <a:txBody>
                    <a:bodyPr/>
                    <a:lstStyle/>
                    <a:p>
                      <a:pPr algn="l" fontAlgn="b"/>
                      <a:r>
                        <a:rPr lang="en-US" sz="1100" u="none" strike="noStrike">
                          <a:effectLst/>
                        </a:rPr>
                        <a:t>Band designation </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Band Identifier Value</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dirty="0">
                          <a:effectLst/>
                        </a:rPr>
                        <a:t>Frequency Range</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Region(s)</a:t>
                      </a:r>
                      <a:endParaRPr lang="en-US" sz="1100" b="0" i="0" u="none" strike="noStrike">
                        <a:solidFill>
                          <a:srgbClr val="000000"/>
                        </a:solidFill>
                        <a:effectLst/>
                        <a:latin typeface="Calibri" panose="020F0502020204030204" pitchFamily="34" charset="0"/>
                      </a:endParaRPr>
                    </a:p>
                  </a:txBody>
                  <a:tcPr marL="6350" marR="6350" marT="6350" marB="0" anchor="b"/>
                </a:tc>
              </a:tr>
              <a:tr h="361244">
                <a:tc>
                  <a:txBody>
                    <a:bodyPr/>
                    <a:lstStyle/>
                    <a:p>
                      <a:pPr algn="l" fontAlgn="b"/>
                      <a:r>
                        <a:rPr lang="en-US" sz="1100" u="none" strike="noStrike">
                          <a:effectLst/>
                        </a:rPr>
                        <a:t>169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169.400–169.475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361244">
                <a:tc>
                  <a:txBody>
                    <a:bodyPr/>
                    <a:lstStyle/>
                    <a:p>
                      <a:pPr algn="l" fontAlgn="b"/>
                      <a:r>
                        <a:rPr lang="en-US" sz="1100" u="none" strike="noStrike">
                          <a:effectLst/>
                        </a:rPr>
                        <a:t>433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433.05–434.79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North America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450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450–470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470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470–510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China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780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779–787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China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863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863–870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EU</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868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868–870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EU</a:t>
                      </a:r>
                      <a:endParaRPr lang="en-US" sz="1100" b="0" i="0" u="none" strike="noStrike">
                        <a:solidFill>
                          <a:srgbClr val="000000"/>
                        </a:solidFill>
                        <a:effectLst/>
                        <a:latin typeface="Calibri" panose="020F0502020204030204" pitchFamily="34" charset="0"/>
                      </a:endParaRPr>
                    </a:p>
                  </a:txBody>
                  <a:tcPr marL="6350" marR="6350" marT="6350" marB="0" anchor="b"/>
                </a:tc>
              </a:tr>
              <a:tr h="361244">
                <a:tc>
                  <a:txBody>
                    <a:bodyPr/>
                    <a:lstStyle/>
                    <a:p>
                      <a:pPr algn="l" fontAlgn="b"/>
                      <a:r>
                        <a:rPr lang="en-US" sz="1100" u="none" strike="noStrike">
                          <a:effectLst/>
                        </a:rPr>
                        <a:t>896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896–901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901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901–902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915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902-928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North America</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917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917–923.5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920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920–928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Japan</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928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928–960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1427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1427–1518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2380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2360–2400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2450 MHz</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2400–2483.5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100" u="none" strike="noStrike">
                          <a:effectLst/>
                        </a:rPr>
                        <a:t>Global (almost)</a:t>
                      </a:r>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HRP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HRP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HRP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LRP UWB</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r>
              <a:tr h="180622">
                <a:tc>
                  <a:txBody>
                    <a:bodyPr/>
                    <a:lstStyle/>
                    <a:p>
                      <a:pPr algn="l" fontAlgn="b"/>
                      <a:r>
                        <a:rPr lang="en-US" sz="1100" u="none" strike="noStrike">
                          <a:effectLst/>
                        </a:rPr>
                        <a:t>TVWS</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tc>
              </a:tr>
            </a:tbl>
          </a:graphicData>
        </a:graphic>
      </p:graphicFrame>
    </p:spTree>
    <p:extLst>
      <p:ext uri="{BB962C8B-B14F-4D97-AF65-F5344CB8AC3E}">
        <p14:creationId xmlns:p14="http://schemas.microsoft.com/office/powerpoint/2010/main" val="35576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Example 802.15.4</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4734701"/>
              </p:ext>
            </p:extLst>
          </p:nvPr>
        </p:nvGraphicFramePr>
        <p:xfrm>
          <a:off x="457201" y="2362202"/>
          <a:ext cx="8153398" cy="3826624"/>
        </p:xfrm>
        <a:graphic>
          <a:graphicData uri="http://schemas.openxmlformats.org/drawingml/2006/table">
            <a:tbl>
              <a:tblPr>
                <a:tableStyleId>{5C22544A-7EE6-4342-B048-85BDC9FD1C3A}</a:tableStyleId>
              </a:tblPr>
              <a:tblGrid>
                <a:gridCol w="806653"/>
                <a:gridCol w="645322"/>
                <a:gridCol w="2295858"/>
                <a:gridCol w="881113"/>
                <a:gridCol w="893523"/>
                <a:gridCol w="2630929"/>
              </a:tblGrid>
              <a:tr h="509324">
                <a:tc>
                  <a:txBody>
                    <a:bodyPr/>
                    <a:lstStyle/>
                    <a:p>
                      <a:pPr algn="l" fontAlgn="b"/>
                      <a:r>
                        <a:rPr lang="en-US" sz="1200" u="none" strike="noStrike">
                          <a:effectLst/>
                        </a:rPr>
                        <a:t>Operting Class Value</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Channel Spacing</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PHY Mode </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Reference</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Band Notes</a:t>
                      </a:r>
                      <a:endParaRPr lang="en-US" sz="1200" b="0" i="0" u="none" strike="noStrike">
                        <a:solidFill>
                          <a:srgbClr val="000000"/>
                        </a:solidFill>
                        <a:effectLst/>
                        <a:latin typeface="Calibri" panose="020F0502020204030204" pitchFamily="34" charset="0"/>
                      </a:endParaRPr>
                    </a:p>
                  </a:txBody>
                  <a:tcPr marL="7098" marR="7098" marT="7098" marB="0" anchor="b"/>
                </a:tc>
              </a:tr>
              <a:tr h="466257">
                <a:tc>
                  <a:txBody>
                    <a:bodyPr/>
                    <a:lstStyle/>
                    <a:p>
                      <a:pPr algn="ctr" fontAlgn="b"/>
                      <a:r>
                        <a:rPr lang="en-US" sz="1200" u="none" strike="noStrike" dirty="0">
                          <a:effectLst/>
                        </a:rPr>
                        <a:t>0</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5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O-QPSK 250kb/s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dirty="0">
                          <a:effectLst/>
                        </a:rPr>
                        <a:t>12</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250 kb/s: 2450 MHz, 915 MHz, 780 MHz, 2380 </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1</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O-QPSK 250kb/s and  100 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12</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 100 kb/s: 868 MHz band</a:t>
                      </a:r>
                      <a:endParaRPr lang="en-US" sz="1200" b="0" i="0" u="none" strike="noStrike">
                        <a:solidFill>
                          <a:srgbClr val="000000"/>
                        </a:solidFill>
                        <a:effectLst/>
                        <a:latin typeface="Calibri" panose="020F0502020204030204" pitchFamily="34" charset="0"/>
                      </a:endParaRPr>
                    </a:p>
                  </a:txBody>
                  <a:tcPr marL="7098" marR="7098" marT="7098" marB="0" anchor="b"/>
                </a:tc>
              </a:tr>
              <a:tr h="509324">
                <a:tc>
                  <a:txBody>
                    <a:bodyPr/>
                    <a:lstStyle/>
                    <a:p>
                      <a:pPr algn="ctr" fontAlgn="b"/>
                      <a:r>
                        <a:rPr lang="en-US" sz="1200" u="none" strike="noStrike" dirty="0">
                          <a:effectLst/>
                        </a:rPr>
                        <a:t>2</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BPSK PHY 20 kb/s,  40 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13</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20 kb/s in 868 MHz band, 40 kb/s in 915 MHz band</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3</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5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CSSS 1Mb/s </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2450 MHz</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4</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5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CSS 250 kb/s</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2450 MHz</a:t>
                      </a:r>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5</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200 KHz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GFSK </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17</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r>
              <a:tr h="254662">
                <a:tc>
                  <a:txBody>
                    <a:bodyPr/>
                    <a:lstStyle/>
                    <a:p>
                      <a:pPr algn="ctr" fontAlgn="b"/>
                      <a:r>
                        <a:rPr lang="en-US" sz="1200" u="none" strike="noStrike" dirty="0">
                          <a:effectLst/>
                        </a:rPr>
                        <a:t>6</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 Mhz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MSK</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18</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r>
              <a:tr h="509324">
                <a:tc>
                  <a:txBody>
                    <a:bodyPr/>
                    <a:lstStyle/>
                    <a:p>
                      <a:pPr algn="ctr" fontAlgn="b"/>
                      <a:r>
                        <a:rPr lang="en-US" sz="1200" u="none" strike="noStrike">
                          <a:effectLst/>
                        </a:rPr>
                        <a:t>7</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200 KHz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pl-PL" sz="1200" u="none" strike="noStrike">
                          <a:effectLst/>
                        </a:rPr>
                        <a:t>2-FSK SUN   50 kb/s, MI=1.0 Mode #1</a:t>
                      </a:r>
                      <a:endParaRPr lang="pl-PL" sz="1200" b="0" i="0" u="none" strike="noStrike">
                        <a:solidFill>
                          <a:srgbClr val="000000"/>
                        </a:solidFill>
                        <a:effectLst/>
                        <a:latin typeface="Calibri" panose="020F0502020204030204" pitchFamily="34" charset="0"/>
                      </a:endParaRPr>
                    </a:p>
                  </a:txBody>
                  <a:tcPr marL="7098" marR="7098" marT="7098" marB="0" anchor="b"/>
                </a:tc>
                <a:tc>
                  <a:txBody>
                    <a:bodyPr/>
                    <a:lstStyle/>
                    <a:p>
                      <a:pPr algn="r" fontAlgn="b"/>
                      <a:r>
                        <a:rPr lang="en-US" sz="1200" u="none" strike="noStrike">
                          <a:effectLst/>
                        </a:rPr>
                        <a:t>20</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Table 20-250</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nl-NL" sz="1200" u="none" strike="noStrike">
                          <a:effectLst/>
                        </a:rPr>
                        <a:t>Bands:  902-928,  920-928,  2400–2483.5  917–923.5, 470–510,  779–787,</a:t>
                      </a:r>
                      <a:endParaRPr lang="nl-NL" sz="1200" b="0" i="0" u="none" strike="noStrike">
                        <a:solidFill>
                          <a:srgbClr val="000000"/>
                        </a:solidFill>
                        <a:effectLst/>
                        <a:latin typeface="Calibri" panose="020F0502020204030204" pitchFamily="34" charset="0"/>
                      </a:endParaRPr>
                    </a:p>
                  </a:txBody>
                  <a:tcPr marL="7098" marR="7098" marT="7098" marB="0" anchor="b"/>
                </a:tc>
              </a:tr>
              <a:tr h="466257">
                <a:tc>
                  <a:txBody>
                    <a:bodyPr/>
                    <a:lstStyle/>
                    <a:p>
                      <a:pPr algn="ctr" fontAlgn="b"/>
                      <a:r>
                        <a:rPr lang="en-US" sz="1200" u="none" strike="noStrike" dirty="0">
                          <a:effectLst/>
                        </a:rPr>
                        <a:t>8</a:t>
                      </a:r>
                      <a:endParaRPr lang="en-US" sz="1200" b="0" i="0" u="none" strike="noStrike" dirty="0">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400 KHz</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pl-PL" sz="1200" u="none" strike="noStrike">
                          <a:effectLst/>
                        </a:rPr>
                        <a:t>2-FSK SUN   150 kb/s, 200 kb/s MI=0.5</a:t>
                      </a:r>
                      <a:endParaRPr lang="pl-PL"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en-US" sz="1200" u="none" strike="noStrike">
                          <a:effectLst/>
                        </a:rPr>
                        <a:t>Table 20-250</a:t>
                      </a:r>
                      <a:endParaRPr lang="en-US" sz="1200" b="0" i="0" u="none" strike="noStrike">
                        <a:solidFill>
                          <a:srgbClr val="000000"/>
                        </a:solidFill>
                        <a:effectLst/>
                        <a:latin typeface="Calibri" panose="020F0502020204030204" pitchFamily="34" charset="0"/>
                      </a:endParaRPr>
                    </a:p>
                  </a:txBody>
                  <a:tcPr marL="7098" marR="7098" marT="7098" marB="0" anchor="b"/>
                </a:tc>
                <a:tc>
                  <a:txBody>
                    <a:bodyPr/>
                    <a:lstStyle/>
                    <a:p>
                      <a:pPr algn="l" fontAlgn="b"/>
                      <a:r>
                        <a:rPr lang="nl-NL" sz="1200" u="none" strike="noStrike" dirty="0">
                          <a:effectLst/>
                        </a:rPr>
                        <a:t>Mode #2 in bands  902-928,</a:t>
                      </a:r>
                      <a:endParaRPr lang="nl-NL" sz="1200" b="0" i="0" u="none" strike="noStrike" dirty="0">
                        <a:solidFill>
                          <a:srgbClr val="000000"/>
                        </a:solidFill>
                        <a:effectLst/>
                        <a:latin typeface="Calibri" panose="020F0502020204030204" pitchFamily="34" charset="0"/>
                      </a:endParaRPr>
                    </a:p>
                  </a:txBody>
                  <a:tcPr marL="7098" marR="7098" marT="7098" marB="0" anchor="b"/>
                </a:tc>
              </a:tr>
            </a:tbl>
          </a:graphicData>
        </a:graphic>
      </p:graphicFrame>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12</a:t>
            </a:fld>
            <a:endParaRPr lang="en-US" altLang="en-US" dirty="0"/>
          </a:p>
        </p:txBody>
      </p:sp>
    </p:spTree>
    <p:extLst>
      <p:ext uri="{BB962C8B-B14F-4D97-AF65-F5344CB8AC3E}">
        <p14:creationId xmlns:p14="http://schemas.microsoft.com/office/powerpoint/2010/main" val="3262616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 band/channel plan maintenance</a:t>
            </a:r>
            <a:endParaRPr lang="en-US" dirty="0"/>
          </a:p>
        </p:txBody>
      </p:sp>
      <p:sp>
        <p:nvSpPr>
          <p:cNvPr id="3" name="Content Placeholder 2"/>
          <p:cNvSpPr>
            <a:spLocks noGrp="1"/>
          </p:cNvSpPr>
          <p:nvPr>
            <p:ph idx="1"/>
          </p:nvPr>
        </p:nvSpPr>
        <p:spPr/>
        <p:txBody>
          <a:bodyPr>
            <a:normAutofit lnSpcReduction="10000"/>
          </a:bodyPr>
          <a:lstStyle/>
          <a:p>
            <a:r>
              <a:rPr lang="en-US" dirty="0" smtClean="0"/>
              <a:t>Additions or changes to band plan a maintenance item</a:t>
            </a:r>
          </a:p>
          <a:p>
            <a:pPr lvl="1"/>
            <a:r>
              <a:rPr lang="en-US" dirty="0" smtClean="0"/>
              <a:t>When ONLY band/channel plan change needed (not new PHY)</a:t>
            </a:r>
          </a:p>
          <a:p>
            <a:pPr lvl="1"/>
            <a:r>
              <a:rPr lang="en-US" dirty="0" smtClean="0"/>
              <a:t>Standing committee reviews and validates</a:t>
            </a:r>
          </a:p>
          <a:p>
            <a:pPr lvl="1"/>
            <a:r>
              <a:rPr lang="en-US" dirty="0" smtClean="0"/>
              <a:t>Publish recommended change to band annex</a:t>
            </a:r>
          </a:p>
          <a:p>
            <a:pPr lvl="1"/>
            <a:r>
              <a:rPr lang="en-US" dirty="0" smtClean="0"/>
              <a:t>WG Confirms (or not) recommendation</a:t>
            </a:r>
          </a:p>
          <a:p>
            <a:pPr lvl="1"/>
            <a:r>
              <a:rPr lang="en-US" dirty="0" smtClean="0"/>
              <a:t>Que change for next revision cycle</a:t>
            </a:r>
          </a:p>
          <a:p>
            <a:pPr lvl="1"/>
            <a:endParaRPr lang="en-US" dirty="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13</a:t>
            </a:fld>
            <a:endParaRPr lang="en-US" altLang="en-US" dirty="0"/>
          </a:p>
        </p:txBody>
      </p:sp>
    </p:spTree>
    <p:extLst>
      <p:ext uri="{BB962C8B-B14F-4D97-AF65-F5344CB8AC3E}">
        <p14:creationId xmlns:p14="http://schemas.microsoft.com/office/powerpoint/2010/main" val="268258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should do it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Things change</a:t>
            </a:r>
          </a:p>
          <a:p>
            <a:pPr lvl="1"/>
            <a:r>
              <a:rPr lang="en-US" dirty="0" smtClean="0"/>
              <a:t>Makes technical sense</a:t>
            </a:r>
          </a:p>
          <a:p>
            <a:pPr lvl="2"/>
            <a:r>
              <a:rPr lang="en-US" dirty="0" smtClean="0"/>
              <a:t>A number PHYs and PHY modes are suitable for many bands without significant changes </a:t>
            </a:r>
          </a:p>
          <a:p>
            <a:pPr lvl="2"/>
            <a:r>
              <a:rPr lang="en-US" dirty="0" smtClean="0"/>
              <a:t>Implementers are ahead of the standard </a:t>
            </a:r>
          </a:p>
          <a:p>
            <a:pPr lvl="1"/>
            <a:r>
              <a:rPr lang="en-US" dirty="0" smtClean="0"/>
              <a:t>Easier and quicker to standardize adaptation, adjust to </a:t>
            </a:r>
            <a:r>
              <a:rPr lang="en-US" dirty="0" err="1" smtClean="0"/>
              <a:t>reg</a:t>
            </a:r>
            <a:r>
              <a:rPr lang="en-US" dirty="0" smtClean="0"/>
              <a:t> changes</a:t>
            </a:r>
          </a:p>
          <a:p>
            <a:pPr lvl="1"/>
            <a:r>
              <a:rPr lang="en-US" dirty="0" smtClean="0"/>
              <a:t>Reduce process overhead with no loss of quality control</a:t>
            </a:r>
          </a:p>
          <a:p>
            <a:pPr lvl="2"/>
            <a:r>
              <a:rPr lang="en-US" dirty="0" smtClean="0"/>
              <a:t>Save work in future amendments and revisions</a:t>
            </a:r>
          </a:p>
          <a:p>
            <a:pPr lvl="1"/>
            <a:r>
              <a:rPr lang="en-US" dirty="0" smtClean="0"/>
              <a:t>Further enhance the position of 15.4 as a foundation technology</a:t>
            </a:r>
          </a:p>
          <a:p>
            <a:pPr marL="457200" lvl="1" indent="0">
              <a:buNone/>
            </a:pPr>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14</a:t>
            </a:fld>
            <a:endParaRPr lang="en-US" altLang="en-US" dirty="0"/>
          </a:p>
        </p:txBody>
      </p:sp>
      <p:sp>
        <p:nvSpPr>
          <p:cNvPr id="7" name="Rectangle 6"/>
          <p:cNvSpPr/>
          <p:nvPr/>
        </p:nvSpPr>
        <p:spPr>
          <a:xfrm>
            <a:off x="4325778" y="3290501"/>
            <a:ext cx="492443" cy="276999"/>
          </a:xfrm>
          <a:prstGeom prst="rect">
            <a:avLst/>
          </a:prstGeom>
        </p:spPr>
        <p:txBody>
          <a:bodyPr wrap="none">
            <a:spAutoFit/>
          </a:bodyPr>
          <a:lstStyle/>
          <a:p>
            <a:r>
              <a:rPr lang="en-US" dirty="0"/>
              <a:t>1215</a:t>
            </a:r>
          </a:p>
        </p:txBody>
      </p:sp>
    </p:spTree>
    <p:extLst>
      <p:ext uri="{BB962C8B-B14F-4D97-AF65-F5344CB8AC3E}">
        <p14:creationId xmlns:p14="http://schemas.microsoft.com/office/powerpoint/2010/main" val="2763818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Q&amp;A and presenter </a:t>
            </a:r>
            <a:r>
              <a:rPr lang="en-US" altLang="en-US" dirty="0" smtClean="0"/>
              <a:t>bash</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2415540"/>
            <a:ext cx="3657600" cy="3246120"/>
          </a:xfrm>
        </p:spPr>
      </p:pic>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15</a:t>
            </a:fld>
            <a:endParaRPr lang="en-US" altLang="en-US" dirty="0"/>
          </a:p>
        </p:txBody>
      </p:sp>
    </p:spTree>
    <p:extLst>
      <p:ext uri="{BB962C8B-B14F-4D97-AF65-F5344CB8AC3E}">
        <p14:creationId xmlns:p14="http://schemas.microsoft.com/office/powerpoint/2010/main" val="680701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What?</a:t>
            </a:r>
            <a:endParaRPr lang="en-US" dirty="0"/>
          </a:p>
        </p:txBody>
      </p:sp>
      <p:sp>
        <p:nvSpPr>
          <p:cNvPr id="3" name="Content Placeholder 2"/>
          <p:cNvSpPr>
            <a:spLocks noGrp="1"/>
          </p:cNvSpPr>
          <p:nvPr>
            <p:ph idx="1"/>
          </p:nvPr>
        </p:nvSpPr>
        <p:spPr/>
        <p:txBody>
          <a:bodyPr/>
          <a:lstStyle/>
          <a:p>
            <a:r>
              <a:rPr lang="en-US" dirty="0" smtClean="0"/>
              <a:t>Queue up for next revision</a:t>
            </a:r>
          </a:p>
          <a:p>
            <a:pPr lvl="1"/>
            <a:r>
              <a:rPr lang="en-US" dirty="0" smtClean="0"/>
              <a:t>Start work now in SCM</a:t>
            </a:r>
          </a:p>
          <a:p>
            <a:pPr lvl="1"/>
            <a:endParaRPr lang="en-US" dirty="0"/>
          </a:p>
          <a:p>
            <a:r>
              <a:rPr lang="en-US" dirty="0" smtClean="0"/>
              <a:t>Develop process</a:t>
            </a:r>
          </a:p>
          <a:p>
            <a:pPr lvl="1"/>
            <a:r>
              <a:rPr lang="en-US" dirty="0" smtClean="0"/>
              <a:t>OM </a:t>
            </a:r>
            <a:r>
              <a:rPr lang="en-US" smtClean="0"/>
              <a:t>addition?</a:t>
            </a:r>
            <a:endParaRPr lang="en-US" dirty="0"/>
          </a:p>
          <a:p>
            <a:pPr lvl="1"/>
            <a:endParaRPr lang="en-US" dirty="0" smtClean="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16</a:t>
            </a:fld>
            <a:endParaRPr lang="en-US" altLang="en-US" dirty="0"/>
          </a:p>
        </p:txBody>
      </p:sp>
    </p:spTree>
    <p:extLst>
      <p:ext uri="{BB962C8B-B14F-4D97-AF65-F5344CB8AC3E}">
        <p14:creationId xmlns:p14="http://schemas.microsoft.com/office/powerpoint/2010/main" val="364667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a:t>Slide </a:t>
            </a:r>
            <a:fld id="{A0A16E59-B466-4393-AABB-3346EDC8B3D0}"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sz="3600" dirty="0" smtClean="0"/>
              <a:t>Decoupling Band and Channel Plan from PHY specifications in 15.4</a:t>
            </a:r>
            <a:endParaRPr lang="en-US" altLang="en-US" sz="3600" dirty="0"/>
          </a:p>
        </p:txBody>
      </p:sp>
      <p:sp>
        <p:nvSpPr>
          <p:cNvPr id="26627" name="Rectangle 3"/>
          <p:cNvSpPr>
            <a:spLocks noGrp="1" noChangeArrowheads="1"/>
          </p:cNvSpPr>
          <p:nvPr>
            <p:ph type="subTitle" idx="1"/>
          </p:nvPr>
        </p:nvSpPr>
        <p:spPr>
          <a:xfrm>
            <a:off x="1371600" y="3886200"/>
            <a:ext cx="6400800" cy="1752600"/>
          </a:xfrm>
        </p:spPr>
        <p:txBody>
          <a:bodyPr/>
          <a:lstStyle/>
          <a:p>
            <a:r>
              <a:rPr lang="en-US" altLang="en-US" sz="3200" dirty="0" smtClean="0"/>
              <a:t>Or</a:t>
            </a:r>
          </a:p>
          <a:p>
            <a:r>
              <a:rPr lang="en-US" altLang="en-US" sz="3200" dirty="0" smtClean="0"/>
              <a:t>Adding  new band to an existing PHY shouldn’t be hard</a:t>
            </a:r>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a:t>Slide </a:t>
            </a:r>
            <a:fld id="{AA399310-60AA-4B95-8224-7D217D19146D}" type="slidenum">
              <a:rPr lang="en-US" altLang="en-US"/>
              <a:pPr/>
              <a:t>3</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smtClean="0"/>
              <a:t>Content</a:t>
            </a:r>
            <a:endParaRPr lang="en-US" altLang="en-US" sz="3200" dirty="0"/>
          </a:p>
        </p:txBody>
      </p:sp>
      <p:sp>
        <p:nvSpPr>
          <p:cNvPr id="4099" name="Rectangle 3"/>
          <p:cNvSpPr>
            <a:spLocks noGrp="1" noChangeArrowheads="1"/>
          </p:cNvSpPr>
          <p:nvPr>
            <p:ph type="body" idx="1"/>
          </p:nvPr>
        </p:nvSpPr>
        <p:spPr>
          <a:ln/>
        </p:spPr>
        <p:txBody>
          <a:bodyPr/>
          <a:lstStyle/>
          <a:p>
            <a:r>
              <a:rPr lang="en-US" altLang="en-US" sz="2800" dirty="0" smtClean="0"/>
              <a:t>Current practice in the standard</a:t>
            </a:r>
          </a:p>
          <a:p>
            <a:r>
              <a:rPr lang="en-US" altLang="en-US" sz="2800" dirty="0" smtClean="0"/>
              <a:t>What is the goal</a:t>
            </a:r>
          </a:p>
          <a:p>
            <a:r>
              <a:rPr lang="en-US" altLang="en-US" sz="2800" dirty="0" smtClean="0"/>
              <a:t>Proposed solution and benefits</a:t>
            </a:r>
          </a:p>
          <a:p>
            <a:r>
              <a:rPr lang="en-US" altLang="en-US" sz="2800" dirty="0" smtClean="0"/>
              <a:t>How </a:t>
            </a:r>
            <a:r>
              <a:rPr lang="en-US" altLang="en-US" sz="2800" dirty="0" smtClean="0"/>
              <a:t>we can do it (rough example)</a:t>
            </a:r>
          </a:p>
          <a:p>
            <a:r>
              <a:rPr lang="en-US" altLang="en-US" sz="2800" dirty="0"/>
              <a:t>Why we should do it</a:t>
            </a:r>
          </a:p>
          <a:p>
            <a:r>
              <a:rPr lang="en-US" altLang="en-US" sz="2800" dirty="0" smtClean="0"/>
              <a:t>Q&amp;A </a:t>
            </a:r>
            <a:r>
              <a:rPr lang="en-US" altLang="en-US" sz="2800" dirty="0" smtClean="0"/>
              <a:t>and presenter bash</a:t>
            </a:r>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Practice</a:t>
            </a:r>
            <a:endParaRPr lang="en-US" dirty="0"/>
          </a:p>
        </p:txBody>
      </p:sp>
      <p:sp>
        <p:nvSpPr>
          <p:cNvPr id="3" name="Content Placeholder 2"/>
          <p:cNvSpPr>
            <a:spLocks noGrp="1"/>
          </p:cNvSpPr>
          <p:nvPr>
            <p:ph idx="1"/>
          </p:nvPr>
        </p:nvSpPr>
        <p:spPr/>
        <p:txBody>
          <a:bodyPr>
            <a:normAutofit/>
          </a:bodyPr>
          <a:lstStyle/>
          <a:p>
            <a:r>
              <a:rPr lang="en-US" dirty="0" smtClean="0"/>
              <a:t>Consolidated in “General PHY requirements” the list of band plans with clues which PHYs use which bands</a:t>
            </a:r>
          </a:p>
          <a:p>
            <a:r>
              <a:rPr lang="en-US" dirty="0" smtClean="0"/>
              <a:t>Diversity in method of channel numbering</a:t>
            </a:r>
          </a:p>
          <a:p>
            <a:pPr lvl="1"/>
            <a:r>
              <a:rPr lang="en-US" dirty="0" smtClean="0"/>
              <a:t>Recent additions trending towards more consistent scheme</a:t>
            </a:r>
          </a:p>
          <a:p>
            <a:pPr marL="0" indent="0">
              <a:buNone/>
            </a:pPr>
            <a:endParaRPr lang="en-US" dirty="0"/>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4</a:t>
            </a:fld>
            <a:endParaRPr lang="en-US" altLang="en-US" dirty="0"/>
          </a:p>
        </p:txBody>
      </p:sp>
    </p:spTree>
    <p:extLst>
      <p:ext uri="{BB962C8B-B14F-4D97-AF65-F5344CB8AC3E}">
        <p14:creationId xmlns:p14="http://schemas.microsoft.com/office/powerpoint/2010/main" val="262080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Numbering Example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77960157"/>
              </p:ext>
            </p:extLst>
          </p:nvPr>
        </p:nvGraphicFramePr>
        <p:xfrm>
          <a:off x="990600" y="1752599"/>
          <a:ext cx="7467600" cy="1849796"/>
        </p:xfrm>
        <a:graphic>
          <a:graphicData uri="http://schemas.openxmlformats.org/drawingml/2006/table">
            <a:tbl>
              <a:tblPr firstRow="1" firstCol="1" bandRow="1">
                <a:tableStyleId>{5C22544A-7EE6-4342-B048-85BDC9FD1C3A}</a:tableStyleId>
              </a:tblPr>
              <a:tblGrid>
                <a:gridCol w="1493520"/>
                <a:gridCol w="1808996"/>
                <a:gridCol w="1365732"/>
                <a:gridCol w="1305832"/>
                <a:gridCol w="1493520"/>
              </a:tblGrid>
              <a:tr h="533401">
                <a:tc>
                  <a:txBody>
                    <a:bodyPr/>
                    <a:lstStyle/>
                    <a:p>
                      <a:pPr marL="0" marR="0">
                        <a:lnSpc>
                          <a:spcPct val="107000"/>
                        </a:lnSpc>
                        <a:spcBef>
                          <a:spcPts val="0"/>
                        </a:spcBef>
                        <a:spcAft>
                          <a:spcPts val="0"/>
                        </a:spcAft>
                      </a:pPr>
                      <a:r>
                        <a:rPr lang="en-US" sz="1100">
                          <a:effectLst/>
                        </a:rPr>
                        <a:t>Frequency band (MHz)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Modulation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ChanSpacing  (MHz)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TotalNumChan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ChanCenterFreq0 (MHz)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0" marR="0">
                        <a:lnSpc>
                          <a:spcPct val="107000"/>
                        </a:lnSpc>
                        <a:spcBef>
                          <a:spcPts val="0"/>
                        </a:spcBef>
                        <a:spcAft>
                          <a:spcPts val="0"/>
                        </a:spcAft>
                      </a:pPr>
                      <a:r>
                        <a:rPr lang="en-US" sz="1100">
                          <a:effectLst/>
                        </a:rPr>
                        <a:t>169.400–169.475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SUN FSK operating mode #1 &amp; #2 &amp; #3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0.0125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169.40625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57200">
                <a:tc>
                  <a:txBody>
                    <a:bodyPr/>
                    <a:lstStyle/>
                    <a:p>
                      <a:pPr marL="0" marR="0">
                        <a:lnSpc>
                          <a:spcPct val="107000"/>
                        </a:lnSpc>
                        <a:spcBef>
                          <a:spcPts val="0"/>
                        </a:spcBef>
                        <a:spcAft>
                          <a:spcPts val="0"/>
                        </a:spcAft>
                      </a:pPr>
                      <a:r>
                        <a:rPr lang="en-US" sz="1100">
                          <a:effectLst/>
                        </a:rPr>
                        <a:t>450–470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SUN FSK operating mode #1 &amp; #2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0.0125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450.00625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1995">
                <a:tc gridSpan="5">
                  <a:txBody>
                    <a:bodyPr/>
                    <a:lstStyle/>
                    <a:p>
                      <a:pPr marL="0" marR="0">
                        <a:lnSpc>
                          <a:spcPct val="107000"/>
                        </a:lnSpc>
                        <a:spcBef>
                          <a:spcPts val="0"/>
                        </a:spcBef>
                        <a:spcAft>
                          <a:spcPts val="0"/>
                        </a:spcAft>
                      </a:pP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5</a:t>
            </a:fld>
            <a:endParaRPr lang="en-US" altLang="en-US" dirty="0"/>
          </a:p>
        </p:txBody>
      </p:sp>
      <p:sp>
        <p:nvSpPr>
          <p:cNvPr id="8" name="Rectangle 1"/>
          <p:cNvSpPr>
            <a:spLocks noChangeArrowheads="1"/>
          </p:cNvSpPr>
          <p:nvPr/>
        </p:nvSpPr>
        <p:spPr bwMode="auto">
          <a:xfrm>
            <a:off x="-943739" y="-621577"/>
            <a:ext cx="11500903" cy="1078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990600" y="4191000"/>
            <a:ext cx="7467600" cy="400110"/>
          </a:xfrm>
          <a:prstGeom prst="rect">
            <a:avLst/>
          </a:prstGeom>
          <a:noFill/>
        </p:spPr>
        <p:txBody>
          <a:bodyPr wrap="square" rtlCol="0">
            <a:spAutoFit/>
          </a:bodyPr>
          <a:lstStyle/>
          <a:p>
            <a:r>
              <a:rPr lang="en-US" sz="2000" i="1" dirty="0" err="1"/>
              <a:t>ChanCenterFreq</a:t>
            </a:r>
            <a:r>
              <a:rPr lang="en-US" sz="2000" i="1" dirty="0"/>
              <a:t> </a:t>
            </a:r>
            <a:r>
              <a:rPr lang="en-US" sz="2000" dirty="0"/>
              <a:t>= </a:t>
            </a:r>
            <a:r>
              <a:rPr lang="en-US" sz="2000" i="1" dirty="0"/>
              <a:t>ChanCenterFreq</a:t>
            </a:r>
            <a:r>
              <a:rPr lang="en-US" sz="2000" dirty="0"/>
              <a:t>0 + </a:t>
            </a:r>
            <a:r>
              <a:rPr lang="en-US" sz="2000" i="1" dirty="0" err="1"/>
              <a:t>NumChan</a:t>
            </a:r>
            <a:r>
              <a:rPr lang="en-US" sz="2000" i="1" dirty="0"/>
              <a:t> </a:t>
            </a:r>
            <a:r>
              <a:rPr lang="en-US" sz="2000" dirty="0"/>
              <a:t>× </a:t>
            </a:r>
            <a:r>
              <a:rPr lang="en-US" sz="2000" i="1" dirty="0" err="1"/>
              <a:t>ChanSpacing</a:t>
            </a:r>
            <a:endParaRPr lang="en-US" sz="2000" dirty="0"/>
          </a:p>
        </p:txBody>
      </p:sp>
    </p:spTree>
    <p:extLst>
      <p:ext uri="{BB962C8B-B14F-4D97-AF65-F5344CB8AC3E}">
        <p14:creationId xmlns:p14="http://schemas.microsoft.com/office/powerpoint/2010/main" val="233086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Goal?</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802.15.4 is widely adopted</a:t>
            </a:r>
          </a:p>
          <a:p>
            <a:pPr lvl="1"/>
            <a:r>
              <a:rPr lang="en-US" dirty="0" smtClean="0"/>
              <a:t>In many regional bands </a:t>
            </a:r>
          </a:p>
          <a:p>
            <a:pPr lvl="1"/>
            <a:r>
              <a:rPr lang="en-US" dirty="0" smtClean="0"/>
              <a:t>Many applications, and</a:t>
            </a:r>
          </a:p>
          <a:p>
            <a:pPr lvl="1"/>
            <a:r>
              <a:rPr lang="en-US" dirty="0" smtClean="0"/>
              <a:t>By many other specifications and standards </a:t>
            </a:r>
          </a:p>
          <a:p>
            <a:r>
              <a:rPr lang="en-US" dirty="0" smtClean="0"/>
              <a:t>Things change</a:t>
            </a:r>
          </a:p>
          <a:p>
            <a:pPr lvl="1"/>
            <a:r>
              <a:rPr lang="en-US" dirty="0" smtClean="0"/>
              <a:t>Regional regulations add, and sometimes move available bands</a:t>
            </a:r>
          </a:p>
          <a:p>
            <a:pPr lvl="1"/>
            <a:r>
              <a:rPr lang="en-US" dirty="0" smtClean="0"/>
              <a:t>New regions become potential markets</a:t>
            </a:r>
          </a:p>
          <a:p>
            <a:r>
              <a:rPr lang="en-US" dirty="0" smtClean="0"/>
              <a:t>Real world moves fast</a:t>
            </a:r>
          </a:p>
          <a:p>
            <a:pPr lvl="1"/>
            <a:r>
              <a:rPr lang="en-US" dirty="0" smtClean="0"/>
              <a:t>Flexible low-cost RF implementation is common </a:t>
            </a:r>
          </a:p>
          <a:p>
            <a:pPr lvl="1"/>
            <a:r>
              <a:rPr lang="en-US" dirty="0" smtClean="0"/>
              <a:t>Implementations follow perceived markets</a:t>
            </a:r>
          </a:p>
          <a:p>
            <a:pPr lvl="2"/>
            <a:r>
              <a:rPr lang="en-US" dirty="0" smtClean="0"/>
              <a:t>Often without silicon changes </a:t>
            </a:r>
          </a:p>
          <a:p>
            <a:pPr lvl="1"/>
            <a:r>
              <a:rPr lang="en-US" dirty="0" smtClean="0"/>
              <a:t>Non-standard extensions proliferate</a:t>
            </a:r>
          </a:p>
          <a:p>
            <a:pPr lvl="2"/>
            <a:r>
              <a:rPr lang="en-US" dirty="0" smtClean="0"/>
              <a:t>Standard ‘lags’ need / interoperability may suffer</a:t>
            </a:r>
          </a:p>
          <a:p>
            <a:r>
              <a:rPr lang="en-US" dirty="0" smtClean="0"/>
              <a:t>Enable a rapid adoption and/or adaptation of new frequency bands</a:t>
            </a:r>
          </a:p>
          <a:p>
            <a:r>
              <a:rPr lang="en-US" dirty="0" smtClean="0"/>
              <a:t>Enable a rapid response to changes in regional regulations in available bands and/or usage constraints</a:t>
            </a:r>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6</a:t>
            </a:fld>
            <a:endParaRPr lang="en-US" altLang="en-US" dirty="0"/>
          </a:p>
        </p:txBody>
      </p:sp>
    </p:spTree>
    <p:extLst>
      <p:ext uri="{BB962C8B-B14F-4D97-AF65-F5344CB8AC3E}">
        <p14:creationId xmlns:p14="http://schemas.microsoft.com/office/powerpoint/2010/main" val="387379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and benefits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Reduce coupling between PHY definition and band details</a:t>
            </a:r>
          </a:p>
          <a:p>
            <a:r>
              <a:rPr lang="en-US" dirty="0" smtClean="0"/>
              <a:t>Create annex to define band and operating modes </a:t>
            </a:r>
          </a:p>
          <a:p>
            <a:pPr lvl="1"/>
            <a:r>
              <a:rPr lang="en-US" dirty="0" smtClean="0"/>
              <a:t>Move band plan details to annex</a:t>
            </a:r>
          </a:p>
          <a:p>
            <a:pPr lvl="1"/>
            <a:r>
              <a:rPr lang="en-US" dirty="0" smtClean="0"/>
              <a:t>Define “operating class” for combination of PHY parameters that can be band independent</a:t>
            </a:r>
          </a:p>
          <a:p>
            <a:r>
              <a:rPr lang="en-US" dirty="0" smtClean="0"/>
              <a:t>Process to facilitate simple and thus rapid adoption of new bands</a:t>
            </a:r>
          </a:p>
          <a:p>
            <a:pPr lvl="1"/>
            <a:r>
              <a:rPr lang="en-US" dirty="0" smtClean="0"/>
              <a:t>More rapid response </a:t>
            </a:r>
          </a:p>
          <a:p>
            <a:pPr lvl="1"/>
            <a:r>
              <a:rPr lang="en-US" dirty="0" smtClean="0"/>
              <a:t>Maintain technical validation of the 802 process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en-US"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C9E12ED4-D9E1-4464-9F52-DFC1A0F387BF}" type="slidenum">
              <a:rPr lang="en-US" altLang="en-US" smtClean="0"/>
              <a:pPr/>
              <a:t>7</a:t>
            </a:fld>
            <a:endParaRPr lang="en-US" altLang="en-US" dirty="0"/>
          </a:p>
        </p:txBody>
      </p:sp>
    </p:spTree>
    <p:extLst>
      <p:ext uri="{BB962C8B-B14F-4D97-AF65-F5344CB8AC3E}">
        <p14:creationId xmlns:p14="http://schemas.microsoft.com/office/powerpoint/2010/main" val="3508947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 Content</a:t>
            </a:r>
            <a:endParaRPr lang="en-US" dirty="0"/>
          </a:p>
        </p:txBody>
      </p:sp>
      <p:sp>
        <p:nvSpPr>
          <p:cNvPr id="3" name="Content Placeholder 2"/>
          <p:cNvSpPr>
            <a:spLocks noGrp="1"/>
          </p:cNvSpPr>
          <p:nvPr>
            <p:ph idx="1"/>
          </p:nvPr>
        </p:nvSpPr>
        <p:spPr/>
        <p:txBody>
          <a:bodyPr/>
          <a:lstStyle/>
          <a:p>
            <a:r>
              <a:rPr lang="en-US" dirty="0" smtClean="0"/>
              <a:t>Tables to define bands and operating class</a:t>
            </a:r>
          </a:p>
          <a:p>
            <a:r>
              <a:rPr lang="en-US" dirty="0" smtClean="0"/>
              <a:t>Text and/or tables to define channel allocation and numbering by band/PHY combinations</a:t>
            </a:r>
          </a:p>
          <a:p>
            <a:pPr marL="0" indent="0">
              <a:buNone/>
            </a:pPr>
            <a:endParaRPr lang="en-US" dirty="0" smtClean="0"/>
          </a:p>
          <a:p>
            <a:pPr marL="0" indent="0">
              <a:buNone/>
            </a:pPr>
            <a:endParaRPr lang="en-US" dirty="0" smtClean="0"/>
          </a:p>
          <a:p>
            <a:pPr marL="0" indent="0">
              <a:buNone/>
            </a:pPr>
            <a:endParaRPr lang="en-US" dirty="0" smtClean="0"/>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8</a:t>
            </a:fld>
            <a:endParaRPr lang="en-US" altLang="en-US" dirty="0"/>
          </a:p>
        </p:txBody>
      </p:sp>
    </p:spTree>
    <p:extLst>
      <p:ext uri="{BB962C8B-B14F-4D97-AF65-F5344CB8AC3E}">
        <p14:creationId xmlns:p14="http://schemas.microsoft.com/office/powerpoint/2010/main" val="186454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PHY/Band Dependencies</a:t>
            </a:r>
            <a:endParaRPr lang="en-US" dirty="0"/>
          </a:p>
        </p:txBody>
      </p:sp>
      <p:sp>
        <p:nvSpPr>
          <p:cNvPr id="3" name="Content Placeholder 2"/>
          <p:cNvSpPr>
            <a:spLocks noGrp="1"/>
          </p:cNvSpPr>
          <p:nvPr>
            <p:ph idx="1"/>
          </p:nvPr>
        </p:nvSpPr>
        <p:spPr/>
        <p:txBody>
          <a:bodyPr>
            <a:normAutofit lnSpcReduction="10000"/>
          </a:bodyPr>
          <a:lstStyle/>
          <a:p>
            <a:r>
              <a:rPr lang="en-US" dirty="0" smtClean="0"/>
              <a:t>Band characteristics PHY definitions depend on:</a:t>
            </a:r>
          </a:p>
          <a:p>
            <a:pPr lvl="1"/>
            <a:r>
              <a:rPr lang="en-US" dirty="0" smtClean="0"/>
              <a:t>Channel spacing available</a:t>
            </a:r>
          </a:p>
          <a:p>
            <a:pPr lvl="1"/>
            <a:r>
              <a:rPr lang="en-US" dirty="0" smtClean="0"/>
              <a:t>Total bandwidth available</a:t>
            </a:r>
          </a:p>
          <a:p>
            <a:pPr lvl="1"/>
            <a:r>
              <a:rPr lang="en-US" dirty="0" smtClean="0"/>
              <a:t>Regional restrictions</a:t>
            </a:r>
          </a:p>
          <a:p>
            <a:r>
              <a:rPr lang="en-US" dirty="0" smtClean="0"/>
              <a:t>Several (most) PHYs can operate in multiple bands and regions</a:t>
            </a:r>
          </a:p>
          <a:p>
            <a:r>
              <a:rPr lang="en-US" dirty="0" smtClean="0"/>
              <a:t>Many bands can support multiple PHYs</a:t>
            </a:r>
          </a:p>
          <a:p>
            <a:pPr lvl="1"/>
            <a:endParaRPr lang="en-US" dirty="0"/>
          </a:p>
        </p:txBody>
      </p:sp>
      <p:sp>
        <p:nvSpPr>
          <p:cNvPr id="4" name="Date Placeholder 3"/>
          <p:cNvSpPr>
            <a:spLocks noGrp="1"/>
          </p:cNvSpPr>
          <p:nvPr>
            <p:ph type="dt" sz="half" idx="10"/>
          </p:nvPr>
        </p:nvSpPr>
        <p:spPr/>
        <p:txBody>
          <a:bodyPr/>
          <a:lstStyle/>
          <a:p>
            <a:r>
              <a:rPr lang="en-US" altLang="en-US" dirty="0" smtClean="0"/>
              <a:t>November 2015</a:t>
            </a:r>
            <a:endParaRPr lang="en-US" altLang="en-US" dirty="0"/>
          </a:p>
        </p:txBody>
      </p:sp>
      <p:sp>
        <p:nvSpPr>
          <p:cNvPr id="5" name="Footer Placeholder 4"/>
          <p:cNvSpPr>
            <a:spLocks noGrp="1"/>
          </p:cNvSpPr>
          <p:nvPr>
            <p:ph type="ftr" sz="quarter" idx="11"/>
          </p:nvPr>
        </p:nvSpPr>
        <p:spPr/>
        <p:txBody>
          <a:bodyPr/>
          <a:lstStyle/>
          <a:p>
            <a:r>
              <a:rPr lang="en-US" altLang="en-US" dirty="0" smtClean="0"/>
              <a:t>B. Rolfe, BCA</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9</a:t>
            </a:fld>
            <a:endParaRPr lang="en-US" altLang="en-US" dirty="0"/>
          </a:p>
        </p:txBody>
      </p:sp>
    </p:spTree>
    <p:extLst>
      <p:ext uri="{BB962C8B-B14F-4D97-AF65-F5344CB8AC3E}">
        <p14:creationId xmlns:p14="http://schemas.microsoft.com/office/powerpoint/2010/main" val="10878510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2441</TotalTime>
  <Words>950</Words>
  <Application>Microsoft Office PowerPoint</Application>
  <PresentationFormat>On-screen Show (4:3)</PresentationFormat>
  <Paragraphs>275</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Decoupling Band and Channel Plan from PHY specifications in 15.4</vt:lpstr>
      <vt:lpstr>Content</vt:lpstr>
      <vt:lpstr>Current Practice</vt:lpstr>
      <vt:lpstr>Channel Numbering Example</vt:lpstr>
      <vt:lpstr>What’s the Goal?</vt:lpstr>
      <vt:lpstr>Proposed solution and benefits</vt:lpstr>
      <vt:lpstr>Annex Content</vt:lpstr>
      <vt:lpstr>PHY/Band Dependencies</vt:lpstr>
      <vt:lpstr>Precedent 802.11 Annex E</vt:lpstr>
      <vt:lpstr>Possible Example 802.15.4</vt:lpstr>
      <vt:lpstr>Possible Example 802.15.4</vt:lpstr>
      <vt:lpstr>Process – band/channel plan maintenance</vt:lpstr>
      <vt:lpstr>Why we should do it</vt:lpstr>
      <vt:lpstr>Q&amp;A and presenter bash</vt:lpstr>
      <vt:lpstr>Now What?</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Benjamin Rolfe</dc:creator>
  <cp:keywords/>
  <dc:description>&lt;doc#&gt;</dc:description>
  <cp:lastModifiedBy>Benjamin Rolfe</cp:lastModifiedBy>
  <cp:revision>19</cp:revision>
  <cp:lastPrinted>1998-02-10T13:28:06Z</cp:lastPrinted>
  <dcterms:created xsi:type="dcterms:W3CDTF">2015-11-09T16:55:48Z</dcterms:created>
  <dcterms:modified xsi:type="dcterms:W3CDTF">2015-11-11T17:12:01Z</dcterms:modified>
</cp:coreProperties>
</file>