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87" r:id="rId2"/>
    <p:sldId id="315" r:id="rId3"/>
    <p:sldId id="316" r:id="rId4"/>
    <p:sldId id="264" r:id="rId5"/>
    <p:sldId id="289" r:id="rId6"/>
    <p:sldId id="318" r:id="rId7"/>
    <p:sldId id="319" r:id="rId8"/>
    <p:sldId id="321" r:id="rId9"/>
    <p:sldId id="320"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08" d="100"/>
          <a:sy n="108" d="100"/>
        </p:scale>
        <p:origin x="-1568" y="-3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smtClean="0"/>
              <a:t>doc.: IEEE 802.11-15/0512r0</a:t>
            </a:r>
            <a:endParaRPr lang="en-US"/>
          </a:p>
        </p:txBody>
      </p:sp>
      <p:sp>
        <p:nvSpPr>
          <p:cNvPr id="13315" name="Rectangle 3"/>
          <p:cNvSpPr>
            <a:spLocks noGrp="1" noChangeArrowheads="1"/>
          </p:cNvSpPr>
          <p:nvPr>
            <p:ph type="dt" sz="quarter" idx="1"/>
          </p:nvPr>
        </p:nvSpPr>
        <p:spPr/>
        <p:txBody>
          <a:bodyPr/>
          <a:lstStyle/>
          <a:p>
            <a:pPr>
              <a:defRPr/>
            </a:pPr>
            <a:r>
              <a:rPr lang="en-US" smtClean="0"/>
              <a:t>May 2015</a:t>
            </a:r>
            <a:endParaRPr lang="en-US"/>
          </a:p>
        </p:txBody>
      </p:sp>
      <p:sp>
        <p:nvSpPr>
          <p:cNvPr id="13316" name="Rectangle 6"/>
          <p:cNvSpPr>
            <a:spLocks noGrp="1" noChangeArrowheads="1"/>
          </p:cNvSpPr>
          <p:nvPr>
            <p:ph type="ftr" sz="quarter" idx="4"/>
          </p:nvPr>
        </p:nvSpPr>
        <p:spPr/>
        <p:txBody>
          <a:bodyPr/>
          <a:lstStyle/>
          <a:p>
            <a:pPr lvl="4">
              <a:defRPr/>
            </a:pPr>
            <a:r>
              <a:rPr lang="en-US" smtClean="0"/>
              <a:t>Dorothy Stanley(Aruba)</a:t>
            </a:r>
            <a:endParaRPr lang="en-US"/>
          </a:p>
        </p:txBody>
      </p:sp>
      <p:sp>
        <p:nvSpPr>
          <p:cNvPr id="14341" name="Rectangle 7"/>
          <p:cNvSpPr>
            <a:spLocks noGrp="1" noChangeArrowheads="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9pPr>
          </a:lstStyle>
          <a:p>
            <a:r>
              <a:rPr lang="en-US"/>
              <a:t>Page </a:t>
            </a:r>
            <a:fld id="{A1940A6F-2D87-A544-984B-6F30BA2BF199}" type="slidenum">
              <a:rPr lang="en-US"/>
              <a:pPr/>
              <a:t>3</a:t>
            </a:fld>
            <a:endParaRPr lang="en-US"/>
          </a:p>
        </p:txBody>
      </p:sp>
      <p:sp>
        <p:nvSpPr>
          <p:cNvPr id="14342" name="Rectangle 7"/>
          <p:cNvSpPr txBox="1">
            <a:spLocks noGrp="1" noChangeArrowheads="1"/>
          </p:cNvSpPr>
          <p:nvPr/>
        </p:nvSpPr>
        <p:spPr bwMode="auto">
          <a:xfrm>
            <a:off x="3886200" y="8829675"/>
            <a:ext cx="29718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43" tIns="46321" rIns="92643" bIns="46321" anchor="b"/>
          <a:lstStyle>
            <a:lvl1pPr defTabSz="927100">
              <a:defRPr sz="1200">
                <a:solidFill>
                  <a:schemeClr val="tx1"/>
                </a:solidFill>
                <a:latin typeface="Times New Roman" charset="0"/>
                <a:ea typeface="MS PGothic" charset="0"/>
                <a:cs typeface="MS PGothic" charset="0"/>
              </a:defRPr>
            </a:lvl1pPr>
            <a:lvl2pPr marL="742950" indent="-285750" defTabSz="927100">
              <a:defRPr sz="1200">
                <a:solidFill>
                  <a:schemeClr val="tx1"/>
                </a:solidFill>
                <a:latin typeface="Times New Roman" charset="0"/>
                <a:ea typeface="MS PGothic" charset="0"/>
                <a:cs typeface="MS PGothic" charset="0"/>
              </a:defRPr>
            </a:lvl2pPr>
            <a:lvl3pPr marL="1143000" indent="-228600" defTabSz="927100">
              <a:defRPr sz="1200">
                <a:solidFill>
                  <a:schemeClr val="tx1"/>
                </a:solidFill>
                <a:latin typeface="Times New Roman" charset="0"/>
                <a:ea typeface="MS PGothic" charset="0"/>
                <a:cs typeface="MS PGothic" charset="0"/>
              </a:defRPr>
            </a:lvl3pPr>
            <a:lvl4pPr marL="1600200" indent="-228600" defTabSz="927100">
              <a:defRPr sz="1200">
                <a:solidFill>
                  <a:schemeClr val="tx1"/>
                </a:solidFill>
                <a:latin typeface="Times New Roman" charset="0"/>
                <a:ea typeface="MS PGothic" charset="0"/>
                <a:cs typeface="MS PGothic" charset="0"/>
              </a:defRPr>
            </a:lvl4pPr>
            <a:lvl5pPr marL="2057400" indent="-228600" defTabSz="927100">
              <a:defRPr sz="1200">
                <a:solidFill>
                  <a:schemeClr val="tx1"/>
                </a:solidFill>
                <a:latin typeface="Times New Roman" charset="0"/>
                <a:ea typeface="MS PGothic" charset="0"/>
                <a:cs typeface="MS PGothic" charset="0"/>
              </a:defRPr>
            </a:lvl5pPr>
            <a:lvl6pPr marL="25146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r"/>
            <a:fld id="{B8F6BB7A-862F-8B49-BAAE-0137AABA6E8D}" type="slidenum">
              <a:rPr lang="en-US"/>
              <a:pPr algn="r"/>
              <a:t>3</a:t>
            </a:fld>
            <a:endParaRPr lang="en-US"/>
          </a:p>
        </p:txBody>
      </p:sp>
      <p:sp>
        <p:nvSpPr>
          <p:cNvPr id="14343" name="Rectangle 2"/>
          <p:cNvSpPr>
            <a:spLocks noGrp="1" noRot="1" noChangeAspect="1" noChangeArrowheads="1" noTextEdit="1"/>
          </p:cNvSpPr>
          <p:nvPr>
            <p:ph type="sldImg"/>
          </p:nvPr>
        </p:nvSpPr>
        <p:spPr>
          <a:xfrm>
            <a:off x="1108075" y="698500"/>
            <a:ext cx="4643438" cy="3482975"/>
          </a:xfrm>
          <a:ln/>
        </p:spPr>
      </p:sp>
      <p:sp>
        <p:nvSpPr>
          <p:cNvPr id="14344" name="Rectangle 3"/>
          <p:cNvSpPr>
            <a:spLocks noGrp="1" noChangeArrowheads="1"/>
          </p:cNvSpPr>
          <p:nvPr>
            <p:ph type="body" idx="1"/>
          </p:nvPr>
        </p:nvSpPr>
        <p:spPr>
          <a:xfrm>
            <a:off x="915988" y="4416425"/>
            <a:ext cx="5026025"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643" tIns="46321" rIns="92643" bIns="46321"/>
          <a:lstStyle/>
          <a:p>
            <a:pPr defTabSz="914400"/>
            <a:endParaRPr lang="en-GB">
              <a:latin typeface="Times New Roman" charset="0"/>
              <a:ea typeface="MS PGothic"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&lt;Nov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15-0855-</a:t>
            </a:r>
            <a:r>
              <a:rPr lang="en-US" b="1" dirty="0" smtClean="0"/>
              <a:t>02-</a:t>
            </a:r>
            <a:r>
              <a:rPr lang="en-US" b="1" dirty="0" smtClean="0"/>
              <a:t>0llc</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board/pat/faq.pdf" TargetMode="External"/><Relationship Id="rId7" Type="http://schemas.openxmlformats.org/officeDocument/2006/relationships/hyperlink" Target="http://standards.ieee.org/board/pat/loa.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S</a:t>
            </a:r>
            <a:r>
              <a:rPr lang="en-US" sz="1600" dirty="0" smtClean="0">
                <a:solidFill>
                  <a:srgbClr val="FF0000"/>
                </a:solidFill>
                <a:latin typeface="Times New Roman" pitchFamily="18" charset="0"/>
                <a:ea typeface="ＭＳ Ｐゴシック" pitchFamily="-65" charset="-128"/>
                <a:cs typeface="+mn-cs"/>
              </a:rPr>
              <a:t>G LLC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Nov 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12 Nov 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S</a:t>
            </a:r>
            <a:r>
              <a:rPr lang="en-US" sz="1600" dirty="0" smtClean="0">
                <a:solidFill>
                  <a:srgbClr val="000000"/>
                </a:solidFill>
                <a:latin typeface="Times New Roman" pitchFamily="18" charset="0"/>
                <a:ea typeface="ＭＳ Ｐゴシック" pitchFamily="-65" charset="-128"/>
              </a:rPr>
              <a:t>G LLC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Nov 2015 Session</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Nov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09600" y="381000"/>
            <a:ext cx="7772400" cy="1066800"/>
          </a:xfrm>
        </p:spPr>
        <p:txBody>
          <a:bodyPr/>
          <a:lstStyle/>
          <a:p>
            <a:pPr eaLnBrk="1" hangingPunct="1"/>
            <a:r>
              <a:rPr lang="en-US" sz="4000" dirty="0">
                <a:latin typeface="Times New Roman" charset="0"/>
                <a:ea typeface="MS PGothic" charset="0"/>
              </a:rPr>
              <a:t>Administrative Items</a:t>
            </a:r>
          </a:p>
        </p:txBody>
      </p:sp>
      <p:sp>
        <p:nvSpPr>
          <p:cNvPr id="10243" name="Content Placeholder 2"/>
          <p:cNvSpPr>
            <a:spLocks noGrp="1"/>
          </p:cNvSpPr>
          <p:nvPr>
            <p:ph idx="1"/>
          </p:nvPr>
        </p:nvSpPr>
        <p:spPr>
          <a:xfrm>
            <a:off x="76200" y="1295400"/>
            <a:ext cx="8839200" cy="5105400"/>
          </a:xfrm>
        </p:spPr>
        <p:txBody>
          <a:bodyPr/>
          <a:lstStyle/>
          <a:p>
            <a:pPr eaLnBrk="1" hangingPunct="1"/>
            <a:r>
              <a:rPr lang="en-US" sz="2400" dirty="0">
                <a:latin typeface="Times New Roman" charset="0"/>
                <a:ea typeface="MS PGothic" charset="0"/>
              </a:rPr>
              <a:t>Required notices</a:t>
            </a:r>
          </a:p>
          <a:p>
            <a:pPr lvl="1"/>
            <a:r>
              <a:rPr lang="en-US" sz="2000" dirty="0">
                <a:latin typeface="Times New Roman" charset="0"/>
                <a:ea typeface="MS PGothic" charset="0"/>
              </a:rPr>
              <a:t>IEEE Code of Ethics</a:t>
            </a:r>
          </a:p>
          <a:p>
            <a:pPr lvl="2"/>
            <a:r>
              <a:rPr lang="en-US" sz="1800" dirty="0">
                <a:latin typeface="Times New Roman" charset="0"/>
                <a:ea typeface="MS PGothic" charset="0"/>
                <a:hlinkClick r:id="rId2"/>
              </a:rPr>
              <a:t>http://www.ieee.org/about/corporate/governance/p7-8.html</a:t>
            </a:r>
            <a:r>
              <a:rPr lang="en-US" sz="1800" dirty="0">
                <a:latin typeface="Times New Roman" charset="0"/>
                <a:ea typeface="MS PGothic" charset="0"/>
              </a:rPr>
              <a:t> </a:t>
            </a:r>
          </a:p>
          <a:p>
            <a:pPr lvl="1"/>
            <a:r>
              <a:rPr lang="en-US" sz="2000" dirty="0">
                <a:latin typeface="Times New Roman" charset="0"/>
                <a:ea typeface="MS PGothic" charset="0"/>
              </a:rPr>
              <a:t>IEEE Standards Association (IEEE-SA) Affiliation FAQ</a:t>
            </a:r>
          </a:p>
          <a:p>
            <a:pPr lvl="2"/>
            <a:r>
              <a:rPr lang="en-US" sz="1800" dirty="0">
                <a:latin typeface="Times New Roman" charset="0"/>
                <a:ea typeface="MS PGothic" charset="0"/>
                <a:hlinkClick r:id="rId3"/>
              </a:rPr>
              <a:t>http://standards.ieee.org/faqs/affiliation.html</a:t>
            </a:r>
            <a:r>
              <a:rPr lang="en-US" sz="1800" dirty="0">
                <a:latin typeface="Times New Roman" charset="0"/>
                <a:ea typeface="MS PGothic" charset="0"/>
              </a:rPr>
              <a:t> </a:t>
            </a:r>
          </a:p>
          <a:p>
            <a:pPr lvl="1"/>
            <a:r>
              <a:rPr lang="en-US" sz="2000" dirty="0">
                <a:latin typeface="Times New Roman" charset="0"/>
                <a:ea typeface="MS PGothic" charset="0"/>
              </a:rPr>
              <a:t>Antitrust and Competition Policy</a:t>
            </a:r>
          </a:p>
          <a:p>
            <a:pPr lvl="2"/>
            <a:r>
              <a:rPr lang="en-US" sz="1800" dirty="0">
                <a:latin typeface="Times New Roman" charset="0"/>
                <a:ea typeface="MS PGothic" charset="0"/>
                <a:hlinkClick r:id="rId4"/>
              </a:rPr>
              <a:t>http://standards.ieee.org/resources/antitrust-guidelines.pdf</a:t>
            </a:r>
            <a:r>
              <a:rPr lang="en-US" sz="1800" dirty="0">
                <a:latin typeface="Times New Roman" charset="0"/>
                <a:ea typeface="MS PGothic" charset="0"/>
              </a:rPr>
              <a:t>  </a:t>
            </a:r>
            <a:endParaRPr lang="en-US" sz="1800" dirty="0">
              <a:latin typeface="Times New Roman" charset="0"/>
              <a:ea typeface="MS PGothic" charset="0"/>
              <a:hlinkClick r:id="rId5"/>
            </a:endParaRPr>
          </a:p>
          <a:p>
            <a:pPr lvl="1"/>
            <a:r>
              <a:rPr lang="en-US" sz="2000" dirty="0" smtClean="0">
                <a:latin typeface="Times New Roman" charset="0"/>
                <a:ea typeface="MS PGothic" charset="0"/>
              </a:rPr>
              <a:t>IEEE</a:t>
            </a:r>
            <a:r>
              <a:rPr lang="en-US" sz="2000" dirty="0">
                <a:latin typeface="Times New Roman" charset="0"/>
                <a:ea typeface="MS PGothic" charset="0"/>
              </a:rPr>
              <a:t>-SA Patent Committee FAQ &amp; Patent slides</a:t>
            </a:r>
          </a:p>
          <a:p>
            <a:pPr lvl="2"/>
            <a:r>
              <a:rPr lang="en-US" sz="1800" dirty="0">
                <a:latin typeface="Times New Roman" charset="0"/>
                <a:ea typeface="MS PGothic" charset="0"/>
                <a:hlinkClick r:id="rId6"/>
              </a:rPr>
              <a:t>http://standards.ieee.org/board/pat/</a:t>
            </a:r>
            <a:r>
              <a:rPr lang="en-US" sz="1800" dirty="0" smtClean="0">
                <a:latin typeface="Times New Roman" charset="0"/>
                <a:ea typeface="MS PGothic" charset="0"/>
                <a:hlinkClick r:id="rId6"/>
              </a:rPr>
              <a:t>faq.pdf</a:t>
            </a:r>
            <a:endParaRPr lang="en-US" sz="1800" dirty="0" smtClean="0">
              <a:latin typeface="Times New Roman" charset="0"/>
              <a:ea typeface="MS PGothic" charset="0"/>
            </a:endParaRPr>
          </a:p>
          <a:p>
            <a:pPr lvl="2"/>
            <a:r>
              <a:rPr lang="en-US" sz="1800" dirty="0" smtClean="0">
                <a:latin typeface="Times New Roman" charset="0"/>
                <a:ea typeface="MS PGothic" charset="0"/>
                <a:hlinkClick r:id="rId5"/>
              </a:rPr>
              <a:t>http</a:t>
            </a:r>
            <a:r>
              <a:rPr lang="en-US" sz="1800" dirty="0">
                <a:latin typeface="Times New Roman" charset="0"/>
                <a:ea typeface="MS PGothic" charset="0"/>
                <a:hlinkClick r:id="rId5"/>
              </a:rPr>
              <a:t>://standards.ieee.org/board/pat/pat-slideset.ppt</a:t>
            </a:r>
            <a:r>
              <a:rPr lang="en-US" sz="1800" dirty="0">
                <a:latin typeface="Times New Roman" charset="0"/>
                <a:ea typeface="MS PGothic" charset="0"/>
              </a:rPr>
              <a:t> </a:t>
            </a:r>
            <a:endParaRPr lang="en-US" sz="1800" dirty="0" smtClean="0">
              <a:latin typeface="Times New Roman" charset="0"/>
              <a:ea typeface="MS PGothic" charset="0"/>
            </a:endParaRPr>
          </a:p>
          <a:p>
            <a:pPr lvl="1"/>
            <a:r>
              <a:rPr lang="en-US" sz="2000" dirty="0">
                <a:latin typeface="Times New Roman" charset="0"/>
                <a:ea typeface="MS PGothic" charset="0"/>
              </a:rPr>
              <a:t>Letter of Assurance Form</a:t>
            </a:r>
          </a:p>
          <a:p>
            <a:pPr lvl="2"/>
            <a:r>
              <a:rPr lang="en-US" sz="1800" dirty="0">
                <a:latin typeface="Times New Roman" charset="0"/>
                <a:ea typeface="MS PGothic" charset="0"/>
                <a:hlinkClick r:id="rId7"/>
              </a:rPr>
              <a:t>http://standards.ieee.org/board/pat/loa.pdf</a:t>
            </a:r>
            <a:r>
              <a:rPr lang="en-US" sz="1800" dirty="0">
                <a:latin typeface="Times New Roman" charset="0"/>
                <a:ea typeface="MS PGothic" charset="0"/>
              </a:rPr>
              <a:t>   </a:t>
            </a:r>
            <a:endParaRPr lang="en-US" sz="2200" dirty="0">
              <a:latin typeface="Times New Roman" charset="0"/>
              <a:ea typeface="MS PGothic" charset="0"/>
            </a:endParaRPr>
          </a:p>
          <a:p>
            <a:pPr eaLnBrk="1" hangingPunct="1"/>
            <a:r>
              <a:rPr lang="en-US" sz="2400" dirty="0">
                <a:latin typeface="Times New Roman" charset="0"/>
                <a:ea typeface="MS PGothic" charset="0"/>
              </a:rPr>
              <a:t>Chair and Secretary request</a:t>
            </a:r>
          </a:p>
          <a:p>
            <a:pPr lvl="1" eaLnBrk="1" hangingPunct="1"/>
            <a:r>
              <a:rPr lang="en-US" sz="1800" dirty="0">
                <a:latin typeface="Times New Roman" charset="0"/>
                <a:ea typeface="MS PGothic" charset="0"/>
              </a:rPr>
              <a:t>Chair is </a:t>
            </a:r>
            <a:r>
              <a:rPr lang="en-US" sz="1800" dirty="0" smtClean="0">
                <a:latin typeface="Times New Roman" charset="0"/>
                <a:ea typeface="MS PGothic" charset="0"/>
              </a:rPr>
              <a:t>Pat Kinney (Kinney Consulting)</a:t>
            </a:r>
            <a:endParaRPr lang="en-US" sz="1800" dirty="0">
              <a:latin typeface="Times New Roman" charset="0"/>
              <a:ea typeface="MS PGothic" charset="0"/>
            </a:endParaRPr>
          </a:p>
        </p:txBody>
      </p:sp>
      <p:sp>
        <p:nvSpPr>
          <p:cNvPr id="6150" name="Footer Placeholder 5"/>
          <p:cNvSpPr>
            <a:spLocks noGrp="1"/>
          </p:cNvSpPr>
          <p:nvPr>
            <p:ph type="ftr" sz="quarter" idx="11"/>
          </p:nvPr>
        </p:nvSpPr>
        <p:spPr/>
        <p:txBody>
          <a:bodyPr/>
          <a:lstStyle/>
          <a:p>
            <a:pPr>
              <a:defRPr/>
            </a:pPr>
            <a:r>
              <a:rPr lang="en-US"/>
              <a:t>Rich Kennedy, MediaTek</a:t>
            </a:r>
          </a:p>
        </p:txBody>
      </p:sp>
      <p:sp>
        <p:nvSpPr>
          <p:cNvPr id="7" name="Date Placeholder 6"/>
          <p:cNvSpPr>
            <a:spLocks noGrp="1"/>
          </p:cNvSpPr>
          <p:nvPr>
            <p:ph type="dt" sz="quarter" idx="10"/>
          </p:nvPr>
        </p:nvSpPr>
        <p:spPr/>
        <p:txBody>
          <a:bodyPr/>
          <a:lstStyle/>
          <a:p>
            <a:pPr>
              <a:defRPr/>
            </a:pPr>
            <a:r>
              <a:rPr lang="en-US"/>
              <a:t>November 2015</a:t>
            </a:r>
          </a:p>
        </p:txBody>
      </p:sp>
      <p:sp>
        <p:nvSpPr>
          <p:cNvPr id="10246" name="Slide Number Placeholder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MS PGothic" charset="0"/>
                <a:cs typeface="MS PGothic" charset="0"/>
              </a:defRPr>
            </a:lvl1pPr>
            <a:lvl2pPr>
              <a:defRPr sz="2000">
                <a:solidFill>
                  <a:schemeClr val="tx1"/>
                </a:solidFill>
                <a:latin typeface="Times New Roman" charset="0"/>
                <a:ea typeface="MS PGothic" charset="0"/>
                <a:cs typeface="MS PGothic" charset="0"/>
              </a:defRPr>
            </a:lvl2pPr>
            <a:lvl3pPr marL="1143000">
              <a:defRPr>
                <a:solidFill>
                  <a:schemeClr val="tx1"/>
                </a:solidFill>
                <a:latin typeface="Times New Roman" charset="0"/>
                <a:ea typeface="MS PGothic" charset="0"/>
                <a:cs typeface="MS PGothic" charset="0"/>
              </a:defRPr>
            </a:lvl3pPr>
            <a:lvl4pPr marL="1600200">
              <a:defRPr sz="1600">
                <a:solidFill>
                  <a:schemeClr val="tx1"/>
                </a:solidFill>
                <a:latin typeface="Times New Roman" charset="0"/>
                <a:ea typeface="MS PGothic" charset="0"/>
                <a:cs typeface="MS PGothic" charset="0"/>
              </a:defRPr>
            </a:lvl4pPr>
            <a:lvl5pPr marL="2057400">
              <a:defRPr sz="1600">
                <a:solidFill>
                  <a:schemeClr val="tx1"/>
                </a:solidFill>
                <a:latin typeface="Times New Roman" charset="0"/>
                <a:ea typeface="MS PGothic" charset="0"/>
                <a:cs typeface="MS PGothic" charset="0"/>
              </a:defRPr>
            </a:lvl5pPr>
            <a:lvl6pPr marL="2514600">
              <a:defRPr sz="1600">
                <a:solidFill>
                  <a:schemeClr val="tx1"/>
                </a:solidFill>
                <a:latin typeface="Times New Roman" charset="0"/>
                <a:ea typeface="MS PGothic" charset="0"/>
                <a:cs typeface="MS PGothic" charset="0"/>
              </a:defRPr>
            </a:lvl6pPr>
            <a:lvl7pPr marL="2971800">
              <a:defRPr sz="1600">
                <a:solidFill>
                  <a:schemeClr val="tx1"/>
                </a:solidFill>
                <a:latin typeface="Times New Roman" charset="0"/>
                <a:ea typeface="MS PGothic" charset="0"/>
                <a:cs typeface="MS PGothic" charset="0"/>
              </a:defRPr>
            </a:lvl7pPr>
            <a:lvl8pPr marL="3429000">
              <a:defRPr sz="1600">
                <a:solidFill>
                  <a:schemeClr val="tx1"/>
                </a:solidFill>
                <a:latin typeface="Times New Roman" charset="0"/>
                <a:ea typeface="MS PGothic" charset="0"/>
                <a:cs typeface="MS PGothic" charset="0"/>
              </a:defRPr>
            </a:lvl8pPr>
            <a:lvl9pPr marL="3886200">
              <a:defRPr sz="1600">
                <a:solidFill>
                  <a:schemeClr val="tx1"/>
                </a:solidFill>
                <a:latin typeface="Times New Roman" charset="0"/>
                <a:ea typeface="MS PGothic" charset="0"/>
                <a:cs typeface="MS PGothic" charset="0"/>
              </a:defRPr>
            </a:lvl9pPr>
          </a:lstStyle>
          <a:p>
            <a:r>
              <a:rPr lang="en-US" sz="1200" b="0"/>
              <a:t>Slide </a:t>
            </a:r>
            <a:fld id="{2D3ED6D5-9F9F-A147-B3C1-9F8C04AB6757}" type="slidenum">
              <a:rPr lang="en-US" sz="1200" b="0"/>
              <a:pPr/>
              <a:t>2</a:t>
            </a:fld>
            <a:endParaRPr lang="en-US" sz="1200" b="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p:txBody>
          <a:bodyPr/>
          <a:lstStyle/>
          <a:p>
            <a:pPr>
              <a:defRPr/>
            </a:pPr>
            <a:r>
              <a:rPr lang="en-US"/>
              <a:t>November 2015</a:t>
            </a:r>
          </a:p>
        </p:txBody>
      </p:sp>
      <p:sp>
        <p:nvSpPr>
          <p:cNvPr id="7171" name="Footer Placeholder 2"/>
          <p:cNvSpPr>
            <a:spLocks noGrp="1"/>
          </p:cNvSpPr>
          <p:nvPr>
            <p:ph type="ftr" sz="quarter" idx="11"/>
          </p:nvPr>
        </p:nvSpPr>
        <p:spPr/>
        <p:txBody>
          <a:bodyPr/>
          <a:lstStyle/>
          <a:p>
            <a:pPr>
              <a:defRPr/>
            </a:pPr>
            <a:r>
              <a:rPr lang="en-US" smtClean="0"/>
              <a:t>Rich Kennedy, MediaTek</a:t>
            </a:r>
            <a:endParaRPr lang="en-US"/>
          </a:p>
        </p:txBody>
      </p:sp>
      <p:sp>
        <p:nvSpPr>
          <p:cNvPr id="13316"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a:latin typeface="Times New Roman" charset="0"/>
                <a:ea typeface="MS PGothic" charset="0"/>
              </a:rPr>
              <a:t>Other Guidelines for IEEE WG Meetings</a:t>
            </a:r>
          </a:p>
        </p:txBody>
      </p:sp>
      <p:sp>
        <p:nvSpPr>
          <p:cNvPr id="1331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2400" b="1" u="sng">
              <a:solidFill>
                <a:srgbClr val="000099"/>
              </a:solidFill>
              <a:latin typeface="Helvetica" charset="0"/>
            </a:endParaRPr>
          </a:p>
        </p:txBody>
      </p:sp>
      <p:sp>
        <p:nvSpPr>
          <p:cNvPr id="13318" name="Rectangle 4"/>
          <p:cNvSpPr>
            <a:spLocks noChangeArrowheads="1"/>
          </p:cNvSpPr>
          <p:nvPr/>
        </p:nvSpPr>
        <p:spPr bwMode="auto">
          <a:xfrm>
            <a:off x="533400" y="1219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800" u="sng" dirty="0">
              <a:solidFill>
                <a:srgbClr val="FF0000"/>
              </a:solidFill>
              <a:latin typeface="Arial" charset="0"/>
            </a:endParaRPr>
          </a:p>
          <a:p>
            <a:pPr marL="230188" indent="-230188" eaLnBrk="1" hangingPunct="1">
              <a:lnSpc>
                <a:spcPct val="80000"/>
              </a:lnSpc>
            </a:pPr>
            <a:endParaRPr lang="en-US" sz="800" u="sng" dirty="0">
              <a:solidFill>
                <a:srgbClr val="FF0000"/>
              </a:solidFill>
              <a:cs typeface="Arial" charset="0"/>
            </a:endParaRPr>
          </a:p>
          <a:p>
            <a:pPr marL="230188" indent="-230188" eaLnBrk="1" hangingPunct="1">
              <a:lnSpc>
                <a:spcPct val="80000"/>
              </a:lnSpc>
              <a:spcAft>
                <a:spcPct val="40000"/>
              </a:spcAft>
            </a:pPr>
            <a:r>
              <a:rPr lang="en-US" sz="2400" b="1" dirty="0">
                <a:cs typeface="Arial" charset="0"/>
              </a:rPr>
              <a:t>All IEEE-SA standards meetings shall be conducted in compliance with all applicable laws, including antitrust and competition laws. </a:t>
            </a:r>
          </a:p>
          <a:p>
            <a:pPr lvl="1" eaLnBrk="1" hangingPunct="1">
              <a:lnSpc>
                <a:spcPct val="80000"/>
              </a:lnSpc>
              <a:spcAft>
                <a:spcPct val="40000"/>
              </a:spcAft>
              <a:buFont typeface="Arial" charset="0"/>
              <a:buChar char="•"/>
            </a:pPr>
            <a:r>
              <a:rPr lang="en-US" sz="1800" b="1" dirty="0">
                <a:cs typeface="Arial" charset="0"/>
              </a:rPr>
              <a:t>Don’t discuss the interpretation, validity, or essentiality of patents/patent claims. </a:t>
            </a:r>
          </a:p>
          <a:p>
            <a:pPr lvl="1" eaLnBrk="1" hangingPunct="1">
              <a:lnSpc>
                <a:spcPct val="80000"/>
              </a:lnSpc>
              <a:spcAft>
                <a:spcPct val="40000"/>
              </a:spcAft>
              <a:buFont typeface="Arial" charset="0"/>
              <a:buChar char="•"/>
            </a:pPr>
            <a:r>
              <a:rPr lang="en-US" sz="1800" b="1" dirty="0">
                <a:cs typeface="Arial" charset="0"/>
              </a:rPr>
              <a:t>Don’t discuss specific license rates, terms, or conditions.</a:t>
            </a:r>
          </a:p>
          <a:p>
            <a:pPr lvl="2" eaLnBrk="1" hangingPunct="1">
              <a:lnSpc>
                <a:spcPct val="80000"/>
              </a:lnSpc>
              <a:spcAft>
                <a:spcPct val="40000"/>
              </a:spcAft>
              <a:buFont typeface="Arial" charset="0"/>
              <a:buChar char="•"/>
            </a:pPr>
            <a:r>
              <a:rPr lang="en-US" sz="1600" dirty="0">
                <a:cs typeface="Arial"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charset="0"/>
              <a:buChar char="•"/>
            </a:pPr>
            <a:r>
              <a:rPr lang="en-GB" sz="1600" dirty="0">
                <a:cs typeface="Arial" charset="0"/>
              </a:rPr>
              <a:t>Technical considerations remain primary focus</a:t>
            </a:r>
            <a:endParaRPr lang="en-US" sz="1600" dirty="0">
              <a:cs typeface="Arial" charset="0"/>
            </a:endParaRPr>
          </a:p>
          <a:p>
            <a:pPr lvl="1" eaLnBrk="1" hangingPunct="1">
              <a:lnSpc>
                <a:spcPct val="80000"/>
              </a:lnSpc>
              <a:spcAft>
                <a:spcPct val="40000"/>
              </a:spcAft>
              <a:buFont typeface="Arial" charset="0"/>
              <a:buChar char="•"/>
            </a:pPr>
            <a:r>
              <a:rPr lang="en-US" sz="1800" b="1" dirty="0">
                <a:cs typeface="Arial" charset="0"/>
              </a:rPr>
              <a:t>Don’t discuss or engage in the fixing of product prices, allocation of customers, or division of sales markets.</a:t>
            </a:r>
          </a:p>
          <a:p>
            <a:pPr lvl="1" eaLnBrk="1" hangingPunct="1">
              <a:lnSpc>
                <a:spcPct val="80000"/>
              </a:lnSpc>
              <a:spcAft>
                <a:spcPct val="40000"/>
              </a:spcAft>
              <a:buFont typeface="Arial" charset="0"/>
              <a:buChar char="•"/>
            </a:pPr>
            <a:r>
              <a:rPr lang="en-US" sz="1800" b="1" dirty="0">
                <a:cs typeface="Arial" charset="0"/>
              </a:rPr>
              <a:t>Don’t discuss the status or substance of ongoing or threatened litigation.</a:t>
            </a:r>
          </a:p>
          <a:p>
            <a:pPr lvl="1" eaLnBrk="1" hangingPunct="1">
              <a:lnSpc>
                <a:spcPct val="80000"/>
              </a:lnSpc>
              <a:spcAft>
                <a:spcPct val="40000"/>
              </a:spcAft>
              <a:buFont typeface="Arial" charset="0"/>
              <a:buChar char="•"/>
            </a:pPr>
            <a:r>
              <a:rPr lang="en-US" sz="1800" b="1" dirty="0">
                <a:cs typeface="Arial" charset="0"/>
              </a:rPr>
              <a:t>Don’t be silent if inappropriate topics are discussed … do formally object.</a:t>
            </a:r>
          </a:p>
          <a:p>
            <a:pPr marL="230188" indent="-230188" algn="ctr" eaLnBrk="1" hangingPunct="1">
              <a:lnSpc>
                <a:spcPct val="80000"/>
              </a:lnSpc>
            </a:pPr>
            <a:r>
              <a:rPr lang="en-US" sz="1000" b="1" dirty="0">
                <a:cs typeface="Arial" charset="0"/>
              </a:rPr>
              <a:t>---------------------------------------------------------------   </a:t>
            </a:r>
            <a:endParaRPr lang="en-US" sz="1400" b="1" dirty="0">
              <a:cs typeface="Arial" charset="0"/>
            </a:endParaRPr>
          </a:p>
          <a:p>
            <a:pPr marL="230188" indent="-230188" algn="ctr" eaLnBrk="1" hangingPunct="1">
              <a:lnSpc>
                <a:spcPct val="80000"/>
              </a:lnSpc>
            </a:pPr>
            <a:r>
              <a:rPr lang="en-US" sz="1400" b="1" dirty="0">
                <a:cs typeface="Arial" charset="0"/>
              </a:rPr>
              <a:t>See </a:t>
            </a:r>
            <a:r>
              <a:rPr lang="en-US" sz="1400" b="1" i="1" dirty="0">
                <a:cs typeface="Arial" charset="0"/>
              </a:rPr>
              <a:t>IEEE-SA Standards Board Operations Manual</a:t>
            </a:r>
            <a:r>
              <a:rPr lang="en-US" sz="1400" b="1" dirty="0">
                <a:cs typeface="Arial" charset="0"/>
              </a:rPr>
              <a:t>, clause 5.3.10 and </a:t>
            </a:r>
            <a:r>
              <a:rPr lang="en-GB" sz="1400" b="1" dirty="0">
                <a:cs typeface="Arial" charset="0"/>
              </a:rPr>
              <a:t>“Promoting Competition and Innovation: What You Need to Know about the IEEE Standards Association's Antitrust and Competition Policy”</a:t>
            </a:r>
            <a:r>
              <a:rPr lang="en-US" sz="1400" b="1" dirty="0">
                <a:cs typeface="Arial" charset="0"/>
              </a:rPr>
              <a:t> for more details.</a:t>
            </a:r>
          </a:p>
        </p:txBody>
      </p:sp>
      <p:sp>
        <p:nvSpPr>
          <p:cNvPr id="13319"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MS PGothic" charset="0"/>
                <a:cs typeface="MS PGothic" charset="0"/>
              </a:defRPr>
            </a:lvl1pPr>
            <a:lvl2pPr>
              <a:defRPr sz="2000">
                <a:solidFill>
                  <a:schemeClr val="tx1"/>
                </a:solidFill>
                <a:latin typeface="Times New Roman" charset="0"/>
                <a:ea typeface="MS PGothic" charset="0"/>
                <a:cs typeface="MS PGothic" charset="0"/>
              </a:defRPr>
            </a:lvl2pPr>
            <a:lvl3pPr marL="1143000">
              <a:defRPr>
                <a:solidFill>
                  <a:schemeClr val="tx1"/>
                </a:solidFill>
                <a:latin typeface="Times New Roman" charset="0"/>
                <a:ea typeface="MS PGothic" charset="0"/>
                <a:cs typeface="MS PGothic" charset="0"/>
              </a:defRPr>
            </a:lvl3pPr>
            <a:lvl4pPr marL="1600200">
              <a:defRPr sz="1600">
                <a:solidFill>
                  <a:schemeClr val="tx1"/>
                </a:solidFill>
                <a:latin typeface="Times New Roman" charset="0"/>
                <a:ea typeface="MS PGothic" charset="0"/>
                <a:cs typeface="MS PGothic" charset="0"/>
              </a:defRPr>
            </a:lvl4pPr>
            <a:lvl5pPr marL="2057400">
              <a:defRPr sz="1600">
                <a:solidFill>
                  <a:schemeClr val="tx1"/>
                </a:solidFill>
                <a:latin typeface="Times New Roman" charset="0"/>
                <a:ea typeface="MS PGothic" charset="0"/>
                <a:cs typeface="MS PGothic" charset="0"/>
              </a:defRPr>
            </a:lvl5pPr>
            <a:lvl6pPr marL="2514600">
              <a:defRPr sz="1600">
                <a:solidFill>
                  <a:schemeClr val="tx1"/>
                </a:solidFill>
                <a:latin typeface="Times New Roman" charset="0"/>
                <a:ea typeface="MS PGothic" charset="0"/>
                <a:cs typeface="MS PGothic" charset="0"/>
              </a:defRPr>
            </a:lvl6pPr>
            <a:lvl7pPr marL="2971800">
              <a:defRPr sz="1600">
                <a:solidFill>
                  <a:schemeClr val="tx1"/>
                </a:solidFill>
                <a:latin typeface="Times New Roman" charset="0"/>
                <a:ea typeface="MS PGothic" charset="0"/>
                <a:cs typeface="MS PGothic" charset="0"/>
              </a:defRPr>
            </a:lvl7pPr>
            <a:lvl8pPr marL="3429000">
              <a:defRPr sz="1600">
                <a:solidFill>
                  <a:schemeClr val="tx1"/>
                </a:solidFill>
                <a:latin typeface="Times New Roman" charset="0"/>
                <a:ea typeface="MS PGothic" charset="0"/>
                <a:cs typeface="MS PGothic" charset="0"/>
              </a:defRPr>
            </a:lvl8pPr>
            <a:lvl9pPr marL="3886200">
              <a:defRPr sz="1600">
                <a:solidFill>
                  <a:schemeClr val="tx1"/>
                </a:solidFill>
                <a:latin typeface="Times New Roman" charset="0"/>
                <a:ea typeface="MS PGothic" charset="0"/>
                <a:cs typeface="MS PGothic" charset="0"/>
              </a:defRPr>
            </a:lvl9pPr>
          </a:lstStyle>
          <a:p>
            <a:r>
              <a:rPr lang="en-US" sz="1200" b="0"/>
              <a:t>Slide </a:t>
            </a:r>
            <a:fld id="{F21EF65F-C4C5-6D44-91A0-DC248945ED29}" type="slidenum">
              <a:rPr lang="en-US" sz="1200" b="0"/>
              <a:pPr/>
              <a:t>3</a:t>
            </a:fld>
            <a:endParaRPr lang="en-US" sz="1200" b="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a:latin typeface="Times New Roman" charset="0"/>
                <a:ea typeface="ＭＳ Ｐゴシック" charset="0"/>
                <a:cs typeface="ＭＳ Ｐゴシック" charset="0"/>
              </a:rPr>
              <a:t>S</a:t>
            </a:r>
            <a:r>
              <a:rPr lang="en-US" b="1" dirty="0" smtClean="0">
                <a:latin typeface="Times New Roman" charset="0"/>
                <a:ea typeface="ＭＳ Ｐゴシック" charset="0"/>
                <a:cs typeface="ＭＳ Ｐゴシック" charset="0"/>
              </a:rPr>
              <a:t>G LLC Meeting Goals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524000"/>
            <a:ext cx="87630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800" b="1" dirty="0" smtClean="0"/>
          </a:p>
          <a:p>
            <a:pPr marL="342900" indent="-342900">
              <a:buClr>
                <a:srgbClr val="FF0000"/>
              </a:buClr>
              <a:buFont typeface="Wingdings" charset="2"/>
              <a:buChar char="q"/>
            </a:pPr>
            <a:r>
              <a:rPr lang="en-US" sz="2800" b="1" dirty="0" smtClean="0"/>
              <a:t>Tuesday, 10 Nov, PM2</a:t>
            </a:r>
          </a:p>
          <a:p>
            <a:pPr marL="800100" lvl="1" indent="-342900">
              <a:buClr>
                <a:srgbClr val="FF0000"/>
              </a:buClr>
              <a:buFont typeface="Wingdings" charset="2"/>
              <a:buChar char="q"/>
            </a:pPr>
            <a:r>
              <a:rPr lang="en-US" sz="2400" b="1" dirty="0" smtClean="0"/>
              <a:t>Opening report (15-15-0855-01)</a:t>
            </a:r>
          </a:p>
          <a:p>
            <a:pPr marL="800100" lvl="1" indent="-342900">
              <a:buClr>
                <a:srgbClr val="FF0000"/>
              </a:buClr>
              <a:buFont typeface="Wingdings" charset="2"/>
              <a:buChar char="q"/>
            </a:pPr>
            <a:r>
              <a:rPr lang="en-US" sz="2400" b="1" dirty="0" smtClean="0"/>
              <a:t>LLC proposal presentation (15-15-0521-01)</a:t>
            </a:r>
          </a:p>
          <a:p>
            <a:pPr marL="800100" lvl="1" indent="-342900">
              <a:buClr>
                <a:srgbClr val="FF0000"/>
              </a:buClr>
              <a:buFont typeface="Wingdings" charset="2"/>
              <a:buChar char="q"/>
            </a:pPr>
            <a:r>
              <a:rPr lang="en-US" sz="2400" b="1" dirty="0" smtClean="0"/>
              <a:t>Report of announcement at IETF94 (15-15-838-00)</a:t>
            </a:r>
          </a:p>
          <a:p>
            <a:pPr marL="800100" lvl="1" indent="-342900">
              <a:buClr>
                <a:srgbClr val="FF0000"/>
              </a:buClr>
              <a:buFont typeface="Wingdings" charset="2"/>
              <a:buChar char="q"/>
            </a:pPr>
            <a:r>
              <a:rPr lang="en-US" sz="2400" b="1" dirty="0" smtClean="0"/>
              <a:t>Discussion on topics for tonight’s joint meeting with 802.1</a:t>
            </a:r>
          </a:p>
          <a:p>
            <a:pPr marL="1257300" lvl="2" indent="-342900">
              <a:buClr>
                <a:srgbClr val="FF0000"/>
              </a:buClr>
              <a:buFont typeface="Wingdings" charset="2"/>
              <a:buChar char="q"/>
            </a:pPr>
            <a:r>
              <a:rPr lang="en-US" sz="2400" b="1" dirty="0" smtClean="0"/>
              <a:t>Ethertype, bridging 64-bit to 64-bit, etc.</a:t>
            </a:r>
            <a:endParaRPr lang="en-US" sz="2400" b="1" dirty="0"/>
          </a:p>
          <a:p>
            <a:pPr marL="342900" indent="-342900">
              <a:buClr>
                <a:srgbClr val="FF0000"/>
              </a:buClr>
              <a:buFont typeface="Wingdings" charset="2"/>
              <a:buChar char="q"/>
            </a:pPr>
            <a:r>
              <a:rPr lang="en-US" sz="2800" b="1" dirty="0" smtClean="0"/>
              <a:t>Wednesday 11 Nov, AM1: </a:t>
            </a:r>
          </a:p>
          <a:p>
            <a:pPr marL="800100" lvl="1" indent="-342900">
              <a:buClr>
                <a:srgbClr val="FF0000"/>
              </a:buClr>
              <a:buFont typeface="Wingdings" charset="2"/>
              <a:buChar char="q"/>
            </a:pPr>
            <a:r>
              <a:rPr lang="en-US" sz="2400" b="1" dirty="0" smtClean="0">
                <a:solidFill>
                  <a:srgbClr val="000000"/>
                </a:solidFill>
                <a:ea typeface="Lucida Grande"/>
                <a:cs typeface="Lucida Grande"/>
              </a:rPr>
              <a:t>First </a:t>
            </a:r>
            <a:r>
              <a:rPr lang="en-US" sz="2400" b="1" dirty="0">
                <a:solidFill>
                  <a:srgbClr val="000000"/>
                </a:solidFill>
                <a:ea typeface="Lucida Grande"/>
                <a:cs typeface="Lucida Grande"/>
              </a:rPr>
              <a:t>cut at PAR </a:t>
            </a:r>
            <a:r>
              <a:rPr lang="en-US" sz="2400" b="1" dirty="0" smtClean="0">
                <a:solidFill>
                  <a:srgbClr val="000000"/>
                </a:solidFill>
                <a:ea typeface="Lucida Grande"/>
                <a:cs typeface="Lucida Grande"/>
              </a:rPr>
              <a:t>(15-15-760-01) and CSD (15-15-768-01)</a:t>
            </a:r>
            <a:endParaRPr lang="en-US" sz="2400" b="1" dirty="0" smtClean="0"/>
          </a:p>
          <a:p>
            <a:pPr marL="342900" indent="-342900">
              <a:buClr>
                <a:srgbClr val="FF0000"/>
              </a:buClr>
              <a:buFont typeface="Wingdings" charset="2"/>
              <a:buChar char="q"/>
            </a:pPr>
            <a:r>
              <a:rPr lang="en-US" sz="2800" b="1" dirty="0" smtClean="0">
                <a:solidFill>
                  <a:srgbClr val="000000"/>
                </a:solidFill>
                <a:latin typeface="+mj-lt"/>
                <a:ea typeface="Lucida Grande"/>
                <a:cs typeface="Lucida Grande"/>
              </a:rPr>
              <a:t>Thursday 12 Nov, PM1</a:t>
            </a:r>
          </a:p>
          <a:p>
            <a:pPr marL="800100" lvl="1" indent="-342900">
              <a:buClr>
                <a:srgbClr val="FF0000"/>
              </a:buClr>
              <a:buFont typeface="Wingdings" charset="2"/>
              <a:buChar char="q"/>
            </a:pPr>
            <a:r>
              <a:rPr lang="en-US" sz="2400" b="1" dirty="0" smtClean="0">
                <a:solidFill>
                  <a:srgbClr val="000000"/>
                </a:solidFill>
                <a:latin typeface="+mj-lt"/>
                <a:ea typeface="Lucida Grande"/>
                <a:cs typeface="Lucida Grande"/>
              </a:rPr>
              <a:t>Second cut </a:t>
            </a:r>
            <a:r>
              <a:rPr lang="en-US" sz="2400" b="1" dirty="0">
                <a:solidFill>
                  <a:srgbClr val="000000"/>
                </a:solidFill>
                <a:ea typeface="Lucida Grande"/>
                <a:cs typeface="Lucida Grande"/>
              </a:rPr>
              <a:t>at PAR (15-15-760-</a:t>
            </a:r>
            <a:r>
              <a:rPr lang="en-US" sz="2400" b="1" dirty="0" smtClean="0">
                <a:solidFill>
                  <a:srgbClr val="000000"/>
                </a:solidFill>
                <a:ea typeface="Lucida Grande"/>
                <a:cs typeface="Lucida Grande"/>
              </a:rPr>
              <a:t>02) </a:t>
            </a:r>
            <a:r>
              <a:rPr lang="en-US" sz="2400" b="1" dirty="0">
                <a:solidFill>
                  <a:srgbClr val="000000"/>
                </a:solidFill>
                <a:ea typeface="Lucida Grande"/>
                <a:cs typeface="Lucida Grande"/>
              </a:rPr>
              <a:t>and CSD (15-15-768-</a:t>
            </a:r>
            <a:r>
              <a:rPr lang="en-US" sz="2400" b="1" dirty="0" smtClean="0">
                <a:solidFill>
                  <a:srgbClr val="000000"/>
                </a:solidFill>
                <a:ea typeface="Lucida Grande"/>
                <a:cs typeface="Lucida Grande"/>
              </a:rPr>
              <a:t>02)</a:t>
            </a:r>
          </a:p>
          <a:p>
            <a:pPr marL="342900" indent="-342900">
              <a:buClr>
                <a:srgbClr val="FF0000"/>
              </a:buClr>
              <a:buFont typeface="Wingdings" charset="2"/>
              <a:buChar char="q"/>
            </a:pPr>
            <a:r>
              <a:rPr lang="en-US" sz="2800" b="1" dirty="0" smtClean="0">
                <a:solidFill>
                  <a:srgbClr val="000000"/>
                </a:solidFill>
                <a:ea typeface="Lucida Grande"/>
                <a:cs typeface="Lucida Grande"/>
              </a:rPr>
              <a:t>Agenda approval </a:t>
            </a:r>
            <a:r>
              <a:rPr lang="en-US" sz="2400" b="1" dirty="0" smtClean="0">
                <a:solidFill>
                  <a:srgbClr val="000000"/>
                </a:solidFill>
                <a:ea typeface="Lucida Grande"/>
                <a:cs typeface="Lucida Grande"/>
              </a:rPr>
              <a:t>(15-15-0806-00)</a:t>
            </a:r>
          </a:p>
          <a:p>
            <a:pPr marL="342900" indent="-342900">
              <a:buClr>
                <a:srgbClr val="FF0000"/>
              </a:buClr>
              <a:buFont typeface="Wingdings" charset="2"/>
              <a:buChar char="q"/>
            </a:pPr>
            <a:r>
              <a:rPr lang="en-US" sz="2800" b="1" dirty="0" smtClean="0">
                <a:solidFill>
                  <a:srgbClr val="000000"/>
                </a:solidFill>
                <a:ea typeface="Lucida Grande"/>
                <a:cs typeface="Lucida Grande"/>
              </a:rPr>
              <a:t>Minutes from Bangkok approval </a:t>
            </a:r>
            <a:r>
              <a:rPr lang="en-US" sz="2400" b="1" dirty="0" smtClean="0">
                <a:solidFill>
                  <a:srgbClr val="000000"/>
                </a:solidFill>
                <a:ea typeface="Lucida Grande"/>
                <a:cs typeface="Lucida Grande"/>
              </a:rPr>
              <a:t>(15-15-0719-00)</a:t>
            </a:r>
            <a:endParaRPr lang="en-US" sz="2400" b="1"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533400" y="685800"/>
            <a:ext cx="7772400" cy="990600"/>
          </a:xfrm>
        </p:spPr>
        <p:txBody>
          <a:bodyPr/>
          <a:lstStyle/>
          <a:p>
            <a:r>
              <a:rPr lang="en-US" b="1" dirty="0" smtClean="0">
                <a:latin typeface="Times New Roman" charset="0"/>
                <a:ea typeface="ＭＳ Ｐゴシック" charset="0"/>
                <a:cs typeface="ＭＳ Ｐゴシック" charset="0"/>
              </a:rPr>
              <a:t>Discussion of Topics at 802.1/802.15 Joint Meeting</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75492" y="2057400"/>
            <a:ext cx="8839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400" b="1" dirty="0"/>
              <a:t>Tuesday 10 Nov, PM3: Discussion on Joint issues</a:t>
            </a:r>
          </a:p>
          <a:p>
            <a:pPr marL="457200" indent="-457200">
              <a:buFont typeface="+mj-lt"/>
              <a:buAutoNum type="arabicPeriod"/>
            </a:pPr>
            <a:r>
              <a:rPr lang="en-US" sz="2400" dirty="0" smtClean="0"/>
              <a:t>Consolidated </a:t>
            </a:r>
            <a:r>
              <a:rPr lang="en-US" sz="2400" dirty="0"/>
              <a:t>LLC for 15.4 (45 min) </a:t>
            </a:r>
            <a:r>
              <a:rPr lang="en-US" sz="2400" dirty="0" smtClean="0"/>
              <a:t>– Kinney</a:t>
            </a:r>
            <a:endParaRPr lang="en-US" sz="2400" dirty="0"/>
          </a:p>
          <a:p>
            <a:pPr marL="457200" indent="-457200">
              <a:buFont typeface="+mj-lt"/>
              <a:buAutoNum type="arabicPeriod"/>
            </a:pPr>
            <a:r>
              <a:rPr lang="en-US" sz="2400" dirty="0" smtClean="0"/>
              <a:t>RAC </a:t>
            </a:r>
            <a:r>
              <a:rPr lang="en-US" sz="2400" dirty="0"/>
              <a:t>decision, use Ethertype or clone new type assignment for 802.15 (45 min) </a:t>
            </a:r>
            <a:r>
              <a:rPr lang="en-US" sz="2400" dirty="0" smtClean="0"/>
              <a:t>– Kinney</a:t>
            </a:r>
            <a:endParaRPr lang="en-US" sz="2400" dirty="0"/>
          </a:p>
          <a:p>
            <a:pPr marL="457200" indent="-457200">
              <a:buFont typeface="+mj-lt"/>
              <a:buAutoNum type="arabicPeriod"/>
            </a:pPr>
            <a:r>
              <a:rPr lang="en-US" sz="2400" dirty="0" smtClean="0"/>
              <a:t>Update </a:t>
            </a:r>
            <a:r>
              <a:rPr lang="en-US" sz="2400" dirty="0"/>
              <a:t>on 802.15.10 - L2R </a:t>
            </a:r>
            <a:r>
              <a:rPr lang="en-US" sz="2400" dirty="0" smtClean="0"/>
              <a:t>(&lt;10 </a:t>
            </a:r>
            <a:r>
              <a:rPr lang="en-US" sz="2400" dirty="0"/>
              <a:t>min)  </a:t>
            </a:r>
            <a:r>
              <a:rPr lang="en-US" sz="2400" dirty="0" smtClean="0"/>
              <a:t>- Powell</a:t>
            </a:r>
          </a:p>
          <a:p>
            <a:pPr marL="457200" indent="-457200">
              <a:buFont typeface="+mj-lt"/>
              <a:buAutoNum type="arabicPeriod"/>
            </a:pPr>
            <a:r>
              <a:rPr lang="en-US" sz="2400" dirty="0" smtClean="0"/>
              <a:t>802.15.3d</a:t>
            </a:r>
            <a:r>
              <a:rPr lang="en-US" sz="2400" dirty="0"/>
              <a:t>, the 100g data center project (plus the 15.3 revision and conversion to 48 bit to be 802 compatible) </a:t>
            </a:r>
            <a:r>
              <a:rPr lang="en-US" sz="2400" dirty="0" smtClean="0"/>
              <a:t>(&lt;10 </a:t>
            </a:r>
            <a:r>
              <a:rPr lang="en-US" sz="2400" dirty="0"/>
              <a:t>min) </a:t>
            </a:r>
            <a:r>
              <a:rPr lang="en-US" sz="2400" dirty="0" smtClean="0"/>
              <a:t>– Kürner</a:t>
            </a:r>
          </a:p>
          <a:p>
            <a:pPr marL="457200" indent="-457200">
              <a:buFont typeface="+mj-lt"/>
              <a:buAutoNum type="arabicPeriod"/>
            </a:pPr>
            <a:r>
              <a:rPr lang="de-DE" sz="2400" strike="sngStrike" dirty="0" smtClean="0"/>
              <a:t>DetNet </a:t>
            </a:r>
            <a:r>
              <a:rPr lang="de-DE" sz="2400" strike="sngStrike" dirty="0"/>
              <a:t>(10 Min) </a:t>
            </a:r>
            <a:r>
              <a:rPr lang="de-DE" sz="2400" strike="sngStrike" dirty="0" smtClean="0"/>
              <a:t>–</a:t>
            </a:r>
            <a:r>
              <a:rPr lang="de-DE" sz="2400" strike="sngStrike" dirty="0" err="1" smtClean="0"/>
              <a:t>Kinney</a:t>
            </a:r>
            <a:endParaRPr lang="de-DE" sz="2400" strike="sngStrike" dirty="0"/>
          </a:p>
          <a:p>
            <a:pPr marL="457200" indent="-457200">
              <a:buFont typeface="+mj-lt"/>
              <a:buAutoNum type="arabicPeriod"/>
            </a:pPr>
            <a:r>
              <a:rPr lang="pl-PL" sz="2400" dirty="0" err="1" smtClean="0"/>
              <a:t>Adjourn</a:t>
            </a:r>
            <a:endParaRPr lang="en-US" sz="2400" dirty="0" smtClean="0"/>
          </a:p>
        </p:txBody>
      </p:sp>
    </p:spTree>
    <p:extLst>
      <p:ext uri="{BB962C8B-B14F-4D97-AF65-F5344CB8AC3E}">
        <p14:creationId xmlns:p14="http://schemas.microsoft.com/office/powerpoint/2010/main" val="384228538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457200" y="1066800"/>
            <a:ext cx="7772400" cy="990600"/>
          </a:xfrm>
        </p:spPr>
        <p:txBody>
          <a:bodyPr/>
          <a:lstStyle/>
          <a:p>
            <a:r>
              <a:rPr lang="en-US" b="1" dirty="0" smtClean="0"/>
              <a:t>Summary of joint meeting with 802.1</a:t>
            </a:r>
            <a:r>
              <a:rPr lang="en-US" b="1" dirty="0" smtClean="0">
                <a:latin typeface="Times New Roman" charset="0"/>
                <a:ea typeface="ＭＳ Ｐゴシック" charset="0"/>
                <a:cs typeface="ＭＳ Ｐゴシック" charset="0"/>
              </a:rPr>
              <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57200" y="1905000"/>
            <a:ext cx="83058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400" dirty="0" smtClean="0"/>
          </a:p>
        </p:txBody>
      </p:sp>
      <p:sp>
        <p:nvSpPr>
          <p:cNvPr id="2" name="Rectangle 1"/>
          <p:cNvSpPr/>
          <p:nvPr/>
        </p:nvSpPr>
        <p:spPr>
          <a:xfrm>
            <a:off x="228600" y="1720841"/>
            <a:ext cx="8458200" cy="3970318"/>
          </a:xfrm>
          <a:prstGeom prst="rect">
            <a:avLst/>
          </a:prstGeom>
        </p:spPr>
        <p:txBody>
          <a:bodyPr wrap="square">
            <a:spAutoFit/>
          </a:bodyPr>
          <a:lstStyle/>
          <a:p>
            <a:r>
              <a:rPr lang="en-US" sz="1800" dirty="0"/>
              <a:t>Here's a list of the feedback topics </a:t>
            </a:r>
            <a:r>
              <a:rPr lang="en-US" sz="1800" dirty="0" smtClean="0"/>
              <a:t>collected </a:t>
            </a:r>
            <a:r>
              <a:rPr lang="en-US" sz="1800" dirty="0"/>
              <a:t>from the joint </a:t>
            </a:r>
            <a:r>
              <a:rPr lang="en-US" sz="1800" dirty="0" smtClean="0"/>
              <a:t>meeting with 802.1:</a:t>
            </a:r>
            <a:endParaRPr lang="en-US" sz="1800" dirty="0"/>
          </a:p>
          <a:p>
            <a:pPr marL="285750" indent="-285750">
              <a:buFont typeface="Arial"/>
              <a:buChar char="•"/>
            </a:pPr>
            <a:r>
              <a:rPr lang="en-US" sz="1800" dirty="0"/>
              <a:t>Don’t use EtherType compression! Don’t use compression per field.  Some people don’t want to route because the packets get too long.  Want to look at taking a full size 802 header, and using a header compression </a:t>
            </a:r>
            <a:r>
              <a:rPr lang="en-US" sz="1800" dirty="0" smtClean="0"/>
              <a:t>technology.</a:t>
            </a:r>
          </a:p>
          <a:p>
            <a:pPr marL="285750" indent="-285750">
              <a:buFont typeface="Arial"/>
              <a:buChar char="•"/>
            </a:pPr>
            <a:r>
              <a:rPr lang="en-US" sz="1800" dirty="0" smtClean="0"/>
              <a:t>If </a:t>
            </a:r>
            <a:r>
              <a:rPr lang="en-US" sz="1800" dirty="0"/>
              <a:t>you are using work from another organization, you could do it by reference, but then you lose change control. [related to bullet 5 of Prioritized Functionality slide</a:t>
            </a:r>
            <a:r>
              <a:rPr lang="en-US" sz="1800" dirty="0" smtClean="0"/>
              <a:t>]</a:t>
            </a:r>
          </a:p>
          <a:p>
            <a:pPr marL="285750" indent="-285750">
              <a:buFont typeface="Arial"/>
              <a:buChar char="•"/>
            </a:pPr>
            <a:r>
              <a:rPr lang="en-US" sz="1800" dirty="0" smtClean="0"/>
              <a:t>Should </a:t>
            </a:r>
            <a:r>
              <a:rPr lang="en-US" sz="1800" dirty="0"/>
              <a:t>use same values for Ethertype that already </a:t>
            </a:r>
            <a:r>
              <a:rPr lang="en-US" sz="1800" dirty="0" smtClean="0"/>
              <a:t>exists</a:t>
            </a:r>
          </a:p>
          <a:p>
            <a:pPr marL="285750" indent="-285750">
              <a:buFont typeface="Arial"/>
              <a:buChar char="•"/>
            </a:pPr>
            <a:r>
              <a:rPr lang="en-US" sz="1800" dirty="0" smtClean="0"/>
              <a:t>To </a:t>
            </a:r>
            <a:r>
              <a:rPr lang="en-US" sz="1800" dirty="0"/>
              <a:t>obtain a new EtherType, it is required to show a subtype </a:t>
            </a:r>
            <a:r>
              <a:rPr lang="en-US" sz="1800" dirty="0" smtClean="0"/>
              <a:t>plan</a:t>
            </a:r>
          </a:p>
          <a:p>
            <a:pPr marL="285750" indent="-285750">
              <a:buFont typeface="Arial"/>
              <a:buChar char="•"/>
            </a:pPr>
            <a:r>
              <a:rPr lang="en-US" sz="1800" dirty="0" smtClean="0"/>
              <a:t>How </a:t>
            </a:r>
            <a:r>
              <a:rPr lang="en-US" sz="1800" dirty="0"/>
              <a:t>much of this work could be done </a:t>
            </a:r>
            <a:r>
              <a:rPr lang="en-US" sz="1800" dirty="0" smtClean="0"/>
              <a:t>in </a:t>
            </a:r>
            <a:r>
              <a:rPr lang="en-US" sz="1800" dirty="0"/>
              <a:t>802.1 is encouraging to use </a:t>
            </a:r>
            <a:r>
              <a:rPr lang="en-US" sz="1800" dirty="0" smtClean="0"/>
              <a:t>ISS</a:t>
            </a:r>
          </a:p>
          <a:p>
            <a:pPr marL="285750" indent="-285750">
              <a:buFont typeface="Arial"/>
              <a:buChar char="•"/>
            </a:pPr>
            <a:r>
              <a:rPr lang="en-US" sz="1800" dirty="0" smtClean="0"/>
              <a:t>802.15.4 </a:t>
            </a:r>
            <a:r>
              <a:rPr lang="en-US" sz="1800" dirty="0"/>
              <a:t>does not have managed objects.  But if LLC does configuration, it is going to deal with managed objects.  It is possible that this will not define any new managed </a:t>
            </a:r>
            <a:r>
              <a:rPr lang="en-US" sz="1800" dirty="0" smtClean="0"/>
              <a:t>objects.</a:t>
            </a:r>
          </a:p>
          <a:p>
            <a:pPr marL="285750" indent="-285750">
              <a:buFont typeface="Arial"/>
              <a:buChar char="•"/>
            </a:pPr>
            <a:r>
              <a:rPr lang="en-US" sz="1800" dirty="0" smtClean="0"/>
              <a:t>Can </a:t>
            </a:r>
            <a:r>
              <a:rPr lang="en-US" sz="1800" dirty="0"/>
              <a:t>use 6lowpan protocol discriminator from IETF; ask 6lo to request EtherType from </a:t>
            </a:r>
            <a:r>
              <a:rPr lang="en-US" sz="1800" dirty="0" smtClean="0"/>
              <a:t>IEEE RAC</a:t>
            </a:r>
            <a:endParaRPr lang="en-US" sz="1800" dirty="0"/>
          </a:p>
        </p:txBody>
      </p:sp>
    </p:spTree>
    <p:extLst>
      <p:ext uri="{BB962C8B-B14F-4D97-AF65-F5344CB8AC3E}">
        <p14:creationId xmlns:p14="http://schemas.microsoft.com/office/powerpoint/2010/main" val="142509443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457200" y="1066800"/>
            <a:ext cx="7772400" cy="990600"/>
          </a:xfrm>
        </p:spPr>
        <p:txBody>
          <a:bodyPr/>
          <a:lstStyle/>
          <a:p>
            <a:r>
              <a:rPr lang="en-US" b="1" dirty="0" smtClean="0"/>
              <a:t>Replacement names for LLC</a:t>
            </a:r>
            <a:r>
              <a:rPr lang="en-US" b="1" dirty="0" smtClean="0">
                <a:latin typeface="Times New Roman" charset="0"/>
                <a:ea typeface="ＭＳ Ｐゴシック" charset="0"/>
                <a:cs typeface="ＭＳ Ｐゴシック" charset="0"/>
              </a:rPr>
              <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57200" y="1905000"/>
            <a:ext cx="83058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400" dirty="0" smtClean="0"/>
          </a:p>
        </p:txBody>
      </p:sp>
      <p:sp>
        <p:nvSpPr>
          <p:cNvPr id="3" name="TextBox 2"/>
          <p:cNvSpPr txBox="1"/>
          <p:nvPr/>
        </p:nvSpPr>
        <p:spPr>
          <a:xfrm>
            <a:off x="838200" y="2362200"/>
            <a:ext cx="7772400" cy="2246769"/>
          </a:xfrm>
          <a:prstGeom prst="rect">
            <a:avLst/>
          </a:prstGeom>
          <a:noFill/>
        </p:spPr>
        <p:txBody>
          <a:bodyPr wrap="square" rtlCol="0">
            <a:spAutoFit/>
          </a:bodyPr>
          <a:lstStyle/>
          <a:p>
            <a:r>
              <a:rPr lang="en-US" sz="2000" dirty="0" smtClean="0"/>
              <a:t>The following names were proposed by the SG attendees which was followed by a straw poll to determine the group’s consensus:</a:t>
            </a:r>
          </a:p>
          <a:p>
            <a:pPr marL="342900" indent="-342900">
              <a:buFont typeface="Arial"/>
              <a:buChar char="•"/>
            </a:pPr>
            <a:r>
              <a:rPr lang="en-US" sz="2000" dirty="0" smtClean="0"/>
              <a:t>DFUL (Dot Four’s Upper Layer) – 0 </a:t>
            </a:r>
            <a:r>
              <a:rPr lang="en-US" sz="2000" dirty="0"/>
              <a:t>straw poll votes</a:t>
            </a:r>
          </a:p>
          <a:p>
            <a:pPr marL="342900" indent="-342900">
              <a:buFont typeface="Arial"/>
              <a:buChar char="•"/>
            </a:pPr>
            <a:r>
              <a:rPr lang="en-US" sz="2000" dirty="0" smtClean="0"/>
              <a:t>ULI (Upper Layer Interface) - 5 </a:t>
            </a:r>
            <a:r>
              <a:rPr lang="en-US" sz="2000" dirty="0"/>
              <a:t>straw poll </a:t>
            </a:r>
            <a:r>
              <a:rPr lang="en-US" sz="2000" dirty="0" smtClean="0"/>
              <a:t>votes</a:t>
            </a:r>
          </a:p>
          <a:p>
            <a:pPr marL="342900" indent="-342900">
              <a:buFont typeface="Arial"/>
              <a:buChar char="•"/>
            </a:pPr>
            <a:r>
              <a:rPr lang="en-US" sz="2000" dirty="0" smtClean="0"/>
              <a:t>None of the above – 2 straw poll votes</a:t>
            </a:r>
          </a:p>
          <a:p>
            <a:pPr marL="228600" indent="-228600">
              <a:buFont typeface="+mj-lt"/>
              <a:buAutoNum type="arabicPeriod"/>
            </a:pPr>
            <a:endParaRPr lang="en-US" sz="2000" dirty="0"/>
          </a:p>
          <a:p>
            <a:r>
              <a:rPr lang="en-US" sz="2000" dirty="0" smtClean="0"/>
              <a:t>The consensus from the group is to use ULI as the group’s name.</a:t>
            </a:r>
            <a:endParaRPr lang="en-US" sz="2000" dirty="0"/>
          </a:p>
        </p:txBody>
      </p:sp>
    </p:spTree>
    <p:extLst>
      <p:ext uri="{BB962C8B-B14F-4D97-AF65-F5344CB8AC3E}">
        <p14:creationId xmlns:p14="http://schemas.microsoft.com/office/powerpoint/2010/main" val="197994957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457200" y="1066800"/>
            <a:ext cx="7772400" cy="990600"/>
          </a:xfrm>
        </p:spPr>
        <p:txBody>
          <a:bodyPr/>
          <a:lstStyle/>
          <a:p>
            <a:r>
              <a:rPr lang="en-US" b="1" dirty="0" smtClean="0"/>
              <a:t>Review and edits to PAR and CSD</a:t>
            </a:r>
            <a:r>
              <a:rPr lang="en-US" b="1" dirty="0" smtClean="0">
                <a:latin typeface="Times New Roman" charset="0"/>
                <a:ea typeface="ＭＳ Ｐゴシック" charset="0"/>
                <a:cs typeface="ＭＳ Ｐゴシック" charset="0"/>
              </a:rPr>
              <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57200" y="1905000"/>
            <a:ext cx="83058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400" dirty="0" smtClean="0"/>
          </a:p>
        </p:txBody>
      </p:sp>
      <p:sp>
        <p:nvSpPr>
          <p:cNvPr id="3" name="TextBox 2"/>
          <p:cNvSpPr txBox="1"/>
          <p:nvPr/>
        </p:nvSpPr>
        <p:spPr>
          <a:xfrm>
            <a:off x="609600" y="1905000"/>
            <a:ext cx="8001000" cy="4170372"/>
          </a:xfrm>
          <a:prstGeom prst="rect">
            <a:avLst/>
          </a:prstGeom>
          <a:noFill/>
        </p:spPr>
        <p:txBody>
          <a:bodyPr wrap="square" rtlCol="0">
            <a:spAutoFit/>
          </a:bodyPr>
          <a:lstStyle/>
          <a:p>
            <a:r>
              <a:rPr lang="en-US" sz="2000" dirty="0" smtClean="0"/>
              <a:t>The PAR and CSD documents, 15-15-0760-01 and 15-15-0768-01 respectively, were reviewed and modified as per the group’s consensus.  The resulting </a:t>
            </a:r>
            <a:r>
              <a:rPr lang="en-US" sz="2000" dirty="0"/>
              <a:t>PAR and CSD documents, 15-15-0760-</a:t>
            </a:r>
            <a:r>
              <a:rPr lang="en-US" sz="2000" dirty="0" smtClean="0"/>
              <a:t>02 </a:t>
            </a:r>
            <a:r>
              <a:rPr lang="en-US" sz="2000" dirty="0"/>
              <a:t>and 15-15-0768-</a:t>
            </a:r>
            <a:r>
              <a:rPr lang="en-US" sz="2000" dirty="0" smtClean="0"/>
              <a:t>02 respectively were uploaded to mentor.</a:t>
            </a:r>
            <a:endParaRPr lang="en-US" sz="2000" dirty="0"/>
          </a:p>
          <a:p>
            <a:pPr>
              <a:spcBef>
                <a:spcPts val="600"/>
              </a:spcBef>
            </a:pPr>
            <a:r>
              <a:rPr lang="en-US" sz="2000" dirty="0" smtClean="0"/>
              <a:t>The consensus from the group was to authorize the chair to send these documents to the following organizations for their review:</a:t>
            </a:r>
          </a:p>
          <a:p>
            <a:pPr marL="342900" indent="-342900">
              <a:buFont typeface="Arial"/>
              <a:buChar char="•"/>
            </a:pPr>
            <a:r>
              <a:rPr lang="en-US" sz="2000" dirty="0" smtClean="0"/>
              <a:t>802.1</a:t>
            </a:r>
          </a:p>
          <a:p>
            <a:pPr marL="342900" indent="-342900">
              <a:buFont typeface="Arial"/>
              <a:buChar char="•"/>
            </a:pPr>
            <a:r>
              <a:rPr lang="en-US" sz="2000" dirty="0" smtClean="0"/>
              <a:t>IEEE-IETF Coordination Committee</a:t>
            </a:r>
          </a:p>
          <a:p>
            <a:pPr marL="342900" indent="-342900">
              <a:buFont typeface="Arial"/>
              <a:buChar char="•"/>
            </a:pPr>
            <a:r>
              <a:rPr lang="en-US" sz="2000" dirty="0" smtClean="0"/>
              <a:t>IETF 6tisch</a:t>
            </a:r>
          </a:p>
          <a:p>
            <a:pPr marL="342900" indent="-342900">
              <a:buFont typeface="Arial"/>
              <a:buChar char="•"/>
            </a:pPr>
            <a:r>
              <a:rPr lang="en-US" sz="2000" dirty="0" smtClean="0"/>
              <a:t>IETF 6lo</a:t>
            </a:r>
          </a:p>
          <a:p>
            <a:pPr marL="342900" indent="-342900">
              <a:buFont typeface="Arial"/>
              <a:buChar char="•"/>
            </a:pPr>
            <a:r>
              <a:rPr lang="en-US" sz="2000" dirty="0" err="1" smtClean="0"/>
              <a:t>WiSUN</a:t>
            </a:r>
            <a:endParaRPr lang="en-US" sz="2000" dirty="0" smtClean="0"/>
          </a:p>
          <a:p>
            <a:pPr marL="342900" indent="-342900">
              <a:buFont typeface="Arial"/>
              <a:buChar char="•"/>
            </a:pPr>
            <a:r>
              <a:rPr lang="en-US" sz="2000" dirty="0" smtClean="0"/>
              <a:t>ZigBee</a:t>
            </a:r>
          </a:p>
          <a:p>
            <a:r>
              <a:rPr lang="en-US" sz="2000" dirty="0" smtClean="0"/>
              <a:t>Comments from these groups will be considered at the January session.</a:t>
            </a:r>
            <a:endParaRPr lang="en-US" sz="2000" dirty="0"/>
          </a:p>
        </p:txBody>
      </p:sp>
    </p:spTree>
    <p:extLst>
      <p:ext uri="{BB962C8B-B14F-4D97-AF65-F5344CB8AC3E}">
        <p14:creationId xmlns:p14="http://schemas.microsoft.com/office/powerpoint/2010/main" val="96509195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457200" y="1066800"/>
            <a:ext cx="7772400" cy="990600"/>
          </a:xfrm>
        </p:spPr>
        <p:txBody>
          <a:bodyPr/>
          <a:lstStyle/>
          <a:p>
            <a:r>
              <a:rPr lang="en-US" b="1" dirty="0" smtClean="0"/>
              <a:t>Motion to extend the SG 802.15.12 till March Plenary</a:t>
            </a:r>
            <a:r>
              <a:rPr lang="en-US" b="1" dirty="0" smtClean="0">
                <a:latin typeface="Times New Roman" charset="0"/>
                <a:ea typeface="ＭＳ Ｐゴシック" charset="0"/>
                <a:cs typeface="ＭＳ Ｐゴシック" charset="0"/>
              </a:rPr>
              <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57200" y="1905000"/>
            <a:ext cx="83058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400" dirty="0" smtClean="0"/>
          </a:p>
        </p:txBody>
      </p:sp>
      <p:sp>
        <p:nvSpPr>
          <p:cNvPr id="3" name="TextBox 2"/>
          <p:cNvSpPr txBox="1"/>
          <p:nvPr/>
        </p:nvSpPr>
        <p:spPr>
          <a:xfrm>
            <a:off x="609600" y="2438400"/>
            <a:ext cx="7772400" cy="2308324"/>
          </a:xfrm>
          <a:prstGeom prst="rect">
            <a:avLst/>
          </a:prstGeom>
          <a:noFill/>
        </p:spPr>
        <p:txBody>
          <a:bodyPr wrap="square" rtlCol="0">
            <a:spAutoFit/>
          </a:bodyPr>
          <a:lstStyle/>
          <a:p>
            <a:r>
              <a:rPr lang="en-US" sz="2400" dirty="0"/>
              <a:t>Motion: </a:t>
            </a:r>
            <a:r>
              <a:rPr lang="en-US" sz="2400" i="1" dirty="0"/>
              <a:t>that the 802.15 Working Group seeks approval from the 802 EC to extend the study group in 802.15 to develop the PAR and CSD documents for </a:t>
            </a:r>
            <a:r>
              <a:rPr lang="en-US" sz="2400" i="1" dirty="0" smtClean="0"/>
              <a:t>“802.15.12”</a:t>
            </a:r>
            <a:r>
              <a:rPr lang="en-US" sz="2400" i="1" dirty="0"/>
              <a:t> </a:t>
            </a:r>
            <a:endParaRPr lang="en-US" sz="2400" i="1" dirty="0" smtClean="0"/>
          </a:p>
          <a:p>
            <a:r>
              <a:rPr lang="en-US" sz="2400" dirty="0" smtClean="0"/>
              <a:t>Moved by B Rolfe</a:t>
            </a:r>
          </a:p>
          <a:p>
            <a:r>
              <a:rPr lang="en-US" sz="2400" dirty="0" smtClean="0"/>
              <a:t>Seconded by T Kivinen</a:t>
            </a:r>
          </a:p>
          <a:p>
            <a:r>
              <a:rPr lang="en-US" sz="2400" dirty="0" smtClean="0"/>
              <a:t>Upon neither discussion nor objection the motion carries</a:t>
            </a:r>
            <a:endParaRPr lang="en-US" sz="2400" dirty="0"/>
          </a:p>
        </p:txBody>
      </p:sp>
    </p:spTree>
    <p:extLst>
      <p:ext uri="{BB962C8B-B14F-4D97-AF65-F5344CB8AC3E}">
        <p14:creationId xmlns:p14="http://schemas.microsoft.com/office/powerpoint/2010/main" val="154919030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Custom 3">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34476</TotalTime>
  <Words>1149</Words>
  <Application>Microsoft Macintosh PowerPoint</Application>
  <PresentationFormat>On-screen Show (4:3)</PresentationFormat>
  <Paragraphs>165</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Default Design</vt:lpstr>
      <vt:lpstr>PowerPoint Presentation</vt:lpstr>
      <vt:lpstr>Administrative Items</vt:lpstr>
      <vt:lpstr>Other Guidelines for IEEE WG Meetings</vt:lpstr>
      <vt:lpstr>SG LLC Meeting Goals </vt:lpstr>
      <vt:lpstr>Discussion of Topics at 802.1/802.15 Joint Meeting</vt:lpstr>
      <vt:lpstr>Summary of joint meeting with 802.1 </vt:lpstr>
      <vt:lpstr>Replacement names for LLC </vt:lpstr>
      <vt:lpstr>Review and edits to PAR and CSD </vt:lpstr>
      <vt:lpstr>Motion to extend the SG 802.15.12 till March Plenary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Waikoloa</dc:title>
  <dc:subject>IEEE 802.15 &lt;IG 6tisch Report&gt;</dc:subject>
  <dc:creator>Pat Kinney</dc:creator>
  <cp:keywords/>
  <dc:description>&lt;15-15-0572-00-00IG6t&gt;</dc:description>
  <cp:lastModifiedBy>Pat Kinney</cp:lastModifiedBy>
  <cp:revision>623</cp:revision>
  <cp:lastPrinted>2015-07-14T16:02:16Z</cp:lastPrinted>
  <dcterms:created xsi:type="dcterms:W3CDTF">2009-07-12T16:25:16Z</dcterms:created>
  <dcterms:modified xsi:type="dcterms:W3CDTF">2015-11-12T22:49:52Z</dcterms:modified>
  <cp:category/>
</cp:coreProperties>
</file>