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15" r:id="rId3"/>
    <p:sldId id="316" r:id="rId4"/>
    <p:sldId id="264" r:id="rId5"/>
    <p:sldId id="289" r:id="rId6"/>
    <p:sldId id="318" r:id="rId7"/>
    <p:sldId id="319" r:id="rId8"/>
    <p:sldId id="321" r:id="rId9"/>
    <p:sldId id="320"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8" d="100"/>
          <a:sy n="108" d="100"/>
        </p:scale>
        <p:origin x="-1568" y="-3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3</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3</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15-0855-</a:t>
            </a:r>
            <a:r>
              <a:rPr lang="en-US" b="1" dirty="0" smtClean="0"/>
              <a:t>02-</a:t>
            </a:r>
            <a:r>
              <a:rPr lang="en-US" b="1" dirty="0" smtClean="0"/>
              <a:t>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LLC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LLC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2</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3</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Tuesday, 10 Nov, PM2</a:t>
            </a:r>
          </a:p>
          <a:p>
            <a:pPr marL="800100" lvl="1" indent="-342900">
              <a:buClr>
                <a:srgbClr val="FF0000"/>
              </a:buClr>
              <a:buFont typeface="Wingdings" charset="2"/>
              <a:buChar char="q"/>
            </a:pPr>
            <a:r>
              <a:rPr lang="en-US" sz="2400" b="1" dirty="0" smtClean="0"/>
              <a:t>Opening report (15-15-0855-01)</a:t>
            </a:r>
          </a:p>
          <a:p>
            <a:pPr marL="800100" lvl="1" indent="-342900">
              <a:buClr>
                <a:srgbClr val="FF0000"/>
              </a:buClr>
              <a:buFont typeface="Wingdings" charset="2"/>
              <a:buChar char="q"/>
            </a:pPr>
            <a:r>
              <a:rPr lang="en-US" sz="2400" b="1" dirty="0" smtClean="0"/>
              <a:t>LLC proposal presentation (15-15-0521-01)</a:t>
            </a:r>
          </a:p>
          <a:p>
            <a:pPr marL="800100" lvl="1" indent="-342900">
              <a:buClr>
                <a:srgbClr val="FF0000"/>
              </a:buClr>
              <a:buFont typeface="Wingdings" charset="2"/>
              <a:buChar char="q"/>
            </a:pPr>
            <a:r>
              <a:rPr lang="en-US" sz="2400" b="1" dirty="0" smtClean="0"/>
              <a:t>Report of announcement at IETF94 (15-15-838-00)</a:t>
            </a:r>
          </a:p>
          <a:p>
            <a:pPr marL="800100" lvl="1" indent="-342900">
              <a:buClr>
                <a:srgbClr val="FF0000"/>
              </a:buClr>
              <a:buFont typeface="Wingdings" charset="2"/>
              <a:buChar char="q"/>
            </a:pPr>
            <a:r>
              <a:rPr lang="en-US" sz="2400" b="1" dirty="0" smtClean="0"/>
              <a:t>Discussion on topics for tonight’s joint meeting with 802.1</a:t>
            </a:r>
          </a:p>
          <a:p>
            <a:pPr marL="1257300" lvl="2" indent="-342900">
              <a:buClr>
                <a:srgbClr val="FF0000"/>
              </a:buClr>
              <a:buFont typeface="Wingdings" charset="2"/>
              <a:buChar char="q"/>
            </a:pPr>
            <a:r>
              <a:rPr lang="en-US" sz="2400" b="1" dirty="0" smtClean="0"/>
              <a:t>Ethertype, bridging 64-bit to 64-bit, etc.</a:t>
            </a:r>
            <a:endParaRPr lang="en-US" sz="2400" b="1" dirty="0"/>
          </a:p>
          <a:p>
            <a:pPr marL="342900" indent="-342900">
              <a:buClr>
                <a:srgbClr val="FF0000"/>
              </a:buClr>
              <a:buFont typeface="Wingdings" charset="2"/>
              <a:buChar char="q"/>
            </a:pPr>
            <a:r>
              <a:rPr lang="en-US" sz="2800" b="1" dirty="0" smtClean="0"/>
              <a:t>Wednesday 11 Nov, AM1: </a:t>
            </a:r>
          </a:p>
          <a:p>
            <a:pPr marL="800100" lvl="1" indent="-342900">
              <a:buClr>
                <a:srgbClr val="FF0000"/>
              </a:buClr>
              <a:buFont typeface="Wingdings" charset="2"/>
              <a:buChar char="q"/>
            </a:pPr>
            <a:r>
              <a:rPr lang="en-US" sz="2400" b="1" dirty="0" smtClean="0">
                <a:solidFill>
                  <a:srgbClr val="000000"/>
                </a:solidFill>
                <a:ea typeface="Lucida Grande"/>
                <a:cs typeface="Lucida Grande"/>
              </a:rPr>
              <a:t>First </a:t>
            </a:r>
            <a:r>
              <a:rPr lang="en-US" sz="2400" b="1" dirty="0">
                <a:solidFill>
                  <a:srgbClr val="000000"/>
                </a:solidFill>
                <a:ea typeface="Lucida Grande"/>
                <a:cs typeface="Lucida Grande"/>
              </a:rPr>
              <a:t>cut at PAR </a:t>
            </a:r>
            <a:r>
              <a:rPr lang="en-US" sz="2400" b="1" dirty="0" smtClean="0">
                <a:solidFill>
                  <a:srgbClr val="000000"/>
                </a:solidFill>
                <a:ea typeface="Lucida Grande"/>
                <a:cs typeface="Lucida Grande"/>
              </a:rPr>
              <a:t>(15-15-760-01) and CSD (15-15-768-01)</a:t>
            </a:r>
            <a:endParaRPr lang="en-US" sz="2400" b="1" dirty="0" smtClean="0"/>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12 Nov, 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Second cut </a:t>
            </a:r>
            <a:r>
              <a:rPr lang="en-US" sz="2400" b="1" dirty="0">
                <a:solidFill>
                  <a:srgbClr val="000000"/>
                </a:solidFill>
                <a:ea typeface="Lucida Grande"/>
                <a:cs typeface="Lucida Grande"/>
              </a:rPr>
              <a:t>at PAR (15-15-760-</a:t>
            </a:r>
            <a:r>
              <a:rPr lang="en-US" sz="2400" b="1" dirty="0" smtClean="0">
                <a:solidFill>
                  <a:srgbClr val="000000"/>
                </a:solidFill>
                <a:ea typeface="Lucida Grande"/>
                <a:cs typeface="Lucida Grande"/>
              </a:rPr>
              <a:t>02) </a:t>
            </a:r>
            <a:r>
              <a:rPr lang="en-US" sz="2400" b="1" dirty="0">
                <a:solidFill>
                  <a:srgbClr val="000000"/>
                </a:solidFill>
                <a:ea typeface="Lucida Grande"/>
                <a:cs typeface="Lucida Grande"/>
              </a:rPr>
              <a:t>and CSD (15-15-768-</a:t>
            </a:r>
            <a:r>
              <a:rPr lang="en-US" sz="2400" b="1" dirty="0" smtClean="0">
                <a:solidFill>
                  <a:srgbClr val="000000"/>
                </a:solidFill>
                <a:ea typeface="Lucida Grande"/>
                <a:cs typeface="Lucida Grande"/>
              </a:rPr>
              <a:t>02)</a:t>
            </a:r>
          </a:p>
          <a:p>
            <a:pPr marL="342900" indent="-342900">
              <a:buClr>
                <a:srgbClr val="FF0000"/>
              </a:buClr>
              <a:buFont typeface="Wingdings" charset="2"/>
              <a:buChar char="q"/>
            </a:pPr>
            <a:r>
              <a:rPr lang="en-US" sz="2800" b="1" dirty="0" smtClean="0">
                <a:solidFill>
                  <a:srgbClr val="000000"/>
                </a:solidFill>
                <a:ea typeface="Lucida Grande"/>
                <a:cs typeface="Lucida Grande"/>
              </a:rPr>
              <a:t>Agenda approval </a:t>
            </a:r>
            <a:r>
              <a:rPr lang="en-US" sz="2400" b="1" dirty="0" smtClean="0">
                <a:solidFill>
                  <a:srgbClr val="000000"/>
                </a:solidFill>
                <a:ea typeface="Lucida Grande"/>
                <a:cs typeface="Lucida Grande"/>
              </a:rPr>
              <a:t>(15-15-0806-00)</a:t>
            </a:r>
          </a:p>
          <a:p>
            <a:pPr marL="342900" indent="-342900">
              <a:buClr>
                <a:srgbClr val="FF0000"/>
              </a:buClr>
              <a:buFont typeface="Wingdings" charset="2"/>
              <a:buChar char="q"/>
            </a:pPr>
            <a:r>
              <a:rPr lang="en-US" sz="2800" b="1" dirty="0" smtClean="0">
                <a:solidFill>
                  <a:srgbClr val="000000"/>
                </a:solidFill>
                <a:ea typeface="Lucida Grande"/>
                <a:cs typeface="Lucida Grande"/>
              </a:rPr>
              <a:t>Minutes from Bangkok approval </a:t>
            </a:r>
            <a:r>
              <a:rPr lang="en-US" sz="2400" b="1" dirty="0" smtClean="0">
                <a:solidFill>
                  <a:srgbClr val="000000"/>
                </a:solidFill>
                <a:ea typeface="Lucida Grande"/>
                <a:cs typeface="Lucida Grande"/>
              </a:rPr>
              <a:t>(15-15-0719-00)</a:t>
            </a: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smtClean="0">
                <a:latin typeface="Times New Roman" charset="0"/>
                <a:ea typeface="ＭＳ Ｐゴシック" charset="0"/>
                <a:cs typeface="ＭＳ Ｐゴシック" charset="0"/>
              </a:rPr>
              <a:t>Discussion of Topics at 802.1/802.15 Joint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75492" y="2057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a:t>Tuesday 10 Nov, PM3: Discussion on Joint issues</a:t>
            </a:r>
          </a:p>
          <a:p>
            <a:pPr marL="457200" indent="-457200">
              <a:buFont typeface="+mj-lt"/>
              <a:buAutoNum type="arabicPeriod"/>
            </a:pPr>
            <a:r>
              <a:rPr lang="en-US" sz="2400" dirty="0" smtClean="0"/>
              <a:t>Consolidated </a:t>
            </a:r>
            <a:r>
              <a:rPr lang="en-US" sz="2400" dirty="0"/>
              <a:t>LLC for 15.4 (45 min) </a:t>
            </a:r>
            <a:r>
              <a:rPr lang="en-US" sz="2400" dirty="0" smtClean="0"/>
              <a:t>– Kinney</a:t>
            </a:r>
            <a:endParaRPr lang="en-US" sz="2400" dirty="0"/>
          </a:p>
          <a:p>
            <a:pPr marL="457200" indent="-457200">
              <a:buFont typeface="+mj-lt"/>
              <a:buAutoNum type="arabicPeriod"/>
            </a:pPr>
            <a:r>
              <a:rPr lang="en-US" sz="2400" dirty="0" smtClean="0"/>
              <a:t>RAC </a:t>
            </a:r>
            <a:r>
              <a:rPr lang="en-US" sz="2400" dirty="0"/>
              <a:t>decision, use Ethertype or clone new type assignment for 802.15 (45 min) </a:t>
            </a:r>
            <a:r>
              <a:rPr lang="en-US" sz="2400" dirty="0" smtClean="0"/>
              <a:t>– Kinney</a:t>
            </a:r>
            <a:endParaRPr lang="en-US" sz="2400" dirty="0"/>
          </a:p>
          <a:p>
            <a:pPr marL="457200" indent="-457200">
              <a:buFont typeface="+mj-lt"/>
              <a:buAutoNum type="arabicPeriod"/>
            </a:pPr>
            <a:r>
              <a:rPr lang="en-US" sz="2400" dirty="0" smtClean="0"/>
              <a:t>Update </a:t>
            </a:r>
            <a:r>
              <a:rPr lang="en-US" sz="2400" dirty="0"/>
              <a:t>on 802.15.10 - L2R </a:t>
            </a:r>
            <a:r>
              <a:rPr lang="en-US" sz="2400" dirty="0" smtClean="0"/>
              <a:t>(&lt;10 </a:t>
            </a:r>
            <a:r>
              <a:rPr lang="en-US" sz="2400" dirty="0"/>
              <a:t>min)  </a:t>
            </a:r>
            <a:r>
              <a:rPr lang="en-US" sz="2400" dirty="0" smtClean="0"/>
              <a:t>- Powell</a:t>
            </a:r>
          </a:p>
          <a:p>
            <a:pPr marL="457200" indent="-457200">
              <a:buFont typeface="+mj-lt"/>
              <a:buAutoNum type="arabicPeriod"/>
            </a:pPr>
            <a:r>
              <a:rPr lang="en-US" sz="2400" dirty="0" smtClean="0"/>
              <a:t>802.15.3d</a:t>
            </a:r>
            <a:r>
              <a:rPr lang="en-US" sz="2400" dirty="0"/>
              <a:t>, the 100g data center project (plus the 15.3 revision and conversion to 48 bit to be 802 compatible) </a:t>
            </a:r>
            <a:r>
              <a:rPr lang="en-US" sz="2400" dirty="0" smtClean="0"/>
              <a:t>(&lt;10 </a:t>
            </a:r>
            <a:r>
              <a:rPr lang="en-US" sz="2400" dirty="0"/>
              <a:t>min) </a:t>
            </a:r>
            <a:r>
              <a:rPr lang="en-US" sz="2400" dirty="0" smtClean="0"/>
              <a:t>– Kürner</a:t>
            </a:r>
          </a:p>
          <a:p>
            <a:pPr marL="457200" indent="-457200">
              <a:buFont typeface="+mj-lt"/>
              <a:buAutoNum type="arabicPeriod"/>
            </a:pPr>
            <a:r>
              <a:rPr lang="de-DE" sz="2400" strike="sngStrike" dirty="0" smtClean="0"/>
              <a:t>DetNet </a:t>
            </a:r>
            <a:r>
              <a:rPr lang="de-DE" sz="2400" strike="sngStrike" dirty="0"/>
              <a:t>(10 Min) </a:t>
            </a:r>
            <a:r>
              <a:rPr lang="de-DE" sz="2400" strike="sngStrike" dirty="0" smtClean="0"/>
              <a:t>–</a:t>
            </a:r>
            <a:r>
              <a:rPr lang="de-DE" sz="2400" strike="sngStrike" dirty="0" err="1" smtClean="0"/>
              <a:t>Kinney</a:t>
            </a:r>
            <a:endParaRPr lang="de-DE" sz="2400" strike="sngStrike" dirty="0"/>
          </a:p>
          <a:p>
            <a:pPr marL="457200" indent="-457200">
              <a:buFont typeface="+mj-lt"/>
              <a:buAutoNum type="arabicPeriod"/>
            </a:pPr>
            <a:r>
              <a:rPr lang="pl-PL" sz="2400" dirty="0" err="1" smtClean="0"/>
              <a:t>Adjourn</a:t>
            </a:r>
            <a:endParaRPr lang="en-US" sz="24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457200" y="1066800"/>
            <a:ext cx="7772400" cy="990600"/>
          </a:xfrm>
        </p:spPr>
        <p:txBody>
          <a:bodyPr/>
          <a:lstStyle/>
          <a:p>
            <a:r>
              <a:rPr lang="en-US" b="1" dirty="0" smtClean="0"/>
              <a:t>Summary of joint meeting with 802.1</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smtClean="0"/>
          </a:p>
        </p:txBody>
      </p:sp>
      <p:sp>
        <p:nvSpPr>
          <p:cNvPr id="2" name="Rectangle 1"/>
          <p:cNvSpPr/>
          <p:nvPr/>
        </p:nvSpPr>
        <p:spPr>
          <a:xfrm>
            <a:off x="228600" y="1720841"/>
            <a:ext cx="8458200" cy="3970318"/>
          </a:xfrm>
          <a:prstGeom prst="rect">
            <a:avLst/>
          </a:prstGeom>
        </p:spPr>
        <p:txBody>
          <a:bodyPr wrap="square">
            <a:spAutoFit/>
          </a:bodyPr>
          <a:lstStyle/>
          <a:p>
            <a:r>
              <a:rPr lang="en-US" sz="1800" dirty="0"/>
              <a:t>Here's a list of the feedback topics </a:t>
            </a:r>
            <a:r>
              <a:rPr lang="en-US" sz="1800" dirty="0" smtClean="0"/>
              <a:t>collected </a:t>
            </a:r>
            <a:r>
              <a:rPr lang="en-US" sz="1800" dirty="0"/>
              <a:t>from the joint </a:t>
            </a:r>
            <a:r>
              <a:rPr lang="en-US" sz="1800" dirty="0" smtClean="0"/>
              <a:t>meeting with 802.1:</a:t>
            </a:r>
            <a:endParaRPr lang="en-US" sz="1800" dirty="0"/>
          </a:p>
          <a:p>
            <a:pPr marL="285750" indent="-285750">
              <a:buFont typeface="Arial"/>
              <a:buChar char="•"/>
            </a:pPr>
            <a:r>
              <a:rPr lang="en-US" sz="1800" dirty="0"/>
              <a:t>Don’t use EtherType compression! Don’t use compression per field.  Some people don’t want to route because the packets get too long.  Want to look at taking a full size 802 header, and using a header compression </a:t>
            </a:r>
            <a:r>
              <a:rPr lang="en-US" sz="1800" dirty="0" smtClean="0"/>
              <a:t>technology.</a:t>
            </a:r>
          </a:p>
          <a:p>
            <a:pPr marL="285750" indent="-285750">
              <a:buFont typeface="Arial"/>
              <a:buChar char="•"/>
            </a:pPr>
            <a:r>
              <a:rPr lang="en-US" sz="1800" dirty="0" smtClean="0"/>
              <a:t>If </a:t>
            </a:r>
            <a:r>
              <a:rPr lang="en-US" sz="1800" dirty="0"/>
              <a:t>you are using work from another organization, you could do it by reference, but then you lose change control. [related to bullet 5 of Prioritized Functionality slide</a:t>
            </a:r>
            <a:r>
              <a:rPr lang="en-US" sz="1800" dirty="0" smtClean="0"/>
              <a:t>]</a:t>
            </a:r>
          </a:p>
          <a:p>
            <a:pPr marL="285750" indent="-285750">
              <a:buFont typeface="Arial"/>
              <a:buChar char="•"/>
            </a:pPr>
            <a:r>
              <a:rPr lang="en-US" sz="1800" dirty="0" smtClean="0"/>
              <a:t>Should </a:t>
            </a:r>
            <a:r>
              <a:rPr lang="en-US" sz="1800" dirty="0"/>
              <a:t>use same values for Ethertype that already </a:t>
            </a:r>
            <a:r>
              <a:rPr lang="en-US" sz="1800" dirty="0" smtClean="0"/>
              <a:t>exists</a:t>
            </a:r>
          </a:p>
          <a:p>
            <a:pPr marL="285750" indent="-285750">
              <a:buFont typeface="Arial"/>
              <a:buChar char="•"/>
            </a:pPr>
            <a:r>
              <a:rPr lang="en-US" sz="1800" dirty="0" smtClean="0"/>
              <a:t>To </a:t>
            </a:r>
            <a:r>
              <a:rPr lang="en-US" sz="1800" dirty="0"/>
              <a:t>obtain a new EtherType, it is required to show a subtype </a:t>
            </a:r>
            <a:r>
              <a:rPr lang="en-US" sz="1800" dirty="0" smtClean="0"/>
              <a:t>plan</a:t>
            </a:r>
          </a:p>
          <a:p>
            <a:pPr marL="285750" indent="-285750">
              <a:buFont typeface="Arial"/>
              <a:buChar char="•"/>
            </a:pPr>
            <a:r>
              <a:rPr lang="en-US" sz="1800" dirty="0" smtClean="0"/>
              <a:t>How </a:t>
            </a:r>
            <a:r>
              <a:rPr lang="en-US" sz="1800" dirty="0"/>
              <a:t>much of this work could be done </a:t>
            </a:r>
            <a:r>
              <a:rPr lang="en-US" sz="1800" dirty="0" smtClean="0"/>
              <a:t>in </a:t>
            </a:r>
            <a:r>
              <a:rPr lang="en-US" sz="1800" dirty="0"/>
              <a:t>802.1 is encouraging to use </a:t>
            </a:r>
            <a:r>
              <a:rPr lang="en-US" sz="1800" dirty="0" smtClean="0"/>
              <a:t>ISS</a:t>
            </a:r>
          </a:p>
          <a:p>
            <a:pPr marL="285750" indent="-285750">
              <a:buFont typeface="Arial"/>
              <a:buChar char="•"/>
            </a:pPr>
            <a:r>
              <a:rPr lang="en-US" sz="1800" dirty="0" smtClean="0"/>
              <a:t>802.15.4 </a:t>
            </a:r>
            <a:r>
              <a:rPr lang="en-US" sz="1800" dirty="0"/>
              <a:t>does not have managed objects.  But if LLC does configuration, it is going to deal with managed objects.  It is possible that this will not define any new managed </a:t>
            </a:r>
            <a:r>
              <a:rPr lang="en-US" sz="1800" dirty="0" smtClean="0"/>
              <a:t>objects.</a:t>
            </a:r>
          </a:p>
          <a:p>
            <a:pPr marL="285750" indent="-285750">
              <a:buFont typeface="Arial"/>
              <a:buChar char="•"/>
            </a:pPr>
            <a:r>
              <a:rPr lang="en-US" sz="1800" dirty="0" smtClean="0"/>
              <a:t>Can </a:t>
            </a:r>
            <a:r>
              <a:rPr lang="en-US" sz="1800" dirty="0"/>
              <a:t>use 6lowpan protocol discriminator from IETF; ask 6lo to request EtherType from </a:t>
            </a:r>
            <a:r>
              <a:rPr lang="en-US" sz="1800" dirty="0" smtClean="0"/>
              <a:t>IEEE RAC</a:t>
            </a:r>
            <a:endParaRPr lang="en-US" sz="1800" dirty="0"/>
          </a:p>
        </p:txBody>
      </p:sp>
    </p:spTree>
    <p:extLst>
      <p:ext uri="{BB962C8B-B14F-4D97-AF65-F5344CB8AC3E}">
        <p14:creationId xmlns:p14="http://schemas.microsoft.com/office/powerpoint/2010/main" val="14250944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1066800"/>
            <a:ext cx="7772400" cy="990600"/>
          </a:xfrm>
        </p:spPr>
        <p:txBody>
          <a:bodyPr/>
          <a:lstStyle/>
          <a:p>
            <a:r>
              <a:rPr lang="en-US" b="1" dirty="0" smtClean="0"/>
              <a:t>Replacement names for LLC</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smtClean="0"/>
          </a:p>
        </p:txBody>
      </p:sp>
      <p:sp>
        <p:nvSpPr>
          <p:cNvPr id="3" name="TextBox 2"/>
          <p:cNvSpPr txBox="1"/>
          <p:nvPr/>
        </p:nvSpPr>
        <p:spPr>
          <a:xfrm>
            <a:off x="838200" y="2362200"/>
            <a:ext cx="7772400" cy="2246769"/>
          </a:xfrm>
          <a:prstGeom prst="rect">
            <a:avLst/>
          </a:prstGeom>
          <a:noFill/>
        </p:spPr>
        <p:txBody>
          <a:bodyPr wrap="square" rtlCol="0">
            <a:spAutoFit/>
          </a:bodyPr>
          <a:lstStyle/>
          <a:p>
            <a:r>
              <a:rPr lang="en-US" sz="2000" dirty="0" smtClean="0"/>
              <a:t>The following names were proposed by the SG attendees which was followed by a straw poll to determine the group’s consensus:</a:t>
            </a:r>
          </a:p>
          <a:p>
            <a:pPr marL="342900" indent="-342900">
              <a:buFont typeface="Arial"/>
              <a:buChar char="•"/>
            </a:pPr>
            <a:r>
              <a:rPr lang="en-US" sz="2000" dirty="0" smtClean="0"/>
              <a:t>DFUL (Dot Four’s Upper Layer) – 0 </a:t>
            </a:r>
            <a:r>
              <a:rPr lang="en-US" sz="2000" dirty="0"/>
              <a:t>straw poll votes</a:t>
            </a:r>
          </a:p>
          <a:p>
            <a:pPr marL="342900" indent="-342900">
              <a:buFont typeface="Arial"/>
              <a:buChar char="•"/>
            </a:pPr>
            <a:r>
              <a:rPr lang="en-US" sz="2000" dirty="0" smtClean="0"/>
              <a:t>ULI (Upper Layer Interface) - 5 </a:t>
            </a:r>
            <a:r>
              <a:rPr lang="en-US" sz="2000" dirty="0"/>
              <a:t>straw poll </a:t>
            </a:r>
            <a:r>
              <a:rPr lang="en-US" sz="2000" dirty="0" smtClean="0"/>
              <a:t>votes</a:t>
            </a:r>
          </a:p>
          <a:p>
            <a:pPr marL="342900" indent="-342900">
              <a:buFont typeface="Arial"/>
              <a:buChar char="•"/>
            </a:pPr>
            <a:r>
              <a:rPr lang="en-US" sz="2000" dirty="0" smtClean="0"/>
              <a:t>None of the above – 2 straw poll votes</a:t>
            </a:r>
          </a:p>
          <a:p>
            <a:pPr marL="228600" indent="-228600">
              <a:buFont typeface="+mj-lt"/>
              <a:buAutoNum type="arabicPeriod"/>
            </a:pPr>
            <a:endParaRPr lang="en-US" sz="2000" dirty="0"/>
          </a:p>
          <a:p>
            <a:r>
              <a:rPr lang="en-US" sz="2000" dirty="0" smtClean="0"/>
              <a:t>The consensus from the group is to use ULI as the group’s name.</a:t>
            </a:r>
            <a:endParaRPr lang="en-US" sz="2000" dirty="0"/>
          </a:p>
        </p:txBody>
      </p:sp>
    </p:spTree>
    <p:extLst>
      <p:ext uri="{BB962C8B-B14F-4D97-AF65-F5344CB8AC3E}">
        <p14:creationId xmlns:p14="http://schemas.microsoft.com/office/powerpoint/2010/main" val="19799495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457200" y="1066800"/>
            <a:ext cx="7772400" cy="990600"/>
          </a:xfrm>
        </p:spPr>
        <p:txBody>
          <a:bodyPr/>
          <a:lstStyle/>
          <a:p>
            <a:r>
              <a:rPr lang="en-US" b="1" dirty="0" smtClean="0"/>
              <a:t>Review and edits to PAR and CSD</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smtClean="0"/>
          </a:p>
        </p:txBody>
      </p:sp>
      <p:sp>
        <p:nvSpPr>
          <p:cNvPr id="3" name="TextBox 2"/>
          <p:cNvSpPr txBox="1"/>
          <p:nvPr/>
        </p:nvSpPr>
        <p:spPr>
          <a:xfrm>
            <a:off x="609600" y="1905000"/>
            <a:ext cx="8001000" cy="4170372"/>
          </a:xfrm>
          <a:prstGeom prst="rect">
            <a:avLst/>
          </a:prstGeom>
          <a:noFill/>
        </p:spPr>
        <p:txBody>
          <a:bodyPr wrap="square" rtlCol="0">
            <a:spAutoFit/>
          </a:bodyPr>
          <a:lstStyle/>
          <a:p>
            <a:r>
              <a:rPr lang="en-US" sz="2000" dirty="0" smtClean="0"/>
              <a:t>The PAR and CSD documents, 15-15-0760-01 and 15-15-0768-01 respectively, were reviewed and modified as per the group’s consensus.  The resulting </a:t>
            </a:r>
            <a:r>
              <a:rPr lang="en-US" sz="2000" dirty="0"/>
              <a:t>PAR and CSD documents, 15-15-0760-</a:t>
            </a:r>
            <a:r>
              <a:rPr lang="en-US" sz="2000" dirty="0" smtClean="0"/>
              <a:t>02 </a:t>
            </a:r>
            <a:r>
              <a:rPr lang="en-US" sz="2000" dirty="0"/>
              <a:t>and 15-15-0768-</a:t>
            </a:r>
            <a:r>
              <a:rPr lang="en-US" sz="2000" dirty="0" smtClean="0"/>
              <a:t>02 respectively were uploaded to mentor.</a:t>
            </a:r>
            <a:endParaRPr lang="en-US" sz="2000" dirty="0"/>
          </a:p>
          <a:p>
            <a:pPr>
              <a:spcBef>
                <a:spcPts val="600"/>
              </a:spcBef>
            </a:pPr>
            <a:r>
              <a:rPr lang="en-US" sz="2000" dirty="0" smtClean="0"/>
              <a:t>The consensus from the group was to authorize the chair to send these documents to the following organizations for their review:</a:t>
            </a:r>
          </a:p>
          <a:p>
            <a:pPr marL="342900" indent="-342900">
              <a:buFont typeface="Arial"/>
              <a:buChar char="•"/>
            </a:pPr>
            <a:r>
              <a:rPr lang="en-US" sz="2000" dirty="0" smtClean="0"/>
              <a:t>802.1</a:t>
            </a:r>
          </a:p>
          <a:p>
            <a:pPr marL="342900" indent="-342900">
              <a:buFont typeface="Arial"/>
              <a:buChar char="•"/>
            </a:pPr>
            <a:r>
              <a:rPr lang="en-US" sz="2000" dirty="0" smtClean="0"/>
              <a:t>IEEE-IETF Coordination Committee</a:t>
            </a:r>
          </a:p>
          <a:p>
            <a:pPr marL="342900" indent="-342900">
              <a:buFont typeface="Arial"/>
              <a:buChar char="•"/>
            </a:pPr>
            <a:r>
              <a:rPr lang="en-US" sz="2000" dirty="0" smtClean="0"/>
              <a:t>IETF 6tisch</a:t>
            </a:r>
          </a:p>
          <a:p>
            <a:pPr marL="342900" indent="-342900">
              <a:buFont typeface="Arial"/>
              <a:buChar char="•"/>
            </a:pPr>
            <a:r>
              <a:rPr lang="en-US" sz="2000" dirty="0" smtClean="0"/>
              <a:t>IETF 6lo</a:t>
            </a:r>
          </a:p>
          <a:p>
            <a:pPr marL="342900" indent="-342900">
              <a:buFont typeface="Arial"/>
              <a:buChar char="•"/>
            </a:pPr>
            <a:r>
              <a:rPr lang="en-US" sz="2000" dirty="0" err="1" smtClean="0"/>
              <a:t>WiSUN</a:t>
            </a:r>
            <a:endParaRPr lang="en-US" sz="2000" dirty="0" smtClean="0"/>
          </a:p>
          <a:p>
            <a:pPr marL="342900" indent="-342900">
              <a:buFont typeface="Arial"/>
              <a:buChar char="•"/>
            </a:pPr>
            <a:r>
              <a:rPr lang="en-US" sz="2000" dirty="0" smtClean="0"/>
              <a:t>ZigBee</a:t>
            </a:r>
          </a:p>
          <a:p>
            <a:r>
              <a:rPr lang="en-US" sz="2000" dirty="0" smtClean="0"/>
              <a:t>Comments from these groups will be considered at the January session.</a:t>
            </a:r>
            <a:endParaRPr lang="en-US" sz="2000" dirty="0"/>
          </a:p>
        </p:txBody>
      </p:sp>
    </p:spTree>
    <p:extLst>
      <p:ext uri="{BB962C8B-B14F-4D97-AF65-F5344CB8AC3E}">
        <p14:creationId xmlns:p14="http://schemas.microsoft.com/office/powerpoint/2010/main" val="9650919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1066800"/>
            <a:ext cx="7772400" cy="990600"/>
          </a:xfrm>
        </p:spPr>
        <p:txBody>
          <a:bodyPr/>
          <a:lstStyle/>
          <a:p>
            <a:r>
              <a:rPr lang="en-US" b="1" dirty="0" smtClean="0"/>
              <a:t>Motion to extend the SG 802.15.12 till March Plenary</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smtClean="0"/>
          </a:p>
        </p:txBody>
      </p:sp>
      <p:sp>
        <p:nvSpPr>
          <p:cNvPr id="3" name="TextBox 2"/>
          <p:cNvSpPr txBox="1"/>
          <p:nvPr/>
        </p:nvSpPr>
        <p:spPr>
          <a:xfrm>
            <a:off x="609600" y="2438400"/>
            <a:ext cx="7772400" cy="2308324"/>
          </a:xfrm>
          <a:prstGeom prst="rect">
            <a:avLst/>
          </a:prstGeom>
          <a:noFill/>
        </p:spPr>
        <p:txBody>
          <a:bodyPr wrap="square" rtlCol="0">
            <a:spAutoFit/>
          </a:bodyPr>
          <a:lstStyle/>
          <a:p>
            <a:r>
              <a:rPr lang="en-US" sz="2400" dirty="0"/>
              <a:t>Motion: </a:t>
            </a:r>
            <a:r>
              <a:rPr lang="en-US" sz="2400" i="1" dirty="0"/>
              <a:t>that the 802.15 Working Group seeks approval from the 802 EC to extend the study group in 802.15 to develop the PAR and CSD documents for </a:t>
            </a:r>
            <a:r>
              <a:rPr lang="en-US" sz="2400" i="1" dirty="0" smtClean="0"/>
              <a:t>“802.15.12”</a:t>
            </a:r>
            <a:r>
              <a:rPr lang="en-US" sz="2400" i="1" dirty="0"/>
              <a:t> </a:t>
            </a:r>
            <a:endParaRPr lang="en-US" sz="2400" i="1" dirty="0" smtClean="0"/>
          </a:p>
          <a:p>
            <a:r>
              <a:rPr lang="en-US" sz="2400" dirty="0" smtClean="0"/>
              <a:t>Moved by B Rolfe</a:t>
            </a:r>
          </a:p>
          <a:p>
            <a:r>
              <a:rPr lang="en-US" sz="2400" dirty="0" smtClean="0"/>
              <a:t>Seconded by T Kivinen</a:t>
            </a:r>
          </a:p>
          <a:p>
            <a:r>
              <a:rPr lang="en-US" sz="2400" dirty="0" smtClean="0"/>
              <a:t>Upon neither discussion nor objection the motion carries</a:t>
            </a:r>
            <a:endParaRPr lang="en-US" sz="2400" dirty="0"/>
          </a:p>
        </p:txBody>
      </p:sp>
    </p:spTree>
    <p:extLst>
      <p:ext uri="{BB962C8B-B14F-4D97-AF65-F5344CB8AC3E}">
        <p14:creationId xmlns:p14="http://schemas.microsoft.com/office/powerpoint/2010/main" val="15491903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34476</TotalTime>
  <Words>1149</Words>
  <Application>Microsoft Macintosh PowerPoint</Application>
  <PresentationFormat>On-screen Show (4:3)</PresentationFormat>
  <Paragraphs>165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Administrative Items</vt:lpstr>
      <vt:lpstr>Other Guidelines for IEEE WG Meetings</vt:lpstr>
      <vt:lpstr>SG LLC Meeting Goals </vt:lpstr>
      <vt:lpstr>Discussion of Topics at 802.1/802.15 Joint Meeting</vt:lpstr>
      <vt:lpstr>Summary of joint meeting with 802.1 </vt:lpstr>
      <vt:lpstr>Replacement names for LLC </vt:lpstr>
      <vt:lpstr>Review and edits to PAR and CSD </vt:lpstr>
      <vt:lpstr>Motion to extend the SG 802.15.12 till March Plenary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623</cp:revision>
  <cp:lastPrinted>2015-07-14T16:02:16Z</cp:lastPrinted>
  <dcterms:created xsi:type="dcterms:W3CDTF">2009-07-12T16:25:16Z</dcterms:created>
  <dcterms:modified xsi:type="dcterms:W3CDTF">2015-11-12T22:49:52Z</dcterms:modified>
  <cp:category/>
</cp:coreProperties>
</file>