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15" r:id="rId3"/>
    <p:sldId id="316" r:id="rId4"/>
    <p:sldId id="264" r:id="rId5"/>
    <p:sldId id="289" r:id="rId6"/>
    <p:sldId id="317"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30" d="100"/>
          <a:sy n="130" d="100"/>
        </p:scale>
        <p:origin x="-2672" y="-5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smtClean="0"/>
              <a:t>doc.: IEEE 802.11-15/0512r0</a:t>
            </a:r>
            <a:endParaRPr lang="en-US"/>
          </a:p>
        </p:txBody>
      </p:sp>
      <p:sp>
        <p:nvSpPr>
          <p:cNvPr id="13315" name="Rectangle 3"/>
          <p:cNvSpPr>
            <a:spLocks noGrp="1" noChangeArrowheads="1"/>
          </p:cNvSpPr>
          <p:nvPr>
            <p:ph type="dt" sz="quarter" idx="1"/>
          </p:nvPr>
        </p:nvSpPr>
        <p:spPr/>
        <p:txBody>
          <a:bodyPr/>
          <a:lstStyle/>
          <a:p>
            <a:pPr>
              <a:defRPr/>
            </a:pPr>
            <a:r>
              <a:rPr lang="en-US" smtClean="0"/>
              <a:t>May 2015</a:t>
            </a:r>
            <a:endParaRPr lang="en-US"/>
          </a:p>
        </p:txBody>
      </p:sp>
      <p:sp>
        <p:nvSpPr>
          <p:cNvPr id="13316" name="Rectangle 6"/>
          <p:cNvSpPr>
            <a:spLocks noGrp="1" noChangeArrowheads="1"/>
          </p:cNvSpPr>
          <p:nvPr>
            <p:ph type="ftr" sz="quarter" idx="4"/>
          </p:nvPr>
        </p:nvSpPr>
        <p:spPr/>
        <p:txBody>
          <a:bodyPr/>
          <a:lstStyle/>
          <a:p>
            <a:pPr lvl="4">
              <a:defRPr/>
            </a:pPr>
            <a:r>
              <a:rPr lang="en-US" smtClean="0"/>
              <a:t>Dorothy Stanley(Aruba)</a:t>
            </a:r>
            <a:endParaRPr lang="en-US"/>
          </a:p>
        </p:txBody>
      </p:sp>
      <p:sp>
        <p:nvSpPr>
          <p:cNvPr id="14341" name="Rectangle 7"/>
          <p:cNvSpPr>
            <a:spLocks noGrp="1" noChangeArrowheads="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9pPr>
          </a:lstStyle>
          <a:p>
            <a:r>
              <a:rPr lang="en-US"/>
              <a:t>Page </a:t>
            </a:r>
            <a:fld id="{A1940A6F-2D87-A544-984B-6F30BA2BF199}" type="slidenum">
              <a:rPr lang="en-US"/>
              <a:pPr/>
              <a:t>3</a:t>
            </a:fld>
            <a:endParaRPr lang="en-US"/>
          </a:p>
        </p:txBody>
      </p:sp>
      <p:sp>
        <p:nvSpPr>
          <p:cNvPr id="14342" name="Rectangle 7"/>
          <p:cNvSpPr txBox="1">
            <a:spLocks noGrp="1" noChangeArrowheads="1"/>
          </p:cNvSpPr>
          <p:nvPr/>
        </p:nvSpPr>
        <p:spPr bwMode="auto">
          <a:xfrm>
            <a:off x="3886200" y="8829675"/>
            <a:ext cx="29718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43" tIns="46321" rIns="92643" bIns="46321" anchor="b"/>
          <a:lstStyle>
            <a:lvl1pPr defTabSz="927100">
              <a:defRPr sz="1200">
                <a:solidFill>
                  <a:schemeClr val="tx1"/>
                </a:solidFill>
                <a:latin typeface="Times New Roman" charset="0"/>
                <a:ea typeface="MS PGothic" charset="0"/>
                <a:cs typeface="MS PGothic" charset="0"/>
              </a:defRPr>
            </a:lvl1pPr>
            <a:lvl2pPr marL="742950" indent="-285750" defTabSz="927100">
              <a:defRPr sz="1200">
                <a:solidFill>
                  <a:schemeClr val="tx1"/>
                </a:solidFill>
                <a:latin typeface="Times New Roman" charset="0"/>
                <a:ea typeface="MS PGothic" charset="0"/>
                <a:cs typeface="MS PGothic" charset="0"/>
              </a:defRPr>
            </a:lvl2pPr>
            <a:lvl3pPr marL="1143000" indent="-228600" defTabSz="927100">
              <a:defRPr sz="1200">
                <a:solidFill>
                  <a:schemeClr val="tx1"/>
                </a:solidFill>
                <a:latin typeface="Times New Roman" charset="0"/>
                <a:ea typeface="MS PGothic" charset="0"/>
                <a:cs typeface="MS PGothic" charset="0"/>
              </a:defRPr>
            </a:lvl3pPr>
            <a:lvl4pPr marL="1600200" indent="-228600" defTabSz="927100">
              <a:defRPr sz="1200">
                <a:solidFill>
                  <a:schemeClr val="tx1"/>
                </a:solidFill>
                <a:latin typeface="Times New Roman" charset="0"/>
                <a:ea typeface="MS PGothic" charset="0"/>
                <a:cs typeface="MS PGothic" charset="0"/>
              </a:defRPr>
            </a:lvl4pPr>
            <a:lvl5pPr marL="2057400" indent="-228600" defTabSz="927100">
              <a:defRPr sz="1200">
                <a:solidFill>
                  <a:schemeClr val="tx1"/>
                </a:solidFill>
                <a:latin typeface="Times New Roman" charset="0"/>
                <a:ea typeface="MS PGothic" charset="0"/>
                <a:cs typeface="MS PGothic" charset="0"/>
              </a:defRPr>
            </a:lvl5pPr>
            <a:lvl6pPr marL="25146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r"/>
            <a:fld id="{B8F6BB7A-862F-8B49-BAAE-0137AABA6E8D}" type="slidenum">
              <a:rPr lang="en-US"/>
              <a:pPr algn="r"/>
              <a:t>3</a:t>
            </a:fld>
            <a:endParaRPr lang="en-US"/>
          </a:p>
        </p:txBody>
      </p:sp>
      <p:sp>
        <p:nvSpPr>
          <p:cNvPr id="14343" name="Rectangle 2"/>
          <p:cNvSpPr>
            <a:spLocks noGrp="1" noRot="1" noChangeAspect="1" noChangeArrowheads="1" noTextEdit="1"/>
          </p:cNvSpPr>
          <p:nvPr>
            <p:ph type="sldImg"/>
          </p:nvPr>
        </p:nvSpPr>
        <p:spPr>
          <a:xfrm>
            <a:off x="1108075" y="698500"/>
            <a:ext cx="4643438" cy="3482975"/>
          </a:xfrm>
          <a:ln/>
        </p:spPr>
      </p:sp>
      <p:sp>
        <p:nvSpPr>
          <p:cNvPr id="14344" name="Rectangle 3"/>
          <p:cNvSpPr>
            <a:spLocks noGrp="1" noChangeArrowheads="1"/>
          </p:cNvSpPr>
          <p:nvPr>
            <p:ph type="body" idx="1"/>
          </p:nvPr>
        </p:nvSpPr>
        <p:spPr>
          <a:xfrm>
            <a:off x="915988" y="4416425"/>
            <a:ext cx="502602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643" tIns="46321" rIns="92643" bIns="46321"/>
          <a:lstStyle/>
          <a:p>
            <a:pPr defTabSz="914400"/>
            <a:endParaRPr lang="en-GB">
              <a:latin typeface="Times New Roman" charset="0"/>
              <a:ea typeface="MS PGothic"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15-0855-</a:t>
            </a:r>
            <a:r>
              <a:rPr lang="en-US" b="1" dirty="0" smtClean="0"/>
              <a:t>01-</a:t>
            </a:r>
            <a:r>
              <a:rPr lang="en-US" b="1" dirty="0" smtClean="0"/>
              <a:t>0llc</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board/pat/faq.pdf" TargetMode="External"/><Relationship Id="rId7" Type="http://schemas.openxmlformats.org/officeDocument/2006/relationships/hyperlink" Target="http://standards.ieee.org/board/pat/loa.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S</a:t>
            </a:r>
            <a:r>
              <a:rPr lang="en-US" sz="1600" dirty="0" smtClean="0">
                <a:solidFill>
                  <a:srgbClr val="FF0000"/>
                </a:solidFill>
                <a:latin typeface="Times New Roman" pitchFamily="18" charset="0"/>
                <a:ea typeface="ＭＳ Ｐゴシック" pitchFamily="-65" charset="-128"/>
                <a:cs typeface="+mn-cs"/>
              </a:rPr>
              <a:t>G LLC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Nov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12 Nov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a:t>
            </a:r>
            <a:r>
              <a:rPr lang="en-US" sz="1600" dirty="0" smtClean="0">
                <a:solidFill>
                  <a:srgbClr val="000000"/>
                </a:solidFill>
                <a:latin typeface="Times New Roman" pitchFamily="18" charset="0"/>
                <a:ea typeface="ＭＳ Ｐゴシック" pitchFamily="-65" charset="-128"/>
              </a:rPr>
              <a:t>G LLC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2015 </a:t>
            </a:r>
            <a:r>
              <a:rPr lang="en-US" sz="1600" dirty="0" smtClean="0">
                <a:latin typeface="Times New Roman" pitchFamily="18" charset="0"/>
                <a:ea typeface="ＭＳ Ｐゴシック" pitchFamily="-65" charset="-128"/>
                <a:cs typeface="+mn-cs"/>
              </a:rPr>
              <a:t>Session</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381000"/>
            <a:ext cx="7772400" cy="1066800"/>
          </a:xfrm>
        </p:spPr>
        <p:txBody>
          <a:bodyPr/>
          <a:lstStyle/>
          <a:p>
            <a:pPr eaLnBrk="1" hangingPunct="1"/>
            <a:r>
              <a:rPr lang="en-US" sz="4000" dirty="0">
                <a:latin typeface="Times New Roman" charset="0"/>
                <a:ea typeface="MS PGothic" charset="0"/>
              </a:rPr>
              <a:t>Administrative Items</a:t>
            </a:r>
          </a:p>
        </p:txBody>
      </p:sp>
      <p:sp>
        <p:nvSpPr>
          <p:cNvPr id="10243" name="Content Placeholder 2"/>
          <p:cNvSpPr>
            <a:spLocks noGrp="1"/>
          </p:cNvSpPr>
          <p:nvPr>
            <p:ph idx="1"/>
          </p:nvPr>
        </p:nvSpPr>
        <p:spPr>
          <a:xfrm>
            <a:off x="76200" y="1295400"/>
            <a:ext cx="8839200" cy="5105400"/>
          </a:xfrm>
        </p:spPr>
        <p:txBody>
          <a:bodyPr/>
          <a:lstStyle/>
          <a:p>
            <a:pPr eaLnBrk="1" hangingPunct="1"/>
            <a:r>
              <a:rPr lang="en-US" sz="2400" dirty="0">
                <a:latin typeface="Times New Roman" charset="0"/>
                <a:ea typeface="MS PGothic" charset="0"/>
              </a:rPr>
              <a:t>Required notices</a:t>
            </a:r>
          </a:p>
          <a:p>
            <a:pPr lvl="1"/>
            <a:r>
              <a:rPr lang="en-US" sz="2000" dirty="0">
                <a:latin typeface="Times New Roman" charset="0"/>
                <a:ea typeface="MS PGothic" charset="0"/>
              </a:rPr>
              <a:t>IEEE Code of Ethics</a:t>
            </a:r>
          </a:p>
          <a:p>
            <a:pPr lvl="2"/>
            <a:r>
              <a:rPr lang="en-US" sz="1800" dirty="0">
                <a:latin typeface="Times New Roman" charset="0"/>
                <a:ea typeface="MS PGothic" charset="0"/>
                <a:hlinkClick r:id="rId2"/>
              </a:rPr>
              <a:t>http://www.ieee.org/about/corporate/governance/p7-8.html</a:t>
            </a:r>
            <a:r>
              <a:rPr lang="en-US" sz="1800" dirty="0">
                <a:latin typeface="Times New Roman" charset="0"/>
                <a:ea typeface="MS PGothic" charset="0"/>
              </a:rPr>
              <a:t> </a:t>
            </a:r>
          </a:p>
          <a:p>
            <a:pPr lvl="1"/>
            <a:r>
              <a:rPr lang="en-US" sz="2000" dirty="0">
                <a:latin typeface="Times New Roman" charset="0"/>
                <a:ea typeface="MS PGothic" charset="0"/>
              </a:rPr>
              <a:t>IEEE Standards Association (IEEE-SA) Affiliation FAQ</a:t>
            </a:r>
          </a:p>
          <a:p>
            <a:pPr lvl="2"/>
            <a:r>
              <a:rPr lang="en-US" sz="1800" dirty="0">
                <a:latin typeface="Times New Roman" charset="0"/>
                <a:ea typeface="MS PGothic" charset="0"/>
                <a:hlinkClick r:id="rId3"/>
              </a:rPr>
              <a:t>http://standards.ieee.org/faqs/affiliation.html</a:t>
            </a:r>
            <a:r>
              <a:rPr lang="en-US" sz="1800" dirty="0">
                <a:latin typeface="Times New Roman" charset="0"/>
                <a:ea typeface="MS PGothic" charset="0"/>
              </a:rPr>
              <a:t> </a:t>
            </a:r>
          </a:p>
          <a:p>
            <a:pPr lvl="1"/>
            <a:r>
              <a:rPr lang="en-US" sz="2000" dirty="0">
                <a:latin typeface="Times New Roman" charset="0"/>
                <a:ea typeface="MS PGothic" charset="0"/>
              </a:rPr>
              <a:t>Antitrust and Competition Policy</a:t>
            </a:r>
          </a:p>
          <a:p>
            <a:pPr lvl="2"/>
            <a:r>
              <a:rPr lang="en-US" sz="1800" dirty="0">
                <a:latin typeface="Times New Roman" charset="0"/>
                <a:ea typeface="MS PGothic" charset="0"/>
                <a:hlinkClick r:id="rId4"/>
              </a:rPr>
              <a:t>http://standards.ieee.org/resources/antitrust-guidelines.pdf</a:t>
            </a:r>
            <a:r>
              <a:rPr lang="en-US" sz="1800" dirty="0">
                <a:latin typeface="Times New Roman" charset="0"/>
                <a:ea typeface="MS PGothic" charset="0"/>
              </a:rPr>
              <a:t>  </a:t>
            </a:r>
            <a:endParaRPr lang="en-US" sz="1800" dirty="0">
              <a:latin typeface="Times New Roman" charset="0"/>
              <a:ea typeface="MS PGothic" charset="0"/>
              <a:hlinkClick r:id="rId5"/>
            </a:endParaRPr>
          </a:p>
          <a:p>
            <a:pPr lvl="1"/>
            <a:r>
              <a:rPr lang="en-US" sz="2000" dirty="0" smtClean="0">
                <a:latin typeface="Times New Roman" charset="0"/>
                <a:ea typeface="MS PGothic" charset="0"/>
              </a:rPr>
              <a:t>IEEE</a:t>
            </a:r>
            <a:r>
              <a:rPr lang="en-US" sz="2000" dirty="0">
                <a:latin typeface="Times New Roman" charset="0"/>
                <a:ea typeface="MS PGothic" charset="0"/>
              </a:rPr>
              <a:t>-SA Patent Committee FAQ &amp; Patent slides</a:t>
            </a:r>
          </a:p>
          <a:p>
            <a:pPr lvl="2"/>
            <a:r>
              <a:rPr lang="en-US" sz="1800" dirty="0">
                <a:latin typeface="Times New Roman" charset="0"/>
                <a:ea typeface="MS PGothic" charset="0"/>
                <a:hlinkClick r:id="rId6"/>
              </a:rPr>
              <a:t>http://standards.ieee.org/board/pat/</a:t>
            </a:r>
            <a:r>
              <a:rPr lang="en-US" sz="1800" dirty="0" smtClean="0">
                <a:latin typeface="Times New Roman" charset="0"/>
                <a:ea typeface="MS PGothic" charset="0"/>
                <a:hlinkClick r:id="rId6"/>
              </a:rPr>
              <a:t>faq.pdf</a:t>
            </a:r>
            <a:endParaRPr lang="en-US" sz="1800" dirty="0" smtClean="0">
              <a:latin typeface="Times New Roman" charset="0"/>
              <a:ea typeface="MS PGothic" charset="0"/>
            </a:endParaRPr>
          </a:p>
          <a:p>
            <a:pPr lvl="2"/>
            <a:r>
              <a:rPr lang="en-US" sz="1800" dirty="0" smtClean="0">
                <a:latin typeface="Times New Roman" charset="0"/>
                <a:ea typeface="MS PGothic" charset="0"/>
                <a:hlinkClick r:id="rId5"/>
              </a:rPr>
              <a:t>http</a:t>
            </a:r>
            <a:r>
              <a:rPr lang="en-US" sz="1800" dirty="0">
                <a:latin typeface="Times New Roman" charset="0"/>
                <a:ea typeface="MS PGothic" charset="0"/>
                <a:hlinkClick r:id="rId5"/>
              </a:rPr>
              <a:t>://standards.ieee.org/board/pat/pat-slideset.ppt</a:t>
            </a:r>
            <a:r>
              <a:rPr lang="en-US" sz="1800" dirty="0">
                <a:latin typeface="Times New Roman" charset="0"/>
                <a:ea typeface="MS PGothic" charset="0"/>
              </a:rPr>
              <a:t> </a:t>
            </a:r>
            <a:endParaRPr lang="en-US" sz="1800" dirty="0" smtClean="0">
              <a:latin typeface="Times New Roman" charset="0"/>
              <a:ea typeface="MS PGothic" charset="0"/>
            </a:endParaRPr>
          </a:p>
          <a:p>
            <a:pPr lvl="1"/>
            <a:r>
              <a:rPr lang="en-US" sz="2000" dirty="0">
                <a:latin typeface="Times New Roman" charset="0"/>
                <a:ea typeface="MS PGothic" charset="0"/>
              </a:rPr>
              <a:t>Letter of Assurance Form</a:t>
            </a:r>
          </a:p>
          <a:p>
            <a:pPr lvl="2"/>
            <a:r>
              <a:rPr lang="en-US" sz="1800" dirty="0">
                <a:latin typeface="Times New Roman" charset="0"/>
                <a:ea typeface="MS PGothic" charset="0"/>
                <a:hlinkClick r:id="rId7"/>
              </a:rPr>
              <a:t>http://standards.ieee.org/board/pat/loa.pdf</a:t>
            </a:r>
            <a:r>
              <a:rPr lang="en-US" sz="1800" dirty="0">
                <a:latin typeface="Times New Roman" charset="0"/>
                <a:ea typeface="MS PGothic" charset="0"/>
              </a:rPr>
              <a:t>   </a:t>
            </a:r>
            <a:endParaRPr lang="en-US" sz="2200" dirty="0">
              <a:latin typeface="Times New Roman" charset="0"/>
              <a:ea typeface="MS PGothic" charset="0"/>
            </a:endParaRPr>
          </a:p>
          <a:p>
            <a:pPr eaLnBrk="1" hangingPunct="1"/>
            <a:r>
              <a:rPr lang="en-US" sz="2400" dirty="0">
                <a:latin typeface="Times New Roman" charset="0"/>
                <a:ea typeface="MS PGothic" charset="0"/>
              </a:rPr>
              <a:t>Chair and Secretary request</a:t>
            </a:r>
          </a:p>
          <a:p>
            <a:pPr lvl="1" eaLnBrk="1" hangingPunct="1"/>
            <a:r>
              <a:rPr lang="en-US" sz="1800" dirty="0">
                <a:latin typeface="Times New Roman" charset="0"/>
                <a:ea typeface="MS PGothic" charset="0"/>
              </a:rPr>
              <a:t>Chair is </a:t>
            </a:r>
            <a:r>
              <a:rPr lang="en-US" sz="1800" dirty="0" smtClean="0">
                <a:latin typeface="Times New Roman" charset="0"/>
                <a:ea typeface="MS PGothic" charset="0"/>
              </a:rPr>
              <a:t>Pat Kinney (Kinney Consulting)</a:t>
            </a:r>
            <a:endParaRPr lang="en-US" sz="1800" dirty="0">
              <a:latin typeface="Times New Roman" charset="0"/>
              <a:ea typeface="MS PGothic" charset="0"/>
            </a:endParaRPr>
          </a:p>
        </p:txBody>
      </p:sp>
      <p:sp>
        <p:nvSpPr>
          <p:cNvPr id="6150" name="Footer Placeholder 5"/>
          <p:cNvSpPr>
            <a:spLocks noGrp="1"/>
          </p:cNvSpPr>
          <p:nvPr>
            <p:ph type="ftr" sz="quarter" idx="11"/>
          </p:nvPr>
        </p:nvSpPr>
        <p:spPr/>
        <p:txBody>
          <a:bodyPr/>
          <a:lstStyle/>
          <a:p>
            <a:pPr>
              <a:defRPr/>
            </a:pPr>
            <a:r>
              <a:rPr lang="en-US"/>
              <a:t>Rich Kennedy, MediaTek</a:t>
            </a:r>
          </a:p>
        </p:txBody>
      </p:sp>
      <p:sp>
        <p:nvSpPr>
          <p:cNvPr id="7" name="Date Placeholder 6"/>
          <p:cNvSpPr>
            <a:spLocks noGrp="1"/>
          </p:cNvSpPr>
          <p:nvPr>
            <p:ph type="dt" sz="quarter" idx="10"/>
          </p:nvPr>
        </p:nvSpPr>
        <p:spPr/>
        <p:txBody>
          <a:bodyPr/>
          <a:lstStyle/>
          <a:p>
            <a:pPr>
              <a:defRPr/>
            </a:pPr>
            <a:r>
              <a:rPr lang="en-US"/>
              <a:t>November 2015</a:t>
            </a:r>
          </a:p>
        </p:txBody>
      </p:sp>
      <p:sp>
        <p:nvSpPr>
          <p:cNvPr id="10246"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2D3ED6D5-9F9F-A147-B3C1-9F8C04AB6757}" type="slidenum">
              <a:rPr lang="en-US" sz="1200" b="0"/>
              <a:pPr/>
              <a:t>2</a:t>
            </a:fld>
            <a:endParaRPr lang="en-US" sz="1200" b="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p:txBody>
          <a:bodyPr/>
          <a:lstStyle/>
          <a:p>
            <a:pPr>
              <a:defRPr/>
            </a:pPr>
            <a:r>
              <a:rPr lang="en-US"/>
              <a:t>November 2015</a:t>
            </a:r>
          </a:p>
        </p:txBody>
      </p:sp>
      <p:sp>
        <p:nvSpPr>
          <p:cNvPr id="7171" name="Footer Placeholder 2"/>
          <p:cNvSpPr>
            <a:spLocks noGrp="1"/>
          </p:cNvSpPr>
          <p:nvPr>
            <p:ph type="ftr" sz="quarter" idx="11"/>
          </p:nvPr>
        </p:nvSpPr>
        <p:spPr/>
        <p:txBody>
          <a:bodyPr/>
          <a:lstStyle/>
          <a:p>
            <a:pPr>
              <a:defRPr/>
            </a:pPr>
            <a:r>
              <a:rPr lang="en-US" smtClean="0"/>
              <a:t>Rich Kennedy, MediaTek</a:t>
            </a:r>
            <a:endParaRPr lang="en-US"/>
          </a:p>
        </p:txBody>
      </p:sp>
      <p:sp>
        <p:nvSpPr>
          <p:cNvPr id="13316"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a:latin typeface="Times New Roman" charset="0"/>
                <a:ea typeface="MS PGothic" charset="0"/>
              </a:rPr>
              <a:t>Other Guidelines for IEEE WG Meetings</a:t>
            </a:r>
          </a:p>
        </p:txBody>
      </p:sp>
      <p:sp>
        <p:nvSpPr>
          <p:cNvPr id="1331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2400" b="1" u="sng">
              <a:solidFill>
                <a:srgbClr val="000099"/>
              </a:solidFill>
              <a:latin typeface="Helvetica" charset="0"/>
            </a:endParaRPr>
          </a:p>
        </p:txBody>
      </p:sp>
      <p:sp>
        <p:nvSpPr>
          <p:cNvPr id="13318" name="Rectangle 4"/>
          <p:cNvSpPr>
            <a:spLocks noChangeArrowheads="1"/>
          </p:cNvSpPr>
          <p:nvPr/>
        </p:nvSpPr>
        <p:spPr bwMode="auto">
          <a:xfrm>
            <a:off x="533400" y="1219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800" u="sng" dirty="0">
              <a:solidFill>
                <a:srgbClr val="FF0000"/>
              </a:solidFill>
              <a:latin typeface="Arial" charset="0"/>
            </a:endParaRPr>
          </a:p>
          <a:p>
            <a:pPr marL="230188" indent="-230188" eaLnBrk="1" hangingPunct="1">
              <a:lnSpc>
                <a:spcPct val="80000"/>
              </a:lnSpc>
            </a:pPr>
            <a:endParaRPr lang="en-US" sz="800" u="sng" dirty="0">
              <a:solidFill>
                <a:srgbClr val="FF0000"/>
              </a:solidFill>
              <a:cs typeface="Arial" charset="0"/>
            </a:endParaRPr>
          </a:p>
          <a:p>
            <a:pPr marL="230188" indent="-230188" eaLnBrk="1" hangingPunct="1">
              <a:lnSpc>
                <a:spcPct val="80000"/>
              </a:lnSpc>
              <a:spcAft>
                <a:spcPct val="40000"/>
              </a:spcAft>
            </a:pPr>
            <a:r>
              <a:rPr lang="en-US" sz="2400" b="1" dirty="0">
                <a:cs typeface="Arial" charset="0"/>
              </a:rPr>
              <a:t>All IEEE-SA standards meetings shall be conducted in compliance with all applicable laws, including antitrust and competition laws. </a:t>
            </a:r>
          </a:p>
          <a:p>
            <a:pPr lvl="1" eaLnBrk="1" hangingPunct="1">
              <a:lnSpc>
                <a:spcPct val="80000"/>
              </a:lnSpc>
              <a:spcAft>
                <a:spcPct val="40000"/>
              </a:spcAft>
              <a:buFont typeface="Arial" charset="0"/>
              <a:buChar char="•"/>
            </a:pPr>
            <a:r>
              <a:rPr lang="en-US" sz="1800" b="1" dirty="0">
                <a:cs typeface="Arial" charset="0"/>
              </a:rPr>
              <a:t>Don’t discuss the interpretation, validity, or essentiality of patents/patent claims. </a:t>
            </a:r>
          </a:p>
          <a:p>
            <a:pPr lvl="1" eaLnBrk="1" hangingPunct="1">
              <a:lnSpc>
                <a:spcPct val="80000"/>
              </a:lnSpc>
              <a:spcAft>
                <a:spcPct val="40000"/>
              </a:spcAft>
              <a:buFont typeface="Arial" charset="0"/>
              <a:buChar char="•"/>
            </a:pPr>
            <a:r>
              <a:rPr lang="en-US" sz="1800" b="1" dirty="0">
                <a:cs typeface="Arial" charset="0"/>
              </a:rPr>
              <a:t>Don’t discuss specific license rates, terms, or conditions.</a:t>
            </a:r>
          </a:p>
          <a:p>
            <a:pPr lvl="2" eaLnBrk="1" hangingPunct="1">
              <a:lnSpc>
                <a:spcPct val="80000"/>
              </a:lnSpc>
              <a:spcAft>
                <a:spcPct val="40000"/>
              </a:spcAft>
              <a:buFont typeface="Arial" charset="0"/>
              <a:buChar char="•"/>
            </a:pPr>
            <a:r>
              <a:rPr lang="en-US" sz="1600" dirty="0">
                <a:cs typeface="Arial"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charset="0"/>
              <a:buChar char="•"/>
            </a:pPr>
            <a:r>
              <a:rPr lang="en-GB" sz="1600" dirty="0">
                <a:cs typeface="Arial" charset="0"/>
              </a:rPr>
              <a:t>Technical considerations remain primary focus</a:t>
            </a:r>
            <a:endParaRPr lang="en-US" sz="1600" dirty="0">
              <a:cs typeface="Arial" charset="0"/>
            </a:endParaRPr>
          </a:p>
          <a:p>
            <a:pPr lvl="1" eaLnBrk="1" hangingPunct="1">
              <a:lnSpc>
                <a:spcPct val="80000"/>
              </a:lnSpc>
              <a:spcAft>
                <a:spcPct val="40000"/>
              </a:spcAft>
              <a:buFont typeface="Arial" charset="0"/>
              <a:buChar char="•"/>
            </a:pPr>
            <a:r>
              <a:rPr lang="en-US" sz="1800" b="1" dirty="0">
                <a:cs typeface="Arial" charset="0"/>
              </a:rPr>
              <a:t>Don’t discuss or engage in the fixing of product prices, allocation of customers, or division of sales markets.</a:t>
            </a:r>
          </a:p>
          <a:p>
            <a:pPr lvl="1" eaLnBrk="1" hangingPunct="1">
              <a:lnSpc>
                <a:spcPct val="80000"/>
              </a:lnSpc>
              <a:spcAft>
                <a:spcPct val="40000"/>
              </a:spcAft>
              <a:buFont typeface="Arial" charset="0"/>
              <a:buChar char="•"/>
            </a:pPr>
            <a:r>
              <a:rPr lang="en-US" sz="1800" b="1" dirty="0">
                <a:cs typeface="Arial" charset="0"/>
              </a:rPr>
              <a:t>Don’t discuss the status or substance of ongoing or threatened litigation.</a:t>
            </a:r>
          </a:p>
          <a:p>
            <a:pPr lvl="1" eaLnBrk="1" hangingPunct="1">
              <a:lnSpc>
                <a:spcPct val="80000"/>
              </a:lnSpc>
              <a:spcAft>
                <a:spcPct val="40000"/>
              </a:spcAft>
              <a:buFont typeface="Arial" charset="0"/>
              <a:buChar char="•"/>
            </a:pPr>
            <a:r>
              <a:rPr lang="en-US" sz="1800" b="1" dirty="0">
                <a:cs typeface="Arial" charset="0"/>
              </a:rPr>
              <a:t>Don’t be silent if inappropriate topics are discussed … do formally object.</a:t>
            </a:r>
          </a:p>
          <a:p>
            <a:pPr marL="230188" indent="-230188" algn="ctr" eaLnBrk="1" hangingPunct="1">
              <a:lnSpc>
                <a:spcPct val="80000"/>
              </a:lnSpc>
            </a:pPr>
            <a:r>
              <a:rPr lang="en-US" sz="1000" b="1" dirty="0">
                <a:cs typeface="Arial" charset="0"/>
              </a:rPr>
              <a:t>---------------------------------------------------------------   </a:t>
            </a:r>
            <a:endParaRPr lang="en-US" sz="1400" b="1" dirty="0">
              <a:cs typeface="Arial" charset="0"/>
            </a:endParaRPr>
          </a:p>
          <a:p>
            <a:pPr marL="230188" indent="-230188" algn="ctr" eaLnBrk="1" hangingPunct="1">
              <a:lnSpc>
                <a:spcPct val="80000"/>
              </a:lnSpc>
            </a:pPr>
            <a:r>
              <a:rPr lang="en-US" sz="1400" b="1" dirty="0">
                <a:cs typeface="Arial" charset="0"/>
              </a:rPr>
              <a:t>See </a:t>
            </a:r>
            <a:r>
              <a:rPr lang="en-US" sz="1400" b="1" i="1" dirty="0">
                <a:cs typeface="Arial" charset="0"/>
              </a:rPr>
              <a:t>IEEE-SA Standards Board Operations Manual</a:t>
            </a:r>
            <a:r>
              <a:rPr lang="en-US" sz="1400" b="1" dirty="0">
                <a:cs typeface="Arial" charset="0"/>
              </a:rPr>
              <a:t>, clause 5.3.10 and </a:t>
            </a:r>
            <a:r>
              <a:rPr lang="en-GB" sz="1400" b="1" dirty="0">
                <a:cs typeface="Arial" charset="0"/>
              </a:rPr>
              <a:t>“Promoting Competition and Innovation: What You Need to Know about the IEEE Standards Association's Antitrust and Competition Policy”</a:t>
            </a:r>
            <a:r>
              <a:rPr lang="en-US" sz="1400" b="1" dirty="0">
                <a:cs typeface="Arial" charset="0"/>
              </a:rPr>
              <a:t> for more details.</a:t>
            </a:r>
          </a:p>
        </p:txBody>
      </p:sp>
      <p:sp>
        <p:nvSpPr>
          <p:cNvPr id="1331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F21EF65F-C4C5-6D44-91A0-DC248945ED29}" type="slidenum">
              <a:rPr lang="en-US" sz="1200" b="0"/>
              <a:pPr/>
              <a:t>3</a:t>
            </a:fld>
            <a:endParaRPr lang="en-US" sz="1200" b="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a:latin typeface="Times New Roman" charset="0"/>
                <a:ea typeface="ＭＳ Ｐゴシック" charset="0"/>
                <a:cs typeface="ＭＳ Ｐゴシック" charset="0"/>
              </a:rPr>
              <a:t>S</a:t>
            </a:r>
            <a:r>
              <a:rPr lang="en-US" b="1" dirty="0" smtClean="0">
                <a:latin typeface="Times New Roman" charset="0"/>
                <a:ea typeface="ＭＳ Ｐゴシック" charset="0"/>
                <a:cs typeface="ＭＳ Ｐゴシック" charset="0"/>
              </a:rPr>
              <a:t>G LLC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763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800" b="1" dirty="0" smtClean="0"/>
          </a:p>
          <a:p>
            <a:pPr marL="342900" indent="-342900">
              <a:buClr>
                <a:srgbClr val="FF0000"/>
              </a:buClr>
              <a:buFont typeface="Wingdings" charset="2"/>
              <a:buChar char="q"/>
            </a:pPr>
            <a:r>
              <a:rPr lang="en-US" sz="2800" b="1" dirty="0" smtClean="0"/>
              <a:t>Tuesday, 10 Nov, PM2</a:t>
            </a:r>
          </a:p>
          <a:p>
            <a:pPr marL="800100" lvl="1" indent="-342900">
              <a:buClr>
                <a:srgbClr val="FF0000"/>
              </a:buClr>
              <a:buFont typeface="Wingdings" charset="2"/>
              <a:buChar char="q"/>
            </a:pPr>
            <a:r>
              <a:rPr lang="en-US" sz="2400" b="1" dirty="0" smtClean="0"/>
              <a:t>Opening </a:t>
            </a:r>
            <a:r>
              <a:rPr lang="en-US" sz="2400" b="1" dirty="0" smtClean="0"/>
              <a:t>report (15-15-0855-01)</a:t>
            </a:r>
            <a:endParaRPr lang="en-US" sz="2400" b="1" dirty="0" smtClean="0"/>
          </a:p>
          <a:p>
            <a:pPr marL="800100" lvl="1" indent="-342900">
              <a:buClr>
                <a:srgbClr val="FF0000"/>
              </a:buClr>
              <a:buFont typeface="Wingdings" charset="2"/>
              <a:buChar char="q"/>
            </a:pPr>
            <a:r>
              <a:rPr lang="en-US" sz="2400" b="1" dirty="0" smtClean="0"/>
              <a:t>LLC proposal presentation (15-15-0521-01)</a:t>
            </a:r>
          </a:p>
          <a:p>
            <a:pPr marL="800100" lvl="1" indent="-342900">
              <a:buClr>
                <a:srgbClr val="FF0000"/>
              </a:buClr>
              <a:buFont typeface="Wingdings" charset="2"/>
              <a:buChar char="q"/>
            </a:pPr>
            <a:r>
              <a:rPr lang="en-US" sz="2400" b="1" dirty="0" smtClean="0"/>
              <a:t>Report </a:t>
            </a:r>
            <a:r>
              <a:rPr lang="en-US" sz="2400" b="1" dirty="0" smtClean="0"/>
              <a:t>of announcement at IETF94 (15-15-838-00)</a:t>
            </a:r>
          </a:p>
          <a:p>
            <a:pPr marL="800100" lvl="1" indent="-342900">
              <a:buClr>
                <a:srgbClr val="FF0000"/>
              </a:buClr>
              <a:buFont typeface="Wingdings" charset="2"/>
              <a:buChar char="q"/>
            </a:pPr>
            <a:r>
              <a:rPr lang="en-US" sz="2400" b="1" dirty="0" smtClean="0"/>
              <a:t>Discussion on topics for tonight’s joint meeting with 802.1</a:t>
            </a:r>
          </a:p>
          <a:p>
            <a:pPr marL="1257300" lvl="2" indent="-342900">
              <a:buClr>
                <a:srgbClr val="FF0000"/>
              </a:buClr>
              <a:buFont typeface="Wingdings" charset="2"/>
              <a:buChar char="q"/>
            </a:pPr>
            <a:r>
              <a:rPr lang="en-US" sz="2400" b="1" dirty="0" smtClean="0"/>
              <a:t>Ethertype, bridging 64-bit to 64-bit, </a:t>
            </a:r>
            <a:r>
              <a:rPr lang="en-US" sz="2400" b="1" dirty="0" err="1" smtClean="0"/>
              <a:t>etc</a:t>
            </a:r>
            <a:endParaRPr lang="en-US" sz="2400" b="1" dirty="0"/>
          </a:p>
          <a:p>
            <a:pPr marL="342900" indent="-342900">
              <a:buClr>
                <a:srgbClr val="FF0000"/>
              </a:buClr>
              <a:buFont typeface="Wingdings" charset="2"/>
              <a:buChar char="q"/>
            </a:pPr>
            <a:r>
              <a:rPr lang="en-US" sz="2800" b="1" dirty="0" smtClean="0"/>
              <a:t>Wednesday 11 Nov, AM1: </a:t>
            </a:r>
          </a:p>
          <a:p>
            <a:pPr marL="800100" lvl="1" indent="-342900">
              <a:buClr>
                <a:srgbClr val="FF0000"/>
              </a:buClr>
              <a:buFont typeface="Wingdings" charset="2"/>
              <a:buChar char="q"/>
            </a:pPr>
            <a:r>
              <a:rPr lang="en-US" sz="2400" b="1" dirty="0" smtClean="0">
                <a:solidFill>
                  <a:srgbClr val="000000"/>
                </a:solidFill>
                <a:ea typeface="Lucida Grande"/>
                <a:cs typeface="Lucida Grande"/>
              </a:rPr>
              <a:t>First </a:t>
            </a:r>
            <a:r>
              <a:rPr lang="en-US" sz="2400" b="1" dirty="0">
                <a:solidFill>
                  <a:srgbClr val="000000"/>
                </a:solidFill>
                <a:ea typeface="Lucida Grande"/>
                <a:cs typeface="Lucida Grande"/>
              </a:rPr>
              <a:t>cut at PAR </a:t>
            </a:r>
            <a:r>
              <a:rPr lang="en-US" sz="2400" b="1" dirty="0" smtClean="0">
                <a:solidFill>
                  <a:srgbClr val="000000"/>
                </a:solidFill>
                <a:ea typeface="Lucida Grande"/>
                <a:cs typeface="Lucida Grande"/>
              </a:rPr>
              <a:t>(15-15-760-</a:t>
            </a:r>
            <a:r>
              <a:rPr lang="en-US" sz="2400" b="1" dirty="0" smtClean="0">
                <a:solidFill>
                  <a:srgbClr val="000000"/>
                </a:solidFill>
                <a:ea typeface="Lucida Grande"/>
                <a:cs typeface="Lucida Grande"/>
              </a:rPr>
              <a:t>01) </a:t>
            </a:r>
            <a:r>
              <a:rPr lang="en-US" sz="2400" b="1" dirty="0" smtClean="0">
                <a:solidFill>
                  <a:srgbClr val="000000"/>
                </a:solidFill>
                <a:ea typeface="Lucida Grande"/>
                <a:cs typeface="Lucida Grande"/>
              </a:rPr>
              <a:t>and CSD (15-15-768-</a:t>
            </a:r>
            <a:r>
              <a:rPr lang="en-US" sz="2400" b="1" dirty="0" smtClean="0">
                <a:solidFill>
                  <a:srgbClr val="000000"/>
                </a:solidFill>
                <a:ea typeface="Lucida Grande"/>
                <a:cs typeface="Lucida Grande"/>
              </a:rPr>
              <a:t>01)</a:t>
            </a:r>
            <a:endParaRPr lang="en-US" sz="2400" b="1" dirty="0" smtClean="0"/>
          </a:p>
          <a:p>
            <a:pPr marL="342900" indent="-342900">
              <a:buClr>
                <a:srgbClr val="FF0000"/>
              </a:buClr>
              <a:buFont typeface="Wingdings" charset="2"/>
              <a:buChar char="q"/>
            </a:pPr>
            <a:r>
              <a:rPr lang="en-US" sz="2800" b="1" dirty="0" smtClean="0">
                <a:solidFill>
                  <a:srgbClr val="000000"/>
                </a:solidFill>
                <a:latin typeface="+mj-lt"/>
                <a:ea typeface="Lucida Grande"/>
                <a:cs typeface="Lucida Grande"/>
              </a:rPr>
              <a:t>Thursday 12 Nov, PM1</a:t>
            </a:r>
          </a:p>
          <a:p>
            <a:pPr marL="800100" lvl="1" indent="-342900">
              <a:buClr>
                <a:srgbClr val="FF0000"/>
              </a:buClr>
              <a:buFont typeface="Wingdings" charset="2"/>
              <a:buChar char="q"/>
            </a:pPr>
            <a:r>
              <a:rPr lang="en-US" sz="2400" b="1" dirty="0" smtClean="0">
                <a:solidFill>
                  <a:srgbClr val="000000"/>
                </a:solidFill>
                <a:latin typeface="+mj-lt"/>
                <a:ea typeface="Lucida Grande"/>
                <a:cs typeface="Lucida Grande"/>
              </a:rPr>
              <a:t>Second cut </a:t>
            </a:r>
            <a:r>
              <a:rPr lang="en-US" sz="2400" b="1" dirty="0">
                <a:solidFill>
                  <a:srgbClr val="000000"/>
                </a:solidFill>
                <a:ea typeface="Lucida Grande"/>
                <a:cs typeface="Lucida Grande"/>
              </a:rPr>
              <a:t>at PAR (15-15-760-</a:t>
            </a:r>
            <a:r>
              <a:rPr lang="en-US" sz="2400" b="1" dirty="0" smtClean="0">
                <a:solidFill>
                  <a:srgbClr val="000000"/>
                </a:solidFill>
                <a:ea typeface="Lucida Grande"/>
                <a:cs typeface="Lucida Grande"/>
              </a:rPr>
              <a:t>02) </a:t>
            </a:r>
            <a:r>
              <a:rPr lang="en-US" sz="2400" b="1" dirty="0">
                <a:solidFill>
                  <a:srgbClr val="000000"/>
                </a:solidFill>
                <a:ea typeface="Lucida Grande"/>
                <a:cs typeface="Lucida Grande"/>
              </a:rPr>
              <a:t>and CSD (15-15-768-</a:t>
            </a:r>
            <a:r>
              <a:rPr lang="en-US" sz="2400" b="1" dirty="0" smtClean="0">
                <a:solidFill>
                  <a:srgbClr val="000000"/>
                </a:solidFill>
                <a:ea typeface="Lucida Grande"/>
                <a:cs typeface="Lucida Grande"/>
              </a:rPr>
              <a:t>02)</a:t>
            </a:r>
          </a:p>
          <a:p>
            <a:pPr marL="342900" indent="-342900">
              <a:buClr>
                <a:srgbClr val="FF0000"/>
              </a:buClr>
              <a:buFont typeface="Wingdings" charset="2"/>
              <a:buChar char="q"/>
            </a:pPr>
            <a:r>
              <a:rPr lang="en-US" sz="2400" b="1" dirty="0" smtClean="0">
                <a:solidFill>
                  <a:srgbClr val="000000"/>
                </a:solidFill>
                <a:ea typeface="Lucida Grande"/>
                <a:cs typeface="Lucida Grande"/>
              </a:rPr>
              <a:t>Agenda approval (15-15-0806-00)</a:t>
            </a:r>
          </a:p>
          <a:p>
            <a:pPr marL="342900" indent="-342900">
              <a:buClr>
                <a:srgbClr val="FF0000"/>
              </a:buClr>
              <a:buFont typeface="Wingdings" charset="2"/>
              <a:buChar char="q"/>
            </a:pPr>
            <a:r>
              <a:rPr lang="en-US" sz="2400" b="1" dirty="0" smtClean="0">
                <a:solidFill>
                  <a:srgbClr val="000000"/>
                </a:solidFill>
                <a:ea typeface="Lucida Grande"/>
                <a:cs typeface="Lucida Grande"/>
              </a:rPr>
              <a:t>Minutes from Bangkok approval (15-15-0719-00)</a:t>
            </a:r>
            <a:endParaRPr lang="en-US" sz="2400" b="1"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533400" y="685800"/>
            <a:ext cx="7772400" cy="990600"/>
          </a:xfrm>
        </p:spPr>
        <p:txBody>
          <a:bodyPr/>
          <a:lstStyle/>
          <a:p>
            <a:r>
              <a:rPr lang="en-US" b="1" dirty="0" smtClean="0">
                <a:latin typeface="Times New Roman" charset="0"/>
                <a:ea typeface="ＭＳ Ｐゴシック" charset="0"/>
                <a:cs typeface="ＭＳ Ｐゴシック" charset="0"/>
              </a:rPr>
              <a:t>Discussion of Topics at 802.1/802.15 Joint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75492" y="2057400"/>
            <a:ext cx="8839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400" b="1" dirty="0"/>
              <a:t>Tuesday 10 Nov, PM3: Discussion on Joint issues</a:t>
            </a:r>
          </a:p>
          <a:p>
            <a:pPr marL="457200" indent="-457200">
              <a:buFont typeface="+mj-lt"/>
              <a:buAutoNum type="arabicPeriod"/>
            </a:pPr>
            <a:r>
              <a:rPr lang="en-US" sz="2400" dirty="0" smtClean="0"/>
              <a:t>Consolidated </a:t>
            </a:r>
            <a:r>
              <a:rPr lang="en-US" sz="2400" dirty="0"/>
              <a:t>LLC for 15.4 (45 min) </a:t>
            </a:r>
            <a:r>
              <a:rPr lang="en-US" sz="2400" dirty="0" smtClean="0"/>
              <a:t>– Kinney</a:t>
            </a:r>
            <a:endParaRPr lang="en-US" sz="2400" dirty="0"/>
          </a:p>
          <a:p>
            <a:pPr marL="457200" indent="-457200">
              <a:buFont typeface="+mj-lt"/>
              <a:buAutoNum type="arabicPeriod"/>
            </a:pPr>
            <a:r>
              <a:rPr lang="en-US" sz="2400" dirty="0" smtClean="0"/>
              <a:t>RAC </a:t>
            </a:r>
            <a:r>
              <a:rPr lang="en-US" sz="2400" dirty="0"/>
              <a:t>decision, use Ethertype or clone new type assignment for 802.15 (45 min) </a:t>
            </a:r>
            <a:r>
              <a:rPr lang="en-US" sz="2400" dirty="0" smtClean="0"/>
              <a:t>– Kinney</a:t>
            </a:r>
            <a:endParaRPr lang="en-US" sz="2400" dirty="0"/>
          </a:p>
          <a:p>
            <a:pPr marL="457200" indent="-457200">
              <a:buFont typeface="+mj-lt"/>
              <a:buAutoNum type="arabicPeriod"/>
            </a:pPr>
            <a:r>
              <a:rPr lang="en-US" sz="2400" dirty="0" smtClean="0"/>
              <a:t>Update </a:t>
            </a:r>
            <a:r>
              <a:rPr lang="en-US" sz="2400" dirty="0"/>
              <a:t>on 802.15.10 - L2R </a:t>
            </a:r>
            <a:r>
              <a:rPr lang="en-US" sz="2400" dirty="0" smtClean="0"/>
              <a:t>(&lt;10 </a:t>
            </a:r>
            <a:r>
              <a:rPr lang="en-US" sz="2400" dirty="0"/>
              <a:t>min)  </a:t>
            </a:r>
            <a:r>
              <a:rPr lang="en-US" sz="2400" dirty="0" smtClean="0"/>
              <a:t>- Powell</a:t>
            </a:r>
          </a:p>
          <a:p>
            <a:pPr marL="457200" indent="-457200">
              <a:buFont typeface="+mj-lt"/>
              <a:buAutoNum type="arabicPeriod"/>
            </a:pPr>
            <a:r>
              <a:rPr lang="en-US" sz="2400" dirty="0" smtClean="0"/>
              <a:t>802.15.3d</a:t>
            </a:r>
            <a:r>
              <a:rPr lang="en-US" sz="2400" dirty="0"/>
              <a:t>, the 100g data center project (plus the 15.3 revision and conversion to 48 bit to be 802 compatible) </a:t>
            </a:r>
            <a:r>
              <a:rPr lang="en-US" sz="2400" dirty="0" smtClean="0"/>
              <a:t>(&lt;10 </a:t>
            </a:r>
            <a:r>
              <a:rPr lang="en-US" sz="2400" dirty="0"/>
              <a:t>min) </a:t>
            </a:r>
            <a:r>
              <a:rPr lang="en-US" sz="2400" dirty="0" smtClean="0"/>
              <a:t>– K</a:t>
            </a:r>
            <a:r>
              <a:rPr lang="en-US" sz="2400" dirty="0" smtClean="0"/>
              <a:t>ü</a:t>
            </a:r>
            <a:r>
              <a:rPr lang="en-US" sz="2400" dirty="0" smtClean="0"/>
              <a:t>rner</a:t>
            </a:r>
          </a:p>
          <a:p>
            <a:pPr marL="457200" indent="-457200">
              <a:buFont typeface="+mj-lt"/>
              <a:buAutoNum type="arabicPeriod"/>
            </a:pPr>
            <a:r>
              <a:rPr lang="de-DE" sz="2400" strike="sngStrike" dirty="0" smtClean="0"/>
              <a:t>DetNet </a:t>
            </a:r>
            <a:r>
              <a:rPr lang="de-DE" sz="2400" strike="sngStrike" dirty="0"/>
              <a:t>(10 Min) </a:t>
            </a:r>
            <a:r>
              <a:rPr lang="de-DE" sz="2400" strike="sngStrike" dirty="0" smtClean="0"/>
              <a:t>–</a:t>
            </a:r>
            <a:r>
              <a:rPr lang="de-DE" sz="2400" strike="sngStrike" dirty="0" err="1" smtClean="0"/>
              <a:t>Kinney</a:t>
            </a:r>
            <a:endParaRPr lang="de-DE" sz="2400" strike="sngStrike" dirty="0"/>
          </a:p>
          <a:p>
            <a:pPr marL="457200" indent="-457200">
              <a:buFont typeface="+mj-lt"/>
              <a:buAutoNum type="arabicPeriod"/>
            </a:pPr>
            <a:r>
              <a:rPr lang="pl-PL" sz="2400" dirty="0" err="1" smtClean="0"/>
              <a:t>Adjourn</a:t>
            </a:r>
            <a:endParaRPr lang="en-US" sz="2400" dirty="0" smtClean="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457200" y="1066800"/>
            <a:ext cx="7772400" cy="990600"/>
          </a:xfrm>
        </p:spPr>
        <p:txBody>
          <a:bodyPr/>
          <a:lstStyle/>
          <a:p>
            <a:r>
              <a:rPr lang="en-US" b="1" dirty="0"/>
              <a:t>RAC decision, use Ethertype or clone new type assignment for 802.15 </a:t>
            </a:r>
            <a:r>
              <a:rPr lang="en-US" b="1" dirty="0" smtClean="0">
                <a:latin typeface="Times New Roman" charset="0"/>
                <a:ea typeface="ＭＳ Ｐゴシック" charset="0"/>
                <a:cs typeface="ＭＳ Ｐゴシック" charset="0"/>
              </a:rPr>
              <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2057400"/>
            <a:ext cx="83058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1400" dirty="0" smtClean="0"/>
              <a:t>1. A real EtherType, i.e. a 2 octet type field that can and/or will show up on other networks where the EtherType is already in use (e.g. 802.3, 802.11) as a payload that is identified by EtherType.  This would certainly be the case if the payload of 15.4 were organized in a manner that was similar to 802.3 where the physical transport information is separated from the data payload by a field which is used to hand off the data to the correct protocol processor.</a:t>
            </a:r>
          </a:p>
          <a:p>
            <a:endParaRPr lang="en-US" sz="1400" dirty="0" smtClean="0"/>
          </a:p>
          <a:p>
            <a:r>
              <a:rPr lang="en-US" sz="1400" dirty="0" smtClean="0"/>
              <a:t>-OR-</a:t>
            </a:r>
          </a:p>
          <a:p>
            <a:endParaRPr lang="en-US" sz="1400" dirty="0" smtClean="0"/>
          </a:p>
          <a:p>
            <a:r>
              <a:rPr lang="en-US" sz="1400" dirty="0" smtClean="0"/>
              <a:t>2. A registry for a type field that will be used in 802.15.4 that will not show up as an "802" type field (see above) when the 15.4 data payload is truly local or when it shows up (perhaps via a router or some other higher layer relay) buried down in an IP packet that the destination knows how to unravel.</a:t>
            </a:r>
          </a:p>
          <a:p>
            <a:endParaRPr lang="en-US" sz="1400" dirty="0" smtClean="0"/>
          </a:p>
          <a:p>
            <a:r>
              <a:rPr lang="en-US" sz="1400" dirty="0" smtClean="0"/>
              <a:t>In case 1, we will give you an EtherType (as long as you designate a field, preferably immediately after the type field for sub-typing)</a:t>
            </a:r>
          </a:p>
          <a:p>
            <a:r>
              <a:rPr lang="en-US" sz="1400" dirty="0" smtClean="0"/>
              <a:t>For more information and a good example of sub-typing see IEEE 802 - 2014 O&amp;A clause 9.2.3 Figure 12.</a:t>
            </a:r>
          </a:p>
          <a:p>
            <a:endParaRPr lang="en-US" sz="1400" dirty="0" smtClean="0"/>
          </a:p>
          <a:p>
            <a:r>
              <a:rPr lang="en-US" sz="1400" dirty="0" smtClean="0"/>
              <a:t>In case 2, although it would be possible for you to share use with the EtherType registry, we probably don't want to do that.  In order to preserve the EtherType registry space, we would probably want to create another (new) registry for your value.</a:t>
            </a:r>
            <a:endParaRPr lang="en-US" sz="1400" dirty="0" smtClean="0"/>
          </a:p>
        </p:txBody>
      </p:sp>
    </p:spTree>
    <p:extLst>
      <p:ext uri="{BB962C8B-B14F-4D97-AF65-F5344CB8AC3E}">
        <p14:creationId xmlns:p14="http://schemas.microsoft.com/office/powerpoint/2010/main" val="173706722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3">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34158</TotalTime>
  <Words>846</Words>
  <Application>Microsoft Macintosh PowerPoint</Application>
  <PresentationFormat>On-screen Show (4:3)</PresentationFormat>
  <Paragraphs>118</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Design</vt:lpstr>
      <vt:lpstr>PowerPoint Presentation</vt:lpstr>
      <vt:lpstr>Administrative Items</vt:lpstr>
      <vt:lpstr>Other Guidelines for IEEE WG Meetings</vt:lpstr>
      <vt:lpstr>SG LLC Meeting Goals </vt:lpstr>
      <vt:lpstr>Discussion of Topics at 802.1/802.15 Joint Meeting</vt:lpstr>
      <vt:lpstr>RAC decision, use Ethertype or clone new type assignment for 802.15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&lt;IG 6tisch Report&gt;</dc:subject>
  <dc:creator>Pat Kinney</dc:creator>
  <cp:keywords/>
  <dc:description>&lt;15-15-0572-00-00IG6t&gt;</dc:description>
  <cp:lastModifiedBy>Pat Kinney</cp:lastModifiedBy>
  <cp:revision>611</cp:revision>
  <cp:lastPrinted>2015-07-14T16:02:16Z</cp:lastPrinted>
  <dcterms:created xsi:type="dcterms:W3CDTF">2009-07-12T16:25:16Z</dcterms:created>
  <dcterms:modified xsi:type="dcterms:W3CDTF">2015-11-10T21:52:07Z</dcterms:modified>
  <cp:category/>
</cp:coreProperties>
</file>