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287" r:id="rId3"/>
    <p:sldId id="288" r:id="rId4"/>
    <p:sldId id="289" r:id="rId5"/>
    <p:sldId id="290" r:id="rId6"/>
    <p:sldId id="291" r:id="rId7"/>
    <p:sldId id="271" r:id="rId8"/>
    <p:sldId id="272" r:id="rId9"/>
    <p:sldId id="264" r:id="rId10"/>
    <p:sldId id="296" r:id="rId11"/>
    <p:sldId id="278" r:id="rId12"/>
    <p:sldId id="277" r:id="rId13"/>
    <p:sldId id="302" r:id="rId14"/>
    <p:sldId id="297" r:id="rId15"/>
    <p:sldId id="298" r:id="rId16"/>
    <p:sldId id="299" r:id="rId17"/>
    <p:sldId id="300" r:id="rId18"/>
    <p:sldId id="301" r:id="rId19"/>
    <p:sldId id="280"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3" d="100"/>
          <a:sy n="123" d="100"/>
        </p:scale>
        <p:origin x="-139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15-0854-</a:t>
            </a:r>
            <a:r>
              <a:rPr lang="en-US" b="1" dirty="0" smtClean="0"/>
              <a:t>02-</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s://join.me/ieeesawg_802.1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15-15-0803-00)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11 Nov, </a:t>
            </a:r>
            <a:r>
              <a:rPr lang="en-US" sz="2000" b="1" dirty="0"/>
              <a:t>AM2</a:t>
            </a:r>
            <a:r>
              <a:rPr lang="en-US" sz="2000" b="1" dirty="0" smtClean="0"/>
              <a:t>)</a:t>
            </a:r>
          </a:p>
          <a:p>
            <a:pPr marL="800100" lvl="1" indent="-342900">
              <a:buClr>
                <a:srgbClr val="FF0000"/>
              </a:buClr>
              <a:buFont typeface="Wingdings" charset="2"/>
              <a:buChar char="q"/>
            </a:pPr>
            <a:r>
              <a:rPr lang="en-US" sz="2400" dirty="0" smtClean="0"/>
              <a:t>Decoupling </a:t>
            </a:r>
            <a:r>
              <a:rPr lang="en-US" sz="2400" dirty="0"/>
              <a:t>Band and Channel Plan from PHY specifications in 15.4 by B </a:t>
            </a:r>
            <a:r>
              <a:rPr lang="en-US" sz="2400" dirty="0" smtClean="0"/>
              <a:t>Rolfe</a:t>
            </a:r>
            <a:endParaRPr lang="en-US" sz="2400"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578"/>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914400"/>
            <a:ext cx="8381999" cy="5562600"/>
          </a:xfrm>
        </p:spPr>
        <p:txBody>
          <a:bodyPr>
            <a:normAutofit fontScale="32500" lnSpcReduction="20000"/>
          </a:bodyPr>
          <a:lstStyle/>
          <a:p>
            <a:r>
              <a:rPr lang="en-US" sz="4900" b="1" dirty="0" smtClean="0">
                <a:solidFill>
                  <a:srgbClr val="0000FF"/>
                </a:solidFill>
              </a:rPr>
              <a:t>PAR Approval</a:t>
            </a:r>
          </a:p>
          <a:p>
            <a:pPr lvl="1">
              <a:buFont typeface="Arial"/>
              <a:buChar char="•"/>
            </a:pPr>
            <a:r>
              <a:rPr lang="en-US" sz="4900" b="1" dirty="0" smtClean="0">
                <a:solidFill>
                  <a:srgbClr val="0000FF"/>
                </a:solidFill>
              </a:rPr>
              <a:t>EC			19 July 2013 (Geneva)		</a:t>
            </a:r>
          </a:p>
          <a:p>
            <a:pPr lvl="1">
              <a:buFont typeface="Arial"/>
              <a:buChar char="•"/>
            </a:pPr>
            <a:r>
              <a:rPr lang="en-US" sz="4900" b="1" dirty="0" smtClean="0">
                <a:solidFill>
                  <a:srgbClr val="0000FF"/>
                </a:solidFill>
              </a:rPr>
              <a:t>NesCom			21 Oct 2013</a:t>
            </a:r>
          </a:p>
          <a:p>
            <a:r>
              <a:rPr lang="en-US" sz="4900" b="1" dirty="0" smtClean="0">
                <a:solidFill>
                  <a:srgbClr val="0000FF"/>
                </a:solidFill>
              </a:rPr>
              <a:t>Comment </a:t>
            </a:r>
            <a:r>
              <a:rPr lang="en-US" sz="4900" b="1" dirty="0">
                <a:solidFill>
                  <a:srgbClr val="0000FF"/>
                </a:solidFill>
              </a:rPr>
              <a:t>collection		 </a:t>
            </a:r>
          </a:p>
          <a:p>
            <a:pPr lvl="1">
              <a:buFont typeface="Arial"/>
              <a:buChar char="•"/>
            </a:pPr>
            <a:r>
              <a:rPr lang="en-US" sz="4900" b="1" dirty="0">
                <a:solidFill>
                  <a:srgbClr val="0000FF"/>
                </a:solidFill>
              </a:rPr>
              <a:t>Start			23 May 2014</a:t>
            </a:r>
          </a:p>
          <a:p>
            <a:pPr lvl="1">
              <a:buFont typeface="Arial"/>
              <a:buChar char="•"/>
            </a:pPr>
            <a:r>
              <a:rPr lang="en-US" sz="4900" b="1" dirty="0">
                <a:solidFill>
                  <a:srgbClr val="0000FF"/>
                </a:solidFill>
              </a:rPr>
              <a:t>End			6 June 2014</a:t>
            </a:r>
          </a:p>
          <a:p>
            <a:r>
              <a:rPr lang="en-US" sz="4900" b="1" dirty="0">
                <a:solidFill>
                  <a:srgbClr val="0000FF"/>
                </a:solidFill>
              </a:rPr>
              <a:t>Letter Ballot </a:t>
            </a:r>
          </a:p>
          <a:p>
            <a:pPr lvl="1">
              <a:buFont typeface="Arial"/>
              <a:buChar char="•"/>
            </a:pPr>
            <a:r>
              <a:rPr lang="en-US" sz="4900" b="1" dirty="0">
                <a:solidFill>
                  <a:srgbClr val="0000FF"/>
                </a:solidFill>
              </a:rPr>
              <a:t>Start			14 June 2014</a:t>
            </a:r>
          </a:p>
          <a:p>
            <a:pPr lvl="1">
              <a:buFont typeface="Arial"/>
              <a:buChar char="•"/>
            </a:pPr>
            <a:r>
              <a:rPr lang="en-US" sz="4900" b="1" dirty="0">
                <a:solidFill>
                  <a:srgbClr val="0000FF"/>
                </a:solidFill>
              </a:rPr>
              <a:t>End			13 July </a:t>
            </a:r>
            <a:r>
              <a:rPr lang="en-US" sz="4900" b="1" dirty="0" smtClean="0">
                <a:solidFill>
                  <a:srgbClr val="0000FF"/>
                </a:solidFill>
              </a:rPr>
              <a:t>2014</a:t>
            </a:r>
            <a:endParaRPr lang="en-US" sz="4900" b="1" dirty="0">
              <a:solidFill>
                <a:srgbClr val="0000FF"/>
              </a:solidFill>
            </a:endParaRPr>
          </a:p>
          <a:p>
            <a:r>
              <a:rPr lang="en-US" sz="4900" b="1" dirty="0">
                <a:solidFill>
                  <a:srgbClr val="0000FF"/>
                </a:solidFill>
              </a:rPr>
              <a:t>Recirculations</a:t>
            </a:r>
          </a:p>
          <a:p>
            <a:pPr lvl="1">
              <a:buFont typeface="Arial"/>
              <a:buChar char="•"/>
            </a:pPr>
            <a:r>
              <a:rPr lang="en-US" sz="4900" b="1" dirty="0">
                <a:solidFill>
                  <a:srgbClr val="0000FF"/>
                </a:solidFill>
              </a:rPr>
              <a:t>Start			20 Oct 2014</a:t>
            </a:r>
          </a:p>
          <a:p>
            <a:pPr lvl="1">
              <a:buFont typeface="Arial"/>
              <a:buChar char="•"/>
            </a:pPr>
            <a:r>
              <a:rPr lang="en-US" sz="4900" b="1" dirty="0">
                <a:solidFill>
                  <a:srgbClr val="0000FF"/>
                </a:solidFill>
              </a:rPr>
              <a:t>End 			</a:t>
            </a:r>
            <a:r>
              <a:rPr lang="en-US" sz="4900" b="1" dirty="0" smtClean="0">
                <a:solidFill>
                  <a:srgbClr val="0000FF"/>
                </a:solidFill>
              </a:rPr>
              <a:t>6 Apr 2015</a:t>
            </a:r>
          </a:p>
          <a:p>
            <a:r>
              <a:rPr lang="en-US" sz="4900" b="1" dirty="0" smtClean="0">
                <a:solidFill>
                  <a:srgbClr val="0000FF"/>
                </a:solidFill>
              </a:rPr>
              <a:t>Sponsor Ballot</a:t>
            </a:r>
          </a:p>
          <a:p>
            <a:pPr lvl="1">
              <a:buFont typeface="Arial"/>
              <a:buChar char="•"/>
            </a:pPr>
            <a:r>
              <a:rPr lang="en-US" sz="4900" b="1" dirty="0" smtClean="0">
                <a:solidFill>
                  <a:srgbClr val="0000FF"/>
                </a:solidFill>
              </a:rPr>
              <a:t>Start</a:t>
            </a:r>
            <a:r>
              <a:rPr lang="en-US" sz="4900" b="1" dirty="0">
                <a:solidFill>
                  <a:srgbClr val="0000FF"/>
                </a:solidFill>
              </a:rPr>
              <a:t>	 		</a:t>
            </a:r>
            <a:r>
              <a:rPr lang="en-US" sz="4900" b="1" dirty="0" smtClean="0">
                <a:solidFill>
                  <a:srgbClr val="0000FF"/>
                </a:solidFill>
              </a:rPr>
              <a:t>8 Apr, </a:t>
            </a:r>
            <a:r>
              <a:rPr lang="en-US" sz="4900" b="1" dirty="0">
                <a:solidFill>
                  <a:srgbClr val="0000FF"/>
                </a:solidFill>
              </a:rPr>
              <a:t>2015</a:t>
            </a:r>
          </a:p>
          <a:p>
            <a:pPr lvl="1">
              <a:buFont typeface="Arial"/>
              <a:buChar char="•"/>
            </a:pPr>
            <a:r>
              <a:rPr lang="en-US" sz="4900" b="1" dirty="0">
                <a:solidFill>
                  <a:srgbClr val="0000FF"/>
                </a:solidFill>
              </a:rPr>
              <a:t>Ends			</a:t>
            </a:r>
            <a:r>
              <a:rPr lang="en-US" sz="4900" b="1" dirty="0" smtClean="0">
                <a:solidFill>
                  <a:srgbClr val="0000FF"/>
                </a:solidFill>
              </a:rPr>
              <a:t>8 May</a:t>
            </a:r>
            <a:r>
              <a:rPr lang="en-US" sz="4900" b="1" dirty="0">
                <a:solidFill>
                  <a:srgbClr val="0000FF"/>
                </a:solidFill>
              </a:rPr>
              <a:t>, 2015</a:t>
            </a:r>
          </a:p>
          <a:p>
            <a:r>
              <a:rPr lang="en-US" sz="4900" b="1" dirty="0" smtClean="0">
                <a:solidFill>
                  <a:srgbClr val="0000FF"/>
                </a:solidFill>
              </a:rPr>
              <a:t>Recirculation</a:t>
            </a:r>
            <a:r>
              <a:rPr lang="en-US" sz="4900" b="1" dirty="0"/>
              <a:t>		</a:t>
            </a:r>
          </a:p>
          <a:p>
            <a:pPr lvl="1">
              <a:buFont typeface="Arial"/>
              <a:buChar char="•"/>
            </a:pPr>
            <a:r>
              <a:rPr lang="en-US" sz="4900" b="1" dirty="0">
                <a:solidFill>
                  <a:srgbClr val="0000FF"/>
                </a:solidFill>
              </a:rPr>
              <a:t>Start			</a:t>
            </a:r>
            <a:r>
              <a:rPr lang="en-US" sz="4900" b="1" dirty="0" smtClean="0">
                <a:solidFill>
                  <a:srgbClr val="0000FF"/>
                </a:solidFill>
              </a:rPr>
              <a:t>15 October, </a:t>
            </a:r>
            <a:r>
              <a:rPr lang="en-US" sz="4900" b="1" dirty="0">
                <a:solidFill>
                  <a:srgbClr val="0000FF"/>
                </a:solidFill>
              </a:rPr>
              <a:t>2015</a:t>
            </a:r>
          </a:p>
          <a:p>
            <a:pPr lvl="1">
              <a:buFont typeface="Arial"/>
              <a:buChar char="•"/>
            </a:pPr>
            <a:r>
              <a:rPr lang="en-US" sz="4900" b="1" dirty="0">
                <a:solidFill>
                  <a:srgbClr val="0000FF"/>
                </a:solidFill>
              </a:rPr>
              <a:t>End			</a:t>
            </a:r>
            <a:r>
              <a:rPr lang="en-US" sz="4900" b="1" dirty="0" smtClean="0">
                <a:solidFill>
                  <a:srgbClr val="0000FF"/>
                </a:solidFill>
              </a:rPr>
              <a:t>29 October, </a:t>
            </a:r>
            <a:r>
              <a:rPr lang="en-US" sz="4900" b="1" dirty="0">
                <a:solidFill>
                  <a:srgbClr val="0000FF"/>
                </a:solidFill>
              </a:rPr>
              <a:t>2015</a:t>
            </a:r>
            <a:r>
              <a:rPr lang="en-US" sz="4900" b="1" dirty="0"/>
              <a:t>		</a:t>
            </a:r>
          </a:p>
          <a:p>
            <a:r>
              <a:rPr lang="en-US" sz="4900" b="1" dirty="0"/>
              <a:t>EC </a:t>
            </a:r>
            <a:r>
              <a:rPr lang="en-US" sz="4900" b="1" dirty="0" smtClean="0"/>
              <a:t>approval </a:t>
            </a:r>
            <a:r>
              <a:rPr lang="en-US" sz="4900" b="1" dirty="0"/>
              <a:t>			</a:t>
            </a:r>
            <a:r>
              <a:rPr lang="en-US" sz="4900" b="1" dirty="0" smtClean="0"/>
              <a:t>13 November, </a:t>
            </a:r>
            <a:r>
              <a:rPr lang="en-US" sz="4900" b="1" dirty="0"/>
              <a:t>2015 </a:t>
            </a:r>
            <a:r>
              <a:rPr lang="en-US" sz="4900" b="1" dirty="0" smtClean="0"/>
              <a:t>(Dallas)</a:t>
            </a:r>
            <a:endParaRPr lang="en-US" sz="4900" b="1" dirty="0"/>
          </a:p>
          <a:p>
            <a:r>
              <a:rPr lang="en-US" sz="4900" b="1" dirty="0" smtClean="0"/>
              <a:t>RevCom</a:t>
            </a:r>
          </a:p>
          <a:p>
            <a:pPr lvl="1">
              <a:buFont typeface="Arial"/>
              <a:buChar char="•"/>
            </a:pPr>
            <a:r>
              <a:rPr lang="en-US" sz="4900" b="1" dirty="0" smtClean="0">
                <a:solidFill>
                  <a:srgbClr val="0000FF"/>
                </a:solidFill>
              </a:rPr>
              <a:t>Submission</a:t>
            </a:r>
            <a:r>
              <a:rPr lang="en-US" sz="4900" b="1" dirty="0">
                <a:solidFill>
                  <a:srgbClr val="0000FF"/>
                </a:solidFill>
              </a:rPr>
              <a:t>		</a:t>
            </a:r>
            <a:r>
              <a:rPr lang="en-US" sz="4900" b="1" dirty="0" smtClean="0">
                <a:solidFill>
                  <a:srgbClr val="0000FF"/>
                </a:solidFill>
              </a:rPr>
              <a:t>23 October, 2015</a:t>
            </a:r>
          </a:p>
          <a:p>
            <a:pPr lvl="1">
              <a:buFont typeface="Arial"/>
              <a:buChar char="•"/>
            </a:pPr>
            <a:r>
              <a:rPr lang="en-US" sz="4900" b="1" dirty="0" smtClean="0"/>
              <a:t>Approval 			4 December, 2015 (New Jersey)</a:t>
            </a:r>
            <a:endParaRPr lang="en-US" sz="4900" b="1" dirty="0"/>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371600"/>
            <a:ext cx="7543800" cy="48006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120	votes </a:t>
            </a:r>
            <a:r>
              <a:rPr lang="en-US" sz="2400" dirty="0"/>
              <a:t>received (</a:t>
            </a:r>
            <a:r>
              <a:rPr lang="en-US" sz="2400" dirty="0" smtClean="0"/>
              <a:t>87% </a:t>
            </a:r>
            <a:r>
              <a:rPr lang="en-US" sz="2400" dirty="0"/>
              <a:t>returned</a:t>
            </a:r>
            <a:r>
              <a:rPr lang="en-US" sz="2400" dirty="0" smtClean="0"/>
              <a:t>)</a:t>
            </a:r>
          </a:p>
          <a:p>
            <a:pPr marL="0" indent="0">
              <a:buNone/>
            </a:pPr>
            <a:r>
              <a:rPr lang="en-US" sz="2400" dirty="0" smtClean="0"/>
              <a:t>111</a:t>
            </a:r>
            <a:r>
              <a:rPr lang="en-US" sz="2400" dirty="0"/>
              <a:t>	affirmative </a:t>
            </a:r>
            <a:r>
              <a:rPr lang="en-US" sz="2400" dirty="0" smtClean="0"/>
              <a:t>votes (98% approval)</a:t>
            </a:r>
            <a:endParaRPr lang="en-US" sz="2400" dirty="0"/>
          </a:p>
          <a:p>
            <a:pPr marL="55563" indent="0">
              <a:buNone/>
            </a:pPr>
            <a:r>
              <a:rPr lang="en-US" sz="2400" dirty="0" smtClean="0"/>
              <a:t>2	total </a:t>
            </a:r>
            <a:r>
              <a:rPr lang="en-US" sz="2400" dirty="0"/>
              <a:t>negative votes with comments</a:t>
            </a:r>
          </a:p>
          <a:p>
            <a:pPr marL="963613" indent="-963613">
              <a:buAutoNum type="arabicPlain" startAt="7"/>
            </a:pPr>
            <a:r>
              <a:rPr lang="en-US" sz="2400" dirty="0" smtClean="0"/>
              <a:t>abstention votes (5%)</a:t>
            </a:r>
          </a:p>
          <a:p>
            <a:pPr marL="0" indent="0">
              <a:buNone/>
            </a:pPr>
            <a:endParaRPr lang="en-US" sz="2400" dirty="0" smtClean="0"/>
          </a:p>
          <a:p>
            <a:pPr marL="0" indent="0">
              <a:buNone/>
            </a:pPr>
            <a:r>
              <a:rPr lang="en-US" sz="2400" dirty="0" smtClean="0"/>
              <a:t>123	</a:t>
            </a:r>
            <a:r>
              <a:rPr lang="en-US" sz="2000" dirty="0" smtClean="0"/>
              <a:t>COMMENTS (</a:t>
            </a:r>
            <a:r>
              <a:rPr lang="en-US" sz="2000" dirty="0" smtClean="0">
                <a:ln>
                  <a:solidFill>
                    <a:schemeClr val="accent2"/>
                  </a:solidFill>
                </a:ln>
              </a:rPr>
              <a:t>15-15-0344-25</a:t>
            </a:r>
            <a:r>
              <a:rPr lang="en-US" sz="2000" dirty="0" smtClean="0"/>
              <a:t>) (all comments were 	resolved by BRC on 29 October, no changes to the draft 	were required)</a:t>
            </a:r>
          </a:p>
          <a:p>
            <a:pPr marL="0" indent="0">
              <a:buNone/>
            </a:pPr>
            <a:r>
              <a:rPr lang="en-US" sz="2400" dirty="0" smtClean="0"/>
              <a:t>63	</a:t>
            </a:r>
            <a:r>
              <a:rPr lang="en-US" sz="2000" dirty="0" smtClean="0"/>
              <a:t>MUST </a:t>
            </a:r>
            <a:r>
              <a:rPr lang="en-US" sz="2000" dirty="0"/>
              <a:t>BE SATISFIED </a:t>
            </a:r>
            <a:r>
              <a:rPr lang="en-US" sz="2000" dirty="0" smtClean="0"/>
              <a:t>COMMENTS (all were 	substantially the same comments as submitted in the 	initial sponsor ballot, no recirculation is required)</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066800"/>
          </a:xfrm>
        </p:spPr>
        <p:txBody>
          <a:bodyPr/>
          <a:lstStyle/>
          <a:p>
            <a:r>
              <a:rPr lang="en-US" dirty="0" smtClean="0"/>
              <a:t>Proposed Changes for Next Revision</a:t>
            </a:r>
            <a:endParaRPr lang="en-US" sz="2400" dirty="0"/>
          </a:p>
        </p:txBody>
      </p:sp>
      <p:sp>
        <p:nvSpPr>
          <p:cNvPr id="3" name="Content Placeholder 2"/>
          <p:cNvSpPr>
            <a:spLocks noGrp="1"/>
          </p:cNvSpPr>
          <p:nvPr>
            <p:ph idx="1"/>
          </p:nvPr>
        </p:nvSpPr>
        <p:spPr>
          <a:xfrm>
            <a:off x="990600" y="1371600"/>
            <a:ext cx="7543800" cy="4800600"/>
          </a:xfrm>
        </p:spPr>
        <p:txBody>
          <a:bodyPr/>
          <a:lstStyle/>
          <a:p>
            <a:pPr marL="457200" indent="-457200">
              <a:buFont typeface="+mj-lt"/>
              <a:buAutoNum type="arabicPeriod"/>
            </a:pPr>
            <a:r>
              <a:rPr lang="en-US" sz="2000" dirty="0" smtClean="0"/>
              <a:t>Change 863 - 870 MHz Band to align with regulatory</a:t>
            </a:r>
          </a:p>
          <a:p>
            <a:pPr marL="457200" indent="-457200">
              <a:buFont typeface="+mj-lt"/>
              <a:buAutoNum type="arabicPeriod"/>
            </a:pPr>
            <a:r>
              <a:rPr lang="en-US" sz="2000" dirty="0" smtClean="0"/>
              <a:t>Fix typo on Annex C.2.3.3.2 a) </a:t>
            </a:r>
            <a:r>
              <a:rPr lang="en-US" sz="2000" dirty="0" err="1" smtClean="0"/>
              <a:t>AuthData</a:t>
            </a:r>
            <a:r>
              <a:rPr lang="en-US" sz="2000" dirty="0" smtClean="0"/>
              <a:t> copied incorrectly</a:t>
            </a:r>
          </a:p>
          <a:p>
            <a:pPr marL="457200" indent="-457200">
              <a:buFont typeface="+mj-lt"/>
              <a:buAutoNum type="arabicPeriod"/>
            </a:pPr>
            <a:r>
              <a:rPr lang="en-US" sz="2000" dirty="0" smtClean="0"/>
              <a:t>Change ANA assigned values from reserved to ANA assigned</a:t>
            </a:r>
          </a:p>
          <a:p>
            <a:pPr marL="457200" indent="-457200">
              <a:buFont typeface="+mj-lt"/>
              <a:buAutoNum type="arabicPeriod"/>
            </a:pPr>
            <a:r>
              <a:rPr lang="en-US" sz="2000" dirty="0" smtClean="0"/>
              <a:t>Security clause – incoming frame security procedure to explicitly handle old encrypt only frames</a:t>
            </a:r>
          </a:p>
          <a:p>
            <a:pPr marL="457200" indent="-457200">
              <a:buFont typeface="+mj-lt"/>
              <a:buAutoNum type="arabicPeriod"/>
            </a:pPr>
            <a:r>
              <a:rPr lang="en-US" sz="2000" dirty="0" smtClean="0"/>
              <a:t>Incorporate concept of doc 15-15-0859-01</a:t>
            </a:r>
          </a:p>
          <a:p>
            <a:pPr marL="457200" indent="-457200">
              <a:buFont typeface="+mj-lt"/>
              <a:buAutoNum type="arabicPeriod"/>
            </a:pPr>
            <a:endParaRPr lang="en-US" sz="2000" dirty="0" smtClean="0"/>
          </a:p>
          <a:p>
            <a:pPr marL="457200" indent="-457200">
              <a:buFont typeface="+mj-lt"/>
              <a:buAutoNum type="arabicPeriod"/>
            </a:pPr>
            <a:endParaRPr lang="en-US" sz="2000" dirty="0" smtClean="0"/>
          </a:p>
          <a:p>
            <a:pPr marL="457200" indent="-457200">
              <a:buFont typeface="+mj-lt"/>
              <a:buAutoNum type="arabicPeriod"/>
            </a:pP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415655686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a:t>
            </a:r>
            <a:r>
              <a:rPr lang="en-US" sz="2000" i="1" dirty="0" smtClean="0"/>
              <a:t>reflector.</a:t>
            </a:r>
          </a:p>
          <a:p>
            <a:pPr marL="0" indent="0">
              <a:buNone/>
            </a:pPr>
            <a:endParaRPr lang="en-US" sz="2000" i="1" dirty="0"/>
          </a:p>
          <a:p>
            <a:pPr marL="0" indent="0">
              <a:buNone/>
            </a:pPr>
            <a:r>
              <a:rPr lang="en-US" sz="2000" dirty="0" smtClean="0"/>
              <a:t>Kunal Shah moved, </a:t>
            </a:r>
            <a:r>
              <a:rPr lang="en-US" sz="2000" dirty="0" smtClean="0"/>
              <a:t>J Haapola seconded</a:t>
            </a:r>
            <a:r>
              <a:rPr lang="en-US" sz="2000" dirty="0" smtClean="0"/>
              <a:t>.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5334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BRC calls will start </a:t>
            </a:r>
            <a:r>
              <a:rPr lang="en-US" sz="2000" b="1" dirty="0" smtClean="0">
                <a:ea typeface="ＭＳ Ｐゴシック" charset="0"/>
                <a:cs typeface="ＭＳ Ｐゴシック" charset="0"/>
              </a:rPr>
              <a:t>7 December</a:t>
            </a:r>
            <a:r>
              <a:rPr lang="en-US" sz="2000" b="1" dirty="0" smtClean="0">
                <a:ea typeface="ＭＳ Ｐゴシック" charset="0"/>
                <a:cs typeface="ＭＳ Ｐゴシック" charset="0"/>
              </a:rPr>
              <a:t>:</a:t>
            </a:r>
          </a:p>
          <a:p>
            <a:pPr marL="0" indent="0">
              <a:buNone/>
            </a:pPr>
            <a:r>
              <a:rPr lang="en-US" sz="2000" b="1" dirty="0" smtClean="0">
                <a:ea typeface="ＭＳ Ｐゴシック" charset="0"/>
                <a:cs typeface="ＭＳ Ｐゴシック" charset="0"/>
              </a:rPr>
              <a:t>Mondays and Wednesdays at </a:t>
            </a:r>
            <a:r>
              <a:rPr lang="en-US" sz="2000" b="1" dirty="0">
                <a:ea typeface="ＭＳ Ｐゴシック" charset="0"/>
                <a:cs typeface="ＭＳ Ｐゴシック" charset="0"/>
              </a:rPr>
              <a:t>8</a:t>
            </a:r>
            <a:r>
              <a:rPr lang="en-US" sz="2000" b="1" dirty="0" smtClean="0">
                <a:ea typeface="ＭＳ Ｐゴシック" charset="0"/>
                <a:cs typeface="ＭＳ Ｐゴシック" charset="0"/>
              </a:rPr>
              <a:t>:00 PDT, 10:00 CDT, 18:00 EEST, Tuesdays and Thursdays at 00:00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1"/>
            <a:ext cx="7772400" cy="2457450"/>
          </a:xfrm>
        </p:spPr>
        <p:txBody>
          <a:bodyPr/>
          <a:lstStyle/>
          <a:p>
            <a:pPr algn="l"/>
            <a:r>
              <a:rPr lang="en-US" b="1" dirty="0" smtClean="0"/>
              <a:t>Next BRC Call:</a:t>
            </a:r>
            <a:br>
              <a:rPr lang="en-US" b="1" dirty="0" smtClean="0"/>
            </a:br>
            <a:r>
              <a:rPr lang="en-US" b="1" dirty="0" smtClean="0"/>
              <a:t>Monday 7 December </a:t>
            </a:r>
            <a:r>
              <a:rPr lang="en-US" b="1" dirty="0" smtClean="0"/>
              <a:t>at 08:00 PDT, 10:00 CDT, 18:</a:t>
            </a:r>
            <a:r>
              <a:rPr lang="en-US" b="1" dirty="0"/>
              <a:t>00 </a:t>
            </a:r>
            <a:r>
              <a:rPr lang="en-US" b="1" dirty="0" smtClean="0"/>
              <a:t>EEST Thursday </a:t>
            </a:r>
            <a:r>
              <a:rPr lang="en-US" b="1" dirty="0" smtClean="0"/>
              <a:t>8 December </a:t>
            </a:r>
            <a:r>
              <a:rPr lang="en-US" b="1" dirty="0" smtClean="0"/>
              <a:t>at 00:00 JST </a:t>
            </a:r>
            <a:endParaRPr lang="en-US" b="1" dirty="0"/>
          </a:p>
        </p:txBody>
      </p:sp>
      <p:sp>
        <p:nvSpPr>
          <p:cNvPr id="3" name="Date Placeholder 2"/>
          <p:cNvSpPr>
            <a:spLocks noGrp="1"/>
          </p:cNvSpPr>
          <p:nvPr>
            <p:ph type="dt" sz="half" idx="10"/>
          </p:nvPr>
        </p:nvSpPr>
        <p:spPr/>
        <p:txBody>
          <a:bodyPr/>
          <a:lstStyle/>
          <a:p>
            <a:pPr>
              <a:defRPr/>
            </a:pPr>
            <a:r>
              <a:rPr lang="en-US" smtClean="0"/>
              <a:t>&lt;Sept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17</a:t>
            </a:fld>
            <a:endParaRPr lang="en-US"/>
          </a:p>
        </p:txBody>
      </p:sp>
      <p:sp>
        <p:nvSpPr>
          <p:cNvPr id="6" name="TextBox 5"/>
          <p:cNvSpPr txBox="1"/>
          <p:nvPr/>
        </p:nvSpPr>
        <p:spPr>
          <a:xfrm>
            <a:off x="1295400" y="4038600"/>
            <a:ext cx="6506909" cy="1384995"/>
          </a:xfrm>
          <a:prstGeom prst="rect">
            <a:avLst/>
          </a:prstGeom>
          <a:noFill/>
        </p:spPr>
        <p:txBody>
          <a:bodyPr wrap="none" rtlCol="0">
            <a:spAutoFit/>
          </a:bodyPr>
          <a:lstStyle/>
          <a:p>
            <a:r>
              <a:rPr lang="en-US" sz="2800" b="1" dirty="0" smtClean="0"/>
              <a:t>Agenda:</a:t>
            </a:r>
          </a:p>
          <a:p>
            <a:pPr marL="457200" indent="-457200">
              <a:buClr>
                <a:srgbClr val="FF0000"/>
              </a:buClr>
              <a:buFont typeface="Wingdings" charset="2"/>
              <a:buChar char="q"/>
            </a:pPr>
            <a:r>
              <a:rPr lang="en-US" sz="2800" b="1" dirty="0" smtClean="0"/>
              <a:t>Review </a:t>
            </a:r>
            <a:r>
              <a:rPr lang="en-US" sz="2800" b="1" dirty="0" err="1" smtClean="0"/>
              <a:t>RevCom’s</a:t>
            </a:r>
            <a:r>
              <a:rPr lang="en-US" sz="2800" b="1" dirty="0" smtClean="0"/>
              <a:t> reason for rejection</a:t>
            </a:r>
            <a:endParaRPr lang="en-US" sz="2800" b="1" dirty="0" smtClean="0"/>
          </a:p>
          <a:p>
            <a:pPr marL="457200" indent="-457200">
              <a:buClr>
                <a:srgbClr val="FF0000"/>
              </a:buClr>
              <a:buFont typeface="Wingdings" charset="2"/>
              <a:buChar char="q"/>
            </a:pPr>
            <a:r>
              <a:rPr lang="en-US" sz="2800" b="1" dirty="0" smtClean="0"/>
              <a:t>Discuss recirculation of draft</a:t>
            </a:r>
            <a:endParaRPr lang="en-US" sz="2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066800"/>
          </a:xfrm>
        </p:spPr>
        <p:txBody>
          <a:bodyPr/>
          <a:lstStyle/>
          <a:p>
            <a:r>
              <a:rPr lang="en-US" dirty="0" smtClean="0"/>
              <a:t>Accomplishments</a:t>
            </a:r>
            <a:endParaRPr lang="en-US" sz="2400" dirty="0"/>
          </a:p>
        </p:txBody>
      </p:sp>
      <p:sp>
        <p:nvSpPr>
          <p:cNvPr id="3" name="Content Placeholder 2"/>
          <p:cNvSpPr>
            <a:spLocks noGrp="1"/>
          </p:cNvSpPr>
          <p:nvPr>
            <p:ph idx="1"/>
          </p:nvPr>
        </p:nvSpPr>
        <p:spPr>
          <a:xfrm>
            <a:off x="990600" y="1371600"/>
            <a:ext cx="7543800" cy="4800600"/>
          </a:xfrm>
        </p:spPr>
        <p:txBody>
          <a:bodyPr/>
          <a:lstStyle/>
          <a:p>
            <a:pPr>
              <a:buClr>
                <a:srgbClr val="FF0000"/>
              </a:buClr>
              <a:buFont typeface="Wingdings" charset="2"/>
              <a:buChar char="ü"/>
            </a:pPr>
            <a:r>
              <a:rPr lang="en-US" sz="2400" dirty="0" smtClean="0"/>
              <a:t>Reviewed Status of Recirculation</a:t>
            </a:r>
          </a:p>
          <a:p>
            <a:pPr>
              <a:buClr>
                <a:srgbClr val="FF0000"/>
              </a:buClr>
              <a:buFont typeface="Wingdings" charset="2"/>
              <a:buChar char="ü"/>
            </a:pPr>
            <a:r>
              <a:rPr lang="en-US" sz="2400" dirty="0" smtClean="0"/>
              <a:t>Reviewed plan to go forward</a:t>
            </a:r>
          </a:p>
          <a:p>
            <a:pPr>
              <a:buClr>
                <a:srgbClr val="FF0000"/>
              </a:buClr>
              <a:buFont typeface="Wingdings" charset="2"/>
              <a:buChar char="ü"/>
            </a:pPr>
            <a:r>
              <a:rPr lang="en-US" sz="2400" dirty="0" smtClean="0"/>
              <a:t>Motion to create BRC along with Conference call schedule as a contingency for the event that RevCom fails to approve the draft</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&lt;Nov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18</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412752833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152400" y="1524000"/>
            <a:ext cx="8839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p>
          <a:p>
            <a:pPr marL="920750" lvl="2" indent="-290513" fontAlgn="b">
              <a:buClr>
                <a:srgbClr val="FF0000"/>
              </a:buClr>
              <a:buFont typeface="Wingdings" charset="2"/>
              <a:buChar char="q"/>
            </a:pPr>
            <a:r>
              <a:rPr lang="en-US" sz="2000" b="1" dirty="0" smtClean="0"/>
              <a:t>15</a:t>
            </a:r>
            <a:r>
              <a:rPr lang="en-US" sz="2000" b="1" dirty="0"/>
              <a:t>-15-0859-</a:t>
            </a:r>
            <a:r>
              <a:rPr lang="en-US" sz="2000" b="1" dirty="0" smtClean="0"/>
              <a:t>01-wng </a:t>
            </a:r>
            <a:r>
              <a:rPr lang="en-US" sz="2000" dirty="0" smtClean="0"/>
              <a:t>Decoupling </a:t>
            </a:r>
            <a:r>
              <a:rPr lang="en-US" sz="2000" dirty="0"/>
              <a:t>Band and Channel Plan from PHY specifications in </a:t>
            </a:r>
            <a:r>
              <a:rPr lang="en-US" sz="2000" dirty="0" smtClean="0"/>
              <a:t>15.4 by B </a:t>
            </a:r>
            <a:r>
              <a:rPr lang="en-US" sz="2000" dirty="0" smtClean="0"/>
              <a:t>Rolfe</a:t>
            </a:r>
          </a:p>
          <a:p>
            <a:pPr marL="920750" lvl="2" indent="-290513" fontAlgn="b">
              <a:buClr>
                <a:srgbClr val="FF0000"/>
              </a:buClr>
              <a:buFont typeface="Wingdings" charset="2"/>
              <a:buChar char="q"/>
            </a:pPr>
            <a:r>
              <a:rPr lang="en-US" sz="2000" dirty="0" smtClean="0"/>
              <a:t>Next Steps: </a:t>
            </a:r>
          </a:p>
          <a:p>
            <a:pPr marL="920750" lvl="2" indent="-290513" fontAlgn="b">
              <a:buClr>
                <a:srgbClr val="FF0000"/>
              </a:buClr>
              <a:buFont typeface="Wingdings" charset="2"/>
              <a:buChar char="q"/>
            </a:pPr>
            <a:r>
              <a:rPr lang="en-US" sz="2000" dirty="0" smtClean="0"/>
              <a:t>Queue </a:t>
            </a:r>
            <a:r>
              <a:rPr lang="en-US" sz="2000" dirty="0"/>
              <a:t>up for next </a:t>
            </a:r>
            <a:r>
              <a:rPr lang="en-US" sz="2000" dirty="0" smtClean="0"/>
              <a:t>revision</a:t>
            </a:r>
          </a:p>
          <a:p>
            <a:pPr marL="1263650" lvl="3" indent="-290513" fontAlgn="b">
              <a:buClr>
                <a:srgbClr val="FF0000"/>
              </a:buClr>
              <a:buFont typeface="Wingdings" charset="2"/>
              <a:buChar char="q"/>
            </a:pPr>
            <a:r>
              <a:rPr lang="en-US" sz="1600" dirty="0" smtClean="0"/>
              <a:t>Start </a:t>
            </a:r>
            <a:r>
              <a:rPr lang="en-US" sz="1600" dirty="0"/>
              <a:t>work now in </a:t>
            </a:r>
            <a:r>
              <a:rPr lang="en-US" sz="1600" dirty="0" smtClean="0"/>
              <a:t>SCM</a:t>
            </a:r>
          </a:p>
          <a:p>
            <a:pPr marL="920750" lvl="2" indent="-290513" fontAlgn="b">
              <a:buClr>
                <a:srgbClr val="FF0000"/>
              </a:buClr>
              <a:buFont typeface="Wingdings" charset="2"/>
              <a:buChar char="q"/>
            </a:pPr>
            <a:r>
              <a:rPr lang="en-US" sz="2000" dirty="0" smtClean="0"/>
              <a:t>Develop process</a:t>
            </a:r>
          </a:p>
          <a:p>
            <a:pPr marL="1263650" lvl="3" indent="-290513" fontAlgn="b">
              <a:buClr>
                <a:srgbClr val="FF0000"/>
              </a:buClr>
              <a:buFont typeface="Wingdings" charset="2"/>
              <a:buChar char="q"/>
            </a:pPr>
            <a:r>
              <a:rPr lang="en-US" sz="1600" dirty="0" smtClean="0"/>
              <a:t>OM </a:t>
            </a:r>
            <a:r>
              <a:rPr lang="en-US" sz="1600" dirty="0"/>
              <a:t>addition?</a:t>
            </a:r>
          </a:p>
          <a:p>
            <a:pPr marL="920750" lvl="2" indent="-290513" fontAlgn="b">
              <a:buClr>
                <a:srgbClr val="FF0000"/>
              </a:buClr>
              <a:buFont typeface="Wingdings" charset="2"/>
              <a:buChar char="q"/>
            </a:pPr>
            <a:endParaRPr lang="en-US" sz="2000" dirty="0" smtClean="0"/>
          </a:p>
          <a:p>
            <a:endParaRPr lang="en-US" sz="2400" dirty="0"/>
          </a:p>
          <a:p>
            <a:endParaRPr lang="en-US" dirty="0"/>
          </a:p>
        </p:txBody>
      </p:sp>
      <p:sp>
        <p:nvSpPr>
          <p:cNvPr id="4" name="Date Placeholder 3"/>
          <p:cNvSpPr>
            <a:spLocks noGrp="1"/>
          </p:cNvSpPr>
          <p:nvPr>
            <p:ph type="dt" sz="half" idx="10"/>
          </p:nvPr>
        </p:nvSpPr>
        <p:spPr/>
        <p:txBody>
          <a:bodyPr/>
          <a:lstStyle/>
          <a:p>
            <a:pPr>
              <a:defRPr/>
            </a:pPr>
            <a:r>
              <a:rPr lang="en-US" smtClean="0"/>
              <a:t>&lt;Nov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15-15-0803-00)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4166" y="13716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a:t>
            </a:r>
            <a:r>
              <a:rPr lang="en-US" sz="2000" b="1" dirty="0"/>
              <a:t>9 Nov PM1: 802.15.4 </a:t>
            </a:r>
            <a:r>
              <a:rPr lang="en-US" sz="2000" b="1" dirty="0" smtClean="0"/>
              <a:t>- </a:t>
            </a:r>
            <a:r>
              <a:rPr lang="en-US" sz="2000" b="1" dirty="0"/>
              <a:t>Opening Report, Review resolution </a:t>
            </a:r>
            <a:r>
              <a:rPr lang="en-US" sz="2000" b="1" dirty="0" smtClean="0"/>
              <a:t>issues, </a:t>
            </a:r>
            <a:r>
              <a:rPr lang="en-US" sz="2000" b="1" dirty="0"/>
              <a:t>BRC </a:t>
            </a:r>
            <a:r>
              <a:rPr lang="en-US" sz="2000" b="1" dirty="0" smtClean="0"/>
              <a:t>calls, and RevCom submission </a:t>
            </a:r>
            <a:r>
              <a:rPr lang="en-US" sz="2000" dirty="0" smtClean="0"/>
              <a:t> </a:t>
            </a:r>
          </a:p>
          <a:p>
            <a:pPr marL="569913" indent="-342900">
              <a:buClr>
                <a:srgbClr val="FF0000"/>
              </a:buClr>
              <a:buFont typeface="Wingdings" charset="2"/>
              <a:buChar char="q"/>
            </a:pPr>
            <a:r>
              <a:rPr lang="en-US" sz="2000" b="1" strike="sngStrike" dirty="0" smtClean="0"/>
              <a:t>Monday </a:t>
            </a:r>
            <a:r>
              <a:rPr lang="en-US" sz="2000" b="1" strike="sngStrike" dirty="0"/>
              <a:t>9 Nov PM2: 802.15.4 </a:t>
            </a:r>
            <a:r>
              <a:rPr lang="en-US" sz="2000" b="1" strike="sngStrike" dirty="0" smtClean="0"/>
              <a:t>Revision–</a:t>
            </a:r>
            <a:r>
              <a:rPr lang="en-US" sz="2000" b="1" strike="sngStrike" dirty="0"/>
              <a:t>Security issues </a:t>
            </a:r>
            <a:endParaRPr lang="en-US" sz="2000" strike="sngStrike" dirty="0" smtClean="0"/>
          </a:p>
          <a:p>
            <a:pPr marL="569913" indent="-342900">
              <a:buClr>
                <a:srgbClr val="FF0000"/>
              </a:buClr>
              <a:buFont typeface="Wingdings" charset="2"/>
              <a:buChar char="q"/>
            </a:pPr>
            <a:r>
              <a:rPr lang="en-US" sz="2000" b="1" strike="sngStrike" dirty="0" smtClean="0"/>
              <a:t>Tuesday </a:t>
            </a:r>
            <a:r>
              <a:rPr lang="en-US" sz="2000" b="1" strike="sngStrike" dirty="0"/>
              <a:t>10 Nov AM1: 802.15.4 </a:t>
            </a:r>
            <a:r>
              <a:rPr lang="en-US" sz="2000" b="1" strike="sngStrike" dirty="0" smtClean="0"/>
              <a:t>Revision–</a:t>
            </a:r>
            <a:r>
              <a:rPr lang="en-US" sz="2000" b="1" strike="sngStrike" dirty="0"/>
              <a:t>TSCH </a:t>
            </a:r>
            <a:r>
              <a:rPr lang="en-US" sz="2000" b="1" strike="sngStrike" dirty="0" smtClean="0"/>
              <a:t>issues</a:t>
            </a:r>
            <a:endParaRPr lang="en-US" sz="2000" strike="sngStrike" dirty="0" smtClean="0"/>
          </a:p>
          <a:p>
            <a:pPr marL="569913" indent="-342900">
              <a:buClr>
                <a:srgbClr val="FF0000"/>
              </a:buClr>
              <a:buFont typeface="Wingdings" charset="2"/>
              <a:buChar char="q"/>
            </a:pPr>
            <a:r>
              <a:rPr lang="en-US" sz="2000" b="1" strike="sngStrike" dirty="0" smtClean="0"/>
              <a:t>Tuesday </a:t>
            </a:r>
            <a:r>
              <a:rPr lang="en-US" sz="2000" b="1" strike="sngStrike" dirty="0"/>
              <a:t>10 Nov AM2: 802.15.4 </a:t>
            </a:r>
            <a:r>
              <a:rPr lang="en-US" sz="2000" b="1" strike="sngStrike" dirty="0" smtClean="0"/>
              <a:t>Revision–</a:t>
            </a:r>
            <a:r>
              <a:rPr lang="en-US" sz="2000" b="1" strike="sngStrike" dirty="0"/>
              <a:t>IE issues </a:t>
            </a:r>
            <a:endParaRPr lang="en-US" sz="2000" strike="sngStrike" dirty="0" smtClean="0"/>
          </a:p>
          <a:p>
            <a:pPr marL="569913" indent="-342900">
              <a:buClr>
                <a:srgbClr val="FF0000"/>
              </a:buClr>
              <a:buFont typeface="Wingdings" charset="2"/>
              <a:buChar char="q"/>
            </a:pPr>
            <a:r>
              <a:rPr lang="en-US" sz="2000" b="1" strike="sngStrike" dirty="0" smtClean="0"/>
              <a:t>Wednesday </a:t>
            </a:r>
            <a:r>
              <a:rPr lang="en-US" sz="2000" b="1" strike="sngStrike" dirty="0"/>
              <a:t>11 Nov PM1: 802.15.4 </a:t>
            </a:r>
            <a:r>
              <a:rPr lang="en-US" sz="2000" b="1" strike="sngStrike" dirty="0" smtClean="0"/>
              <a:t>Revision–</a:t>
            </a:r>
            <a:r>
              <a:rPr lang="en-US" sz="2000" b="1" strike="sngStrike" dirty="0"/>
              <a:t>PHY </a:t>
            </a:r>
            <a:r>
              <a:rPr lang="en-US" sz="2000" b="1" strike="sngStrike" dirty="0" smtClean="0"/>
              <a:t>issues</a:t>
            </a:r>
            <a:endParaRPr lang="en-US" sz="2000" strike="sngStrike" dirty="0" smtClean="0"/>
          </a:p>
          <a:p>
            <a:pPr marL="569913" indent="-342900">
              <a:buClr>
                <a:srgbClr val="FF0000"/>
              </a:buClr>
              <a:buFont typeface="Wingdings" charset="2"/>
              <a:buChar char="q"/>
            </a:pPr>
            <a:r>
              <a:rPr lang="en-US" sz="2000" b="1" strike="sngStrike" dirty="0" smtClean="0"/>
              <a:t>Wednesday </a:t>
            </a:r>
            <a:r>
              <a:rPr lang="en-US" sz="2000" b="1" strike="sngStrike" dirty="0"/>
              <a:t>11 Nov, PM2: 802.15.4 </a:t>
            </a:r>
            <a:r>
              <a:rPr lang="en-US" sz="2000" b="1" strike="sngStrike" dirty="0" smtClean="0"/>
              <a:t>Revision–</a:t>
            </a:r>
            <a:r>
              <a:rPr lang="en-US" sz="2000" b="1" strike="sngStrike" dirty="0"/>
              <a:t>PAN ID issues</a:t>
            </a:r>
            <a:r>
              <a:rPr lang="en-US" sz="2000" strike="sngStrike" dirty="0"/>
              <a:t> </a:t>
            </a:r>
            <a:endParaRPr lang="en-US" sz="2000" strike="sngStrike" dirty="0" smtClean="0"/>
          </a:p>
          <a:p>
            <a:pPr marL="569913" indent="-342900">
              <a:buClr>
                <a:srgbClr val="FF0000"/>
              </a:buClr>
              <a:buFont typeface="Wingdings" charset="2"/>
              <a:buChar char="q"/>
            </a:pPr>
            <a:r>
              <a:rPr lang="en-US" sz="2000" b="1" dirty="0" smtClean="0"/>
              <a:t>Thursday </a:t>
            </a:r>
            <a:r>
              <a:rPr lang="en-US" sz="2000" b="1" dirty="0"/>
              <a:t>12 Nov, AM1: 802.15.4 Revision </a:t>
            </a:r>
            <a:r>
              <a:rPr lang="en-US" sz="2000" b="1" dirty="0" smtClean="0"/>
              <a:t>–Contingency, </a:t>
            </a:r>
            <a:r>
              <a:rPr lang="en-US" sz="2000" b="1" dirty="0"/>
              <a:t>AOB</a:t>
            </a:r>
            <a:r>
              <a:rPr lang="en-US" sz="2000" dirty="0"/>
              <a:t> </a:t>
            </a:r>
            <a:endParaRPr lang="en-US" sz="2000" dirty="0" smtClean="0"/>
          </a:p>
          <a:p>
            <a:pPr marL="569913" indent="-342900">
              <a:buClr>
                <a:srgbClr val="FF0000"/>
              </a:buClr>
              <a:buFont typeface="Wingdings" charset="2"/>
              <a:buChar char="q"/>
            </a:pPr>
            <a:r>
              <a:rPr lang="en-US" sz="2000" b="1" strike="sngStrike" dirty="0" smtClean="0"/>
              <a:t>Thursday </a:t>
            </a:r>
            <a:r>
              <a:rPr lang="en-US" sz="2000" b="1" strike="sngStrike" dirty="0"/>
              <a:t>12 Nov, AM2: 802.15.4 </a:t>
            </a:r>
            <a:r>
              <a:rPr lang="en-US" sz="2000" b="1" strike="sngStrike" dirty="0" smtClean="0"/>
              <a:t>Revision– </a:t>
            </a:r>
            <a:r>
              <a:rPr lang="en-US" sz="2000" b="1" strike="sngStrike" dirty="0"/>
              <a:t>BRC membership approval, BRC call dates and times</a:t>
            </a:r>
            <a:r>
              <a:rPr lang="en-US" sz="2000" strike="sngStrike" dirty="0"/>
              <a:t> </a:t>
            </a:r>
            <a:endParaRPr lang="en-US" sz="2000" b="1" strike="sngStrike" dirty="0" smtClean="0"/>
          </a:p>
        </p:txBody>
      </p:sp>
      <p:sp>
        <p:nvSpPr>
          <p:cNvPr id="2" name="TextBox 1"/>
          <p:cNvSpPr txBox="1"/>
          <p:nvPr/>
        </p:nvSpPr>
        <p:spPr>
          <a:xfrm>
            <a:off x="685800" y="5410200"/>
            <a:ext cx="7522312" cy="830997"/>
          </a:xfrm>
          <a:prstGeom prst="rect">
            <a:avLst/>
          </a:prstGeom>
          <a:noFill/>
        </p:spPr>
        <p:txBody>
          <a:bodyPr wrap="none" rtlCol="0">
            <a:spAutoFit/>
          </a:bodyPr>
          <a:lstStyle/>
          <a:p>
            <a:r>
              <a:rPr lang="en-US" sz="2400" b="1" dirty="0" smtClean="0">
                <a:solidFill>
                  <a:srgbClr val="0000FF"/>
                </a:solidFill>
              </a:rPr>
              <a:t>802.15 Standing Committee for maintenance of 802.15.4 </a:t>
            </a:r>
            <a:br>
              <a:rPr lang="en-US" sz="2400" b="1" dirty="0" smtClean="0">
                <a:solidFill>
                  <a:srgbClr val="0000FF"/>
                </a:solidFill>
              </a:rPr>
            </a:br>
            <a:r>
              <a:rPr lang="en-US" sz="2400" b="1" dirty="0" smtClean="0">
                <a:solidFill>
                  <a:srgbClr val="0000FF"/>
                </a:solidFill>
              </a:rPr>
              <a:t>has completed its task</a:t>
            </a:r>
            <a:endParaRPr lang="en-US" sz="2400" b="1"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29765</TotalTime>
  <Words>1887</Words>
  <Application>Microsoft Macintosh PowerPoint</Application>
  <PresentationFormat>On-screen Show (4:3)</PresentationFormat>
  <Paragraphs>278</Paragraphs>
  <Slides>19</Slides>
  <Notes>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15-15-0803-00)</vt:lpstr>
      <vt:lpstr>Meeting Goals (Agenda 15-15-0803-00)</vt:lpstr>
      <vt:lpstr>Revision Schedule</vt:lpstr>
      <vt:lpstr>Voting Results</vt:lpstr>
      <vt:lpstr>Proposed Changes for Next Revision</vt:lpstr>
      <vt:lpstr>SCm motions </vt:lpstr>
      <vt:lpstr>SCm motions to WG15</vt:lpstr>
      <vt:lpstr>BRC Conference Calls</vt:lpstr>
      <vt:lpstr>Next BRC Call: Monday 7 December at 08:00 PDT, 10:00 CDT, 18:00 EEST Thursday 8 December at 00:00 JST </vt:lpstr>
      <vt:lpstr>Accomplishments</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&lt;15-15-0532-00-0mag&gt;</dc:description>
  <cp:lastModifiedBy>Pat Kinney</cp:lastModifiedBy>
  <cp:revision>636</cp:revision>
  <cp:lastPrinted>1998-02-10T13:28:06Z</cp:lastPrinted>
  <dcterms:created xsi:type="dcterms:W3CDTF">2009-07-12T16:25:16Z</dcterms:created>
  <dcterms:modified xsi:type="dcterms:W3CDTF">2015-11-12T14:38:22Z</dcterms:modified>
  <cp:category/>
</cp:coreProperties>
</file>