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1"/>
  </p:notesMasterIdLst>
  <p:handoutMasterIdLst>
    <p:handoutMasterId r:id="rId22"/>
  </p:handoutMasterIdLst>
  <p:sldIdLst>
    <p:sldId id="259" r:id="rId2"/>
    <p:sldId id="287" r:id="rId3"/>
    <p:sldId id="288" r:id="rId4"/>
    <p:sldId id="289" r:id="rId5"/>
    <p:sldId id="290" r:id="rId6"/>
    <p:sldId id="291" r:id="rId7"/>
    <p:sldId id="271" r:id="rId8"/>
    <p:sldId id="272" r:id="rId9"/>
    <p:sldId id="264" r:id="rId10"/>
    <p:sldId id="296" r:id="rId11"/>
    <p:sldId id="278" r:id="rId12"/>
    <p:sldId id="277" r:id="rId13"/>
    <p:sldId id="302" r:id="rId14"/>
    <p:sldId id="297" r:id="rId15"/>
    <p:sldId id="298" r:id="rId16"/>
    <p:sldId id="299" r:id="rId17"/>
    <p:sldId id="300" r:id="rId18"/>
    <p:sldId id="301" r:id="rId19"/>
    <p:sldId id="280" r:id="rId2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7972" autoAdjust="0"/>
  </p:normalViewPr>
  <p:slideViewPr>
    <p:cSldViewPr>
      <p:cViewPr varScale="1">
        <p:scale>
          <a:sx n="123" d="100"/>
          <a:sy n="123" d="100"/>
        </p:scale>
        <p:origin x="-1392"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F1BCA979-86B2-BE48-B0E4-6D2705FD9C02}"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487E8C0C-34CE-0C49-A8C5-33277DD36091}" type="slidenum">
              <a:rPr lang="en-US"/>
              <a:pPr/>
              <a:t>6</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8</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November 15</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8</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xfrm>
            <a:off x="3467100" y="-212054"/>
            <a:ext cx="2814638" cy="52320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35842" name="Rectangle 3"/>
          <p:cNvSpPr>
            <a:spLocks noGrp="1" noChangeArrowheads="1"/>
          </p:cNvSpPr>
          <p:nvPr>
            <p:ph type="dt" sz="quarter" idx="1"/>
          </p:nvPr>
        </p:nvSpPr>
        <p:spPr>
          <a:xfrm>
            <a:off x="654051" y="3390"/>
            <a:ext cx="2736850" cy="30776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35843" name="Rectangle 7"/>
          <p:cNvSpPr>
            <a:spLocks noGrp="1" noChangeArrowheads="1"/>
          </p:cNvSpPr>
          <p:nvPr>
            <p:ph type="sldNum" sz="quarter" idx="5"/>
          </p:nvPr>
        </p:nvSpPr>
        <p:spPr>
          <a:xfrm>
            <a:off x="2933700" y="8985251"/>
            <a:ext cx="801688" cy="27698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14</a:t>
            </a:fld>
            <a:endParaRPr lang="en-US"/>
          </a:p>
        </p:txBody>
      </p:sp>
      <p:sp>
        <p:nvSpPr>
          <p:cNvPr id="35844" name="Date Placeholder 3"/>
          <p:cNvSpPr txBox="1">
            <a:spLocks noGrp="1" noChangeArrowheads="1"/>
          </p:cNvSpPr>
          <p:nvPr/>
        </p:nvSpPr>
        <p:spPr bwMode="auto">
          <a:xfrm>
            <a:off x="654051" y="96838"/>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November 15</a:t>
            </a:fld>
            <a:endParaRPr lang="en-US" sz="1400" b="1" dirty="0"/>
          </a:p>
        </p:txBody>
      </p:sp>
      <p:sp>
        <p:nvSpPr>
          <p:cNvPr id="35845"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14</a:t>
            </a:fld>
            <a:endParaRPr lang="en-US"/>
          </a:p>
        </p:txBody>
      </p:sp>
      <p:sp>
        <p:nvSpPr>
          <p:cNvPr id="35846" name="Rectangle 2"/>
          <p:cNvSpPr>
            <a:spLocks noGrp="1" noRot="1" noChangeAspect="1" noChangeArrowheads="1" noTextEdit="1"/>
          </p:cNvSpPr>
          <p:nvPr>
            <p:ph type="sldImg"/>
          </p:nvPr>
        </p:nvSpPr>
        <p:spPr>
          <a:xfrm>
            <a:off x="1157288" y="700088"/>
            <a:ext cx="4624387" cy="3470275"/>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endParaRPr lang="en-US" sz="1000" dirty="0">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xfrm>
            <a:off x="3467100" y="-212054"/>
            <a:ext cx="2814638" cy="52320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35842" name="Rectangle 3"/>
          <p:cNvSpPr>
            <a:spLocks noGrp="1" noChangeArrowheads="1"/>
          </p:cNvSpPr>
          <p:nvPr>
            <p:ph type="dt" sz="quarter" idx="1"/>
          </p:nvPr>
        </p:nvSpPr>
        <p:spPr>
          <a:xfrm>
            <a:off x="654051" y="3390"/>
            <a:ext cx="2736850" cy="30776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35843" name="Rectangle 7"/>
          <p:cNvSpPr>
            <a:spLocks noGrp="1" noChangeArrowheads="1"/>
          </p:cNvSpPr>
          <p:nvPr>
            <p:ph type="sldNum" sz="quarter" idx="5"/>
          </p:nvPr>
        </p:nvSpPr>
        <p:spPr>
          <a:xfrm>
            <a:off x="2933700" y="8985251"/>
            <a:ext cx="801688" cy="27698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15</a:t>
            </a:fld>
            <a:endParaRPr lang="en-US"/>
          </a:p>
        </p:txBody>
      </p:sp>
      <p:sp>
        <p:nvSpPr>
          <p:cNvPr id="35844" name="Date Placeholder 3"/>
          <p:cNvSpPr txBox="1">
            <a:spLocks noGrp="1" noChangeArrowheads="1"/>
          </p:cNvSpPr>
          <p:nvPr/>
        </p:nvSpPr>
        <p:spPr bwMode="auto">
          <a:xfrm>
            <a:off x="654051" y="96838"/>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November 15</a:t>
            </a:fld>
            <a:endParaRPr lang="en-US" sz="1400" b="1" dirty="0"/>
          </a:p>
        </p:txBody>
      </p:sp>
      <p:sp>
        <p:nvSpPr>
          <p:cNvPr id="35845"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15</a:t>
            </a:fld>
            <a:endParaRPr lang="en-US"/>
          </a:p>
        </p:txBody>
      </p:sp>
      <p:sp>
        <p:nvSpPr>
          <p:cNvPr id="35846" name="Rectangle 2"/>
          <p:cNvSpPr>
            <a:spLocks noGrp="1" noRot="1" noChangeAspect="1" noChangeArrowheads="1" noTextEdit="1"/>
          </p:cNvSpPr>
          <p:nvPr>
            <p:ph type="sldImg"/>
          </p:nvPr>
        </p:nvSpPr>
        <p:spPr>
          <a:xfrm>
            <a:off x="1157288" y="700088"/>
            <a:ext cx="4624387" cy="3470275"/>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endParaRPr lang="en-US" sz="1000" dirty="0">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xfrm>
            <a:off x="3467100" y="-212054"/>
            <a:ext cx="2814638" cy="52320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35842" name="Rectangle 3"/>
          <p:cNvSpPr>
            <a:spLocks noGrp="1" noChangeArrowheads="1"/>
          </p:cNvSpPr>
          <p:nvPr>
            <p:ph type="dt" sz="quarter" idx="1"/>
          </p:nvPr>
        </p:nvSpPr>
        <p:spPr>
          <a:xfrm>
            <a:off x="654051" y="3390"/>
            <a:ext cx="2736850" cy="30776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35843" name="Rectangle 7"/>
          <p:cNvSpPr>
            <a:spLocks noGrp="1" noChangeArrowheads="1"/>
          </p:cNvSpPr>
          <p:nvPr>
            <p:ph type="sldNum" sz="quarter" idx="5"/>
          </p:nvPr>
        </p:nvSpPr>
        <p:spPr>
          <a:xfrm>
            <a:off x="2933700" y="8985251"/>
            <a:ext cx="801688" cy="27698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16</a:t>
            </a:fld>
            <a:endParaRPr lang="en-US"/>
          </a:p>
        </p:txBody>
      </p:sp>
      <p:sp>
        <p:nvSpPr>
          <p:cNvPr id="35844" name="Date Placeholder 3"/>
          <p:cNvSpPr txBox="1">
            <a:spLocks noGrp="1" noChangeArrowheads="1"/>
          </p:cNvSpPr>
          <p:nvPr/>
        </p:nvSpPr>
        <p:spPr bwMode="auto">
          <a:xfrm>
            <a:off x="654051" y="96838"/>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November 15</a:t>
            </a:fld>
            <a:endParaRPr lang="en-US" sz="1400" b="1" dirty="0"/>
          </a:p>
        </p:txBody>
      </p:sp>
      <p:sp>
        <p:nvSpPr>
          <p:cNvPr id="35845"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16</a:t>
            </a:fld>
            <a:endParaRPr lang="en-US"/>
          </a:p>
        </p:txBody>
      </p:sp>
      <p:sp>
        <p:nvSpPr>
          <p:cNvPr id="35846" name="Rectangle 2"/>
          <p:cNvSpPr>
            <a:spLocks noGrp="1" noRot="1" noChangeAspect="1" noChangeArrowheads="1" noTextEdit="1"/>
          </p:cNvSpPr>
          <p:nvPr>
            <p:ph type="sldImg"/>
          </p:nvPr>
        </p:nvSpPr>
        <p:spPr>
          <a:xfrm>
            <a:off x="1157288" y="700088"/>
            <a:ext cx="4624387" cy="3470275"/>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endParaRPr lang="en-US" sz="1000" dirty="0">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&lt;Nov 2015&gt;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15-0854-</a:t>
            </a:r>
            <a:r>
              <a:rPr lang="en-US" b="1" dirty="0" smtClean="0"/>
              <a:t>02-</a:t>
            </a:r>
            <a:r>
              <a:rPr lang="en-US" b="1" dirty="0" smtClean="0"/>
              <a:t>0mag</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 Id="rId3" Type="http://schemas.openxmlformats.org/officeDocument/2006/relationships/hyperlink" Target="https://join.me/ieeesawg_802.15"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hyperlink" Target="http://ieee802.org/Mike_Spring_Article_on_Stds_Process.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SC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Nov 2015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12 Nov 2015</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err="1">
                <a:solidFill>
                  <a:srgbClr val="FF0000"/>
                </a:solidFill>
                <a:latin typeface="Times New Roman" pitchFamily="18" charset="0"/>
                <a:ea typeface="ＭＳ Ｐゴシック" pitchFamily="-65" charset="-128"/>
                <a:cs typeface="+mn-cs"/>
              </a:rPr>
              <a:t>pat.kinney</a:t>
            </a:r>
            <a:r>
              <a:rPr lang="en-US" sz="1600" dirty="0" err="1" smtClean="0">
                <a:solidFill>
                  <a:srgbClr val="FF0000"/>
                </a:solidFill>
                <a:latin typeface="Times New Roman" pitchFamily="18" charset="0"/>
                <a:ea typeface="ＭＳ Ｐゴシック" pitchFamily="-65" charset="-128"/>
                <a:cs typeface="+mn-cs"/>
              </a:rPr>
              <a:t>@kinneyconsultingllc.org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SC 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Nov 2015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Nov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2015&gt;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533400" y="685800"/>
            <a:ext cx="7772400" cy="7620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Goals </a:t>
            </a:r>
            <a:r>
              <a:rPr lang="en-US" sz="2800" dirty="0" smtClean="0">
                <a:latin typeface="Times New Roman" charset="0"/>
                <a:ea typeface="ＭＳ Ｐゴシック" charset="0"/>
                <a:cs typeface="ＭＳ Ｐゴシック" charset="0"/>
              </a:rPr>
              <a:t>(Agenda 15-15-0803-00)</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76200" y="1371600"/>
            <a:ext cx="89154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800" b="1" dirty="0"/>
              <a:t>SC WNG </a:t>
            </a:r>
            <a:r>
              <a:rPr lang="en-US" sz="2000" b="1" dirty="0"/>
              <a:t>(Wed, </a:t>
            </a:r>
            <a:r>
              <a:rPr lang="en-US" sz="2000" b="1" dirty="0" smtClean="0"/>
              <a:t>11 Nov, </a:t>
            </a:r>
            <a:r>
              <a:rPr lang="en-US" sz="2000" b="1" dirty="0"/>
              <a:t>AM2</a:t>
            </a:r>
            <a:r>
              <a:rPr lang="en-US" sz="2000" b="1" dirty="0" smtClean="0"/>
              <a:t>)</a:t>
            </a:r>
          </a:p>
          <a:p>
            <a:pPr marL="800100" lvl="1" indent="-342900">
              <a:buClr>
                <a:srgbClr val="FF0000"/>
              </a:buClr>
              <a:buFont typeface="Wingdings" charset="2"/>
              <a:buChar char="q"/>
            </a:pPr>
            <a:r>
              <a:rPr lang="en-US" sz="2400" dirty="0" smtClean="0"/>
              <a:t>Decoupling </a:t>
            </a:r>
            <a:r>
              <a:rPr lang="en-US" sz="2400" dirty="0"/>
              <a:t>Band and Channel Plan from PHY specifications in 15.4 by B </a:t>
            </a:r>
            <a:r>
              <a:rPr lang="en-US" sz="2400" dirty="0" smtClean="0"/>
              <a:t>Rolfe</a:t>
            </a:r>
            <a:endParaRPr lang="en-US" sz="2400" dirty="0"/>
          </a:p>
        </p:txBody>
      </p:sp>
    </p:spTree>
    <p:extLst>
      <p:ext uri="{BB962C8B-B14F-4D97-AF65-F5344CB8AC3E}">
        <p14:creationId xmlns:p14="http://schemas.microsoft.com/office/powerpoint/2010/main" val="268961887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4578"/>
            <a:ext cx="7772400" cy="1066800"/>
          </a:xfrm>
        </p:spPr>
        <p:txBody>
          <a:bodyPr/>
          <a:lstStyle/>
          <a:p>
            <a:r>
              <a:rPr lang="en-US" dirty="0" smtClean="0"/>
              <a:t>Revision Schedule</a:t>
            </a:r>
            <a:endParaRPr lang="en-US" sz="2400" dirty="0"/>
          </a:p>
        </p:txBody>
      </p:sp>
      <p:sp>
        <p:nvSpPr>
          <p:cNvPr id="3" name="Content Placeholder 2"/>
          <p:cNvSpPr>
            <a:spLocks noGrp="1"/>
          </p:cNvSpPr>
          <p:nvPr>
            <p:ph idx="1"/>
          </p:nvPr>
        </p:nvSpPr>
        <p:spPr>
          <a:xfrm>
            <a:off x="609600" y="914400"/>
            <a:ext cx="8381999" cy="5562600"/>
          </a:xfrm>
        </p:spPr>
        <p:txBody>
          <a:bodyPr>
            <a:normAutofit fontScale="32500" lnSpcReduction="20000"/>
          </a:bodyPr>
          <a:lstStyle/>
          <a:p>
            <a:r>
              <a:rPr lang="en-US" sz="4900" b="1" dirty="0" smtClean="0">
                <a:solidFill>
                  <a:srgbClr val="0000FF"/>
                </a:solidFill>
              </a:rPr>
              <a:t>PAR Approval</a:t>
            </a:r>
          </a:p>
          <a:p>
            <a:pPr lvl="1">
              <a:buFont typeface="Arial"/>
              <a:buChar char="•"/>
            </a:pPr>
            <a:r>
              <a:rPr lang="en-US" sz="4900" b="1" dirty="0" smtClean="0">
                <a:solidFill>
                  <a:srgbClr val="0000FF"/>
                </a:solidFill>
              </a:rPr>
              <a:t>EC			19 July 2013 (Geneva)		</a:t>
            </a:r>
          </a:p>
          <a:p>
            <a:pPr lvl="1">
              <a:buFont typeface="Arial"/>
              <a:buChar char="•"/>
            </a:pPr>
            <a:r>
              <a:rPr lang="en-US" sz="4900" b="1" dirty="0" smtClean="0">
                <a:solidFill>
                  <a:srgbClr val="0000FF"/>
                </a:solidFill>
              </a:rPr>
              <a:t>NesCom			21 Oct 2013</a:t>
            </a:r>
          </a:p>
          <a:p>
            <a:r>
              <a:rPr lang="en-US" sz="4900" b="1" dirty="0" smtClean="0">
                <a:solidFill>
                  <a:srgbClr val="0000FF"/>
                </a:solidFill>
              </a:rPr>
              <a:t>Comment </a:t>
            </a:r>
            <a:r>
              <a:rPr lang="en-US" sz="4900" b="1" dirty="0">
                <a:solidFill>
                  <a:srgbClr val="0000FF"/>
                </a:solidFill>
              </a:rPr>
              <a:t>collection		 </a:t>
            </a:r>
          </a:p>
          <a:p>
            <a:pPr lvl="1">
              <a:buFont typeface="Arial"/>
              <a:buChar char="•"/>
            </a:pPr>
            <a:r>
              <a:rPr lang="en-US" sz="4900" b="1" dirty="0">
                <a:solidFill>
                  <a:srgbClr val="0000FF"/>
                </a:solidFill>
              </a:rPr>
              <a:t>Start			23 May 2014</a:t>
            </a:r>
          </a:p>
          <a:p>
            <a:pPr lvl="1">
              <a:buFont typeface="Arial"/>
              <a:buChar char="•"/>
            </a:pPr>
            <a:r>
              <a:rPr lang="en-US" sz="4900" b="1" dirty="0">
                <a:solidFill>
                  <a:srgbClr val="0000FF"/>
                </a:solidFill>
              </a:rPr>
              <a:t>End			6 June 2014</a:t>
            </a:r>
          </a:p>
          <a:p>
            <a:r>
              <a:rPr lang="en-US" sz="4900" b="1" dirty="0">
                <a:solidFill>
                  <a:srgbClr val="0000FF"/>
                </a:solidFill>
              </a:rPr>
              <a:t>Letter Ballot </a:t>
            </a:r>
          </a:p>
          <a:p>
            <a:pPr lvl="1">
              <a:buFont typeface="Arial"/>
              <a:buChar char="•"/>
            </a:pPr>
            <a:r>
              <a:rPr lang="en-US" sz="4900" b="1" dirty="0">
                <a:solidFill>
                  <a:srgbClr val="0000FF"/>
                </a:solidFill>
              </a:rPr>
              <a:t>Start			14 June 2014</a:t>
            </a:r>
          </a:p>
          <a:p>
            <a:pPr lvl="1">
              <a:buFont typeface="Arial"/>
              <a:buChar char="•"/>
            </a:pPr>
            <a:r>
              <a:rPr lang="en-US" sz="4900" b="1" dirty="0">
                <a:solidFill>
                  <a:srgbClr val="0000FF"/>
                </a:solidFill>
              </a:rPr>
              <a:t>End			13 July </a:t>
            </a:r>
            <a:r>
              <a:rPr lang="en-US" sz="4900" b="1" dirty="0" smtClean="0">
                <a:solidFill>
                  <a:srgbClr val="0000FF"/>
                </a:solidFill>
              </a:rPr>
              <a:t>2014</a:t>
            </a:r>
            <a:endParaRPr lang="en-US" sz="4900" b="1" dirty="0">
              <a:solidFill>
                <a:srgbClr val="0000FF"/>
              </a:solidFill>
            </a:endParaRPr>
          </a:p>
          <a:p>
            <a:r>
              <a:rPr lang="en-US" sz="4900" b="1" dirty="0">
                <a:solidFill>
                  <a:srgbClr val="0000FF"/>
                </a:solidFill>
              </a:rPr>
              <a:t>Recirculations</a:t>
            </a:r>
          </a:p>
          <a:p>
            <a:pPr lvl="1">
              <a:buFont typeface="Arial"/>
              <a:buChar char="•"/>
            </a:pPr>
            <a:r>
              <a:rPr lang="en-US" sz="4900" b="1" dirty="0">
                <a:solidFill>
                  <a:srgbClr val="0000FF"/>
                </a:solidFill>
              </a:rPr>
              <a:t>Start			20 Oct 2014</a:t>
            </a:r>
          </a:p>
          <a:p>
            <a:pPr lvl="1">
              <a:buFont typeface="Arial"/>
              <a:buChar char="•"/>
            </a:pPr>
            <a:r>
              <a:rPr lang="en-US" sz="4900" b="1" dirty="0">
                <a:solidFill>
                  <a:srgbClr val="0000FF"/>
                </a:solidFill>
              </a:rPr>
              <a:t>End 			</a:t>
            </a:r>
            <a:r>
              <a:rPr lang="en-US" sz="4900" b="1" dirty="0" smtClean="0">
                <a:solidFill>
                  <a:srgbClr val="0000FF"/>
                </a:solidFill>
              </a:rPr>
              <a:t>6 Apr 2015</a:t>
            </a:r>
          </a:p>
          <a:p>
            <a:r>
              <a:rPr lang="en-US" sz="4900" b="1" dirty="0" smtClean="0">
                <a:solidFill>
                  <a:srgbClr val="0000FF"/>
                </a:solidFill>
              </a:rPr>
              <a:t>Sponsor Ballot</a:t>
            </a:r>
          </a:p>
          <a:p>
            <a:pPr lvl="1">
              <a:buFont typeface="Arial"/>
              <a:buChar char="•"/>
            </a:pPr>
            <a:r>
              <a:rPr lang="en-US" sz="4900" b="1" dirty="0" smtClean="0">
                <a:solidFill>
                  <a:srgbClr val="0000FF"/>
                </a:solidFill>
              </a:rPr>
              <a:t>Start</a:t>
            </a:r>
            <a:r>
              <a:rPr lang="en-US" sz="4900" b="1" dirty="0">
                <a:solidFill>
                  <a:srgbClr val="0000FF"/>
                </a:solidFill>
              </a:rPr>
              <a:t>	 		</a:t>
            </a:r>
            <a:r>
              <a:rPr lang="en-US" sz="4900" b="1" dirty="0" smtClean="0">
                <a:solidFill>
                  <a:srgbClr val="0000FF"/>
                </a:solidFill>
              </a:rPr>
              <a:t>8 Apr, </a:t>
            </a:r>
            <a:r>
              <a:rPr lang="en-US" sz="4900" b="1" dirty="0">
                <a:solidFill>
                  <a:srgbClr val="0000FF"/>
                </a:solidFill>
              </a:rPr>
              <a:t>2015</a:t>
            </a:r>
          </a:p>
          <a:p>
            <a:pPr lvl="1">
              <a:buFont typeface="Arial"/>
              <a:buChar char="•"/>
            </a:pPr>
            <a:r>
              <a:rPr lang="en-US" sz="4900" b="1" dirty="0">
                <a:solidFill>
                  <a:srgbClr val="0000FF"/>
                </a:solidFill>
              </a:rPr>
              <a:t>Ends			</a:t>
            </a:r>
            <a:r>
              <a:rPr lang="en-US" sz="4900" b="1" dirty="0" smtClean="0">
                <a:solidFill>
                  <a:srgbClr val="0000FF"/>
                </a:solidFill>
              </a:rPr>
              <a:t>8 May</a:t>
            </a:r>
            <a:r>
              <a:rPr lang="en-US" sz="4900" b="1" dirty="0">
                <a:solidFill>
                  <a:srgbClr val="0000FF"/>
                </a:solidFill>
              </a:rPr>
              <a:t>, 2015</a:t>
            </a:r>
          </a:p>
          <a:p>
            <a:r>
              <a:rPr lang="en-US" sz="4900" b="1" dirty="0" smtClean="0">
                <a:solidFill>
                  <a:srgbClr val="0000FF"/>
                </a:solidFill>
              </a:rPr>
              <a:t>Recirculation</a:t>
            </a:r>
            <a:r>
              <a:rPr lang="en-US" sz="4900" b="1" dirty="0"/>
              <a:t>		</a:t>
            </a:r>
          </a:p>
          <a:p>
            <a:pPr lvl="1">
              <a:buFont typeface="Arial"/>
              <a:buChar char="•"/>
            </a:pPr>
            <a:r>
              <a:rPr lang="en-US" sz="4900" b="1" dirty="0">
                <a:solidFill>
                  <a:srgbClr val="0000FF"/>
                </a:solidFill>
              </a:rPr>
              <a:t>Start			</a:t>
            </a:r>
            <a:r>
              <a:rPr lang="en-US" sz="4900" b="1" dirty="0" smtClean="0">
                <a:solidFill>
                  <a:srgbClr val="0000FF"/>
                </a:solidFill>
              </a:rPr>
              <a:t>15 October, </a:t>
            </a:r>
            <a:r>
              <a:rPr lang="en-US" sz="4900" b="1" dirty="0">
                <a:solidFill>
                  <a:srgbClr val="0000FF"/>
                </a:solidFill>
              </a:rPr>
              <a:t>2015</a:t>
            </a:r>
          </a:p>
          <a:p>
            <a:pPr lvl="1">
              <a:buFont typeface="Arial"/>
              <a:buChar char="•"/>
            </a:pPr>
            <a:r>
              <a:rPr lang="en-US" sz="4900" b="1" dirty="0">
                <a:solidFill>
                  <a:srgbClr val="0000FF"/>
                </a:solidFill>
              </a:rPr>
              <a:t>End			</a:t>
            </a:r>
            <a:r>
              <a:rPr lang="en-US" sz="4900" b="1" dirty="0" smtClean="0">
                <a:solidFill>
                  <a:srgbClr val="0000FF"/>
                </a:solidFill>
              </a:rPr>
              <a:t>29 October, </a:t>
            </a:r>
            <a:r>
              <a:rPr lang="en-US" sz="4900" b="1" dirty="0">
                <a:solidFill>
                  <a:srgbClr val="0000FF"/>
                </a:solidFill>
              </a:rPr>
              <a:t>2015</a:t>
            </a:r>
            <a:r>
              <a:rPr lang="en-US" sz="4900" b="1" dirty="0"/>
              <a:t>		</a:t>
            </a:r>
          </a:p>
          <a:p>
            <a:r>
              <a:rPr lang="en-US" sz="4900" b="1" dirty="0"/>
              <a:t>EC </a:t>
            </a:r>
            <a:r>
              <a:rPr lang="en-US" sz="4900" b="1" dirty="0" smtClean="0"/>
              <a:t>approval </a:t>
            </a:r>
            <a:r>
              <a:rPr lang="en-US" sz="4900" b="1" dirty="0"/>
              <a:t>			</a:t>
            </a:r>
            <a:r>
              <a:rPr lang="en-US" sz="4900" b="1" dirty="0" smtClean="0"/>
              <a:t>13 November, </a:t>
            </a:r>
            <a:r>
              <a:rPr lang="en-US" sz="4900" b="1" dirty="0"/>
              <a:t>2015 </a:t>
            </a:r>
            <a:r>
              <a:rPr lang="en-US" sz="4900" b="1" dirty="0" smtClean="0"/>
              <a:t>(Dallas)</a:t>
            </a:r>
            <a:endParaRPr lang="en-US" sz="4900" b="1" dirty="0"/>
          </a:p>
          <a:p>
            <a:r>
              <a:rPr lang="en-US" sz="4900" b="1" dirty="0" smtClean="0"/>
              <a:t>RevCom</a:t>
            </a:r>
          </a:p>
          <a:p>
            <a:pPr lvl="1">
              <a:buFont typeface="Arial"/>
              <a:buChar char="•"/>
            </a:pPr>
            <a:r>
              <a:rPr lang="en-US" sz="4900" b="1" dirty="0" smtClean="0">
                <a:solidFill>
                  <a:srgbClr val="0000FF"/>
                </a:solidFill>
              </a:rPr>
              <a:t>Submission</a:t>
            </a:r>
            <a:r>
              <a:rPr lang="en-US" sz="4900" b="1" dirty="0">
                <a:solidFill>
                  <a:srgbClr val="0000FF"/>
                </a:solidFill>
              </a:rPr>
              <a:t>		</a:t>
            </a:r>
            <a:r>
              <a:rPr lang="en-US" sz="4900" b="1" dirty="0" smtClean="0">
                <a:solidFill>
                  <a:srgbClr val="0000FF"/>
                </a:solidFill>
              </a:rPr>
              <a:t>23 October, 2015</a:t>
            </a:r>
          </a:p>
          <a:p>
            <a:pPr lvl="1">
              <a:buFont typeface="Arial"/>
              <a:buChar char="•"/>
            </a:pPr>
            <a:r>
              <a:rPr lang="en-US" sz="4900" b="1" dirty="0" smtClean="0"/>
              <a:t>Approval 			4 December, 2015 (New Jersey)</a:t>
            </a:r>
            <a:endParaRPr lang="en-US" sz="4900" b="1" dirty="0"/>
          </a:p>
          <a:p>
            <a:pPr marL="457200" lvl="1" indent="0">
              <a:buNone/>
            </a:pPr>
            <a:endParaRPr lang="en-US" dirty="0" smtClean="0"/>
          </a:p>
          <a:p>
            <a:endParaRPr lang="en-US"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&lt;Nov 2015&gt;</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11</a:t>
            </a:fld>
            <a:endParaRPr lang="en-GB"/>
          </a:p>
        </p:txBody>
      </p:sp>
      <p:sp>
        <p:nvSpPr>
          <p:cNvPr id="7" name="Footer Placeholder 6"/>
          <p:cNvSpPr>
            <a:spLocks noGrp="1"/>
          </p:cNvSpPr>
          <p:nvPr>
            <p:ph type="ftr" idx="11"/>
          </p:nvPr>
        </p:nvSpPr>
        <p:spPr/>
        <p:txBody>
          <a:bodyPr/>
          <a:lstStyle/>
          <a:p>
            <a:pPr>
              <a:defRPr/>
            </a:pPr>
            <a:r>
              <a:rPr lang="en-GB" smtClean="0"/>
              <a:t>&lt;Pat Kinney&gt;, &lt;Kinney Consulting LLC&gt;</a:t>
            </a:r>
            <a:endParaRPr lang="en-GB" dirty="0"/>
          </a:p>
        </p:txBody>
      </p:sp>
    </p:spTree>
    <p:extLst>
      <p:ext uri="{BB962C8B-B14F-4D97-AF65-F5344CB8AC3E}">
        <p14:creationId xmlns:p14="http://schemas.microsoft.com/office/powerpoint/2010/main" val="37043767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772400" cy="1066800"/>
          </a:xfrm>
        </p:spPr>
        <p:txBody>
          <a:bodyPr/>
          <a:lstStyle/>
          <a:p>
            <a:r>
              <a:rPr lang="en-US" dirty="0" smtClean="0"/>
              <a:t>Voting Results</a:t>
            </a:r>
            <a:endParaRPr lang="en-US" sz="2400" dirty="0"/>
          </a:p>
        </p:txBody>
      </p:sp>
      <p:sp>
        <p:nvSpPr>
          <p:cNvPr id="3" name="Content Placeholder 2"/>
          <p:cNvSpPr>
            <a:spLocks noGrp="1"/>
          </p:cNvSpPr>
          <p:nvPr>
            <p:ph idx="1"/>
          </p:nvPr>
        </p:nvSpPr>
        <p:spPr>
          <a:xfrm>
            <a:off x="990600" y="1371600"/>
            <a:ext cx="7543800" cy="4800600"/>
          </a:xfrm>
        </p:spPr>
        <p:txBody>
          <a:bodyPr/>
          <a:lstStyle/>
          <a:p>
            <a:pPr marL="0" indent="0">
              <a:buNone/>
            </a:pPr>
            <a:r>
              <a:rPr lang="en-US" sz="2400" dirty="0"/>
              <a:t>137 </a:t>
            </a:r>
            <a:r>
              <a:rPr lang="en-US" sz="2400" dirty="0" smtClean="0"/>
              <a:t>	eligible </a:t>
            </a:r>
            <a:r>
              <a:rPr lang="en-US" sz="2400" dirty="0"/>
              <a:t>people in this ballot </a:t>
            </a:r>
            <a:r>
              <a:rPr lang="en-US" sz="2400" dirty="0" smtClean="0"/>
              <a:t>group</a:t>
            </a:r>
            <a:endParaRPr lang="en-US" sz="2400" dirty="0"/>
          </a:p>
          <a:p>
            <a:pPr marL="0" indent="0">
              <a:buNone/>
            </a:pPr>
            <a:r>
              <a:rPr lang="en-US" sz="2400" dirty="0" smtClean="0"/>
              <a:t>120	votes </a:t>
            </a:r>
            <a:r>
              <a:rPr lang="en-US" sz="2400" dirty="0"/>
              <a:t>received (</a:t>
            </a:r>
            <a:r>
              <a:rPr lang="en-US" sz="2400" dirty="0" smtClean="0"/>
              <a:t>87% </a:t>
            </a:r>
            <a:r>
              <a:rPr lang="en-US" sz="2400" dirty="0"/>
              <a:t>returned</a:t>
            </a:r>
            <a:r>
              <a:rPr lang="en-US" sz="2400" dirty="0" smtClean="0"/>
              <a:t>)</a:t>
            </a:r>
          </a:p>
          <a:p>
            <a:pPr marL="0" indent="0">
              <a:buNone/>
            </a:pPr>
            <a:r>
              <a:rPr lang="en-US" sz="2400" dirty="0" smtClean="0"/>
              <a:t>111</a:t>
            </a:r>
            <a:r>
              <a:rPr lang="en-US" sz="2400" dirty="0"/>
              <a:t>	affirmative </a:t>
            </a:r>
            <a:r>
              <a:rPr lang="en-US" sz="2400" dirty="0" smtClean="0"/>
              <a:t>votes (98% approval)</a:t>
            </a:r>
            <a:endParaRPr lang="en-US" sz="2400" dirty="0"/>
          </a:p>
          <a:p>
            <a:pPr marL="55563" indent="0">
              <a:buNone/>
            </a:pPr>
            <a:r>
              <a:rPr lang="en-US" sz="2400" dirty="0" smtClean="0"/>
              <a:t>2	total </a:t>
            </a:r>
            <a:r>
              <a:rPr lang="en-US" sz="2400" dirty="0"/>
              <a:t>negative votes with comments</a:t>
            </a:r>
          </a:p>
          <a:p>
            <a:pPr marL="963613" indent="-963613">
              <a:buAutoNum type="arabicPlain" startAt="7"/>
            </a:pPr>
            <a:r>
              <a:rPr lang="en-US" sz="2400" dirty="0" smtClean="0"/>
              <a:t>abstention votes (5%)</a:t>
            </a:r>
          </a:p>
          <a:p>
            <a:pPr marL="0" indent="0">
              <a:buNone/>
            </a:pPr>
            <a:endParaRPr lang="en-US" sz="2400" dirty="0" smtClean="0"/>
          </a:p>
          <a:p>
            <a:pPr marL="0" indent="0">
              <a:buNone/>
            </a:pPr>
            <a:r>
              <a:rPr lang="en-US" sz="2400" dirty="0" smtClean="0"/>
              <a:t>123	</a:t>
            </a:r>
            <a:r>
              <a:rPr lang="en-US" sz="2000" dirty="0" smtClean="0"/>
              <a:t>COMMENTS (</a:t>
            </a:r>
            <a:r>
              <a:rPr lang="en-US" sz="2000" dirty="0" smtClean="0">
                <a:ln>
                  <a:solidFill>
                    <a:schemeClr val="accent2"/>
                  </a:solidFill>
                </a:ln>
              </a:rPr>
              <a:t>15-15-0344-25</a:t>
            </a:r>
            <a:r>
              <a:rPr lang="en-US" sz="2000" dirty="0" smtClean="0"/>
              <a:t>) (all comments were 	resolved by BRC on 29 October, no changes to the draft 	were required)</a:t>
            </a:r>
          </a:p>
          <a:p>
            <a:pPr marL="0" indent="0">
              <a:buNone/>
            </a:pPr>
            <a:r>
              <a:rPr lang="en-US" sz="2400" dirty="0" smtClean="0"/>
              <a:t>63	</a:t>
            </a:r>
            <a:r>
              <a:rPr lang="en-US" sz="2000" dirty="0" smtClean="0"/>
              <a:t>MUST </a:t>
            </a:r>
            <a:r>
              <a:rPr lang="en-US" sz="2000" dirty="0"/>
              <a:t>BE SATISFIED </a:t>
            </a:r>
            <a:r>
              <a:rPr lang="en-US" sz="2000" dirty="0" smtClean="0"/>
              <a:t>COMMENTS (all were 	substantially the same comments as submitted in the 	initial sponsor ballot, no recirculation is required)</a:t>
            </a:r>
            <a:endParaRPr lang="en-US" sz="2000"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&lt;Nov 2015&gt;</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12</a:t>
            </a:fld>
            <a:endParaRPr lang="en-GB"/>
          </a:p>
        </p:txBody>
      </p:sp>
      <p:sp>
        <p:nvSpPr>
          <p:cNvPr id="7" name="Footer Placeholder 6"/>
          <p:cNvSpPr>
            <a:spLocks noGrp="1"/>
          </p:cNvSpPr>
          <p:nvPr>
            <p:ph type="ftr" idx="11"/>
          </p:nvPr>
        </p:nvSpPr>
        <p:spPr/>
        <p:txBody>
          <a:bodyPr/>
          <a:lstStyle/>
          <a:p>
            <a:pPr>
              <a:defRPr/>
            </a:pPr>
            <a:r>
              <a:rPr lang="en-GB" smtClean="0"/>
              <a:t>&lt;Pat Kinney&gt;, &lt;Kinney Consulting LLC&gt;</a:t>
            </a:r>
            <a:endParaRPr lang="en-GB" dirty="0"/>
          </a:p>
        </p:txBody>
      </p:sp>
    </p:spTree>
    <p:extLst>
      <p:ext uri="{BB962C8B-B14F-4D97-AF65-F5344CB8AC3E}">
        <p14:creationId xmlns:p14="http://schemas.microsoft.com/office/powerpoint/2010/main" val="190957507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772400" cy="1066800"/>
          </a:xfrm>
        </p:spPr>
        <p:txBody>
          <a:bodyPr/>
          <a:lstStyle/>
          <a:p>
            <a:r>
              <a:rPr lang="en-US" dirty="0" smtClean="0"/>
              <a:t>Proposed Changes for Next Revision</a:t>
            </a:r>
            <a:endParaRPr lang="en-US" sz="2400" dirty="0"/>
          </a:p>
        </p:txBody>
      </p:sp>
      <p:sp>
        <p:nvSpPr>
          <p:cNvPr id="3" name="Content Placeholder 2"/>
          <p:cNvSpPr>
            <a:spLocks noGrp="1"/>
          </p:cNvSpPr>
          <p:nvPr>
            <p:ph idx="1"/>
          </p:nvPr>
        </p:nvSpPr>
        <p:spPr>
          <a:xfrm>
            <a:off x="990600" y="1371600"/>
            <a:ext cx="7543800" cy="4800600"/>
          </a:xfrm>
        </p:spPr>
        <p:txBody>
          <a:bodyPr/>
          <a:lstStyle/>
          <a:p>
            <a:pPr marL="457200" indent="-457200">
              <a:buFont typeface="+mj-lt"/>
              <a:buAutoNum type="arabicPeriod"/>
            </a:pPr>
            <a:r>
              <a:rPr lang="en-US" sz="2000" dirty="0" smtClean="0"/>
              <a:t>Change 863 - 870 MHz Band to align with regulatory</a:t>
            </a:r>
          </a:p>
          <a:p>
            <a:pPr marL="457200" indent="-457200">
              <a:buFont typeface="+mj-lt"/>
              <a:buAutoNum type="arabicPeriod"/>
            </a:pPr>
            <a:r>
              <a:rPr lang="en-US" sz="2000" dirty="0" smtClean="0"/>
              <a:t>Fix typo on Annex C.2.3.3.2 a) </a:t>
            </a:r>
            <a:r>
              <a:rPr lang="en-US" sz="2000" dirty="0" err="1" smtClean="0"/>
              <a:t>AuthData</a:t>
            </a:r>
            <a:r>
              <a:rPr lang="en-US" sz="2000" dirty="0" smtClean="0"/>
              <a:t> copied incorrectly</a:t>
            </a:r>
          </a:p>
          <a:p>
            <a:pPr marL="457200" indent="-457200">
              <a:buFont typeface="+mj-lt"/>
              <a:buAutoNum type="arabicPeriod"/>
            </a:pPr>
            <a:r>
              <a:rPr lang="en-US" sz="2000" dirty="0" smtClean="0"/>
              <a:t>Change ANA assigned values from reserved to ANA assigned</a:t>
            </a:r>
          </a:p>
          <a:p>
            <a:pPr marL="457200" indent="-457200">
              <a:buFont typeface="+mj-lt"/>
              <a:buAutoNum type="arabicPeriod"/>
            </a:pPr>
            <a:r>
              <a:rPr lang="en-US" sz="2000" dirty="0" smtClean="0"/>
              <a:t>Security clause – incoming frame security procedure to explicitly handle old encrypt only frames</a:t>
            </a:r>
          </a:p>
          <a:p>
            <a:pPr marL="457200" indent="-457200">
              <a:buFont typeface="+mj-lt"/>
              <a:buAutoNum type="arabicPeriod"/>
            </a:pPr>
            <a:r>
              <a:rPr lang="en-US" sz="2000" dirty="0" smtClean="0"/>
              <a:t>Incorporate concept of doc 15-15-0859-01</a:t>
            </a:r>
          </a:p>
          <a:p>
            <a:pPr marL="457200" indent="-457200">
              <a:buFont typeface="+mj-lt"/>
              <a:buAutoNum type="arabicPeriod"/>
            </a:pPr>
            <a:endParaRPr lang="en-US" sz="2000" dirty="0" smtClean="0"/>
          </a:p>
          <a:p>
            <a:pPr marL="457200" indent="-457200">
              <a:buFont typeface="+mj-lt"/>
              <a:buAutoNum type="arabicPeriod"/>
            </a:pPr>
            <a:endParaRPr lang="en-US" sz="2000" dirty="0" smtClean="0"/>
          </a:p>
          <a:p>
            <a:pPr marL="457200" indent="-457200">
              <a:buFont typeface="+mj-lt"/>
              <a:buAutoNum type="arabicPeriod"/>
            </a:pPr>
            <a:endParaRPr lang="en-US" sz="2000"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&lt;Nov 2015&gt;</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13</a:t>
            </a:fld>
            <a:endParaRPr lang="en-GB"/>
          </a:p>
        </p:txBody>
      </p:sp>
      <p:sp>
        <p:nvSpPr>
          <p:cNvPr id="7" name="Footer Placeholder 6"/>
          <p:cNvSpPr>
            <a:spLocks noGrp="1"/>
          </p:cNvSpPr>
          <p:nvPr>
            <p:ph type="ftr" idx="11"/>
          </p:nvPr>
        </p:nvSpPr>
        <p:spPr/>
        <p:txBody>
          <a:bodyPr/>
          <a:lstStyle/>
          <a:p>
            <a:pPr>
              <a:defRPr/>
            </a:pPr>
            <a:r>
              <a:rPr lang="en-GB" smtClean="0"/>
              <a:t>&lt;Pat Kinney&gt;, &lt;Kinney Consulting LLC&gt;</a:t>
            </a:r>
            <a:endParaRPr lang="en-GB" dirty="0"/>
          </a:p>
        </p:txBody>
      </p:sp>
    </p:spTree>
    <p:extLst>
      <p:ext uri="{BB962C8B-B14F-4D97-AF65-F5344CB8AC3E}">
        <p14:creationId xmlns:p14="http://schemas.microsoft.com/office/powerpoint/2010/main" val="415655686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4294967295"/>
          </p:nvPr>
        </p:nvSpPr>
        <p:spPr>
          <a:xfrm>
            <a:off x="685800" y="381000"/>
            <a:ext cx="1600200" cy="2159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2015&gt;</a:t>
            </a:r>
            <a:endParaRPr lang="en-US" sz="1400" dirty="0"/>
          </a:p>
        </p:txBody>
      </p:sp>
      <p:sp>
        <p:nvSpPr>
          <p:cNvPr id="34818" name="Footer Placeholder 2"/>
          <p:cNvSpPr>
            <a:spLocks noGrp="1"/>
          </p:cNvSpPr>
          <p:nvPr>
            <p:ph type="ftr" sz="quarter" idx="4294967295"/>
          </p:nvPr>
        </p:nvSpPr>
        <p:spPr>
          <a:xfrm>
            <a:off x="5486400" y="6475413"/>
            <a:ext cx="3124200" cy="1825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4294967295"/>
          </p:nvPr>
        </p:nvSpPr>
        <p:spPr>
          <a:xfrm>
            <a:off x="4344988" y="6475413"/>
            <a:ext cx="530225" cy="1825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14</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14</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dirty="0" err="1" smtClean="0">
                <a:latin typeface="Times New Roman" charset="0"/>
                <a:ea typeface="ＭＳ Ｐゴシック" charset="0"/>
                <a:cs typeface="ＭＳ Ｐゴシック" charset="0"/>
              </a:rPr>
              <a:t>SCm</a:t>
            </a:r>
            <a:r>
              <a:rPr lang="en-US" dirty="0" smtClean="0">
                <a:latin typeface="Times New Roman" charset="0"/>
                <a:ea typeface="ＭＳ Ｐゴシック" charset="0"/>
                <a:cs typeface="ＭＳ Ｐゴシック" charset="0"/>
              </a:rPr>
              <a:t> motions</a:t>
            </a:r>
            <a:br>
              <a:rPr lang="en-US"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228600" y="838200"/>
            <a:ext cx="8915400" cy="5638800"/>
          </a:xfrm>
        </p:spPr>
        <p:txBody>
          <a:bodyPr/>
          <a:lstStyle/>
          <a:p>
            <a:pPr marL="0" indent="0">
              <a:buNone/>
            </a:pPr>
            <a:r>
              <a:rPr lang="en-US" sz="2400" b="1" dirty="0" smtClean="0">
                <a:ea typeface="ＭＳ Ｐゴシック" charset="0"/>
                <a:cs typeface="ＭＳ Ｐゴシック" charset="0"/>
              </a:rPr>
              <a:t>BRC</a:t>
            </a:r>
            <a:r>
              <a:rPr lang="en-US" sz="2400" b="1" dirty="0">
                <a:ea typeface="ＭＳ Ｐゴシック" charset="0"/>
                <a:cs typeface="ＭＳ Ｐゴシック" charset="0"/>
              </a:rPr>
              <a:t>:</a:t>
            </a:r>
          </a:p>
          <a:p>
            <a:pPr marL="0" indent="0">
              <a:buNone/>
            </a:pPr>
            <a:r>
              <a:rPr lang="en-US" sz="2000" i="1" dirty="0" err="1" smtClean="0"/>
              <a:t>SCm</a:t>
            </a:r>
            <a:r>
              <a:rPr lang="en-US" sz="2000" i="1" dirty="0" smtClean="0"/>
              <a:t> requests that </a:t>
            </a:r>
            <a:r>
              <a:rPr lang="en-US" sz="2000" i="1" dirty="0"/>
              <a:t>802.15 WG approve the formation of a Ballot Resolution Committee (BRC) for the WG balloting of the 802.15.4 Revision draft standard with the following membership: </a:t>
            </a:r>
            <a:r>
              <a:rPr lang="en-US" sz="2000" dirty="0"/>
              <a:t>Pat </a:t>
            </a:r>
            <a:r>
              <a:rPr lang="en-US" sz="2000" dirty="0" smtClean="0"/>
              <a:t>Kinney, </a:t>
            </a:r>
            <a:r>
              <a:rPr lang="en-US" sz="2000" dirty="0"/>
              <a:t>James Gilb, </a:t>
            </a:r>
            <a:r>
              <a:rPr lang="en-US" sz="2000" dirty="0" err="1" smtClean="0"/>
              <a:t>Jussi</a:t>
            </a:r>
            <a:r>
              <a:rPr lang="en-US" sz="2000" dirty="0" smtClean="0"/>
              <a:t> </a:t>
            </a:r>
            <a:r>
              <a:rPr lang="en-US" sz="2000" dirty="0" err="1" smtClean="0"/>
              <a:t>Haapola</a:t>
            </a:r>
            <a:r>
              <a:rPr lang="en-US" sz="2000" dirty="0" smtClean="0"/>
              <a:t>, </a:t>
            </a:r>
            <a:r>
              <a:rPr lang="en-US" sz="2000" dirty="0" err="1" smtClean="0"/>
              <a:t>Jeritt</a:t>
            </a:r>
            <a:r>
              <a:rPr lang="en-US" sz="2000" dirty="0" smtClean="0"/>
              <a:t> Kent, Benjamin </a:t>
            </a:r>
            <a:r>
              <a:rPr lang="en-US" sz="2000" dirty="0"/>
              <a:t>Rolfe, Clint Powell, Billy Verso, Kunal </a:t>
            </a:r>
            <a:r>
              <a:rPr lang="en-US" sz="2000" dirty="0" smtClean="0"/>
              <a:t>Shah, </a:t>
            </a:r>
            <a:r>
              <a:rPr lang="en-US" sz="2000" dirty="0" err="1" smtClean="0"/>
              <a:t>Fumihide</a:t>
            </a:r>
            <a:r>
              <a:rPr lang="en-US" sz="2000" dirty="0" smtClean="0"/>
              <a:t> Kojima, Tero Kivinen, and Tim Harrington. </a:t>
            </a:r>
            <a:r>
              <a:rPr lang="en-US" sz="2000" i="1" dirty="0"/>
              <a:t>The 802.15.4 Revision BRC is authorized to approve comment resolutions and to approve the start of balloting the 802.15.4 Revision draft on behalf of the 802.15 WG. Comment resolution on recirculation ballots between sessions will be conducted via reflector email and via teleconferences </a:t>
            </a:r>
            <a:r>
              <a:rPr lang="en-US" sz="2000" i="1" dirty="0" smtClean="0"/>
              <a:t>as announced </a:t>
            </a:r>
            <a:r>
              <a:rPr lang="en-US" sz="2000" i="1" dirty="0"/>
              <a:t>to the </a:t>
            </a:r>
            <a:r>
              <a:rPr lang="en-US" sz="2000" i="1" dirty="0" smtClean="0"/>
              <a:t>reflector.</a:t>
            </a:r>
          </a:p>
          <a:p>
            <a:pPr marL="0" indent="0">
              <a:buNone/>
            </a:pPr>
            <a:endParaRPr lang="en-US" sz="2000" i="1" dirty="0"/>
          </a:p>
          <a:p>
            <a:pPr marL="0" indent="0">
              <a:buNone/>
            </a:pPr>
            <a:r>
              <a:rPr lang="en-US" sz="2000" dirty="0" smtClean="0"/>
              <a:t>Kunal Shah moved, </a:t>
            </a:r>
            <a:r>
              <a:rPr lang="en-US" sz="2000" dirty="0" smtClean="0"/>
              <a:t>J Haapola seconded</a:t>
            </a:r>
            <a:r>
              <a:rPr lang="en-US" sz="2000" dirty="0" smtClean="0"/>
              <a:t>.  Upon no opposition the motion carries with unanimous consent.</a:t>
            </a:r>
            <a:endParaRPr lang="en-US" sz="2000" dirty="0"/>
          </a:p>
        </p:txBody>
      </p:sp>
    </p:spTree>
    <p:extLst>
      <p:ext uri="{BB962C8B-B14F-4D97-AF65-F5344CB8AC3E}">
        <p14:creationId xmlns:p14="http://schemas.microsoft.com/office/powerpoint/2010/main" val="16532026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4294967295"/>
          </p:nvPr>
        </p:nvSpPr>
        <p:spPr>
          <a:xfrm>
            <a:off x="685800" y="381000"/>
            <a:ext cx="1600200" cy="2159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2015&gt;</a:t>
            </a:r>
            <a:endParaRPr lang="en-US" sz="1400"/>
          </a:p>
        </p:txBody>
      </p:sp>
      <p:sp>
        <p:nvSpPr>
          <p:cNvPr id="34818" name="Footer Placeholder 2"/>
          <p:cNvSpPr>
            <a:spLocks noGrp="1"/>
          </p:cNvSpPr>
          <p:nvPr>
            <p:ph type="ftr" sz="quarter" idx="4294967295"/>
          </p:nvPr>
        </p:nvSpPr>
        <p:spPr>
          <a:xfrm>
            <a:off x="5486400" y="6475413"/>
            <a:ext cx="3124200" cy="1825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4294967295"/>
          </p:nvPr>
        </p:nvSpPr>
        <p:spPr>
          <a:xfrm>
            <a:off x="4344988" y="6475413"/>
            <a:ext cx="530225" cy="1825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15</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15</a:t>
            </a:fld>
            <a:endParaRPr lang="en-US"/>
          </a:p>
        </p:txBody>
      </p:sp>
      <p:sp>
        <p:nvSpPr>
          <p:cNvPr id="34821" name="Rectangle 2"/>
          <p:cNvSpPr>
            <a:spLocks noGrp="1" noChangeArrowheads="1"/>
          </p:cNvSpPr>
          <p:nvPr>
            <p:ph type="title" idx="4294967295"/>
          </p:nvPr>
        </p:nvSpPr>
        <p:spPr>
          <a:xfrm>
            <a:off x="762000" y="533400"/>
            <a:ext cx="7772400" cy="762000"/>
          </a:xfrm>
        </p:spPr>
        <p:txBody>
          <a:bodyPr/>
          <a:lstStyle/>
          <a:p>
            <a:r>
              <a:rPr lang="en-US" dirty="0" err="1" smtClean="0">
                <a:latin typeface="Times New Roman" charset="0"/>
                <a:ea typeface="ＭＳ Ｐゴシック" charset="0"/>
                <a:cs typeface="ＭＳ Ｐゴシック" charset="0"/>
              </a:rPr>
              <a:t>SCm</a:t>
            </a:r>
            <a:r>
              <a:rPr lang="en-US" dirty="0" smtClean="0">
                <a:latin typeface="Times New Roman" charset="0"/>
                <a:ea typeface="ＭＳ Ｐゴシック" charset="0"/>
                <a:cs typeface="ＭＳ Ｐゴシック" charset="0"/>
              </a:rPr>
              <a:t> motions</a:t>
            </a:r>
            <a:r>
              <a:rPr lang="en-US" dirty="0">
                <a:latin typeface="Times New Roman" charset="0"/>
                <a:ea typeface="ＭＳ Ｐゴシック" charset="0"/>
                <a:cs typeface="ＭＳ Ｐゴシック" charset="0"/>
              </a:rPr>
              <a:t> </a:t>
            </a:r>
            <a:r>
              <a:rPr lang="en-US" dirty="0" smtClean="0">
                <a:latin typeface="Times New Roman" charset="0"/>
                <a:ea typeface="ＭＳ Ｐゴシック" charset="0"/>
                <a:cs typeface="ＭＳ Ｐゴシック" charset="0"/>
              </a:rPr>
              <a:t>to WG15</a:t>
            </a:r>
            <a:endParaRPr lang="en-US" sz="2800"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220587" y="1143000"/>
            <a:ext cx="8915400" cy="5181600"/>
          </a:xfrm>
        </p:spPr>
        <p:txBody>
          <a:bodyPr/>
          <a:lstStyle/>
          <a:p>
            <a:pPr marL="0" indent="0">
              <a:buNone/>
            </a:pPr>
            <a:r>
              <a:rPr lang="en-US" sz="2000" b="1" dirty="0" smtClean="0">
                <a:ea typeface="ＭＳ Ｐゴシック" charset="0"/>
                <a:cs typeface="ＭＳ Ｐゴシック" charset="0"/>
              </a:rPr>
              <a:t>BRC</a:t>
            </a:r>
            <a:r>
              <a:rPr lang="en-US" sz="2000" b="1" dirty="0">
                <a:ea typeface="ＭＳ Ｐゴシック" charset="0"/>
                <a:cs typeface="ＭＳ Ｐゴシック" charset="0"/>
              </a:rPr>
              <a:t>:</a:t>
            </a:r>
          </a:p>
          <a:p>
            <a:pPr marL="0" indent="0">
              <a:buNone/>
            </a:pPr>
            <a:r>
              <a:rPr lang="en-US" sz="2000" i="1" dirty="0" smtClean="0"/>
              <a:t>Move that 802.15 WG approve the formation of a Ballot Resolution Committee (BRC) for the WG balloting of the 802.15.4 Revision draft standard with the following membership: </a:t>
            </a:r>
            <a:r>
              <a:rPr lang="en-US" sz="2000" dirty="0" smtClean="0"/>
              <a:t>Pat Kinney, James </a:t>
            </a:r>
            <a:r>
              <a:rPr lang="en-US" sz="2000" dirty="0" err="1" smtClean="0"/>
              <a:t>Gilb</a:t>
            </a:r>
            <a:r>
              <a:rPr lang="en-US" sz="2000" dirty="0" smtClean="0"/>
              <a:t>, </a:t>
            </a:r>
            <a:r>
              <a:rPr lang="en-US" sz="2000" dirty="0" err="1" smtClean="0"/>
              <a:t>Jussi</a:t>
            </a:r>
            <a:r>
              <a:rPr lang="en-US" sz="2000" dirty="0" smtClean="0"/>
              <a:t> </a:t>
            </a:r>
            <a:r>
              <a:rPr lang="en-US" sz="2000" dirty="0" err="1" smtClean="0"/>
              <a:t>Haapola</a:t>
            </a:r>
            <a:r>
              <a:rPr lang="en-US" sz="2000" dirty="0" smtClean="0"/>
              <a:t>, </a:t>
            </a:r>
            <a:r>
              <a:rPr lang="en-US" sz="2000" dirty="0" err="1" smtClean="0"/>
              <a:t>Jeritt</a:t>
            </a:r>
            <a:r>
              <a:rPr lang="en-US" sz="2000" dirty="0" smtClean="0"/>
              <a:t> Kent, Benjamin Rolfe, Clint Powell, Billy Verso, </a:t>
            </a:r>
            <a:r>
              <a:rPr lang="en-US" sz="2000" dirty="0" err="1" smtClean="0"/>
              <a:t>Kunal</a:t>
            </a:r>
            <a:r>
              <a:rPr lang="en-US" sz="2000" dirty="0" smtClean="0"/>
              <a:t> Shah, </a:t>
            </a:r>
            <a:r>
              <a:rPr lang="en-US" sz="2000" dirty="0" err="1" smtClean="0"/>
              <a:t>Fumihide</a:t>
            </a:r>
            <a:r>
              <a:rPr lang="en-US" sz="2000" dirty="0" smtClean="0"/>
              <a:t> Kojima, </a:t>
            </a:r>
            <a:r>
              <a:rPr lang="en-US" sz="2000" dirty="0" err="1" smtClean="0"/>
              <a:t>Tero</a:t>
            </a:r>
            <a:r>
              <a:rPr lang="en-US" sz="2000" dirty="0" smtClean="0"/>
              <a:t> </a:t>
            </a:r>
            <a:r>
              <a:rPr lang="en-US" sz="2000" dirty="0" err="1" smtClean="0"/>
              <a:t>Kivinen</a:t>
            </a:r>
            <a:r>
              <a:rPr lang="en-US" sz="2000" dirty="0" smtClean="0"/>
              <a:t>, and Tim Harrington. </a:t>
            </a:r>
            <a:r>
              <a:rPr lang="en-US" sz="2000" i="1" dirty="0" smtClean="0"/>
              <a:t>The 802.15.4 Revision BRC is authorized to approve comment resolutions and to approve the start of balloting the 802.15.4 Revision draft on behalf of the 802.15 WG. Comment resolution on recirculation ballots between sessions will be conducted via reflector email and via teleconferences as announced to the reflector.</a:t>
            </a:r>
            <a:endParaRPr lang="en-US" sz="2000" i="1" dirty="0"/>
          </a:p>
          <a:p>
            <a:pPr marL="0" indent="0">
              <a:buNone/>
            </a:pPr>
            <a:r>
              <a:rPr lang="en-US" sz="2000" b="1" i="1" dirty="0" smtClean="0">
                <a:latin typeface="+mj-lt"/>
                <a:ea typeface="ＭＳ Ｐゴシック" charset="0"/>
                <a:cs typeface="ＭＳ Ｐゴシック" charset="0"/>
              </a:rPr>
              <a:t>Moved by Pat Kinney</a:t>
            </a:r>
          </a:p>
          <a:p>
            <a:pPr marL="0" indent="0">
              <a:buNone/>
            </a:pPr>
            <a:r>
              <a:rPr lang="en-US" sz="2000" b="1" i="1" dirty="0" smtClean="0">
                <a:latin typeface="+mj-lt"/>
                <a:ea typeface="ＭＳ Ｐゴシック" charset="0"/>
                <a:cs typeface="ＭＳ Ｐゴシック" charset="0"/>
              </a:rPr>
              <a:t>Seconded by Ben Rolfe</a:t>
            </a:r>
            <a:endParaRPr lang="en-US" sz="2200" b="1" dirty="0">
              <a:latin typeface="+mj-lt"/>
              <a:ea typeface="ＭＳ Ｐゴシック" charset="0"/>
              <a:cs typeface="ＭＳ Ｐゴシック" charset="0"/>
            </a:endParaRPr>
          </a:p>
          <a:p>
            <a:pPr marL="0" indent="0">
              <a:buNone/>
            </a:pPr>
            <a:endParaRPr lang="en-US" sz="2200" dirty="0">
              <a:latin typeface="+mj-lt"/>
              <a:ea typeface="ＭＳ Ｐゴシック" charset="0"/>
              <a:cs typeface="ＭＳ Ｐゴシック" charset="0"/>
            </a:endParaRPr>
          </a:p>
          <a:p>
            <a:pPr marL="0" indent="0">
              <a:buNone/>
            </a:pPr>
            <a:endParaRPr lang="en-US" sz="2200" dirty="0"/>
          </a:p>
        </p:txBody>
      </p:sp>
    </p:spTree>
    <p:extLst>
      <p:ext uri="{BB962C8B-B14F-4D97-AF65-F5344CB8AC3E}">
        <p14:creationId xmlns:p14="http://schemas.microsoft.com/office/powerpoint/2010/main" val="19270204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4294967295"/>
          </p:nvPr>
        </p:nvSpPr>
        <p:spPr>
          <a:xfrm>
            <a:off x="685800" y="381000"/>
            <a:ext cx="1600200" cy="2159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2015&gt;</a:t>
            </a:r>
            <a:endParaRPr lang="en-US" sz="1400"/>
          </a:p>
        </p:txBody>
      </p:sp>
      <p:sp>
        <p:nvSpPr>
          <p:cNvPr id="34818" name="Footer Placeholder 2"/>
          <p:cNvSpPr>
            <a:spLocks noGrp="1"/>
          </p:cNvSpPr>
          <p:nvPr>
            <p:ph type="ftr" sz="quarter" idx="4294967295"/>
          </p:nvPr>
        </p:nvSpPr>
        <p:spPr>
          <a:xfrm>
            <a:off x="5486400" y="6475413"/>
            <a:ext cx="3124200" cy="1825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4294967295"/>
          </p:nvPr>
        </p:nvSpPr>
        <p:spPr>
          <a:xfrm>
            <a:off x="4344988" y="6475413"/>
            <a:ext cx="530225" cy="1825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16</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16</a:t>
            </a:fld>
            <a:endParaRPr lang="en-US"/>
          </a:p>
        </p:txBody>
      </p:sp>
      <p:sp>
        <p:nvSpPr>
          <p:cNvPr id="34821" name="Rectangle 2"/>
          <p:cNvSpPr>
            <a:spLocks noGrp="1" noChangeArrowheads="1"/>
          </p:cNvSpPr>
          <p:nvPr>
            <p:ph type="title" idx="4294967295"/>
          </p:nvPr>
        </p:nvSpPr>
        <p:spPr>
          <a:xfrm>
            <a:off x="533400" y="457200"/>
            <a:ext cx="7772400" cy="762000"/>
          </a:xfrm>
        </p:spPr>
        <p:txBody>
          <a:bodyPr/>
          <a:lstStyle/>
          <a:p>
            <a:r>
              <a:rPr lang="en-US" dirty="0" smtClean="0">
                <a:latin typeface="Times New Roman" charset="0"/>
                <a:ea typeface="ＭＳ Ｐゴシック" charset="0"/>
                <a:cs typeface="ＭＳ Ｐゴシック" charset="0"/>
              </a:rPr>
              <a:t>BRC Conference Calls</a:t>
            </a:r>
            <a:endParaRPr lang="en-US" sz="2800"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220587" y="1219200"/>
            <a:ext cx="8915400" cy="5105400"/>
          </a:xfrm>
        </p:spPr>
        <p:txBody>
          <a:bodyPr/>
          <a:lstStyle/>
          <a:p>
            <a:pPr marL="0" indent="0">
              <a:buNone/>
            </a:pPr>
            <a:r>
              <a:rPr lang="en-US" sz="2000" b="1" dirty="0" smtClean="0">
                <a:ea typeface="ＭＳ Ｐゴシック" charset="0"/>
                <a:cs typeface="ＭＳ Ｐゴシック" charset="0"/>
              </a:rPr>
              <a:t>Standing Weekly Conference Call:</a:t>
            </a:r>
            <a:endParaRPr lang="en-US" sz="2000" dirty="0" smtClean="0">
              <a:latin typeface="+mj-lt"/>
              <a:ea typeface="ＭＳ Ｐゴシック" charset="0"/>
              <a:cs typeface="ＭＳ Ｐゴシック" charset="0"/>
            </a:endParaRPr>
          </a:p>
          <a:p>
            <a:pPr marL="0" indent="0">
              <a:buNone/>
            </a:pPr>
            <a:r>
              <a:rPr lang="en-US" sz="2000" b="1" dirty="0" smtClean="0">
                <a:ea typeface="ＭＳ Ｐゴシック" charset="0"/>
                <a:cs typeface="ＭＳ Ｐゴシック" charset="0"/>
              </a:rPr>
              <a:t>BRC calls will start </a:t>
            </a:r>
            <a:r>
              <a:rPr lang="en-US" sz="2000" b="1" dirty="0" smtClean="0">
                <a:ea typeface="ＭＳ Ｐゴシック" charset="0"/>
                <a:cs typeface="ＭＳ Ｐゴシック" charset="0"/>
              </a:rPr>
              <a:t>7 December</a:t>
            </a:r>
            <a:r>
              <a:rPr lang="en-US" sz="2000" b="1" dirty="0" smtClean="0">
                <a:ea typeface="ＭＳ Ｐゴシック" charset="0"/>
                <a:cs typeface="ＭＳ Ｐゴシック" charset="0"/>
              </a:rPr>
              <a:t>:</a:t>
            </a:r>
          </a:p>
          <a:p>
            <a:pPr marL="0" indent="0">
              <a:buNone/>
            </a:pPr>
            <a:r>
              <a:rPr lang="en-US" sz="2000" b="1" dirty="0" smtClean="0">
                <a:ea typeface="ＭＳ Ｐゴシック" charset="0"/>
                <a:cs typeface="ＭＳ Ｐゴシック" charset="0"/>
              </a:rPr>
              <a:t>Mondays and Wednesdays at </a:t>
            </a:r>
            <a:r>
              <a:rPr lang="en-US" sz="2000" b="1" dirty="0">
                <a:ea typeface="ＭＳ Ｐゴシック" charset="0"/>
                <a:cs typeface="ＭＳ Ｐゴシック" charset="0"/>
              </a:rPr>
              <a:t>8</a:t>
            </a:r>
            <a:r>
              <a:rPr lang="en-US" sz="2000" b="1" dirty="0" smtClean="0">
                <a:ea typeface="ＭＳ Ｐゴシック" charset="0"/>
                <a:cs typeface="ＭＳ Ｐゴシック" charset="0"/>
              </a:rPr>
              <a:t>:00 PDT, 10:00 CDT, 18:00 EEST, Tuesdays and Thursdays at 00:00 JST</a:t>
            </a:r>
          </a:p>
          <a:p>
            <a:r>
              <a:rPr lang="en-US" sz="1800" dirty="0"/>
              <a:t>The call-in details are: </a:t>
            </a:r>
          </a:p>
          <a:p>
            <a:pPr lvl="1"/>
            <a:r>
              <a:rPr lang="en-US" sz="1400" b="1" dirty="0"/>
              <a:t>Join the meeting: </a:t>
            </a:r>
            <a:r>
              <a:rPr lang="en-US" sz="1400" u="sng" dirty="0">
                <a:hlinkClick r:id="rId3"/>
              </a:rPr>
              <a:t>https://join.me/ieeesawg_802.15</a:t>
            </a:r>
            <a:r>
              <a:rPr lang="en-US" sz="1400" u="sng" dirty="0"/>
              <a:t> </a:t>
            </a:r>
            <a:endParaRPr lang="en-US" sz="1400" dirty="0"/>
          </a:p>
          <a:p>
            <a:pPr lvl="1"/>
            <a:r>
              <a:rPr lang="en-US" sz="1400" dirty="0"/>
              <a:t>On a computer, use any browser with Flash. Nothing to download. </a:t>
            </a:r>
          </a:p>
          <a:p>
            <a:pPr lvl="1"/>
            <a:r>
              <a:rPr lang="en-US" sz="1400" dirty="0"/>
              <a:t>On a phone or tablet, launch the </a:t>
            </a:r>
            <a:r>
              <a:rPr lang="en-US" sz="1400" u="sng" dirty="0"/>
              <a:t>join.me app and enter meeting code: </a:t>
            </a:r>
            <a:r>
              <a:rPr lang="en-US" sz="1400" b="1" u="sng" dirty="0"/>
              <a:t>ieeesawg_802.15</a:t>
            </a:r>
            <a:r>
              <a:rPr lang="en-US" sz="1400" u="sng" dirty="0"/>
              <a:t> </a:t>
            </a:r>
            <a:endParaRPr lang="en-US" sz="1400" dirty="0"/>
          </a:p>
          <a:p>
            <a:pPr lvl="1"/>
            <a:r>
              <a:rPr lang="en-US" sz="1400" b="1" dirty="0"/>
              <a:t>Join the audio conference: </a:t>
            </a:r>
            <a:endParaRPr lang="en-US" sz="1400" dirty="0"/>
          </a:p>
          <a:p>
            <a:r>
              <a:rPr lang="en-US" sz="1800" dirty="0"/>
              <a:t>Dial a phone number and enter access code, or connect via internet. </a:t>
            </a:r>
          </a:p>
          <a:p>
            <a:r>
              <a:rPr lang="en-US" sz="1800" b="1" dirty="0"/>
              <a:t>By phone: </a:t>
            </a:r>
            <a:endParaRPr lang="en-US" sz="1800" dirty="0"/>
          </a:p>
          <a:p>
            <a:pPr lvl="1"/>
            <a:r>
              <a:rPr lang="en-US" sz="1400" dirty="0"/>
              <a:t>United States - Hartford, CT   </a:t>
            </a:r>
            <a:r>
              <a:rPr lang="en-US" sz="1400" b="1" dirty="0"/>
              <a:t>+1.860.970.0010</a:t>
            </a:r>
            <a:r>
              <a:rPr lang="en-US" sz="1400" dirty="0"/>
              <a:t> </a:t>
            </a:r>
          </a:p>
          <a:p>
            <a:pPr lvl="1"/>
            <a:r>
              <a:rPr lang="en-US" sz="1400" dirty="0"/>
              <a:t>United States - Los Angeles, CA   </a:t>
            </a:r>
            <a:r>
              <a:rPr lang="en-US" sz="1400" b="1" dirty="0"/>
              <a:t>+1.213.226.1066</a:t>
            </a:r>
            <a:r>
              <a:rPr lang="en-US" sz="1400" dirty="0"/>
              <a:t> </a:t>
            </a:r>
          </a:p>
          <a:p>
            <a:pPr lvl="1"/>
            <a:r>
              <a:rPr lang="en-US" sz="1400" dirty="0"/>
              <a:t>United States - Thousand Oaks, CA   </a:t>
            </a:r>
            <a:r>
              <a:rPr lang="en-US" sz="1400" b="1" dirty="0"/>
              <a:t>+1.805.309.5900</a:t>
            </a:r>
            <a:r>
              <a:rPr lang="en-US" sz="1400" dirty="0"/>
              <a:t> </a:t>
            </a:r>
          </a:p>
          <a:p>
            <a:pPr lvl="1"/>
            <a:r>
              <a:rPr lang="tr-TR" sz="1400" dirty="0"/>
              <a:t>Japan - Tokyo   </a:t>
            </a:r>
            <a:r>
              <a:rPr lang="tr-TR" sz="1400" b="1" dirty="0"/>
              <a:t>+81.3.4579.5983</a:t>
            </a:r>
            <a:r>
              <a:rPr lang="tr-TR" sz="1400" dirty="0"/>
              <a:t> </a:t>
            </a:r>
          </a:p>
          <a:p>
            <a:pPr lvl="1"/>
            <a:r>
              <a:rPr lang="de-DE" sz="1400" dirty="0"/>
              <a:t>New </a:t>
            </a:r>
            <a:r>
              <a:rPr lang="de-DE" sz="1400" dirty="0" err="1"/>
              <a:t>Zealand</a:t>
            </a:r>
            <a:r>
              <a:rPr lang="de-DE" sz="1400" dirty="0"/>
              <a:t> - Auckland   </a:t>
            </a:r>
            <a:r>
              <a:rPr lang="de-DE" sz="1400" b="1" dirty="0"/>
              <a:t>+64.9.951.8390</a:t>
            </a:r>
            <a:r>
              <a:rPr lang="de-DE" sz="1400" dirty="0"/>
              <a:t> </a:t>
            </a:r>
          </a:p>
          <a:p>
            <a:pPr lvl="1"/>
            <a:r>
              <a:rPr lang="en-US" sz="1400" dirty="0"/>
              <a:t>United Kingdom - London   </a:t>
            </a:r>
            <a:r>
              <a:rPr lang="en-US" sz="1400" b="1" dirty="0"/>
              <a:t>+44.33.0088.2634</a:t>
            </a:r>
            <a:r>
              <a:rPr lang="en-US" sz="1400" dirty="0"/>
              <a:t> </a:t>
            </a:r>
          </a:p>
          <a:p>
            <a:pPr lvl="1"/>
            <a:r>
              <a:rPr lang="en-US" sz="1400" dirty="0"/>
              <a:t>Access Code   </a:t>
            </a:r>
            <a:r>
              <a:rPr lang="en-US" sz="1400" b="1" dirty="0"/>
              <a:t>184-971-970#</a:t>
            </a:r>
            <a:endParaRPr lang="en-US" sz="1400" dirty="0"/>
          </a:p>
          <a:p>
            <a:pPr marL="400050" lvl="1" indent="0">
              <a:buNone/>
            </a:pPr>
            <a:r>
              <a:rPr lang="en-US" sz="1600" b="1" dirty="0" smtClean="0">
                <a:ea typeface="ＭＳ Ｐゴシック" charset="0"/>
                <a:cs typeface="ＭＳ Ｐゴシック" charset="0"/>
              </a:rPr>
              <a:t> </a:t>
            </a:r>
          </a:p>
          <a:p>
            <a:pPr marL="0" indent="0">
              <a:buNone/>
            </a:pPr>
            <a:endParaRPr lang="en-US" sz="2000" b="1" dirty="0">
              <a:latin typeface="+mj-lt"/>
              <a:ea typeface="ＭＳ Ｐゴシック" charset="0"/>
              <a:cs typeface="ＭＳ Ｐゴシック" charset="0"/>
            </a:endParaRPr>
          </a:p>
        </p:txBody>
      </p:sp>
    </p:spTree>
    <p:extLst>
      <p:ext uri="{BB962C8B-B14F-4D97-AF65-F5344CB8AC3E}">
        <p14:creationId xmlns:p14="http://schemas.microsoft.com/office/powerpoint/2010/main" val="5412184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143001"/>
            <a:ext cx="7772400" cy="2457450"/>
          </a:xfrm>
        </p:spPr>
        <p:txBody>
          <a:bodyPr/>
          <a:lstStyle/>
          <a:p>
            <a:pPr algn="l"/>
            <a:r>
              <a:rPr lang="en-US" b="1" dirty="0" smtClean="0"/>
              <a:t>Next BRC Call:</a:t>
            </a:r>
            <a:br>
              <a:rPr lang="en-US" b="1" dirty="0" smtClean="0"/>
            </a:br>
            <a:r>
              <a:rPr lang="en-US" b="1" dirty="0" smtClean="0"/>
              <a:t>Monday 7 December </a:t>
            </a:r>
            <a:r>
              <a:rPr lang="en-US" b="1" dirty="0" smtClean="0"/>
              <a:t>at 08:00 PDT, 10:00 CDT, 18:</a:t>
            </a:r>
            <a:r>
              <a:rPr lang="en-US" b="1" dirty="0"/>
              <a:t>00 </a:t>
            </a:r>
            <a:r>
              <a:rPr lang="en-US" b="1" dirty="0" smtClean="0"/>
              <a:t>EEST Thursday </a:t>
            </a:r>
            <a:r>
              <a:rPr lang="en-US" b="1" dirty="0" smtClean="0"/>
              <a:t>8 December </a:t>
            </a:r>
            <a:r>
              <a:rPr lang="en-US" b="1" dirty="0" smtClean="0"/>
              <a:t>at 00:00 JST </a:t>
            </a:r>
            <a:endParaRPr lang="en-US" b="1" dirty="0"/>
          </a:p>
        </p:txBody>
      </p:sp>
      <p:sp>
        <p:nvSpPr>
          <p:cNvPr id="3" name="Date Placeholder 2"/>
          <p:cNvSpPr>
            <a:spLocks noGrp="1"/>
          </p:cNvSpPr>
          <p:nvPr>
            <p:ph type="dt" sz="half" idx="10"/>
          </p:nvPr>
        </p:nvSpPr>
        <p:spPr/>
        <p:txBody>
          <a:bodyPr/>
          <a:lstStyle/>
          <a:p>
            <a:pPr>
              <a:defRPr/>
            </a:pPr>
            <a:r>
              <a:rPr lang="en-US" smtClean="0"/>
              <a:t>&lt;Sept 2015&gt;</a:t>
            </a:r>
            <a:endParaRPr lang="en-US" dirty="0"/>
          </a:p>
        </p:txBody>
      </p:sp>
      <p:sp>
        <p:nvSpPr>
          <p:cNvPr id="4" name="Footer Placeholder 3"/>
          <p:cNvSpPr>
            <a:spLocks noGrp="1"/>
          </p:cNvSpPr>
          <p:nvPr>
            <p:ph type="ftr" sz="quarter" idx="11"/>
          </p:nvPr>
        </p:nvSpPr>
        <p:spPr/>
        <p:txBody>
          <a:bodyPr/>
          <a:lstStyle/>
          <a:p>
            <a:pPr>
              <a:defRPr/>
            </a:pPr>
            <a:r>
              <a:rPr lang="en-US" smtClean="0"/>
              <a:t>&lt;Pat Kinney&gt;, &lt;Kinney Consulting LLC&gt;</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610FB486-AAD8-7A45-91E4-F1992B1AD250}" type="slidenum">
              <a:rPr lang="en-US" smtClean="0"/>
              <a:pPr>
                <a:defRPr/>
              </a:pPr>
              <a:t>17</a:t>
            </a:fld>
            <a:endParaRPr lang="en-US"/>
          </a:p>
        </p:txBody>
      </p:sp>
      <p:sp>
        <p:nvSpPr>
          <p:cNvPr id="6" name="TextBox 5"/>
          <p:cNvSpPr txBox="1"/>
          <p:nvPr/>
        </p:nvSpPr>
        <p:spPr>
          <a:xfrm>
            <a:off x="1295400" y="4038600"/>
            <a:ext cx="6506909" cy="1384995"/>
          </a:xfrm>
          <a:prstGeom prst="rect">
            <a:avLst/>
          </a:prstGeom>
          <a:noFill/>
        </p:spPr>
        <p:txBody>
          <a:bodyPr wrap="none" rtlCol="0">
            <a:spAutoFit/>
          </a:bodyPr>
          <a:lstStyle/>
          <a:p>
            <a:r>
              <a:rPr lang="en-US" sz="2800" b="1" dirty="0" smtClean="0"/>
              <a:t>Agenda:</a:t>
            </a:r>
          </a:p>
          <a:p>
            <a:pPr marL="457200" indent="-457200">
              <a:buClr>
                <a:srgbClr val="FF0000"/>
              </a:buClr>
              <a:buFont typeface="Wingdings" charset="2"/>
              <a:buChar char="q"/>
            </a:pPr>
            <a:r>
              <a:rPr lang="en-US" sz="2800" b="1" dirty="0" smtClean="0"/>
              <a:t>Review </a:t>
            </a:r>
            <a:r>
              <a:rPr lang="en-US" sz="2800" b="1" dirty="0" err="1" smtClean="0"/>
              <a:t>RevCom’s</a:t>
            </a:r>
            <a:r>
              <a:rPr lang="en-US" sz="2800" b="1" dirty="0" smtClean="0"/>
              <a:t> reason for rejection</a:t>
            </a:r>
            <a:endParaRPr lang="en-US" sz="2800" b="1" dirty="0" smtClean="0"/>
          </a:p>
          <a:p>
            <a:pPr marL="457200" indent="-457200">
              <a:buClr>
                <a:srgbClr val="FF0000"/>
              </a:buClr>
              <a:buFont typeface="Wingdings" charset="2"/>
              <a:buChar char="q"/>
            </a:pPr>
            <a:r>
              <a:rPr lang="en-US" sz="2800" b="1" dirty="0" smtClean="0"/>
              <a:t>Discuss recirculation of draft</a:t>
            </a:r>
            <a:endParaRPr lang="en-US" sz="28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772400" cy="1066800"/>
          </a:xfrm>
        </p:spPr>
        <p:txBody>
          <a:bodyPr/>
          <a:lstStyle/>
          <a:p>
            <a:r>
              <a:rPr lang="en-US" dirty="0" smtClean="0"/>
              <a:t>Accomplishments</a:t>
            </a:r>
            <a:endParaRPr lang="en-US" sz="2400" dirty="0"/>
          </a:p>
        </p:txBody>
      </p:sp>
      <p:sp>
        <p:nvSpPr>
          <p:cNvPr id="3" name="Content Placeholder 2"/>
          <p:cNvSpPr>
            <a:spLocks noGrp="1"/>
          </p:cNvSpPr>
          <p:nvPr>
            <p:ph idx="1"/>
          </p:nvPr>
        </p:nvSpPr>
        <p:spPr>
          <a:xfrm>
            <a:off x="990600" y="1371600"/>
            <a:ext cx="7543800" cy="4800600"/>
          </a:xfrm>
        </p:spPr>
        <p:txBody>
          <a:bodyPr/>
          <a:lstStyle/>
          <a:p>
            <a:pPr>
              <a:buClr>
                <a:srgbClr val="FF0000"/>
              </a:buClr>
              <a:buFont typeface="Wingdings" charset="2"/>
              <a:buChar char="ü"/>
            </a:pPr>
            <a:r>
              <a:rPr lang="en-US" sz="2400" dirty="0" smtClean="0"/>
              <a:t>Reviewed Status of Recirculation</a:t>
            </a:r>
          </a:p>
          <a:p>
            <a:pPr>
              <a:buClr>
                <a:srgbClr val="FF0000"/>
              </a:buClr>
              <a:buFont typeface="Wingdings" charset="2"/>
              <a:buChar char="ü"/>
            </a:pPr>
            <a:r>
              <a:rPr lang="en-US" sz="2400" dirty="0" smtClean="0"/>
              <a:t>Reviewed plan to go forward</a:t>
            </a:r>
          </a:p>
          <a:p>
            <a:pPr>
              <a:buClr>
                <a:srgbClr val="FF0000"/>
              </a:buClr>
              <a:buFont typeface="Wingdings" charset="2"/>
              <a:buChar char="ü"/>
            </a:pPr>
            <a:r>
              <a:rPr lang="en-US" sz="2400" dirty="0" smtClean="0"/>
              <a:t>Motion to create BRC along with Conference call schedule as a contingency for the event that RevCom fails to approve the draft</a:t>
            </a:r>
            <a:endParaRPr lang="en-US" sz="2000"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&lt;Nov 2015&gt;</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18</a:t>
            </a:fld>
            <a:endParaRPr lang="en-GB"/>
          </a:p>
        </p:txBody>
      </p:sp>
      <p:sp>
        <p:nvSpPr>
          <p:cNvPr id="7" name="Footer Placeholder 6"/>
          <p:cNvSpPr>
            <a:spLocks noGrp="1"/>
          </p:cNvSpPr>
          <p:nvPr>
            <p:ph type="ftr" idx="11"/>
          </p:nvPr>
        </p:nvSpPr>
        <p:spPr/>
        <p:txBody>
          <a:bodyPr/>
          <a:lstStyle/>
          <a:p>
            <a:pPr>
              <a:defRPr/>
            </a:pPr>
            <a:r>
              <a:rPr lang="en-GB" smtClean="0"/>
              <a:t>&lt;Pat Kinney&gt;, &lt;Kinney Consulting LLC&gt;</a:t>
            </a:r>
            <a:endParaRPr lang="en-GB" dirty="0"/>
          </a:p>
        </p:txBody>
      </p:sp>
    </p:spTree>
    <p:extLst>
      <p:ext uri="{BB962C8B-B14F-4D97-AF65-F5344CB8AC3E}">
        <p14:creationId xmlns:p14="http://schemas.microsoft.com/office/powerpoint/2010/main" val="412752833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SC WNG </a:t>
            </a:r>
            <a:endParaRPr lang="en-US" dirty="0"/>
          </a:p>
        </p:txBody>
      </p:sp>
      <p:sp>
        <p:nvSpPr>
          <p:cNvPr id="3" name="Content Placeholder 2"/>
          <p:cNvSpPr>
            <a:spLocks noGrp="1"/>
          </p:cNvSpPr>
          <p:nvPr>
            <p:ph idx="1"/>
          </p:nvPr>
        </p:nvSpPr>
        <p:spPr>
          <a:xfrm>
            <a:off x="152400" y="1524000"/>
            <a:ext cx="8839200" cy="4114800"/>
          </a:xfrm>
        </p:spPr>
        <p:txBody>
          <a:bodyPr/>
          <a:lstStyle/>
          <a:p>
            <a:pPr marL="577850" lvl="1" indent="-290513" fontAlgn="b">
              <a:buClr>
                <a:srgbClr val="FF0000"/>
              </a:buClr>
              <a:buFont typeface="Wingdings" charset="2"/>
              <a:buChar char="q"/>
            </a:pPr>
            <a:r>
              <a:rPr lang="en-US" sz="2400" b="1" dirty="0" smtClean="0"/>
              <a:t>One presentation</a:t>
            </a:r>
            <a:r>
              <a:rPr lang="en-US" sz="2000" b="1" dirty="0" smtClean="0"/>
              <a:t>:</a:t>
            </a:r>
          </a:p>
          <a:p>
            <a:pPr marL="920750" lvl="2" indent="-290513" fontAlgn="b">
              <a:buClr>
                <a:srgbClr val="FF0000"/>
              </a:buClr>
              <a:buFont typeface="Wingdings" charset="2"/>
              <a:buChar char="q"/>
            </a:pPr>
            <a:r>
              <a:rPr lang="en-US" sz="2000" b="1" dirty="0" smtClean="0"/>
              <a:t>15</a:t>
            </a:r>
            <a:r>
              <a:rPr lang="en-US" sz="2000" b="1" dirty="0"/>
              <a:t>-15-0859-</a:t>
            </a:r>
            <a:r>
              <a:rPr lang="en-US" sz="2000" b="1" dirty="0" smtClean="0"/>
              <a:t>01-wng </a:t>
            </a:r>
            <a:r>
              <a:rPr lang="en-US" sz="2000" dirty="0" smtClean="0"/>
              <a:t>Decoupling </a:t>
            </a:r>
            <a:r>
              <a:rPr lang="en-US" sz="2000" dirty="0"/>
              <a:t>Band and Channel Plan from PHY specifications in </a:t>
            </a:r>
            <a:r>
              <a:rPr lang="en-US" sz="2000" dirty="0" smtClean="0"/>
              <a:t>15.4 by B </a:t>
            </a:r>
            <a:r>
              <a:rPr lang="en-US" sz="2000" dirty="0" smtClean="0"/>
              <a:t>Rolfe</a:t>
            </a:r>
          </a:p>
          <a:p>
            <a:pPr marL="920750" lvl="2" indent="-290513" fontAlgn="b">
              <a:buClr>
                <a:srgbClr val="FF0000"/>
              </a:buClr>
              <a:buFont typeface="Wingdings" charset="2"/>
              <a:buChar char="q"/>
            </a:pPr>
            <a:r>
              <a:rPr lang="en-US" sz="2000" dirty="0" smtClean="0"/>
              <a:t>Next Steps: </a:t>
            </a:r>
          </a:p>
          <a:p>
            <a:pPr marL="920750" lvl="2" indent="-290513" fontAlgn="b">
              <a:buClr>
                <a:srgbClr val="FF0000"/>
              </a:buClr>
              <a:buFont typeface="Wingdings" charset="2"/>
              <a:buChar char="q"/>
            </a:pPr>
            <a:r>
              <a:rPr lang="en-US" sz="2000" dirty="0" smtClean="0"/>
              <a:t>Queue </a:t>
            </a:r>
            <a:r>
              <a:rPr lang="en-US" sz="2000" dirty="0"/>
              <a:t>up for next </a:t>
            </a:r>
            <a:r>
              <a:rPr lang="en-US" sz="2000" dirty="0" smtClean="0"/>
              <a:t>revision</a:t>
            </a:r>
          </a:p>
          <a:p>
            <a:pPr marL="1263650" lvl="3" indent="-290513" fontAlgn="b">
              <a:buClr>
                <a:srgbClr val="FF0000"/>
              </a:buClr>
              <a:buFont typeface="Wingdings" charset="2"/>
              <a:buChar char="q"/>
            </a:pPr>
            <a:r>
              <a:rPr lang="en-US" sz="1600" dirty="0" smtClean="0"/>
              <a:t>Start </a:t>
            </a:r>
            <a:r>
              <a:rPr lang="en-US" sz="1600" dirty="0"/>
              <a:t>work now in </a:t>
            </a:r>
            <a:r>
              <a:rPr lang="en-US" sz="1600" dirty="0" smtClean="0"/>
              <a:t>SCM</a:t>
            </a:r>
          </a:p>
          <a:p>
            <a:pPr marL="920750" lvl="2" indent="-290513" fontAlgn="b">
              <a:buClr>
                <a:srgbClr val="FF0000"/>
              </a:buClr>
              <a:buFont typeface="Wingdings" charset="2"/>
              <a:buChar char="q"/>
            </a:pPr>
            <a:r>
              <a:rPr lang="en-US" sz="2000" dirty="0" smtClean="0"/>
              <a:t>Develop process</a:t>
            </a:r>
          </a:p>
          <a:p>
            <a:pPr marL="1263650" lvl="3" indent="-290513" fontAlgn="b">
              <a:buClr>
                <a:srgbClr val="FF0000"/>
              </a:buClr>
              <a:buFont typeface="Wingdings" charset="2"/>
              <a:buChar char="q"/>
            </a:pPr>
            <a:r>
              <a:rPr lang="en-US" sz="1600" dirty="0" smtClean="0"/>
              <a:t>OM </a:t>
            </a:r>
            <a:r>
              <a:rPr lang="en-US" sz="1600" dirty="0"/>
              <a:t>addition?</a:t>
            </a:r>
          </a:p>
          <a:p>
            <a:pPr marL="920750" lvl="2" indent="-290513" fontAlgn="b">
              <a:buClr>
                <a:srgbClr val="FF0000"/>
              </a:buClr>
              <a:buFont typeface="Wingdings" charset="2"/>
              <a:buChar char="q"/>
            </a:pPr>
            <a:endParaRPr lang="en-US" sz="2000" dirty="0" smtClean="0"/>
          </a:p>
          <a:p>
            <a:endParaRPr lang="en-US" sz="2400" dirty="0"/>
          </a:p>
          <a:p>
            <a:endParaRPr lang="en-US" dirty="0"/>
          </a:p>
        </p:txBody>
      </p:sp>
      <p:sp>
        <p:nvSpPr>
          <p:cNvPr id="4" name="Date Placeholder 3"/>
          <p:cNvSpPr>
            <a:spLocks noGrp="1"/>
          </p:cNvSpPr>
          <p:nvPr>
            <p:ph type="dt" sz="half" idx="10"/>
          </p:nvPr>
        </p:nvSpPr>
        <p:spPr/>
        <p:txBody>
          <a:bodyPr/>
          <a:lstStyle/>
          <a:p>
            <a:pPr>
              <a:defRPr/>
            </a:pPr>
            <a:r>
              <a:rPr lang="en-US" smtClean="0"/>
              <a:t>&lt;Nov 2015&gt;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19</a:t>
            </a:fld>
            <a:endParaRPr lang="en-US"/>
          </a:p>
        </p:txBody>
      </p:sp>
    </p:spTree>
    <p:extLst>
      <p:ext uri="{BB962C8B-B14F-4D97-AF65-F5344CB8AC3E}">
        <p14:creationId xmlns:p14="http://schemas.microsoft.com/office/powerpoint/2010/main" val="21436770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76200" y="685800"/>
            <a:ext cx="8458200" cy="56388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may be essential for the use of standards under development is strongly encouraged; </a:t>
            </a:r>
          </a:p>
          <a:p>
            <a:pPr lvl="2">
              <a:lnSpc>
                <a:spcPct val="80000"/>
              </a:lnSpc>
              <a:buFont typeface="Arial" charset="0"/>
              <a:buChar char="•"/>
            </a:pPr>
            <a:r>
              <a:rPr lang="en-US" sz="1400" dirty="0">
                <a:latin typeface="Arial"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smtClean="0"/>
              <a:t>&lt;Nov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2</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sz="3200" u="sng">
                <a:latin typeface="Arial" charset="0"/>
              </a:rPr>
              <a:t>Participants, Patents, and Duty to Inform</a:t>
            </a:r>
            <a:endParaRPr lang="en-US" sz="3200">
              <a:latin typeface="Arial" charset="0"/>
            </a:endParaRPr>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charset="0"/>
              <a:buNone/>
            </a:pPr>
            <a:r>
              <a:rPr lang="en-US" sz="1600" b="1">
                <a:latin typeface="Arial" charset="0"/>
              </a:rPr>
              <a:t>All participants in this meeting have certain obligations under the IEEE-SA Patent Policy. </a:t>
            </a:r>
          </a:p>
          <a:p>
            <a:pPr lvl="1">
              <a:buFont typeface="Arial" charset="0"/>
              <a:buChar char="•"/>
            </a:pPr>
            <a:r>
              <a:rPr lang="en-US" sz="1600" b="1">
                <a:solidFill>
                  <a:srgbClr val="003399"/>
                </a:solidFill>
                <a:latin typeface="Arial" charset="0"/>
              </a:rPr>
              <a:t>Participants [Note: </a:t>
            </a:r>
            <a:r>
              <a:rPr lang="en-GB" sz="1600" b="1">
                <a:solidFill>
                  <a:srgbClr val="003399"/>
                </a:solidFill>
                <a:latin typeface="Arial" charset="0"/>
              </a:rPr>
              <a:t>Quoted text excerpted from IEEE-SA Standards Board Bylaws subclause 6.2</a:t>
            </a:r>
            <a:r>
              <a:rPr lang="en-US" sz="1600" b="1">
                <a:solidFill>
                  <a:srgbClr val="003399"/>
                </a:solidFill>
                <a:latin typeface="Arial" charset="0"/>
              </a:rPr>
              <a:t>]:</a:t>
            </a:r>
          </a:p>
          <a:p>
            <a:pPr lvl="2">
              <a:buFont typeface="Arial" charset="0"/>
              <a:buChar char="•"/>
            </a:pPr>
            <a:r>
              <a:rPr lang="en-US" sz="1600" b="1">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a:latin typeface="Arial" charset="0"/>
            </a:endParaRPr>
          </a:p>
          <a:p>
            <a:pPr lvl="2">
              <a:buFont typeface="Arial" charset="0"/>
              <a:buChar char="•"/>
            </a:pPr>
            <a:r>
              <a:rPr lang="en-US" sz="1600" b="1">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a:solidFill>
                  <a:srgbClr val="003399"/>
                </a:solidFill>
                <a:latin typeface="Arial" charset="0"/>
              </a:rPr>
              <a:t>Early identification of holders of potential Essential Patent Claims is strongly encouraged</a:t>
            </a:r>
          </a:p>
          <a:p>
            <a:pPr lvl="1">
              <a:buFont typeface="Arial" charset="0"/>
              <a:buChar char="•"/>
            </a:pPr>
            <a:r>
              <a:rPr lang="en-US" sz="1600" b="1">
                <a:solidFill>
                  <a:srgbClr val="003399"/>
                </a:solidFill>
                <a:latin typeface="Arial" charset="0"/>
              </a:rPr>
              <a:t>No duty to perform a patent search</a:t>
            </a:r>
            <a:endParaRPr lang="en-US" sz="1600">
              <a:latin typeface="Arial" charset="0"/>
            </a:endParaRPr>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smtClean="0"/>
              <a:t>&lt;Nov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a:latin typeface="Arial" charset="0"/>
              </a:rPr>
              <a:t>Patent Related Links</a:t>
            </a:r>
            <a:endParaRPr lang="en-US" u="sng">
              <a:latin typeface="Arial" charset="0"/>
            </a:endParaRPr>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pPr>
            <a:r>
              <a:rPr lang="en-US" sz="240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cs typeface="Times New Roman" charset="0"/>
              </a:rPr>
              <a:t>	Patent Policy is stated in these sources:</a:t>
            </a:r>
          </a:p>
          <a:p>
            <a:pPr lvl="1">
              <a:lnSpc>
                <a:spcPct val="90000"/>
              </a:lnSpc>
              <a:buFont typeface="Monotype Sorts" charset="0"/>
              <a:buNone/>
            </a:pPr>
            <a:r>
              <a:rPr lang="en-GB" sz="2400">
                <a:latin typeface="Arial" charset="0"/>
              </a:rPr>
              <a:t>		IEEE-SA Standards Boards Bylaws</a:t>
            </a:r>
          </a:p>
          <a:p>
            <a:pPr lvl="1">
              <a:lnSpc>
                <a:spcPct val="90000"/>
              </a:lnSpc>
              <a:buFont typeface="Monotype Sorts" charset="0"/>
              <a:buNone/>
            </a:pPr>
            <a:r>
              <a:rPr lang="en-US" sz="2100">
                <a:latin typeface="Arial" charset="0"/>
              </a:rPr>
              <a:t>		</a:t>
            </a:r>
            <a:r>
              <a:rPr lang="en-US" sz="2100" i="1">
                <a:latin typeface="Arial" charset="0"/>
              </a:rPr>
              <a:t>http://standards.ieee.org/develop/policies/bylaws/sect6-7.html#6</a:t>
            </a:r>
          </a:p>
          <a:p>
            <a:pPr lvl="1">
              <a:lnSpc>
                <a:spcPct val="90000"/>
              </a:lnSpc>
              <a:buFont typeface="Monotype Sorts" charset="0"/>
              <a:buNone/>
            </a:pPr>
            <a:r>
              <a:rPr lang="en-GB" sz="2400">
                <a:latin typeface="Arial" charset="0"/>
              </a:rPr>
              <a:t>		IEEE-SA Standards Board Operations Manual</a:t>
            </a:r>
          </a:p>
          <a:p>
            <a:pPr lvl="1">
              <a:lnSpc>
                <a:spcPct val="90000"/>
              </a:lnSpc>
              <a:buFont typeface="Monotype Sorts" charset="0"/>
              <a:buNone/>
            </a:pPr>
            <a:r>
              <a:rPr lang="en-US" sz="2400">
                <a:latin typeface="Arial" charset="0"/>
              </a:rPr>
              <a:t>		</a:t>
            </a:r>
            <a:r>
              <a:rPr lang="en-US" sz="2100" i="1">
                <a:latin typeface="Arial" charset="0"/>
              </a:rPr>
              <a:t>http://standards.ieee.org/develop/policies/opman/sect6.html#6.3</a:t>
            </a:r>
            <a:endParaRPr lang="en-US" sz="2400">
              <a:latin typeface="Arial" charset="0"/>
            </a:endParaRPr>
          </a:p>
          <a:p>
            <a:pPr lvl="1">
              <a:lnSpc>
                <a:spcPct val="90000"/>
              </a:lnSpc>
              <a:buFont typeface="Monotype Sorts" charset="0"/>
              <a:buNone/>
            </a:pPr>
            <a:r>
              <a:rPr lang="en-US" sz="2400">
                <a:latin typeface="Arial" charset="0"/>
                <a:cs typeface="Times New Roman" charset="0"/>
              </a:rPr>
              <a:t>	Material about the patent policy is available at</a:t>
            </a:r>
            <a:r>
              <a:rPr lang="en-US" sz="2400">
                <a:latin typeface="Arial" charset="0"/>
              </a:rPr>
              <a:t> </a:t>
            </a:r>
          </a:p>
          <a:p>
            <a:pPr lvl="1">
              <a:lnSpc>
                <a:spcPct val="90000"/>
              </a:lnSpc>
              <a:buFont typeface="Monotype Sorts" charset="0"/>
              <a:buNone/>
            </a:pPr>
            <a:r>
              <a:rPr lang="en-US" sz="2400">
                <a:latin typeface="Arial" charset="0"/>
              </a:rPr>
              <a:t>		</a:t>
            </a:r>
            <a:r>
              <a:rPr lang="en-US" sz="2100" i="1">
                <a:latin typeface="Arial" charset="0"/>
              </a:rPr>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#2</a:t>
            </a:r>
            <a:endParaRPr lang="en-US" sz="2400">
              <a:solidFill>
                <a:schemeClr val="tx1"/>
              </a:solidFill>
              <a:latin typeface="Times New Roman"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&lt;Nov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a:xfrm>
            <a:off x="685800" y="1447800"/>
            <a:ext cx="7772400" cy="4114800"/>
          </a:xfrm>
        </p:spPr>
        <p:txBody>
          <a:bodyPr/>
          <a:lstStyle/>
          <a:p>
            <a:pPr>
              <a:buFont typeface="Arial" charset="0"/>
              <a:buChar char="•"/>
            </a:pPr>
            <a:r>
              <a:rPr lang="en-US" sz="2800" dirty="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dirty="0">
                <a:latin typeface="Arial" charset="0"/>
              </a:rPr>
              <a:t>Either speak up now or</a:t>
            </a:r>
          </a:p>
          <a:p>
            <a:pPr lvl="1">
              <a:buFont typeface="Arial" charset="0"/>
              <a:buChar char="•"/>
            </a:pPr>
            <a:r>
              <a:rPr lang="en-US" sz="2000" dirty="0">
                <a:latin typeface="Arial" charset="0"/>
              </a:rPr>
              <a:t>Provide the chair of this group with the identity of the holder(s) of any and all such claims as soon as possible or</a:t>
            </a:r>
          </a:p>
          <a:p>
            <a:pPr lvl="1">
              <a:buFont typeface="Arial" charset="0"/>
              <a:buChar char="•"/>
            </a:pPr>
            <a:r>
              <a:rPr lang="en-US" sz="2000" dirty="0">
                <a:latin typeface="Arial" charset="0"/>
              </a:rPr>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smtClean="0"/>
              <a:t>&lt;Nov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533400"/>
            <a:ext cx="8458200" cy="609600"/>
          </a:xfrm>
        </p:spPr>
        <p:txBody>
          <a:bodyPr/>
          <a:lstStyle/>
          <a:p>
            <a:r>
              <a:rPr lang="en-US" sz="3200" u="sng" dirty="0">
                <a:latin typeface="Arial" charset="0"/>
              </a:rPr>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11268" name="Rectangle 4"/>
          <p:cNvSpPr>
            <a:spLocks noChangeArrowheads="1"/>
          </p:cNvSpPr>
          <p:nvPr/>
        </p:nvSpPr>
        <p:spPr bwMode="auto">
          <a:xfrm>
            <a:off x="533400" y="1219200"/>
            <a:ext cx="82296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dirty="0">
              <a:solidFill>
                <a:srgbClr val="FF0000"/>
              </a:solidFill>
              <a:latin typeface="Arial" charset="0"/>
            </a:endParaRPr>
          </a:p>
          <a:p>
            <a:pPr marL="230188" indent="-230188" eaLnBrk="0" hangingPunct="0">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charset="0"/>
              <a:buNone/>
            </a:pPr>
            <a:r>
              <a:rPr lang="en-US" sz="1000" b="1" dirty="0">
                <a:solidFill>
                  <a:srgbClr val="000099"/>
                </a:solidFill>
                <a:latin typeface="Arial" charset="0"/>
              </a:rPr>
              <a:t>---------------------------------------------------------------   </a:t>
            </a:r>
            <a:endParaRPr lang="en-US" sz="1200" b="1" dirty="0">
              <a:solidFill>
                <a:srgbClr val="000099"/>
              </a:solidFill>
              <a:latin typeface="Arial" charset="0"/>
            </a:endParaRPr>
          </a:p>
          <a:p>
            <a:pPr marL="230188" indent="-230188" algn="ctr" eaLnBrk="0" hangingPunct="0">
              <a:lnSpc>
                <a:spcPct val="80000"/>
              </a:lnSpc>
              <a:spcBef>
                <a:spcPct val="20000"/>
              </a:spcBef>
              <a:buClr>
                <a:srgbClr val="CC3300"/>
              </a:buClr>
              <a:buSzPct val="50000"/>
              <a:buFont typeface="Monotype Sorts" charset="0"/>
              <a:buNone/>
            </a:pPr>
            <a:r>
              <a:rPr lang="en-US" sz="1200" b="1" dirty="0">
                <a:solidFill>
                  <a:srgbClr val="000099"/>
                </a:solidFill>
                <a:latin typeface="Arial" charset="0"/>
              </a:rPr>
              <a:t>See </a:t>
            </a:r>
            <a:r>
              <a:rPr lang="en-US" sz="1200" b="1" i="1" dirty="0">
                <a:solidFill>
                  <a:srgbClr val="000099"/>
                </a:solidFill>
                <a:latin typeface="Arial" charset="0"/>
              </a:rPr>
              <a:t>IEEE-SA Standards Board Operations Manual</a:t>
            </a:r>
            <a:r>
              <a:rPr lang="en-US" sz="1200" b="1" dirty="0">
                <a:solidFill>
                  <a:srgbClr val="000099"/>
                </a:solidFill>
                <a:latin typeface="Arial" charset="0"/>
              </a:rPr>
              <a:t>, clause 5.3.10 and </a:t>
            </a:r>
            <a:r>
              <a:rPr lang="en-GB" sz="1200" b="1" dirty="0">
                <a:solidFill>
                  <a:srgbClr val="000099"/>
                </a:solidFill>
                <a:latin typeface="Arial" charset="0"/>
              </a:rPr>
              <a:t>“Promoting Competition and Innovation: What You Need to Know about the IEEE Standards Association's Antitrust and Competition Policy”</a:t>
            </a:r>
            <a:r>
              <a:rPr lang="en-US" sz="1200" b="1" dirty="0">
                <a:solidFill>
                  <a:srgbClr val="000099"/>
                </a:solidFill>
                <a:latin typeface="Arial" charset="0"/>
              </a:rPr>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#4</a:t>
            </a:r>
            <a:endParaRPr lang="en-US" sz="2400">
              <a:solidFill>
                <a:schemeClr val="tx1"/>
              </a:solidFill>
              <a:latin typeface="Times New Roman" charset="0"/>
            </a:endParaRPr>
          </a:p>
        </p:txBody>
      </p:sp>
      <p:sp>
        <p:nvSpPr>
          <p:cNvPr id="2" name="Date Placeholder 1"/>
          <p:cNvSpPr>
            <a:spLocks noGrp="1"/>
          </p:cNvSpPr>
          <p:nvPr>
            <p:ph type="dt" sz="half" idx="10"/>
          </p:nvPr>
        </p:nvSpPr>
        <p:spPr/>
        <p:txBody>
          <a:bodyPr/>
          <a:lstStyle/>
          <a:p>
            <a:pPr>
              <a:defRPr/>
            </a:pPr>
            <a:r>
              <a:rPr lang="en-US" smtClean="0"/>
              <a:t>&lt;Nov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6</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2015&gt;</a:t>
            </a:r>
            <a:endParaRPr lang="en-US" sz="1400"/>
          </a:p>
        </p:txBody>
      </p:sp>
      <p:sp>
        <p:nvSpPr>
          <p:cNvPr id="3379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7</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7</a:t>
            </a:fld>
            <a:endParaRPr lang="en-US"/>
          </a:p>
        </p:txBody>
      </p:sp>
      <p:sp>
        <p:nvSpPr>
          <p:cNvPr id="33797" name="Rectangle 2"/>
          <p:cNvSpPr>
            <a:spLocks noGrp="1" noChangeArrowheads="1"/>
          </p:cNvSpPr>
          <p:nvPr>
            <p:ph type="title" idx="4294967295"/>
          </p:nvPr>
        </p:nvSpPr>
        <p:spPr/>
        <p:txBody>
          <a:bodyPr/>
          <a:lstStyle/>
          <a:p>
            <a:r>
              <a:rPr lang="en-US" dirty="0" err="1" smtClean="0">
                <a:latin typeface="Times New Roman" charset="0"/>
                <a:ea typeface="ＭＳ Ｐゴシック" charset="0"/>
                <a:cs typeface="ＭＳ Ｐゴシック" charset="0"/>
              </a:rPr>
              <a:t>SCmaintenance</a:t>
            </a:r>
            <a:r>
              <a:rPr lang="en-US" dirty="0" smtClean="0">
                <a:latin typeface="Times New Roman" charset="0"/>
                <a:ea typeface="ＭＳ Ｐゴシック" charset="0"/>
                <a:cs typeface="ＭＳ Ｐゴシック" charset="0"/>
              </a:rPr>
              <a:t>/</a:t>
            </a:r>
            <a:r>
              <a:rPr lang="en-US" dirty="0" err="1" smtClean="0">
                <a:latin typeface="Times New Roman" charset="0"/>
                <a:ea typeface="ＭＳ Ｐゴシック" charset="0"/>
                <a:cs typeface="ＭＳ Ｐゴシック" charset="0"/>
              </a:rPr>
              <a:t>SCwng</a:t>
            </a:r>
            <a:r>
              <a:rPr lang="en-US" dirty="0" smtClean="0">
                <a:latin typeface="Times New Roman" charset="0"/>
                <a:ea typeface="ＭＳ Ｐゴシック" charset="0"/>
                <a:cs typeface="ＭＳ Ｐゴシック" charset="0"/>
              </a:rPr>
              <a:t> Officer</a:t>
            </a:r>
            <a:endParaRPr lang="en-US" dirty="0">
              <a:latin typeface="Times New Roman" charset="0"/>
              <a:ea typeface="ＭＳ Ｐゴシック" charset="0"/>
              <a:cs typeface="ＭＳ Ｐゴシック" charset="0"/>
            </a:endParaRP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a:latin typeface="Arial" charset="0"/>
                <a:ea typeface="ＭＳ Ｐゴシック" charset="0"/>
                <a:cs typeface="ＭＳ Ｐゴシック" charset="0"/>
              </a:rPr>
              <a:t>Chair:		</a:t>
            </a:r>
            <a:r>
              <a:rPr lang="en-US" sz="1800" dirty="0" smtClean="0">
                <a:latin typeface="Arial" charset="0"/>
                <a:ea typeface="ＭＳ Ｐゴシック" charset="0"/>
                <a:cs typeface="ＭＳ Ｐゴシック" charset="0"/>
              </a:rPr>
              <a:t>	Patrick </a:t>
            </a:r>
            <a:r>
              <a:rPr lang="en-US" sz="1800" dirty="0">
                <a:latin typeface="Arial" charset="0"/>
                <a:ea typeface="ＭＳ Ｐゴシック" charset="0"/>
                <a:cs typeface="ＭＳ Ｐゴシック" charset="0"/>
              </a:rPr>
              <a:t>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a:t>
            </a:r>
            <a:r>
              <a:rPr lang="en-US" sz="1800" dirty="0" smtClean="0">
                <a:latin typeface="Arial" charset="0"/>
                <a:ea typeface="ＭＳ Ｐゴシック" charset="0"/>
                <a:cs typeface="ＭＳ Ｐゴシック" charset="0"/>
              </a:rPr>
              <a:t>Chair		Ben Rolfe</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smtClean="0">
                <a:latin typeface="Arial" charset="0"/>
                <a:ea typeface="ＭＳ Ｐゴシック" charset="0"/>
                <a:cs typeface="ＭＳ Ｐゴシック" charset="0"/>
              </a:rPr>
              <a:t>Secretary	</a:t>
            </a:r>
            <a:endParaRPr lang="en-US" sz="1800" dirty="0">
              <a:latin typeface="Arial" charset="0"/>
              <a:ea typeface="ＭＳ Ｐゴシック" charset="0"/>
              <a:cs typeface="ＭＳ Ｐゴシック"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2015&gt;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8</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8</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Goals </a:t>
            </a:r>
            <a:r>
              <a:rPr lang="en-US" sz="2800" dirty="0" smtClean="0">
                <a:latin typeface="Times New Roman" charset="0"/>
                <a:ea typeface="ＭＳ Ｐゴシック" charset="0"/>
                <a:cs typeface="ＭＳ Ｐゴシック" charset="0"/>
              </a:rPr>
              <a:t>(Agenda 15-15-0803-00)</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94166" y="1371600"/>
            <a:ext cx="89154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smtClean="0"/>
              <a:t>SC Maintenance</a:t>
            </a:r>
          </a:p>
          <a:p>
            <a:pPr marL="569913" indent="-342900">
              <a:buClr>
                <a:srgbClr val="FF0000"/>
              </a:buClr>
              <a:buFont typeface="Wingdings" charset="2"/>
              <a:buChar char="q"/>
            </a:pPr>
            <a:r>
              <a:rPr lang="en-US" sz="2000" b="1" dirty="0" smtClean="0"/>
              <a:t>Monday </a:t>
            </a:r>
            <a:r>
              <a:rPr lang="en-US" sz="2000" b="1" dirty="0"/>
              <a:t>9 Nov PM1: 802.15.4 </a:t>
            </a:r>
            <a:r>
              <a:rPr lang="en-US" sz="2000" b="1" dirty="0" smtClean="0"/>
              <a:t>- </a:t>
            </a:r>
            <a:r>
              <a:rPr lang="en-US" sz="2000" b="1" dirty="0"/>
              <a:t>Opening Report, Review resolution </a:t>
            </a:r>
            <a:r>
              <a:rPr lang="en-US" sz="2000" b="1" dirty="0" smtClean="0"/>
              <a:t>issues, </a:t>
            </a:r>
            <a:r>
              <a:rPr lang="en-US" sz="2000" b="1" dirty="0"/>
              <a:t>BRC </a:t>
            </a:r>
            <a:r>
              <a:rPr lang="en-US" sz="2000" b="1" dirty="0" smtClean="0"/>
              <a:t>calls, and RevCom submission </a:t>
            </a:r>
            <a:r>
              <a:rPr lang="en-US" sz="2000" dirty="0" smtClean="0"/>
              <a:t> </a:t>
            </a:r>
          </a:p>
          <a:p>
            <a:pPr marL="569913" indent="-342900">
              <a:buClr>
                <a:srgbClr val="FF0000"/>
              </a:buClr>
              <a:buFont typeface="Wingdings" charset="2"/>
              <a:buChar char="q"/>
            </a:pPr>
            <a:r>
              <a:rPr lang="en-US" sz="2000" b="1" strike="sngStrike" dirty="0" smtClean="0"/>
              <a:t>Monday </a:t>
            </a:r>
            <a:r>
              <a:rPr lang="en-US" sz="2000" b="1" strike="sngStrike" dirty="0"/>
              <a:t>9 Nov PM2: 802.15.4 </a:t>
            </a:r>
            <a:r>
              <a:rPr lang="en-US" sz="2000" b="1" strike="sngStrike" dirty="0" smtClean="0"/>
              <a:t>Revision–</a:t>
            </a:r>
            <a:r>
              <a:rPr lang="en-US" sz="2000" b="1" strike="sngStrike" dirty="0"/>
              <a:t>Security issues </a:t>
            </a:r>
            <a:endParaRPr lang="en-US" sz="2000" strike="sngStrike" dirty="0" smtClean="0"/>
          </a:p>
          <a:p>
            <a:pPr marL="569913" indent="-342900">
              <a:buClr>
                <a:srgbClr val="FF0000"/>
              </a:buClr>
              <a:buFont typeface="Wingdings" charset="2"/>
              <a:buChar char="q"/>
            </a:pPr>
            <a:r>
              <a:rPr lang="en-US" sz="2000" b="1" strike="sngStrike" dirty="0" smtClean="0"/>
              <a:t>Tuesday </a:t>
            </a:r>
            <a:r>
              <a:rPr lang="en-US" sz="2000" b="1" strike="sngStrike" dirty="0"/>
              <a:t>10 Nov AM1: 802.15.4 </a:t>
            </a:r>
            <a:r>
              <a:rPr lang="en-US" sz="2000" b="1" strike="sngStrike" dirty="0" smtClean="0"/>
              <a:t>Revision–</a:t>
            </a:r>
            <a:r>
              <a:rPr lang="en-US" sz="2000" b="1" strike="sngStrike" dirty="0"/>
              <a:t>TSCH </a:t>
            </a:r>
            <a:r>
              <a:rPr lang="en-US" sz="2000" b="1" strike="sngStrike" dirty="0" smtClean="0"/>
              <a:t>issues</a:t>
            </a:r>
            <a:endParaRPr lang="en-US" sz="2000" strike="sngStrike" dirty="0" smtClean="0"/>
          </a:p>
          <a:p>
            <a:pPr marL="569913" indent="-342900">
              <a:buClr>
                <a:srgbClr val="FF0000"/>
              </a:buClr>
              <a:buFont typeface="Wingdings" charset="2"/>
              <a:buChar char="q"/>
            </a:pPr>
            <a:r>
              <a:rPr lang="en-US" sz="2000" b="1" strike="sngStrike" dirty="0" smtClean="0"/>
              <a:t>Tuesday </a:t>
            </a:r>
            <a:r>
              <a:rPr lang="en-US" sz="2000" b="1" strike="sngStrike" dirty="0"/>
              <a:t>10 Nov AM2: 802.15.4 </a:t>
            </a:r>
            <a:r>
              <a:rPr lang="en-US" sz="2000" b="1" strike="sngStrike" dirty="0" smtClean="0"/>
              <a:t>Revision–</a:t>
            </a:r>
            <a:r>
              <a:rPr lang="en-US" sz="2000" b="1" strike="sngStrike" dirty="0"/>
              <a:t>IE issues </a:t>
            </a:r>
            <a:endParaRPr lang="en-US" sz="2000" strike="sngStrike" dirty="0" smtClean="0"/>
          </a:p>
          <a:p>
            <a:pPr marL="569913" indent="-342900">
              <a:buClr>
                <a:srgbClr val="FF0000"/>
              </a:buClr>
              <a:buFont typeface="Wingdings" charset="2"/>
              <a:buChar char="q"/>
            </a:pPr>
            <a:r>
              <a:rPr lang="en-US" sz="2000" b="1" strike="sngStrike" dirty="0" smtClean="0"/>
              <a:t>Wednesday </a:t>
            </a:r>
            <a:r>
              <a:rPr lang="en-US" sz="2000" b="1" strike="sngStrike" dirty="0"/>
              <a:t>11 Nov PM1: 802.15.4 </a:t>
            </a:r>
            <a:r>
              <a:rPr lang="en-US" sz="2000" b="1" strike="sngStrike" dirty="0" smtClean="0"/>
              <a:t>Revision–</a:t>
            </a:r>
            <a:r>
              <a:rPr lang="en-US" sz="2000" b="1" strike="sngStrike" dirty="0"/>
              <a:t>PHY </a:t>
            </a:r>
            <a:r>
              <a:rPr lang="en-US" sz="2000" b="1" strike="sngStrike" dirty="0" smtClean="0"/>
              <a:t>issues</a:t>
            </a:r>
            <a:endParaRPr lang="en-US" sz="2000" strike="sngStrike" dirty="0" smtClean="0"/>
          </a:p>
          <a:p>
            <a:pPr marL="569913" indent="-342900">
              <a:buClr>
                <a:srgbClr val="FF0000"/>
              </a:buClr>
              <a:buFont typeface="Wingdings" charset="2"/>
              <a:buChar char="q"/>
            </a:pPr>
            <a:r>
              <a:rPr lang="en-US" sz="2000" b="1" strike="sngStrike" dirty="0" smtClean="0"/>
              <a:t>Wednesday </a:t>
            </a:r>
            <a:r>
              <a:rPr lang="en-US" sz="2000" b="1" strike="sngStrike" dirty="0"/>
              <a:t>11 Nov, PM2: 802.15.4 </a:t>
            </a:r>
            <a:r>
              <a:rPr lang="en-US" sz="2000" b="1" strike="sngStrike" dirty="0" smtClean="0"/>
              <a:t>Revision–</a:t>
            </a:r>
            <a:r>
              <a:rPr lang="en-US" sz="2000" b="1" strike="sngStrike" dirty="0"/>
              <a:t>PAN ID issues</a:t>
            </a:r>
            <a:r>
              <a:rPr lang="en-US" sz="2000" strike="sngStrike" dirty="0"/>
              <a:t> </a:t>
            </a:r>
            <a:endParaRPr lang="en-US" sz="2000" strike="sngStrike" dirty="0" smtClean="0"/>
          </a:p>
          <a:p>
            <a:pPr marL="569913" indent="-342900">
              <a:buClr>
                <a:srgbClr val="FF0000"/>
              </a:buClr>
              <a:buFont typeface="Wingdings" charset="2"/>
              <a:buChar char="q"/>
            </a:pPr>
            <a:r>
              <a:rPr lang="en-US" sz="2000" b="1" dirty="0" smtClean="0"/>
              <a:t>Thursday </a:t>
            </a:r>
            <a:r>
              <a:rPr lang="en-US" sz="2000" b="1" dirty="0"/>
              <a:t>12 Nov, AM1: 802.15.4 Revision </a:t>
            </a:r>
            <a:r>
              <a:rPr lang="en-US" sz="2000" b="1" dirty="0" smtClean="0"/>
              <a:t>–Contingency, </a:t>
            </a:r>
            <a:r>
              <a:rPr lang="en-US" sz="2000" b="1" dirty="0"/>
              <a:t>AOB</a:t>
            </a:r>
            <a:r>
              <a:rPr lang="en-US" sz="2000" dirty="0"/>
              <a:t> </a:t>
            </a:r>
            <a:endParaRPr lang="en-US" sz="2000" dirty="0" smtClean="0"/>
          </a:p>
          <a:p>
            <a:pPr marL="569913" indent="-342900">
              <a:buClr>
                <a:srgbClr val="FF0000"/>
              </a:buClr>
              <a:buFont typeface="Wingdings" charset="2"/>
              <a:buChar char="q"/>
            </a:pPr>
            <a:r>
              <a:rPr lang="en-US" sz="2000" b="1" strike="sngStrike" dirty="0" smtClean="0"/>
              <a:t>Thursday </a:t>
            </a:r>
            <a:r>
              <a:rPr lang="en-US" sz="2000" b="1" strike="sngStrike" dirty="0"/>
              <a:t>12 Nov, AM2: 802.15.4 </a:t>
            </a:r>
            <a:r>
              <a:rPr lang="en-US" sz="2000" b="1" strike="sngStrike" dirty="0" smtClean="0"/>
              <a:t>Revision– </a:t>
            </a:r>
            <a:r>
              <a:rPr lang="en-US" sz="2000" b="1" strike="sngStrike" dirty="0"/>
              <a:t>BRC membership approval, BRC call dates and times</a:t>
            </a:r>
            <a:r>
              <a:rPr lang="en-US" sz="2000" strike="sngStrike" dirty="0"/>
              <a:t> </a:t>
            </a:r>
            <a:endParaRPr lang="en-US" sz="2000" b="1" strike="sngStrike" dirty="0" smtClean="0"/>
          </a:p>
        </p:txBody>
      </p:sp>
      <p:sp>
        <p:nvSpPr>
          <p:cNvPr id="2" name="TextBox 1"/>
          <p:cNvSpPr txBox="1"/>
          <p:nvPr/>
        </p:nvSpPr>
        <p:spPr>
          <a:xfrm>
            <a:off x="685800" y="5410200"/>
            <a:ext cx="7522312" cy="830997"/>
          </a:xfrm>
          <a:prstGeom prst="rect">
            <a:avLst/>
          </a:prstGeom>
          <a:noFill/>
        </p:spPr>
        <p:txBody>
          <a:bodyPr wrap="none" rtlCol="0">
            <a:spAutoFit/>
          </a:bodyPr>
          <a:lstStyle/>
          <a:p>
            <a:r>
              <a:rPr lang="en-US" sz="2400" b="1" dirty="0" smtClean="0">
                <a:solidFill>
                  <a:srgbClr val="0000FF"/>
                </a:solidFill>
              </a:rPr>
              <a:t>802.15 Standing Committee for maintenance of 802.15.4 </a:t>
            </a:r>
            <a:br>
              <a:rPr lang="en-US" sz="2400" b="1" dirty="0" smtClean="0">
                <a:solidFill>
                  <a:srgbClr val="0000FF"/>
                </a:solidFill>
              </a:rPr>
            </a:br>
            <a:r>
              <a:rPr lang="en-US" sz="2400" b="1" dirty="0" smtClean="0">
                <a:solidFill>
                  <a:srgbClr val="0000FF"/>
                </a:solidFill>
              </a:rPr>
              <a:t>has completed its task</a:t>
            </a:r>
            <a:endParaRPr lang="en-US" sz="2400" b="1" dirty="0">
              <a:solidFill>
                <a:srgbClr val="0000FF"/>
              </a:solidFill>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29765</TotalTime>
  <Words>1887</Words>
  <Application>Microsoft Macintosh PowerPoint</Application>
  <PresentationFormat>On-screen Show (4:3)</PresentationFormat>
  <Paragraphs>278</Paragraphs>
  <Slides>19</Slides>
  <Notes>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Default Design</vt:lpstr>
      <vt:lpstr>PowerPoint Presentation</vt:lpstr>
      <vt:lpstr>Instructions for the WG Chair</vt:lpstr>
      <vt:lpstr>Participants, Patents, and Duty to Inform</vt:lpstr>
      <vt:lpstr>Patent Related Links</vt:lpstr>
      <vt:lpstr>Call for Potentially Essential Patents</vt:lpstr>
      <vt:lpstr>Other Guidelines for IEEE WG Meetings</vt:lpstr>
      <vt:lpstr>SCmaintenance/SCwng Officer</vt:lpstr>
      <vt:lpstr>Chair’s Role</vt:lpstr>
      <vt:lpstr>Meeting Goals (Agenda 15-15-0803-00)</vt:lpstr>
      <vt:lpstr>Meeting Goals (Agenda 15-15-0803-00)</vt:lpstr>
      <vt:lpstr>Revision Schedule</vt:lpstr>
      <vt:lpstr>Voting Results</vt:lpstr>
      <vt:lpstr>Proposed Changes for Next Revision</vt:lpstr>
      <vt:lpstr>SCm motions </vt:lpstr>
      <vt:lpstr>SCm motions to WG15</vt:lpstr>
      <vt:lpstr>BRC Conference Calls</vt:lpstr>
      <vt:lpstr>Next BRC Call: Monday 7 December at 08:00 PDT, 10:00 CDT, 18:00 EEST Thursday 8 December at 00:00 JST </vt:lpstr>
      <vt:lpstr>Accomplishments</vt:lpstr>
      <vt:lpstr>SC WNG </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Opening Report for Waikoloa</dc:title>
  <dc:subject>IEEE 802.15 &lt;SC Report&gt;</dc:subject>
  <dc:creator>Pat Kinney</dc:creator>
  <cp:keywords/>
  <dc:description>&lt;15-15-0532-00-0mag&gt;</dc:description>
  <cp:lastModifiedBy>Pat Kinney</cp:lastModifiedBy>
  <cp:revision>636</cp:revision>
  <cp:lastPrinted>1998-02-10T13:28:06Z</cp:lastPrinted>
  <dcterms:created xsi:type="dcterms:W3CDTF">2009-07-12T16:25:16Z</dcterms:created>
  <dcterms:modified xsi:type="dcterms:W3CDTF">2015-11-12T14:38:22Z</dcterms:modified>
  <cp:category/>
</cp:coreProperties>
</file>