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87" r:id="rId3"/>
    <p:sldId id="288" r:id="rId4"/>
    <p:sldId id="289" r:id="rId5"/>
    <p:sldId id="290" r:id="rId6"/>
    <p:sldId id="291" r:id="rId7"/>
    <p:sldId id="271" r:id="rId8"/>
    <p:sldId id="272" r:id="rId9"/>
    <p:sldId id="264" r:id="rId10"/>
    <p:sldId id="296" r:id="rId11"/>
    <p:sldId id="278" r:id="rId12"/>
    <p:sldId id="277" r:id="rId13"/>
    <p:sldId id="280"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44" d="100"/>
          <a:sy n="144" d="100"/>
        </p:scale>
        <p:origin x="-217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&lt;Nov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a:t>
            </a:r>
            <a:r>
              <a:rPr lang="en-US" b="1" dirty="0" smtClean="0"/>
              <a:t>0854-</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Nov </a:t>
            </a:r>
            <a:r>
              <a:rPr lang="en-US" sz="1600" dirty="0" smtClean="0">
                <a:solidFill>
                  <a:srgbClr val="FF0000"/>
                </a:solidFill>
                <a:latin typeface="Times New Roman" pitchFamily="18" charset="0"/>
                <a:ea typeface="ＭＳ Ｐゴシック" pitchFamily="-65" charset="-128"/>
                <a:cs typeface="+mn-cs"/>
              </a:rPr>
              <a:t>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a:t>
            </a:r>
            <a:r>
              <a:rPr lang="en-US" sz="1600" dirty="0" smtClean="0">
                <a:latin typeface="Times New Roman" pitchFamily="18" charset="0"/>
                <a:ea typeface="ＭＳ Ｐゴシック" pitchFamily="-65" charset="-128"/>
                <a:cs typeface="+mn-cs"/>
              </a:rPr>
              <a:t>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a:t>
            </a:r>
            <a:r>
              <a:rPr lang="en-US" sz="2800" dirty="0" smtClean="0">
                <a:latin typeface="Times New Roman" charset="0"/>
                <a:ea typeface="ＭＳ Ｐゴシック" charset="0"/>
                <a:cs typeface="ＭＳ Ｐゴシック" charset="0"/>
              </a:rPr>
              <a:t>0803-00)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16 Sept, AM2)</a:t>
            </a:r>
          </a:p>
          <a:p>
            <a:pPr marL="577850" lvl="1" indent="-290513" eaLnBrk="0" fontAlgn="b" hangingPunct="0">
              <a:buClr>
                <a:srgbClr val="FF0000"/>
              </a:buClr>
              <a:buFont typeface="Wingdings" charset="2"/>
              <a:buChar char="q"/>
            </a:pPr>
            <a:r>
              <a:rPr lang="en-US" sz="2000" b="1" dirty="0" smtClean="0"/>
              <a:t>One presentation from B Rolfe</a:t>
            </a:r>
            <a:endParaRPr lang="en-US" sz="2000" b="1" dirty="0"/>
          </a:p>
          <a:p>
            <a:pPr marL="914400" lvl="1" indent="-457200" eaLnBrk="0" fontAlgn="b" hangingPunct="0">
              <a:buClr>
                <a:srgbClr val="FF0000"/>
              </a:buClr>
              <a:buFont typeface="Wingdings" charset="2"/>
              <a:buChar char="q"/>
            </a:pPr>
            <a:r>
              <a:rPr lang="en-US" sz="2000" b="1" dirty="0" smtClean="0"/>
              <a:t>?</a:t>
            </a:r>
            <a:endParaRPr lang="en-US" sz="2000" b="1" dirty="0"/>
          </a:p>
        </p:txBody>
      </p:sp>
    </p:spTree>
    <p:extLst>
      <p:ext uri="{BB962C8B-B14F-4D97-AF65-F5344CB8AC3E}">
        <p14:creationId xmlns:p14="http://schemas.microsoft.com/office/powerpoint/2010/main" val="268961887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578"/>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914400"/>
            <a:ext cx="7770813" cy="5562600"/>
          </a:xfrm>
        </p:spPr>
        <p:txBody>
          <a:bodyPr>
            <a:normAutofit fontScale="32500" lnSpcReduction="20000"/>
          </a:bodyPr>
          <a:lstStyle/>
          <a:p>
            <a:r>
              <a:rPr lang="en-US" sz="4900" b="1" dirty="0" smtClean="0">
                <a:solidFill>
                  <a:srgbClr val="0000FF"/>
                </a:solidFill>
              </a:rPr>
              <a:t>PAR Approval</a:t>
            </a:r>
          </a:p>
          <a:p>
            <a:pPr lvl="1"/>
            <a:r>
              <a:rPr lang="en-US" sz="4900" b="1" dirty="0" smtClean="0">
                <a:solidFill>
                  <a:srgbClr val="0000FF"/>
                </a:solidFill>
              </a:rPr>
              <a:t>EC			19 July 2013 (Geneva)</a:t>
            </a:r>
            <a:r>
              <a:rPr lang="en-US" sz="4900" b="1" dirty="0" smtClean="0">
                <a:solidFill>
                  <a:srgbClr val="0000FF"/>
                </a:solidFill>
              </a:rPr>
              <a:t>		</a:t>
            </a:r>
          </a:p>
          <a:p>
            <a:pPr lvl="1"/>
            <a:r>
              <a:rPr lang="en-US" sz="4900" b="1" dirty="0" smtClean="0">
                <a:solidFill>
                  <a:srgbClr val="0000FF"/>
                </a:solidFill>
              </a:rPr>
              <a:t>NesCom			</a:t>
            </a:r>
            <a:r>
              <a:rPr lang="en-US" sz="4900" b="1" dirty="0" smtClean="0">
                <a:solidFill>
                  <a:srgbClr val="0000FF"/>
                </a:solidFill>
              </a:rPr>
              <a:t>21 Oct 2013</a:t>
            </a:r>
          </a:p>
          <a:p>
            <a:r>
              <a:rPr lang="en-US" sz="4900" b="1" dirty="0" smtClean="0">
                <a:solidFill>
                  <a:srgbClr val="0000FF"/>
                </a:solidFill>
              </a:rPr>
              <a:t>Comment </a:t>
            </a:r>
            <a:r>
              <a:rPr lang="en-US" sz="4900" b="1" dirty="0">
                <a:solidFill>
                  <a:srgbClr val="0000FF"/>
                </a:solidFill>
              </a:rPr>
              <a:t>collection		 </a:t>
            </a:r>
          </a:p>
          <a:p>
            <a:pPr lvl="1">
              <a:buFont typeface="Arial"/>
              <a:buChar char="•"/>
            </a:pPr>
            <a:r>
              <a:rPr lang="en-US" sz="4900" b="1" dirty="0">
                <a:solidFill>
                  <a:srgbClr val="0000FF"/>
                </a:solidFill>
              </a:rPr>
              <a:t>Start			23 May 2014</a:t>
            </a:r>
          </a:p>
          <a:p>
            <a:pPr lvl="1">
              <a:buFont typeface="Arial"/>
              <a:buChar char="•"/>
            </a:pPr>
            <a:r>
              <a:rPr lang="en-US" sz="4900" b="1" dirty="0">
                <a:solidFill>
                  <a:srgbClr val="0000FF"/>
                </a:solidFill>
              </a:rPr>
              <a:t>End			6 June 2014</a:t>
            </a:r>
          </a:p>
          <a:p>
            <a:r>
              <a:rPr lang="en-US" sz="4900" b="1" dirty="0">
                <a:solidFill>
                  <a:srgbClr val="0000FF"/>
                </a:solidFill>
              </a:rPr>
              <a:t>Letter Ballot </a:t>
            </a:r>
          </a:p>
          <a:p>
            <a:pPr lvl="1">
              <a:buFont typeface="Arial"/>
              <a:buChar char="•"/>
            </a:pPr>
            <a:r>
              <a:rPr lang="en-US" sz="4900" b="1" dirty="0">
                <a:solidFill>
                  <a:srgbClr val="0000FF"/>
                </a:solidFill>
              </a:rPr>
              <a:t>Start			14 June 2014</a:t>
            </a:r>
          </a:p>
          <a:p>
            <a:pPr lvl="1">
              <a:buFont typeface="Arial"/>
              <a:buChar char="•"/>
            </a:pPr>
            <a:r>
              <a:rPr lang="en-US" sz="4900" b="1" dirty="0">
                <a:solidFill>
                  <a:srgbClr val="0000FF"/>
                </a:solidFill>
              </a:rPr>
              <a:t>End			13 July </a:t>
            </a:r>
            <a:r>
              <a:rPr lang="en-US" sz="4900" b="1" dirty="0" smtClean="0">
                <a:solidFill>
                  <a:srgbClr val="0000FF"/>
                </a:solidFill>
              </a:rPr>
              <a:t>2014</a:t>
            </a:r>
            <a:endParaRPr lang="en-US" sz="4900" b="1" dirty="0">
              <a:solidFill>
                <a:srgbClr val="0000FF"/>
              </a:solidFill>
            </a:endParaRPr>
          </a:p>
          <a:p>
            <a:r>
              <a:rPr lang="en-US" sz="4900" b="1" dirty="0" err="1">
                <a:solidFill>
                  <a:srgbClr val="0000FF"/>
                </a:solidFill>
              </a:rPr>
              <a:t>Recirculations</a:t>
            </a:r>
            <a:endParaRPr lang="en-US" sz="4900" b="1" dirty="0">
              <a:solidFill>
                <a:srgbClr val="0000FF"/>
              </a:solidFill>
            </a:endParaRPr>
          </a:p>
          <a:p>
            <a:pPr lvl="1">
              <a:buFont typeface="Arial"/>
              <a:buChar char="•"/>
            </a:pPr>
            <a:r>
              <a:rPr lang="en-US" sz="4900" b="1" dirty="0">
                <a:solidFill>
                  <a:srgbClr val="0000FF"/>
                </a:solidFill>
              </a:rPr>
              <a:t>Start			20 Oct 2014</a:t>
            </a:r>
          </a:p>
          <a:p>
            <a:pPr lvl="1">
              <a:buFont typeface="Arial"/>
              <a:buChar char="•"/>
            </a:pPr>
            <a:r>
              <a:rPr lang="en-US" sz="4900" b="1" dirty="0">
                <a:solidFill>
                  <a:srgbClr val="0000FF"/>
                </a:solidFill>
              </a:rPr>
              <a:t>End 			</a:t>
            </a:r>
            <a:r>
              <a:rPr lang="en-US" sz="4900" b="1" dirty="0" smtClean="0">
                <a:solidFill>
                  <a:srgbClr val="0000FF"/>
                </a:solidFill>
              </a:rPr>
              <a:t>6 Apr 2015</a:t>
            </a:r>
          </a:p>
          <a:p>
            <a:r>
              <a:rPr lang="en-US" sz="4900" b="1" dirty="0" smtClean="0">
                <a:solidFill>
                  <a:srgbClr val="0000FF"/>
                </a:solidFill>
              </a:rPr>
              <a:t>Sponsor Ballot</a:t>
            </a:r>
          </a:p>
          <a:p>
            <a:pPr lvl="1">
              <a:buFont typeface="Arial"/>
              <a:buChar char="•"/>
            </a:pPr>
            <a:r>
              <a:rPr lang="en-US" sz="4900" b="1" dirty="0" smtClean="0">
                <a:solidFill>
                  <a:srgbClr val="0000FF"/>
                </a:solidFill>
              </a:rPr>
              <a:t>Start</a:t>
            </a:r>
            <a:r>
              <a:rPr lang="en-US" sz="4900" b="1" dirty="0">
                <a:solidFill>
                  <a:srgbClr val="0000FF"/>
                </a:solidFill>
              </a:rPr>
              <a:t>	 		</a:t>
            </a:r>
            <a:r>
              <a:rPr lang="en-US" sz="4900" b="1" dirty="0" smtClean="0">
                <a:solidFill>
                  <a:srgbClr val="0000FF"/>
                </a:solidFill>
              </a:rPr>
              <a:t>8 Apr, </a:t>
            </a:r>
            <a:r>
              <a:rPr lang="en-US" sz="4900" b="1" dirty="0">
                <a:solidFill>
                  <a:srgbClr val="0000FF"/>
                </a:solidFill>
              </a:rPr>
              <a:t>2015</a:t>
            </a:r>
          </a:p>
          <a:p>
            <a:pPr lvl="1">
              <a:buFont typeface="Arial"/>
              <a:buChar char="•"/>
            </a:pPr>
            <a:r>
              <a:rPr lang="en-US" sz="4900" b="1" dirty="0">
                <a:solidFill>
                  <a:srgbClr val="0000FF"/>
                </a:solidFill>
              </a:rPr>
              <a:t>Ends			</a:t>
            </a:r>
            <a:r>
              <a:rPr lang="en-US" sz="4900" b="1" dirty="0" smtClean="0">
                <a:solidFill>
                  <a:srgbClr val="0000FF"/>
                </a:solidFill>
              </a:rPr>
              <a:t>8 May</a:t>
            </a:r>
            <a:r>
              <a:rPr lang="en-US" sz="4900" b="1" dirty="0">
                <a:solidFill>
                  <a:srgbClr val="0000FF"/>
                </a:solidFill>
              </a:rPr>
              <a:t>, 2015</a:t>
            </a:r>
          </a:p>
          <a:p>
            <a:r>
              <a:rPr lang="en-US" sz="4900" b="1" dirty="0" err="1">
                <a:solidFill>
                  <a:srgbClr val="0000FF"/>
                </a:solidFill>
              </a:rPr>
              <a:t>Recirculations</a:t>
            </a:r>
            <a:r>
              <a:rPr lang="en-US" sz="4900" b="1" dirty="0"/>
              <a:t>		</a:t>
            </a:r>
          </a:p>
          <a:p>
            <a:pPr lvl="1">
              <a:buFont typeface="Arial"/>
              <a:buChar char="•"/>
            </a:pPr>
            <a:r>
              <a:rPr lang="en-US" sz="4900" b="1" dirty="0">
                <a:solidFill>
                  <a:srgbClr val="0000FF"/>
                </a:solidFill>
              </a:rPr>
              <a:t>Start			</a:t>
            </a:r>
            <a:r>
              <a:rPr lang="en-US" sz="4900" b="1" dirty="0" smtClean="0">
                <a:solidFill>
                  <a:srgbClr val="0000FF"/>
                </a:solidFill>
              </a:rPr>
              <a:t>15 October</a:t>
            </a:r>
            <a:r>
              <a:rPr lang="en-US" sz="4900" b="1" dirty="0" smtClean="0">
                <a:solidFill>
                  <a:srgbClr val="0000FF"/>
                </a:solidFill>
              </a:rPr>
              <a:t>, </a:t>
            </a:r>
            <a:r>
              <a:rPr lang="en-US" sz="4900" b="1" dirty="0">
                <a:solidFill>
                  <a:srgbClr val="0000FF"/>
                </a:solidFill>
              </a:rPr>
              <a:t>2015</a:t>
            </a:r>
          </a:p>
          <a:p>
            <a:pPr lvl="1">
              <a:buFont typeface="Arial"/>
              <a:buChar char="•"/>
            </a:pPr>
            <a:r>
              <a:rPr lang="en-US" sz="4900" b="1" dirty="0">
                <a:solidFill>
                  <a:srgbClr val="0000FF"/>
                </a:solidFill>
              </a:rPr>
              <a:t>End			</a:t>
            </a:r>
            <a:r>
              <a:rPr lang="en-US" sz="4900" b="1" dirty="0" smtClean="0">
                <a:solidFill>
                  <a:srgbClr val="0000FF"/>
                </a:solidFill>
              </a:rPr>
              <a:t>29 October, </a:t>
            </a:r>
            <a:r>
              <a:rPr lang="en-US" sz="4900" b="1" dirty="0">
                <a:solidFill>
                  <a:srgbClr val="0000FF"/>
                </a:solidFill>
              </a:rPr>
              <a:t>2015</a:t>
            </a:r>
            <a:r>
              <a:rPr lang="en-US" sz="4900" b="1" dirty="0"/>
              <a:t>		</a:t>
            </a:r>
          </a:p>
          <a:p>
            <a:r>
              <a:rPr lang="en-US" sz="4900" b="1" dirty="0"/>
              <a:t>EC </a:t>
            </a:r>
            <a:r>
              <a:rPr lang="en-US" sz="4900" b="1" dirty="0" smtClean="0"/>
              <a:t>approval </a:t>
            </a:r>
            <a:r>
              <a:rPr lang="en-US" sz="4900" b="1" dirty="0"/>
              <a:t>			</a:t>
            </a:r>
            <a:r>
              <a:rPr lang="en-US" sz="4900" b="1" dirty="0" smtClean="0"/>
              <a:t>13 November, </a:t>
            </a:r>
            <a:r>
              <a:rPr lang="en-US" sz="4900" b="1" dirty="0"/>
              <a:t>2015 </a:t>
            </a:r>
            <a:r>
              <a:rPr lang="en-US" sz="4900" b="1" dirty="0" smtClean="0"/>
              <a:t>(Dallas)</a:t>
            </a:r>
            <a:endParaRPr lang="en-US" sz="4900" b="1" dirty="0"/>
          </a:p>
          <a:p>
            <a:r>
              <a:rPr lang="en-US" sz="4900" b="1" dirty="0" smtClean="0"/>
              <a:t>RevCom</a:t>
            </a:r>
          </a:p>
          <a:p>
            <a:pPr lvl="1"/>
            <a:r>
              <a:rPr lang="en-US" sz="4900" b="1" dirty="0" smtClean="0">
                <a:solidFill>
                  <a:srgbClr val="0000FF"/>
                </a:solidFill>
              </a:rPr>
              <a:t>Submission</a:t>
            </a:r>
            <a:r>
              <a:rPr lang="en-US" sz="4900" b="1" dirty="0">
                <a:solidFill>
                  <a:srgbClr val="0000FF"/>
                </a:solidFill>
              </a:rPr>
              <a:t>		</a:t>
            </a:r>
            <a:r>
              <a:rPr lang="en-US" sz="4900" b="1" dirty="0" smtClean="0">
                <a:solidFill>
                  <a:srgbClr val="0000FF"/>
                </a:solidFill>
              </a:rPr>
              <a:t>23 </a:t>
            </a:r>
            <a:r>
              <a:rPr lang="en-US" sz="4900" b="1" dirty="0" smtClean="0">
                <a:solidFill>
                  <a:srgbClr val="0000FF"/>
                </a:solidFill>
              </a:rPr>
              <a:t>October, 2015</a:t>
            </a:r>
          </a:p>
          <a:p>
            <a:pPr lvl="1"/>
            <a:r>
              <a:rPr lang="en-US" sz="4900" b="1" dirty="0" smtClean="0"/>
              <a:t>Approval 			4 December, 2015 (New Jersey)</a:t>
            </a:r>
            <a:endParaRPr lang="en-US" sz="4900" b="1" dirty="0"/>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&lt;Nov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371600"/>
            <a:ext cx="7543800" cy="4800600"/>
          </a:xfrm>
        </p:spPr>
        <p:txBody>
          <a:bodyPr/>
          <a:lstStyle/>
          <a:p>
            <a:pPr marL="0" indent="0">
              <a:buNone/>
            </a:pPr>
            <a:r>
              <a:rPr lang="en-US" sz="2400" dirty="0"/>
              <a:t>137 </a:t>
            </a:r>
            <a:r>
              <a:rPr lang="en-US" sz="2400" dirty="0" smtClean="0"/>
              <a:t>	eligible </a:t>
            </a:r>
            <a:r>
              <a:rPr lang="en-US" sz="2400" dirty="0"/>
              <a:t>people in this ballot </a:t>
            </a:r>
            <a:r>
              <a:rPr lang="en-US" sz="2400" dirty="0" smtClean="0"/>
              <a:t>group</a:t>
            </a:r>
            <a:endParaRPr lang="en-US" sz="2400" dirty="0"/>
          </a:p>
          <a:p>
            <a:pPr marL="0" indent="0">
              <a:buNone/>
            </a:pPr>
            <a:r>
              <a:rPr lang="en-US" sz="2400" dirty="0" smtClean="0"/>
              <a:t>120</a:t>
            </a:r>
            <a:r>
              <a:rPr lang="en-US" sz="2400" dirty="0" smtClean="0"/>
              <a:t>	votes </a:t>
            </a:r>
            <a:r>
              <a:rPr lang="en-US" sz="2400" dirty="0"/>
              <a:t>received (</a:t>
            </a:r>
            <a:r>
              <a:rPr lang="en-US" sz="2400" dirty="0" smtClean="0"/>
              <a:t>87% </a:t>
            </a:r>
            <a:r>
              <a:rPr lang="en-US" sz="2400" dirty="0"/>
              <a:t>returned</a:t>
            </a:r>
            <a:r>
              <a:rPr lang="en-US" sz="2400" dirty="0" smtClean="0"/>
              <a:t>)</a:t>
            </a:r>
          </a:p>
          <a:p>
            <a:pPr marL="0" indent="0">
              <a:buNone/>
            </a:pPr>
            <a:r>
              <a:rPr lang="en-US" sz="2400" dirty="0" smtClean="0"/>
              <a:t>111</a:t>
            </a:r>
            <a:r>
              <a:rPr lang="en-US" sz="2400" dirty="0"/>
              <a:t>	affirmative </a:t>
            </a:r>
            <a:r>
              <a:rPr lang="en-US" sz="2400" dirty="0" smtClean="0"/>
              <a:t>votes (</a:t>
            </a:r>
            <a:r>
              <a:rPr lang="en-US" sz="2400" dirty="0" smtClean="0"/>
              <a:t>98% </a:t>
            </a:r>
            <a:r>
              <a:rPr lang="en-US" sz="2400" dirty="0" smtClean="0"/>
              <a:t>approval)</a:t>
            </a:r>
            <a:endParaRPr lang="en-US" sz="2400" dirty="0"/>
          </a:p>
          <a:p>
            <a:pPr marL="55563" indent="0">
              <a:buNone/>
            </a:pPr>
            <a:r>
              <a:rPr lang="en-US" sz="2400" dirty="0" smtClean="0"/>
              <a:t>2	total </a:t>
            </a:r>
            <a:r>
              <a:rPr lang="en-US" sz="2400" dirty="0"/>
              <a:t>negative votes with comments</a:t>
            </a:r>
          </a:p>
          <a:p>
            <a:pPr marL="963613" indent="-963613">
              <a:buAutoNum type="arabicPlain" startAt="7"/>
            </a:pPr>
            <a:r>
              <a:rPr lang="en-US" sz="2400" dirty="0" smtClean="0"/>
              <a:t>abstention votes (5%)</a:t>
            </a:r>
          </a:p>
          <a:p>
            <a:pPr marL="0" indent="0">
              <a:buNone/>
            </a:pPr>
            <a:endParaRPr lang="en-US" sz="2400" dirty="0" smtClean="0"/>
          </a:p>
          <a:p>
            <a:pPr marL="0" indent="0">
              <a:buNone/>
            </a:pPr>
            <a:r>
              <a:rPr lang="en-US" sz="2400" dirty="0" smtClean="0"/>
              <a:t>123</a:t>
            </a:r>
            <a:r>
              <a:rPr lang="en-US" sz="2400" dirty="0" smtClean="0"/>
              <a:t>	</a:t>
            </a:r>
            <a:r>
              <a:rPr lang="en-US" sz="2000" dirty="0" smtClean="0"/>
              <a:t>COMMENTS (</a:t>
            </a:r>
            <a:r>
              <a:rPr lang="en-US" sz="2000" dirty="0" smtClean="0">
                <a:ln>
                  <a:solidFill>
                    <a:schemeClr val="accent2"/>
                  </a:solidFill>
                </a:ln>
              </a:rPr>
              <a:t>15-15-0344-</a:t>
            </a:r>
            <a:r>
              <a:rPr lang="en-US" sz="2000" dirty="0" smtClean="0">
                <a:ln>
                  <a:solidFill>
                    <a:schemeClr val="accent2"/>
                  </a:solidFill>
                </a:ln>
              </a:rPr>
              <a:t>25</a:t>
            </a:r>
            <a:r>
              <a:rPr lang="en-US" sz="2000" dirty="0" smtClean="0"/>
              <a:t>) (all comments were 	resolved by BRC on 29 October, no changes to the draft 	were required)</a:t>
            </a:r>
            <a:endParaRPr lang="en-US" sz="2000" dirty="0" smtClean="0"/>
          </a:p>
          <a:p>
            <a:pPr marL="0" indent="0">
              <a:buNone/>
            </a:pPr>
            <a:r>
              <a:rPr lang="en-US" sz="2400" dirty="0" smtClean="0"/>
              <a:t>63</a:t>
            </a:r>
            <a:r>
              <a:rPr lang="en-US" sz="2400" dirty="0" smtClean="0"/>
              <a:t>	</a:t>
            </a:r>
            <a:r>
              <a:rPr lang="en-US" sz="2000" dirty="0" smtClean="0"/>
              <a:t>MUST </a:t>
            </a:r>
            <a:r>
              <a:rPr lang="en-US" sz="2000" dirty="0"/>
              <a:t>BE SATISFIED </a:t>
            </a:r>
            <a:r>
              <a:rPr lang="en-US" sz="2000" dirty="0" smtClean="0"/>
              <a:t>COMMENTS (all were 	substantially the same comments as submitted in the 	initial sponsor ballot, no recirculation is required)</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&lt;Nov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a:t>Two presentations</a:t>
            </a:r>
            <a:r>
              <a:rPr lang="en-US" sz="2000" b="1" dirty="0"/>
              <a:t>:</a:t>
            </a:r>
          </a:p>
          <a:p>
            <a:pPr marL="1035050" lvl="2" indent="-290513" fontAlgn="b">
              <a:buClr>
                <a:srgbClr val="FF0000"/>
              </a:buClr>
              <a:buFont typeface="Wingdings" charset="2"/>
              <a:buChar char="q"/>
            </a:pPr>
            <a:r>
              <a:rPr lang="en-US" sz="2000" b="1" dirty="0">
                <a:solidFill>
                  <a:srgbClr val="000000"/>
                </a:solidFill>
                <a:ea typeface="Lucida Grande"/>
                <a:cs typeface="Lucida Grande"/>
              </a:rPr>
              <a:t>proposed high rate amendment to 15.4 (15-15-0655-00)</a:t>
            </a:r>
          </a:p>
          <a:p>
            <a:pPr marL="1035050" lvl="2" indent="-290513" fontAlgn="b">
              <a:buClr>
                <a:srgbClr val="FF0000"/>
              </a:buClr>
              <a:buFont typeface="Wingdings" charset="2"/>
              <a:buChar char="q"/>
            </a:pPr>
            <a:r>
              <a:rPr lang="en-US" sz="2000" b="1" dirty="0">
                <a:solidFill>
                  <a:srgbClr val="000000"/>
                </a:solidFill>
                <a:ea typeface="Lucida Grande"/>
                <a:cs typeface="Lucida Grande"/>
              </a:rPr>
              <a:t>proposed amendment to 15.4 enabling use of a </a:t>
            </a:r>
            <a:r>
              <a:rPr lang="en-US" sz="2000" b="1" dirty="0" err="1">
                <a:solidFill>
                  <a:srgbClr val="000000"/>
                </a:solidFill>
                <a:ea typeface="Lucida Grande"/>
                <a:cs typeface="Lucida Grande"/>
              </a:rPr>
              <a:t>smartgrid</a:t>
            </a:r>
            <a:r>
              <a:rPr lang="en-US" sz="2000" b="1" dirty="0">
                <a:solidFill>
                  <a:srgbClr val="000000"/>
                </a:solidFill>
                <a:ea typeface="Lucida Grande"/>
                <a:cs typeface="Lucida Grande"/>
              </a:rPr>
              <a:t> band in </a:t>
            </a:r>
            <a:r>
              <a:rPr lang="en-US" sz="2000" b="1" dirty="0" smtClean="0">
                <a:solidFill>
                  <a:srgbClr val="000000"/>
                </a:solidFill>
                <a:ea typeface="Lucida Grande"/>
                <a:cs typeface="Lucida Grande"/>
              </a:rPr>
              <a:t>India</a:t>
            </a:r>
            <a:endParaRPr lang="en-US" sz="20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&lt;Nov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a:t>
            </a:r>
            <a:r>
              <a:rPr lang="en-US" sz="2800" dirty="0" smtClean="0">
                <a:latin typeface="Times New Roman" charset="0"/>
                <a:ea typeface="ＭＳ Ｐゴシック" charset="0"/>
                <a:cs typeface="ＭＳ Ｐゴシック" charset="0"/>
              </a:rPr>
              <a:t>0803-00)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94166" y="1371600"/>
            <a:ext cx="8915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Monday </a:t>
            </a:r>
            <a:r>
              <a:rPr lang="en-US" sz="2000" b="1" dirty="0"/>
              <a:t>9 Nov PM1: 802.15.4 </a:t>
            </a:r>
            <a:r>
              <a:rPr lang="en-US" sz="2000" b="1" dirty="0" smtClean="0"/>
              <a:t>- </a:t>
            </a:r>
            <a:r>
              <a:rPr lang="en-US" sz="2000" b="1" dirty="0"/>
              <a:t>Opening Report, Review resolution </a:t>
            </a:r>
            <a:r>
              <a:rPr lang="en-US" sz="2000" b="1" dirty="0" smtClean="0"/>
              <a:t>issues, </a:t>
            </a:r>
            <a:r>
              <a:rPr lang="en-US" sz="2000" b="1" dirty="0"/>
              <a:t>BRC </a:t>
            </a:r>
            <a:r>
              <a:rPr lang="en-US" sz="2000" b="1" dirty="0" smtClean="0"/>
              <a:t>calls, and RevCom submission </a:t>
            </a:r>
            <a:r>
              <a:rPr lang="en-US" sz="2000" dirty="0" smtClean="0"/>
              <a:t> </a:t>
            </a:r>
          </a:p>
          <a:p>
            <a:pPr marL="569913" indent="-342900">
              <a:buClr>
                <a:srgbClr val="FF0000"/>
              </a:buClr>
              <a:buFont typeface="Wingdings" charset="2"/>
              <a:buChar char="q"/>
            </a:pPr>
            <a:r>
              <a:rPr lang="en-US" sz="2000" b="1" strike="sngStrike" dirty="0" smtClean="0"/>
              <a:t>Monday </a:t>
            </a:r>
            <a:r>
              <a:rPr lang="en-US" sz="2000" b="1" strike="sngStrike" dirty="0"/>
              <a:t>9 Nov PM2: 802.15.4 </a:t>
            </a:r>
            <a:r>
              <a:rPr lang="en-US" sz="2000" b="1" strike="sngStrike" dirty="0" smtClean="0"/>
              <a:t>Revision–</a:t>
            </a:r>
            <a:r>
              <a:rPr lang="en-US" sz="2000" b="1" strike="sngStrike" dirty="0"/>
              <a:t>Security issues </a:t>
            </a:r>
            <a:endParaRPr lang="en-US" sz="2000" strike="sngStrike" dirty="0" smtClean="0"/>
          </a:p>
          <a:p>
            <a:pPr marL="569913" indent="-342900">
              <a:buClr>
                <a:srgbClr val="FF0000"/>
              </a:buClr>
              <a:buFont typeface="Wingdings" charset="2"/>
              <a:buChar char="q"/>
            </a:pPr>
            <a:r>
              <a:rPr lang="en-US" sz="2000" b="1" strike="sngStrike" dirty="0" smtClean="0"/>
              <a:t>Tuesday </a:t>
            </a:r>
            <a:r>
              <a:rPr lang="en-US" sz="2000" b="1" strike="sngStrike" dirty="0"/>
              <a:t>10 Nov AM1: 802.15.4 </a:t>
            </a:r>
            <a:r>
              <a:rPr lang="en-US" sz="2000" b="1" strike="sngStrike" dirty="0" smtClean="0"/>
              <a:t>Revision–</a:t>
            </a:r>
            <a:r>
              <a:rPr lang="en-US" sz="2000" b="1" strike="sngStrike" dirty="0"/>
              <a:t>TSCH </a:t>
            </a:r>
            <a:r>
              <a:rPr lang="en-US" sz="2000" b="1" strike="sngStrike" dirty="0" smtClean="0"/>
              <a:t>issues</a:t>
            </a:r>
            <a:endParaRPr lang="en-US" sz="2000" strike="sngStrike" dirty="0" smtClean="0"/>
          </a:p>
          <a:p>
            <a:pPr marL="569913" indent="-342900">
              <a:buClr>
                <a:srgbClr val="FF0000"/>
              </a:buClr>
              <a:buFont typeface="Wingdings" charset="2"/>
              <a:buChar char="q"/>
            </a:pPr>
            <a:r>
              <a:rPr lang="en-US" sz="2000" b="1" strike="sngStrike" dirty="0" smtClean="0"/>
              <a:t>Tuesday </a:t>
            </a:r>
            <a:r>
              <a:rPr lang="en-US" sz="2000" b="1" strike="sngStrike" dirty="0"/>
              <a:t>10 Nov AM2: 802.15.4 </a:t>
            </a:r>
            <a:r>
              <a:rPr lang="en-US" sz="2000" b="1" strike="sngStrike" dirty="0" smtClean="0"/>
              <a:t>Revision–</a:t>
            </a:r>
            <a:r>
              <a:rPr lang="en-US" sz="2000" b="1" strike="sngStrike" dirty="0"/>
              <a:t>IE issues </a:t>
            </a:r>
            <a:endParaRPr lang="en-US" sz="2000" strike="sngStrike" dirty="0" smtClean="0"/>
          </a:p>
          <a:p>
            <a:pPr marL="569913" indent="-342900">
              <a:buClr>
                <a:srgbClr val="FF0000"/>
              </a:buClr>
              <a:buFont typeface="Wingdings" charset="2"/>
              <a:buChar char="q"/>
            </a:pPr>
            <a:r>
              <a:rPr lang="en-US" sz="2000" b="1" strike="sngStrike" dirty="0" smtClean="0"/>
              <a:t>Wednesday </a:t>
            </a:r>
            <a:r>
              <a:rPr lang="en-US" sz="2000" b="1" strike="sngStrike" dirty="0"/>
              <a:t>11 Nov PM1: 802.15.4 </a:t>
            </a:r>
            <a:r>
              <a:rPr lang="en-US" sz="2000" b="1" strike="sngStrike" dirty="0" smtClean="0"/>
              <a:t>Revision–</a:t>
            </a:r>
            <a:r>
              <a:rPr lang="en-US" sz="2000" b="1" strike="sngStrike" dirty="0"/>
              <a:t>PHY </a:t>
            </a:r>
            <a:r>
              <a:rPr lang="en-US" sz="2000" b="1" strike="sngStrike" dirty="0" smtClean="0"/>
              <a:t>issues</a:t>
            </a:r>
            <a:endParaRPr lang="en-US" sz="2000" strike="sngStrike" dirty="0" smtClean="0"/>
          </a:p>
          <a:p>
            <a:pPr marL="569913" indent="-342900">
              <a:buClr>
                <a:srgbClr val="FF0000"/>
              </a:buClr>
              <a:buFont typeface="Wingdings" charset="2"/>
              <a:buChar char="q"/>
            </a:pPr>
            <a:r>
              <a:rPr lang="en-US" sz="2000" b="1" strike="sngStrike" dirty="0" smtClean="0"/>
              <a:t>Wednesday </a:t>
            </a:r>
            <a:r>
              <a:rPr lang="en-US" sz="2000" b="1" strike="sngStrike" dirty="0"/>
              <a:t>11 Nov, PM2: 802.15.4 </a:t>
            </a:r>
            <a:r>
              <a:rPr lang="en-US" sz="2000" b="1" strike="sngStrike" dirty="0" smtClean="0"/>
              <a:t>Revision–</a:t>
            </a:r>
            <a:r>
              <a:rPr lang="en-US" sz="2000" b="1" strike="sngStrike" dirty="0"/>
              <a:t>PAN ID issues</a:t>
            </a:r>
            <a:r>
              <a:rPr lang="en-US" sz="2000" strike="sngStrike" dirty="0"/>
              <a:t> </a:t>
            </a:r>
            <a:endParaRPr lang="en-US" sz="2000" strike="sngStrike" dirty="0" smtClean="0"/>
          </a:p>
          <a:p>
            <a:pPr marL="569913" indent="-342900">
              <a:buClr>
                <a:srgbClr val="FF0000"/>
              </a:buClr>
              <a:buFont typeface="Wingdings" charset="2"/>
              <a:buChar char="q"/>
            </a:pPr>
            <a:r>
              <a:rPr lang="en-US" sz="2000" b="1" strike="sngStrike" dirty="0" smtClean="0"/>
              <a:t>Thursday </a:t>
            </a:r>
            <a:r>
              <a:rPr lang="en-US" sz="2000" b="1" strike="sngStrike" dirty="0"/>
              <a:t>12 Nov, AM1: 802.15.4 Revision </a:t>
            </a:r>
            <a:r>
              <a:rPr lang="en-US" sz="2000" b="1" strike="sngStrike" dirty="0" smtClean="0"/>
              <a:t>–</a:t>
            </a:r>
            <a:r>
              <a:rPr lang="en-US" sz="2000" b="1" strike="sngStrike" dirty="0"/>
              <a:t>MLME issues, AOB</a:t>
            </a:r>
            <a:r>
              <a:rPr lang="en-US" sz="2000" strike="sngStrike" dirty="0"/>
              <a:t> </a:t>
            </a:r>
            <a:endParaRPr lang="en-US" sz="2000" strike="sngStrike" dirty="0" smtClean="0"/>
          </a:p>
          <a:p>
            <a:pPr marL="569913" indent="-342900">
              <a:buClr>
                <a:srgbClr val="FF0000"/>
              </a:buClr>
              <a:buFont typeface="Wingdings" charset="2"/>
              <a:buChar char="q"/>
            </a:pPr>
            <a:r>
              <a:rPr lang="en-US" sz="2000" b="1" strike="sngStrike" dirty="0" smtClean="0"/>
              <a:t>Thursday </a:t>
            </a:r>
            <a:r>
              <a:rPr lang="en-US" sz="2000" b="1" strike="sngStrike" dirty="0"/>
              <a:t>12 Nov, AM2: 802.15.4 </a:t>
            </a:r>
            <a:r>
              <a:rPr lang="en-US" sz="2000" b="1" strike="sngStrike" dirty="0" smtClean="0"/>
              <a:t>Revision– </a:t>
            </a:r>
            <a:r>
              <a:rPr lang="en-US" sz="2000" b="1" strike="sngStrike" dirty="0"/>
              <a:t>BRC membership approval, BRC call dates and times</a:t>
            </a:r>
            <a:r>
              <a:rPr lang="en-US" sz="2000" strike="sngStrike" dirty="0"/>
              <a:t> </a:t>
            </a:r>
            <a:endParaRPr lang="en-US" sz="2000" b="1" strike="sngStrike" dirty="0" smtClean="0"/>
          </a:p>
        </p:txBody>
      </p:sp>
      <p:sp>
        <p:nvSpPr>
          <p:cNvPr id="2" name="TextBox 1"/>
          <p:cNvSpPr txBox="1"/>
          <p:nvPr/>
        </p:nvSpPr>
        <p:spPr>
          <a:xfrm>
            <a:off x="685800" y="5410200"/>
            <a:ext cx="7522312" cy="830997"/>
          </a:xfrm>
          <a:prstGeom prst="rect">
            <a:avLst/>
          </a:prstGeom>
          <a:noFill/>
        </p:spPr>
        <p:txBody>
          <a:bodyPr wrap="none" rtlCol="0">
            <a:spAutoFit/>
          </a:bodyPr>
          <a:lstStyle/>
          <a:p>
            <a:r>
              <a:rPr lang="en-US" sz="2400" b="1" dirty="0" smtClean="0">
                <a:solidFill>
                  <a:srgbClr val="0000FF"/>
                </a:solidFill>
              </a:rPr>
              <a:t>802.15 Standing Committee for maintenance of 802.15.4 </a:t>
            </a:r>
            <a:br>
              <a:rPr lang="en-US" sz="2400" b="1" dirty="0" smtClean="0">
                <a:solidFill>
                  <a:srgbClr val="0000FF"/>
                </a:solidFill>
              </a:rPr>
            </a:br>
            <a:r>
              <a:rPr lang="en-US" sz="2400" b="1" dirty="0" smtClean="0">
                <a:solidFill>
                  <a:srgbClr val="0000FF"/>
                </a:solidFill>
              </a:rPr>
              <a:t>has completed its task</a:t>
            </a:r>
            <a:endParaRPr lang="en-US" sz="2400" b="1"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28911</TotalTime>
  <Words>1266</Words>
  <Application>Microsoft Macintosh PowerPoint</Application>
  <PresentationFormat>On-screen Show (4:3)</PresentationFormat>
  <Paragraphs>194</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Meeting Goals (Agenda 15-15-0803-00)</vt:lpstr>
      <vt:lpstr>Meeting Goals (Agenda 15-15-0803-00)</vt:lpstr>
      <vt:lpstr>Revision Schedule</vt:lpstr>
      <vt:lpstr>Voting Results</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&lt;SC Report&gt;</dc:subject>
  <dc:creator>Pat Kinney</dc:creator>
  <cp:keywords/>
  <dc:description>&lt;15-15-0532-00-0mag&gt;</dc:description>
  <cp:lastModifiedBy>Pat Kinney</cp:lastModifiedBy>
  <cp:revision>618</cp:revision>
  <cp:lastPrinted>1998-02-10T13:28:06Z</cp:lastPrinted>
  <dcterms:created xsi:type="dcterms:W3CDTF">2009-07-12T16:25:16Z</dcterms:created>
  <dcterms:modified xsi:type="dcterms:W3CDTF">2015-11-08T20:27:50Z</dcterms:modified>
  <cp:category/>
</cp:coreProperties>
</file>