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5" r:id="rId2"/>
    <p:sldId id="256" r:id="rId3"/>
    <p:sldId id="257" r:id="rId4"/>
    <p:sldId id="296" r:id="rId5"/>
    <p:sldId id="298" r:id="rId6"/>
    <p:sldId id="300" r:id="rId7"/>
    <p:sldId id="301"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82662" autoAdjust="0"/>
  </p:normalViewPr>
  <p:slideViewPr>
    <p:cSldViewPr>
      <p:cViewPr varScale="1">
        <p:scale>
          <a:sx n="74" d="100"/>
          <a:sy n="74" d="100"/>
        </p:scale>
        <p:origin x="1402" y="5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802.11-15/099rr1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CSR-Qualcomm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802.11-15/099rr1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CSR-Qualcomm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802.11-15/099rr1</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802.11-15/099rr1</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115,196.00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expected to attend</a:t>
            </a: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November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November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November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November 2015</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GB" sz="1800" b="1" dirty="0" smtClean="0">
                <a:solidFill>
                  <a:schemeClr val="tx1"/>
                </a:solidFill>
                <a:latin typeface="Times New Roman" pitchFamily="16" charset="0"/>
                <a:ea typeface="MS Gothic" charset="-128"/>
                <a:cs typeface="Arial Unicode MS" charset="0"/>
              </a:rPr>
              <a:t>.</a:t>
            </a:r>
            <a:r>
              <a:rPr lang="en-US" sz="1800" b="1" dirty="0" smtClean="0">
                <a:solidFill>
                  <a:schemeClr val="tx1"/>
                </a:solidFill>
                <a:effectLst/>
              </a:rPr>
              <a:t> 15-15-0853-00-0000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November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08 Nov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11-15/1215r0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November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November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November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2015-11-08</a:t>
            </a:r>
          </a:p>
        </p:txBody>
      </p:sp>
      <p:graphicFrame>
        <p:nvGraphicFramePr>
          <p:cNvPr id="1026" name="Object 3"/>
          <p:cNvGraphicFramePr>
            <a:graphicFrameLocks noChangeAspect="1"/>
          </p:cNvGraphicFramePr>
          <p:nvPr>
            <p:extLst>
              <p:ext uri="{D42A27DB-BD31-4B8C-83A1-F6EECF244321}">
                <p14:modId xmlns:p14="http://schemas.microsoft.com/office/powerpoint/2010/main" val="345594906"/>
              </p:ext>
            </p:extLst>
          </p:nvPr>
        </p:nvGraphicFramePr>
        <p:xfrm>
          <a:off x="517525" y="2298700"/>
          <a:ext cx="7543800" cy="2827338"/>
        </p:xfrm>
        <a:graphic>
          <a:graphicData uri="http://schemas.openxmlformats.org/presentationml/2006/ole">
            <mc:AlternateContent xmlns:mc="http://schemas.openxmlformats.org/markup-compatibility/2006">
              <mc:Choice xmlns:v="urn:schemas-microsoft-com:vml" Requires="v">
                <p:oleObj spid="_x0000_s1170" name="Document" r:id="rId4" imgW="8253180" imgH="3086100" progId="Word.Document.8">
                  <p:embed/>
                </p:oleObj>
              </mc:Choice>
              <mc:Fallback>
                <p:oleObj name="Document" r:id="rId4" imgW="8253180" imgH="3086100" progId="Word.Document.8">
                  <p:embed/>
                  <p:pic>
                    <p:nvPicPr>
                      <p:cNvPr id="0" name="Picture 46"/>
                      <p:cNvPicPr>
                        <a:picLocks noChangeAspect="1" noChangeArrowheads="1"/>
                      </p:cNvPicPr>
                      <p:nvPr/>
                    </p:nvPicPr>
                    <p:blipFill>
                      <a:blip r:embed="rId5"/>
                      <a:srcRect/>
                      <a:stretch>
                        <a:fillRect/>
                      </a:stretch>
                    </p:blipFill>
                    <p:spPr bwMode="auto">
                      <a:xfrm>
                        <a:off x="517525" y="2298700"/>
                        <a:ext cx="7543800" cy="2827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dirty="0" smtClean="0"/>
              <a:t>November 2015</a:t>
            </a:r>
            <a:r>
              <a:rPr lang="en-GB" dirty="0" smtClean="0"/>
              <a:t> Treasurer report for the Joint 802.11/.15 Wireless funds</a:t>
            </a:r>
          </a:p>
          <a:p>
            <a:endParaRPr lang="en-GB" dirty="0" smtClean="0"/>
          </a:p>
          <a:p>
            <a:r>
              <a:rPr lang="en-GB" dirty="0" smtClean="0"/>
              <a:t>Also reported in </a:t>
            </a:r>
            <a:r>
              <a:rPr lang="en-GB" dirty="0" smtClean="0"/>
              <a:t>802.11 </a:t>
            </a:r>
            <a:r>
              <a:rPr lang="en-GB" dirty="0"/>
              <a:t>doc</a:t>
            </a:r>
            <a:r>
              <a:rPr lang="en-GB" dirty="0" smtClean="0"/>
              <a:t>: </a:t>
            </a:r>
            <a:r>
              <a:rPr lang="en-US" dirty="0"/>
              <a:t>11-15/1215r0</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November 2015</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dirty="0" smtClean="0"/>
              <a:t>Jon </a:t>
            </a:r>
            <a:r>
              <a:rPr lang="en-GB" dirty="0" err="1" smtClean="0"/>
              <a:t>Rosdahl</a:t>
            </a:r>
            <a:r>
              <a:rPr lang="en-GB" dirty="0" smtClean="0"/>
              <a:t>, CSR-Qualcomm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dirty="0" smtClean="0"/>
              <a:t>Jon </a:t>
            </a:r>
            <a:r>
              <a:rPr lang="en-GB" dirty="0" err="1" smtClean="0"/>
              <a:t>Rosdahl</a:t>
            </a:r>
            <a:r>
              <a:rPr lang="en-GB" dirty="0" smtClean="0"/>
              <a:t>, CSR-Qualcomm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169529823"/>
              </p:ext>
            </p:extLst>
          </p:nvPr>
        </p:nvGraphicFramePr>
        <p:xfrm>
          <a:off x="696913" y="838197"/>
          <a:ext cx="7685087" cy="5394185"/>
        </p:xfrm>
        <a:graphic>
          <a:graphicData uri="http://schemas.openxmlformats.org/drawingml/2006/table">
            <a:tbl>
              <a:tblPr/>
              <a:tblGrid>
                <a:gridCol w="5781228"/>
                <a:gridCol w="1903859"/>
              </a:tblGrid>
              <a:tr h="381003">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800" b="1" i="0" u="none" strike="noStrike" dirty="0" smtClean="0">
                          <a:solidFill>
                            <a:srgbClr val="000000"/>
                          </a:solidFill>
                          <a:effectLst/>
                          <a:latin typeface="Arial"/>
                        </a:rPr>
                        <a:t>31 October 2015</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dirty="0">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dirty="0">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dirty="0">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dirty="0" smtClean="0">
                          <a:solidFill>
                            <a:srgbClr val="000000"/>
                          </a:solidFill>
                          <a:effectLst/>
                          <a:latin typeface="Arial" panose="020B0604020202020204" pitchFamily="34" charset="0"/>
                        </a:rPr>
                        <a:t>     74331 </a:t>
                      </a:r>
                      <a:r>
                        <a:rPr lang="en-US" sz="1800" b="0" i="0" u="none" strike="noStrike" dirty="0">
                          <a:solidFill>
                            <a:srgbClr val="000000"/>
                          </a:solidFill>
                          <a:effectLst/>
                          <a:latin typeface="Arial" panose="020B0604020202020204" pitchFamily="34" charset="0"/>
                        </a:rPr>
                        <a:t>- 802.11/.15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$364,236.61 </a:t>
                      </a:r>
                    </a:p>
                  </a:txBody>
                  <a:tcPr marL="9525" marR="9525" marT="9525" marB="0" anchor="ctr">
                    <a:lnL>
                      <a:noFill/>
                    </a:lnL>
                    <a:lnR>
                      <a:noFill/>
                    </a:lnR>
                    <a:lnT>
                      <a:noFill/>
                    </a:lnT>
                    <a:lnB>
                      <a:noFill/>
                    </a:lnB>
                  </a:tcPr>
                </a:tc>
              </a:tr>
              <a:tr h="324980">
                <a:tc>
                  <a:txBody>
                    <a:bodyPr/>
                    <a:lstStyle/>
                    <a:p>
                      <a:pPr algn="l" fontAlgn="b"/>
                      <a:r>
                        <a:rPr lang="en-US" sz="1800" b="0" i="0" u="none" strike="noStrike" dirty="0" smtClean="0">
                          <a:solidFill>
                            <a:srgbClr val="000000"/>
                          </a:solidFill>
                          <a:effectLst/>
                          <a:latin typeface="Arial" panose="020B0604020202020204" pitchFamily="34" charset="0"/>
                        </a:rPr>
                        <a:t>     74332 </a:t>
                      </a:r>
                      <a:r>
                        <a:rPr lang="en-US" sz="1800" b="0" i="0" u="none" strike="noStrike" dirty="0">
                          <a:solidFill>
                            <a:srgbClr val="000000"/>
                          </a:solidFill>
                          <a:effectLst/>
                          <a:latin typeface="Arial" panose="020B0604020202020204" pitchFamily="34" charset="0"/>
                        </a:rPr>
                        <a:t>- 802.11/.15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$29,170.36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dirty="0">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69578">
                <a:tc>
                  <a:txBody>
                    <a:bodyPr/>
                    <a:lstStyle/>
                    <a:p>
                      <a:pPr algn="l" fontAlgn="b"/>
                      <a:r>
                        <a:rPr lang="en-US" sz="1800" b="0" i="0" u="none" strike="noStrike" dirty="0" smtClean="0">
                          <a:solidFill>
                            <a:srgbClr val="000000"/>
                          </a:solidFill>
                          <a:effectLst/>
                          <a:latin typeface="Arial" panose="020B0604020202020204" pitchFamily="34" charset="0"/>
                        </a:rPr>
                        <a:t>     Retained </a:t>
                      </a:r>
                      <a:r>
                        <a:rPr lang="en-US" sz="1800" b="0" i="0" u="none" strike="noStrike" dirty="0">
                          <a:solidFill>
                            <a:srgbClr val="000000"/>
                          </a:solidFill>
                          <a:effectLst/>
                          <a:latin typeface="Arial" panose="020B0604020202020204" pitchFamily="34" charset="0"/>
                        </a:rPr>
                        <a:t>Earnings</a:t>
                      </a:r>
                    </a:p>
                  </a:txBody>
                  <a:tcPr marL="171450" marR="9525" marT="9525"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panose="020B0604020202020204" pitchFamily="34" charset="0"/>
                        </a:rPr>
                        <a:t>$724,757.43 </a:t>
                      </a:r>
                    </a:p>
                  </a:txBody>
                  <a:tcPr marL="9525" marR="9525" marT="9525" marB="0" anchor="ctr">
                    <a:lnL>
                      <a:noFill/>
                    </a:lnL>
                    <a:lnR>
                      <a:noFill/>
                    </a:lnR>
                    <a:lnT>
                      <a:noFill/>
                    </a:lnT>
                    <a:lnB>
                      <a:noFill/>
                    </a:lnB>
                  </a:tcPr>
                </a:tc>
              </a:tr>
              <a:tr h="269578">
                <a:tc>
                  <a:txBody>
                    <a:bodyPr/>
                    <a:lstStyle/>
                    <a:p>
                      <a:pPr algn="l" fontAlgn="b"/>
                      <a:r>
                        <a:rPr lang="en-US" sz="1800" b="0" i="0" u="none" strike="noStrike" dirty="0" smtClean="0">
                          <a:solidFill>
                            <a:srgbClr val="000000"/>
                          </a:solidFill>
                          <a:effectLst/>
                          <a:latin typeface="Arial" panose="020B0604020202020204" pitchFamily="34" charset="0"/>
                        </a:rPr>
                        <a:t>     Net </a:t>
                      </a:r>
                      <a:r>
                        <a:rPr lang="en-US" sz="1800" b="0" i="0" u="none" strike="noStrike" dirty="0">
                          <a:solidFill>
                            <a:srgbClr val="000000"/>
                          </a:solidFill>
                          <a:effectLst/>
                          <a:latin typeface="Arial" panose="020B0604020202020204" pitchFamily="34" charset="0"/>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dirty="0">
                          <a:solidFill>
                            <a:srgbClr val="000000"/>
                          </a:solidFill>
                          <a:effectLst/>
                          <a:latin typeface="Arial" panose="020B0604020202020204" pitchFamily="34" charset="0"/>
                        </a:rPr>
                        <a:t>($331,350.46)</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panose="020B0604020202020204" pitchFamily="34" charset="0"/>
                        </a:rPr>
                        <a:t>$393,406.97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2015</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119282639"/>
              </p:ext>
            </p:extLst>
          </p:nvPr>
        </p:nvGraphicFramePr>
        <p:xfrm>
          <a:off x="457201" y="685808"/>
          <a:ext cx="8458198" cy="6204176"/>
        </p:xfrm>
        <a:graphic>
          <a:graphicData uri="http://schemas.openxmlformats.org/drawingml/2006/table">
            <a:tbl>
              <a:tblPr/>
              <a:tblGrid>
                <a:gridCol w="2133599"/>
                <a:gridCol w="1143000"/>
                <a:gridCol w="914400"/>
                <a:gridCol w="1002631"/>
                <a:gridCol w="816142"/>
                <a:gridCol w="816142"/>
                <a:gridCol w="816142"/>
                <a:gridCol w="816142"/>
              </a:tblGrid>
              <a:tr h="464794">
                <a:tc rowSpan="2">
                  <a:txBody>
                    <a:bodyPr/>
                    <a:lstStyle/>
                    <a:p>
                      <a:pPr algn="ctr" fontAlgn="b"/>
                      <a:r>
                        <a:rPr lang="en-US" sz="1400" b="1" i="0" u="none" strike="noStrike" dirty="0">
                          <a:effectLst/>
                          <a:latin typeface="Arial" panose="020B0604020202020204" pitchFamily="34" charset="0"/>
                        </a:rPr>
                        <a:t>2015 IEEE 802 Wireless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Income Statement</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10-31-2015</a:t>
                      </a:r>
                    </a:p>
                  </a:txBody>
                  <a:tcPr marL="9525" marR="9525" marT="9525" marB="0" anchor="b">
                    <a:lnL>
                      <a:noFill/>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00" b="1" i="0" u="none" strike="noStrike" kern="1200" dirty="0">
                          <a:solidFill>
                            <a:schemeClr val="tx1"/>
                          </a:solidFill>
                          <a:effectLst/>
                          <a:latin typeface="Arial" panose="020B0604020202020204" pitchFamily="34" charset="0"/>
                          <a:ea typeface="+mn-ea"/>
                          <a:cs typeface="+mn-cs"/>
                        </a:rPr>
                        <a:t>Interest/</a:t>
                      </a:r>
                      <a:r>
                        <a:rPr lang="en-US" sz="1000" b="1" i="0" u="none" strike="noStrike" kern="1200" dirty="0" err="1">
                          <a:solidFill>
                            <a:schemeClr val="tx1"/>
                          </a:solidFill>
                          <a:effectLst/>
                          <a:latin typeface="Arial" panose="020B0604020202020204" pitchFamily="34" charset="0"/>
                          <a:ea typeface="+mn-ea"/>
                          <a:cs typeface="+mn-cs"/>
                        </a:rPr>
                        <a:t>Misc</a:t>
                      </a:r>
                      <a:endParaRPr lang="en-US" sz="1000" b="1" i="0" u="none" strike="noStrike" kern="1200" dirty="0">
                        <a:solidFill>
                          <a:schemeClr val="tx1"/>
                        </a:solidFill>
                        <a:effectLst/>
                        <a:latin typeface="Arial" panose="020B0604020202020204" pitchFamily="34" charset="0"/>
                        <a:ea typeface="+mn-ea"/>
                        <a:cs typeface="+mn-cs"/>
                      </a:endParaRP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solidFill>
                      <a:srgbClr val="D0D0D0"/>
                    </a:solidFill>
                  </a:tcPr>
                </a:tc>
                <a:tc>
                  <a:txBody>
                    <a:bodyPr/>
                    <a:lstStyle/>
                    <a:p>
                      <a:pPr algn="r" fontAlgn="b"/>
                      <a:r>
                        <a:rPr lang="en-US" sz="1100" b="1" i="0" u="none" strike="noStrike">
                          <a:effectLst/>
                          <a:latin typeface="Arial" panose="020B0604020202020204" pitchFamily="34" charset="0"/>
                        </a:rPr>
                        <a:t>2015-01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Atlanta, GA</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2015-05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Vancouver, Canada</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2015-07 </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Waikoloa, HI</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2015-09</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Bangkok, Thailand</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2016-01</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Atlanta,  GA</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w="12700" cap="flat" cmpd="sng" algn="ctr">
                      <a:solidFill>
                        <a:srgbClr val="EEECE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0D0D0"/>
                    </a:solidFill>
                  </a:tcPr>
                </a:tc>
              </a:tr>
              <a:tr h="317926">
                <a:tc vMerge="1">
                  <a:txBody>
                    <a:bodyPr/>
                    <a:lstStyle/>
                    <a:p>
                      <a:endParaRPr lang="en-US"/>
                    </a:p>
                  </a:txBody>
                  <a:tcPr/>
                </a:tc>
                <a:tc>
                  <a:txBody>
                    <a:bodyPr/>
                    <a:lstStyle/>
                    <a:p>
                      <a:pPr algn="r" fontAlgn="b"/>
                      <a:r>
                        <a:rPr lang="en-US" sz="1100" b="1" i="0" u="none" strike="noStrike" dirty="0">
                          <a:effectLst/>
                          <a:latin typeface="Arial" panose="020B0604020202020204" pitchFamily="34" charset="0"/>
                        </a:rPr>
                        <a:t>Amount</a:t>
                      </a:r>
                    </a:p>
                  </a:txBody>
                  <a:tcPr marL="9525" marR="9525" marT="9525" marB="0" anchor="b"/>
                </a:tc>
                <a:tc>
                  <a:txBody>
                    <a:bodyPr/>
                    <a:lstStyle/>
                    <a:p>
                      <a:pPr algn="r" fontAlgn="b"/>
                      <a:r>
                        <a:rPr lang="en-US" sz="1100" b="1" i="0" u="none" strike="noStrike" dirty="0">
                          <a:effectLst/>
                          <a:latin typeface="Arial" panose="020B0604020202020204" pitchFamily="34" charset="0"/>
                        </a:rPr>
                        <a:t>Amount</a:t>
                      </a:r>
                    </a:p>
                  </a:txBody>
                  <a:tcPr marL="9525" marR="9525" marT="9525" marB="0" anchor="b">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dirty="0">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w="12700" cap="flat" cmpd="sng" algn="ctr">
                      <a:solidFill>
                        <a:srgbClr val="EEECE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0D0D0"/>
                    </a:solidFill>
                  </a:tcPr>
                </a:tc>
              </a:tr>
              <a:tr h="160691">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r>
              <a:tr h="160691">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$620,600.00 </a:t>
                      </a:r>
                    </a:p>
                  </a:txBody>
                  <a:tcPr marL="9525" marR="9525" marT="9525" marB="0" anchor="ctr">
                    <a:lnL>
                      <a:noFill/>
                    </a:lnL>
                    <a:lnR>
                      <a:noFill/>
                    </a:lnR>
                    <a:lnT>
                      <a:noFill/>
                    </a:lnT>
                    <a:lnB>
                      <a:noFill/>
                    </a:lnB>
                  </a:tcPr>
                </a:tc>
              </a:tr>
              <a:tr h="312743">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12743">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$1,022.90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$1,022.90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60691">
                <a:tc>
                  <a:txBody>
                    <a:bodyPr/>
                    <a:lstStyle/>
                    <a:p>
                      <a:pPr algn="l" fontAlgn="b"/>
                      <a:r>
                        <a:rPr lang="en-US" sz="11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60691">
                <a:tc>
                  <a:txBody>
                    <a:bodyPr/>
                    <a:lstStyle/>
                    <a:p>
                      <a:pPr algn="l" fontAlgn="b"/>
                      <a:r>
                        <a:rPr lang="en-US" sz="11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$1,022.90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$686,558.56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60691">
                <a:tc>
                  <a:txBody>
                    <a:bodyPr/>
                    <a:lstStyle/>
                    <a:p>
                      <a:pPr algn="l" fontAlgn="b"/>
                      <a:r>
                        <a:rPr lang="en-US" sz="11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2743">
                <a:tc>
                  <a:txBody>
                    <a:bodyPr/>
                    <a:lstStyle/>
                    <a:p>
                      <a:pPr algn="l" fontAlgn="b"/>
                      <a:r>
                        <a:rPr lang="en-US" sz="11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$60,000.00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$60,000.00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$64,388.78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$117.03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$43,135.58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$81,189.34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$133,460.08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$175,780.00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60691">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$3,318.58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$7,098.40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60691">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$61,229.08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$117.03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$737,954.68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12743">
                <a:tc>
                  <a:txBody>
                    <a:bodyPr/>
                    <a:lstStyle/>
                    <a:p>
                      <a:pPr algn="l" fontAlgn="ctr"/>
                      <a:r>
                        <a:rPr lang="en-US" sz="11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($844.53)</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($61,229.08)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($116.03)</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($51,396.12)</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58259">
                <a:tc>
                  <a:txBody>
                    <a:bodyPr/>
                    <a:lstStyle/>
                    <a:p>
                      <a:pPr algn="l"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l"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a:endParaRPr>
                    </a:p>
                  </a:txBody>
                  <a:tcPr marL="6844" marR="6844" marT="6844" marB="0" anchor="ctr">
                    <a:lnL>
                      <a:noFill/>
                    </a:lnL>
                    <a:lnR>
                      <a:noFill/>
                    </a:lnR>
                    <a:lnT>
                      <a:noFill/>
                    </a:lnT>
                    <a:lnB>
                      <a:noFill/>
                    </a:lnB>
                  </a:tcPr>
                </a:tc>
              </a:tr>
              <a:tr h="158259">
                <a:tc>
                  <a:txBody>
                    <a:bodyPr/>
                    <a:lstStyle/>
                    <a:p>
                      <a:pPr algn="l" fontAlgn="b"/>
                      <a:endParaRPr lang="en-US" sz="1100" b="1" i="0" u="none" strike="noStrike">
                        <a:solidFill>
                          <a:srgbClr val="000000"/>
                        </a:solidFill>
                        <a:effectLst/>
                        <a:latin typeface="Arial"/>
                      </a:endParaRPr>
                    </a:p>
                  </a:txBody>
                  <a:tcPr marL="6844" marR="6844" marT="6844" marB="0" anchor="b">
                    <a:lnL>
                      <a:noFill/>
                    </a:lnL>
                    <a:lnR>
                      <a:noFill/>
                    </a:lnR>
                    <a:lnT>
                      <a:noFill/>
                    </a:lnT>
                    <a:lnB>
                      <a:noFill/>
                    </a:lnB>
                  </a:tcPr>
                </a:tc>
                <a:tc>
                  <a:txBody>
                    <a:bodyPr/>
                    <a:lstStyle/>
                    <a:p>
                      <a:pPr algn="l" fontAlgn="b"/>
                      <a:endParaRPr lang="en-US" sz="1100" b="1" i="0" u="none" strike="noStrike">
                        <a:solidFill>
                          <a:srgbClr val="000000"/>
                        </a:solidFill>
                        <a:effectLst/>
                        <a:latin typeface="Arial"/>
                      </a:endParaRPr>
                    </a:p>
                  </a:txBody>
                  <a:tcPr marL="6844" marR="6844" marT="684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58259">
                <a:tc>
                  <a:txBody>
                    <a:bodyPr/>
                    <a:lstStyle/>
                    <a:p>
                      <a:pPr algn="l" fontAlgn="b"/>
                      <a:endParaRPr lang="en-US" sz="1100" b="0" i="0" u="none" strike="noStrike">
                        <a:solidFill>
                          <a:srgbClr val="000000"/>
                        </a:solidFill>
                        <a:effectLst/>
                        <a:latin typeface="Arial"/>
                      </a:endParaRP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endParaRPr lang="en-US" sz="1100" b="0" i="0" u="none" strike="noStrike">
                        <a:solidFill>
                          <a:srgbClr val="000000"/>
                        </a:solidFill>
                        <a:effectLst/>
                        <a:latin typeface="Arial"/>
                      </a:endParaRP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100" b="0" i="0" u="none" strike="noStrike">
                        <a:solidFill>
                          <a:srgbClr val="000000"/>
                        </a:solidFill>
                        <a:effectLst/>
                        <a:latin typeface="Arial"/>
                      </a:endParaRP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r>
              <a:tr h="158259">
                <a:tc>
                  <a:txBody>
                    <a:bodyPr/>
                    <a:lstStyle/>
                    <a:p>
                      <a:pPr algn="l" fontAlgn="b"/>
                      <a:endParaRPr lang="en-US" sz="1100" b="1" i="0" u="none" strike="noStrike">
                        <a:solidFill>
                          <a:srgbClr val="000000"/>
                        </a:solidFill>
                        <a:effectLst/>
                        <a:latin typeface="Arial"/>
                      </a:endParaRP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endParaRPr lang="en-US" sz="1100" b="1" i="0" u="none" strike="noStrike">
                        <a:solidFill>
                          <a:srgbClr val="000000"/>
                        </a:solidFill>
                        <a:effectLst/>
                        <a:latin typeface="Arial"/>
                      </a:endParaRP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58259">
                <a:tc>
                  <a:txBody>
                    <a:bodyPr/>
                    <a:lstStyle/>
                    <a:p>
                      <a:pPr algn="l"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endParaRPr lang="en-US" sz="1100" b="1" i="0" u="none" strike="noStrike" dirty="0">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58259">
                <a:tc>
                  <a:txBody>
                    <a:bodyPr/>
                    <a:lstStyle/>
                    <a:p>
                      <a:pPr algn="l" fontAlgn="ctr"/>
                      <a:endParaRPr lang="en-US" sz="1100" b="1" i="0" u="none" strike="noStrike" dirty="0">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ctr"/>
                      <a:endParaRPr lang="en-US" sz="1100" b="1" i="0" u="none" strike="noStrike" dirty="0">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a:endParaRP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400" dirty="0"/>
              <a:t>Bangkok, Thailand – </a:t>
            </a:r>
            <a:r>
              <a:rPr lang="en-US" sz="2800" dirty="0" smtClean="0"/>
              <a:t/>
            </a:r>
            <a:br>
              <a:rPr lang="en-US" sz="2800" dirty="0" smtClean="0"/>
            </a:br>
            <a:r>
              <a:rPr lang="en-US" sz="2000" dirty="0" smtClean="0"/>
              <a:t>Budget estimates 08 September </a:t>
            </a:r>
            <a:r>
              <a:rPr lang="en-US" sz="2000" dirty="0"/>
              <a:t>2015</a:t>
            </a:r>
            <a:endParaRPr lang="en-US" sz="28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November 2015</a:t>
            </a:r>
            <a:endParaRPr lang="en-GB" dirty="0"/>
          </a:p>
        </p:txBody>
      </p:sp>
      <p:sp>
        <p:nvSpPr>
          <p:cNvPr id="5" name="Footer Placeholder 4"/>
          <p:cNvSpPr>
            <a:spLocks noGrp="1"/>
          </p:cNvSpPr>
          <p:nvPr>
            <p:ph type="ftr" idx="11"/>
          </p:nvPr>
        </p:nvSpPr>
        <p:spPr>
          <a:xfrm>
            <a:off x="6553200" y="6475413"/>
            <a:ext cx="19891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529302484"/>
              </p:ext>
            </p:extLst>
          </p:nvPr>
        </p:nvGraphicFramePr>
        <p:xfrm>
          <a:off x="990600" y="1450968"/>
          <a:ext cx="7551738" cy="4873641"/>
        </p:xfrm>
        <a:graphic>
          <a:graphicData uri="http://schemas.openxmlformats.org/drawingml/2006/table">
            <a:tbl>
              <a:tblPr/>
              <a:tblGrid>
                <a:gridCol w="3994524"/>
                <a:gridCol w="1618695"/>
                <a:gridCol w="293715"/>
                <a:gridCol w="1644804"/>
              </a:tblGrid>
              <a:tr h="233077">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Sept Est</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Nov Actuals</a:t>
                      </a:r>
                    </a:p>
                  </a:txBody>
                  <a:tcPr marL="9525" marR="9525" marT="9525" marB="0" anchor="b">
                    <a:lnL>
                      <a:noFill/>
                    </a:lnL>
                    <a:lnR>
                      <a:noFill/>
                    </a:lnR>
                    <a:lnT>
                      <a:noFill/>
                    </a:lnT>
                    <a:lnB>
                      <a:noFill/>
                    </a:lnB>
                  </a:tcPr>
                </a:tc>
              </a:tr>
              <a:tr h="233077">
                <a:tc>
                  <a:txBody>
                    <a:bodyPr/>
                    <a:lstStyle/>
                    <a:p>
                      <a:pPr algn="l" fontAlgn="b"/>
                      <a:r>
                        <a:rPr lang="en-US" sz="1400" b="1" i="0" u="none" strike="noStrike">
                          <a:solidFill>
                            <a:srgbClr val="000000"/>
                          </a:solidFill>
                          <a:effectLst/>
                          <a:latin typeface="Calibri" panose="020F0502020204030204" pitchFamily="34" charset="0"/>
                        </a:rPr>
                        <a:t>Income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421870">
                <a:tc>
                  <a:txBody>
                    <a:bodyPr/>
                    <a:lstStyle/>
                    <a:p>
                      <a:pPr algn="l" fontAlgn="b"/>
                      <a:r>
                        <a:rPr lang="en-US" sz="1400" b="0" i="0" u="none" strike="noStrike">
                          <a:solidFill>
                            <a:srgbClr val="000000"/>
                          </a:solidFill>
                          <a:effectLst/>
                          <a:latin typeface="Calibri" panose="020F0502020204030204" pitchFamily="34" charset="0"/>
                        </a:rPr>
                        <a:t>1.30  Received from Foundations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$8,550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8550</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2.11 - Registrations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$295,450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$300,900 </a:t>
                      </a:r>
                    </a:p>
                  </a:txBody>
                  <a:tcPr marL="9525" marR="9525" marT="9525" marB="0" anchor="b">
                    <a:lnL>
                      <a:noFill/>
                    </a:lnL>
                    <a:lnR>
                      <a:noFill/>
                    </a:lnR>
                    <a:lnT>
                      <a:noFill/>
                    </a:lnT>
                    <a:lnB>
                      <a:noFill/>
                    </a:lnB>
                  </a:tcPr>
                </a:tc>
              </a:tr>
              <a:tr h="244731">
                <a:tc>
                  <a:txBody>
                    <a:bodyPr/>
                    <a:lstStyle/>
                    <a:p>
                      <a:pPr algn="l" fontAlgn="b"/>
                      <a:r>
                        <a:rPr lang="en-US" sz="1400" b="0" i="0" u="none" strike="noStrike">
                          <a:solidFill>
                            <a:srgbClr val="000000"/>
                          </a:solidFill>
                          <a:effectLst/>
                          <a:latin typeface="Calibri" panose="020F0502020204030204" pitchFamily="34" charset="0"/>
                        </a:rPr>
                        <a:t>2.12 - Hotel Commissions</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3077">
                <a:tc>
                  <a:txBody>
                    <a:bodyPr/>
                    <a:lstStyle/>
                    <a:p>
                      <a:pPr algn="r" fontAlgn="b"/>
                      <a:r>
                        <a:rPr lang="en-US" sz="1400" b="0" i="0" u="none" strike="noStrike">
                          <a:solidFill>
                            <a:srgbClr val="000000"/>
                          </a:solidFill>
                          <a:effectLst/>
                          <a:latin typeface="Calibri" panose="020F0502020204030204" pitchFamily="34" charset="0"/>
                        </a:rPr>
                        <a:t>Total Income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$304,000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$309,450 </a:t>
                      </a:r>
                    </a:p>
                  </a:txBody>
                  <a:tcPr marL="9525" marR="9525" marT="9525" marB="0" anchor="b">
                    <a:lnL>
                      <a:noFill/>
                    </a:lnL>
                    <a:lnR>
                      <a:noFill/>
                    </a:lnR>
                    <a:lnT>
                      <a:noFill/>
                    </a:lnT>
                    <a:lnB>
                      <a:noFill/>
                    </a:lnB>
                  </a:tcPr>
                </a:tc>
              </a:tr>
              <a:tr h="233077">
                <a:tc>
                  <a:txBody>
                    <a:bodyPr/>
                    <a:lstStyle/>
                    <a:p>
                      <a:pPr algn="l" fontAlgn="b"/>
                      <a:r>
                        <a:rPr lang="en-US" sz="1400" b="1" i="0" u="none" strike="noStrike">
                          <a:solidFill>
                            <a:srgbClr val="000000"/>
                          </a:solidFill>
                          <a:effectLst/>
                          <a:latin typeface="Calibri" panose="020F0502020204030204" pitchFamily="34" charset="0"/>
                        </a:rPr>
                        <a:t>Expense</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4.110 - Site Survey</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$1,209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4.113 - Venue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$82,500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$78,600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4.12 - Financial Fees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$23,818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$22,406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4.13 – Meeting Planner</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$50,930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$50,661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4.14 - Food &amp; Beverage</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$82,909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$83,405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4.15 - Network Services</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$55,539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$53,986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4.16 - Social</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$0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4.17 - Shipping</a:t>
                      </a:r>
                    </a:p>
                  </a:txBody>
                  <a:tcPr marL="857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r>
              <a:tr h="244731">
                <a:tc>
                  <a:txBody>
                    <a:bodyPr/>
                    <a:lstStyle/>
                    <a:p>
                      <a:pPr algn="l" fontAlgn="b"/>
                      <a:r>
                        <a:rPr lang="en-US" sz="1400" b="0" i="0" u="none" strike="noStrike">
                          <a:solidFill>
                            <a:srgbClr val="000000"/>
                          </a:solidFill>
                          <a:effectLst/>
                          <a:latin typeface="Calibri" panose="020F0502020204030204" pitchFamily="34" charset="0"/>
                        </a:rPr>
                        <a:t>4.18 - Misc Expense</a:t>
                      </a:r>
                    </a:p>
                  </a:txBody>
                  <a:tcPr marL="857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$10,242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$8,741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33077">
                <a:tc>
                  <a:txBody>
                    <a:bodyPr/>
                    <a:lstStyle/>
                    <a:p>
                      <a:pPr algn="r" fontAlgn="b"/>
                      <a:r>
                        <a:rPr lang="en-US" sz="1400" b="0" i="0" u="none" strike="noStrike">
                          <a:solidFill>
                            <a:srgbClr val="000000"/>
                          </a:solidFill>
                          <a:effectLst/>
                          <a:latin typeface="Calibri" panose="020F0502020204030204" pitchFamily="34" charset="0"/>
                        </a:rPr>
                        <a:t>Total - Expense</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400" b="0" i="0" u="none" strike="noStrike">
                          <a:solidFill>
                            <a:srgbClr val="000000"/>
                          </a:solidFill>
                          <a:effectLst/>
                          <a:latin typeface="Calibri" panose="020F0502020204030204" pitchFamily="34" charset="0"/>
                        </a:rPr>
                        <a:t>$307,147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$299,008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Net Income - Expense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($3,147)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$10,442 </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Registered Attendees </a:t>
                      </a:r>
                    </a:p>
                  </a:txBody>
                  <a:tcPr marL="857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327</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329</a:t>
                      </a:r>
                    </a:p>
                  </a:txBody>
                  <a:tcPr marL="9525" marR="9525" marT="9525" marB="0" anchor="b">
                    <a:lnL>
                      <a:noFill/>
                    </a:lnL>
                    <a:lnR>
                      <a:noFill/>
                    </a:lnR>
                    <a:lnT>
                      <a:noFill/>
                    </a:lnT>
                    <a:lnB>
                      <a:noFill/>
                    </a:lnB>
                  </a:tcPr>
                </a:tc>
              </a:tr>
              <a:tr h="233077">
                <a:tc>
                  <a:txBody>
                    <a:bodyPr/>
                    <a:lstStyle/>
                    <a:p>
                      <a:pPr algn="l" fontAlgn="b"/>
                      <a:r>
                        <a:rPr lang="en-US" sz="1400" b="0" i="0" u="none" strike="noStrike">
                          <a:solidFill>
                            <a:srgbClr val="000000"/>
                          </a:solidFill>
                          <a:effectLst/>
                          <a:latin typeface="Calibri" panose="020F0502020204030204" pitchFamily="34" charset="0"/>
                        </a:rPr>
                        <a:t>average cost per attendee</a:t>
                      </a:r>
                    </a:p>
                  </a:txBody>
                  <a:tcPr marL="9525" marR="9525" marT="9525" marB="0" anchor="b">
                    <a:lnL>
                      <a:noFill/>
                    </a:lnL>
                    <a:lnR>
                      <a:noFill/>
                    </a:lnR>
                    <a:lnT>
                      <a:noFill/>
                    </a:lnT>
                    <a:lnB>
                      <a:noFill/>
                    </a:lnB>
                  </a:tcPr>
                </a:tc>
                <a:tc>
                  <a:txBody>
                    <a:bodyPr/>
                    <a:lstStyle/>
                    <a:p>
                      <a:pPr algn="r" fontAlgn="b"/>
                      <a:r>
                        <a:rPr lang="en-US" sz="1400" b="0" i="0" u="none" strike="noStrike">
                          <a:solidFill>
                            <a:srgbClr val="000000"/>
                          </a:solidFill>
                          <a:effectLst/>
                          <a:latin typeface="Calibri" panose="020F0502020204030204" pitchFamily="34" charset="0"/>
                        </a:rPr>
                        <a:t>$939 </a:t>
                      </a: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r>
                        <a:rPr lang="en-US" sz="1400" b="0" i="0" u="none" strike="noStrike" dirty="0">
                          <a:solidFill>
                            <a:srgbClr val="000000"/>
                          </a:solidFill>
                          <a:effectLst/>
                          <a:latin typeface="Calibri" panose="020F0502020204030204" pitchFamily="34" charset="0"/>
                        </a:rPr>
                        <a:t>$909 </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2925832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2016 Budget estimate</a:t>
            </a:r>
            <a:endParaRPr lang="en-US"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dirty="0" smtClean="0"/>
              <a:t>Jon Rosdahl, CSR-Qualcomm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7</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039185845"/>
              </p:ext>
            </p:extLst>
          </p:nvPr>
        </p:nvGraphicFramePr>
        <p:xfrm>
          <a:off x="696912" y="1234439"/>
          <a:ext cx="3417888" cy="5090160"/>
        </p:xfrm>
        <a:graphic>
          <a:graphicData uri="http://schemas.openxmlformats.org/drawingml/2006/table">
            <a:tbl>
              <a:tblPr>
                <a:tableStyleId>{5C22544A-7EE6-4342-B048-85BDC9FD1C3A}</a:tableStyleId>
              </a:tblPr>
              <a:tblGrid>
                <a:gridCol w="2344105"/>
                <a:gridCol w="1073783"/>
              </a:tblGrid>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Nov Draft</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$282,750</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$58,793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$341,543</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$66,100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$85,057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$69,200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$10,000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$6,500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$1,637 </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$375,168 </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$11,602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650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40400</TotalTime>
  <Words>1777</Words>
  <Application>Microsoft Office PowerPoint</Application>
  <PresentationFormat>On-screen Show (4:3)</PresentationFormat>
  <Paragraphs>574</Paragraphs>
  <Slides>10</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20"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November 2015</vt:lpstr>
      <vt:lpstr>Abstract</vt:lpstr>
      <vt:lpstr>PowerPoint Presentation</vt:lpstr>
      <vt:lpstr>PowerPoint Presentation</vt:lpstr>
      <vt:lpstr>Bangkok, Thailand –  Budget estimates 08 September 2015</vt:lpstr>
      <vt:lpstr>Atlanta 2016 Budget estimate</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2015</dc:title>
  <dc:creator>Jon Rosdahl</dc:creator>
  <cp:keywords>November 2015</cp:keywords>
  <dc:description>Ben Rolfe (BCA); Jon Rosdahl (CSR-Qualcomm)</dc:description>
  <cp:lastModifiedBy>Benjamin Rolfe</cp:lastModifiedBy>
  <cp:revision>253</cp:revision>
  <cp:lastPrinted>1601-01-01T00:00:00Z</cp:lastPrinted>
  <dcterms:created xsi:type="dcterms:W3CDTF">2012-05-13T15:07:35Z</dcterms:created>
  <dcterms:modified xsi:type="dcterms:W3CDTF">2015-11-11T16:51:13Z</dcterms:modified>
</cp:coreProperties>
</file>