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9" r:id="rId2"/>
    <p:sldId id="256" r:id="rId3"/>
    <p:sldId id="278" r:id="rId4"/>
    <p:sldId id="301" r:id="rId5"/>
    <p:sldId id="302" r:id="rId6"/>
    <p:sldId id="303" r:id="rId7"/>
    <p:sldId id="304" r:id="rId8"/>
    <p:sldId id="305" r:id="rId9"/>
    <p:sldId id="306" r:id="rId10"/>
    <p:sldId id="307" r:id="rId11"/>
    <p:sldId id="308" r:id="rId12"/>
    <p:sldId id="309" r:id="rId13"/>
    <p:sldId id="295" r:id="rId14"/>
  </p:sldIdLst>
  <p:sldSz cx="9144000" cy="6858000" type="screen4x3"/>
  <p:notesSz cx="6797675" cy="9926638"/>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61" autoAdjust="0"/>
    <p:restoredTop sz="94660"/>
  </p:normalViewPr>
  <p:slideViewPr>
    <p:cSldViewPr>
      <p:cViewPr varScale="1">
        <p:scale>
          <a:sx n="73" d="100"/>
          <a:sy n="73" d="100"/>
        </p:scale>
        <p:origin x="43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75094" y="-13173"/>
            <a:ext cx="2640946" cy="43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3075" name="Rectangle 3"/>
          <p:cNvSpPr>
            <a:spLocks noGrp="1" noChangeArrowheads="1"/>
          </p:cNvSpPr>
          <p:nvPr>
            <p:ph type="dt" sz="quarter" idx="1"/>
          </p:nvPr>
        </p:nvSpPr>
        <p:spPr bwMode="auto">
          <a:xfrm>
            <a:off x="681635" y="202270"/>
            <a:ext cx="226433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078917" y="9607410"/>
            <a:ext cx="2114935"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smtClean="0"/>
              <a:t>&lt;H.Yokota&gt;, &lt;Landis&amp;Gyr&gt;</a:t>
            </a:r>
            <a:endParaRPr lang="en-US" altLang="ja-JP"/>
          </a:p>
        </p:txBody>
      </p:sp>
      <p:sp>
        <p:nvSpPr>
          <p:cNvPr id="3077" name="Rectangle 5"/>
          <p:cNvSpPr>
            <a:spLocks noGrp="1" noChangeArrowheads="1"/>
          </p:cNvSpPr>
          <p:nvPr>
            <p:ph type="sldNum" sz="quarter" idx="3"/>
          </p:nvPr>
        </p:nvSpPr>
        <p:spPr bwMode="auto">
          <a:xfrm>
            <a:off x="2644060" y="9607410"/>
            <a:ext cx="1358601"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CD6B2041-5CC8-4BE3-9109-3AD0EEB1CA30}" type="slidenum">
              <a:rPr lang="en-US" altLang="ja-JP"/>
              <a:pPr/>
              <a:t>‹#›</a:t>
            </a:fld>
            <a:endParaRPr lang="en-US" altLang="ja-JP"/>
          </a:p>
        </p:txBody>
      </p:sp>
      <p:sp>
        <p:nvSpPr>
          <p:cNvPr id="3078" name="Line 6"/>
          <p:cNvSpPr>
            <a:spLocks noChangeShapeType="1"/>
          </p:cNvSpPr>
          <p:nvPr/>
        </p:nvSpPr>
        <p:spPr bwMode="auto">
          <a:xfrm>
            <a:off x="680079" y="414317"/>
            <a:ext cx="5437518"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80079" y="9607410"/>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t>Submission</a:t>
            </a:r>
          </a:p>
        </p:txBody>
      </p:sp>
      <p:sp>
        <p:nvSpPr>
          <p:cNvPr id="3080" name="Line 8"/>
          <p:cNvSpPr>
            <a:spLocks noChangeShapeType="1"/>
          </p:cNvSpPr>
          <p:nvPr/>
        </p:nvSpPr>
        <p:spPr bwMode="auto">
          <a:xfrm>
            <a:off x="680079" y="9595524"/>
            <a:ext cx="5588473"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232499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98837" y="117369"/>
            <a:ext cx="275922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smtClean="0"/>
              <a:t>doc.: IEEE 802.15-15-0850-00-004s</a:t>
            </a:r>
            <a:endParaRPr lang="en-US" altLang="ja-JP"/>
          </a:p>
        </p:txBody>
      </p:sp>
      <p:sp>
        <p:nvSpPr>
          <p:cNvPr id="2051" name="Rectangle 3"/>
          <p:cNvSpPr>
            <a:spLocks noGrp="1" noChangeArrowheads="1"/>
          </p:cNvSpPr>
          <p:nvPr>
            <p:ph type="dt" idx="1"/>
          </p:nvPr>
        </p:nvSpPr>
        <p:spPr bwMode="auto">
          <a:xfrm>
            <a:off x="641173" y="117369"/>
            <a:ext cx="2682965"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925513" y="750888"/>
            <a:ext cx="4946650" cy="3709987"/>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05734" y="4715408"/>
            <a:ext cx="4986207" cy="4467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697636" y="9610806"/>
            <a:ext cx="2460423"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smtClean="0"/>
              <a:t>&lt;H.Yokota&gt;, &lt;Landis&amp;Gyr&gt;</a:t>
            </a:r>
            <a:endParaRPr lang="en-US" altLang="ja-JP"/>
          </a:p>
        </p:txBody>
      </p:sp>
      <p:sp>
        <p:nvSpPr>
          <p:cNvPr id="2055" name="Rectangle 7"/>
          <p:cNvSpPr>
            <a:spLocks noGrp="1" noChangeArrowheads="1"/>
          </p:cNvSpPr>
          <p:nvPr>
            <p:ph type="sldNum" sz="quarter" idx="5"/>
          </p:nvPr>
        </p:nvSpPr>
        <p:spPr bwMode="auto">
          <a:xfrm>
            <a:off x="2875939" y="9610806"/>
            <a:ext cx="785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BD5E15B9-FB5F-4EC9-A82C-8FAF86DE1813}" type="slidenum">
              <a:rPr lang="en-US" altLang="ja-JP"/>
              <a:pPr/>
              <a:t>‹#›</a:t>
            </a:fld>
            <a:endParaRPr lang="en-US" altLang="ja-JP"/>
          </a:p>
        </p:txBody>
      </p:sp>
      <p:sp>
        <p:nvSpPr>
          <p:cNvPr id="2056" name="Rectangle 8"/>
          <p:cNvSpPr>
            <a:spLocks noChangeArrowheads="1"/>
          </p:cNvSpPr>
          <p:nvPr/>
        </p:nvSpPr>
        <p:spPr bwMode="auto">
          <a:xfrm>
            <a:off x="709648" y="9610806"/>
            <a:ext cx="69719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09648" y="9609108"/>
            <a:ext cx="53783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34948" y="317531"/>
            <a:ext cx="552778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5919891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25513" y="750888"/>
            <a:ext cx="4946650" cy="3709987"/>
          </a:xfrm>
        </p:spPr>
      </p:sp>
      <p:sp>
        <p:nvSpPr>
          <p:cNvPr id="3" name="Notes Placeholder 2"/>
          <p:cNvSpPr>
            <a:spLocks noGrp="1"/>
          </p:cNvSpPr>
          <p:nvPr>
            <p:ph type="body" idx="1"/>
          </p:nvPr>
        </p:nvSpPr>
        <p:spPr/>
        <p:txBody>
          <a:bodyPr/>
          <a:lstStyle/>
          <a:p>
            <a:endParaRPr kumimoji="1" lang="en-US"/>
          </a:p>
        </p:txBody>
      </p:sp>
      <p:sp>
        <p:nvSpPr>
          <p:cNvPr id="4" name="Header Placeholder 3"/>
          <p:cNvSpPr>
            <a:spLocks noGrp="1"/>
          </p:cNvSpPr>
          <p:nvPr>
            <p:ph type="hdr" sz="quarter" idx="10"/>
          </p:nvPr>
        </p:nvSpPr>
        <p:spPr/>
        <p:txBody>
          <a:bodyPr/>
          <a:lstStyle/>
          <a:p>
            <a:r>
              <a:rPr lang="en-US" altLang="ja-JP" smtClean="0"/>
              <a:t>doc.: IEEE 802.15-15-0850-00-004s</a:t>
            </a:r>
            <a:endParaRPr lang="en-US" altLang="ja-JP"/>
          </a:p>
        </p:txBody>
      </p:sp>
      <p:sp>
        <p:nvSpPr>
          <p:cNvPr id="5" name="Date Placeholder 4"/>
          <p:cNvSpPr>
            <a:spLocks noGrp="1"/>
          </p:cNvSpPr>
          <p:nvPr>
            <p:ph type="dt" idx="11"/>
          </p:nvPr>
        </p:nvSpPr>
        <p:spPr/>
        <p:txBody>
          <a:bodyPr/>
          <a:lstStyle/>
          <a:p>
            <a:r>
              <a:rPr lang="en-US" altLang="ja-JP" smtClean="0"/>
              <a:t>&lt;month year&gt;</a:t>
            </a:r>
            <a:endParaRPr lang="en-US" altLang="ja-JP"/>
          </a:p>
        </p:txBody>
      </p:sp>
      <p:sp>
        <p:nvSpPr>
          <p:cNvPr id="6" name="Footer Placeholder 5"/>
          <p:cNvSpPr>
            <a:spLocks noGrp="1"/>
          </p:cNvSpPr>
          <p:nvPr>
            <p:ph type="ftr" sz="quarter" idx="12"/>
          </p:nvPr>
        </p:nvSpPr>
        <p:spPr/>
        <p:txBody>
          <a:bodyPr/>
          <a:lstStyle/>
          <a:p>
            <a:pPr lvl="4"/>
            <a:r>
              <a:rPr lang="en-US" altLang="ja-JP" smtClean="0"/>
              <a:t>&lt;H.Yokota&gt;, &lt;Landis&amp;Gyr&gt;</a:t>
            </a:r>
            <a:endParaRPr lang="en-US" altLang="ja-JP"/>
          </a:p>
        </p:txBody>
      </p:sp>
      <p:sp>
        <p:nvSpPr>
          <p:cNvPr id="7" name="Slide Number Placeholder 6"/>
          <p:cNvSpPr>
            <a:spLocks noGrp="1"/>
          </p:cNvSpPr>
          <p:nvPr>
            <p:ph type="sldNum" sz="quarter" idx="13"/>
          </p:nvPr>
        </p:nvSpPr>
        <p:spPr/>
        <p:txBody>
          <a:bodyPr/>
          <a:lstStyle/>
          <a:p>
            <a:r>
              <a:rPr lang="en-US" altLang="ja-JP" smtClean="0"/>
              <a:t>Page </a:t>
            </a:r>
            <a:fld id="{BD5E15B9-FB5F-4EC9-A82C-8FAF86DE1813}" type="slidenum">
              <a:rPr lang="en-US" altLang="ja-JP" smtClean="0"/>
              <a:pPr/>
              <a:t>1</a:t>
            </a:fld>
            <a:endParaRPr lang="en-US" altLang="ja-JP"/>
          </a:p>
        </p:txBody>
      </p:sp>
    </p:spTree>
    <p:extLst>
      <p:ext uri="{BB962C8B-B14F-4D97-AF65-F5344CB8AC3E}">
        <p14:creationId xmlns:p14="http://schemas.microsoft.com/office/powerpoint/2010/main" val="36331035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smtClean="0"/>
              <a:t>doc.: IEEE 802.15-15-0850-00-004s</a:t>
            </a:r>
            <a:endParaRPr lang="en-US" altLang="ja-JP"/>
          </a:p>
        </p:txBody>
      </p:sp>
      <p:sp>
        <p:nvSpPr>
          <p:cNvPr id="5" name="Rectangle 3"/>
          <p:cNvSpPr>
            <a:spLocks noGrp="1" noChangeArrowheads="1"/>
          </p:cNvSpPr>
          <p:nvPr>
            <p:ph type="dt" idx="1"/>
          </p:nvPr>
        </p:nvSpPr>
        <p:spPr>
          <a:ln/>
        </p:spPr>
        <p:txBody>
          <a:bodyPr/>
          <a:lstStyle/>
          <a:p>
            <a:r>
              <a:rPr lang="en-US" altLang="ja-JP"/>
              <a:t>&lt;month year&gt;</a:t>
            </a:r>
          </a:p>
        </p:txBody>
      </p:sp>
      <p:sp>
        <p:nvSpPr>
          <p:cNvPr id="6" name="Rectangle 6"/>
          <p:cNvSpPr>
            <a:spLocks noGrp="1" noChangeArrowheads="1"/>
          </p:cNvSpPr>
          <p:nvPr>
            <p:ph type="ftr" sz="quarter" idx="4"/>
          </p:nvPr>
        </p:nvSpPr>
        <p:spPr>
          <a:ln/>
        </p:spPr>
        <p:txBody>
          <a:bodyPr/>
          <a:lstStyle/>
          <a:p>
            <a:pPr lvl="4"/>
            <a:r>
              <a:rPr lang="en-US" altLang="ja-JP" smtClean="0"/>
              <a:t>&lt;H.Yokota&gt;, &lt;Landis&amp;Gyr&gt;</a:t>
            </a:r>
            <a:endParaRPr lang="en-US" altLang="ja-JP"/>
          </a:p>
        </p:txBody>
      </p:sp>
      <p:sp>
        <p:nvSpPr>
          <p:cNvPr id="7" name="Rectangle 7"/>
          <p:cNvSpPr>
            <a:spLocks noGrp="1" noChangeArrowheads="1"/>
          </p:cNvSpPr>
          <p:nvPr>
            <p:ph type="sldNum" sz="quarter" idx="5"/>
          </p:nvPr>
        </p:nvSpPr>
        <p:spPr>
          <a:ln/>
        </p:spPr>
        <p:txBody>
          <a:bodyPr/>
          <a:lstStyle/>
          <a:p>
            <a:r>
              <a:rPr lang="en-US" altLang="ja-JP"/>
              <a:t>Page </a:t>
            </a:r>
            <a:fld id="{5175AC98-6EA7-469D-BEBE-D09144DAB4DF}" type="slidenum">
              <a:rPr lang="en-US" altLang="ja-JP"/>
              <a:pPr/>
              <a:t>2</a:t>
            </a:fld>
            <a:endParaRPr lang="en-US" altLang="ja-JP"/>
          </a:p>
        </p:txBody>
      </p:sp>
      <p:sp>
        <p:nvSpPr>
          <p:cNvPr id="24578" name="Rectangle 2"/>
          <p:cNvSpPr>
            <a:spLocks noGrp="1" noRot="1" noChangeAspect="1" noChangeArrowheads="1" noTextEdit="1"/>
          </p:cNvSpPr>
          <p:nvPr>
            <p:ph type="sldImg"/>
          </p:nvPr>
        </p:nvSpPr>
        <p:spPr>
          <a:xfrm>
            <a:off x="925513" y="750888"/>
            <a:ext cx="4946650" cy="3709987"/>
          </a:xfrm>
          <a:ln/>
        </p:spPr>
      </p:sp>
      <p:sp>
        <p:nvSpPr>
          <p:cNvPr id="24579" name="Rectangle 3"/>
          <p:cNvSpPr>
            <a:spLocks noGrp="1" noChangeArrowheads="1"/>
          </p:cNvSpPr>
          <p:nvPr>
            <p:ph type="body" idx="1"/>
          </p:nvPr>
        </p:nvSpPr>
        <p:spPr/>
        <p:txBody>
          <a:bodyPr/>
          <a:lstStyle/>
          <a:p>
            <a:endParaRPr lang="ja-JP" altLang="ja-JP"/>
          </a:p>
        </p:txBody>
      </p:sp>
    </p:spTree>
    <p:extLst>
      <p:ext uri="{BB962C8B-B14F-4D97-AF65-F5344CB8AC3E}">
        <p14:creationId xmlns:p14="http://schemas.microsoft.com/office/powerpoint/2010/main" val="4228363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5275AFD-6EF2-491F-A965-21C14B56F82E}" type="slidenum">
              <a:rPr lang="en-US" altLang="ja-JP"/>
              <a:pPr/>
              <a:t>‹#›</a:t>
            </a:fld>
            <a:endParaRPr lang="en-US" altLang="ja-JP"/>
          </a:p>
        </p:txBody>
      </p:sp>
    </p:spTree>
    <p:extLst>
      <p:ext uri="{BB962C8B-B14F-4D97-AF65-F5344CB8AC3E}">
        <p14:creationId xmlns:p14="http://schemas.microsoft.com/office/powerpoint/2010/main" val="34091602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B0DFABA6-4A1C-474D-BA15-D588FD18DAAA}" type="slidenum">
              <a:rPr lang="en-US" altLang="ja-JP"/>
              <a:pPr/>
              <a:t>‹#›</a:t>
            </a:fld>
            <a:endParaRPr lang="en-US" altLang="ja-JP"/>
          </a:p>
        </p:txBody>
      </p:sp>
    </p:spTree>
    <p:extLst>
      <p:ext uri="{BB962C8B-B14F-4D97-AF65-F5344CB8AC3E}">
        <p14:creationId xmlns:p14="http://schemas.microsoft.com/office/powerpoint/2010/main" val="37000554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60E736CD-E6CA-4963-9906-BD132877590D}" type="slidenum">
              <a:rPr lang="en-US" altLang="ja-JP"/>
              <a:pPr/>
              <a:t>‹#›</a:t>
            </a:fld>
            <a:endParaRPr lang="en-US" altLang="ja-JP"/>
          </a:p>
        </p:txBody>
      </p:sp>
    </p:spTree>
    <p:extLst>
      <p:ext uri="{BB962C8B-B14F-4D97-AF65-F5344CB8AC3E}">
        <p14:creationId xmlns:p14="http://schemas.microsoft.com/office/powerpoint/2010/main" val="383159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573B0C2F-891A-4B55-B0FA-7854B0ED72D6}" type="slidenum">
              <a:rPr lang="en-US" altLang="ja-JP"/>
              <a:pPr/>
              <a:t>‹#›</a:t>
            </a:fld>
            <a:endParaRPr lang="en-US" altLang="ja-JP"/>
          </a:p>
        </p:txBody>
      </p:sp>
    </p:spTree>
    <p:extLst>
      <p:ext uri="{BB962C8B-B14F-4D97-AF65-F5344CB8AC3E}">
        <p14:creationId xmlns:p14="http://schemas.microsoft.com/office/powerpoint/2010/main" val="4338808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lvl1pPr>
              <a:defRPr/>
            </a:lvl1pPr>
          </a:lstStyle>
          <a:p>
            <a:r>
              <a:rPr lang="en-US" altLang="ja-JP"/>
              <a:t>Slide </a:t>
            </a:r>
            <a:fld id="{E99116F4-24CE-4FC9-AABE-743FBC52BBAB}" type="slidenum">
              <a:rPr lang="en-US" altLang="ja-JP"/>
              <a:pPr/>
              <a:t>‹#›</a:t>
            </a:fld>
            <a:endParaRPr lang="en-US" altLang="ja-JP"/>
          </a:p>
        </p:txBody>
      </p:sp>
    </p:spTree>
    <p:extLst>
      <p:ext uri="{BB962C8B-B14F-4D97-AF65-F5344CB8AC3E}">
        <p14:creationId xmlns:p14="http://schemas.microsoft.com/office/powerpoint/2010/main" val="4085084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BA7FC8E-0106-4E80-8C61-7E8D875FB65D}" type="slidenum">
              <a:rPr lang="en-US" altLang="ja-JP"/>
              <a:pPr/>
              <a:t>‹#›</a:t>
            </a:fld>
            <a:endParaRPr lang="en-US" altLang="ja-JP"/>
          </a:p>
        </p:txBody>
      </p:sp>
    </p:spTree>
    <p:extLst>
      <p:ext uri="{BB962C8B-B14F-4D97-AF65-F5344CB8AC3E}">
        <p14:creationId xmlns:p14="http://schemas.microsoft.com/office/powerpoint/2010/main" val="2019405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lvl1pPr>
              <a:defRPr/>
            </a:lvl1pPr>
          </a:lstStyle>
          <a:p>
            <a:r>
              <a:rPr lang="en-US" altLang="ja-JP"/>
              <a:t>Slide </a:t>
            </a:r>
            <a:fld id="{D18C08FC-A161-49F0-84EB-F7C933316F03}" type="slidenum">
              <a:rPr lang="en-US" altLang="ja-JP"/>
              <a:pPr/>
              <a:t>‹#›</a:t>
            </a:fld>
            <a:endParaRPr lang="en-US" altLang="ja-JP"/>
          </a:p>
        </p:txBody>
      </p:sp>
    </p:spTree>
    <p:extLst>
      <p:ext uri="{BB962C8B-B14F-4D97-AF65-F5344CB8AC3E}">
        <p14:creationId xmlns:p14="http://schemas.microsoft.com/office/powerpoint/2010/main" val="118074700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4" name="Footer Placeholder 3"/>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5" name="Slide Number Placeholder 4"/>
          <p:cNvSpPr>
            <a:spLocks noGrp="1"/>
          </p:cNvSpPr>
          <p:nvPr>
            <p:ph type="sldNum" sz="quarter" idx="12"/>
          </p:nvPr>
        </p:nvSpPr>
        <p:spPr/>
        <p:txBody>
          <a:bodyPr/>
          <a:lstStyle>
            <a:lvl1pPr>
              <a:defRPr/>
            </a:lvl1pPr>
          </a:lstStyle>
          <a:p>
            <a:r>
              <a:rPr lang="en-US" altLang="ja-JP"/>
              <a:t>Slide </a:t>
            </a:r>
            <a:fld id="{7E4A064A-F100-45E5-BB56-E199832A2C3D}" type="slidenum">
              <a:rPr lang="en-US" altLang="ja-JP"/>
              <a:pPr/>
              <a:t>‹#›</a:t>
            </a:fld>
            <a:endParaRPr lang="en-US" altLang="ja-JP"/>
          </a:p>
        </p:txBody>
      </p:sp>
    </p:spTree>
    <p:extLst>
      <p:ext uri="{BB962C8B-B14F-4D97-AF65-F5344CB8AC3E}">
        <p14:creationId xmlns:p14="http://schemas.microsoft.com/office/powerpoint/2010/main" val="13634621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lvl1pPr>
              <a:defRPr/>
            </a:lvl1pPr>
          </a:lstStyle>
          <a:p>
            <a:r>
              <a:rPr lang="en-US" altLang="ja-JP" dirty="0"/>
              <a:t>Slide </a:t>
            </a:r>
            <a:fld id="{E911133F-B508-4E30-9F6C-14EB93D2B7C3}" type="slidenum">
              <a:rPr lang="en-US" altLang="ja-JP"/>
              <a:pPr/>
              <a:t>‹#›</a:t>
            </a:fld>
            <a:endParaRPr lang="en-US" altLang="ja-JP" dirty="0"/>
          </a:p>
        </p:txBody>
      </p:sp>
    </p:spTree>
    <p:extLst>
      <p:ext uri="{BB962C8B-B14F-4D97-AF65-F5344CB8AC3E}">
        <p14:creationId xmlns:p14="http://schemas.microsoft.com/office/powerpoint/2010/main" val="29990305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A0EDF1C1-D4E8-4494-826D-A419ED177631}" type="slidenum">
              <a:rPr lang="en-US" altLang="ja-JP"/>
              <a:pPr/>
              <a:t>‹#›</a:t>
            </a:fld>
            <a:endParaRPr lang="en-US" altLang="ja-JP"/>
          </a:p>
        </p:txBody>
      </p:sp>
    </p:spTree>
    <p:extLst>
      <p:ext uri="{BB962C8B-B14F-4D97-AF65-F5344CB8AC3E}">
        <p14:creationId xmlns:p14="http://schemas.microsoft.com/office/powerpoint/2010/main" val="31599775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lvl1pPr>
              <a:defRPr/>
            </a:lvl1p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lvl1pPr>
              <a:defRPr/>
            </a:lvl1pPr>
          </a:lstStyle>
          <a:p>
            <a:r>
              <a:rPr lang="en-US" altLang="ja-JP"/>
              <a:t>Slide </a:t>
            </a:r>
            <a:fld id="{C614E582-C55B-4561-A660-B4B14A9E41A1}" type="slidenum">
              <a:rPr lang="en-US" altLang="ja-JP"/>
              <a:pPr/>
              <a:t>‹#›</a:t>
            </a:fld>
            <a:endParaRPr lang="en-US" altLang="ja-JP"/>
          </a:p>
        </p:txBody>
      </p:sp>
    </p:spTree>
    <p:extLst>
      <p:ext uri="{BB962C8B-B14F-4D97-AF65-F5344CB8AC3E}">
        <p14:creationId xmlns:p14="http://schemas.microsoft.com/office/powerpoint/2010/main" val="3090713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smtClean="0"/>
              <a:t>November 2015</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smtClean="0"/>
              <a:t>H. Yokota, R. Salazar, C. Calvert, Landis&amp;Gyr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BD4C28BC-E025-4B52-B1E6-FB6356CE33C8}" type="slidenum">
              <a:rPr lang="en-US" altLang="ja-JP"/>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0" algn="r"/>
            <a:r>
              <a:rPr lang="en-US" altLang="ja-JP" sz="1400" b="1" dirty="0">
                <a:ea typeface="ＭＳ Ｐゴシック" panose="020B0600070205080204" pitchFamily="34" charset="-128"/>
              </a:rPr>
              <a:t>doc.: IEEE </a:t>
            </a:r>
            <a:r>
              <a:rPr lang="en-US" altLang="ja-JP" sz="1400" b="1" dirty="0" smtClean="0">
                <a:ea typeface="ＭＳ Ｐゴシック" panose="020B0600070205080204" pitchFamily="34" charset="-128"/>
              </a:rPr>
              <a:t>802.</a:t>
            </a:r>
            <a:r>
              <a:rPr lang="en-US" altLang="ja-JP" sz="1400" b="1" dirty="0" smtClean="0">
                <a:effectLst/>
              </a:rPr>
              <a:t>15-15-0850-02-004s </a:t>
            </a:r>
            <a:endParaRPr lang="en-US" altLang="ja-JP" sz="1400" b="1" dirty="0">
              <a:ea typeface="ＭＳ Ｐゴシック" panose="020B0600070205080204"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ja-JP" smtClean="0"/>
              <a:t>November 2015</a:t>
            </a:r>
            <a:endParaRPr lang="en-US" altLang="ja-JP" dirty="0"/>
          </a:p>
        </p:txBody>
      </p:sp>
      <p:sp>
        <p:nvSpPr>
          <p:cNvPr id="5" name="Footer Placeholder 2"/>
          <p:cNvSpPr>
            <a:spLocks noGrp="1"/>
          </p:cNvSpPr>
          <p:nvPr>
            <p:ph type="ftr" sz="quarter" idx="11"/>
          </p:nvPr>
        </p:nvSpPr>
        <p:spPr>
          <a:xfrm>
            <a:off x="5486400" y="6475413"/>
            <a:ext cx="3124200" cy="184666"/>
          </a:xfrm>
        </p:spPr>
        <p:txBody>
          <a:bodyPr/>
          <a:lstStyle/>
          <a:p>
            <a:r>
              <a:rPr lang="en-US" altLang="ja-JP" dirty="0" smtClean="0"/>
              <a:t>H. Yokota, R. Salazar, C. Calvert, </a:t>
            </a:r>
            <a:r>
              <a:rPr lang="en-US" altLang="ja-JP" dirty="0" err="1" smtClean="0"/>
              <a:t>Landis&amp;Gyr</a:t>
            </a:r>
            <a:endParaRPr lang="en-US" altLang="ja-JP" dirty="0"/>
          </a:p>
        </p:txBody>
      </p:sp>
      <p:sp>
        <p:nvSpPr>
          <p:cNvPr id="6" name="Slide Number Placeholder 3"/>
          <p:cNvSpPr>
            <a:spLocks noGrp="1"/>
          </p:cNvSpPr>
          <p:nvPr>
            <p:ph type="sldNum" sz="quarter" idx="12"/>
          </p:nvPr>
        </p:nvSpPr>
        <p:spPr/>
        <p:txBody>
          <a:bodyPr/>
          <a:lstStyle/>
          <a:p>
            <a:r>
              <a:rPr lang="en-US" altLang="ja-JP"/>
              <a:t>Slide </a:t>
            </a:r>
            <a:fld id="{D7E9D972-8261-4410-A809-1B8427F8C726}" type="slidenum">
              <a:rPr lang="en-US" altLang="ja-JP"/>
              <a:pPr/>
              <a:t>1</a:t>
            </a:fld>
            <a:endParaRPr lang="en-US" altLang="ja-JP"/>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dirty="0" smtClean="0">
                <a:solidFill>
                  <a:schemeClr val="tx2"/>
                </a:solidFill>
                <a:ea typeface="ＭＳ Ｐゴシック" panose="020B0600070205080204" pitchFamily="34" charset="-128"/>
              </a:rPr>
              <a:t>[</a:t>
            </a:r>
            <a:r>
              <a:rPr kumimoji="1" lang="en-US" altLang="ja-JP" sz="1600" dirty="0"/>
              <a:t>Proposal </a:t>
            </a:r>
            <a:r>
              <a:rPr kumimoji="1" lang="en-US" altLang="ja-JP" sz="1600" dirty="0" smtClean="0"/>
              <a:t>for SRM</a:t>
            </a:r>
            <a:r>
              <a:rPr lang="en-US" altLang="ja-JP" sz="1600" dirty="0" smtClean="0"/>
              <a:t> IE and TPC PIB in </a:t>
            </a:r>
            <a:r>
              <a:rPr kumimoji="1" lang="en-US" altLang="ja-JP" sz="1600" dirty="0"/>
              <a:t>Technical Guidance Document</a:t>
            </a:r>
            <a:r>
              <a:rPr lang="en-US" altLang="ja-JP" sz="1600" dirty="0" smtClean="0">
                <a:solidFill>
                  <a:schemeClr val="tx2"/>
                </a:solidFill>
                <a:ea typeface="ＭＳ Ｐゴシック" panose="020B0600070205080204" pitchFamily="34" charset="-128"/>
              </a:rPr>
              <a:t>]</a:t>
            </a:r>
            <a:r>
              <a:rPr lang="en-US" altLang="ja-JP" sz="1600" dirty="0">
                <a:solidFill>
                  <a:schemeClr val="tx2"/>
                </a:solidFill>
                <a:ea typeface="ＭＳ Ｐゴシック" panose="020B0600070205080204" pitchFamily="34" charset="-128"/>
              </a:rPr>
              <a:t>	</a:t>
            </a:r>
          </a:p>
          <a:p>
            <a:r>
              <a:rPr lang="en-US" altLang="ja-JP" sz="1600" b="1" dirty="0">
                <a:ea typeface="ＭＳ Ｐゴシック" panose="020B0600070205080204" pitchFamily="34" charset="-128"/>
              </a:rPr>
              <a:t>Date Submitted: </a:t>
            </a:r>
            <a:r>
              <a:rPr lang="en-US" altLang="ja-JP" sz="1600" dirty="0" smtClean="0">
                <a:ea typeface="ＭＳ Ｐゴシック" panose="020B0600070205080204" pitchFamily="34" charset="-128"/>
              </a:rPr>
              <a:t>[7 November, 2015]</a:t>
            </a:r>
            <a:r>
              <a:rPr lang="en-US" altLang="ja-JP" sz="1600" dirty="0">
                <a:ea typeface="ＭＳ Ｐゴシック" panose="020B0600070205080204" pitchFamily="34" charset="-128"/>
              </a:rPr>
              <a:t>	</a:t>
            </a:r>
          </a:p>
          <a:p>
            <a:r>
              <a:rPr lang="en-US" altLang="ja-JP" sz="1600" b="1" dirty="0">
                <a:ea typeface="ＭＳ Ｐゴシック" panose="020B0600070205080204" pitchFamily="34" charset="-128"/>
              </a:rPr>
              <a:t>Source: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[Hidetoshi Yokota, Ruben Salazar and Chris Calvert] </a:t>
            </a:r>
            <a:r>
              <a:rPr lang="en-US" altLang="ja-JP" sz="1600" dirty="0">
                <a:ea typeface="ＭＳ Ｐゴシック" panose="020B0600070205080204" pitchFamily="34" charset="-128"/>
              </a:rPr>
              <a:t>Company </a:t>
            </a:r>
            <a:r>
              <a:rPr lang="en-US" altLang="ja-JP" sz="1600" dirty="0" smtClean="0">
                <a:ea typeface="ＭＳ Ｐゴシック" panose="020B0600070205080204" pitchFamily="34" charset="-128"/>
              </a:rPr>
              <a:t>[</a:t>
            </a:r>
            <a:r>
              <a:rPr lang="en-US" altLang="ja-JP" sz="1600" dirty="0" err="1" smtClean="0">
                <a:ea typeface="ＭＳ Ｐゴシック" panose="020B0600070205080204" pitchFamily="34" charset="-128"/>
              </a:rPr>
              <a:t>Landis&amp;Gyr</a:t>
            </a:r>
            <a:r>
              <a:rPr lang="en-US" altLang="ja-JP" sz="1600" dirty="0" smtClean="0">
                <a:ea typeface="ＭＳ Ｐゴシック" panose="020B0600070205080204" pitchFamily="34" charset="-128"/>
              </a:rPr>
              <a:t>]</a:t>
            </a:r>
            <a:endParaRPr lang="en-US" altLang="ja-JP" sz="1600" dirty="0">
              <a:ea typeface="ＭＳ Ｐゴシック" panose="020B0600070205080204" pitchFamily="34" charset="-128"/>
            </a:endParaRPr>
          </a:p>
          <a:p>
            <a:r>
              <a:rPr lang="en-US" altLang="ja-JP" sz="1600" dirty="0" smtClean="0">
                <a:ea typeface="ＭＳ Ｐゴシック" panose="020B0600070205080204" pitchFamily="34" charset="-128"/>
              </a:rPr>
              <a:t>Address: [1-2-9 Nishi </a:t>
            </a:r>
            <a:r>
              <a:rPr lang="en-US" altLang="ja-JP" sz="1600" dirty="0" err="1" smtClean="0">
                <a:ea typeface="ＭＳ Ｐゴシック" panose="020B0600070205080204" pitchFamily="34" charset="-128"/>
              </a:rPr>
              <a:t>Shimbashi</a:t>
            </a:r>
            <a:r>
              <a:rPr lang="en-US" altLang="ja-JP" sz="1600" dirty="0" smtClean="0">
                <a:ea typeface="ＭＳ Ｐゴシック" panose="020B0600070205080204" pitchFamily="34" charset="-128"/>
              </a:rPr>
              <a:t> Minato-ku, Tokyo 105-0003, Japan, </a:t>
            </a:r>
          </a:p>
          <a:p>
            <a:r>
              <a:rPr lang="en-US" altLang="ja-JP" sz="1600" dirty="0" smtClean="0">
                <a:ea typeface="ＭＳ Ｐゴシック" panose="020B0600070205080204" pitchFamily="34" charset="-128"/>
              </a:rPr>
              <a:t>                </a:t>
            </a:r>
            <a:r>
              <a:rPr lang="nn-NO" altLang="ja-JP" sz="1600" dirty="0" smtClean="0">
                <a:ea typeface="ＭＳ Ｐゴシック" panose="020B0600070205080204" pitchFamily="34" charset="-128"/>
              </a:rPr>
              <a:t>30000 </a:t>
            </a:r>
            <a:r>
              <a:rPr lang="nn-NO" altLang="ja-JP" sz="1600" dirty="0">
                <a:ea typeface="ＭＳ Ｐゴシック" panose="020B0600070205080204" pitchFamily="34" charset="-128"/>
              </a:rPr>
              <a:t>Mill Creek Av., Alpharetta, GA 30022, USA</a:t>
            </a:r>
            <a:r>
              <a:rPr lang="en-US" altLang="ja-JP" sz="1600" dirty="0" smtClean="0">
                <a:ea typeface="ＭＳ Ｐゴシック" panose="020B0600070205080204" pitchFamily="34" charset="-128"/>
              </a:rPr>
              <a:t> ]</a:t>
            </a:r>
            <a:endParaRPr lang="en-US" altLang="ja-JP" sz="1600" dirty="0">
              <a:ea typeface="ＭＳ Ｐゴシック" panose="020B0600070205080204" pitchFamily="34" charset="-128"/>
            </a:endParaRPr>
          </a:p>
          <a:p>
            <a:r>
              <a:rPr lang="en-US" altLang="ja-JP" sz="1600" dirty="0">
                <a:ea typeface="ＭＳ Ｐゴシック" panose="020B0600070205080204" pitchFamily="34" charset="-128"/>
              </a:rPr>
              <a:t>Voice</a:t>
            </a:r>
            <a:r>
              <a:rPr lang="en-US" altLang="ja-JP" sz="1600" dirty="0" smtClean="0">
                <a:ea typeface="ＭＳ Ｐゴシック" panose="020B0600070205080204" pitchFamily="34" charset="-128"/>
              </a:rPr>
              <a:t>: [+81 3-5532-7455, </a:t>
            </a:r>
            <a:r>
              <a:rPr lang="en-US" altLang="ja-JP" sz="1600" dirty="0"/>
              <a:t>+1 678 258 </a:t>
            </a:r>
            <a:r>
              <a:rPr lang="en-US" altLang="ja-JP" sz="1600" dirty="0" smtClean="0"/>
              <a:t>3165, +1 678 258 1516</a:t>
            </a:r>
            <a:r>
              <a:rPr lang="en-US" altLang="ja-JP" sz="1600" dirty="0" smtClean="0">
                <a:ea typeface="ＭＳ Ｐゴシック" panose="020B0600070205080204" pitchFamily="34" charset="-128"/>
              </a:rPr>
              <a:t>], </a:t>
            </a:r>
            <a:r>
              <a:rPr lang="en-US" altLang="ja-JP" sz="1600" dirty="0">
                <a:ea typeface="ＭＳ Ｐゴシック" panose="020B0600070205080204" pitchFamily="34" charset="-128"/>
              </a:rPr>
              <a:t>E-Mail</a:t>
            </a:r>
            <a:r>
              <a:rPr lang="en-US" altLang="ja-JP" sz="1600" dirty="0" smtClean="0">
                <a:ea typeface="ＭＳ Ｐゴシック" panose="020B0600070205080204" pitchFamily="34" charset="-128"/>
              </a:rPr>
              <a:t>:[hidetoshi.yokota@landisgyr.com, 	ruben.salazar@landisgyr.com, chris.calvert@landisgyr.com]</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Re:</a:t>
            </a:r>
            <a:r>
              <a:rPr lang="en-US" altLang="ja-JP" sz="1600" dirty="0">
                <a:ea typeface="ＭＳ Ｐゴシック" panose="020B0600070205080204" pitchFamily="34" charset="-128"/>
              </a:rPr>
              <a:t> [“TG4s Technical Guidance Document”, IEEE </a:t>
            </a:r>
            <a:r>
              <a:rPr lang="en-US" altLang="ja-JP" sz="1600" dirty="0" smtClean="0">
                <a:ea typeface="ＭＳ Ｐゴシック" panose="020B0600070205080204" pitchFamily="34" charset="-128"/>
              </a:rPr>
              <a:t>802.15-14-0555-06-004s</a:t>
            </a:r>
            <a:r>
              <a:rPr lang="en-US" altLang="ja-JP" sz="1600" dirty="0">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Abstract:</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[This contribution proposes Information Elements for SRM and PIB for Transmit Power Control that should be considered </a:t>
            </a:r>
            <a:r>
              <a:rPr lang="en-US" altLang="ja-JP" sz="1600" dirty="0">
                <a:ea typeface="ＭＳ Ｐゴシック" panose="020B0600070205080204" pitchFamily="34" charset="-128"/>
              </a:rPr>
              <a:t>in the Technical Guidance Document </a:t>
            </a:r>
            <a:r>
              <a:rPr lang="en-US" altLang="ja-JP" sz="1600" dirty="0" smtClean="0">
                <a:ea typeface="ＭＳ Ｐゴシック" panose="020B0600070205080204" pitchFamily="34" charset="-128"/>
              </a:rPr>
              <a:t>for measuring </a:t>
            </a:r>
            <a:r>
              <a:rPr lang="en-US" altLang="ja-JP" sz="1600" dirty="0">
                <a:ea typeface="ＭＳ Ｐゴシック" panose="020B0600070205080204" pitchFamily="34" charset="-128"/>
              </a:rPr>
              <a:t>s</a:t>
            </a:r>
            <a:r>
              <a:rPr lang="en-US" altLang="ja-JP" sz="1600" dirty="0" smtClean="0">
                <a:ea typeface="ＭＳ Ｐゴシック" panose="020B0600070205080204" pitchFamily="34" charset="-128"/>
              </a:rPr>
              <a:t>pectrum resources in WPAN.]</a:t>
            </a:r>
            <a:endParaRPr lang="en-US" altLang="ja-JP" sz="1600" dirty="0">
              <a:ea typeface="ＭＳ Ｐゴシック" panose="020B0600070205080204" pitchFamily="34" charset="-128"/>
            </a:endParaRPr>
          </a:p>
          <a:p>
            <a:pPr>
              <a:spcBef>
                <a:spcPts val="600"/>
              </a:spcBef>
              <a:spcAft>
                <a:spcPts val="600"/>
              </a:spcAft>
            </a:pPr>
            <a:r>
              <a:rPr lang="en-US" altLang="ja-JP" sz="1600" b="1" dirty="0">
                <a:ea typeface="ＭＳ Ｐゴシック" panose="020B0600070205080204" pitchFamily="34" charset="-128"/>
              </a:rPr>
              <a:t>Purpose:</a:t>
            </a:r>
            <a:r>
              <a:rPr lang="en-US" altLang="ja-JP" sz="1600" dirty="0">
                <a:ea typeface="ＭＳ Ｐゴシック" panose="020B0600070205080204" pitchFamily="34" charset="-128"/>
              </a:rPr>
              <a:t>	</a:t>
            </a:r>
            <a:r>
              <a:rPr lang="en-US" altLang="ja-JP" sz="1600" dirty="0" smtClean="0">
                <a:ea typeface="ＭＳ Ｐゴシック" panose="020B0600070205080204" pitchFamily="34" charset="-128"/>
              </a:rPr>
              <a:t>[Discussion and approval]</a:t>
            </a:r>
            <a:endParaRPr lang="en-US" altLang="ja-JP" sz="1600" dirty="0">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dirty="0"/>
              <a:t>PIB attributes for </a:t>
            </a:r>
            <a:r>
              <a:rPr lang="en-US" altLang="ja-JP" dirty="0" smtClean="0"/>
              <a:t>TPC (</a:t>
            </a:r>
            <a:r>
              <a:rPr lang="en-US" altLang="ja-JP" i="1" dirty="0" smtClean="0"/>
              <a:t>continued</a:t>
            </a:r>
            <a:r>
              <a:rPr lang="en-US" altLang="ja-JP" dirty="0" smtClean="0"/>
              <a:t>)</a:t>
            </a:r>
            <a:endParaRPr lang="en-US" dirty="0"/>
          </a:p>
        </p:txBody>
      </p:sp>
      <p:sp>
        <p:nvSpPr>
          <p:cNvPr id="4" name="Content Placeholder 3"/>
          <p:cNvSpPr>
            <a:spLocks noGrp="1"/>
          </p:cNvSpPr>
          <p:nvPr>
            <p:ph idx="1"/>
          </p:nvPr>
        </p:nvSpPr>
        <p:spPr>
          <a:xfrm>
            <a:off x="685800" y="1524000"/>
            <a:ext cx="7772400" cy="745451"/>
          </a:xfrm>
        </p:spPr>
        <p:txBody>
          <a:bodyPr/>
          <a:lstStyle/>
          <a:p>
            <a:pPr marL="0" indent="0" algn="ctr">
              <a:buNone/>
            </a:pPr>
            <a:r>
              <a:rPr lang="en-CA" altLang="ja-JP" sz="2400" dirty="0" smtClean="0"/>
              <a:t>Table </a:t>
            </a:r>
            <a:r>
              <a:rPr lang="en-CA" altLang="ja-JP" sz="2400" dirty="0" smtClean="0">
                <a:solidFill>
                  <a:srgbClr val="FF0000"/>
                </a:solidFill>
              </a:rPr>
              <a:t>181a</a:t>
            </a:r>
            <a:r>
              <a:rPr lang="en-CA" altLang="ja-JP" sz="2400" dirty="0" smtClean="0"/>
              <a:t> - Elements </a:t>
            </a:r>
            <a:r>
              <a:rPr lang="en-CA" altLang="ja-JP" sz="2400" dirty="0"/>
              <a:t>of </a:t>
            </a:r>
            <a:r>
              <a:rPr lang="en-CA" altLang="ja-JP" sz="2400" i="1" dirty="0" err="1" smtClean="0"/>
              <a:t>phyPeersTXPower</a:t>
            </a:r>
            <a:endParaRPr kumimoji="1" lang="en-US" sz="2400" i="1" dirty="0"/>
          </a:p>
        </p:txBody>
      </p:sp>
      <p:graphicFrame>
        <p:nvGraphicFramePr>
          <p:cNvPr id="6" name="Table 5"/>
          <p:cNvGraphicFramePr>
            <a:graphicFrameLocks noGrp="1"/>
          </p:cNvGraphicFramePr>
          <p:nvPr>
            <p:extLst>
              <p:ext uri="{D42A27DB-BD31-4B8C-83A1-F6EECF244321}">
                <p14:modId xmlns:p14="http://schemas.microsoft.com/office/powerpoint/2010/main" val="2402614799"/>
              </p:ext>
            </p:extLst>
          </p:nvPr>
        </p:nvGraphicFramePr>
        <p:xfrm>
          <a:off x="304800" y="1981200"/>
          <a:ext cx="8610600" cy="2970832"/>
        </p:xfrm>
        <a:graphic>
          <a:graphicData uri="http://schemas.openxmlformats.org/drawingml/2006/table">
            <a:tbl>
              <a:tblPr firstRow="1" firstCol="1" bandRow="1"/>
              <a:tblGrid>
                <a:gridCol w="1752600"/>
                <a:gridCol w="1905000"/>
                <a:gridCol w="2362200"/>
                <a:gridCol w="2590800"/>
              </a:tblGrid>
              <a:tr h="288592">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Attribute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Type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Range</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b="1" dirty="0">
                          <a:effectLst/>
                          <a:latin typeface="+mn-lt"/>
                        </a:rPr>
                        <a:t>Description</a:t>
                      </a:r>
                      <a:endParaRPr lang="ja-JP" sz="1600" b="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deviceAddrMode</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a:effectLst/>
                          <a:latin typeface="+mn-lt"/>
                        </a:rPr>
                        <a:t>Enumeration</a:t>
                      </a:r>
                      <a:endParaRPr lang="ja-JP" sz="160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SHORT_ADDRESS,</a:t>
                      </a:r>
                      <a:endParaRPr lang="ja-JP" sz="1600" dirty="0">
                        <a:effectLst/>
                        <a:latin typeface="+mn-lt"/>
                      </a:endParaRPr>
                    </a:p>
                    <a:p>
                      <a:pPr>
                        <a:spcAft>
                          <a:spcPts val="0"/>
                        </a:spcAft>
                      </a:pPr>
                      <a:r>
                        <a:rPr lang="en-CA" sz="1600" dirty="0" smtClean="0">
                          <a:effectLst/>
                          <a:latin typeface="+mn-lt"/>
                        </a:rPr>
                        <a:t>EXTENDED_ADDRESS</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a:effectLst/>
                          <a:latin typeface="+mn-lt"/>
                        </a:rPr>
                        <a:t> </a:t>
                      </a:r>
                      <a:endParaRPr lang="ja-JP" sz="160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deviceAddress</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As specified by </a:t>
                      </a:r>
                      <a:r>
                        <a:rPr lang="en-CA" sz="1600" dirty="0" smtClean="0">
                          <a:effectLst/>
                          <a:latin typeface="+mn-lt"/>
                        </a:rPr>
                        <a:t>the</a:t>
                      </a:r>
                      <a:r>
                        <a:rPr lang="ja-JP" altLang="en-US" sz="1600" baseline="0" dirty="0" smtClean="0">
                          <a:effectLst/>
                          <a:latin typeface="+mn-lt"/>
                        </a:rPr>
                        <a:t> </a:t>
                      </a:r>
                      <a:r>
                        <a:rPr lang="en-CA" sz="1600" i="1" dirty="0" err="1" smtClean="0">
                          <a:effectLst/>
                          <a:latin typeface="+mn-lt"/>
                        </a:rPr>
                        <a:t>deviceAddrMode</a:t>
                      </a:r>
                      <a:r>
                        <a:rPr lang="ja-JP" altLang="en-US" sz="1600" dirty="0" smtClean="0">
                          <a:effectLst/>
                          <a:latin typeface="+mn-lt"/>
                        </a:rPr>
                        <a:t>　</a:t>
                      </a:r>
                      <a:r>
                        <a:rPr lang="en-CA" sz="1600" dirty="0" smtClean="0">
                          <a:effectLst/>
                          <a:latin typeface="+mn-lt"/>
                        </a:rPr>
                        <a:t>Parameter</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 </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Address of the peer device.</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mpd="sng">
                      <a:solidFill>
                        <a:sysClr val="windowText" lastClr="000000"/>
                      </a:solidFill>
                    </a:lnB>
                    <a:lnTlToBr w="12700" cmpd="sng">
                      <a:noFill/>
                      <a:prstDash val="solid"/>
                    </a:lnTlToBr>
                    <a:lnBlToTr w="12700" cmpd="sng">
                      <a:noFill/>
                      <a:prstDash val="solid"/>
                    </a:lnBlToTr>
                    <a:noFill/>
                  </a:tcPr>
                </a:tc>
              </a:tr>
              <a:tr h="0">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i="1" dirty="0" err="1">
                          <a:effectLst/>
                          <a:latin typeface="+mn-lt"/>
                        </a:rPr>
                        <a:t>TXPower</a:t>
                      </a:r>
                      <a:endParaRPr lang="ja-JP" sz="1600" i="1"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smtClean="0">
                          <a:effectLst/>
                          <a:latin typeface="+mn-lt"/>
                        </a:rPr>
                        <a:t>Signed</a:t>
                      </a:r>
                      <a:r>
                        <a:rPr lang="en-US" sz="1600" baseline="0" dirty="0" smtClean="0">
                          <a:effectLst/>
                          <a:latin typeface="+mn-lt"/>
                        </a:rPr>
                        <a:t> </a:t>
                      </a:r>
                      <a:r>
                        <a:rPr lang="en-CA" sz="1600" dirty="0" smtClean="0">
                          <a:effectLst/>
                          <a:latin typeface="+mn-lt"/>
                        </a:rPr>
                        <a:t>integer</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 </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c>
                  <a:txBody>
                    <a:bodyPr/>
                    <a:lstStyle>
                      <a:lvl1pPr marL="0" algn="l" defTabSz="914400" rtl="0" eaLnBrk="1" latinLnBrk="0" hangingPunct="1">
                        <a:defRPr kumimoji="1" sz="1800" kern="1200">
                          <a:solidFill>
                            <a:schemeClr val="tx1"/>
                          </a:solidFill>
                          <a:latin typeface="Calibri" panose="020F0502020204030204"/>
                        </a:defRPr>
                      </a:lvl1pPr>
                      <a:lvl2pPr marL="457200" algn="l" defTabSz="914400" rtl="0" eaLnBrk="1" latinLnBrk="0" hangingPunct="1">
                        <a:defRPr kumimoji="1" sz="1800" kern="1200">
                          <a:solidFill>
                            <a:schemeClr val="tx1"/>
                          </a:solidFill>
                          <a:latin typeface="Calibri" panose="020F0502020204030204"/>
                        </a:defRPr>
                      </a:lvl2pPr>
                      <a:lvl3pPr marL="914400" algn="l" defTabSz="914400" rtl="0" eaLnBrk="1" latinLnBrk="0" hangingPunct="1">
                        <a:defRPr kumimoji="1" sz="1800" kern="1200">
                          <a:solidFill>
                            <a:schemeClr val="tx1"/>
                          </a:solidFill>
                          <a:latin typeface="Calibri" panose="020F0502020204030204"/>
                        </a:defRPr>
                      </a:lvl3pPr>
                      <a:lvl4pPr marL="1371600" algn="l" defTabSz="914400" rtl="0" eaLnBrk="1" latinLnBrk="0" hangingPunct="1">
                        <a:defRPr kumimoji="1" sz="1800" kern="1200">
                          <a:solidFill>
                            <a:schemeClr val="tx1"/>
                          </a:solidFill>
                          <a:latin typeface="Calibri" panose="020F0502020204030204"/>
                        </a:defRPr>
                      </a:lvl4pPr>
                      <a:lvl5pPr marL="1828800" algn="l" defTabSz="914400" rtl="0" eaLnBrk="1" latinLnBrk="0" hangingPunct="1">
                        <a:defRPr kumimoji="1" sz="1800" kern="1200">
                          <a:solidFill>
                            <a:schemeClr val="tx1"/>
                          </a:solidFill>
                          <a:latin typeface="Calibri" panose="020F0502020204030204"/>
                        </a:defRPr>
                      </a:lvl5pPr>
                      <a:lvl6pPr marL="2286000" algn="l" defTabSz="914400" rtl="0" eaLnBrk="1" latinLnBrk="0" hangingPunct="1">
                        <a:defRPr kumimoji="1" sz="1800" kern="1200">
                          <a:solidFill>
                            <a:schemeClr val="tx1"/>
                          </a:solidFill>
                          <a:latin typeface="Calibri" panose="020F0502020204030204"/>
                        </a:defRPr>
                      </a:lvl6pPr>
                      <a:lvl7pPr marL="2743200" algn="l" defTabSz="914400" rtl="0" eaLnBrk="1" latinLnBrk="0" hangingPunct="1">
                        <a:defRPr kumimoji="1" sz="1800" kern="1200">
                          <a:solidFill>
                            <a:schemeClr val="tx1"/>
                          </a:solidFill>
                          <a:latin typeface="Calibri" panose="020F0502020204030204"/>
                        </a:defRPr>
                      </a:lvl7pPr>
                      <a:lvl8pPr marL="3200400" algn="l" defTabSz="914400" rtl="0" eaLnBrk="1" latinLnBrk="0" hangingPunct="1">
                        <a:defRPr kumimoji="1" sz="1800" kern="1200">
                          <a:solidFill>
                            <a:schemeClr val="tx1"/>
                          </a:solidFill>
                          <a:latin typeface="Calibri" panose="020F0502020204030204"/>
                        </a:defRPr>
                      </a:lvl8pPr>
                      <a:lvl9pPr marL="3657600" algn="l" defTabSz="914400" rtl="0" eaLnBrk="1" latinLnBrk="0" hangingPunct="1">
                        <a:defRPr kumimoji="1" sz="1800" kern="1200">
                          <a:solidFill>
                            <a:schemeClr val="tx1"/>
                          </a:solidFill>
                          <a:latin typeface="Calibri" panose="020F0502020204030204"/>
                        </a:defRPr>
                      </a:lvl9pPr>
                    </a:lstStyle>
                    <a:p>
                      <a:pPr>
                        <a:spcAft>
                          <a:spcPts val="0"/>
                        </a:spcAft>
                      </a:pPr>
                      <a:r>
                        <a:rPr lang="en-CA" sz="1600" dirty="0">
                          <a:effectLst/>
                          <a:latin typeface="+mn-lt"/>
                        </a:rPr>
                        <a:t>Transmit power in </a:t>
                      </a:r>
                      <a:r>
                        <a:rPr lang="en-CA" sz="1600" dirty="0" err="1">
                          <a:effectLst/>
                          <a:latin typeface="+mn-lt"/>
                        </a:rPr>
                        <a:t>dBm</a:t>
                      </a:r>
                      <a:r>
                        <a:rPr lang="en-CA" sz="1600" dirty="0">
                          <a:effectLst/>
                          <a:latin typeface="+mn-lt"/>
                        </a:rPr>
                        <a:t> </a:t>
                      </a:r>
                      <a:r>
                        <a:rPr lang="en-CA" sz="1600" dirty="0" smtClean="0">
                          <a:effectLst/>
                          <a:latin typeface="+mn-lt"/>
                        </a:rPr>
                        <a:t>while</a:t>
                      </a:r>
                      <a:r>
                        <a:rPr lang="ja-JP" altLang="en-US" sz="1600" dirty="0" smtClean="0">
                          <a:effectLst/>
                          <a:latin typeface="+mn-lt"/>
                        </a:rPr>
                        <a:t>　</a:t>
                      </a:r>
                      <a:r>
                        <a:rPr lang="en-CA" sz="1600" dirty="0" smtClean="0">
                          <a:effectLst/>
                          <a:latin typeface="+mn-lt"/>
                        </a:rPr>
                        <a:t>transmitting </a:t>
                      </a:r>
                      <a:r>
                        <a:rPr lang="en-CA" sz="1600" dirty="0">
                          <a:effectLst/>
                          <a:latin typeface="+mn-lt"/>
                        </a:rPr>
                        <a:t>to this peer. </a:t>
                      </a:r>
                      <a:r>
                        <a:rPr lang="en-CA" sz="1600" dirty="0" smtClean="0">
                          <a:effectLst/>
                          <a:latin typeface="+mn-lt"/>
                        </a:rPr>
                        <a:t>This</a:t>
                      </a:r>
                      <a:r>
                        <a:rPr lang="ja-JP" altLang="en-US" sz="1600" dirty="0" smtClean="0">
                          <a:effectLst/>
                          <a:latin typeface="+mn-lt"/>
                        </a:rPr>
                        <a:t>　</a:t>
                      </a:r>
                      <a:r>
                        <a:rPr lang="en-CA" sz="1600" dirty="0" smtClean="0">
                          <a:effectLst/>
                          <a:latin typeface="+mn-lt"/>
                        </a:rPr>
                        <a:t>value </a:t>
                      </a:r>
                      <a:r>
                        <a:rPr lang="en-CA" sz="1600" dirty="0">
                          <a:effectLst/>
                          <a:latin typeface="+mn-lt"/>
                        </a:rPr>
                        <a:t>is managed by an </a:t>
                      </a:r>
                      <a:r>
                        <a:rPr lang="en-CA" sz="1600" dirty="0" smtClean="0">
                          <a:effectLst/>
                          <a:latin typeface="+mn-lt"/>
                        </a:rPr>
                        <a:t>upper</a:t>
                      </a:r>
                      <a:r>
                        <a:rPr lang="ja-JP" altLang="en-US" sz="1600" dirty="0" smtClean="0">
                          <a:effectLst/>
                          <a:latin typeface="+mn-lt"/>
                        </a:rPr>
                        <a:t>　</a:t>
                      </a:r>
                      <a:r>
                        <a:rPr lang="en-CA" sz="1600" dirty="0" smtClean="0">
                          <a:effectLst/>
                          <a:latin typeface="+mn-lt"/>
                        </a:rPr>
                        <a:t>layer </a:t>
                      </a:r>
                      <a:r>
                        <a:rPr lang="en-CA" sz="1600" dirty="0">
                          <a:effectLst/>
                          <a:latin typeface="+mn-lt"/>
                        </a:rPr>
                        <a:t>but shall be lower </a:t>
                      </a:r>
                      <a:r>
                        <a:rPr lang="en-CA" sz="1600" dirty="0" smtClean="0">
                          <a:effectLst/>
                          <a:latin typeface="+mn-lt"/>
                        </a:rPr>
                        <a:t>or</a:t>
                      </a:r>
                      <a:r>
                        <a:rPr lang="ja-JP" altLang="en-US" sz="1600" dirty="0" smtClean="0">
                          <a:effectLst/>
                          <a:latin typeface="+mn-lt"/>
                        </a:rPr>
                        <a:t>　</a:t>
                      </a:r>
                      <a:r>
                        <a:rPr lang="en-CA" sz="1600" dirty="0" smtClean="0">
                          <a:effectLst/>
                          <a:latin typeface="+mn-lt"/>
                        </a:rPr>
                        <a:t>equal </a:t>
                      </a:r>
                      <a:r>
                        <a:rPr lang="en-CA" sz="1600" dirty="0">
                          <a:effectLst/>
                          <a:latin typeface="+mn-lt"/>
                        </a:rPr>
                        <a:t>to </a:t>
                      </a:r>
                      <a:r>
                        <a:rPr lang="en-CA" sz="1600" i="1" dirty="0" err="1">
                          <a:effectLst/>
                          <a:latin typeface="+mn-lt"/>
                        </a:rPr>
                        <a:t>phyTXPower</a:t>
                      </a:r>
                      <a:r>
                        <a:rPr lang="en-CA" sz="1600" dirty="0">
                          <a:effectLst/>
                          <a:latin typeface="+mn-lt"/>
                        </a:rPr>
                        <a:t>.</a:t>
                      </a:r>
                      <a:endParaRPr lang="ja-JP" sz="1600" dirty="0">
                        <a:effectLst/>
                        <a:latin typeface="+mn-lt"/>
                        <a:ea typeface="MS Mincho" panose="02020609040205080304" pitchFamily="49" charset="-128"/>
                        <a:cs typeface="Times New Roman" panose="02020603050405020304" pitchFamily="18" charset="0"/>
                      </a:endParaRPr>
                    </a:p>
                  </a:txBody>
                  <a:tcPr marL="68580" marR="68580" marT="0" marB="0">
                    <a:lnL w="12700" cmpd="sng">
                      <a:solidFill>
                        <a:sysClr val="windowText" lastClr="000000"/>
                      </a:solidFill>
                    </a:lnL>
                    <a:lnR w="12700" cmpd="sng">
                      <a:solidFill>
                        <a:sysClr val="windowText" lastClr="000000"/>
                      </a:solidFill>
                    </a:lnR>
                    <a:lnT w="12700" cmpd="sng">
                      <a:solidFill>
                        <a:sysClr val="windowText" lastClr="000000"/>
                      </a:solidFill>
                    </a:lnT>
                    <a:lnB w="12700" cap="flat" cmpd="sng" algn="ctr">
                      <a:solidFill>
                        <a:sysClr val="windowText" lastClr="000000"/>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7" name="Date Placeholder 6"/>
          <p:cNvSpPr>
            <a:spLocks noGrp="1"/>
          </p:cNvSpPr>
          <p:nvPr>
            <p:ph type="dt" sz="half" idx="10"/>
          </p:nvPr>
        </p:nvSpPr>
        <p:spPr/>
        <p:txBody>
          <a:bodyPr/>
          <a:lstStyle/>
          <a:p>
            <a:r>
              <a:rPr lang="en-US" altLang="ja-JP" smtClean="0"/>
              <a:t>November 2015</a:t>
            </a:r>
            <a:endParaRPr lang="en-US" altLang="ja-JP" dirty="0"/>
          </a:p>
        </p:txBody>
      </p:sp>
      <p:sp>
        <p:nvSpPr>
          <p:cNvPr id="8" name="Footer Placeholder 7"/>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9" name="Slide Number Placeholder 8"/>
          <p:cNvSpPr>
            <a:spLocks noGrp="1"/>
          </p:cNvSpPr>
          <p:nvPr>
            <p:ph type="sldNum" sz="quarter" idx="12"/>
          </p:nvPr>
        </p:nvSpPr>
        <p:spPr/>
        <p:txBody>
          <a:bodyPr/>
          <a:lstStyle/>
          <a:p>
            <a:r>
              <a:rPr lang="en-US" altLang="ja-JP" smtClean="0"/>
              <a:t>Slide </a:t>
            </a:r>
            <a:fld id="{573B0C2F-891A-4B55-B0FA-7854B0ED72D6}" type="slidenum">
              <a:rPr lang="en-US" altLang="ja-JP" smtClean="0"/>
              <a:pPr/>
              <a:t>10</a:t>
            </a:fld>
            <a:endParaRPr lang="en-US" altLang="ja-JP"/>
          </a:p>
        </p:txBody>
      </p:sp>
      <p:graphicFrame>
        <p:nvGraphicFramePr>
          <p:cNvPr id="10" name="Table 9"/>
          <p:cNvGraphicFramePr>
            <a:graphicFrameLocks noGrp="1"/>
          </p:cNvGraphicFramePr>
          <p:nvPr>
            <p:extLst>
              <p:ext uri="{D42A27DB-BD31-4B8C-83A1-F6EECF244321}">
                <p14:modId xmlns:p14="http://schemas.microsoft.com/office/powerpoint/2010/main" val="2213397973"/>
              </p:ext>
            </p:extLst>
          </p:nvPr>
        </p:nvGraphicFramePr>
        <p:xfrm>
          <a:off x="990600" y="5232543"/>
          <a:ext cx="7239000" cy="777240"/>
        </p:xfrm>
        <a:graphic>
          <a:graphicData uri="http://schemas.openxmlformats.org/drawingml/2006/table">
            <a:tbl>
              <a:tblPr firstRow="1" bandRow="1">
                <a:tableStyleId>{5940675A-B579-460E-94D1-54222C63F5DA}</a:tableStyleId>
              </a:tblPr>
              <a:tblGrid>
                <a:gridCol w="685799"/>
                <a:gridCol w="1066800"/>
                <a:gridCol w="685801"/>
                <a:gridCol w="990600"/>
                <a:gridCol w="990600"/>
                <a:gridCol w="1445229"/>
                <a:gridCol w="1374171"/>
              </a:tblGrid>
              <a:tr h="278130">
                <a:tc>
                  <a:txBody>
                    <a:bodyPr/>
                    <a:lstStyle/>
                    <a:p>
                      <a:pPr algn="ctr"/>
                      <a:endParaRPr lang="en-US" sz="1400" dirty="0"/>
                    </a:p>
                  </a:txBody>
                  <a:tcPr marL="68580" marR="68580" marT="34290" marB="34290">
                    <a:solidFill>
                      <a:schemeClr val="bg1">
                        <a:lumMod val="95000"/>
                      </a:schemeClr>
                    </a:solidFill>
                  </a:tcPr>
                </a:tc>
                <a:tc>
                  <a:txBody>
                    <a:bodyPr/>
                    <a:lstStyle/>
                    <a:p>
                      <a:pPr algn="ctr"/>
                      <a:endParaRPr lang="en-US" sz="1400" dirty="0"/>
                    </a:p>
                  </a:txBody>
                  <a:tcPr marL="68580" marR="68580" marT="34290" marB="34290">
                    <a:solidFill>
                      <a:schemeClr val="bg1">
                        <a:lumMod val="95000"/>
                      </a:schemeClr>
                    </a:solidFill>
                  </a:tcPr>
                </a:tc>
                <a:tc>
                  <a:txBody>
                    <a:bodyPr/>
                    <a:lstStyle/>
                    <a:p>
                      <a:pPr algn="ctr"/>
                      <a:endParaRPr lang="en-US" sz="1400" dirty="0"/>
                    </a:p>
                  </a:txBody>
                  <a:tcPr marL="68580" marR="68580" marT="34290" marB="34290">
                    <a:solidFill>
                      <a:schemeClr val="bg1">
                        <a:lumMod val="95000"/>
                      </a:schemeClr>
                    </a:solidFill>
                  </a:tcPr>
                </a:tc>
                <a:tc>
                  <a:txBody>
                    <a:bodyPr/>
                    <a:lstStyle/>
                    <a:p>
                      <a:pPr algn="ctr"/>
                      <a:r>
                        <a:rPr lang="en-US" sz="1400" dirty="0" smtClean="0"/>
                        <a:t>Bits:0</a:t>
                      </a:r>
                      <a:endParaRPr lang="en-US" sz="1400" dirty="0"/>
                    </a:p>
                  </a:txBody>
                  <a:tcPr marL="68580" marR="68580" marT="34290" marB="34290"/>
                </a:tc>
                <a:tc>
                  <a:txBody>
                    <a:bodyPr/>
                    <a:lstStyle/>
                    <a:p>
                      <a:pPr algn="ctr"/>
                      <a:r>
                        <a:rPr lang="en-US" sz="1400" dirty="0" smtClean="0"/>
                        <a:t>1-7</a:t>
                      </a:r>
                      <a:endParaRPr lang="en-US" sz="1400" dirty="0"/>
                    </a:p>
                  </a:txBody>
                  <a:tcPr marL="68580" marR="68580" marT="34290" marB="34290"/>
                </a:tc>
                <a:tc>
                  <a:txBody>
                    <a:bodyPr/>
                    <a:lstStyle/>
                    <a:p>
                      <a:pPr algn="ctr"/>
                      <a:r>
                        <a:rPr lang="en-US" sz="1400" dirty="0" smtClean="0"/>
                        <a:t>Octets:2/8</a:t>
                      </a:r>
                      <a:endParaRPr lang="en-US" sz="1400" dirty="0"/>
                    </a:p>
                  </a:txBody>
                  <a:tcPr marL="68580" marR="68580" marT="34290" marB="34290"/>
                </a:tc>
                <a:tc>
                  <a:txBody>
                    <a:bodyPr/>
                    <a:lstStyle/>
                    <a:p>
                      <a:pPr algn="ctr"/>
                      <a:r>
                        <a:rPr lang="en-US" sz="1400" dirty="0" smtClean="0"/>
                        <a:t>4</a:t>
                      </a:r>
                      <a:endParaRPr lang="en-US" sz="1400" dirty="0"/>
                    </a:p>
                  </a:txBody>
                  <a:tcPr marL="68580" marR="68580" marT="34290" marB="34290"/>
                </a:tc>
              </a:tr>
              <a:tr h="480060">
                <a:tc>
                  <a:txBody>
                    <a:bodyPr/>
                    <a:lstStyle/>
                    <a:p>
                      <a:pPr algn="ctr"/>
                      <a:r>
                        <a:rPr lang="en-US" sz="1400" dirty="0" smtClean="0"/>
                        <a:t>Length</a:t>
                      </a:r>
                      <a:endParaRPr lang="en-US" sz="1400" dirty="0"/>
                    </a:p>
                  </a:txBody>
                  <a:tcPr marL="68580" marR="68580" marT="34290" marB="34290" anchor="ctr">
                    <a:solidFill>
                      <a:schemeClr val="bg1">
                        <a:lumMod val="95000"/>
                      </a:schemeClr>
                    </a:solidFill>
                  </a:tcPr>
                </a:tc>
                <a:tc>
                  <a:txBody>
                    <a:bodyPr/>
                    <a:lstStyle/>
                    <a:p>
                      <a:pPr algn="ctr"/>
                      <a:r>
                        <a:rPr lang="en-US" sz="1400" dirty="0" smtClean="0"/>
                        <a:t>Element</a:t>
                      </a:r>
                      <a:r>
                        <a:rPr lang="en-US" sz="1400" baseline="0" dirty="0" smtClean="0"/>
                        <a:t> ID</a:t>
                      </a:r>
                      <a:endParaRPr lang="en-US" sz="1400" dirty="0"/>
                    </a:p>
                  </a:txBody>
                  <a:tcPr marL="68580" marR="68580" marT="34290" marB="34290" anchor="ctr">
                    <a:solidFill>
                      <a:schemeClr val="bg1">
                        <a:lumMod val="95000"/>
                      </a:schemeClr>
                    </a:solidFill>
                  </a:tcPr>
                </a:tc>
                <a:tc>
                  <a:txBody>
                    <a:bodyPr/>
                    <a:lstStyle/>
                    <a:p>
                      <a:pPr algn="ctr"/>
                      <a:r>
                        <a:rPr lang="en-US" sz="1400" dirty="0" smtClean="0"/>
                        <a:t>Type</a:t>
                      </a:r>
                      <a:endParaRPr lang="en-US" sz="1400" dirty="0"/>
                    </a:p>
                  </a:txBody>
                  <a:tcPr marL="68580" marR="68580" marT="34290" marB="34290" anchor="ctr">
                    <a:solidFill>
                      <a:schemeClr val="bg1">
                        <a:lumMod val="95000"/>
                      </a:schemeClr>
                    </a:solidFill>
                  </a:tcPr>
                </a:tc>
                <a:tc>
                  <a:txBody>
                    <a:bodyPr/>
                    <a:lstStyle/>
                    <a:p>
                      <a:pPr algn="ctr"/>
                      <a:r>
                        <a:rPr lang="en-US" sz="1400" dirty="0" smtClean="0"/>
                        <a:t>Device</a:t>
                      </a:r>
                      <a:br>
                        <a:rPr lang="en-US" sz="1400" dirty="0" smtClean="0"/>
                      </a:br>
                      <a:r>
                        <a:rPr lang="en-US" sz="1400" dirty="0" err="1" smtClean="0"/>
                        <a:t>AddrMode</a:t>
                      </a:r>
                      <a:endParaRPr lang="en-US" sz="1400" dirty="0"/>
                    </a:p>
                  </a:txBody>
                  <a:tcPr marL="68580" marR="68580" marT="34290" marB="34290" anchor="ctr"/>
                </a:tc>
                <a:tc>
                  <a:txBody>
                    <a:bodyPr/>
                    <a:lstStyle/>
                    <a:p>
                      <a:pPr algn="ctr"/>
                      <a:r>
                        <a:rPr lang="en-US" sz="1400" dirty="0" smtClean="0"/>
                        <a:t>Reserved</a:t>
                      </a:r>
                      <a:endParaRPr lang="en-US" sz="1400" dirty="0"/>
                    </a:p>
                  </a:txBody>
                  <a:tcPr marL="68580" marR="68580" marT="34290" marB="34290" anchor="ctr"/>
                </a:tc>
                <a:tc>
                  <a:txBody>
                    <a:bodyPr/>
                    <a:lstStyle/>
                    <a:p>
                      <a:pPr algn="ctr"/>
                      <a:r>
                        <a:rPr lang="en-US" sz="1400" dirty="0" err="1" smtClean="0"/>
                        <a:t>deviceAddress</a:t>
                      </a:r>
                      <a:endParaRPr lang="en-US" sz="1400" dirty="0"/>
                    </a:p>
                  </a:txBody>
                  <a:tcPr marL="68580" marR="68580" marT="34290" marB="34290" anchor="ctr"/>
                </a:tc>
                <a:tc>
                  <a:txBody>
                    <a:bodyPr/>
                    <a:lstStyle/>
                    <a:p>
                      <a:pPr algn="ctr"/>
                      <a:r>
                        <a:rPr lang="en-US" sz="1400" dirty="0" err="1" smtClean="0"/>
                        <a:t>TxPower</a:t>
                      </a:r>
                      <a:endParaRPr lang="en-US" sz="1400" dirty="0"/>
                    </a:p>
                  </a:txBody>
                  <a:tcPr marL="68580" marR="68580" marT="34290" marB="34290" anchor="ctr"/>
                </a:tc>
              </a:tr>
            </a:tbl>
          </a:graphicData>
        </a:graphic>
      </p:graphicFrame>
      <p:sp>
        <p:nvSpPr>
          <p:cNvPr id="11" name="Content Placeholder 3"/>
          <p:cNvSpPr txBox="1">
            <a:spLocks/>
          </p:cNvSpPr>
          <p:nvPr/>
        </p:nvSpPr>
        <p:spPr bwMode="auto">
          <a:xfrm>
            <a:off x="723900" y="6009643"/>
            <a:ext cx="7772400" cy="4673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FontTx/>
              <a:buNone/>
            </a:pPr>
            <a:r>
              <a:rPr lang="en-CA" altLang="ja-JP" sz="2400" dirty="0" smtClean="0">
                <a:solidFill>
                  <a:srgbClr val="FF0000"/>
                </a:solidFill>
              </a:rPr>
              <a:t>Figure - Format of </a:t>
            </a:r>
            <a:r>
              <a:rPr lang="en-CA" altLang="ja-JP" sz="2400" i="1" dirty="0" err="1" smtClean="0">
                <a:solidFill>
                  <a:srgbClr val="FF0000"/>
                </a:solidFill>
              </a:rPr>
              <a:t>phyPeersTXPower</a:t>
            </a:r>
            <a:endParaRPr kumimoji="1" lang="en-US" sz="2400" i="1" dirty="0">
              <a:solidFill>
                <a:srgbClr val="FF0000"/>
              </a:solidFill>
            </a:endParaRPr>
          </a:p>
        </p:txBody>
      </p:sp>
    </p:spTree>
    <p:extLst>
      <p:ext uri="{BB962C8B-B14F-4D97-AF65-F5344CB8AC3E}">
        <p14:creationId xmlns:p14="http://schemas.microsoft.com/office/powerpoint/2010/main" val="30507871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1" lang="en-US" dirty="0" smtClean="0">
                <a:solidFill>
                  <a:srgbClr val="FF0000"/>
                </a:solidFill>
              </a:rPr>
              <a:t>Use case (3) Signal quality related IEs</a:t>
            </a:r>
            <a:endParaRPr kumimoji="1" lang="en-US" dirty="0">
              <a:solidFill>
                <a:srgbClr val="FF0000"/>
              </a:solidFill>
            </a:endParaRPr>
          </a:p>
        </p:txBody>
      </p:sp>
      <p:sp>
        <p:nvSpPr>
          <p:cNvPr id="3" name="Content Placeholder 2"/>
          <p:cNvSpPr>
            <a:spLocks noGrp="1"/>
          </p:cNvSpPr>
          <p:nvPr>
            <p:ph idx="1"/>
          </p:nvPr>
        </p:nvSpPr>
        <p:spPr>
          <a:xfrm>
            <a:off x="685800" y="1981199"/>
            <a:ext cx="7772400" cy="4280673"/>
          </a:xfrm>
        </p:spPr>
        <p:txBody>
          <a:bodyPr>
            <a:normAutofit fontScale="70000" lnSpcReduction="20000"/>
          </a:bodyPr>
          <a:lstStyle/>
          <a:p>
            <a:r>
              <a:rPr kumimoji="1" lang="en-US" altLang="ja-JP" dirty="0"/>
              <a:t>when multiple channels are </a:t>
            </a:r>
            <a:r>
              <a:rPr kumimoji="1" lang="en-US" altLang="ja-JP" dirty="0" smtClean="0"/>
              <a:t>used, the c</a:t>
            </a:r>
            <a:r>
              <a:rPr kumimoji="1" lang="en-US" dirty="0" smtClean="0"/>
              <a:t>hannel on which the measurement is executed needs to be specified </a:t>
            </a:r>
          </a:p>
          <a:p>
            <a:r>
              <a:rPr kumimoji="1" lang="en-US" dirty="0" smtClean="0"/>
              <a:t>Device address for which the measurement is executed may also be needed to be specified</a:t>
            </a:r>
          </a:p>
          <a:p>
            <a:endParaRPr kumimoji="1" lang="en-US" dirty="0" smtClean="0"/>
          </a:p>
          <a:p>
            <a:endParaRPr kumimoji="1" lang="en-US" dirty="0" smtClean="0"/>
          </a:p>
          <a:p>
            <a:endParaRPr kumimoji="1" lang="en-US" dirty="0"/>
          </a:p>
          <a:p>
            <a:endParaRPr kumimoji="1" lang="en-US" dirty="0" smtClean="0"/>
          </a:p>
          <a:p>
            <a:endParaRPr kumimoji="1" lang="en-US" dirty="0"/>
          </a:p>
          <a:p>
            <a:endParaRPr kumimoji="1" lang="en-US" dirty="0"/>
          </a:p>
          <a:p>
            <a:r>
              <a:rPr kumimoji="1" lang="en-US" dirty="0" smtClean="0"/>
              <a:t>Possible attributes to which this rule </a:t>
            </a:r>
            <a:br>
              <a:rPr kumimoji="1" lang="en-US" dirty="0" smtClean="0"/>
            </a:br>
            <a:r>
              <a:rPr kumimoji="1" lang="en-US" dirty="0" smtClean="0"/>
              <a:t>can be applied</a:t>
            </a:r>
          </a:p>
        </p:txBody>
      </p:sp>
      <p:sp>
        <p:nvSpPr>
          <p:cNvPr id="4" name="Date Placeholder 3"/>
          <p:cNvSpPr>
            <a:spLocks noGrp="1"/>
          </p:cNvSpPr>
          <p:nvPr>
            <p:ph type="dt" sz="half" idx="10"/>
          </p:nvPr>
        </p:nvSpPr>
        <p:spPr/>
        <p:txBody>
          <a:bodyPr/>
          <a:lstStyle/>
          <a:p>
            <a:r>
              <a:rPr lang="en-US" altLang="ja-JP" smtClean="0"/>
              <a:t>November 2015</a:t>
            </a:r>
            <a:endParaRPr lang="en-US" altLang="ja-JP" dirty="0"/>
          </a:p>
        </p:txBody>
      </p:sp>
      <p:sp>
        <p:nvSpPr>
          <p:cNvPr id="5" name="Footer Placeholder 4"/>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p>
            <a:r>
              <a:rPr lang="en-US" altLang="ja-JP" smtClean="0"/>
              <a:t>Slide </a:t>
            </a:r>
            <a:fld id="{573B0C2F-891A-4B55-B0FA-7854B0ED72D6}" type="slidenum">
              <a:rPr lang="en-US" altLang="ja-JP" smtClean="0"/>
              <a:pPr/>
              <a:t>11</a:t>
            </a:fld>
            <a:endParaRPr lang="en-US" altLang="ja-JP"/>
          </a:p>
        </p:txBody>
      </p:sp>
      <p:sp>
        <p:nvSpPr>
          <p:cNvPr id="7" name="Rectangle 6"/>
          <p:cNvSpPr/>
          <p:nvPr/>
        </p:nvSpPr>
        <p:spPr bwMode="auto">
          <a:xfrm>
            <a:off x="4542201" y="3561832"/>
            <a:ext cx="1027999"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RSSI</a:t>
            </a:r>
            <a:endParaRPr kumimoji="0" lang="en-US" sz="1200" b="0" i="0" u="none" strike="noStrike" cap="none" normalizeH="0" baseline="0" dirty="0" smtClean="0">
              <a:ln>
                <a:noFill/>
              </a:ln>
              <a:solidFill>
                <a:schemeClr val="tx1"/>
              </a:solidFill>
              <a:effectLst/>
            </a:endParaRPr>
          </a:p>
        </p:txBody>
      </p:sp>
      <p:sp>
        <p:nvSpPr>
          <p:cNvPr id="8" name="Rectangle 7"/>
          <p:cNvSpPr/>
          <p:nvPr/>
        </p:nvSpPr>
        <p:spPr bwMode="auto">
          <a:xfrm>
            <a:off x="1294327" y="3559686"/>
            <a:ext cx="838200"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Channel number</a:t>
            </a:r>
            <a:endParaRPr kumimoji="0" lang="en-US" sz="1200" b="0" i="0" u="none" strike="noStrike" cap="none" normalizeH="0" baseline="0" dirty="0" smtClean="0">
              <a:ln>
                <a:noFill/>
              </a:ln>
              <a:solidFill>
                <a:schemeClr val="tx1"/>
              </a:solidFill>
              <a:effectLst/>
            </a:endParaRPr>
          </a:p>
        </p:txBody>
      </p:sp>
      <p:sp>
        <p:nvSpPr>
          <p:cNvPr id="9" name="Rectangle 8"/>
          <p:cNvSpPr/>
          <p:nvPr/>
        </p:nvSpPr>
        <p:spPr bwMode="auto">
          <a:xfrm>
            <a:off x="2132526" y="3559686"/>
            <a:ext cx="1043888"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Address Mode</a:t>
            </a:r>
            <a:endParaRPr kumimoji="0" lang="en-US" sz="1200" b="0" i="0" u="none" strike="noStrike" cap="none" normalizeH="0" baseline="0" dirty="0" smtClean="0">
              <a:ln>
                <a:noFill/>
              </a:ln>
              <a:solidFill>
                <a:schemeClr val="tx1"/>
              </a:solidFill>
              <a:effectLst/>
            </a:endParaRPr>
          </a:p>
        </p:txBody>
      </p:sp>
      <p:graphicFrame>
        <p:nvGraphicFramePr>
          <p:cNvPr id="11" name="Table 10"/>
          <p:cNvGraphicFramePr>
            <a:graphicFrameLocks noGrp="1"/>
          </p:cNvGraphicFramePr>
          <p:nvPr>
            <p:extLst>
              <p:ext uri="{D42A27DB-BD31-4B8C-83A1-F6EECF244321}">
                <p14:modId xmlns:p14="http://schemas.microsoft.com/office/powerpoint/2010/main" val="3461694635"/>
              </p:ext>
            </p:extLst>
          </p:nvPr>
        </p:nvGraphicFramePr>
        <p:xfrm>
          <a:off x="5975186" y="3218125"/>
          <a:ext cx="2672814" cy="2951797"/>
        </p:xfrm>
        <a:graphic>
          <a:graphicData uri="http://schemas.openxmlformats.org/drawingml/2006/table">
            <a:tbl>
              <a:tblPr firstRow="1" firstCol="1" bandRow="1"/>
              <a:tblGrid>
                <a:gridCol w="2672814"/>
              </a:tblGrid>
              <a:tr h="45720">
                <a:tc>
                  <a:txBody>
                    <a:bodyPr/>
                    <a:lstStyle/>
                    <a:p>
                      <a:pPr algn="ctr">
                        <a:spcAft>
                          <a:spcPts val="0"/>
                        </a:spcAft>
                      </a:pPr>
                      <a:r>
                        <a:rPr lang="en-US" sz="1800" b="1" dirty="0">
                          <a:solidFill>
                            <a:srgbClr val="000000"/>
                          </a:solidFill>
                          <a:effectLst/>
                          <a:latin typeface="Times New Roman" panose="02020603050405020304" pitchFamily="18" charset="0"/>
                          <a:ea typeface="MS PGothic" panose="020B0600070205080204" pitchFamily="34" charset="-128"/>
                        </a:rPr>
                        <a:t>Attribute </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011">
                <a:tc>
                  <a:txBody>
                    <a:bodyPr/>
                    <a:lstStyle/>
                    <a:p>
                      <a:pPr>
                        <a:spcAft>
                          <a:spcPts val="0"/>
                        </a:spcAft>
                      </a:pPr>
                      <a:r>
                        <a:rPr lang="en-US" sz="1800" i="1">
                          <a:solidFill>
                            <a:srgbClr val="000000"/>
                          </a:solidFill>
                          <a:effectLst/>
                          <a:latin typeface="Times New Roman" panose="02020603050405020304" pitchFamily="18" charset="0"/>
                          <a:ea typeface="MS PGothic" panose="020B0600070205080204" pitchFamily="34" charset="-128"/>
                        </a:rPr>
                        <a:t>macEd</a:t>
                      </a:r>
                      <a:endParaRPr lang="ja-JP" sz="180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28011">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macLqi</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macRcpi</a:t>
                      </a:r>
                      <a:endParaRPr lang="ja-JP" sz="1800" i="1"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a:effectLst/>
                          <a:latin typeface="Times New Roman" panose="02020603050405020304" pitchFamily="18" charset="0"/>
                          <a:ea typeface="MS Mincho" panose="02020609040205080304" pitchFamily="49" charset="-128"/>
                        </a:rPr>
                        <a:t>macRsni</a:t>
                      </a:r>
                      <a:endParaRPr lang="ja-JP" sz="180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6689">
                <a:tc>
                  <a:txBody>
                    <a:bodyPr/>
                    <a:lstStyle/>
                    <a:p>
                      <a:pPr>
                        <a:spcAft>
                          <a:spcPts val="0"/>
                        </a:spcAft>
                      </a:pPr>
                      <a:r>
                        <a:rPr lang="en-US" sz="1800" i="1" dirty="0" err="1" smtClean="0">
                          <a:effectLst/>
                          <a:latin typeface="Times New Roman" panose="02020603050405020304" pitchFamily="18" charset="0"/>
                          <a:ea typeface="MS Mincho" panose="02020609040205080304" pitchFamily="49" charset="-128"/>
                        </a:rPr>
                        <a:t>macRssi</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4922">
                <a:tc>
                  <a:txBody>
                    <a:bodyPr/>
                    <a:lstStyle/>
                    <a:p>
                      <a:pPr>
                        <a:spcAft>
                          <a:spcPts val="0"/>
                        </a:spcAft>
                      </a:pPr>
                      <a:r>
                        <a:rPr lang="en-US" sz="1800" i="1" dirty="0" err="1">
                          <a:effectLst/>
                          <a:latin typeface="Times New Roman" panose="02020603050405020304" pitchFamily="18" charset="0"/>
                          <a:ea typeface="MS Mincho" panose="02020609040205080304" pitchFamily="49" charset="-128"/>
                        </a:rPr>
                        <a:t>macNoiseHistogram</a:t>
                      </a:r>
                      <a:endParaRPr lang="ja-JP" sz="1800" dirty="0">
                        <a:effectLst/>
                        <a:latin typeface="Times New Roman" panose="02020603050405020304" pitchFamily="18" charset="0"/>
                        <a:ea typeface="MS Mincho" panose="02020609040205080304" pitchFamily="49" charset="-128"/>
                      </a:endParaRPr>
                    </a:p>
                  </a:txBody>
                  <a:tcPr marL="46133" marR="46133"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2" name="Rectangle 11"/>
          <p:cNvSpPr/>
          <p:nvPr/>
        </p:nvSpPr>
        <p:spPr bwMode="auto">
          <a:xfrm>
            <a:off x="3176415" y="3559686"/>
            <a:ext cx="1365786"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Device Address</a:t>
            </a:r>
            <a:endParaRPr kumimoji="0" lang="en-US" sz="1200" b="0" i="0" u="none" strike="noStrike" cap="none" normalizeH="0" baseline="0" dirty="0" smtClean="0">
              <a:ln>
                <a:noFill/>
              </a:ln>
              <a:solidFill>
                <a:schemeClr val="tx1"/>
              </a:solidFill>
              <a:effectLst/>
            </a:endParaRPr>
          </a:p>
        </p:txBody>
      </p:sp>
      <p:sp>
        <p:nvSpPr>
          <p:cNvPr id="13" name="Rectangle 12"/>
          <p:cNvSpPr/>
          <p:nvPr/>
        </p:nvSpPr>
        <p:spPr bwMode="auto">
          <a:xfrm>
            <a:off x="456127" y="3557290"/>
            <a:ext cx="838200" cy="533400"/>
          </a:xfrm>
          <a:prstGeom prst="rect">
            <a:avLst/>
          </a:prstGeom>
          <a:ln>
            <a:headEnd type="none" w="sm" len="sm"/>
            <a:tailEnd type="none" w="sm" len="sm"/>
          </a:ln>
          <a:extLst/>
        </p:spPr>
        <p:style>
          <a:lnRef idx="2">
            <a:schemeClr val="dk1"/>
          </a:lnRef>
          <a:fillRef idx="1">
            <a:schemeClr val="lt1"/>
          </a:fillRef>
          <a:effectRef idx="0">
            <a:schemeClr val="dk1"/>
          </a:effectRef>
          <a:fontRef idx="minor">
            <a:schemeClr val="dk1"/>
          </a:fontRef>
        </p:style>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dirty="0" smtClean="0">
                <a:solidFill>
                  <a:schemeClr val="tx1"/>
                </a:solidFill>
              </a:rPr>
              <a:t>Channel page</a:t>
            </a:r>
            <a:endParaRPr kumimoji="0" lang="en-US" sz="1200" b="0" i="0" u="none" strike="noStrike" cap="none" normalizeH="0" baseline="0" dirty="0" smtClean="0">
              <a:ln>
                <a:noFill/>
              </a:ln>
              <a:solidFill>
                <a:schemeClr val="tx1"/>
              </a:solidFill>
              <a:effectLst/>
            </a:endParaRPr>
          </a:p>
        </p:txBody>
      </p:sp>
      <p:sp>
        <p:nvSpPr>
          <p:cNvPr id="14" name="Left Brace 13"/>
          <p:cNvSpPr/>
          <p:nvPr/>
        </p:nvSpPr>
        <p:spPr bwMode="auto">
          <a:xfrm rot="16200000">
            <a:off x="1202806" y="3345081"/>
            <a:ext cx="176511" cy="1667725"/>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5" name="Left Brace 14"/>
          <p:cNvSpPr/>
          <p:nvPr/>
        </p:nvSpPr>
        <p:spPr bwMode="auto">
          <a:xfrm rot="16200000">
            <a:off x="3246941" y="2971936"/>
            <a:ext cx="176511" cy="2414013"/>
          </a:xfrm>
          <a:prstGeom prst="leftBrace">
            <a:avLst>
              <a:gd name="adj1" fmla="val 27611"/>
              <a:gd name="adj2" fmla="val 50000"/>
            </a:avLst>
          </a:prstGeom>
          <a:noFill/>
          <a:ln w="12700" cap="flat" cmpd="sng" algn="ctr">
            <a:solidFill>
              <a:schemeClr val="tx1"/>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24" name="TextBox 23"/>
          <p:cNvSpPr txBox="1"/>
          <p:nvPr/>
        </p:nvSpPr>
        <p:spPr>
          <a:xfrm>
            <a:off x="414974" y="4401445"/>
            <a:ext cx="1794825" cy="584775"/>
          </a:xfrm>
          <a:prstGeom prst="rect">
            <a:avLst/>
          </a:prstGeom>
          <a:noFill/>
        </p:spPr>
        <p:txBody>
          <a:bodyPr wrap="square" rtlCol="0">
            <a:spAutoFit/>
          </a:bodyPr>
          <a:lstStyle/>
          <a:p>
            <a:r>
              <a:rPr kumimoji="1" lang="en-US" sz="1600" dirty="0" smtClean="0">
                <a:latin typeface="+mn-lt"/>
              </a:rPr>
              <a:t>Channel used for the measurement</a:t>
            </a:r>
            <a:endParaRPr kumimoji="1" lang="en-US" sz="1600" dirty="0">
              <a:latin typeface="+mn-lt"/>
            </a:endParaRPr>
          </a:p>
        </p:txBody>
      </p:sp>
      <p:sp>
        <p:nvSpPr>
          <p:cNvPr id="25" name="TextBox 24"/>
          <p:cNvSpPr txBox="1"/>
          <p:nvPr/>
        </p:nvSpPr>
        <p:spPr>
          <a:xfrm>
            <a:off x="2360597" y="4386994"/>
            <a:ext cx="1984391" cy="584775"/>
          </a:xfrm>
          <a:prstGeom prst="rect">
            <a:avLst/>
          </a:prstGeom>
          <a:noFill/>
        </p:spPr>
        <p:txBody>
          <a:bodyPr wrap="square" rtlCol="0">
            <a:spAutoFit/>
          </a:bodyPr>
          <a:lstStyle/>
          <a:p>
            <a:r>
              <a:rPr kumimoji="1" lang="en-US" sz="1600" dirty="0" smtClean="0">
                <a:latin typeface="+mn-lt"/>
              </a:rPr>
              <a:t>Device that sent the measured frame</a:t>
            </a:r>
            <a:endParaRPr kumimoji="1" lang="en-US" sz="1600" dirty="0">
              <a:latin typeface="+mn-lt"/>
            </a:endParaRPr>
          </a:p>
        </p:txBody>
      </p:sp>
      <p:sp>
        <p:nvSpPr>
          <p:cNvPr id="26" name="TextBox 25"/>
          <p:cNvSpPr txBox="1"/>
          <p:nvPr/>
        </p:nvSpPr>
        <p:spPr>
          <a:xfrm>
            <a:off x="4445358" y="4372543"/>
            <a:ext cx="1212732" cy="584775"/>
          </a:xfrm>
          <a:prstGeom prst="rect">
            <a:avLst/>
          </a:prstGeom>
          <a:noFill/>
        </p:spPr>
        <p:txBody>
          <a:bodyPr wrap="square" rtlCol="0">
            <a:spAutoFit/>
          </a:bodyPr>
          <a:lstStyle/>
          <a:p>
            <a:r>
              <a:rPr kumimoji="1" lang="en-US" sz="1600" dirty="0">
                <a:latin typeface="+mn-lt"/>
              </a:rPr>
              <a:t>M</a:t>
            </a:r>
            <a:r>
              <a:rPr kumimoji="1" lang="en-US" sz="1600" dirty="0" smtClean="0">
                <a:latin typeface="+mn-lt"/>
              </a:rPr>
              <a:t>easured </a:t>
            </a:r>
            <a:br>
              <a:rPr kumimoji="1" lang="en-US" sz="1600" dirty="0" smtClean="0">
                <a:latin typeface="+mn-lt"/>
              </a:rPr>
            </a:br>
            <a:r>
              <a:rPr kumimoji="1" lang="en-US" sz="1600" dirty="0" smtClean="0">
                <a:latin typeface="+mn-lt"/>
              </a:rPr>
              <a:t>attribute</a:t>
            </a:r>
            <a:endParaRPr kumimoji="1" lang="en-US" sz="1600" dirty="0">
              <a:latin typeface="+mn-lt"/>
            </a:endParaRPr>
          </a:p>
        </p:txBody>
      </p:sp>
      <p:cxnSp>
        <p:nvCxnSpPr>
          <p:cNvPr id="28" name="Straight Arrow Connector 27"/>
          <p:cNvCxnSpPr>
            <a:stCxn id="26" idx="0"/>
            <a:endCxn id="7" idx="2"/>
          </p:cNvCxnSpPr>
          <p:nvPr/>
        </p:nvCxnSpPr>
        <p:spPr bwMode="auto">
          <a:xfrm flipV="1">
            <a:off x="5051724" y="4095232"/>
            <a:ext cx="4477" cy="277311"/>
          </a:xfrm>
          <a:prstGeom prst="straightConnector1">
            <a:avLst/>
          </a:prstGeom>
          <a:solidFill>
            <a:schemeClr val="accent1"/>
          </a:solidFill>
          <a:ln w="12700" cap="flat" cmpd="sng" algn="ctr">
            <a:solidFill>
              <a:schemeClr val="tx1"/>
            </a:solidFill>
            <a:prstDash val="solid"/>
            <a:round/>
            <a:headEnd type="none" w="sm" len="sm"/>
            <a:tailEnd type="triangle"/>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Left Brace 17"/>
          <p:cNvSpPr/>
          <p:nvPr/>
        </p:nvSpPr>
        <p:spPr bwMode="auto">
          <a:xfrm>
            <a:off x="5710774" y="3218125"/>
            <a:ext cx="256810" cy="2954075"/>
          </a:xfrm>
          <a:prstGeom prst="leftBrace">
            <a:avLst>
              <a:gd name="adj1" fmla="val 37878"/>
              <a:gd name="adj2" fmla="val 72797"/>
            </a:avLst>
          </a:prstGeom>
          <a:ln>
            <a:headEnd type="none" w="sm" len="sm"/>
            <a:tailEnd type="none" w="sm" len="sm"/>
          </a:ln>
          <a:extLst/>
        </p:spPr>
        <p:style>
          <a:lnRef idx="3">
            <a:schemeClr val="dk1"/>
          </a:lnRef>
          <a:fillRef idx="0">
            <a:schemeClr val="dk1"/>
          </a:fillRef>
          <a:effectRef idx="2">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anose="02020603050405020304" pitchFamily="18" charset="0"/>
            </a:endParaRPr>
          </a:p>
        </p:txBody>
      </p:sp>
      <p:sp>
        <p:nvSpPr>
          <p:cNvPr id="10" name="TextBox 9"/>
          <p:cNvSpPr txBox="1"/>
          <p:nvPr/>
        </p:nvSpPr>
        <p:spPr>
          <a:xfrm>
            <a:off x="1437104" y="3218125"/>
            <a:ext cx="2762295" cy="369332"/>
          </a:xfrm>
          <a:prstGeom prst="rect">
            <a:avLst/>
          </a:prstGeom>
          <a:noFill/>
        </p:spPr>
        <p:txBody>
          <a:bodyPr wrap="none" rtlCol="0">
            <a:spAutoFit/>
          </a:bodyPr>
          <a:lstStyle/>
          <a:p>
            <a:r>
              <a:rPr kumimoji="1" lang="en-US" sz="1800" dirty="0" smtClean="0">
                <a:latin typeface="+mn-lt"/>
              </a:rPr>
              <a:t>Required set of attributes</a:t>
            </a:r>
            <a:endParaRPr kumimoji="1" lang="en-US" sz="1800" dirty="0">
              <a:latin typeface="+mn-lt"/>
            </a:endParaRPr>
          </a:p>
        </p:txBody>
      </p:sp>
    </p:spTree>
    <p:extLst>
      <p:ext uri="{BB962C8B-B14F-4D97-AF65-F5344CB8AC3E}">
        <p14:creationId xmlns:p14="http://schemas.microsoft.com/office/powerpoint/2010/main" val="21468305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Proposal of additional MAC PIB</a:t>
            </a:r>
            <a:endParaRPr lang="en-US" dirty="0">
              <a:solidFill>
                <a:srgbClr val="FF0000"/>
              </a:solidFill>
            </a:endParaRPr>
          </a:p>
        </p:txBody>
      </p:sp>
      <p:sp>
        <p:nvSpPr>
          <p:cNvPr id="4" name="Content Placeholder 3"/>
          <p:cNvSpPr>
            <a:spLocks noGrp="1"/>
          </p:cNvSpPr>
          <p:nvPr>
            <p:ph idx="1"/>
          </p:nvPr>
        </p:nvSpPr>
        <p:spPr>
          <a:xfrm>
            <a:off x="628650" y="1752600"/>
            <a:ext cx="7886700" cy="1020722"/>
          </a:xfrm>
        </p:spPr>
        <p:txBody>
          <a:bodyPr>
            <a:noAutofit/>
          </a:bodyPr>
          <a:lstStyle/>
          <a:p>
            <a:pPr marL="0" indent="0">
              <a:buNone/>
            </a:pPr>
            <a:r>
              <a:rPr lang="en-US" altLang="ja-JP" sz="2800" dirty="0" smtClean="0"/>
              <a:t>5.2.3 SRM metrics specific MAC PIB</a:t>
            </a:r>
          </a:p>
        </p:txBody>
      </p:sp>
      <p:graphicFrame>
        <p:nvGraphicFramePr>
          <p:cNvPr id="3" name="Table 2"/>
          <p:cNvGraphicFramePr>
            <a:graphicFrameLocks noGrp="1"/>
          </p:cNvGraphicFramePr>
          <p:nvPr>
            <p:extLst>
              <p:ext uri="{D42A27DB-BD31-4B8C-83A1-F6EECF244321}">
                <p14:modId xmlns:p14="http://schemas.microsoft.com/office/powerpoint/2010/main" val="39141659"/>
              </p:ext>
            </p:extLst>
          </p:nvPr>
        </p:nvGraphicFramePr>
        <p:xfrm>
          <a:off x="694509" y="2362200"/>
          <a:ext cx="7948864" cy="2133600"/>
        </p:xfrm>
        <a:graphic>
          <a:graphicData uri="http://schemas.openxmlformats.org/drawingml/2006/table">
            <a:tbl>
              <a:tblPr firstRow="1" firstCol="1" bandRow="1">
                <a:tableStyleId>{5940675A-B579-460E-94D1-54222C63F5DA}</a:tableStyleId>
              </a:tblPr>
              <a:tblGrid>
                <a:gridCol w="1876827"/>
                <a:gridCol w="1600200"/>
                <a:gridCol w="1676400"/>
                <a:gridCol w="2795437"/>
              </a:tblGrid>
              <a:tr h="201464">
                <a:tc>
                  <a:txBody>
                    <a:bodyPr/>
                    <a:lstStyle/>
                    <a:p>
                      <a:pPr>
                        <a:spcAft>
                          <a:spcPts val="0"/>
                        </a:spcAft>
                      </a:pPr>
                      <a:r>
                        <a:rPr lang="en-CA" sz="1400" b="1" dirty="0">
                          <a:effectLst/>
                        </a:rPr>
                        <a:t>Attribute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Type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Range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Description</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macChannel</a:t>
                      </a:r>
                      <a:r>
                        <a:rPr lang="en-US" altLang="ja-JP" sz="1400" i="1" baseline="0" dirty="0" err="1" smtClean="0">
                          <a:effectLst/>
                          <a:latin typeface="+mn-lt"/>
                          <a:ea typeface="MS Mincho" panose="02020609040205080304" pitchFamily="49" charset="-128"/>
                          <a:cs typeface="Times New Roman" panose="02020603050405020304" pitchFamily="18" charset="0"/>
                        </a:rPr>
                        <a:t>Page</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S Mincho" panose="02020609040205080304" pitchFamily="49" charset="-128"/>
                          <a:cs typeface="Times New Roman" panose="02020603050405020304" pitchFamily="18" charset="0"/>
                        </a:rPr>
                        <a:t>Any</a:t>
                      </a:r>
                      <a:r>
                        <a:rPr lang="en-US" altLang="ja-JP" sz="1400" baseline="0" dirty="0" smtClean="0">
                          <a:effectLst/>
                          <a:latin typeface="+mn-lt"/>
                          <a:ea typeface="MS Mincho" panose="02020609040205080304" pitchFamily="49" charset="-128"/>
                          <a:cs typeface="Times New Roman" panose="02020603050405020304" pitchFamily="18" charset="0"/>
                        </a:rPr>
                        <a:t> valid channel page</a:t>
                      </a:r>
                      <a:endParaRPr lang="ja-JP" altLang="ja-JP" sz="1400" dirty="0" smtClean="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baseline="0" dirty="0" smtClean="0">
                          <a:effectLst/>
                          <a:latin typeface="+mn-lt"/>
                          <a:ea typeface="MS Mincho" panose="02020609040205080304" pitchFamily="49" charset="-128"/>
                          <a:cs typeface="Times New Roman" panose="02020603050405020304" pitchFamily="18" charset="0"/>
                        </a:rPr>
                        <a:t>Channel page for measurement</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macChannel</a:t>
                      </a:r>
                      <a:r>
                        <a:rPr lang="en-US" altLang="ja-JP" sz="1400" i="1" baseline="0" dirty="0" err="1" smtClean="0">
                          <a:effectLst/>
                          <a:latin typeface="+mn-lt"/>
                          <a:ea typeface="MS Mincho" panose="02020609040205080304" pitchFamily="49" charset="-128"/>
                          <a:cs typeface="Times New Roman" panose="02020603050405020304" pitchFamily="18" charset="0"/>
                        </a:rPr>
                        <a:t>Number</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baseline="0" dirty="0" smtClean="0">
                          <a:effectLst/>
                          <a:latin typeface="+mn-lt"/>
                          <a:ea typeface="MS Mincho" panose="02020609040205080304" pitchFamily="49" charset="-128"/>
                          <a:cs typeface="Times New Roman" panose="02020603050405020304" pitchFamily="18" charset="0"/>
                        </a:rPr>
                        <a:t>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n-ea"/>
                          <a:cs typeface="+mn-cs"/>
                        </a:rPr>
                        <a:t>Any</a:t>
                      </a:r>
                      <a:r>
                        <a:rPr lang="en-US" altLang="ja-JP" sz="1400" baseline="0" dirty="0" smtClean="0">
                          <a:effectLst/>
                          <a:latin typeface="+mn-lt"/>
                          <a:ea typeface="+mn-ea"/>
                          <a:cs typeface="+mn-cs"/>
                        </a:rPr>
                        <a:t> valid channel number</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t>Channel</a:t>
                      </a:r>
                      <a:r>
                        <a:rPr lang="en-CA" altLang="ja-JP" sz="1400" baseline="0" dirty="0" smtClean="0"/>
                        <a:t> number for measurement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macRxAddrMode</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Enumeration</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400" dirty="0" smtClean="0">
                          <a:effectLst/>
                          <a:latin typeface="+mn-lt"/>
                          <a:ea typeface="MS Mincho" panose="02020609040205080304" pitchFamily="49" charset="-128"/>
                          <a:cs typeface="Times New Roman" panose="02020603050405020304" pitchFamily="18" charset="0"/>
                        </a:rPr>
                        <a:t>SHORT, EXTENDED</a:t>
                      </a:r>
                      <a:endParaRPr lang="ja-JP" altLang="ja-JP" sz="1400" dirty="0" smtClean="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macRxDevice</a:t>
                      </a:r>
                      <a:r>
                        <a:rPr lang="en-US" altLang="ja-JP" sz="1400" i="1" baseline="0" dirty="0" err="1" smtClean="0">
                          <a:effectLst/>
                          <a:latin typeface="+mn-lt"/>
                          <a:ea typeface="MS Mincho" panose="02020609040205080304" pitchFamily="49" charset="-128"/>
                          <a:cs typeface="Times New Roman" panose="02020603050405020304" pitchFamily="18" charset="0"/>
                        </a:rPr>
                        <a:t>Address</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CA" altLang="ja-JP" sz="1400" dirty="0" smtClean="0">
                          <a:effectLst/>
                          <a:latin typeface="+mn-lt"/>
                        </a:rPr>
                        <a:t>As specified by the</a:t>
                      </a:r>
                      <a:r>
                        <a:rPr lang="ja-JP" altLang="en-US" sz="1400" baseline="0" dirty="0" smtClean="0">
                          <a:effectLst/>
                          <a:latin typeface="+mn-lt"/>
                        </a:rPr>
                        <a:t> </a:t>
                      </a:r>
                      <a:r>
                        <a:rPr lang="en-US" altLang="ja-JP" sz="1400" i="1" baseline="0" dirty="0" err="1" smtClean="0">
                          <a:effectLst/>
                          <a:latin typeface="+mn-lt"/>
                        </a:rPr>
                        <a:t>macRx</a:t>
                      </a:r>
                      <a:r>
                        <a:rPr lang="en-CA" altLang="ja-JP" sz="1400" i="1" dirty="0" err="1" smtClean="0">
                          <a:effectLst/>
                          <a:latin typeface="+mn-lt"/>
                        </a:rPr>
                        <a:t>AddrMode</a:t>
                      </a:r>
                      <a:r>
                        <a:rPr lang="ja-JP" altLang="en-US" sz="1400" dirty="0" smtClean="0">
                          <a:effectLst/>
                          <a:latin typeface="+mn-lt"/>
                        </a:rPr>
                        <a:t>　</a:t>
                      </a:r>
                      <a:r>
                        <a:rPr lang="en-CA" altLang="ja-JP" sz="1400" dirty="0" smtClean="0">
                          <a:effectLst/>
                          <a:latin typeface="+mn-lt"/>
                        </a:rPr>
                        <a:t>Parameter</a:t>
                      </a:r>
                      <a:endParaRPr lang="ja-JP" alt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Calibri" panose="020F0502020204030204" pitchFamily="34" charset="0"/>
                          <a:ea typeface="MS Mincho" panose="02020609040205080304" pitchFamily="49" charset="-128"/>
                          <a:cs typeface="Times New Roman" panose="02020603050405020304" pitchFamily="18" charset="0"/>
                        </a:rPr>
                        <a:t>Source</a:t>
                      </a:r>
                      <a:r>
                        <a:rPr lang="en-US" altLang="ja-JP" sz="1400" baseline="0" dirty="0" smtClean="0">
                          <a:effectLst/>
                          <a:latin typeface="Calibri" panose="020F0502020204030204" pitchFamily="34" charset="0"/>
                          <a:ea typeface="MS Mincho" panose="02020609040205080304" pitchFamily="49" charset="-128"/>
                          <a:cs typeface="Times New Roman" panose="02020603050405020304" pitchFamily="18" charset="0"/>
                        </a:rPr>
                        <a:t> address of the received frame that is used for measurement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bl>
          </a:graphicData>
        </a:graphic>
      </p:graphicFrame>
      <p:sp>
        <p:nvSpPr>
          <p:cNvPr id="6" name="Date Placeholder 5"/>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12</a:t>
            </a:fld>
            <a:endParaRPr lang="en-US" altLang="ja-JP"/>
          </a:p>
        </p:txBody>
      </p:sp>
    </p:spTree>
    <p:extLst>
      <p:ext uri="{BB962C8B-B14F-4D97-AF65-F5344CB8AC3E}">
        <p14:creationId xmlns:p14="http://schemas.microsoft.com/office/powerpoint/2010/main" val="29529070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smtClean="0"/>
              <a:t>Discussion</a:t>
            </a:r>
            <a:endParaRPr lang="en-US" altLang="ja-JP" dirty="0"/>
          </a:p>
        </p:txBody>
      </p:sp>
      <p:sp>
        <p:nvSpPr>
          <p:cNvPr id="6" name="Content Placeholder 5"/>
          <p:cNvSpPr>
            <a:spLocks noGrp="1"/>
          </p:cNvSpPr>
          <p:nvPr>
            <p:ph idx="1"/>
          </p:nvPr>
        </p:nvSpPr>
        <p:spPr/>
        <p:txBody>
          <a:bodyPr/>
          <a:lstStyle/>
          <a:p>
            <a:r>
              <a:rPr lang="en-US" altLang="ja-JP" dirty="0" smtClean="0"/>
              <a:t>Handling of existing MAC metrics IEs</a:t>
            </a:r>
          </a:p>
          <a:p>
            <a:pPr lvl="1"/>
            <a:r>
              <a:rPr lang="en-US" altLang="ja-JP" dirty="0" smtClean="0"/>
              <a:t>MAC Metrics IE (Sub-ID=0x1f) and All MAC Metrics IE (Sub-ID=0x20) are defined in Payload IE:MLME </a:t>
            </a:r>
            <a:r>
              <a:rPr lang="en-US" altLang="ja-JP" dirty="0" err="1" smtClean="0"/>
              <a:t>IE:Nested</a:t>
            </a:r>
            <a:r>
              <a:rPr lang="en-US" altLang="ja-JP" dirty="0" smtClean="0"/>
              <a:t> IE (7.4.4.1 Table 19)</a:t>
            </a:r>
          </a:p>
          <a:p>
            <a:pPr lvl="2"/>
            <a:r>
              <a:rPr lang="en-US" altLang="ja-JP" dirty="0" smtClean="0"/>
              <a:t>10 Attributes (</a:t>
            </a:r>
            <a:r>
              <a:rPr lang="en-US" altLang="ja-JP" i="1" dirty="0" err="1" smtClean="0"/>
              <a:t>macCounterOctets</a:t>
            </a:r>
            <a:r>
              <a:rPr lang="en-US" altLang="ja-JP" i="1" dirty="0" smtClean="0"/>
              <a:t>,…</a:t>
            </a:r>
            <a:r>
              <a:rPr lang="en-US" altLang="ja-JP" dirty="0" smtClean="0"/>
              <a:t>) are assigned Metric Count ID (0x00-0x0a) (7.4.4.7 Table 21) </a:t>
            </a:r>
            <a:r>
              <a:rPr lang="en-US" altLang="ja-JP" dirty="0" smtClean="0">
                <a:sym typeface="Wingdings" panose="05000000000000000000" pitchFamily="2" charset="2"/>
              </a:rPr>
              <a:t></a:t>
            </a:r>
            <a:r>
              <a:rPr lang="en-US" altLang="ja-JP" dirty="0" smtClean="0"/>
              <a:t> all reused by SRM</a:t>
            </a:r>
          </a:p>
          <a:p>
            <a:pPr lvl="1"/>
            <a:r>
              <a:rPr lang="en-US" altLang="ja-JP" dirty="0" smtClean="0"/>
              <a:t>Should these IEs be obsoleted?</a:t>
            </a:r>
          </a:p>
          <a:p>
            <a:pPr lvl="1"/>
            <a:endParaRPr lang="en-US" altLang="ja-JP" dirty="0" smtClean="0"/>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13</a:t>
            </a:fld>
            <a:endParaRPr lang="en-US" altLang="ja-JP"/>
          </a:p>
        </p:txBody>
      </p:sp>
    </p:spTree>
    <p:extLst>
      <p:ext uri="{BB962C8B-B14F-4D97-AF65-F5344CB8AC3E}">
        <p14:creationId xmlns:p14="http://schemas.microsoft.com/office/powerpoint/2010/main" val="4504732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altLang="ja-JP" smtClean="0"/>
              <a:t>November 2015</a:t>
            </a:r>
            <a:endParaRPr lang="en-US" altLang="ja-JP" dirty="0"/>
          </a:p>
        </p:txBody>
      </p:sp>
      <p:sp>
        <p:nvSpPr>
          <p:cNvPr id="5" name="Footer Placeholder 4"/>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6" name="Slide Number Placeholder 5"/>
          <p:cNvSpPr>
            <a:spLocks noGrp="1"/>
          </p:cNvSpPr>
          <p:nvPr>
            <p:ph type="sldNum" sz="quarter" idx="12"/>
          </p:nvPr>
        </p:nvSpPr>
        <p:spPr/>
        <p:txBody>
          <a:bodyPr/>
          <a:lstStyle/>
          <a:p>
            <a:r>
              <a:rPr lang="en-US" altLang="ja-JP"/>
              <a:t>Slide </a:t>
            </a:r>
            <a:fld id="{22D0E77C-8C98-4788-96F2-A72F7047DCDC}" type="slidenum">
              <a:rPr lang="en-US" altLang="ja-JP"/>
              <a:pPr/>
              <a:t>2</a:t>
            </a:fld>
            <a:endParaRPr lang="en-US" altLang="ja-JP"/>
          </a:p>
        </p:txBody>
      </p:sp>
      <p:sp>
        <p:nvSpPr>
          <p:cNvPr id="7" name="Rectangle 2"/>
          <p:cNvSpPr txBox="1">
            <a:spLocks noChangeArrowheads="1"/>
          </p:cNvSpPr>
          <p:nvPr/>
        </p:nvSpPr>
        <p:spPr>
          <a:xfrm>
            <a:off x="381000" y="1628800"/>
            <a:ext cx="8377536" cy="1143000"/>
          </a:xfrm>
          <a:prstGeom prst="rect">
            <a:avLst/>
          </a:prstGeom>
        </p:spPr>
        <p:txBody>
          <a:bodyPr/>
          <a:lst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a:lstStyle>
          <a:p>
            <a:r>
              <a:rPr kumimoji="1" lang="en-US" altLang="ja-JP" dirty="0"/>
              <a:t>Proposal for SRM</a:t>
            </a:r>
            <a:r>
              <a:rPr lang="en-US" altLang="ja-JP" dirty="0"/>
              <a:t> IE and TPC PIB in </a:t>
            </a:r>
            <a:r>
              <a:rPr kumimoji="1" lang="en-US" altLang="ja-JP" dirty="0"/>
              <a:t>Technical Guidance Document</a:t>
            </a:r>
            <a:endParaRPr lang="ja-JP" altLang="ja-JP" dirty="0">
              <a:ea typeface="ＭＳ Ｐゴシック" charset="-128"/>
            </a:endParaRPr>
          </a:p>
        </p:txBody>
      </p:sp>
      <p:graphicFrame>
        <p:nvGraphicFramePr>
          <p:cNvPr id="8" name="Object 11"/>
          <p:cNvGraphicFramePr>
            <a:graphicFrameLocks noChangeAspect="1"/>
          </p:cNvGraphicFramePr>
          <p:nvPr>
            <p:extLst>
              <p:ext uri="{D42A27DB-BD31-4B8C-83A1-F6EECF244321}">
                <p14:modId xmlns:p14="http://schemas.microsoft.com/office/powerpoint/2010/main" val="3457779571"/>
              </p:ext>
            </p:extLst>
          </p:nvPr>
        </p:nvGraphicFramePr>
        <p:xfrm>
          <a:off x="677863" y="3440113"/>
          <a:ext cx="7780337" cy="3265487"/>
        </p:xfrm>
        <a:graphic>
          <a:graphicData uri="http://schemas.openxmlformats.org/presentationml/2006/ole">
            <mc:AlternateContent xmlns:mc="http://schemas.openxmlformats.org/markup-compatibility/2006">
              <mc:Choice xmlns:v="urn:schemas-microsoft-com:vml" Requires="v">
                <p:oleObj spid="_x0000_s4481" name="Document" r:id="rId4" imgW="8242501" imgH="3472654" progId="Word.Document.8">
                  <p:embed/>
                </p:oleObj>
              </mc:Choice>
              <mc:Fallback>
                <p:oleObj name="Document" r:id="rId4" imgW="8242501" imgH="3472654" progId="Word.Document.8">
                  <p:embed/>
                  <p:pic>
                    <p:nvPicPr>
                      <p:cNvPr id="0" name=""/>
                      <p:cNvPicPr>
                        <a:picLocks noChangeAspect="1" noChangeArrowheads="1"/>
                      </p:cNvPicPr>
                      <p:nvPr/>
                    </p:nvPicPr>
                    <p:blipFill>
                      <a:blip r:embed="rId5"/>
                      <a:srcRect/>
                      <a:stretch>
                        <a:fillRect/>
                      </a:stretch>
                    </p:blipFill>
                    <p:spPr bwMode="auto">
                      <a:xfrm>
                        <a:off x="677863" y="3440113"/>
                        <a:ext cx="7780337" cy="326548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12"/>
          <p:cNvSpPr>
            <a:spLocks noChangeArrowheads="1"/>
          </p:cNvSpPr>
          <p:nvPr/>
        </p:nvSpPr>
        <p:spPr bwMode="auto">
          <a:xfrm>
            <a:off x="691253" y="305117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085850" indent="-228600">
              <a:spcBef>
                <a:spcPct val="20000"/>
              </a:spcBef>
              <a:buChar char="•"/>
              <a:defRPr>
                <a:solidFill>
                  <a:schemeClr val="tx1"/>
                </a:solidFill>
                <a:latin typeface="Times New Roman" pitchFamily="18" charset="0"/>
              </a:defRPr>
            </a:lvl3pPr>
            <a:lvl4pPr marL="1428750" indent="-228600">
              <a:spcBef>
                <a:spcPct val="20000"/>
              </a:spcBef>
              <a:buChar char="–"/>
              <a:defRPr sz="1600">
                <a:solidFill>
                  <a:schemeClr val="tx1"/>
                </a:solidFill>
                <a:latin typeface="Times New Roman" pitchFamily="18" charset="0"/>
              </a:defRPr>
            </a:lvl4pPr>
            <a:lvl5pPr marL="1771650" indent="-228600">
              <a:spcBef>
                <a:spcPct val="20000"/>
              </a:spcBef>
              <a:buChar char="•"/>
              <a:defRPr sz="1600">
                <a:solidFill>
                  <a:schemeClr val="tx1"/>
                </a:solidFill>
                <a:latin typeface="Times New Roman" pitchFamily="18" charset="0"/>
              </a:defRPr>
            </a:lvl5pPr>
            <a:lvl6pPr marL="2228850" indent="-228600" eaLnBrk="0" fontAlgn="base" hangingPunct="0">
              <a:spcBef>
                <a:spcPct val="20000"/>
              </a:spcBef>
              <a:spcAft>
                <a:spcPct val="0"/>
              </a:spcAft>
              <a:buChar char="•"/>
              <a:defRPr sz="1600">
                <a:solidFill>
                  <a:schemeClr val="tx1"/>
                </a:solidFill>
                <a:latin typeface="Times New Roman" pitchFamily="18" charset="0"/>
              </a:defRPr>
            </a:lvl6pPr>
            <a:lvl7pPr marL="2686050" indent="-228600" eaLnBrk="0" fontAlgn="base" hangingPunct="0">
              <a:spcBef>
                <a:spcPct val="20000"/>
              </a:spcBef>
              <a:spcAft>
                <a:spcPct val="0"/>
              </a:spcAft>
              <a:buChar char="•"/>
              <a:defRPr sz="1600">
                <a:solidFill>
                  <a:schemeClr val="tx1"/>
                </a:solidFill>
                <a:latin typeface="Times New Roman" pitchFamily="18" charset="0"/>
              </a:defRPr>
            </a:lvl7pPr>
            <a:lvl8pPr marL="3143250" indent="-228600" eaLnBrk="0" fontAlgn="base" hangingPunct="0">
              <a:spcBef>
                <a:spcPct val="20000"/>
              </a:spcBef>
              <a:spcAft>
                <a:spcPct val="0"/>
              </a:spcAft>
              <a:buChar char="•"/>
              <a:defRPr sz="1600">
                <a:solidFill>
                  <a:schemeClr val="tx1"/>
                </a:solidFill>
                <a:latin typeface="Times New Roman" pitchFamily="18" charset="0"/>
              </a:defRPr>
            </a:lvl8pPr>
            <a:lvl9pPr marL="360045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ja-JP" sz="2000" dirty="0">
                <a:ea typeface="ＭＳ Ｐゴシック" charset="-128"/>
              </a:rPr>
              <a:t>Authors:</a:t>
            </a:r>
            <a:endParaRPr lang="en-US" altLang="ja-JP" sz="2000" b="0" dirty="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ltLang="ja-JP" dirty="0"/>
              <a:t>Outline of the proposal</a:t>
            </a:r>
            <a:endParaRPr kumimoji="1" lang="en-US" dirty="0"/>
          </a:p>
        </p:txBody>
      </p:sp>
      <p:sp>
        <p:nvSpPr>
          <p:cNvPr id="6" name="Content Placeholder 5"/>
          <p:cNvSpPr>
            <a:spLocks noGrp="1"/>
          </p:cNvSpPr>
          <p:nvPr>
            <p:ph idx="1"/>
          </p:nvPr>
        </p:nvSpPr>
        <p:spPr/>
        <p:txBody>
          <a:bodyPr/>
          <a:lstStyle/>
          <a:p>
            <a:r>
              <a:rPr lang="en-US" altLang="ja-JP" dirty="0" smtClean="0"/>
              <a:t>Propose SRM Information Element</a:t>
            </a:r>
            <a:endParaRPr lang="en-US" altLang="ja-JP" dirty="0"/>
          </a:p>
          <a:p>
            <a:r>
              <a:rPr lang="en-US" altLang="ja-JP" dirty="0" smtClean="0"/>
              <a:t>Propose TPC for WPAN </a:t>
            </a:r>
            <a:endParaRPr lang="en-US" altLang="ja-JP" dirty="0"/>
          </a:p>
          <a:p>
            <a:r>
              <a:rPr lang="en-US" altLang="ja-JP" dirty="0"/>
              <a:t>Discussion</a:t>
            </a:r>
          </a:p>
          <a:p>
            <a:pPr lvl="1"/>
            <a:r>
              <a:rPr lang="en-US" altLang="ja-JP" dirty="0" smtClean="0"/>
              <a:t>Handling of existing MAC metrics IEs</a:t>
            </a:r>
          </a:p>
        </p:txBody>
      </p:sp>
      <p:sp>
        <p:nvSpPr>
          <p:cNvPr id="2" name="Date Placeholder 1"/>
          <p:cNvSpPr>
            <a:spLocks noGrp="1"/>
          </p:cNvSpPr>
          <p:nvPr>
            <p:ph type="dt" sz="half" idx="10"/>
          </p:nvPr>
        </p:nvSpPr>
        <p:spPr/>
        <p:txBody>
          <a:bodyPr/>
          <a:lstStyle/>
          <a:p>
            <a:r>
              <a:rPr lang="en-US" altLang="ja-JP" smtClean="0"/>
              <a:t>November 2015</a:t>
            </a:r>
            <a:endParaRPr lang="en-US" altLang="ja-JP" dirty="0"/>
          </a:p>
        </p:txBody>
      </p:sp>
      <p:sp>
        <p:nvSpPr>
          <p:cNvPr id="3" name="Footer Placeholder 2"/>
          <p:cNvSpPr>
            <a:spLocks noGrp="1"/>
          </p:cNvSpPr>
          <p:nvPr>
            <p:ph type="ftr" sz="quarter" idx="11"/>
          </p:nvPr>
        </p:nvSpPr>
        <p:spPr>
          <a:xfrm>
            <a:off x="5486400" y="6475413"/>
            <a:ext cx="3124200" cy="184666"/>
          </a:xfrm>
        </p:spPr>
        <p:txBody>
          <a:bodyPr/>
          <a:lstStyle/>
          <a:p>
            <a:r>
              <a:rPr lang="en-US" altLang="ja-JP" smtClean="0"/>
              <a:t>H. Yokota, R. Salazar, C. Calvert, Landis&amp;Gyr</a:t>
            </a:r>
            <a:endParaRPr lang="en-US" altLang="ja-JP" dirty="0"/>
          </a:p>
        </p:txBody>
      </p:sp>
      <p:sp>
        <p:nvSpPr>
          <p:cNvPr id="4" name="Slide Number Placeholder 3"/>
          <p:cNvSpPr>
            <a:spLocks noGrp="1"/>
          </p:cNvSpPr>
          <p:nvPr>
            <p:ph type="sldNum" sz="quarter" idx="12"/>
          </p:nvPr>
        </p:nvSpPr>
        <p:spPr/>
        <p:txBody>
          <a:bodyPr/>
          <a:lstStyle/>
          <a:p>
            <a:r>
              <a:rPr lang="en-US" altLang="ja-JP" smtClean="0"/>
              <a:t>Slide </a:t>
            </a:r>
            <a:fld id="{E911133F-B508-4E30-9F6C-14EB93D2B7C3}" type="slidenum">
              <a:rPr lang="en-US" altLang="ja-JP" smtClean="0"/>
              <a:pPr/>
              <a:t>3</a:t>
            </a:fld>
            <a:endParaRPr lang="en-US" altLang="ja-JP"/>
          </a:p>
        </p:txBody>
      </p:sp>
      <p:sp>
        <p:nvSpPr>
          <p:cNvPr id="7" name="TextBox 6"/>
          <p:cNvSpPr txBox="1"/>
          <p:nvPr/>
        </p:nvSpPr>
        <p:spPr>
          <a:xfrm>
            <a:off x="1219200" y="4912192"/>
            <a:ext cx="5173211" cy="1077218"/>
          </a:xfrm>
          <a:prstGeom prst="rect">
            <a:avLst/>
          </a:prstGeom>
          <a:noFill/>
        </p:spPr>
        <p:txBody>
          <a:bodyPr wrap="none" rtlCol="0">
            <a:spAutoFit/>
          </a:bodyPr>
          <a:lstStyle/>
          <a:p>
            <a:r>
              <a:rPr kumimoji="1" lang="en-US" sz="3200" b="1" dirty="0" smtClean="0"/>
              <a:t>References</a:t>
            </a:r>
            <a:r>
              <a:rPr kumimoji="1" lang="en-US" sz="3200" dirty="0" smtClean="0"/>
              <a:t/>
            </a:r>
            <a:br>
              <a:rPr kumimoji="1" lang="en-US" sz="3200" dirty="0" smtClean="0"/>
            </a:br>
            <a:r>
              <a:rPr kumimoji="1" lang="en-US" sz="3200" dirty="0" smtClean="0"/>
              <a:t> [1] IEEE</a:t>
            </a:r>
            <a:r>
              <a:rPr kumimoji="1" lang="en-US" altLang="ja-JP" sz="3200" dirty="0" smtClean="0"/>
              <a:t>802.15.4-REVc-D00</a:t>
            </a:r>
          </a:p>
        </p:txBody>
      </p:sp>
    </p:spTree>
    <p:extLst>
      <p:ext uri="{BB962C8B-B14F-4D97-AF65-F5344CB8AC3E}">
        <p14:creationId xmlns:p14="http://schemas.microsoft.com/office/powerpoint/2010/main" val="4203053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358257" y="1751166"/>
            <a:ext cx="4687328" cy="2496164"/>
          </a:xfrm>
          <a:prstGeom prst="rect">
            <a:avLst/>
          </a:prstGeom>
        </p:spPr>
      </p:pic>
      <p:sp>
        <p:nvSpPr>
          <p:cNvPr id="4" name="Title 3"/>
          <p:cNvSpPr>
            <a:spLocks noGrp="1"/>
          </p:cNvSpPr>
          <p:nvPr>
            <p:ph type="title"/>
          </p:nvPr>
        </p:nvSpPr>
        <p:spPr/>
        <p:txBody>
          <a:bodyPr/>
          <a:lstStyle/>
          <a:p>
            <a:r>
              <a:rPr lang="en-US" dirty="0" smtClean="0"/>
              <a:t>SRM Information Element in Header IEs</a:t>
            </a:r>
            <a:br>
              <a:rPr lang="en-US" dirty="0" smtClean="0"/>
            </a:br>
            <a:r>
              <a:rPr lang="en-US" altLang="ja-JP" dirty="0" smtClean="0"/>
              <a:t>(IEEE802.15.4-REVc-D00[1])</a:t>
            </a:r>
            <a:endParaRPr lang="en-US" dirty="0"/>
          </a:p>
        </p:txBody>
      </p:sp>
      <p:graphicFrame>
        <p:nvGraphicFramePr>
          <p:cNvPr id="5" name="Table 4"/>
          <p:cNvGraphicFramePr>
            <a:graphicFrameLocks noGrp="1"/>
          </p:cNvGraphicFramePr>
          <p:nvPr>
            <p:extLst/>
          </p:nvPr>
        </p:nvGraphicFramePr>
        <p:xfrm>
          <a:off x="89941" y="2313905"/>
          <a:ext cx="4027157" cy="563880"/>
        </p:xfrm>
        <a:graphic>
          <a:graphicData uri="http://schemas.openxmlformats.org/drawingml/2006/table">
            <a:tbl>
              <a:tblPr firstRow="1" bandRow="1">
                <a:tableStyleId>{5940675A-B579-460E-94D1-54222C63F5DA}</a:tableStyleId>
              </a:tblPr>
              <a:tblGrid>
                <a:gridCol w="1132012"/>
                <a:gridCol w="1754603"/>
                <a:gridCol w="1140542"/>
              </a:tblGrid>
              <a:tr h="278130">
                <a:tc>
                  <a:txBody>
                    <a:bodyPr/>
                    <a:lstStyle/>
                    <a:p>
                      <a:pPr algn="ctr"/>
                      <a:r>
                        <a:rPr lang="en-US" sz="1400" dirty="0" smtClean="0"/>
                        <a:t>Element</a:t>
                      </a:r>
                      <a:r>
                        <a:rPr lang="en-US" sz="1400" baseline="0" dirty="0" smtClean="0"/>
                        <a:t> ID</a:t>
                      </a:r>
                      <a:endParaRPr lang="en-US" sz="1400" dirty="0"/>
                    </a:p>
                  </a:txBody>
                  <a:tcPr marL="68580" marR="68580" marT="34290" marB="34290"/>
                </a:tc>
                <a:tc>
                  <a:txBody>
                    <a:bodyPr/>
                    <a:lstStyle/>
                    <a:p>
                      <a:pPr algn="ctr"/>
                      <a:r>
                        <a:rPr lang="en-US" sz="1400" dirty="0" smtClean="0"/>
                        <a:t>Name</a:t>
                      </a:r>
                      <a:endParaRPr lang="en-US" sz="1400" dirty="0"/>
                    </a:p>
                  </a:txBody>
                  <a:tcPr marL="68580" marR="68580" marT="34290" marB="34290"/>
                </a:tc>
                <a:tc>
                  <a:txBody>
                    <a:bodyPr/>
                    <a:lstStyle/>
                    <a:p>
                      <a:pPr algn="ctr"/>
                      <a:r>
                        <a:rPr lang="en-US" sz="1400" dirty="0" err="1" smtClean="0"/>
                        <a:t>Subclause</a:t>
                      </a:r>
                      <a:endParaRPr lang="en-US" sz="1400" dirty="0"/>
                    </a:p>
                  </a:txBody>
                  <a:tcPr marL="68580" marR="68580" marT="34290" marB="34290"/>
                </a:tc>
              </a:tr>
              <a:tr h="274320">
                <a:tc>
                  <a:txBody>
                    <a:bodyPr/>
                    <a:lstStyle/>
                    <a:p>
                      <a:pPr algn="ctr"/>
                      <a:r>
                        <a:rPr lang="en-US" sz="1400" dirty="0" smtClean="0"/>
                        <a:t>0x2a</a:t>
                      </a:r>
                      <a:endParaRPr lang="en-US" sz="1400" dirty="0"/>
                    </a:p>
                  </a:txBody>
                  <a:tcPr marL="68580" marR="68580" marT="34290" marB="34290"/>
                </a:tc>
                <a:tc>
                  <a:txBody>
                    <a:bodyPr/>
                    <a:lstStyle/>
                    <a:p>
                      <a:pPr algn="ctr"/>
                      <a:r>
                        <a:rPr lang="en-US" sz="1400" dirty="0" smtClean="0"/>
                        <a:t>SRM IE</a:t>
                      </a:r>
                      <a:endParaRPr lang="en-US" sz="1400" dirty="0"/>
                    </a:p>
                  </a:txBody>
                  <a:tcPr marL="68580" marR="68580" marT="34290" marB="34290"/>
                </a:tc>
                <a:tc>
                  <a:txBody>
                    <a:bodyPr/>
                    <a:lstStyle/>
                    <a:p>
                      <a:pPr algn="ctr"/>
                      <a:r>
                        <a:rPr lang="en-US" sz="1400" dirty="0" smtClean="0"/>
                        <a:t>7.4.2.18</a:t>
                      </a:r>
                      <a:endParaRPr lang="en-US" sz="1400" dirty="0"/>
                    </a:p>
                  </a:txBody>
                  <a:tcPr marL="68580" marR="68580" marT="34290" marB="34290"/>
                </a:tc>
              </a:tr>
            </a:tbl>
          </a:graphicData>
        </a:graphic>
      </p:graphicFrame>
      <p:cxnSp>
        <p:nvCxnSpPr>
          <p:cNvPr id="6" name="Straight Arrow Connector 5"/>
          <p:cNvCxnSpPr/>
          <p:nvPr/>
        </p:nvCxnSpPr>
        <p:spPr>
          <a:xfrm>
            <a:off x="4136416" y="2702148"/>
            <a:ext cx="435584" cy="347730"/>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graphicFrame>
        <p:nvGraphicFramePr>
          <p:cNvPr id="9" name="Table 8"/>
          <p:cNvGraphicFramePr>
            <a:graphicFrameLocks noGrp="1"/>
          </p:cNvGraphicFramePr>
          <p:nvPr>
            <p:extLst>
              <p:ext uri="{D42A27DB-BD31-4B8C-83A1-F6EECF244321}">
                <p14:modId xmlns:p14="http://schemas.microsoft.com/office/powerpoint/2010/main" val="3809346419"/>
              </p:ext>
            </p:extLst>
          </p:nvPr>
        </p:nvGraphicFramePr>
        <p:xfrm>
          <a:off x="396024" y="3508619"/>
          <a:ext cx="3429001" cy="777240"/>
        </p:xfrm>
        <a:graphic>
          <a:graphicData uri="http://schemas.openxmlformats.org/drawingml/2006/table">
            <a:tbl>
              <a:tblPr firstRow="1" bandRow="1">
                <a:tableStyleId>{5940675A-B579-460E-94D1-54222C63F5DA}</a:tableStyleId>
              </a:tblPr>
              <a:tblGrid>
                <a:gridCol w="1280376"/>
                <a:gridCol w="767366"/>
                <a:gridCol w="1381259"/>
              </a:tblGrid>
              <a:tr h="278130">
                <a:tc>
                  <a:txBody>
                    <a:bodyPr/>
                    <a:lstStyle/>
                    <a:p>
                      <a:pPr algn="ctr"/>
                      <a:r>
                        <a:rPr lang="en-US" sz="1400" dirty="0" smtClean="0"/>
                        <a:t>Bits:0-5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a:t>
                      </a:r>
                      <a:r>
                        <a:rPr lang="en-US" sz="1400" baseline="0" dirty="0" smtClean="0"/>
                        <a:t> 0-126</a:t>
                      </a:r>
                      <a:endParaRPr lang="en-US" sz="1400" dirty="0"/>
                    </a:p>
                  </a:txBody>
                  <a:tcPr marL="68580" marR="68580" marT="34290" marB="34290"/>
                </a:tc>
              </a:tr>
              <a:tr h="480060">
                <a:tc>
                  <a:txBody>
                    <a:bodyPr/>
                    <a:lstStyle/>
                    <a:p>
                      <a:pPr algn="ctr"/>
                      <a:r>
                        <a:rPr lang="en-US" sz="1400" dirty="0" smtClean="0"/>
                        <a:t>SRM</a:t>
                      </a:r>
                      <a:r>
                        <a:rPr lang="en-US" sz="1400" baseline="0" dirty="0" smtClean="0"/>
                        <a:t> Metric ID</a:t>
                      </a:r>
                      <a:endParaRPr lang="en-US" sz="1400" dirty="0"/>
                    </a:p>
                  </a:txBody>
                  <a:tcPr marL="68580" marR="68580" marT="34290" marB="34290"/>
                </a:tc>
                <a:tc>
                  <a:txBody>
                    <a:bodyPr/>
                    <a:lstStyle/>
                    <a:p>
                      <a:pPr algn="ctr"/>
                      <a:r>
                        <a:rPr lang="en-US" sz="1400" dirty="0" smtClean="0"/>
                        <a:t>Scope</a:t>
                      </a:r>
                      <a:endParaRPr lang="en-US" sz="1400" dirty="0"/>
                    </a:p>
                  </a:txBody>
                  <a:tcPr marL="68580" marR="68580" marT="34290" marB="34290"/>
                </a:tc>
                <a:tc>
                  <a:txBody>
                    <a:bodyPr/>
                    <a:lstStyle/>
                    <a:p>
                      <a:pPr algn="ctr"/>
                      <a:r>
                        <a:rPr lang="en-US" sz="1400" dirty="0" smtClean="0"/>
                        <a:t>Value</a:t>
                      </a:r>
                      <a:endParaRPr lang="en-US" sz="1400" dirty="0"/>
                    </a:p>
                  </a:txBody>
                  <a:tcPr marL="68580" marR="68580" marT="34290" marB="34290"/>
                </a:tc>
              </a:tr>
            </a:tbl>
          </a:graphicData>
        </a:graphic>
      </p:graphicFrame>
      <p:sp>
        <p:nvSpPr>
          <p:cNvPr id="10" name="TextBox 9"/>
          <p:cNvSpPr txBox="1"/>
          <p:nvPr/>
        </p:nvSpPr>
        <p:spPr>
          <a:xfrm>
            <a:off x="1225265" y="3205468"/>
            <a:ext cx="1887055" cy="276999"/>
          </a:xfrm>
          <a:prstGeom prst="rect">
            <a:avLst/>
          </a:prstGeom>
          <a:noFill/>
        </p:spPr>
        <p:txBody>
          <a:bodyPr wrap="none" rtlCol="0">
            <a:spAutoFit/>
          </a:bodyPr>
          <a:lstStyle/>
          <a:p>
            <a:r>
              <a:rPr kumimoji="1" lang="en-US" dirty="0">
                <a:latin typeface="+mn-lt"/>
              </a:rPr>
              <a:t>Format of SRM Metri</a:t>
            </a:r>
            <a:r>
              <a:rPr lang="en-US" dirty="0">
                <a:latin typeface="+mn-lt"/>
              </a:rPr>
              <a:t>c ID</a:t>
            </a:r>
            <a:endParaRPr kumimoji="1" lang="en-US" dirty="0">
              <a:latin typeface="+mn-lt"/>
            </a:endParaRPr>
          </a:p>
        </p:txBody>
      </p:sp>
      <p:graphicFrame>
        <p:nvGraphicFramePr>
          <p:cNvPr id="12" name="Table 11"/>
          <p:cNvGraphicFramePr>
            <a:graphicFrameLocks noGrp="1"/>
          </p:cNvGraphicFramePr>
          <p:nvPr>
            <p:extLst>
              <p:ext uri="{D42A27DB-BD31-4B8C-83A1-F6EECF244321}">
                <p14:modId xmlns:p14="http://schemas.microsoft.com/office/powerpoint/2010/main" val="990920580"/>
              </p:ext>
            </p:extLst>
          </p:nvPr>
        </p:nvGraphicFramePr>
        <p:xfrm>
          <a:off x="195013" y="4750882"/>
          <a:ext cx="2917307" cy="1497518"/>
        </p:xfrm>
        <a:graphic>
          <a:graphicData uri="http://schemas.openxmlformats.org/drawingml/2006/table">
            <a:tbl>
              <a:tblPr firstRow="1" bandRow="1">
                <a:tableStyleId>{5940675A-B579-460E-94D1-54222C63F5DA}</a:tableStyleId>
              </a:tblPr>
              <a:tblGrid>
                <a:gridCol w="1364005"/>
                <a:gridCol w="1553302"/>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400" baseline="-25000" dirty="0" smtClean="0"/>
                        <a:t>5</a:t>
                      </a:r>
                      <a:r>
                        <a:rPr lang="en-US" altLang="ja-JP" sz="1400" dirty="0" smtClean="0"/>
                        <a:t>b</a:t>
                      </a:r>
                      <a:r>
                        <a:rPr lang="en-US" altLang="ja-JP" sz="1400" baseline="-25000" dirty="0" smtClean="0"/>
                        <a:t>4</a:t>
                      </a:r>
                      <a:r>
                        <a:rPr lang="en-US" altLang="ja-JP" sz="1400" dirty="0" smtClean="0"/>
                        <a:t>b</a:t>
                      </a:r>
                      <a:r>
                        <a:rPr lang="en-US" altLang="ja-JP" sz="1400" baseline="-25000" dirty="0" smtClean="0"/>
                        <a:t>3</a:t>
                      </a:r>
                      <a:r>
                        <a:rPr lang="en-US" altLang="ja-JP" sz="1400" dirty="0" smtClean="0"/>
                        <a:t>b</a:t>
                      </a:r>
                      <a:r>
                        <a:rPr lang="en-US" altLang="ja-JP" sz="1400" baseline="-25000" dirty="0" smtClean="0"/>
                        <a:t>2</a:t>
                      </a:r>
                      <a:r>
                        <a:rPr lang="en-US" altLang="ja-JP" sz="1400" dirty="0" smtClean="0"/>
                        <a:t>b</a:t>
                      </a:r>
                      <a:r>
                        <a:rPr lang="en-US" altLang="ja-JP" sz="1400" baseline="-25000" dirty="0" smtClean="0"/>
                        <a:t>1</a:t>
                      </a:r>
                      <a:r>
                        <a:rPr lang="en-US" altLang="ja-JP" sz="1400" dirty="0" smtClean="0"/>
                        <a:t>b</a:t>
                      </a:r>
                      <a:r>
                        <a:rPr lang="en-US" altLang="ja-JP" sz="1400" baseline="-25000" dirty="0" smtClean="0"/>
                        <a:t>0</a:t>
                      </a:r>
                      <a:endParaRPr lang="en-US" altLang="ja-JP" sz="1400" baseline="-25000" dirty="0"/>
                    </a:p>
                  </a:txBody>
                  <a:tcPr marL="68580" marR="68580" marT="34290" marB="34290"/>
                </a:tc>
              </a:tr>
              <a:tr h="348709">
                <a:tc>
                  <a:txBody>
                    <a:bodyPr/>
                    <a:lstStyle/>
                    <a:p>
                      <a:pPr algn="ctr"/>
                      <a:r>
                        <a:rPr lang="en-US" sz="1400" dirty="0" err="1" smtClean="0"/>
                        <a:t>macED</a:t>
                      </a:r>
                      <a:endParaRPr lang="en-US" sz="1400" dirty="0"/>
                    </a:p>
                  </a:txBody>
                  <a:tcPr marL="68580" marR="68580" marT="34290" marB="34290"/>
                </a:tc>
                <a:tc>
                  <a:txBody>
                    <a:bodyPr/>
                    <a:lstStyle/>
                    <a:p>
                      <a:pPr algn="ctr"/>
                      <a:r>
                        <a:rPr lang="en-US" sz="1400" dirty="0" smtClean="0"/>
                        <a:t>000000</a:t>
                      </a:r>
                      <a:endParaRPr lang="en-US" sz="1400" dirty="0"/>
                    </a:p>
                  </a:txBody>
                  <a:tcPr marL="68580" marR="68580" marT="34290" marB="34290"/>
                </a:tc>
              </a:tr>
              <a:tr h="371569">
                <a:tc>
                  <a:txBody>
                    <a:bodyPr/>
                    <a:lstStyle/>
                    <a:p>
                      <a:pPr algn="ctr"/>
                      <a:r>
                        <a:rPr lang="en-US" sz="1400" dirty="0" err="1" smtClean="0"/>
                        <a:t>MacTxFailTime</a:t>
                      </a:r>
                      <a:endParaRPr lang="en-US" sz="1400" dirty="0"/>
                    </a:p>
                  </a:txBody>
                  <a:tcPr marL="68580" marR="68580" marT="34290" marB="34290"/>
                </a:tc>
                <a:tc>
                  <a:txBody>
                    <a:bodyPr/>
                    <a:lstStyle/>
                    <a:p>
                      <a:pPr algn="ctr"/>
                      <a:r>
                        <a:rPr lang="en-US" sz="1400" dirty="0" smtClean="0"/>
                        <a:t>000001</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13" name="TextBox 12"/>
          <p:cNvSpPr txBox="1"/>
          <p:nvPr/>
        </p:nvSpPr>
        <p:spPr>
          <a:xfrm>
            <a:off x="1028122" y="4495800"/>
            <a:ext cx="1184940" cy="276999"/>
          </a:xfrm>
          <a:prstGeom prst="rect">
            <a:avLst/>
          </a:prstGeom>
          <a:noFill/>
        </p:spPr>
        <p:txBody>
          <a:bodyPr wrap="none" rtlCol="0">
            <a:spAutoFit/>
          </a:bodyPr>
          <a:lstStyle/>
          <a:p>
            <a:r>
              <a:rPr kumimoji="1" lang="en-US" dirty="0">
                <a:latin typeface="+mn-lt"/>
              </a:rPr>
              <a:t>SRM Metri</a:t>
            </a:r>
            <a:r>
              <a:rPr lang="en-US" dirty="0">
                <a:latin typeface="+mn-lt"/>
              </a:rPr>
              <a:t>c ID</a:t>
            </a:r>
            <a:endParaRPr kumimoji="1" lang="en-US" dirty="0">
              <a:latin typeface="+mn-lt"/>
            </a:endParaRPr>
          </a:p>
        </p:txBody>
      </p:sp>
      <p:graphicFrame>
        <p:nvGraphicFramePr>
          <p:cNvPr id="16" name="Table 15"/>
          <p:cNvGraphicFramePr>
            <a:graphicFrameLocks noGrp="1"/>
          </p:cNvGraphicFramePr>
          <p:nvPr>
            <p:extLst>
              <p:ext uri="{D42A27DB-BD31-4B8C-83A1-F6EECF244321}">
                <p14:modId xmlns:p14="http://schemas.microsoft.com/office/powerpoint/2010/main" val="3201472727"/>
              </p:ext>
            </p:extLst>
          </p:nvPr>
        </p:nvGraphicFramePr>
        <p:xfrm>
          <a:off x="3419455" y="4582898"/>
          <a:ext cx="2886615" cy="1623060"/>
        </p:xfrm>
        <a:graphic>
          <a:graphicData uri="http://schemas.openxmlformats.org/drawingml/2006/table">
            <a:tbl>
              <a:tblPr firstRow="1" bandRow="1">
                <a:tableStyleId>{5940675A-B579-460E-94D1-54222C63F5DA}</a:tableStyleId>
              </a:tblPr>
              <a:tblGrid>
                <a:gridCol w="1516846"/>
                <a:gridCol w="1369769"/>
              </a:tblGrid>
              <a:tr h="480060">
                <a:tc>
                  <a:txBody>
                    <a:bodyPr/>
                    <a:lstStyle/>
                    <a:p>
                      <a:pPr algn="ctr"/>
                      <a:r>
                        <a:rPr lang="en-US" sz="1400" baseline="0" dirty="0" smtClean="0"/>
                        <a:t>Measured range</a:t>
                      </a:r>
                      <a:endParaRPr lang="en-US" sz="1400" dirty="0"/>
                    </a:p>
                  </a:txBody>
                  <a:tcPr marL="68580" marR="68580" marT="34290" marB="34290"/>
                </a:tc>
                <a:tc>
                  <a:txBody>
                    <a:bodyPr/>
                    <a:lstStyle/>
                    <a:p>
                      <a:pPr algn="ctr"/>
                      <a:r>
                        <a:rPr lang="en-US" sz="1400" dirty="0" smtClean="0"/>
                        <a:t>Scope</a:t>
                      </a:r>
                      <a:r>
                        <a:rPr lang="en-US" sz="1400" baseline="0" dirty="0" smtClean="0"/>
                        <a:t> ID</a:t>
                      </a:r>
                    </a:p>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dirty="0" smtClean="0"/>
                        <a:t>b</a:t>
                      </a:r>
                      <a:r>
                        <a:rPr lang="en-US" altLang="ja-JP" sz="1800" baseline="-25000" dirty="0" smtClean="0"/>
                        <a:t>1</a:t>
                      </a:r>
                      <a:r>
                        <a:rPr lang="en-US" altLang="ja-JP" sz="1400" dirty="0" smtClean="0"/>
                        <a:t> b</a:t>
                      </a:r>
                      <a:r>
                        <a:rPr lang="en-US" altLang="ja-JP" sz="1800" baseline="-25000" dirty="0" smtClean="0"/>
                        <a:t>0</a:t>
                      </a:r>
                    </a:p>
                  </a:txBody>
                  <a:tcPr marL="68580" marR="68580" marT="34290" marB="34290"/>
                </a:tc>
              </a:tr>
              <a:tr h="274320">
                <a:tc>
                  <a:txBody>
                    <a:bodyPr/>
                    <a:lstStyle/>
                    <a:p>
                      <a:pPr algn="ctr"/>
                      <a:r>
                        <a:rPr lang="en-US" sz="1400" dirty="0" smtClean="0"/>
                        <a:t>Link</a:t>
                      </a:r>
                      <a:endParaRPr lang="en-US" sz="1400" dirty="0"/>
                    </a:p>
                  </a:txBody>
                  <a:tcPr marL="68580" marR="68580" marT="34290" marB="34290"/>
                </a:tc>
                <a:tc>
                  <a:txBody>
                    <a:bodyPr/>
                    <a:lstStyle/>
                    <a:p>
                      <a:pPr algn="ctr"/>
                      <a:r>
                        <a:rPr lang="en-US" sz="1400" dirty="0" smtClean="0"/>
                        <a:t>00</a:t>
                      </a:r>
                      <a:endParaRPr lang="en-US" sz="1400" dirty="0"/>
                    </a:p>
                  </a:txBody>
                  <a:tcPr marL="68580" marR="68580" marT="34290" marB="34290"/>
                </a:tc>
              </a:tr>
              <a:tr h="274320">
                <a:tc>
                  <a:txBody>
                    <a:bodyPr/>
                    <a:lstStyle/>
                    <a:p>
                      <a:pPr algn="ctr"/>
                      <a:r>
                        <a:rPr lang="en-US" sz="1400" dirty="0" smtClean="0"/>
                        <a:t>Path</a:t>
                      </a:r>
                      <a:endParaRPr lang="en-US" sz="1400" dirty="0"/>
                    </a:p>
                  </a:txBody>
                  <a:tcPr marL="68580" marR="68580" marT="34290" marB="34290"/>
                </a:tc>
                <a:tc>
                  <a:txBody>
                    <a:bodyPr/>
                    <a:lstStyle/>
                    <a:p>
                      <a:pPr algn="ctr"/>
                      <a:r>
                        <a:rPr lang="en-US" sz="1400" dirty="0" smtClean="0"/>
                        <a:t>01</a:t>
                      </a:r>
                      <a:endParaRPr lang="en-US" sz="1400" dirty="0"/>
                    </a:p>
                  </a:txBody>
                  <a:tcPr marL="68580" marR="68580" marT="34290" marB="34290"/>
                </a:tc>
              </a:tr>
              <a:tr h="274320">
                <a:tc>
                  <a:txBody>
                    <a:bodyPr/>
                    <a:lstStyle/>
                    <a:p>
                      <a:pPr algn="ctr"/>
                      <a:r>
                        <a:rPr lang="en-US" sz="1400" dirty="0" smtClean="0"/>
                        <a:t>Network</a:t>
                      </a:r>
                      <a:endParaRPr lang="en-US" sz="1400" dirty="0"/>
                    </a:p>
                  </a:txBody>
                  <a:tcPr marL="68580" marR="68580" marT="34290" marB="34290"/>
                </a:tc>
                <a:tc>
                  <a:txBody>
                    <a:bodyPr/>
                    <a:lstStyle/>
                    <a:p>
                      <a:pPr algn="ctr"/>
                      <a:r>
                        <a:rPr lang="en-US" sz="1400" dirty="0" smtClean="0"/>
                        <a:t>10</a:t>
                      </a:r>
                      <a:endParaRPr lang="en-US" sz="1400" dirty="0"/>
                    </a:p>
                  </a:txBody>
                  <a:tcPr marL="68580" marR="68580" marT="34290" marB="34290"/>
                </a:tc>
              </a:tr>
              <a:tr h="274320">
                <a:tc>
                  <a:txBody>
                    <a:bodyPr/>
                    <a:lstStyle/>
                    <a:p>
                      <a:pPr algn="ctr"/>
                      <a:r>
                        <a:rPr lang="en-US" sz="1400" dirty="0" smtClean="0"/>
                        <a:t>Reserved</a:t>
                      </a:r>
                      <a:endParaRPr lang="en-US" sz="1400" dirty="0"/>
                    </a:p>
                  </a:txBody>
                  <a:tcPr marL="68580" marR="68580" marT="34290" marB="34290"/>
                </a:tc>
                <a:tc>
                  <a:txBody>
                    <a:bodyPr/>
                    <a:lstStyle/>
                    <a:p>
                      <a:pPr algn="ctr"/>
                      <a:r>
                        <a:rPr lang="en-US" sz="1400" dirty="0" smtClean="0"/>
                        <a:t>11</a:t>
                      </a:r>
                      <a:endParaRPr lang="en-US" sz="1400" dirty="0"/>
                    </a:p>
                  </a:txBody>
                  <a:tcPr marL="68580" marR="68580" marT="34290" marB="34290"/>
                </a:tc>
              </a:tr>
            </a:tbl>
          </a:graphicData>
        </a:graphic>
      </p:graphicFrame>
      <p:sp>
        <p:nvSpPr>
          <p:cNvPr id="17" name="TextBox 16"/>
          <p:cNvSpPr txBox="1"/>
          <p:nvPr/>
        </p:nvSpPr>
        <p:spPr>
          <a:xfrm>
            <a:off x="4583238" y="4341168"/>
            <a:ext cx="619080" cy="276999"/>
          </a:xfrm>
          <a:prstGeom prst="rect">
            <a:avLst/>
          </a:prstGeom>
          <a:noFill/>
        </p:spPr>
        <p:txBody>
          <a:bodyPr wrap="none" rtlCol="0">
            <a:spAutoFit/>
          </a:bodyPr>
          <a:lstStyle/>
          <a:p>
            <a:r>
              <a:rPr lang="en-US" dirty="0">
                <a:latin typeface="+mn-lt"/>
              </a:rPr>
              <a:t>Scope</a:t>
            </a:r>
            <a:endParaRPr kumimoji="1" lang="en-US" dirty="0">
              <a:latin typeface="+mn-lt"/>
            </a:endParaRPr>
          </a:p>
        </p:txBody>
      </p:sp>
      <p:cxnSp>
        <p:nvCxnSpPr>
          <p:cNvPr id="20" name="Straight Arrow Connector 19"/>
          <p:cNvCxnSpPr/>
          <p:nvPr/>
        </p:nvCxnSpPr>
        <p:spPr>
          <a:xfrm flipH="1" flipV="1">
            <a:off x="840347" y="4287602"/>
            <a:ext cx="384918" cy="188328"/>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2140492" y="4314770"/>
            <a:ext cx="2431508" cy="195809"/>
          </a:xfrm>
          <a:prstGeom prst="straightConnector1">
            <a:avLst/>
          </a:prstGeom>
          <a:ln w="5715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6229846" y="5066258"/>
            <a:ext cx="2994648"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link of the transmitting device</a:t>
            </a:r>
          </a:p>
        </p:txBody>
      </p:sp>
      <p:sp>
        <p:nvSpPr>
          <p:cNvPr id="28" name="TextBox 27"/>
          <p:cNvSpPr txBox="1"/>
          <p:nvPr/>
        </p:nvSpPr>
        <p:spPr>
          <a:xfrm>
            <a:off x="6229846" y="5370033"/>
            <a:ext cx="2914154" cy="276999"/>
          </a:xfrm>
          <a:prstGeom prst="rect">
            <a:avLst/>
          </a:prstGeom>
          <a:noFill/>
        </p:spPr>
        <p:txBody>
          <a:bodyPr wrap="square" rtlCol="0">
            <a:spAutoFit/>
          </a:bodyPr>
          <a:lstStyle/>
          <a:p>
            <a:r>
              <a:rPr kumimoji="1" lang="en-US" dirty="0">
                <a:solidFill>
                  <a:srgbClr val="FF0000"/>
                </a:solidFill>
                <a:sym typeface="Wingdings" panose="05000000000000000000" pitchFamily="2" charset="2"/>
              </a:rPr>
              <a:t></a:t>
            </a:r>
            <a:r>
              <a:rPr kumimoji="1" lang="en-US" dirty="0">
                <a:solidFill>
                  <a:srgbClr val="FF0000"/>
                </a:solidFill>
              </a:rPr>
              <a:t>on the path to/from PAN coordinator</a:t>
            </a:r>
          </a:p>
        </p:txBody>
      </p:sp>
      <p:sp>
        <p:nvSpPr>
          <p:cNvPr id="29" name="TextBox 28"/>
          <p:cNvSpPr txBox="1"/>
          <p:nvPr/>
        </p:nvSpPr>
        <p:spPr>
          <a:xfrm>
            <a:off x="6229844" y="5626616"/>
            <a:ext cx="1558760" cy="276999"/>
          </a:xfrm>
          <a:prstGeom prst="rect">
            <a:avLst/>
          </a:prstGeom>
          <a:noFill/>
        </p:spPr>
        <p:txBody>
          <a:bodyPr wrap="none" rtlCol="0">
            <a:spAutoFit/>
          </a:bodyPr>
          <a:lstStyle/>
          <a:p>
            <a:r>
              <a:rPr lang="en-US" dirty="0">
                <a:solidFill>
                  <a:srgbClr val="FF0000"/>
                </a:solidFill>
                <a:sym typeface="Wingdings" panose="05000000000000000000" pitchFamily="2" charset="2"/>
              </a:rPr>
              <a:t></a:t>
            </a:r>
            <a:r>
              <a:rPr lang="en-US" dirty="0">
                <a:solidFill>
                  <a:srgbClr val="FF0000"/>
                </a:solidFill>
              </a:rPr>
              <a:t>over the entire PAN</a:t>
            </a:r>
            <a:endParaRPr kumimoji="1" lang="en-US" dirty="0">
              <a:solidFill>
                <a:srgbClr val="FF0000"/>
              </a:solidFill>
            </a:endParaRPr>
          </a:p>
        </p:txBody>
      </p:sp>
      <p:sp>
        <p:nvSpPr>
          <p:cNvPr id="30" name="TextBox 29"/>
          <p:cNvSpPr txBox="1"/>
          <p:nvPr/>
        </p:nvSpPr>
        <p:spPr>
          <a:xfrm>
            <a:off x="6310484" y="4775870"/>
            <a:ext cx="2496196" cy="276999"/>
          </a:xfrm>
          <a:prstGeom prst="rect">
            <a:avLst/>
          </a:prstGeom>
          <a:noFill/>
        </p:spPr>
        <p:txBody>
          <a:bodyPr wrap="none" rtlCol="0">
            <a:spAutoFit/>
          </a:bodyPr>
          <a:lstStyle/>
          <a:p>
            <a:r>
              <a:rPr lang="en-US" dirty="0"/>
              <a:t>Attribute represents the performance:</a:t>
            </a:r>
            <a:endParaRPr kumimoji="1" lang="en-US" dirty="0"/>
          </a:p>
        </p:txBody>
      </p: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7E4A064A-F100-45E5-BB56-E199832A2C3D}" type="slidenum">
              <a:rPr lang="en-US" altLang="ja-JP" smtClean="0"/>
              <a:pPr/>
              <a:t>4</a:t>
            </a:fld>
            <a:endParaRPr lang="en-US" altLang="ja-JP"/>
          </a:p>
        </p:txBody>
      </p:sp>
    </p:spTree>
    <p:extLst>
      <p:ext uri="{BB962C8B-B14F-4D97-AF65-F5344CB8AC3E}">
        <p14:creationId xmlns:p14="http://schemas.microsoft.com/office/powerpoint/2010/main" val="35366344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(1) Scope-based Performance Metric</a:t>
            </a:r>
            <a:endParaRPr kumimoji="1" lang="en-US" dirty="0"/>
          </a:p>
        </p:txBody>
      </p:sp>
      <p:graphicFrame>
        <p:nvGraphicFramePr>
          <p:cNvPr id="3" name="Table 2"/>
          <p:cNvGraphicFramePr>
            <a:graphicFrameLocks noGrp="1"/>
          </p:cNvGraphicFramePr>
          <p:nvPr>
            <p:extLst/>
          </p:nvPr>
        </p:nvGraphicFramePr>
        <p:xfrm>
          <a:off x="628651" y="2072833"/>
          <a:ext cx="7218702"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379685"/>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Octet:0-126</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ID=0x12</a:t>
                      </a:r>
                      <a:endParaRPr lang="en-US" sz="1400" dirty="0"/>
                    </a:p>
                  </a:txBody>
                  <a:tcPr marL="68580" marR="68580" marT="34290" marB="34290"/>
                </a:tc>
                <a:tc>
                  <a:txBody>
                    <a:bodyPr/>
                    <a:lstStyle/>
                    <a:p>
                      <a:pPr algn="ctr"/>
                      <a:r>
                        <a:rPr lang="en-US" sz="1400" dirty="0" smtClean="0"/>
                        <a:t>Scope=01</a:t>
                      </a:r>
                      <a:endParaRPr lang="en-US" sz="1400" dirty="0"/>
                    </a:p>
                  </a:txBody>
                  <a:tcPr marL="68580" marR="68580" marT="34290" marB="34290"/>
                </a:tc>
                <a:tc>
                  <a:txBody>
                    <a:bodyPr/>
                    <a:lstStyle/>
                    <a:p>
                      <a:pPr algn="ctr"/>
                      <a:r>
                        <a:rPr lang="en-US" sz="1400" dirty="0" smtClean="0"/>
                        <a:t>Value=100</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933980460"/>
              </p:ext>
            </p:extLst>
          </p:nvPr>
        </p:nvGraphicFramePr>
        <p:xfrm>
          <a:off x="166826" y="3789339"/>
          <a:ext cx="2886616" cy="1554480"/>
        </p:xfrm>
        <a:graphic>
          <a:graphicData uri="http://schemas.openxmlformats.org/drawingml/2006/table">
            <a:tbl>
              <a:tblPr firstRow="1" bandRow="1">
                <a:tableStyleId>{5940675A-B579-460E-94D1-54222C63F5DA}</a:tableStyleId>
              </a:tblPr>
              <a:tblGrid>
                <a:gridCol w="1609850"/>
                <a:gridCol w="1276766"/>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274320">
                <a:tc>
                  <a:txBody>
                    <a:bodyPr/>
                    <a:lstStyle/>
                    <a:p>
                      <a:pPr algn="ctr"/>
                      <a:r>
                        <a:rPr lang="en-US" sz="1400" dirty="0" err="1" smtClean="0"/>
                        <a:t>macTxFailCount</a:t>
                      </a:r>
                      <a:endParaRPr lang="en-US" sz="1400" dirty="0"/>
                    </a:p>
                  </a:txBody>
                  <a:tcPr marL="68580" marR="68580" marT="34290" marB="34290"/>
                </a:tc>
                <a:tc>
                  <a:txBody>
                    <a:bodyPr/>
                    <a:lstStyle/>
                    <a:p>
                      <a:pPr algn="ctr"/>
                      <a:r>
                        <a:rPr lang="en-US" sz="1400" dirty="0" smtClean="0"/>
                        <a:t>010010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999935" y="3493645"/>
            <a:ext cx="1159292" cy="276999"/>
          </a:xfrm>
          <a:prstGeom prst="rect">
            <a:avLst/>
          </a:prstGeom>
          <a:noFill/>
        </p:spPr>
        <p:txBody>
          <a:bodyPr wrap="none" rtlCol="0">
            <a:spAutoFit/>
          </a:bodyPr>
          <a:lstStyle/>
          <a:p>
            <a:r>
              <a:rPr kumimoji="1" lang="en-US" dirty="0"/>
              <a:t>SRM Metri</a:t>
            </a:r>
            <a:r>
              <a:rPr lang="en-US" dirty="0"/>
              <a:t>c ID</a:t>
            </a:r>
            <a:endParaRPr kumimoji="1" lang="en-US" dirty="0"/>
          </a:p>
        </p:txBody>
      </p:sp>
      <p:cxnSp>
        <p:nvCxnSpPr>
          <p:cNvPr id="10" name="Straight Arrow Connector 9"/>
          <p:cNvCxnSpPr/>
          <p:nvPr/>
        </p:nvCxnSpPr>
        <p:spPr>
          <a:xfrm flipV="1">
            <a:off x="3065362" y="3106905"/>
            <a:ext cx="1907603" cy="1833396"/>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6831966" y="44976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20" name="Straight Arrow Connector 19"/>
          <p:cNvCxnSpPr/>
          <p:nvPr/>
        </p:nvCxnSpPr>
        <p:spPr>
          <a:xfrm flipH="1">
            <a:off x="4510611" y="4986165"/>
            <a:ext cx="1048646" cy="328804"/>
          </a:xfrm>
          <a:prstGeom prst="straightConnector1">
            <a:avLst/>
          </a:prstGeom>
          <a:ln w="28575">
            <a:tail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7712439" y="4008410"/>
            <a:ext cx="1034930"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lang="en-US" dirty="0"/>
              <a:t>PAN</a:t>
            </a:r>
          </a:p>
          <a:p>
            <a:pPr algn="ctr"/>
            <a:r>
              <a:rPr kumimoji="1" lang="en-US" dirty="0"/>
              <a:t>coordinator</a:t>
            </a:r>
          </a:p>
        </p:txBody>
      </p:sp>
      <p:sp>
        <p:nvSpPr>
          <p:cNvPr id="23" name="Rectangle 22"/>
          <p:cNvSpPr/>
          <p:nvPr/>
        </p:nvSpPr>
        <p:spPr>
          <a:xfrm>
            <a:off x="5698834" y="4709210"/>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5" name="Rectangle 24"/>
          <p:cNvSpPr/>
          <p:nvPr/>
        </p:nvSpPr>
        <p:spPr>
          <a:xfrm>
            <a:off x="6256522" y="5565293"/>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6" name="Rectangle 25"/>
          <p:cNvSpPr/>
          <p:nvPr/>
        </p:nvSpPr>
        <p:spPr>
          <a:xfrm>
            <a:off x="7370886" y="5214876"/>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27" name="Rectangle 26"/>
          <p:cNvSpPr/>
          <p:nvPr/>
        </p:nvSpPr>
        <p:spPr>
          <a:xfrm>
            <a:off x="8229905" y="5410010"/>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9" name="Straight Connector 8"/>
          <p:cNvCxnSpPr>
            <a:stCxn id="23" idx="3"/>
            <a:endCxn id="12" idx="1"/>
          </p:cNvCxnSpPr>
          <p:nvPr/>
        </p:nvCxnSpPr>
        <p:spPr>
          <a:xfrm flipV="1">
            <a:off x="6378803" y="4714477"/>
            <a:ext cx="453163" cy="21152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stCxn id="12" idx="3"/>
            <a:endCxn id="19" idx="2"/>
          </p:cNvCxnSpPr>
          <p:nvPr/>
        </p:nvCxnSpPr>
        <p:spPr>
          <a:xfrm flipV="1">
            <a:off x="7511934" y="4441997"/>
            <a:ext cx="717970" cy="27248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9" idx="2"/>
            <a:endCxn id="26" idx="0"/>
          </p:cNvCxnSpPr>
          <p:nvPr/>
        </p:nvCxnSpPr>
        <p:spPr>
          <a:xfrm flipH="1">
            <a:off x="7710870" y="4441996"/>
            <a:ext cx="519034" cy="77288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26" idx="1"/>
            <a:endCxn id="25" idx="3"/>
          </p:cNvCxnSpPr>
          <p:nvPr/>
        </p:nvCxnSpPr>
        <p:spPr>
          <a:xfrm flipH="1">
            <a:off x="6936491" y="5431669"/>
            <a:ext cx="434395" cy="35041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9" idx="2"/>
            <a:endCxn id="27" idx="0"/>
          </p:cNvCxnSpPr>
          <p:nvPr/>
        </p:nvCxnSpPr>
        <p:spPr>
          <a:xfrm>
            <a:off x="8229904" y="4441997"/>
            <a:ext cx="339986" cy="96801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Rectangle 38"/>
          <p:cNvSpPr/>
          <p:nvPr/>
        </p:nvSpPr>
        <p:spPr>
          <a:xfrm>
            <a:off x="7251306" y="5899184"/>
            <a:ext cx="679969" cy="433587"/>
          </a:xfrm>
          <a:prstGeom prst="rect">
            <a:avLst/>
          </a:prstGeom>
          <a:ln>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cxnSp>
        <p:nvCxnSpPr>
          <p:cNvPr id="41" name="Straight Connector 40"/>
          <p:cNvCxnSpPr>
            <a:stCxn id="26" idx="2"/>
            <a:endCxn id="39" idx="0"/>
          </p:cNvCxnSpPr>
          <p:nvPr/>
        </p:nvCxnSpPr>
        <p:spPr>
          <a:xfrm flipH="1">
            <a:off x="7591291" y="5648463"/>
            <a:ext cx="119579" cy="25072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2" name="Arc 51"/>
          <p:cNvSpPr/>
          <p:nvPr/>
        </p:nvSpPr>
        <p:spPr>
          <a:xfrm>
            <a:off x="5471002" y="3330151"/>
            <a:ext cx="6976268" cy="4366049"/>
          </a:xfrm>
          <a:prstGeom prst="arc">
            <a:avLst>
              <a:gd name="adj1" fmla="val 9980462"/>
              <a:gd name="adj2" fmla="val 16055314"/>
            </a:avLst>
          </a:prstGeom>
          <a:noFill/>
          <a:ln w="57150">
            <a:solidFill>
              <a:srgbClr val="FFC000"/>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en-US" sz="900"/>
          </a:p>
        </p:txBody>
      </p:sp>
      <p:sp>
        <p:nvSpPr>
          <p:cNvPr id="56" name="Rectangle 55"/>
          <p:cNvSpPr/>
          <p:nvPr/>
        </p:nvSpPr>
        <p:spPr>
          <a:xfrm>
            <a:off x="3680790" y="5164232"/>
            <a:ext cx="679969"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61" name="TextBox 60"/>
          <p:cNvSpPr txBox="1"/>
          <p:nvPr/>
        </p:nvSpPr>
        <p:spPr>
          <a:xfrm rot="20607172">
            <a:off x="4398235" y="4595704"/>
            <a:ext cx="1135247" cy="276999"/>
          </a:xfrm>
          <a:prstGeom prst="rect">
            <a:avLst/>
          </a:prstGeom>
          <a:noFill/>
        </p:spPr>
        <p:txBody>
          <a:bodyPr wrap="none" rtlCol="0">
            <a:spAutoFit/>
          </a:bodyPr>
          <a:lstStyle/>
          <a:p>
            <a:r>
              <a:rPr kumimoji="1" lang="en-US" dirty="0"/>
              <a:t>Link-scope(00)</a:t>
            </a:r>
          </a:p>
        </p:txBody>
      </p:sp>
      <p:cxnSp>
        <p:nvCxnSpPr>
          <p:cNvPr id="73" name="Straight Connector 72"/>
          <p:cNvCxnSpPr/>
          <p:nvPr/>
        </p:nvCxnSpPr>
        <p:spPr>
          <a:xfrm flipV="1">
            <a:off x="6378803" y="4820240"/>
            <a:ext cx="834030" cy="17077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7184806" y="4463733"/>
            <a:ext cx="746469" cy="374528"/>
          </a:xfrm>
          <a:prstGeom prst="line">
            <a:avLst/>
          </a:prstGeom>
          <a:ln w="38100">
            <a:solidFill>
              <a:srgbClr val="0070C0"/>
            </a:solidFill>
            <a:prstDash val="sysDot"/>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rot="20520763">
            <a:off x="4475027" y="4876226"/>
            <a:ext cx="1117614" cy="276999"/>
          </a:xfrm>
          <a:prstGeom prst="rect">
            <a:avLst/>
          </a:prstGeom>
          <a:noFill/>
        </p:spPr>
        <p:txBody>
          <a:bodyPr wrap="none" rtlCol="0">
            <a:spAutoFit/>
          </a:bodyPr>
          <a:lstStyle/>
          <a:p>
            <a:r>
              <a:rPr lang="en-US" dirty="0"/>
              <a:t>Path</a:t>
            </a:r>
            <a:r>
              <a:rPr kumimoji="1" lang="en-US" dirty="0"/>
              <a:t>-scope(01)</a:t>
            </a:r>
          </a:p>
        </p:txBody>
      </p:sp>
      <p:sp>
        <p:nvSpPr>
          <p:cNvPr id="85" name="TextBox 84"/>
          <p:cNvSpPr txBox="1"/>
          <p:nvPr/>
        </p:nvSpPr>
        <p:spPr>
          <a:xfrm rot="20607172">
            <a:off x="4340321" y="5156658"/>
            <a:ext cx="1382110" cy="276999"/>
          </a:xfrm>
          <a:prstGeom prst="rect">
            <a:avLst/>
          </a:prstGeom>
          <a:noFill/>
        </p:spPr>
        <p:txBody>
          <a:bodyPr wrap="none" rtlCol="0">
            <a:spAutoFit/>
          </a:bodyPr>
          <a:lstStyle/>
          <a:p>
            <a:r>
              <a:rPr lang="en-US" dirty="0"/>
              <a:t>Network</a:t>
            </a:r>
            <a:r>
              <a:rPr kumimoji="1" lang="en-US" dirty="0"/>
              <a:t>-scope(10)</a:t>
            </a:r>
          </a:p>
        </p:txBody>
      </p:sp>
      <p:cxnSp>
        <p:nvCxnSpPr>
          <p:cNvPr id="86" name="Straight Arrow Connector 85"/>
          <p:cNvCxnSpPr/>
          <p:nvPr/>
        </p:nvCxnSpPr>
        <p:spPr>
          <a:xfrm flipH="1">
            <a:off x="4510611" y="5228356"/>
            <a:ext cx="1104350" cy="335966"/>
          </a:xfrm>
          <a:prstGeom prst="straightConnector1">
            <a:avLst/>
          </a:prstGeom>
          <a:ln w="28575">
            <a:solidFill>
              <a:srgbClr val="FFC000"/>
            </a:solidFill>
            <a:tailEnd type="triangle"/>
          </a:ln>
        </p:spPr>
        <p:style>
          <a:lnRef idx="1">
            <a:schemeClr val="accent1"/>
          </a:lnRef>
          <a:fillRef idx="0">
            <a:schemeClr val="accent1"/>
          </a:fillRef>
          <a:effectRef idx="0">
            <a:schemeClr val="accent1"/>
          </a:effectRef>
          <a:fontRef idx="minor">
            <a:schemeClr val="tx1"/>
          </a:fontRef>
        </p:style>
      </p:cxnSp>
      <p:cxnSp>
        <p:nvCxnSpPr>
          <p:cNvPr id="87" name="Straight Arrow Connector 86"/>
          <p:cNvCxnSpPr/>
          <p:nvPr/>
        </p:nvCxnSpPr>
        <p:spPr>
          <a:xfrm flipH="1">
            <a:off x="4510610" y="4734202"/>
            <a:ext cx="1057178" cy="327038"/>
          </a:xfrm>
          <a:prstGeom prst="straightConnector1">
            <a:avLst/>
          </a:prstGeom>
          <a:ln w="28575">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96" name="Straight Arrow Connector 95"/>
          <p:cNvCxnSpPr/>
          <p:nvPr/>
        </p:nvCxnSpPr>
        <p:spPr>
          <a:xfrm>
            <a:off x="6256522" y="5228356"/>
            <a:ext cx="195794" cy="284819"/>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97" name="Straight Arrow Connector 96"/>
          <p:cNvCxnSpPr/>
          <p:nvPr/>
        </p:nvCxnSpPr>
        <p:spPr>
          <a:xfrm>
            <a:off x="6431106" y="5080340"/>
            <a:ext cx="753700" cy="28631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100" name="Straight Arrow Connector 99"/>
          <p:cNvCxnSpPr/>
          <p:nvPr/>
        </p:nvCxnSpPr>
        <p:spPr>
          <a:xfrm flipV="1">
            <a:off x="6419880" y="4632973"/>
            <a:ext cx="336196" cy="203264"/>
          </a:xfrm>
          <a:prstGeom prst="straightConnector1">
            <a:avLst/>
          </a:prstGeom>
          <a:ln w="38100">
            <a:solidFill>
              <a:srgbClr val="00B050"/>
            </a:solidFill>
            <a:prstDash val="sysDot"/>
            <a:tailEnd type="triangle"/>
          </a:ln>
        </p:spPr>
        <p:style>
          <a:lnRef idx="1">
            <a:schemeClr val="accent1"/>
          </a:lnRef>
          <a:fillRef idx="0">
            <a:schemeClr val="accent1"/>
          </a:fillRef>
          <a:effectRef idx="0">
            <a:schemeClr val="accent1"/>
          </a:effectRef>
          <a:fontRef idx="minor">
            <a:schemeClr val="tx1"/>
          </a:fontRef>
        </p:style>
      </p:cxnSp>
      <p:grpSp>
        <p:nvGrpSpPr>
          <p:cNvPr id="108" name="Group 107"/>
          <p:cNvGrpSpPr/>
          <p:nvPr/>
        </p:nvGrpSpPr>
        <p:grpSpPr>
          <a:xfrm rot="20539977">
            <a:off x="4558656" y="5312191"/>
            <a:ext cx="1416571" cy="806180"/>
            <a:chOff x="7932295" y="5395849"/>
            <a:chExt cx="1888761" cy="1074904"/>
          </a:xfrm>
        </p:grpSpPr>
        <p:sp>
          <p:nvSpPr>
            <p:cNvPr id="109" name="TextBox 108"/>
            <p:cNvSpPr txBox="1"/>
            <p:nvPr/>
          </p:nvSpPr>
          <p:spPr>
            <a:xfrm>
              <a:off x="7970509" y="6101422"/>
              <a:ext cx="1727396" cy="369331"/>
            </a:xfrm>
            <a:prstGeom prst="rect">
              <a:avLst/>
            </a:prstGeom>
            <a:noFill/>
          </p:spPr>
          <p:txBody>
            <a:bodyPr wrap="none" rtlCol="0">
              <a:spAutoFit/>
            </a:bodyPr>
            <a:lstStyle/>
            <a:p>
              <a:r>
                <a:rPr lang="en-US" dirty="0"/>
                <a:t>Enhanced Beacon</a:t>
              </a:r>
              <a:endParaRPr kumimoji="1" lang="en-US" dirty="0"/>
            </a:p>
          </p:txBody>
        </p:sp>
        <p:sp>
          <p:nvSpPr>
            <p:cNvPr id="110" name="Rectangle 109"/>
            <p:cNvSpPr/>
            <p:nvPr/>
          </p:nvSpPr>
          <p:spPr>
            <a:xfrm>
              <a:off x="7932295" y="5765178"/>
              <a:ext cx="1888761" cy="248375"/>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111" name="Rectangle 110"/>
            <p:cNvSpPr/>
            <p:nvPr/>
          </p:nvSpPr>
          <p:spPr>
            <a:xfrm>
              <a:off x="8728022" y="5762029"/>
              <a:ext cx="297305" cy="248375"/>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112" name="TextBox 111"/>
            <p:cNvSpPr txBox="1"/>
            <p:nvPr/>
          </p:nvSpPr>
          <p:spPr>
            <a:xfrm>
              <a:off x="8333579" y="5395849"/>
              <a:ext cx="1086196" cy="369331"/>
            </a:xfrm>
            <a:prstGeom prst="rect">
              <a:avLst/>
            </a:prstGeom>
            <a:noFill/>
          </p:spPr>
          <p:txBody>
            <a:bodyPr wrap="none" rtlCol="0">
              <a:spAutoFit/>
            </a:bodyPr>
            <a:lstStyle/>
            <a:p>
              <a:r>
                <a:rPr kumimoji="1" lang="en-US" dirty="0"/>
                <a:t>Header IE</a:t>
              </a:r>
            </a:p>
          </p:txBody>
        </p:sp>
      </p:grpSp>
      <p:sp>
        <p:nvSpPr>
          <p:cNvPr id="2" name="TextBox 1"/>
          <p:cNvSpPr txBox="1"/>
          <p:nvPr/>
        </p:nvSpPr>
        <p:spPr>
          <a:xfrm>
            <a:off x="415765" y="5359569"/>
            <a:ext cx="3044620" cy="1077218"/>
          </a:xfrm>
          <a:prstGeom prst="rect">
            <a:avLst/>
          </a:prstGeom>
          <a:noFill/>
        </p:spPr>
        <p:txBody>
          <a:bodyPr wrap="square" rtlCol="0">
            <a:spAutoFit/>
          </a:bodyPr>
          <a:lstStyle/>
          <a:p>
            <a:pPr marL="214313" indent="-214313">
              <a:buFont typeface="Arial" panose="020B0604020202020204" pitchFamily="34" charset="0"/>
              <a:buChar char="•"/>
            </a:pPr>
            <a:r>
              <a:rPr lang="en-US" sz="1600" dirty="0"/>
              <a:t>how path-scope and network scope performance is calculated is outside the scope of the specification</a:t>
            </a:r>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11" name="Footer Placeholder 10"/>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5</a:t>
            </a:fld>
            <a:endParaRPr lang="en-US" altLang="ja-JP"/>
          </a:p>
        </p:txBody>
      </p:sp>
    </p:spTree>
    <p:extLst>
      <p:ext uri="{BB962C8B-B14F-4D97-AF65-F5344CB8AC3E}">
        <p14:creationId xmlns:p14="http://schemas.microsoft.com/office/powerpoint/2010/main" val="27170279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mtClean="0"/>
              <a:t>Transmit Power Control</a:t>
            </a:r>
            <a:endParaRPr lang="en-US" dirty="0"/>
          </a:p>
        </p:txBody>
      </p:sp>
      <p:sp>
        <p:nvSpPr>
          <p:cNvPr id="20" name="Content Placeholder 19"/>
          <p:cNvSpPr>
            <a:spLocks noGrp="1"/>
          </p:cNvSpPr>
          <p:nvPr>
            <p:ph idx="1"/>
          </p:nvPr>
        </p:nvSpPr>
        <p:spPr/>
        <p:txBody>
          <a:bodyPr>
            <a:normAutofit fontScale="85000" lnSpcReduction="10000"/>
          </a:bodyPr>
          <a:lstStyle/>
          <a:p>
            <a:r>
              <a:rPr lang="en-US" sz="2400" dirty="0" smtClean="0"/>
              <a:t>Benefits</a:t>
            </a:r>
          </a:p>
          <a:p>
            <a:pPr lvl="1"/>
            <a:r>
              <a:rPr lang="en-CA" altLang="ja-JP" sz="2400" dirty="0" smtClean="0"/>
              <a:t>Enable efficient spatial re-use of the radio spectrum reducing interference by minimizing transmit power while still maintaining stable links</a:t>
            </a:r>
            <a:endParaRPr lang="ja-JP" altLang="ja-JP" sz="2400" dirty="0" smtClean="0"/>
          </a:p>
          <a:p>
            <a:pPr lvl="1"/>
            <a:r>
              <a:rPr lang="en-CA" altLang="ja-JP" sz="2400" dirty="0" smtClean="0"/>
              <a:t>Contributes to network performance-aware applications</a:t>
            </a:r>
          </a:p>
          <a:p>
            <a:pPr lvl="1"/>
            <a:r>
              <a:rPr lang="en-CA" altLang="ja-JP" sz="2400" dirty="0" smtClean="0"/>
              <a:t>Alleviates the well-known</a:t>
            </a:r>
            <a:br>
              <a:rPr lang="en-CA" altLang="ja-JP" sz="2400" dirty="0" smtClean="0"/>
            </a:br>
            <a:r>
              <a:rPr lang="en-CA" altLang="ja-JP" sz="2400" dirty="0" smtClean="0"/>
              <a:t> "hidden" and "exposed" </a:t>
            </a:r>
            <a:br>
              <a:rPr lang="en-CA" altLang="ja-JP" sz="2400" dirty="0" smtClean="0"/>
            </a:br>
            <a:r>
              <a:rPr lang="en-CA" altLang="ja-JP" sz="2400" dirty="0" smtClean="0"/>
              <a:t>node problems that are </a:t>
            </a:r>
            <a:br>
              <a:rPr lang="en-CA" altLang="ja-JP" sz="2400" dirty="0" smtClean="0"/>
            </a:br>
            <a:r>
              <a:rPr lang="en-CA" altLang="ja-JP" sz="2400" dirty="0" smtClean="0"/>
              <a:t>encountered in wireless </a:t>
            </a:r>
            <a:br>
              <a:rPr lang="en-CA" altLang="ja-JP" sz="2400" dirty="0" smtClean="0"/>
            </a:br>
            <a:r>
              <a:rPr lang="en-CA" altLang="ja-JP" sz="2400" dirty="0" smtClean="0"/>
              <a:t>networks</a:t>
            </a:r>
          </a:p>
          <a:p>
            <a:r>
              <a:rPr lang="en-CA" sz="2400" dirty="0" smtClean="0"/>
              <a:t>Node-by-node and/or </a:t>
            </a:r>
            <a:br>
              <a:rPr lang="en-CA" sz="2400" dirty="0" smtClean="0"/>
            </a:br>
            <a:r>
              <a:rPr lang="en-CA" sz="2400" dirty="0" smtClean="0"/>
              <a:t>communication type-based </a:t>
            </a:r>
            <a:br>
              <a:rPr lang="en-CA" sz="2400" dirty="0" smtClean="0"/>
            </a:br>
            <a:r>
              <a:rPr lang="en-CA" sz="2400" dirty="0" smtClean="0"/>
              <a:t>TPC will provide optimized control</a:t>
            </a:r>
            <a:endParaRPr lang="en-US" sz="2400" dirty="0"/>
          </a:p>
        </p:txBody>
      </p:sp>
      <p:sp>
        <p:nvSpPr>
          <p:cNvPr id="3" name="Date Placeholder 2"/>
          <p:cNvSpPr>
            <a:spLocks noGrp="1"/>
          </p:cNvSpPr>
          <p:nvPr>
            <p:ph type="dt" sz="half" idx="10"/>
          </p:nvPr>
        </p:nvSpPr>
        <p:spPr/>
        <p:txBody>
          <a:bodyPr/>
          <a:lstStyle/>
          <a:p>
            <a:r>
              <a:rPr lang="en-US" altLang="ja-JP" smtClean="0"/>
              <a:t>November 2015</a:t>
            </a:r>
            <a:endParaRPr lang="en-US" altLang="ja-JP" dirty="0"/>
          </a:p>
        </p:txBody>
      </p:sp>
      <p:sp>
        <p:nvSpPr>
          <p:cNvPr id="22" name="Footer Placeholder 21"/>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23" name="Slide Number Placeholder 22"/>
          <p:cNvSpPr>
            <a:spLocks noGrp="1"/>
          </p:cNvSpPr>
          <p:nvPr>
            <p:ph type="sldNum" sz="quarter" idx="12"/>
          </p:nvPr>
        </p:nvSpPr>
        <p:spPr/>
        <p:txBody>
          <a:bodyPr/>
          <a:lstStyle/>
          <a:p>
            <a:r>
              <a:rPr lang="en-US" altLang="ja-JP" smtClean="0"/>
              <a:t>Slide </a:t>
            </a:r>
            <a:fld id="{573B0C2F-891A-4B55-B0FA-7854B0ED72D6}" type="slidenum">
              <a:rPr lang="en-US" altLang="ja-JP" smtClean="0"/>
              <a:pPr/>
              <a:t>6</a:t>
            </a:fld>
            <a:endParaRPr lang="en-US" altLang="ja-JP"/>
          </a:p>
        </p:txBody>
      </p:sp>
      <p:grpSp>
        <p:nvGrpSpPr>
          <p:cNvPr id="2" name="Group 1"/>
          <p:cNvGrpSpPr/>
          <p:nvPr/>
        </p:nvGrpSpPr>
        <p:grpSpPr>
          <a:xfrm>
            <a:off x="5028110" y="3810000"/>
            <a:ext cx="3519353" cy="1497169"/>
            <a:chOff x="5041866" y="3657600"/>
            <a:chExt cx="3519353" cy="1497169"/>
          </a:xfrm>
        </p:grpSpPr>
        <p:grpSp>
          <p:nvGrpSpPr>
            <p:cNvPr id="5" name="Group 4"/>
            <p:cNvGrpSpPr/>
            <p:nvPr/>
          </p:nvGrpSpPr>
          <p:grpSpPr>
            <a:xfrm>
              <a:off x="5582198" y="3657600"/>
              <a:ext cx="1497169" cy="1497169"/>
              <a:chOff x="4250028" y="4584879"/>
              <a:chExt cx="1996225" cy="1996225"/>
            </a:xfrm>
          </p:grpSpPr>
          <p:sp>
            <p:nvSpPr>
              <p:cNvPr id="6" name="Oval 5"/>
              <p:cNvSpPr/>
              <p:nvPr/>
            </p:nvSpPr>
            <p:spPr>
              <a:xfrm>
                <a:off x="4250028" y="4584879"/>
                <a:ext cx="1996225" cy="1996225"/>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7" name="Oval 6"/>
              <p:cNvSpPr/>
              <p:nvPr/>
            </p:nvSpPr>
            <p:spPr>
              <a:xfrm>
                <a:off x="5112912" y="5447763"/>
                <a:ext cx="270457" cy="270457"/>
              </a:xfrm>
              <a:prstGeom prst="ellipse">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grpSp>
        <p:sp>
          <p:nvSpPr>
            <p:cNvPr id="8" name="Oval 7"/>
            <p:cNvSpPr/>
            <p:nvPr/>
          </p:nvSpPr>
          <p:spPr>
            <a:xfrm>
              <a:off x="6820512" y="3722899"/>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9" name="Oval 8"/>
            <p:cNvSpPr/>
            <p:nvPr/>
          </p:nvSpPr>
          <p:spPr>
            <a:xfrm>
              <a:off x="7405853" y="4040098"/>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sp>
          <p:nvSpPr>
            <p:cNvPr id="10" name="Oval 9"/>
            <p:cNvSpPr/>
            <p:nvPr/>
          </p:nvSpPr>
          <p:spPr>
            <a:xfrm>
              <a:off x="5839777" y="4518591"/>
              <a:ext cx="202843" cy="202843"/>
            </a:xfrm>
            <a:prstGeom prst="ellipse">
              <a:avLst/>
            </a:prstGeom>
            <a:solidFill>
              <a:schemeClr val="accent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US" sz="900"/>
            </a:p>
          </p:txBody>
        </p:sp>
        <p:cxnSp>
          <p:nvCxnSpPr>
            <p:cNvPr id="11" name="Straight Arrow Connector 10"/>
            <p:cNvCxnSpPr>
              <a:endCxn id="6" idx="7"/>
            </p:cNvCxnSpPr>
            <p:nvPr/>
          </p:nvCxnSpPr>
          <p:spPr>
            <a:xfrm flipV="1">
              <a:off x="6330782" y="3876855"/>
              <a:ext cx="529330" cy="529329"/>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6330782" y="4141520"/>
              <a:ext cx="1075071" cy="264665"/>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6042619" y="4406185"/>
              <a:ext cx="288163" cy="185021"/>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14" name="Rectangle 13"/>
            <p:cNvSpPr/>
            <p:nvPr/>
          </p:nvSpPr>
          <p:spPr>
            <a:xfrm>
              <a:off x="5041866" y="3696041"/>
              <a:ext cx="1741182" cy="307777"/>
            </a:xfrm>
            <a:prstGeom prst="rect">
              <a:avLst/>
            </a:prstGeom>
          </p:spPr>
          <p:txBody>
            <a:bodyPr wrap="none">
              <a:spAutoFit/>
            </a:bodyPr>
            <a:lstStyle/>
            <a:p>
              <a:r>
                <a:rPr lang="en-CA" altLang="ja-JP" sz="1400" dirty="0" err="1"/>
                <a:t>phyBroacastTxPower</a:t>
              </a:r>
              <a:endParaRPr lang="en-US" sz="1400" dirty="0"/>
            </a:p>
          </p:txBody>
        </p:sp>
        <p:sp>
          <p:nvSpPr>
            <p:cNvPr id="15" name="Rectangle 14"/>
            <p:cNvSpPr/>
            <p:nvPr/>
          </p:nvSpPr>
          <p:spPr>
            <a:xfrm>
              <a:off x="6860112" y="4411142"/>
              <a:ext cx="1701107" cy="307777"/>
            </a:xfrm>
            <a:prstGeom prst="rect">
              <a:avLst/>
            </a:prstGeom>
          </p:spPr>
          <p:txBody>
            <a:bodyPr wrap="none">
              <a:spAutoFit/>
            </a:bodyPr>
            <a:lstStyle/>
            <a:p>
              <a:r>
                <a:rPr lang="en-CA" altLang="ja-JP" sz="1400" dirty="0" err="1"/>
                <a:t>phyUnicastTXPower</a:t>
              </a:r>
              <a:endParaRPr lang="en-US" sz="1400" dirty="0"/>
            </a:p>
          </p:txBody>
        </p:sp>
        <p:sp>
          <p:nvSpPr>
            <p:cNvPr id="16" name="Rectangle 15"/>
            <p:cNvSpPr/>
            <p:nvPr/>
          </p:nvSpPr>
          <p:spPr>
            <a:xfrm>
              <a:off x="5329045" y="4814725"/>
              <a:ext cx="3177473" cy="307777"/>
            </a:xfrm>
            <a:prstGeom prst="rect">
              <a:avLst/>
            </a:prstGeom>
          </p:spPr>
          <p:txBody>
            <a:bodyPr wrap="none">
              <a:spAutoFit/>
            </a:bodyPr>
            <a:lstStyle/>
            <a:p>
              <a:r>
                <a:rPr lang="en-CA" altLang="ja-JP" sz="1400" dirty="0" err="1"/>
                <a:t>peersTXPower</a:t>
              </a:r>
              <a:r>
                <a:rPr lang="en-CA" altLang="ja-JP" sz="1400" dirty="0"/>
                <a:t> (for </a:t>
              </a:r>
              <a:r>
                <a:rPr lang="en-CA" altLang="ja-JP" sz="1400" dirty="0" smtClean="0"/>
                <a:t>specific peer devices)</a:t>
              </a:r>
              <a:endParaRPr lang="en-US" sz="1400" dirty="0"/>
            </a:p>
          </p:txBody>
        </p:sp>
        <p:cxnSp>
          <p:nvCxnSpPr>
            <p:cNvPr id="17" name="Straight Arrow Connector 16"/>
            <p:cNvCxnSpPr/>
            <p:nvPr/>
          </p:nvCxnSpPr>
          <p:spPr>
            <a:xfrm>
              <a:off x="6229361" y="3960706"/>
              <a:ext cx="366085" cy="193148"/>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flipH="1" flipV="1">
              <a:off x="6758690" y="4304763"/>
              <a:ext cx="499786" cy="18527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6196255" y="4586999"/>
              <a:ext cx="5217" cy="26962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5850361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PIB description for Transmit Power Control (</a:t>
            </a:r>
            <a:r>
              <a:rPr lang="en-US" altLang="ja-JP" smtClean="0">
                <a:ea typeface="MS Mincho" panose="02020609040205080304" pitchFamily="49" charset="-128"/>
              </a:rPr>
              <a:t>IEEE802.15.4-REVc-D00[1]</a:t>
            </a:r>
            <a:r>
              <a:rPr lang="en-US" altLang="ja-JP" smtClean="0"/>
              <a:t>)</a:t>
            </a:r>
            <a:endParaRPr kumimoji="1" lang="en-US" dirty="0"/>
          </a:p>
        </p:txBody>
      </p:sp>
      <p:sp>
        <p:nvSpPr>
          <p:cNvPr id="3" name="Content Placeholder 2"/>
          <p:cNvSpPr>
            <a:spLocks noGrp="1"/>
          </p:cNvSpPr>
          <p:nvPr>
            <p:ph idx="1"/>
          </p:nvPr>
        </p:nvSpPr>
        <p:spPr>
          <a:xfrm>
            <a:off x="685800" y="1981199"/>
            <a:ext cx="7772400" cy="4494213"/>
          </a:xfrm>
        </p:spPr>
        <p:txBody>
          <a:bodyPr>
            <a:normAutofit lnSpcReduction="10000"/>
          </a:bodyPr>
          <a:lstStyle/>
          <a:p>
            <a:pPr marL="0" indent="0">
              <a:buNone/>
            </a:pPr>
            <a:r>
              <a:rPr lang="en-US" altLang="ja-JP" sz="2000" b="1" dirty="0" smtClean="0"/>
              <a:t>10.1.5 Transmit power</a:t>
            </a:r>
          </a:p>
          <a:p>
            <a:pPr fontAlgn="t"/>
            <a:r>
              <a:rPr lang="en-US" altLang="ja-JP" sz="2000" dirty="0" smtClean="0">
                <a:solidFill>
                  <a:srgbClr val="FF0000"/>
                </a:solidFill>
              </a:rPr>
              <a:t>The Maximum Transmit Power, </a:t>
            </a:r>
            <a:r>
              <a:rPr lang="en-US" altLang="ja-JP" sz="2000" i="1" dirty="0" err="1" smtClean="0">
                <a:solidFill>
                  <a:srgbClr val="FF0000"/>
                </a:solidFill>
              </a:rPr>
              <a:t>phyMaxTxPower</a:t>
            </a:r>
            <a:r>
              <a:rPr lang="en-US" altLang="ja-JP" sz="2000" dirty="0" smtClean="0">
                <a:solidFill>
                  <a:srgbClr val="FF0000"/>
                </a:solidFill>
              </a:rPr>
              <a:t>, may be included in enhanced beacons to notify joining devices of the nominal transmit power level allowed on a network (e.g., based on the local regulation).</a:t>
            </a:r>
          </a:p>
          <a:p>
            <a:pPr fontAlgn="t"/>
            <a:r>
              <a:rPr lang="en-US" altLang="ja-JP" sz="2000" dirty="0" smtClean="0"/>
              <a:t>A compliant device shall have its nominal transmit power level indicated by its PHY parameter, </a:t>
            </a:r>
            <a:r>
              <a:rPr lang="en-CA" altLang="ja-JP" sz="2000" i="1" dirty="0" err="1" smtClean="0"/>
              <a:t>phyTXPower</a:t>
            </a:r>
            <a:r>
              <a:rPr lang="en-CA" altLang="ja-JP" sz="2000" i="1" dirty="0" smtClean="0"/>
              <a:t>, </a:t>
            </a:r>
            <a:r>
              <a:rPr lang="en-US" altLang="ja-JP" sz="2000" dirty="0" smtClean="0"/>
              <a:t>as defined in 11.3. </a:t>
            </a:r>
            <a:r>
              <a:rPr lang="en-CA" altLang="ja-JP" sz="2000" dirty="0" smtClean="0">
                <a:solidFill>
                  <a:srgbClr val="FF0000"/>
                </a:solidFill>
              </a:rPr>
              <a:t>This value shall not exceed </a:t>
            </a:r>
            <a:r>
              <a:rPr lang="en-CA" altLang="ja-JP" sz="2000" i="1" dirty="0" err="1" smtClean="0">
                <a:solidFill>
                  <a:srgbClr val="FF0000"/>
                </a:solidFill>
              </a:rPr>
              <a:t>phyMaxTxPower</a:t>
            </a:r>
            <a:r>
              <a:rPr lang="en-CA" altLang="ja-JP" sz="2000" dirty="0" smtClean="0">
                <a:solidFill>
                  <a:srgbClr val="FF0000"/>
                </a:solidFill>
              </a:rPr>
              <a:t> and may be adjusted by the information from the peer device.</a:t>
            </a:r>
          </a:p>
          <a:p>
            <a:pPr fontAlgn="t"/>
            <a:r>
              <a:rPr lang="en-CA" altLang="ja-JP" sz="2000" dirty="0" smtClean="0">
                <a:solidFill>
                  <a:srgbClr val="FF0000"/>
                </a:solidFill>
              </a:rPr>
              <a:t>The transmit power can further be set individually according to </a:t>
            </a:r>
            <a:r>
              <a:rPr lang="en-US" altLang="ja-JP" sz="2000" dirty="0" smtClean="0">
                <a:solidFill>
                  <a:srgbClr val="FF0000"/>
                </a:solidFill>
              </a:rPr>
              <a:t>the communication type indicated by </a:t>
            </a:r>
            <a:r>
              <a:rPr lang="en-CA" altLang="ja-JP" sz="2000" i="1" dirty="0" err="1" smtClean="0">
                <a:solidFill>
                  <a:srgbClr val="FF0000"/>
                </a:solidFill>
              </a:rPr>
              <a:t>phyBroadcastTxPower</a:t>
            </a:r>
            <a:r>
              <a:rPr lang="en-US" altLang="ja-JP" sz="2000" dirty="0" smtClean="0">
                <a:solidFill>
                  <a:srgbClr val="FF0000"/>
                </a:solidFill>
              </a:rPr>
              <a:t>, </a:t>
            </a:r>
            <a:r>
              <a:rPr lang="en-CA" altLang="ja-JP" sz="2000" i="1" dirty="0" err="1" smtClean="0">
                <a:solidFill>
                  <a:srgbClr val="FF0000"/>
                </a:solidFill>
              </a:rPr>
              <a:t>phyUnicastTXPower</a:t>
            </a:r>
            <a:r>
              <a:rPr lang="en-US" altLang="ja-JP" sz="2000" i="1" dirty="0">
                <a:solidFill>
                  <a:srgbClr val="FF0000"/>
                </a:solidFill>
              </a:rPr>
              <a:t>,</a:t>
            </a:r>
            <a:r>
              <a:rPr lang="en-US" altLang="ja-JP" sz="2000" dirty="0" smtClean="0">
                <a:solidFill>
                  <a:srgbClr val="FF0000"/>
                </a:solidFill>
              </a:rPr>
              <a:t> </a:t>
            </a:r>
            <a:r>
              <a:rPr lang="en-CA" altLang="ja-JP" sz="2000" i="1" dirty="0" err="1" smtClean="0">
                <a:solidFill>
                  <a:srgbClr val="FF0000"/>
                </a:solidFill>
              </a:rPr>
              <a:t>peersTXPower</a:t>
            </a:r>
            <a:r>
              <a:rPr lang="en-CA" altLang="ja-JP" sz="2000" i="1" dirty="0" smtClean="0">
                <a:solidFill>
                  <a:srgbClr val="FF0000"/>
                </a:solidFill>
              </a:rPr>
              <a:t>, </a:t>
            </a:r>
            <a:r>
              <a:rPr lang="en-CA" altLang="ja-JP" sz="2000" i="1" dirty="0" err="1" smtClean="0">
                <a:solidFill>
                  <a:srgbClr val="FF0000"/>
                </a:solidFill>
              </a:rPr>
              <a:t>MinSNR</a:t>
            </a:r>
            <a:r>
              <a:rPr lang="en-CA" altLang="ja-JP" sz="2000" i="1" dirty="0" smtClean="0">
                <a:solidFill>
                  <a:srgbClr val="FF0000"/>
                </a:solidFill>
              </a:rPr>
              <a:t> and </a:t>
            </a:r>
            <a:r>
              <a:rPr lang="en-CA" altLang="ja-JP" sz="2000" i="1" dirty="0" err="1" smtClean="0">
                <a:solidFill>
                  <a:srgbClr val="FF0000"/>
                </a:solidFill>
              </a:rPr>
              <a:t>MinLinkMargin</a:t>
            </a:r>
            <a:r>
              <a:rPr lang="en-US" altLang="ja-JP" sz="2000" dirty="0" smtClean="0">
                <a:solidFill>
                  <a:srgbClr val="FF0000"/>
                </a:solidFill>
              </a:rPr>
              <a:t>.</a:t>
            </a:r>
          </a:p>
          <a:p>
            <a:pPr lvl="1" fontAlgn="t"/>
            <a:r>
              <a:rPr lang="en-US" altLang="ja-JP" sz="1600" dirty="0" smtClean="0">
                <a:solidFill>
                  <a:srgbClr val="FF0000"/>
                </a:solidFill>
              </a:rPr>
              <a:t>Transmit power could be optimized by considering the minimum SNR and minimum link margin.</a:t>
            </a:r>
          </a:p>
        </p:txBody>
      </p:sp>
      <p:sp>
        <p:nvSpPr>
          <p:cNvPr id="4" name="TextBox 3"/>
          <p:cNvSpPr txBox="1"/>
          <p:nvPr/>
        </p:nvSpPr>
        <p:spPr>
          <a:xfrm>
            <a:off x="5715000" y="1830946"/>
            <a:ext cx="2422458" cy="369332"/>
          </a:xfrm>
          <a:prstGeom prst="rect">
            <a:avLst/>
          </a:prstGeom>
          <a:noFill/>
        </p:spPr>
        <p:txBody>
          <a:bodyPr wrap="none" rtlCol="0">
            <a:spAutoFit/>
          </a:bodyPr>
          <a:lstStyle/>
          <a:p>
            <a:r>
              <a:rPr kumimoji="1" lang="en-US" sz="1800" dirty="0" smtClean="0"/>
              <a:t>* Proposed text is in red</a:t>
            </a:r>
            <a:endParaRPr kumimoji="1" lang="en-US" sz="1800" dirty="0"/>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6" name="Footer Placeholder 5"/>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7" name="Slide Number Placeholder 6"/>
          <p:cNvSpPr>
            <a:spLocks noGrp="1"/>
          </p:cNvSpPr>
          <p:nvPr>
            <p:ph type="sldNum" sz="quarter" idx="12"/>
          </p:nvPr>
        </p:nvSpPr>
        <p:spPr/>
        <p:txBody>
          <a:bodyPr/>
          <a:lstStyle/>
          <a:p>
            <a:r>
              <a:rPr lang="en-US" altLang="ja-JP" smtClean="0"/>
              <a:t>Slide </a:t>
            </a:r>
            <a:fld id="{573B0C2F-891A-4B55-B0FA-7854B0ED72D6}" type="slidenum">
              <a:rPr lang="en-US" altLang="ja-JP" smtClean="0"/>
              <a:pPr/>
              <a:t>7</a:t>
            </a:fld>
            <a:endParaRPr lang="en-US" altLang="ja-JP"/>
          </a:p>
        </p:txBody>
      </p:sp>
    </p:spTree>
    <p:extLst>
      <p:ext uri="{BB962C8B-B14F-4D97-AF65-F5344CB8AC3E}">
        <p14:creationId xmlns:p14="http://schemas.microsoft.com/office/powerpoint/2010/main" val="168776531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Use case (2) Max Transmit Power in Enhanced Beacon </a:t>
            </a:r>
            <a:endParaRPr kumimoji="1" lang="en-US" dirty="0"/>
          </a:p>
        </p:txBody>
      </p:sp>
      <p:sp>
        <p:nvSpPr>
          <p:cNvPr id="16" name="Content Placeholder 15"/>
          <p:cNvSpPr>
            <a:spLocks noGrp="1"/>
          </p:cNvSpPr>
          <p:nvPr>
            <p:ph idx="1"/>
          </p:nvPr>
        </p:nvSpPr>
        <p:spPr>
          <a:xfrm>
            <a:off x="685800" y="1981201"/>
            <a:ext cx="7772400" cy="934032"/>
          </a:xfrm>
        </p:spPr>
        <p:txBody>
          <a:bodyPr>
            <a:normAutofit/>
          </a:bodyPr>
          <a:lstStyle/>
          <a:p>
            <a:r>
              <a:rPr lang="en-US" altLang="ja-JP" sz="1600" dirty="0" smtClean="0"/>
              <a:t>Max Transmit Power </a:t>
            </a:r>
            <a:r>
              <a:rPr lang="en-US" altLang="ja-JP" sz="1600" dirty="0"/>
              <a:t>value is set by the PAN coordinator and included in each enhanced beacon </a:t>
            </a:r>
            <a:r>
              <a:rPr lang="en-US" altLang="ja-JP" sz="1600" dirty="0" smtClean="0"/>
              <a:t>transmitted. </a:t>
            </a:r>
            <a:r>
              <a:rPr lang="en-US" altLang="ja-JP" sz="1600" dirty="0"/>
              <a:t>Joined devices receiving this </a:t>
            </a:r>
            <a:r>
              <a:rPr lang="en-US" altLang="ja-JP" sz="1600" dirty="0" smtClean="0"/>
              <a:t>value </a:t>
            </a:r>
            <a:r>
              <a:rPr lang="en-US" altLang="ja-JP" sz="1600" dirty="0"/>
              <a:t>also include </a:t>
            </a:r>
            <a:r>
              <a:rPr lang="en-US" altLang="ja-JP" sz="1600" dirty="0" smtClean="0"/>
              <a:t>it </a:t>
            </a:r>
            <a:r>
              <a:rPr lang="en-US" altLang="ja-JP" sz="1600" dirty="0"/>
              <a:t>in each enhanced beacon </a:t>
            </a:r>
            <a:r>
              <a:rPr lang="en-US" altLang="ja-JP" sz="1600" dirty="0" smtClean="0"/>
              <a:t>for joining devices.</a:t>
            </a:r>
            <a:endParaRPr lang="en-CA" altLang="ja-JP" sz="1600" dirty="0"/>
          </a:p>
          <a:p>
            <a:pPr marL="0" indent="0">
              <a:buNone/>
            </a:pPr>
            <a:endParaRPr kumimoji="1" lang="en-US" sz="1600" dirty="0"/>
          </a:p>
        </p:txBody>
      </p:sp>
      <p:sp>
        <p:nvSpPr>
          <p:cNvPr id="5" name="Date Placeholder 4"/>
          <p:cNvSpPr>
            <a:spLocks noGrp="1"/>
          </p:cNvSpPr>
          <p:nvPr>
            <p:ph type="dt" sz="half" idx="10"/>
          </p:nvPr>
        </p:nvSpPr>
        <p:spPr/>
        <p:txBody>
          <a:bodyPr/>
          <a:lstStyle/>
          <a:p>
            <a:r>
              <a:rPr lang="en-US" altLang="ja-JP" smtClean="0"/>
              <a:t>November 2015</a:t>
            </a:r>
            <a:endParaRPr lang="en-US" altLang="ja-JP" dirty="0"/>
          </a:p>
        </p:txBody>
      </p:sp>
      <p:sp>
        <p:nvSpPr>
          <p:cNvPr id="9" name="Footer Placeholder 8"/>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7E4A064A-F100-45E5-BB56-E199832A2C3D}" type="slidenum">
              <a:rPr lang="en-US" altLang="ja-JP" smtClean="0"/>
              <a:pPr/>
              <a:t>8</a:t>
            </a:fld>
            <a:endParaRPr lang="en-US" altLang="ja-JP"/>
          </a:p>
        </p:txBody>
      </p:sp>
      <p:graphicFrame>
        <p:nvGraphicFramePr>
          <p:cNvPr id="3" name="Table 2"/>
          <p:cNvGraphicFramePr>
            <a:graphicFrameLocks noGrp="1"/>
          </p:cNvGraphicFramePr>
          <p:nvPr>
            <p:extLst>
              <p:ext uri="{D42A27DB-BD31-4B8C-83A1-F6EECF244321}">
                <p14:modId xmlns:p14="http://schemas.microsoft.com/office/powerpoint/2010/main" val="332116548"/>
              </p:ext>
            </p:extLst>
          </p:nvPr>
        </p:nvGraphicFramePr>
        <p:xfrm>
          <a:off x="857251" y="2894774"/>
          <a:ext cx="7524749" cy="1059180"/>
        </p:xfrm>
        <a:graphic>
          <a:graphicData uri="http://schemas.openxmlformats.org/drawingml/2006/table">
            <a:tbl>
              <a:tblPr firstRow="1" bandRow="1">
                <a:tableStyleId>{5940675A-B579-460E-94D1-54222C63F5DA}</a:tableStyleId>
              </a:tblPr>
              <a:tblGrid>
                <a:gridCol w="911575"/>
                <a:gridCol w="1872427"/>
                <a:gridCol w="848303"/>
                <a:gridCol w="1233542"/>
                <a:gridCol w="973170"/>
                <a:gridCol w="1685732"/>
              </a:tblGrid>
              <a:tr h="278130">
                <a:tc>
                  <a:txBody>
                    <a:bodyPr/>
                    <a:lstStyle/>
                    <a:p>
                      <a:pPr algn="ctr"/>
                      <a:r>
                        <a:rPr lang="en-US" sz="1400" dirty="0" smtClean="0"/>
                        <a:t>Bits:0-6</a:t>
                      </a:r>
                      <a:endParaRPr lang="en-US" sz="1400" dirty="0"/>
                    </a:p>
                  </a:txBody>
                  <a:tcPr marL="68580" marR="68580" marT="34290" marB="34290"/>
                </a:tc>
                <a:tc>
                  <a:txBody>
                    <a:bodyPr/>
                    <a:lstStyle/>
                    <a:p>
                      <a:pPr algn="ctr"/>
                      <a:r>
                        <a:rPr lang="en-US" sz="1400" dirty="0" smtClean="0"/>
                        <a:t>7-14</a:t>
                      </a:r>
                      <a:endParaRPr lang="en-US" sz="1400" dirty="0"/>
                    </a:p>
                  </a:txBody>
                  <a:tcPr marL="68580" marR="68580" marT="34290" marB="34290"/>
                </a:tc>
                <a:tc>
                  <a:txBody>
                    <a:bodyPr/>
                    <a:lstStyle/>
                    <a:p>
                      <a:pPr algn="ctr"/>
                      <a:r>
                        <a:rPr lang="en-US" sz="1400" dirty="0" smtClean="0"/>
                        <a:t>15</a:t>
                      </a:r>
                      <a:endParaRPr lang="en-US" sz="1400" dirty="0"/>
                    </a:p>
                  </a:txBody>
                  <a:tcPr marL="68580" marR="68580" marT="34290" marB="34290"/>
                </a:tc>
                <a:tc gridSpan="3">
                  <a:txBody>
                    <a:bodyPr/>
                    <a:lstStyle/>
                    <a:p>
                      <a:pPr algn="ctr"/>
                      <a:r>
                        <a:rPr lang="en-US" sz="1400" dirty="0" smtClean="0"/>
                        <a:t>Octets:0-127</a:t>
                      </a:r>
                      <a:endParaRPr lang="en-US" sz="1400" dirty="0"/>
                    </a:p>
                  </a:txBody>
                  <a:tcPr marL="68580" marR="68580" marT="34290" marB="34290"/>
                </a:tc>
                <a:tc hMerge="1">
                  <a:txBody>
                    <a:bodyPr/>
                    <a:lstStyle/>
                    <a:p>
                      <a:endParaRPr lang="en-US"/>
                    </a:p>
                  </a:txBody>
                  <a:tcPr/>
                </a:tc>
                <a:tc hMerge="1">
                  <a:txBody>
                    <a:bodyPr/>
                    <a:lstStyle/>
                    <a:p>
                      <a:endParaRPr lang="en-US"/>
                    </a:p>
                  </a:txBody>
                  <a:tcPr/>
                </a:tc>
              </a:tr>
              <a:tr h="278130">
                <a:tc rowSpan="2">
                  <a:txBody>
                    <a:bodyPr/>
                    <a:lstStyle/>
                    <a:p>
                      <a:pPr algn="ctr"/>
                      <a:r>
                        <a:rPr lang="en-US" sz="1400" dirty="0" smtClean="0"/>
                        <a:t>Length</a:t>
                      </a:r>
                      <a:endParaRPr lang="en-US" sz="1400" dirty="0"/>
                    </a:p>
                  </a:txBody>
                  <a:tcPr marL="68580" marR="68580" marT="34290" marB="34290" anchor="ctr"/>
                </a:tc>
                <a:tc rowSpan="2">
                  <a:txBody>
                    <a:bodyPr/>
                    <a:lstStyle/>
                    <a:p>
                      <a:pPr algn="ctr"/>
                      <a:r>
                        <a:rPr lang="en-US" sz="1400" dirty="0" smtClean="0"/>
                        <a:t>Element ID=0x2a</a:t>
                      </a:r>
                      <a:endParaRPr lang="en-US" sz="1400" dirty="0"/>
                    </a:p>
                  </a:txBody>
                  <a:tcPr marL="68580" marR="68580" marT="34290" marB="34290" anchor="ctr"/>
                </a:tc>
                <a:tc rowSpan="2">
                  <a:txBody>
                    <a:bodyPr/>
                    <a:lstStyle/>
                    <a:p>
                      <a:pPr algn="ctr"/>
                      <a:r>
                        <a:rPr lang="en-US" sz="1400" dirty="0" smtClean="0"/>
                        <a:t>Type=0</a:t>
                      </a:r>
                      <a:endParaRPr lang="en-US" sz="1400" dirty="0"/>
                    </a:p>
                  </a:txBody>
                  <a:tcPr marL="68580" marR="68580" marT="34290" marB="34290" anchor="ctr"/>
                </a:tc>
                <a:tc>
                  <a:txBody>
                    <a:bodyPr/>
                    <a:lstStyle/>
                    <a:p>
                      <a:pPr algn="ctr"/>
                      <a:r>
                        <a:rPr lang="en-US" sz="1400" dirty="0" smtClean="0"/>
                        <a:t>Bit:0-5</a:t>
                      </a:r>
                      <a:endParaRPr lang="en-US" sz="1400" dirty="0"/>
                    </a:p>
                  </a:txBody>
                  <a:tcPr marL="68580" marR="68580" marT="34290" marB="34290"/>
                </a:tc>
                <a:tc>
                  <a:txBody>
                    <a:bodyPr/>
                    <a:lstStyle/>
                    <a:p>
                      <a:pPr algn="ctr"/>
                      <a:r>
                        <a:rPr lang="en-US" sz="1400" dirty="0" smtClean="0"/>
                        <a:t>6-7</a:t>
                      </a:r>
                      <a:endParaRPr lang="en-US" sz="1400" dirty="0"/>
                    </a:p>
                  </a:txBody>
                  <a:tcPr marL="68580" marR="68580" marT="34290" marB="34290"/>
                </a:tc>
                <a:tc>
                  <a:txBody>
                    <a:bodyPr/>
                    <a:lstStyle/>
                    <a:p>
                      <a:pPr algn="ctr"/>
                      <a:r>
                        <a:rPr lang="en-US" sz="1400" dirty="0" smtClean="0"/>
                        <a:t>Octets:4</a:t>
                      </a:r>
                      <a:endParaRPr lang="en-US" sz="1400" dirty="0"/>
                    </a:p>
                  </a:txBody>
                  <a:tcPr marL="68580" marR="68580" marT="34290" marB="34290"/>
                </a:tc>
              </a:tr>
              <a:tr h="480060">
                <a:tc vMerge="1">
                  <a:txBody>
                    <a:bodyPr/>
                    <a:lstStyle/>
                    <a:p>
                      <a:pPr algn="ctr"/>
                      <a:endParaRPr lang="en-US" dirty="0"/>
                    </a:p>
                  </a:txBody>
                  <a:tcPr/>
                </a:tc>
                <a:tc vMerge="1">
                  <a:txBody>
                    <a:bodyPr/>
                    <a:lstStyle/>
                    <a:p>
                      <a:pPr algn="ctr"/>
                      <a:endParaRPr lang="en-US" dirty="0"/>
                    </a:p>
                  </a:txBody>
                  <a:tcPr/>
                </a:tc>
                <a:tc vMerge="1">
                  <a:txBody>
                    <a:bodyPr/>
                    <a:lstStyle/>
                    <a:p>
                      <a:pPr algn="ctr"/>
                      <a:endParaRPr lang="en-US" dirty="0"/>
                    </a:p>
                  </a:txBody>
                  <a:tcPr/>
                </a:tc>
                <a:tc>
                  <a:txBody>
                    <a:bodyPr/>
                    <a:lstStyle/>
                    <a:p>
                      <a:pPr algn="ctr"/>
                      <a:r>
                        <a:rPr lang="en-US" sz="1400" dirty="0" smtClean="0"/>
                        <a:t>Metric ID=0x06</a:t>
                      </a:r>
                      <a:endParaRPr lang="en-US" sz="1400" dirty="0"/>
                    </a:p>
                  </a:txBody>
                  <a:tcPr marL="68580" marR="68580" marT="34290" marB="34290"/>
                </a:tc>
                <a:tc>
                  <a:txBody>
                    <a:bodyPr/>
                    <a:lstStyle/>
                    <a:p>
                      <a:pPr algn="ctr"/>
                      <a:r>
                        <a:rPr lang="en-US" sz="1400" dirty="0" smtClean="0"/>
                        <a:t>Scope=10</a:t>
                      </a:r>
                      <a:endParaRPr lang="en-US" sz="1400" dirty="0"/>
                    </a:p>
                  </a:txBody>
                  <a:tcPr marL="68580" marR="68580" marT="34290" marB="34290"/>
                </a:tc>
                <a:tc>
                  <a:txBody>
                    <a:bodyPr/>
                    <a:lstStyle/>
                    <a:p>
                      <a:pPr algn="ctr"/>
                      <a:r>
                        <a:rPr lang="en-US" sz="1400" dirty="0" smtClean="0"/>
                        <a:t>Value=+10(</a:t>
                      </a:r>
                      <a:r>
                        <a:rPr lang="en-US" sz="1400" dirty="0" err="1" smtClean="0"/>
                        <a:t>dBm</a:t>
                      </a:r>
                      <a:r>
                        <a:rPr lang="en-US" sz="1400" dirty="0" smtClean="0"/>
                        <a:t>)</a:t>
                      </a:r>
                      <a:endParaRPr lang="en-US" sz="1400" dirty="0"/>
                    </a:p>
                  </a:txBody>
                  <a:tcPr marL="68580" marR="68580" marT="34290" marB="34290"/>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3362773334"/>
              </p:ext>
            </p:extLst>
          </p:nvPr>
        </p:nvGraphicFramePr>
        <p:xfrm>
          <a:off x="375900" y="4432161"/>
          <a:ext cx="3129300" cy="1539240"/>
        </p:xfrm>
        <a:graphic>
          <a:graphicData uri="http://schemas.openxmlformats.org/drawingml/2006/table">
            <a:tbl>
              <a:tblPr firstRow="1" bandRow="1">
                <a:tableStyleId>{5940675A-B579-460E-94D1-54222C63F5DA}</a:tableStyleId>
              </a:tblPr>
              <a:tblGrid>
                <a:gridCol w="1627682"/>
                <a:gridCol w="1501618"/>
              </a:tblGrid>
              <a:tr h="480060">
                <a:tc>
                  <a:txBody>
                    <a:bodyPr/>
                    <a:lstStyle/>
                    <a:p>
                      <a:pPr algn="ctr"/>
                      <a:r>
                        <a:rPr lang="en-US" sz="1400" dirty="0" smtClean="0"/>
                        <a:t>Attribute</a:t>
                      </a:r>
                      <a:r>
                        <a:rPr lang="en-US" sz="1400" baseline="0" dirty="0" smtClean="0"/>
                        <a:t> name</a:t>
                      </a:r>
                    </a:p>
                  </a:txBody>
                  <a:tcPr marL="68580" marR="68580" marT="34290" marB="34290"/>
                </a:tc>
                <a:tc>
                  <a:txBody>
                    <a:bodyPr/>
                    <a:lstStyle/>
                    <a:p>
                      <a:pPr algn="ctr"/>
                      <a:r>
                        <a:rPr lang="en-US" sz="1400" dirty="0" smtClean="0"/>
                        <a:t>SRM Metric ID</a:t>
                      </a:r>
                    </a:p>
                    <a:p>
                      <a:pPr algn="ctr"/>
                      <a:r>
                        <a:rPr lang="en-US" altLang="ja-JP" sz="1400" dirty="0" smtClean="0"/>
                        <a:t>b</a:t>
                      </a:r>
                      <a:r>
                        <a:rPr lang="en-US" altLang="ja-JP" sz="1800" baseline="-25000" dirty="0" smtClean="0"/>
                        <a:t>5</a:t>
                      </a:r>
                      <a:r>
                        <a:rPr lang="en-US" altLang="ja-JP" sz="1400" dirty="0" smtClean="0"/>
                        <a:t>b</a:t>
                      </a:r>
                      <a:r>
                        <a:rPr lang="en-US" altLang="ja-JP" sz="1800" baseline="-25000" dirty="0" smtClean="0"/>
                        <a:t>4</a:t>
                      </a:r>
                      <a:r>
                        <a:rPr lang="en-US" altLang="ja-JP" sz="1400" dirty="0" smtClean="0"/>
                        <a:t>b</a:t>
                      </a:r>
                      <a:r>
                        <a:rPr lang="en-US" altLang="ja-JP" sz="1800" baseline="-25000" dirty="0" smtClean="0"/>
                        <a:t>3</a:t>
                      </a:r>
                      <a:r>
                        <a:rPr lang="en-US" sz="1400" dirty="0" smtClean="0"/>
                        <a:t>b</a:t>
                      </a:r>
                      <a:r>
                        <a:rPr lang="en-US" sz="1800" baseline="-25000" dirty="0" smtClean="0"/>
                        <a:t>2</a:t>
                      </a:r>
                      <a:r>
                        <a:rPr lang="en-US" sz="1400" dirty="0" smtClean="0"/>
                        <a:t>b</a:t>
                      </a:r>
                      <a:r>
                        <a:rPr lang="en-US" sz="1800" baseline="-25000" dirty="0" smtClean="0"/>
                        <a:t>1</a:t>
                      </a:r>
                      <a:r>
                        <a:rPr lang="en-US" sz="1400" dirty="0" smtClean="0"/>
                        <a:t>b</a:t>
                      </a:r>
                      <a:r>
                        <a:rPr lang="en-US" sz="1800" baseline="-25000" dirty="0" smtClean="0"/>
                        <a:t>0</a:t>
                      </a:r>
                      <a:endParaRPr lang="en-US" sz="1800" baseline="-25000" dirty="0"/>
                    </a:p>
                  </a:txBody>
                  <a:tcPr marL="68580" marR="68580" marT="34290" marB="34290"/>
                </a:tc>
              </a:tr>
              <a:tr h="27813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r h="480060">
                <a:tc>
                  <a:txBody>
                    <a:bodyPr/>
                    <a:lstStyle/>
                    <a:p>
                      <a:pPr algn="ctr"/>
                      <a:r>
                        <a:rPr lang="en-US" sz="1400" dirty="0" err="1" smtClean="0"/>
                        <a:t>phyMaxTXPower</a:t>
                      </a:r>
                      <a:endParaRPr lang="en-US" sz="1400" dirty="0"/>
                    </a:p>
                  </a:txBody>
                  <a:tcPr marL="68580" marR="68580" marT="34290" marB="34290"/>
                </a:tc>
                <a:tc>
                  <a:txBody>
                    <a:bodyPr/>
                    <a:lstStyle/>
                    <a:p>
                      <a:pPr algn="ctr"/>
                      <a:r>
                        <a:rPr lang="en-US" sz="1400" dirty="0" smtClean="0"/>
                        <a:t>000110</a:t>
                      </a:r>
                      <a:endParaRPr lang="en-US" sz="1400" dirty="0"/>
                    </a:p>
                  </a:txBody>
                  <a:tcPr marL="68580" marR="68580" marT="34290" marB="34290"/>
                </a:tc>
              </a:tr>
              <a:tr h="274320">
                <a:tc>
                  <a:txBody>
                    <a:bodyPr/>
                    <a:lstStyle/>
                    <a:p>
                      <a:pPr algn="ctr"/>
                      <a:r>
                        <a:rPr lang="en-US" sz="1400" dirty="0" smtClean="0"/>
                        <a:t>…</a:t>
                      </a:r>
                      <a:endParaRPr lang="en-US" sz="1400" dirty="0"/>
                    </a:p>
                  </a:txBody>
                  <a:tcPr marL="68580" marR="68580" marT="34290" marB="34290"/>
                </a:tc>
                <a:tc>
                  <a:txBody>
                    <a:bodyPr/>
                    <a:lstStyle/>
                    <a:p>
                      <a:pPr algn="ctr"/>
                      <a:r>
                        <a:rPr lang="en-US" sz="1400" dirty="0" smtClean="0"/>
                        <a:t>…</a:t>
                      </a:r>
                      <a:endParaRPr lang="en-US" sz="1400" dirty="0"/>
                    </a:p>
                  </a:txBody>
                  <a:tcPr marL="68580" marR="68580" marT="34290" marB="34290"/>
                </a:tc>
              </a:tr>
            </a:tbl>
          </a:graphicData>
        </a:graphic>
      </p:graphicFrame>
      <p:sp>
        <p:nvSpPr>
          <p:cNvPr id="8" name="TextBox 7"/>
          <p:cNvSpPr txBox="1"/>
          <p:nvPr/>
        </p:nvSpPr>
        <p:spPr>
          <a:xfrm>
            <a:off x="1125669" y="4073163"/>
            <a:ext cx="1322798" cy="307777"/>
          </a:xfrm>
          <a:prstGeom prst="rect">
            <a:avLst/>
          </a:prstGeom>
          <a:noFill/>
        </p:spPr>
        <p:txBody>
          <a:bodyPr wrap="none" rtlCol="0">
            <a:spAutoFit/>
          </a:bodyPr>
          <a:lstStyle/>
          <a:p>
            <a:r>
              <a:rPr kumimoji="1" lang="en-US" sz="1400" dirty="0"/>
              <a:t>SRM Metri</a:t>
            </a:r>
            <a:r>
              <a:rPr lang="en-US" sz="1400" dirty="0"/>
              <a:t>c ID</a:t>
            </a:r>
            <a:endParaRPr kumimoji="1" lang="en-US" sz="1400" dirty="0"/>
          </a:p>
        </p:txBody>
      </p:sp>
      <p:cxnSp>
        <p:nvCxnSpPr>
          <p:cNvPr id="10" name="Straight Arrow Connector 9"/>
          <p:cNvCxnSpPr/>
          <p:nvPr/>
        </p:nvCxnSpPr>
        <p:spPr>
          <a:xfrm flipV="1">
            <a:off x="3563708" y="3953954"/>
            <a:ext cx="1615191" cy="141274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4808720" y="4495801"/>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Device</a:t>
            </a:r>
          </a:p>
        </p:txBody>
      </p:sp>
      <p:sp>
        <p:nvSpPr>
          <p:cNvPr id="12" name="Rectangle 11"/>
          <p:cNvSpPr/>
          <p:nvPr/>
        </p:nvSpPr>
        <p:spPr>
          <a:xfrm>
            <a:off x="6924207" y="4495800"/>
            <a:ext cx="1000593" cy="433587"/>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kumimoji="1" lang="en-US" dirty="0"/>
              <a:t>Advertiser</a:t>
            </a:r>
          </a:p>
        </p:txBody>
      </p:sp>
      <p:cxnSp>
        <p:nvCxnSpPr>
          <p:cNvPr id="14" name="Straight Connector 13"/>
          <p:cNvCxnSpPr/>
          <p:nvPr/>
        </p:nvCxnSpPr>
        <p:spPr>
          <a:xfrm flipH="1">
            <a:off x="5309015" y="4913461"/>
            <a:ext cx="1" cy="1005840"/>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p:cNvCxnSpPr/>
          <p:nvPr/>
        </p:nvCxnSpPr>
        <p:spPr>
          <a:xfrm>
            <a:off x="7424503" y="4945315"/>
            <a:ext cx="0" cy="1005840"/>
          </a:xfrm>
          <a:prstGeom prst="line">
            <a:avLst/>
          </a:prstGeom>
        </p:spPr>
        <p:style>
          <a:lnRef idx="3">
            <a:schemeClr val="dk1"/>
          </a:lnRef>
          <a:fillRef idx="0">
            <a:schemeClr val="dk1"/>
          </a:fillRef>
          <a:effectRef idx="2">
            <a:schemeClr val="dk1"/>
          </a:effectRef>
          <a:fontRef idx="minor">
            <a:schemeClr val="tx1"/>
          </a:fontRef>
        </p:style>
      </p:cxnSp>
      <p:cxnSp>
        <p:nvCxnSpPr>
          <p:cNvPr id="17" name="Straight Arrow Connector 16"/>
          <p:cNvCxnSpPr/>
          <p:nvPr/>
        </p:nvCxnSpPr>
        <p:spPr>
          <a:xfrm flipH="1">
            <a:off x="5309016" y="5493214"/>
            <a:ext cx="2115488"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18" name="TextBox 17"/>
          <p:cNvSpPr txBox="1"/>
          <p:nvPr/>
        </p:nvSpPr>
        <p:spPr>
          <a:xfrm>
            <a:off x="5839146" y="5497278"/>
            <a:ext cx="1295547" cy="276999"/>
          </a:xfrm>
          <a:prstGeom prst="rect">
            <a:avLst/>
          </a:prstGeom>
          <a:noFill/>
        </p:spPr>
        <p:txBody>
          <a:bodyPr wrap="none" rtlCol="0">
            <a:spAutoFit/>
          </a:bodyPr>
          <a:lstStyle/>
          <a:p>
            <a:r>
              <a:rPr lang="en-US" dirty="0"/>
              <a:t>Enhanced Beacon</a:t>
            </a:r>
            <a:endParaRPr kumimoji="1" lang="en-US" dirty="0"/>
          </a:p>
        </p:txBody>
      </p:sp>
      <p:cxnSp>
        <p:nvCxnSpPr>
          <p:cNvPr id="20" name="Straight Arrow Connector 19"/>
          <p:cNvCxnSpPr>
            <a:endCxn id="24" idx="2"/>
          </p:cNvCxnSpPr>
          <p:nvPr/>
        </p:nvCxnSpPr>
        <p:spPr>
          <a:xfrm>
            <a:off x="6327410" y="4064464"/>
            <a:ext cx="108123" cy="118063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5730615" y="5245098"/>
            <a:ext cx="1416571" cy="1862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22" name="Rectangle 21"/>
          <p:cNvSpPr/>
          <p:nvPr/>
        </p:nvSpPr>
        <p:spPr>
          <a:xfrm>
            <a:off x="6327410" y="5242736"/>
            <a:ext cx="222979" cy="186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24" name="TextBox 23"/>
          <p:cNvSpPr txBox="1"/>
          <p:nvPr/>
        </p:nvSpPr>
        <p:spPr>
          <a:xfrm>
            <a:off x="6028209" y="4968099"/>
            <a:ext cx="814647" cy="276999"/>
          </a:xfrm>
          <a:prstGeom prst="rect">
            <a:avLst/>
          </a:prstGeom>
          <a:noFill/>
        </p:spPr>
        <p:txBody>
          <a:bodyPr wrap="none" rtlCol="0">
            <a:spAutoFit/>
          </a:bodyPr>
          <a:lstStyle/>
          <a:p>
            <a:r>
              <a:rPr kumimoji="1" lang="en-US" dirty="0"/>
              <a:t>Header IE</a:t>
            </a:r>
          </a:p>
        </p:txBody>
      </p:sp>
      <p:sp>
        <p:nvSpPr>
          <p:cNvPr id="2" name="Arc 1"/>
          <p:cNvSpPr/>
          <p:nvPr/>
        </p:nvSpPr>
        <p:spPr bwMode="auto">
          <a:xfrm>
            <a:off x="5115169" y="5608547"/>
            <a:ext cx="366459" cy="239126"/>
          </a:xfrm>
          <a:prstGeom prst="arc">
            <a:avLst>
              <a:gd name="adj1" fmla="val 5325795"/>
              <a:gd name="adj2" fmla="val 16129177"/>
            </a:avLst>
          </a:prstGeom>
          <a:ln w="19050">
            <a:headEnd type="arrow" w="med" len="med"/>
            <a:tailEnd type="none" w="med" len="med"/>
          </a:ln>
          <a:extLst/>
        </p:spPr>
        <p:style>
          <a:lnRef idx="1">
            <a:schemeClr val="dk1"/>
          </a:lnRef>
          <a:fillRef idx="0">
            <a:schemeClr val="dk1"/>
          </a:fillRef>
          <a:effectRef idx="0">
            <a:schemeClr val="dk1"/>
          </a:effectRef>
          <a:fontRef idx="minor">
            <a:schemeClr val="tx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b="0" i="0" u="none" strike="noStrike" cap="none" normalizeH="0" baseline="0" smtClean="0">
              <a:ln>
                <a:noFill/>
              </a:ln>
              <a:solidFill>
                <a:schemeClr val="tx1"/>
              </a:solidFill>
              <a:effectLst/>
              <a:latin typeface="Times New Roman" panose="02020603050405020304" pitchFamily="18" charset="0"/>
            </a:endParaRPr>
          </a:p>
        </p:txBody>
      </p:sp>
      <p:sp>
        <p:nvSpPr>
          <p:cNvPr id="23" name="TextBox 22"/>
          <p:cNvSpPr txBox="1"/>
          <p:nvPr/>
        </p:nvSpPr>
        <p:spPr>
          <a:xfrm>
            <a:off x="4038396" y="5971401"/>
            <a:ext cx="1495922" cy="276999"/>
          </a:xfrm>
          <a:prstGeom prst="rect">
            <a:avLst/>
          </a:prstGeom>
          <a:noFill/>
        </p:spPr>
        <p:txBody>
          <a:bodyPr wrap="none" rtlCol="0">
            <a:spAutoFit/>
          </a:bodyPr>
          <a:lstStyle/>
          <a:p>
            <a:r>
              <a:rPr kumimoji="1" lang="en-US" dirty="0" smtClean="0"/>
              <a:t>Set </a:t>
            </a:r>
            <a:r>
              <a:rPr kumimoji="1" lang="en-US" i="1" dirty="0" err="1" smtClean="0"/>
              <a:t>phyTxPower</a:t>
            </a:r>
            <a:r>
              <a:rPr kumimoji="1" lang="en-US" dirty="0" smtClean="0"/>
              <a:t>, etc.</a:t>
            </a:r>
            <a:endParaRPr kumimoji="1" lang="en-US" dirty="0"/>
          </a:p>
        </p:txBody>
      </p:sp>
      <p:cxnSp>
        <p:nvCxnSpPr>
          <p:cNvPr id="25" name="Straight Arrow Connector 24"/>
          <p:cNvCxnSpPr/>
          <p:nvPr/>
        </p:nvCxnSpPr>
        <p:spPr>
          <a:xfrm flipH="1">
            <a:off x="7407721" y="5324820"/>
            <a:ext cx="1463040" cy="0"/>
          </a:xfrm>
          <a:prstGeom prst="straightConnector1">
            <a:avLst/>
          </a:prstGeom>
          <a:ln>
            <a:tailEnd type="triangle"/>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7587447" y="5324820"/>
            <a:ext cx="1295547" cy="276999"/>
          </a:xfrm>
          <a:prstGeom prst="rect">
            <a:avLst/>
          </a:prstGeom>
          <a:noFill/>
        </p:spPr>
        <p:txBody>
          <a:bodyPr wrap="none" rtlCol="0">
            <a:spAutoFit/>
          </a:bodyPr>
          <a:lstStyle/>
          <a:p>
            <a:r>
              <a:rPr lang="en-US" dirty="0"/>
              <a:t>Enhanced Beacon</a:t>
            </a:r>
            <a:endParaRPr kumimoji="1" lang="en-US" dirty="0"/>
          </a:p>
        </p:txBody>
      </p:sp>
      <p:sp>
        <p:nvSpPr>
          <p:cNvPr id="27" name="Rectangle 26"/>
          <p:cNvSpPr/>
          <p:nvPr/>
        </p:nvSpPr>
        <p:spPr>
          <a:xfrm>
            <a:off x="7696200" y="5076704"/>
            <a:ext cx="933680" cy="186281"/>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kumimoji="1" lang="en-US"/>
          </a:p>
        </p:txBody>
      </p:sp>
      <p:sp>
        <p:nvSpPr>
          <p:cNvPr id="28" name="Rectangle 27"/>
          <p:cNvSpPr/>
          <p:nvPr/>
        </p:nvSpPr>
        <p:spPr>
          <a:xfrm>
            <a:off x="8082821" y="5074342"/>
            <a:ext cx="222979" cy="186281"/>
          </a:xfrm>
          <a:prstGeom prst="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endParaRPr kumimoji="1" lang="en-US"/>
          </a:p>
        </p:txBody>
      </p:sp>
      <p:sp>
        <p:nvSpPr>
          <p:cNvPr id="29" name="TextBox 28"/>
          <p:cNvSpPr txBox="1"/>
          <p:nvPr/>
        </p:nvSpPr>
        <p:spPr>
          <a:xfrm>
            <a:off x="7991367" y="4807927"/>
            <a:ext cx="814647" cy="276999"/>
          </a:xfrm>
          <a:prstGeom prst="rect">
            <a:avLst/>
          </a:prstGeom>
          <a:noFill/>
        </p:spPr>
        <p:txBody>
          <a:bodyPr wrap="none" rtlCol="0">
            <a:spAutoFit/>
          </a:bodyPr>
          <a:lstStyle/>
          <a:p>
            <a:r>
              <a:rPr kumimoji="1" lang="en-US" dirty="0"/>
              <a:t>Header IE</a:t>
            </a:r>
          </a:p>
        </p:txBody>
      </p:sp>
    </p:spTree>
    <p:extLst>
      <p:ext uri="{BB962C8B-B14F-4D97-AF65-F5344CB8AC3E}">
        <p14:creationId xmlns:p14="http://schemas.microsoft.com/office/powerpoint/2010/main" val="239023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PIB attributes for TPC</a:t>
            </a:r>
            <a:endParaRPr lang="en-US" dirty="0"/>
          </a:p>
        </p:txBody>
      </p:sp>
      <p:sp>
        <p:nvSpPr>
          <p:cNvPr id="4" name="Content Placeholder 3"/>
          <p:cNvSpPr>
            <a:spLocks noGrp="1"/>
          </p:cNvSpPr>
          <p:nvPr>
            <p:ph idx="1"/>
          </p:nvPr>
        </p:nvSpPr>
        <p:spPr>
          <a:xfrm>
            <a:off x="628650" y="1584463"/>
            <a:ext cx="7886700" cy="801091"/>
          </a:xfrm>
        </p:spPr>
        <p:txBody>
          <a:bodyPr>
            <a:normAutofit fontScale="77500" lnSpcReduction="20000"/>
          </a:bodyPr>
          <a:lstStyle/>
          <a:p>
            <a:pPr marL="0" indent="0">
              <a:buNone/>
            </a:pPr>
            <a:r>
              <a:rPr lang="en-US" altLang="ja-JP" dirty="0" smtClean="0"/>
              <a:t>11.3 PHY PIB attributes </a:t>
            </a:r>
          </a:p>
          <a:p>
            <a:pPr marL="0" indent="0" algn="ctr">
              <a:buNone/>
            </a:pPr>
            <a:r>
              <a:rPr lang="en-US" altLang="ja-JP" dirty="0" smtClean="0"/>
              <a:t>Table 181 - PHY PIB attributes </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01465144"/>
              </p:ext>
            </p:extLst>
          </p:nvPr>
        </p:nvGraphicFramePr>
        <p:xfrm>
          <a:off x="821649" y="2385555"/>
          <a:ext cx="7948864" cy="4056604"/>
        </p:xfrm>
        <a:graphic>
          <a:graphicData uri="http://schemas.openxmlformats.org/drawingml/2006/table">
            <a:tbl>
              <a:tblPr firstRow="1" firstCol="1" bandRow="1">
                <a:tableStyleId>{5940675A-B579-460E-94D1-54222C63F5DA}</a:tableStyleId>
              </a:tblPr>
              <a:tblGrid>
                <a:gridCol w="1747687"/>
                <a:gridCol w="1893194"/>
                <a:gridCol w="695459"/>
                <a:gridCol w="3612524"/>
              </a:tblGrid>
              <a:tr h="201464">
                <a:tc>
                  <a:txBody>
                    <a:bodyPr/>
                    <a:lstStyle/>
                    <a:p>
                      <a:pPr>
                        <a:spcAft>
                          <a:spcPts val="0"/>
                        </a:spcAft>
                      </a:pPr>
                      <a:r>
                        <a:rPr lang="en-CA" sz="1400" b="1" dirty="0">
                          <a:effectLst/>
                        </a:rPr>
                        <a:t>Attribute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Type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Range</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b="1" dirty="0">
                          <a:effectLst/>
                        </a:rPr>
                        <a:t>Description</a:t>
                      </a:r>
                      <a:endParaRPr lang="ja-JP" sz="1400" b="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604393">
                <a:tc>
                  <a:txBody>
                    <a:bodyPr/>
                    <a:lstStyle/>
                    <a:p>
                      <a:pPr>
                        <a:spcAft>
                          <a:spcPts val="0"/>
                        </a:spcAft>
                      </a:pPr>
                      <a:r>
                        <a:rPr lang="en-CA" sz="1400" i="1" dirty="0" err="1" smtClean="0">
                          <a:effectLst/>
                        </a:rPr>
                        <a:t>phyTXPower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lumMod val="85000"/>
                      </a:schemeClr>
                    </a:solidFill>
                  </a:tcPr>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sz="1400" dirty="0" smtClean="0">
                          <a:effectLst/>
                        </a:rPr>
                        <a:t> </a:t>
                      </a: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noFill/>
                  </a:tcPr>
                </a:tc>
                <a:tc>
                  <a:txBody>
                    <a:bodyPr/>
                    <a:lstStyle/>
                    <a:p>
                      <a:pPr>
                        <a:spcAft>
                          <a:spcPts val="0"/>
                        </a:spcAft>
                      </a:pPr>
                      <a:r>
                        <a:rPr kumimoji="1" lang="en-US" altLang="ja-JP" sz="1400" kern="1200" dirty="0" smtClean="0">
                          <a:solidFill>
                            <a:schemeClr val="tx1"/>
                          </a:solidFill>
                          <a:effectLst/>
                          <a:latin typeface="+mn-lt"/>
                          <a:ea typeface="+mn-ea"/>
                          <a:cs typeface="+mn-cs"/>
                        </a:rPr>
                        <a:t>Nominal transmit power of the device in </a:t>
                      </a:r>
                      <a:r>
                        <a:rPr kumimoji="1" lang="en-US" altLang="ja-JP" sz="1400" kern="1200" dirty="0" err="1" smtClean="0">
                          <a:solidFill>
                            <a:schemeClr val="tx1"/>
                          </a:solidFill>
                          <a:effectLst/>
                          <a:latin typeface="+mn-lt"/>
                          <a:ea typeface="+mn-ea"/>
                          <a:cs typeface="+mn-cs"/>
                        </a:rPr>
                        <a:t>dBm</a:t>
                      </a:r>
                      <a:r>
                        <a:rPr kumimoji="1" lang="en-US" altLang="ja-JP" sz="1400" kern="1200" dirty="0" smtClean="0">
                          <a:solidFill>
                            <a:schemeClr val="tx1"/>
                          </a:solidFill>
                          <a:effectLst/>
                          <a:latin typeface="+mn-lt"/>
                          <a:ea typeface="+mn-ea"/>
                          <a:cs typeface="+mn-cs"/>
                        </a:rPr>
                        <a:t> </a:t>
                      </a:r>
                      <a:r>
                        <a:rPr kumimoji="1" lang="en-US" altLang="ja-JP" sz="1400" kern="1200" dirty="0" smtClean="0">
                          <a:solidFill>
                            <a:srgbClr val="FF0000"/>
                          </a:solidFill>
                          <a:effectLst/>
                          <a:latin typeface="+mn-lt"/>
                          <a:ea typeface="+mn-ea"/>
                          <a:cs typeface="+mn-cs"/>
                        </a:rPr>
                        <a:t>using the Maximum Transmit Power IE or predefined. See Table 181</a:t>
                      </a:r>
                      <a:r>
                        <a:rPr kumimoji="1" lang="en-CA" altLang="ja-JP" sz="1400" kern="1200" dirty="0" smtClean="0">
                          <a:solidFill>
                            <a:schemeClr val="tx1"/>
                          </a:solidFill>
                          <a:effectLst/>
                          <a:latin typeface="+mn-lt"/>
                          <a:ea typeface="+mn-ea"/>
                          <a:cs typeface="+mn-cs"/>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402928">
                <a:tc>
                  <a:txBody>
                    <a:bodyPr/>
                    <a:lstStyle/>
                    <a:p>
                      <a:pPr>
                        <a:spcAft>
                          <a:spcPts val="0"/>
                        </a:spcAft>
                      </a:pPr>
                      <a:r>
                        <a:rPr lang="en-US" altLang="ja-JP" sz="1400" i="1" dirty="0" err="1" smtClean="0">
                          <a:effectLst/>
                          <a:latin typeface="+mn-lt"/>
                          <a:ea typeface="MS Mincho" panose="02020609040205080304" pitchFamily="49" charset="-128"/>
                          <a:cs typeface="Times New Roman" panose="02020603050405020304" pitchFamily="18" charset="0"/>
                        </a:rPr>
                        <a:t>phyMaxTXPower</a:t>
                      </a:r>
                      <a:endParaRPr lang="ja-JP" sz="1400" i="1"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a:t>
                      </a:r>
                      <a:r>
                        <a:rPr lang="en-US" altLang="ja-JP" sz="1400" baseline="0" dirty="0" smtClean="0">
                          <a:effectLst/>
                          <a:latin typeface="+mn-lt"/>
                          <a:ea typeface="MS Mincho" panose="02020609040205080304" pitchFamily="49" charset="-128"/>
                          <a:cs typeface="Times New Roman" panose="02020603050405020304" pitchFamily="18" charset="0"/>
                        </a:rPr>
                        <a:t> Integer</a:t>
                      </a:r>
                      <a:endParaRPr lang="ja-JP" sz="1400" dirty="0">
                        <a:effectLst/>
                        <a:latin typeface="+mn-lt"/>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CA" altLang="ja-JP" sz="1400" dirty="0" smtClean="0">
                          <a:effectLst/>
                        </a:rPr>
                        <a:t> </a:t>
                      </a: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c>
                  <a:txBody>
                    <a:bodyPr/>
                    <a:lstStyle/>
                    <a:p>
                      <a:pPr>
                        <a:spcAft>
                          <a:spcPts val="0"/>
                        </a:spcAft>
                      </a:pPr>
                      <a:r>
                        <a:rPr lang="en-US" altLang="ja-JP" sz="1400" dirty="0" smtClean="0"/>
                        <a:t>Nominal transmit power level allowed on a network. </a:t>
                      </a:r>
                      <a:r>
                        <a:rPr lang="en-US" altLang="ja-JP" sz="1400" dirty="0" smtClean="0">
                          <a:solidFill>
                            <a:srgbClr val="FF0000"/>
                          </a:solidFill>
                        </a:rPr>
                        <a:t>See Table 181</a:t>
                      </a:r>
                      <a:r>
                        <a:rPr lang="en-US" altLang="ja-JP" sz="1400" dirty="0" smtClean="0"/>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solidFill>
                      <a:schemeClr val="bg1"/>
                    </a:solidFill>
                  </a:tcPr>
                </a:tc>
              </a:tr>
              <a:tr h="630937">
                <a:tc>
                  <a:txBody>
                    <a:bodyPr/>
                    <a:lstStyle/>
                    <a:p>
                      <a:pPr>
                        <a:spcAft>
                          <a:spcPts val="0"/>
                        </a:spcAft>
                      </a:pPr>
                      <a:r>
                        <a:rPr lang="en-CA" sz="1400" i="1" dirty="0" err="1" smtClean="0">
                          <a:effectLst/>
                        </a:rPr>
                        <a:t>phyBroadcastTxPower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dirty="0" smtClean="0">
                          <a:effectLst/>
                        </a:rPr>
                        <a:t>Integer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broadcasting.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805857">
                <a:tc>
                  <a:txBody>
                    <a:bodyPr/>
                    <a:lstStyle/>
                    <a:p>
                      <a:pPr>
                        <a:spcAft>
                          <a:spcPts val="0"/>
                        </a:spcAft>
                      </a:pPr>
                      <a:r>
                        <a:rPr lang="en-CA" sz="1400" i="1" dirty="0" err="1">
                          <a:effectLst/>
                        </a:rPr>
                        <a:t>phyUnicastTXPower</a:t>
                      </a:r>
                      <a:endParaRPr lang="ja-JP" sz="1400" i="1"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Signed</a:t>
                      </a:r>
                      <a:r>
                        <a:rPr lang="en-US" sz="1400" baseline="0" dirty="0" smtClean="0">
                          <a:effectLst/>
                        </a:rPr>
                        <a:t> </a:t>
                      </a:r>
                      <a:r>
                        <a:rPr lang="en-CA" sz="1400" baseline="0" dirty="0" smtClean="0">
                          <a:effectLst/>
                        </a:rPr>
                        <a:t>I</a:t>
                      </a:r>
                      <a:r>
                        <a:rPr lang="en-CA" sz="1400" dirty="0" smtClean="0">
                          <a:effectLst/>
                        </a:rPr>
                        <a:t>nteger</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Transmit power in </a:t>
                      </a:r>
                      <a:r>
                        <a:rPr lang="en-CA" sz="1400" dirty="0" err="1">
                          <a:effectLst/>
                        </a:rPr>
                        <a:t>dBm</a:t>
                      </a:r>
                      <a:r>
                        <a:rPr lang="en-CA" sz="1400" dirty="0">
                          <a:effectLst/>
                        </a:rPr>
                        <a:t> while sending a unicast. This value is managed by an upper layer but shall be lower or equal to </a:t>
                      </a:r>
                      <a:r>
                        <a:rPr lang="en-CA" sz="1400" i="1" dirty="0" err="1">
                          <a:effectLst/>
                        </a:rPr>
                        <a:t>phyTXPower</a:t>
                      </a:r>
                      <a:r>
                        <a:rPr lang="en-CA" sz="1400" dirty="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604393">
                <a:tc>
                  <a:txBody>
                    <a:bodyPr/>
                    <a:lstStyle/>
                    <a:p>
                      <a:pPr>
                        <a:spcAft>
                          <a:spcPts val="0"/>
                        </a:spcAft>
                      </a:pPr>
                      <a:r>
                        <a:rPr lang="en-CA" sz="1400" i="1" dirty="0" err="1" smtClean="0">
                          <a:solidFill>
                            <a:srgbClr val="FF0000"/>
                          </a:solidFill>
                          <a:effectLst/>
                        </a:rPr>
                        <a:t>phy</a:t>
                      </a:r>
                      <a:r>
                        <a:rPr lang="en-CA" sz="1400" i="1" dirty="0" err="1" smtClean="0">
                          <a:solidFill>
                            <a:schemeClr val="tx1"/>
                          </a:solidFill>
                          <a:effectLst/>
                        </a:rPr>
                        <a:t>PeersTXPower</a:t>
                      </a:r>
                      <a:endParaRPr lang="ja-JP" sz="1400" i="1" dirty="0">
                        <a:solidFill>
                          <a:schemeClr val="tx1"/>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smtClean="0">
                          <a:effectLst/>
                        </a:rPr>
                        <a:t>List of </a:t>
                      </a:r>
                      <a:r>
                        <a:rPr lang="en-CA" sz="1400" i="1" dirty="0" err="1" smtClean="0">
                          <a:effectLst/>
                        </a:rPr>
                        <a:t>phyPeerTXPower</a:t>
                      </a:r>
                      <a:r>
                        <a:rPr lang="en-CA" sz="1400" dirty="0" smtClean="0">
                          <a:effectLst/>
                        </a:rPr>
                        <a:t> as defined in Table </a:t>
                      </a:r>
                      <a:r>
                        <a:rPr lang="en-CA" sz="1400" dirty="0" smtClean="0">
                          <a:solidFill>
                            <a:srgbClr val="FF0000"/>
                          </a:solidFill>
                          <a:effectLst/>
                        </a:rPr>
                        <a:t>181a</a:t>
                      </a:r>
                      <a:endParaRPr lang="ja-JP" sz="1400" dirty="0">
                        <a:solidFill>
                          <a:srgbClr val="FF0000"/>
                        </a:solidFill>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 </a:t>
                      </a:r>
                      <a:r>
                        <a:rPr lang="ja-JP" altLang="en-US" sz="1400" dirty="0" smtClean="0">
                          <a:effectLst/>
                        </a:rPr>
                        <a:t>－</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c>
                  <a:txBody>
                    <a:bodyPr/>
                    <a:lstStyle/>
                    <a:p>
                      <a:pPr>
                        <a:spcAft>
                          <a:spcPts val="0"/>
                        </a:spcAft>
                      </a:pPr>
                      <a:r>
                        <a:rPr lang="en-CA" sz="1400" dirty="0">
                          <a:effectLst/>
                        </a:rPr>
                        <a:t>List of exceptions to the </a:t>
                      </a:r>
                      <a:r>
                        <a:rPr lang="en-CA" sz="1400" i="1" dirty="0" err="1">
                          <a:effectLst/>
                        </a:rPr>
                        <a:t>phyUnicastTXPower</a:t>
                      </a:r>
                      <a:r>
                        <a:rPr lang="en-CA" sz="1400" dirty="0">
                          <a:effectLst/>
                        </a:rPr>
                        <a:t> while transmitting to specific peer devices.</a:t>
                      </a:r>
                      <a:endParaRPr lang="ja-JP" sz="1400" dirty="0">
                        <a:effectLst/>
                        <a:latin typeface="Calibri" panose="020F0502020204030204" pitchFamily="34" charset="0"/>
                        <a:ea typeface="MS Mincho" panose="02020609040205080304" pitchFamily="49" charset="-128"/>
                        <a:cs typeface="Times New Roman" panose="02020603050405020304" pitchFamily="18" charset="0"/>
                      </a:endParaRPr>
                    </a:p>
                  </a:txBody>
                  <a:tcPr marL="51435" marR="51435" marT="0" marB="0"/>
                </a:tc>
              </a:tr>
              <a:tr h="296685">
                <a:tc>
                  <a:txBody>
                    <a:bodyPr/>
                    <a:lstStyle/>
                    <a:p>
                      <a:pPr>
                        <a:spcAft>
                          <a:spcPts val="0"/>
                        </a:spcAft>
                      </a:pPr>
                      <a:r>
                        <a:rPr lang="en-US" altLang="ja-JP" sz="1400" i="1" dirty="0" err="1" smtClean="0">
                          <a:solidFill>
                            <a:srgbClr val="FF0000"/>
                          </a:solidFill>
                          <a:effectLst/>
                          <a:latin typeface="+mn-lt"/>
                          <a:ea typeface="MS Mincho" panose="02020609040205080304" pitchFamily="49" charset="-128"/>
                          <a:cs typeface="Times New Roman" panose="02020603050405020304" pitchFamily="18" charset="0"/>
                        </a:rPr>
                        <a:t>phy</a:t>
                      </a:r>
                      <a:r>
                        <a:rPr lang="en-US" altLang="ja-JP" sz="1400" i="1" dirty="0" err="1" smtClean="0">
                          <a:effectLst/>
                          <a:latin typeface="+mn-lt"/>
                          <a:ea typeface="MS Mincho" panose="02020609040205080304" pitchFamily="49" charset="-128"/>
                          <a:cs typeface="Times New Roman" panose="02020603050405020304" pitchFamily="18" charset="0"/>
                        </a:rPr>
                        <a:t>MinSNR</a:t>
                      </a:r>
                      <a:endParaRPr lang="ja-JP" sz="1400" i="1"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 Integer</a:t>
                      </a:r>
                      <a:endParaRPr lang="ja-JP" sz="14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Minimum SNR </a:t>
                      </a:r>
                      <a:r>
                        <a:rPr lang="en-US" altLang="ja-JP" sz="1400" dirty="0" smtClean="0">
                          <a:solidFill>
                            <a:srgbClr val="FF0000"/>
                          </a:solidFill>
                          <a:effectLst/>
                          <a:latin typeface="+mn-lt"/>
                          <a:ea typeface="MS Mincho" panose="02020609040205080304" pitchFamily="49" charset="-128"/>
                          <a:cs typeface="Times New Roman" panose="02020603050405020304" pitchFamily="18" charset="0"/>
                        </a:rPr>
                        <a:t>in dB</a:t>
                      </a:r>
                      <a:endParaRPr lang="ja-JP" sz="1400" dirty="0">
                        <a:solidFill>
                          <a:srgbClr val="FF0000"/>
                        </a:solidFill>
                        <a:effectLst/>
                        <a:latin typeface="+mn-lt"/>
                        <a:ea typeface="MS Mincho" panose="02020609040205080304" pitchFamily="49" charset="-128"/>
                        <a:cs typeface="Times New Roman" panose="02020603050405020304" pitchFamily="18" charset="0"/>
                      </a:endParaRPr>
                    </a:p>
                  </a:txBody>
                  <a:tcPr marL="68580" marR="68580" marT="0" marB="0"/>
                </a:tc>
              </a:tr>
              <a:tr h="346159">
                <a:tc>
                  <a:txBody>
                    <a:bodyPr/>
                    <a:lstStyle/>
                    <a:p>
                      <a:pPr>
                        <a:spcAft>
                          <a:spcPts val="0"/>
                        </a:spcAft>
                      </a:pPr>
                      <a:r>
                        <a:rPr lang="en-US" altLang="ja-JP" sz="1400" i="1" dirty="0" err="1" smtClean="0">
                          <a:solidFill>
                            <a:srgbClr val="FF0000"/>
                          </a:solidFill>
                          <a:effectLst/>
                          <a:latin typeface="+mn-lt"/>
                          <a:ea typeface="MS Mincho" panose="02020609040205080304" pitchFamily="49" charset="-128"/>
                          <a:cs typeface="Times New Roman" panose="02020603050405020304" pitchFamily="18" charset="0"/>
                        </a:rPr>
                        <a:t>phy</a:t>
                      </a:r>
                      <a:r>
                        <a:rPr lang="en-US" altLang="ja-JP" sz="1400" i="1" dirty="0" err="1" smtClean="0">
                          <a:effectLst/>
                          <a:latin typeface="+mn-lt"/>
                          <a:ea typeface="MS Mincho" panose="02020609040205080304" pitchFamily="49" charset="-128"/>
                          <a:cs typeface="Times New Roman" panose="02020603050405020304" pitchFamily="18" charset="0"/>
                        </a:rPr>
                        <a:t>MinLinkMargin</a:t>
                      </a:r>
                      <a:endParaRPr lang="ja-JP" sz="1400" i="1"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Signed Integer</a:t>
                      </a:r>
                      <a:endParaRPr lang="ja-JP" sz="1400" dirty="0">
                        <a:effectLst/>
                        <a:latin typeface="+mn-lt"/>
                        <a:ea typeface="MS Mincho" panose="02020609040205080304" pitchFamily="49" charset="-128"/>
                        <a:cs typeface="Times New Roman" panose="02020603050405020304" pitchFamily="18" charset="0"/>
                      </a:endParaRPr>
                    </a:p>
                  </a:txBody>
                  <a:tcPr marL="68580" marR="68580" marT="0" marB="0"/>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effectLst/>
                        </a:rPr>
                        <a:t>－</a:t>
                      </a:r>
                      <a:endParaRPr lang="ja-JP" altLang="ja-JP" sz="1400" dirty="0" smtClean="0">
                        <a:effectLst/>
                        <a:latin typeface="Calibri" panose="020F0502020204030204" pitchFamily="34" charset="0"/>
                        <a:ea typeface="MS Mincho" panose="02020609040205080304" pitchFamily="49" charset="-128"/>
                        <a:cs typeface="Times New Roman" panose="02020603050405020304" pitchFamily="18" charset="0"/>
                      </a:endParaRPr>
                    </a:p>
                  </a:txBody>
                  <a:tcPr marL="68580" marR="68580" marT="0" marB="0"/>
                </a:tc>
                <a:tc>
                  <a:txBody>
                    <a:bodyPr/>
                    <a:lstStyle/>
                    <a:p>
                      <a:pPr>
                        <a:spcAft>
                          <a:spcPts val="0"/>
                        </a:spcAft>
                      </a:pPr>
                      <a:r>
                        <a:rPr lang="en-US" altLang="ja-JP" sz="1400" dirty="0" smtClean="0">
                          <a:effectLst/>
                          <a:latin typeface="+mn-lt"/>
                          <a:ea typeface="MS Mincho" panose="02020609040205080304" pitchFamily="49" charset="-128"/>
                          <a:cs typeface="Times New Roman" panose="02020603050405020304" pitchFamily="18" charset="0"/>
                        </a:rPr>
                        <a:t>Minimum Link Margin </a:t>
                      </a:r>
                      <a:r>
                        <a:rPr lang="en-US" altLang="ja-JP" sz="1400" dirty="0" smtClean="0">
                          <a:solidFill>
                            <a:srgbClr val="FF0000"/>
                          </a:solidFill>
                          <a:effectLst/>
                          <a:latin typeface="+mn-lt"/>
                          <a:ea typeface="MS Mincho" panose="02020609040205080304" pitchFamily="49" charset="-128"/>
                          <a:cs typeface="Times New Roman" panose="02020603050405020304" pitchFamily="18" charset="0"/>
                        </a:rPr>
                        <a:t>in dB</a:t>
                      </a:r>
                      <a:endParaRPr lang="ja-JP" sz="1400" dirty="0">
                        <a:solidFill>
                          <a:srgbClr val="FF0000"/>
                        </a:solidFill>
                        <a:effectLst/>
                        <a:latin typeface="+mn-lt"/>
                        <a:ea typeface="MS Mincho" panose="02020609040205080304" pitchFamily="49" charset="-128"/>
                        <a:cs typeface="Times New Roman" panose="02020603050405020304" pitchFamily="18" charset="0"/>
                      </a:endParaRPr>
                    </a:p>
                  </a:txBody>
                  <a:tcPr marL="68580" marR="68580" marT="0" marB="0"/>
                </a:tc>
              </a:tr>
            </a:tbl>
          </a:graphicData>
        </a:graphic>
      </p:graphicFrame>
      <p:sp>
        <p:nvSpPr>
          <p:cNvPr id="5" name="TextBox 4"/>
          <p:cNvSpPr txBox="1"/>
          <p:nvPr/>
        </p:nvSpPr>
        <p:spPr>
          <a:xfrm>
            <a:off x="6439" y="2651263"/>
            <a:ext cx="870751" cy="338554"/>
          </a:xfrm>
          <a:prstGeom prst="rect">
            <a:avLst/>
          </a:prstGeom>
          <a:noFill/>
        </p:spPr>
        <p:txBody>
          <a:bodyPr wrap="none" rtlCol="0">
            <a:spAutoFit/>
          </a:bodyPr>
          <a:lstStyle/>
          <a:p>
            <a:r>
              <a:rPr kumimoji="1" lang="en-US" sz="1600" dirty="0"/>
              <a:t>Existing</a:t>
            </a:r>
          </a:p>
        </p:txBody>
      </p:sp>
      <p:sp>
        <p:nvSpPr>
          <p:cNvPr id="6" name="Date Placeholder 5"/>
          <p:cNvSpPr>
            <a:spLocks noGrp="1"/>
          </p:cNvSpPr>
          <p:nvPr>
            <p:ph type="dt" sz="half" idx="10"/>
          </p:nvPr>
        </p:nvSpPr>
        <p:spPr/>
        <p:txBody>
          <a:bodyPr/>
          <a:lstStyle/>
          <a:p>
            <a:r>
              <a:rPr lang="en-US" altLang="ja-JP" smtClean="0"/>
              <a:t>November 2015</a:t>
            </a:r>
            <a:endParaRPr lang="en-US" altLang="ja-JP" dirty="0"/>
          </a:p>
        </p:txBody>
      </p:sp>
      <p:sp>
        <p:nvSpPr>
          <p:cNvPr id="7" name="Footer Placeholder 6"/>
          <p:cNvSpPr>
            <a:spLocks noGrp="1"/>
          </p:cNvSpPr>
          <p:nvPr>
            <p:ph type="ftr" sz="quarter" idx="11"/>
          </p:nvPr>
        </p:nvSpPr>
        <p:spPr/>
        <p:txBody>
          <a:bodyPr/>
          <a:lstStyle/>
          <a:p>
            <a:r>
              <a:rPr lang="en-US" altLang="ja-JP" smtClean="0"/>
              <a:t>H. Yokota, R. Salazar, C. Calvert, Landis&amp;Gyr</a:t>
            </a:r>
            <a:endParaRPr lang="en-US" altLang="ja-JP" dirty="0"/>
          </a:p>
        </p:txBody>
      </p:sp>
      <p:sp>
        <p:nvSpPr>
          <p:cNvPr id="8" name="Slide Number Placeholder 7"/>
          <p:cNvSpPr>
            <a:spLocks noGrp="1"/>
          </p:cNvSpPr>
          <p:nvPr>
            <p:ph type="sldNum" sz="quarter" idx="12"/>
          </p:nvPr>
        </p:nvSpPr>
        <p:spPr/>
        <p:txBody>
          <a:bodyPr/>
          <a:lstStyle/>
          <a:p>
            <a:r>
              <a:rPr lang="en-US" altLang="ja-JP" smtClean="0"/>
              <a:t>Slide </a:t>
            </a:r>
            <a:fld id="{573B0C2F-891A-4B55-B0FA-7854B0ED72D6}" type="slidenum">
              <a:rPr lang="en-US" altLang="ja-JP" smtClean="0"/>
              <a:pPr/>
              <a:t>9</a:t>
            </a:fld>
            <a:endParaRPr lang="en-US" altLang="ja-JP"/>
          </a:p>
        </p:txBody>
      </p:sp>
    </p:spTree>
    <p:extLst>
      <p:ext uri="{BB962C8B-B14F-4D97-AF65-F5344CB8AC3E}">
        <p14:creationId xmlns:p14="http://schemas.microsoft.com/office/powerpoint/2010/main" val="83571010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7927</TotalTime>
  <Words>1153</Words>
  <Application>Microsoft Office PowerPoint</Application>
  <PresentationFormat>On-screen Show (4:3)</PresentationFormat>
  <Paragraphs>313</Paragraphs>
  <Slides>13</Slides>
  <Notes>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2" baseType="lpstr">
      <vt:lpstr>MS Mincho</vt:lpstr>
      <vt:lpstr>ＭＳ Ｐゴシック</vt:lpstr>
      <vt:lpstr>ＭＳ Ｐゴシック</vt:lpstr>
      <vt:lpstr>Arial</vt:lpstr>
      <vt:lpstr>Calibri</vt:lpstr>
      <vt:lpstr>Times New Roman</vt:lpstr>
      <vt:lpstr>Wingdings</vt:lpstr>
      <vt:lpstr>Office Theme</vt:lpstr>
      <vt:lpstr>Document</vt:lpstr>
      <vt:lpstr>PowerPoint Presentation</vt:lpstr>
      <vt:lpstr>PowerPoint Presentation</vt:lpstr>
      <vt:lpstr>Outline of the proposal</vt:lpstr>
      <vt:lpstr>SRM Information Element in Header IEs (IEEE802.15.4-REVc-D00[1])</vt:lpstr>
      <vt:lpstr>Use case (1) Scope-based Performance Metric</vt:lpstr>
      <vt:lpstr>Transmit Power Control</vt:lpstr>
      <vt:lpstr>PIB description for Transmit Power Control (IEEE802.15.4-REVc-D00[1])</vt:lpstr>
      <vt:lpstr>Use case (2) Max Transmit Power in Enhanced Beacon </vt:lpstr>
      <vt:lpstr>PIB attributes for TPC</vt:lpstr>
      <vt:lpstr>PIB attributes for TPC (continued)</vt:lpstr>
      <vt:lpstr>Use case (3) Signal quality related IEs</vt:lpstr>
      <vt:lpstr>Proposal of additional MAC PIB</vt:lpstr>
      <vt:lpstr>Discussion</vt:lpstr>
    </vt:vector>
  </TitlesOfParts>
  <Company>Landis&amp;Gyr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srm-ie-for-tgd</dc:title>
  <dc:subject>IEEE 802.15 &lt;subject&gt;</dc:subject>
  <dc:creator>Yokota, Hidetoshi</dc:creator>
  <cp:keywords/>
  <dc:description>0xxx</dc:description>
  <cp:lastModifiedBy>Yokota, Hidetoshi</cp:lastModifiedBy>
  <cp:revision>396</cp:revision>
  <cp:lastPrinted>2015-11-06T07:15:10Z</cp:lastPrinted>
  <dcterms:created xsi:type="dcterms:W3CDTF">2015-03-06T22:24:22Z</dcterms:created>
  <dcterms:modified xsi:type="dcterms:W3CDTF">2015-11-12T17:17:44Z</dcterms:modified>
</cp:coreProperties>
</file>