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6" r:id="rId3"/>
    <p:sldId id="278" r:id="rId4"/>
    <p:sldId id="301" r:id="rId5"/>
    <p:sldId id="302" r:id="rId6"/>
    <p:sldId id="303" r:id="rId7"/>
    <p:sldId id="304" r:id="rId8"/>
    <p:sldId id="305" r:id="rId9"/>
    <p:sldId id="306" r:id="rId10"/>
    <p:sldId id="307" r:id="rId11"/>
    <p:sldId id="308" r:id="rId12"/>
    <p:sldId id="309" r:id="rId13"/>
    <p:sldId id="295" r:id="rId14"/>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p:cViewPr varScale="1">
        <p:scale>
          <a:sx n="73" d="100"/>
          <a:sy n="73" d="100"/>
        </p:scale>
        <p:origin x="43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13173"/>
            <a:ext cx="264094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3075" name="Rectangle 3"/>
          <p:cNvSpPr>
            <a:spLocks noGrp="1" noChangeArrowheads="1"/>
          </p:cNvSpPr>
          <p:nvPr>
            <p:ph type="dt" sz="quarter" idx="1"/>
          </p:nvPr>
        </p:nvSpPr>
        <p:spPr bwMode="auto">
          <a:xfrm>
            <a:off x="681635" y="202270"/>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&lt;H.Yokota&gt;, &lt;Landis&amp;Gyr&gt;</a:t>
            </a:r>
            <a:endParaRPr lang="en-US" altLang="ja-JP"/>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369"/>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&lt;H.Yokota&gt;, &lt;Landis&amp;Gyr&gt;</a:t>
            </a:r>
            <a:endParaRPr lang="en-US" altLang="ja-JP"/>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802.15-15-0850-00-004s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&lt;H.Yokota&gt;, &lt;Landis&amp;Gyr&gt;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802.15-15-0850-00-004s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&lt;H.Yokota&gt;, &lt;Landis&amp;Gyr&gt;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925513" y="750888"/>
            <a:ext cx="4946650" cy="3709987"/>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3" name="Footer Placeholder 2"/>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4" name="Slide Number Placeholder 3"/>
          <p:cNvSpPr>
            <a:spLocks noGrp="1"/>
          </p:cNvSpPr>
          <p:nvPr>
            <p:ph type="sldNum" sz="quarter" idx="12"/>
          </p:nvPr>
        </p:nvSpPr>
        <p:spPr/>
        <p:txBody>
          <a:bodyPr/>
          <a:lstStyle>
            <a:lvl1pPr>
              <a:defRPr/>
            </a:lvl1pPr>
          </a:lstStyle>
          <a:p>
            <a:r>
              <a:rPr lang="en-US" altLang="ja-JP" dirty="0"/>
              <a:t>Slide </a:t>
            </a:r>
            <a:fld id="{E911133F-B508-4E30-9F6C-14EB93D2B7C3}" type="slidenum">
              <a:rPr lang="en-US" altLang="ja-JP"/>
              <a:pPr/>
              <a:t>‹#›</a:t>
            </a:fld>
            <a:endParaRPr lang="en-US" altLang="ja-JP" dirty="0"/>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smtClean="0"/>
              <a:t>November 2015</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smtClean="0"/>
              <a:t>H. Yokota, R. Salazar, C. Calvert, 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15-15-0850-02-004s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smtClean="0"/>
              <a:t>November 2015</a:t>
            </a:r>
            <a:endParaRPr lang="en-US" altLang="ja-JP" dirty="0"/>
          </a:p>
        </p:txBody>
      </p:sp>
      <p:sp>
        <p:nvSpPr>
          <p:cNvPr id="5" name="Footer Placeholder 2"/>
          <p:cNvSpPr>
            <a:spLocks noGrp="1"/>
          </p:cNvSpPr>
          <p:nvPr>
            <p:ph type="ftr" sz="quarter" idx="11"/>
          </p:nvPr>
        </p:nvSpPr>
        <p:spPr>
          <a:xfrm>
            <a:off x="5486400" y="6475413"/>
            <a:ext cx="3124200" cy="184666"/>
          </a:xfrm>
        </p:spPr>
        <p:txBody>
          <a:bodyPr/>
          <a:lstStyle/>
          <a:p>
            <a:r>
              <a:rPr lang="en-US" altLang="ja-JP" dirty="0" smtClean="0"/>
              <a:t>H. Yokota, R. Salazar, C. Calvert, </a:t>
            </a:r>
            <a:r>
              <a:rPr lang="en-US" altLang="ja-JP" dirty="0" err="1" smtClean="0"/>
              <a:t>Landis&amp;Gyr</a:t>
            </a:r>
            <a:endParaRPr lang="en-US" altLang="ja-JP" dirty="0"/>
          </a:p>
        </p:txBody>
      </p:sp>
      <p:sp>
        <p:nvSpPr>
          <p:cNvPr id="6" name="Slide Number Placeholder 3"/>
          <p:cNvSpPr>
            <a:spLocks noGrp="1"/>
          </p:cNvSpPr>
          <p:nvPr>
            <p:ph type="sldNum" sz="quarter" idx="12"/>
          </p:nvPr>
        </p:nvSpPr>
        <p:spPr/>
        <p:txBody>
          <a:bodyPr/>
          <a:lstStyle/>
          <a:p>
            <a:r>
              <a:rPr lang="en-US" altLang="ja-JP"/>
              <a:t>Slide </a:t>
            </a:r>
            <a:fld id="{D7E9D972-8261-4410-A809-1B8427F8C726}" type="slidenum">
              <a:rPr lang="en-US" altLang="ja-JP"/>
              <a:pPr/>
              <a:t>1</a:t>
            </a:fld>
            <a:endParaRPr lang="en-US" altLang="ja-JP"/>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a:t>
            </a:r>
            <a:r>
              <a:rPr kumimoji="1" lang="en-US" altLang="ja-JP" sz="1600" dirty="0" smtClean="0"/>
              <a:t>for SRM</a:t>
            </a:r>
            <a:r>
              <a:rPr lang="en-US" altLang="ja-JP" sz="1600" dirty="0" smtClean="0"/>
              <a:t> IE and TPC PIB in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[7 November, 2015]</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Ruben Salazar and Chris Calvert]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smtClean="0">
                <a:ea typeface="ＭＳ Ｐゴシック" panose="020B0600070205080204" pitchFamily="34" charset="-128"/>
              </a:rPr>
              <a:t>Address: [1-2-9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Minato-ku, Tokyo 105-0003, Japan, </a:t>
            </a:r>
          </a:p>
          <a:p>
            <a:r>
              <a:rPr lang="en-US" altLang="ja-JP" sz="1600" dirty="0" smtClean="0">
                <a:ea typeface="ＭＳ Ｐゴシック" panose="020B0600070205080204" pitchFamily="34" charset="-128"/>
              </a:rPr>
              <a:t>                </a:t>
            </a:r>
            <a:r>
              <a:rPr lang="nn-NO" altLang="ja-JP" sz="1600" dirty="0" smtClean="0">
                <a:ea typeface="ＭＳ Ｐゴシック" panose="020B0600070205080204" pitchFamily="34" charset="-128"/>
              </a:rPr>
              <a:t>30000 </a:t>
            </a:r>
            <a:r>
              <a:rPr lang="nn-NO" altLang="ja-JP" sz="1600" dirty="0">
                <a:ea typeface="ＭＳ Ｐゴシック" panose="020B0600070205080204" pitchFamily="34" charset="-128"/>
              </a:rPr>
              <a:t>Mill Creek Av., Alpharetta, GA 30022, USA</a:t>
            </a:r>
            <a:r>
              <a:rPr lang="en-US" altLang="ja-JP" sz="1600" dirty="0" smtClean="0">
                <a:ea typeface="ＭＳ Ｐゴシック" panose="020B0600070205080204" pitchFamily="34" charset="-128"/>
              </a:rPr>
              <a:t> ]</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 [+81 3-5532-7455, </a:t>
            </a:r>
            <a:r>
              <a:rPr lang="en-US" altLang="ja-JP" sz="1600" dirty="0"/>
              <a:t>+1 678 258 </a:t>
            </a:r>
            <a:r>
              <a:rPr lang="en-US" altLang="ja-JP" sz="1600" dirty="0" smtClean="0"/>
              <a:t>3165, +1 678 258 1516</a:t>
            </a:r>
            <a:r>
              <a:rPr lang="en-US" altLang="ja-JP" sz="1600" dirty="0" smtClean="0">
                <a:ea typeface="ＭＳ Ｐゴシック" panose="020B0600070205080204" pitchFamily="34" charset="-128"/>
              </a:rPr>
              <a:t>], </a:t>
            </a:r>
            <a:r>
              <a:rPr lang="en-US" altLang="ja-JP" sz="1600" dirty="0">
                <a:ea typeface="ＭＳ Ｐゴシック" panose="020B0600070205080204" pitchFamily="34" charset="-128"/>
              </a:rPr>
              <a:t>E-Mail</a:t>
            </a:r>
            <a:r>
              <a:rPr lang="en-US" altLang="ja-JP" sz="1600" dirty="0" smtClean="0">
                <a:ea typeface="ＭＳ Ｐゴシック" panose="020B0600070205080204" pitchFamily="34" charset="-128"/>
              </a:rPr>
              <a:t>:[hidetoshi.yokota@landisgyr.com, 	ruben.salazar@landisgyr.com, chris.calvert@landisgyr.com]</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802.15-14-0555-06-004s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Information Elements for SRM and PIB for Transmit Power Control 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for measuring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pectrum resources in WPAN.]</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PIB attributes for </a:t>
            </a:r>
            <a:r>
              <a:rPr lang="en-US" altLang="ja-JP" dirty="0" smtClean="0"/>
              <a:t>TPC (</a:t>
            </a:r>
            <a:r>
              <a:rPr lang="en-US" altLang="ja-JP" i="1" dirty="0" smtClean="0"/>
              <a:t>continued</a:t>
            </a:r>
            <a:r>
              <a:rPr lang="en-US" altLang="ja-JP" dirty="0" smtClean="0"/>
              <a:t>)</a:t>
            </a:r>
            <a:endParaRPr lang="en-US" dirty="0"/>
          </a:p>
        </p:txBody>
      </p:sp>
      <p:sp>
        <p:nvSpPr>
          <p:cNvPr id="4" name="Content Placeholder 3"/>
          <p:cNvSpPr>
            <a:spLocks noGrp="1"/>
          </p:cNvSpPr>
          <p:nvPr>
            <p:ph idx="1"/>
          </p:nvPr>
        </p:nvSpPr>
        <p:spPr>
          <a:xfrm>
            <a:off x="685800" y="1524000"/>
            <a:ext cx="7772400" cy="745451"/>
          </a:xfrm>
        </p:spPr>
        <p:txBody>
          <a:bodyPr/>
          <a:lstStyle/>
          <a:p>
            <a:pPr marL="0" indent="0" algn="ctr">
              <a:buNone/>
            </a:pPr>
            <a:r>
              <a:rPr lang="en-CA" altLang="ja-JP" sz="2400" dirty="0" smtClean="0"/>
              <a:t>Table </a:t>
            </a:r>
            <a:r>
              <a:rPr lang="en-CA" altLang="ja-JP" sz="2400" dirty="0" smtClean="0">
                <a:solidFill>
                  <a:srgbClr val="FF0000"/>
                </a:solidFill>
              </a:rPr>
              <a:t>181a</a:t>
            </a:r>
            <a:r>
              <a:rPr lang="en-CA" altLang="ja-JP" sz="2400" dirty="0" smtClean="0"/>
              <a:t> - Elements </a:t>
            </a:r>
            <a:r>
              <a:rPr lang="en-CA" altLang="ja-JP" sz="2400" dirty="0"/>
              <a:t>of </a:t>
            </a:r>
            <a:r>
              <a:rPr lang="en-CA" altLang="ja-JP" sz="2400" i="1" dirty="0" err="1" smtClean="0"/>
              <a:t>phyPeersTXPower</a:t>
            </a:r>
            <a:endParaRPr kumimoji="1" lang="en-US" sz="2400" i="1" dirty="0"/>
          </a:p>
        </p:txBody>
      </p:sp>
      <p:graphicFrame>
        <p:nvGraphicFramePr>
          <p:cNvPr id="6" name="Table 5"/>
          <p:cNvGraphicFramePr>
            <a:graphicFrameLocks noGrp="1"/>
          </p:cNvGraphicFramePr>
          <p:nvPr>
            <p:extLst>
              <p:ext uri="{D42A27DB-BD31-4B8C-83A1-F6EECF244321}">
                <p14:modId xmlns:p14="http://schemas.microsoft.com/office/powerpoint/2010/main" val="2402614799"/>
              </p:ext>
            </p:extLst>
          </p:nvPr>
        </p:nvGraphicFramePr>
        <p:xfrm>
          <a:off x="304800" y="1981200"/>
          <a:ext cx="8610600" cy="2970832"/>
        </p:xfrm>
        <a:graphic>
          <a:graphicData uri="http://schemas.openxmlformats.org/drawingml/2006/table">
            <a:tbl>
              <a:tblPr firstRow="1" firstCol="1" bandRow="1"/>
              <a:tblGrid>
                <a:gridCol w="1752600"/>
                <a:gridCol w="1905000"/>
                <a:gridCol w="2362200"/>
                <a:gridCol w="2590800"/>
              </a:tblGrid>
              <a:tr h="288592">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b="1" dirty="0">
                          <a:effectLst/>
                          <a:latin typeface="+mn-lt"/>
                        </a:rPr>
                        <a:t>Attribute</a:t>
                      </a:r>
                      <a:endParaRPr lang="ja-JP" sz="1600" b="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b="1" dirty="0">
                          <a:effectLst/>
                          <a:latin typeface="+mn-lt"/>
                        </a:rPr>
                        <a:t>Type</a:t>
                      </a:r>
                      <a:endParaRPr lang="ja-JP" sz="1600" b="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b="1" dirty="0">
                          <a:effectLst/>
                          <a:latin typeface="+mn-lt"/>
                        </a:rPr>
                        <a:t>Range</a:t>
                      </a:r>
                      <a:endParaRPr lang="ja-JP" sz="1600" b="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b="1" dirty="0">
                          <a:effectLst/>
                          <a:latin typeface="+mn-lt"/>
                        </a:rPr>
                        <a:t>Description</a:t>
                      </a:r>
                      <a:endParaRPr lang="ja-JP" sz="1600" b="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i="1" dirty="0" err="1">
                          <a:effectLst/>
                          <a:latin typeface="+mn-lt"/>
                        </a:rPr>
                        <a:t>deviceAddrMode</a:t>
                      </a:r>
                      <a:endParaRPr lang="ja-JP" sz="1600" i="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a:effectLst/>
                          <a:latin typeface="+mn-lt"/>
                        </a:rPr>
                        <a:t>Enumeration</a:t>
                      </a:r>
                      <a:endParaRPr lang="ja-JP" sz="160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a:effectLst/>
                          <a:latin typeface="+mn-lt"/>
                        </a:rPr>
                        <a:t>SHORT_ADDRESS,</a:t>
                      </a:r>
                      <a:endParaRPr lang="ja-JP" sz="1600" dirty="0">
                        <a:effectLst/>
                        <a:latin typeface="+mn-lt"/>
                      </a:endParaRPr>
                    </a:p>
                    <a:p>
                      <a:pPr>
                        <a:spcAft>
                          <a:spcPts val="0"/>
                        </a:spcAft>
                      </a:pPr>
                      <a:r>
                        <a:rPr lang="en-CA" sz="1600" dirty="0" smtClean="0">
                          <a:effectLst/>
                          <a:latin typeface="+mn-lt"/>
                        </a:rPr>
                        <a:t>EXTENDED_ADDRESS</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a:effectLst/>
                          <a:latin typeface="+mn-lt"/>
                        </a:rPr>
                        <a:t> </a:t>
                      </a:r>
                      <a:endParaRPr lang="ja-JP" sz="160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i="1" dirty="0" err="1">
                          <a:effectLst/>
                          <a:latin typeface="+mn-lt"/>
                        </a:rPr>
                        <a:t>deviceAddress</a:t>
                      </a:r>
                      <a:endParaRPr lang="ja-JP" sz="1600" i="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a:effectLst/>
                          <a:latin typeface="+mn-lt"/>
                        </a:rPr>
                        <a:t>As specified by </a:t>
                      </a:r>
                      <a:r>
                        <a:rPr lang="en-CA" sz="1600" dirty="0" smtClean="0">
                          <a:effectLst/>
                          <a:latin typeface="+mn-lt"/>
                        </a:rPr>
                        <a:t>the</a:t>
                      </a:r>
                      <a:r>
                        <a:rPr lang="ja-JP" altLang="en-US" sz="1600" baseline="0" dirty="0" smtClean="0">
                          <a:effectLst/>
                          <a:latin typeface="+mn-lt"/>
                        </a:rPr>
                        <a:t> </a:t>
                      </a:r>
                      <a:r>
                        <a:rPr lang="en-CA" sz="1600" i="1" dirty="0" err="1" smtClean="0">
                          <a:effectLst/>
                          <a:latin typeface="+mn-lt"/>
                        </a:rPr>
                        <a:t>deviceAddrMode</a:t>
                      </a:r>
                      <a:r>
                        <a:rPr lang="ja-JP" altLang="en-US" sz="1600" dirty="0" smtClean="0">
                          <a:effectLst/>
                          <a:latin typeface="+mn-lt"/>
                        </a:rPr>
                        <a:t>　</a:t>
                      </a:r>
                      <a:r>
                        <a:rPr lang="en-CA" sz="1600" dirty="0" smtClean="0">
                          <a:effectLst/>
                          <a:latin typeface="+mn-lt"/>
                        </a:rPr>
                        <a:t>Parameter</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a:effectLst/>
                          <a:latin typeface="+mn-lt"/>
                        </a:rPr>
                        <a:t> </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a:effectLst/>
                          <a:latin typeface="+mn-lt"/>
                        </a:rPr>
                        <a:t>Address of the peer device.</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i="1" dirty="0" err="1">
                          <a:effectLst/>
                          <a:latin typeface="+mn-lt"/>
                        </a:rPr>
                        <a:t>TXPower</a:t>
                      </a:r>
                      <a:endParaRPr lang="ja-JP" sz="1600" i="1"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smtClean="0">
                          <a:effectLst/>
                          <a:latin typeface="+mn-lt"/>
                        </a:rPr>
                        <a:t>Signed</a:t>
                      </a:r>
                      <a:r>
                        <a:rPr lang="en-US" sz="1600" baseline="0" dirty="0" smtClean="0">
                          <a:effectLst/>
                          <a:latin typeface="+mn-lt"/>
                        </a:rPr>
                        <a:t> </a:t>
                      </a:r>
                      <a:r>
                        <a:rPr lang="en-CA" sz="1600" dirty="0" smtClean="0">
                          <a:effectLst/>
                          <a:latin typeface="+mn-lt"/>
                        </a:rPr>
                        <a:t>integer</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a:effectLst/>
                          <a:latin typeface="+mn-lt"/>
                        </a:rPr>
                        <a:t> </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600" dirty="0">
                          <a:effectLst/>
                          <a:latin typeface="+mn-lt"/>
                        </a:rPr>
                        <a:t>Transmit power in </a:t>
                      </a:r>
                      <a:r>
                        <a:rPr lang="en-CA" sz="1600" dirty="0" err="1">
                          <a:effectLst/>
                          <a:latin typeface="+mn-lt"/>
                        </a:rPr>
                        <a:t>dBm</a:t>
                      </a:r>
                      <a:r>
                        <a:rPr lang="en-CA" sz="1600" dirty="0">
                          <a:effectLst/>
                          <a:latin typeface="+mn-lt"/>
                        </a:rPr>
                        <a:t> </a:t>
                      </a:r>
                      <a:r>
                        <a:rPr lang="en-CA" sz="1600" dirty="0" smtClean="0">
                          <a:effectLst/>
                          <a:latin typeface="+mn-lt"/>
                        </a:rPr>
                        <a:t>while</a:t>
                      </a:r>
                      <a:r>
                        <a:rPr lang="ja-JP" altLang="en-US" sz="1600" dirty="0" smtClean="0">
                          <a:effectLst/>
                          <a:latin typeface="+mn-lt"/>
                        </a:rPr>
                        <a:t>　</a:t>
                      </a:r>
                      <a:r>
                        <a:rPr lang="en-CA" sz="1600" dirty="0" smtClean="0">
                          <a:effectLst/>
                          <a:latin typeface="+mn-lt"/>
                        </a:rPr>
                        <a:t>transmitting </a:t>
                      </a:r>
                      <a:r>
                        <a:rPr lang="en-CA" sz="1600" dirty="0">
                          <a:effectLst/>
                          <a:latin typeface="+mn-lt"/>
                        </a:rPr>
                        <a:t>to this peer. </a:t>
                      </a:r>
                      <a:r>
                        <a:rPr lang="en-CA" sz="1600" dirty="0" smtClean="0">
                          <a:effectLst/>
                          <a:latin typeface="+mn-lt"/>
                        </a:rPr>
                        <a:t>This</a:t>
                      </a:r>
                      <a:r>
                        <a:rPr lang="ja-JP" altLang="en-US" sz="1600" dirty="0" smtClean="0">
                          <a:effectLst/>
                          <a:latin typeface="+mn-lt"/>
                        </a:rPr>
                        <a:t>　</a:t>
                      </a:r>
                      <a:r>
                        <a:rPr lang="en-CA" sz="1600" dirty="0" smtClean="0">
                          <a:effectLst/>
                          <a:latin typeface="+mn-lt"/>
                        </a:rPr>
                        <a:t>value </a:t>
                      </a:r>
                      <a:r>
                        <a:rPr lang="en-CA" sz="1600" dirty="0">
                          <a:effectLst/>
                          <a:latin typeface="+mn-lt"/>
                        </a:rPr>
                        <a:t>is managed by an </a:t>
                      </a:r>
                      <a:r>
                        <a:rPr lang="en-CA" sz="1600" dirty="0" smtClean="0">
                          <a:effectLst/>
                          <a:latin typeface="+mn-lt"/>
                        </a:rPr>
                        <a:t>upper</a:t>
                      </a:r>
                      <a:r>
                        <a:rPr lang="ja-JP" altLang="en-US" sz="1600" dirty="0" smtClean="0">
                          <a:effectLst/>
                          <a:latin typeface="+mn-lt"/>
                        </a:rPr>
                        <a:t>　</a:t>
                      </a:r>
                      <a:r>
                        <a:rPr lang="en-CA" sz="1600" dirty="0" smtClean="0">
                          <a:effectLst/>
                          <a:latin typeface="+mn-lt"/>
                        </a:rPr>
                        <a:t>layer </a:t>
                      </a:r>
                      <a:r>
                        <a:rPr lang="en-CA" sz="1600" dirty="0">
                          <a:effectLst/>
                          <a:latin typeface="+mn-lt"/>
                        </a:rPr>
                        <a:t>but shall be lower </a:t>
                      </a:r>
                      <a:r>
                        <a:rPr lang="en-CA" sz="1600" dirty="0" smtClean="0">
                          <a:effectLst/>
                          <a:latin typeface="+mn-lt"/>
                        </a:rPr>
                        <a:t>or</a:t>
                      </a:r>
                      <a:r>
                        <a:rPr lang="ja-JP" altLang="en-US" sz="1600" dirty="0" smtClean="0">
                          <a:effectLst/>
                          <a:latin typeface="+mn-lt"/>
                        </a:rPr>
                        <a:t>　</a:t>
                      </a:r>
                      <a:r>
                        <a:rPr lang="en-CA" sz="1600" dirty="0" smtClean="0">
                          <a:effectLst/>
                          <a:latin typeface="+mn-lt"/>
                        </a:rPr>
                        <a:t>equal </a:t>
                      </a:r>
                      <a:r>
                        <a:rPr lang="en-CA" sz="1600" dirty="0">
                          <a:effectLst/>
                          <a:latin typeface="+mn-lt"/>
                        </a:rPr>
                        <a:t>to </a:t>
                      </a:r>
                      <a:r>
                        <a:rPr lang="en-CA" sz="1600" i="1" dirty="0" err="1">
                          <a:effectLst/>
                          <a:latin typeface="+mn-lt"/>
                        </a:rPr>
                        <a:t>phyTXPower</a:t>
                      </a:r>
                      <a:r>
                        <a:rPr lang="en-CA" sz="1600" dirty="0">
                          <a:effectLst/>
                          <a:latin typeface="+mn-lt"/>
                        </a:rPr>
                        <a:t>.</a:t>
                      </a:r>
                      <a:endParaRPr lang="ja-JP" sz="1600" dirty="0">
                        <a:effectLst/>
                        <a:latin typeface="+mn-lt"/>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Date Placeholder 6"/>
          <p:cNvSpPr>
            <a:spLocks noGrp="1"/>
          </p:cNvSpPr>
          <p:nvPr>
            <p:ph type="dt" sz="half" idx="10"/>
          </p:nvPr>
        </p:nvSpPr>
        <p:spPr/>
        <p:txBody>
          <a:bodyPr/>
          <a:lstStyle/>
          <a:p>
            <a:r>
              <a:rPr lang="en-US" altLang="ja-JP" smtClean="0"/>
              <a:t>November 2015</a:t>
            </a:r>
            <a:endParaRPr lang="en-US" altLang="ja-JP" dirty="0"/>
          </a:p>
        </p:txBody>
      </p:sp>
      <p:sp>
        <p:nvSpPr>
          <p:cNvPr id="8" name="Footer Placeholder 7"/>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9" name="Slide Number Placeholder 8"/>
          <p:cNvSpPr>
            <a:spLocks noGrp="1"/>
          </p:cNvSpPr>
          <p:nvPr>
            <p:ph type="sldNum" sz="quarter" idx="12"/>
          </p:nvPr>
        </p:nvSpPr>
        <p:spPr/>
        <p:txBody>
          <a:bodyPr/>
          <a:lstStyle/>
          <a:p>
            <a:r>
              <a:rPr lang="en-US" altLang="ja-JP" smtClean="0"/>
              <a:t>Slide </a:t>
            </a:r>
            <a:fld id="{573B0C2F-891A-4B55-B0FA-7854B0ED72D6}" type="slidenum">
              <a:rPr lang="en-US" altLang="ja-JP" smtClean="0"/>
              <a:pPr/>
              <a:t>10</a:t>
            </a:fld>
            <a:endParaRPr lang="en-US" altLang="ja-JP"/>
          </a:p>
        </p:txBody>
      </p:sp>
      <p:graphicFrame>
        <p:nvGraphicFramePr>
          <p:cNvPr id="10" name="Table 9"/>
          <p:cNvGraphicFramePr>
            <a:graphicFrameLocks noGrp="1"/>
          </p:cNvGraphicFramePr>
          <p:nvPr>
            <p:extLst>
              <p:ext uri="{D42A27DB-BD31-4B8C-83A1-F6EECF244321}">
                <p14:modId xmlns:p14="http://schemas.microsoft.com/office/powerpoint/2010/main" val="2213397973"/>
              </p:ext>
            </p:extLst>
          </p:nvPr>
        </p:nvGraphicFramePr>
        <p:xfrm>
          <a:off x="990600" y="5232543"/>
          <a:ext cx="7239000" cy="777240"/>
        </p:xfrm>
        <a:graphic>
          <a:graphicData uri="http://schemas.openxmlformats.org/drawingml/2006/table">
            <a:tbl>
              <a:tblPr firstRow="1" bandRow="1">
                <a:tableStyleId>{5940675A-B579-460E-94D1-54222C63F5DA}</a:tableStyleId>
              </a:tblPr>
              <a:tblGrid>
                <a:gridCol w="685799"/>
                <a:gridCol w="1066800"/>
                <a:gridCol w="685801"/>
                <a:gridCol w="990600"/>
                <a:gridCol w="990600"/>
                <a:gridCol w="1445229"/>
                <a:gridCol w="1374171"/>
              </a:tblGrid>
              <a:tr h="278130">
                <a:tc>
                  <a:txBody>
                    <a:bodyPr/>
                    <a:lstStyle/>
                    <a:p>
                      <a:pPr algn="ctr"/>
                      <a:endParaRPr lang="en-US" sz="1400" dirty="0"/>
                    </a:p>
                  </a:txBody>
                  <a:tcPr marL="68580" marR="68580" marT="34290" marB="34290">
                    <a:solidFill>
                      <a:schemeClr val="bg1">
                        <a:lumMod val="95000"/>
                      </a:schemeClr>
                    </a:solidFill>
                  </a:tcPr>
                </a:tc>
                <a:tc>
                  <a:txBody>
                    <a:bodyPr/>
                    <a:lstStyle/>
                    <a:p>
                      <a:pPr algn="ctr"/>
                      <a:endParaRPr lang="en-US" sz="1400" dirty="0"/>
                    </a:p>
                  </a:txBody>
                  <a:tcPr marL="68580" marR="68580" marT="34290" marB="34290">
                    <a:solidFill>
                      <a:schemeClr val="bg1">
                        <a:lumMod val="95000"/>
                      </a:schemeClr>
                    </a:solidFill>
                  </a:tcPr>
                </a:tc>
                <a:tc>
                  <a:txBody>
                    <a:bodyPr/>
                    <a:lstStyle/>
                    <a:p>
                      <a:pPr algn="ctr"/>
                      <a:endParaRPr lang="en-US" sz="1400" dirty="0"/>
                    </a:p>
                  </a:txBody>
                  <a:tcPr marL="68580" marR="68580" marT="34290" marB="34290">
                    <a:solidFill>
                      <a:schemeClr val="bg1">
                        <a:lumMod val="95000"/>
                      </a:schemeClr>
                    </a:solidFill>
                  </a:tcPr>
                </a:tc>
                <a:tc>
                  <a:txBody>
                    <a:bodyPr/>
                    <a:lstStyle/>
                    <a:p>
                      <a:pPr algn="ctr"/>
                      <a:r>
                        <a:rPr lang="en-US" sz="1400" dirty="0" smtClean="0"/>
                        <a:t>Bits:0</a:t>
                      </a:r>
                      <a:endParaRPr lang="en-US" sz="1400" dirty="0"/>
                    </a:p>
                  </a:txBody>
                  <a:tcPr marL="68580" marR="68580" marT="34290" marB="34290"/>
                </a:tc>
                <a:tc>
                  <a:txBody>
                    <a:bodyPr/>
                    <a:lstStyle/>
                    <a:p>
                      <a:pPr algn="ctr"/>
                      <a:r>
                        <a:rPr lang="en-US" sz="1400" dirty="0" smtClean="0"/>
                        <a:t>1-7</a:t>
                      </a:r>
                      <a:endParaRPr lang="en-US" sz="1400" dirty="0"/>
                    </a:p>
                  </a:txBody>
                  <a:tcPr marL="68580" marR="68580" marT="34290" marB="34290"/>
                </a:tc>
                <a:tc>
                  <a:txBody>
                    <a:bodyPr/>
                    <a:lstStyle/>
                    <a:p>
                      <a:pPr algn="ctr"/>
                      <a:r>
                        <a:rPr lang="en-US" sz="1400" dirty="0" smtClean="0"/>
                        <a:t>Octets:2/8</a:t>
                      </a:r>
                      <a:endParaRPr lang="en-US" sz="1400" dirty="0"/>
                    </a:p>
                  </a:txBody>
                  <a:tcPr marL="68580" marR="68580" marT="34290" marB="34290"/>
                </a:tc>
                <a:tc>
                  <a:txBody>
                    <a:bodyPr/>
                    <a:lstStyle/>
                    <a:p>
                      <a:pPr algn="ctr"/>
                      <a:r>
                        <a:rPr lang="en-US" sz="1400" dirty="0" smtClean="0"/>
                        <a:t>4</a:t>
                      </a:r>
                      <a:endParaRPr lang="en-US" sz="1400" dirty="0"/>
                    </a:p>
                  </a:txBody>
                  <a:tcPr marL="68580" marR="68580" marT="34290" marB="34290"/>
                </a:tc>
              </a:tr>
              <a:tr h="480060">
                <a:tc>
                  <a:txBody>
                    <a:bodyPr/>
                    <a:lstStyle/>
                    <a:p>
                      <a:pPr algn="ctr"/>
                      <a:r>
                        <a:rPr lang="en-US" sz="1400" dirty="0" smtClean="0"/>
                        <a:t>Length</a:t>
                      </a:r>
                      <a:endParaRPr lang="en-US" sz="1400" dirty="0"/>
                    </a:p>
                  </a:txBody>
                  <a:tcPr marL="68580" marR="68580" marT="34290" marB="34290" anchor="ctr">
                    <a:solidFill>
                      <a:schemeClr val="bg1">
                        <a:lumMod val="95000"/>
                      </a:schemeClr>
                    </a:solidFill>
                  </a:tcPr>
                </a:tc>
                <a:tc>
                  <a:txBody>
                    <a:bodyPr/>
                    <a:lstStyle/>
                    <a:p>
                      <a:pPr algn="ctr"/>
                      <a:r>
                        <a:rPr lang="en-US" sz="1400" dirty="0" smtClean="0"/>
                        <a:t>Element</a:t>
                      </a:r>
                      <a:r>
                        <a:rPr lang="en-US" sz="1400" baseline="0" dirty="0" smtClean="0"/>
                        <a:t> ID</a:t>
                      </a:r>
                      <a:endParaRPr lang="en-US" sz="1400" dirty="0"/>
                    </a:p>
                  </a:txBody>
                  <a:tcPr marL="68580" marR="68580" marT="34290" marB="34290" anchor="ctr">
                    <a:solidFill>
                      <a:schemeClr val="bg1">
                        <a:lumMod val="95000"/>
                      </a:schemeClr>
                    </a:solidFill>
                  </a:tcPr>
                </a:tc>
                <a:tc>
                  <a:txBody>
                    <a:bodyPr/>
                    <a:lstStyle/>
                    <a:p>
                      <a:pPr algn="ctr"/>
                      <a:r>
                        <a:rPr lang="en-US" sz="1400" dirty="0" smtClean="0"/>
                        <a:t>Type</a:t>
                      </a:r>
                      <a:endParaRPr lang="en-US" sz="1400" dirty="0"/>
                    </a:p>
                  </a:txBody>
                  <a:tcPr marL="68580" marR="68580" marT="34290" marB="34290" anchor="ctr">
                    <a:solidFill>
                      <a:schemeClr val="bg1">
                        <a:lumMod val="95000"/>
                      </a:schemeClr>
                    </a:solidFill>
                  </a:tcPr>
                </a:tc>
                <a:tc>
                  <a:txBody>
                    <a:bodyPr/>
                    <a:lstStyle/>
                    <a:p>
                      <a:pPr algn="ctr"/>
                      <a:r>
                        <a:rPr lang="en-US" sz="1400" dirty="0" smtClean="0"/>
                        <a:t>Device</a:t>
                      </a:r>
                      <a:br>
                        <a:rPr lang="en-US" sz="1400" dirty="0" smtClean="0"/>
                      </a:br>
                      <a:r>
                        <a:rPr lang="en-US" sz="1400" dirty="0" err="1" smtClean="0"/>
                        <a:t>AddrMode</a:t>
                      </a:r>
                      <a:endParaRPr lang="en-US" sz="1400" dirty="0"/>
                    </a:p>
                  </a:txBody>
                  <a:tcPr marL="68580" marR="68580" marT="34290" marB="34290" anchor="ctr"/>
                </a:tc>
                <a:tc>
                  <a:txBody>
                    <a:bodyPr/>
                    <a:lstStyle/>
                    <a:p>
                      <a:pPr algn="ctr"/>
                      <a:r>
                        <a:rPr lang="en-US" sz="1400" dirty="0" smtClean="0"/>
                        <a:t>Reserved</a:t>
                      </a:r>
                      <a:endParaRPr lang="en-US" sz="1400" dirty="0"/>
                    </a:p>
                  </a:txBody>
                  <a:tcPr marL="68580" marR="68580" marT="34290" marB="34290" anchor="ctr"/>
                </a:tc>
                <a:tc>
                  <a:txBody>
                    <a:bodyPr/>
                    <a:lstStyle/>
                    <a:p>
                      <a:pPr algn="ctr"/>
                      <a:r>
                        <a:rPr lang="en-US" sz="1400" dirty="0" err="1" smtClean="0"/>
                        <a:t>deviceAddress</a:t>
                      </a:r>
                      <a:endParaRPr lang="en-US" sz="1400" dirty="0"/>
                    </a:p>
                  </a:txBody>
                  <a:tcPr marL="68580" marR="68580" marT="34290" marB="34290" anchor="ctr"/>
                </a:tc>
                <a:tc>
                  <a:txBody>
                    <a:bodyPr/>
                    <a:lstStyle/>
                    <a:p>
                      <a:pPr algn="ctr"/>
                      <a:r>
                        <a:rPr lang="en-US" sz="1400" dirty="0" err="1" smtClean="0"/>
                        <a:t>TxPower</a:t>
                      </a:r>
                      <a:endParaRPr lang="en-US" sz="1400" dirty="0"/>
                    </a:p>
                  </a:txBody>
                  <a:tcPr marL="68580" marR="68580" marT="34290" marB="34290" anchor="ctr"/>
                </a:tc>
              </a:tr>
            </a:tbl>
          </a:graphicData>
        </a:graphic>
      </p:graphicFrame>
      <p:sp>
        <p:nvSpPr>
          <p:cNvPr id="11" name="Content Placeholder 3"/>
          <p:cNvSpPr txBox="1">
            <a:spLocks/>
          </p:cNvSpPr>
          <p:nvPr/>
        </p:nvSpPr>
        <p:spPr bwMode="auto">
          <a:xfrm>
            <a:off x="723900" y="6009643"/>
            <a:ext cx="7772400" cy="467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Tx/>
              <a:buNone/>
            </a:pPr>
            <a:r>
              <a:rPr lang="en-CA" altLang="ja-JP" sz="2400" dirty="0" smtClean="0">
                <a:solidFill>
                  <a:srgbClr val="FF0000"/>
                </a:solidFill>
              </a:rPr>
              <a:t>Figure - Format of </a:t>
            </a:r>
            <a:r>
              <a:rPr lang="en-CA" altLang="ja-JP" sz="2400" i="1" dirty="0" err="1" smtClean="0">
                <a:solidFill>
                  <a:srgbClr val="FF0000"/>
                </a:solidFill>
              </a:rPr>
              <a:t>phyPeersTXPower</a:t>
            </a:r>
            <a:endParaRPr kumimoji="1" lang="en-US" sz="2400" i="1" dirty="0">
              <a:solidFill>
                <a:srgbClr val="FF0000"/>
              </a:solidFill>
            </a:endParaRPr>
          </a:p>
        </p:txBody>
      </p:sp>
    </p:spTree>
    <p:extLst>
      <p:ext uri="{BB962C8B-B14F-4D97-AF65-F5344CB8AC3E}">
        <p14:creationId xmlns:p14="http://schemas.microsoft.com/office/powerpoint/2010/main" val="3050787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smtClean="0">
                <a:solidFill>
                  <a:srgbClr val="FF0000"/>
                </a:solidFill>
              </a:rPr>
              <a:t>Use case (3) Signal quality related IEs</a:t>
            </a:r>
            <a:endParaRPr kumimoji="1" lang="en-US" dirty="0">
              <a:solidFill>
                <a:srgbClr val="FF0000"/>
              </a:solidFill>
            </a:endParaRPr>
          </a:p>
        </p:txBody>
      </p:sp>
      <p:sp>
        <p:nvSpPr>
          <p:cNvPr id="3" name="Content Placeholder 2"/>
          <p:cNvSpPr>
            <a:spLocks noGrp="1"/>
          </p:cNvSpPr>
          <p:nvPr>
            <p:ph idx="1"/>
          </p:nvPr>
        </p:nvSpPr>
        <p:spPr>
          <a:xfrm>
            <a:off x="685800" y="1981199"/>
            <a:ext cx="7772400" cy="4280673"/>
          </a:xfrm>
        </p:spPr>
        <p:txBody>
          <a:bodyPr>
            <a:normAutofit fontScale="70000" lnSpcReduction="20000"/>
          </a:bodyPr>
          <a:lstStyle/>
          <a:p>
            <a:r>
              <a:rPr kumimoji="1" lang="en-US" altLang="ja-JP" dirty="0"/>
              <a:t>when multiple channels are </a:t>
            </a:r>
            <a:r>
              <a:rPr kumimoji="1" lang="en-US" altLang="ja-JP" dirty="0" smtClean="0"/>
              <a:t>used, the c</a:t>
            </a:r>
            <a:r>
              <a:rPr kumimoji="1" lang="en-US" dirty="0" smtClean="0"/>
              <a:t>hannel on which the measurement is executed needs to be specified </a:t>
            </a:r>
          </a:p>
          <a:p>
            <a:r>
              <a:rPr kumimoji="1" lang="en-US" dirty="0" smtClean="0"/>
              <a:t>Device address for which the measurement is executed may also be needed to be specified</a:t>
            </a:r>
          </a:p>
          <a:p>
            <a:endParaRPr kumimoji="1" lang="en-US" dirty="0" smtClean="0"/>
          </a:p>
          <a:p>
            <a:endParaRPr kumimoji="1" lang="en-US" dirty="0" smtClean="0"/>
          </a:p>
          <a:p>
            <a:endParaRPr kumimoji="1" lang="en-US" dirty="0"/>
          </a:p>
          <a:p>
            <a:endParaRPr kumimoji="1" lang="en-US" dirty="0" smtClean="0"/>
          </a:p>
          <a:p>
            <a:endParaRPr kumimoji="1" lang="en-US" dirty="0"/>
          </a:p>
          <a:p>
            <a:endParaRPr kumimoji="1" lang="en-US" dirty="0"/>
          </a:p>
          <a:p>
            <a:r>
              <a:rPr kumimoji="1" lang="en-US" dirty="0" smtClean="0"/>
              <a:t>Possible attributes to which this rule </a:t>
            </a:r>
            <a:br>
              <a:rPr kumimoji="1" lang="en-US" dirty="0" smtClean="0"/>
            </a:br>
            <a:r>
              <a:rPr kumimoji="1" lang="en-US" dirty="0" smtClean="0"/>
              <a:t>can be applied</a:t>
            </a:r>
          </a:p>
        </p:txBody>
      </p:sp>
      <p:sp>
        <p:nvSpPr>
          <p:cNvPr id="4" name="Date Placeholder 3"/>
          <p:cNvSpPr>
            <a:spLocks noGrp="1"/>
          </p:cNvSpPr>
          <p:nvPr>
            <p:ph type="dt" sz="half" idx="10"/>
          </p:nvPr>
        </p:nvSpPr>
        <p:spPr/>
        <p:txBody>
          <a:body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11</a:t>
            </a:fld>
            <a:endParaRPr lang="en-US" altLang="ja-JP"/>
          </a:p>
        </p:txBody>
      </p:sp>
      <p:sp>
        <p:nvSpPr>
          <p:cNvPr id="7" name="Rectangle 6"/>
          <p:cNvSpPr/>
          <p:nvPr/>
        </p:nvSpPr>
        <p:spPr bwMode="auto">
          <a:xfrm>
            <a:off x="4542201" y="3561832"/>
            <a:ext cx="1027999" cy="5334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1"/>
                </a:solidFill>
              </a:rPr>
              <a:t>RSSI</a:t>
            </a:r>
            <a:endParaRPr kumimoji="0" lang="en-US" sz="1200" b="0" i="0" u="none" strike="noStrike" cap="none" normalizeH="0" baseline="0" dirty="0" smtClean="0">
              <a:ln>
                <a:noFill/>
              </a:ln>
              <a:solidFill>
                <a:schemeClr val="tx1"/>
              </a:solidFill>
              <a:effectLst/>
            </a:endParaRPr>
          </a:p>
        </p:txBody>
      </p:sp>
      <p:sp>
        <p:nvSpPr>
          <p:cNvPr id="8" name="Rectangle 7"/>
          <p:cNvSpPr/>
          <p:nvPr/>
        </p:nvSpPr>
        <p:spPr bwMode="auto">
          <a:xfrm>
            <a:off x="1294327" y="3559686"/>
            <a:ext cx="838200" cy="5334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1"/>
                </a:solidFill>
              </a:rPr>
              <a:t>Channel number</a:t>
            </a:r>
            <a:endParaRPr kumimoji="0" lang="en-US" sz="1200" b="0" i="0" u="none" strike="noStrike" cap="none" normalizeH="0" baseline="0" dirty="0" smtClean="0">
              <a:ln>
                <a:noFill/>
              </a:ln>
              <a:solidFill>
                <a:schemeClr val="tx1"/>
              </a:solidFill>
              <a:effectLst/>
            </a:endParaRPr>
          </a:p>
        </p:txBody>
      </p:sp>
      <p:sp>
        <p:nvSpPr>
          <p:cNvPr id="9" name="Rectangle 8"/>
          <p:cNvSpPr/>
          <p:nvPr/>
        </p:nvSpPr>
        <p:spPr bwMode="auto">
          <a:xfrm>
            <a:off x="2132526" y="3559686"/>
            <a:ext cx="1043888" cy="5334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1"/>
                </a:solidFill>
              </a:rPr>
              <a:t>Address Mode</a:t>
            </a:r>
            <a:endParaRPr kumimoji="0" lang="en-US" sz="1200" b="0" i="0" u="none" strike="noStrike" cap="none" normalizeH="0" baseline="0" dirty="0" smtClean="0">
              <a:ln>
                <a:noFill/>
              </a:ln>
              <a:solidFill>
                <a:schemeClr val="tx1"/>
              </a:solidFill>
              <a:effectLst/>
            </a:endParaRPr>
          </a:p>
        </p:txBody>
      </p:sp>
      <p:graphicFrame>
        <p:nvGraphicFramePr>
          <p:cNvPr id="11" name="Table 10"/>
          <p:cNvGraphicFramePr>
            <a:graphicFrameLocks noGrp="1"/>
          </p:cNvGraphicFramePr>
          <p:nvPr>
            <p:extLst>
              <p:ext uri="{D42A27DB-BD31-4B8C-83A1-F6EECF244321}">
                <p14:modId xmlns:p14="http://schemas.microsoft.com/office/powerpoint/2010/main" val="3461694635"/>
              </p:ext>
            </p:extLst>
          </p:nvPr>
        </p:nvGraphicFramePr>
        <p:xfrm>
          <a:off x="5975186" y="3218125"/>
          <a:ext cx="2672814" cy="2951797"/>
        </p:xfrm>
        <a:graphic>
          <a:graphicData uri="http://schemas.openxmlformats.org/drawingml/2006/table">
            <a:tbl>
              <a:tblPr firstRow="1" firstCol="1" bandRow="1"/>
              <a:tblGrid>
                <a:gridCol w="2672814"/>
              </a:tblGrid>
              <a:tr h="45720">
                <a:tc>
                  <a:txBody>
                    <a:bodyPr/>
                    <a:lstStyle/>
                    <a:p>
                      <a:pPr algn="ctr">
                        <a:spcAft>
                          <a:spcPts val="0"/>
                        </a:spcAft>
                      </a:pPr>
                      <a:r>
                        <a:rPr lang="en-US" sz="1800" b="1" dirty="0">
                          <a:solidFill>
                            <a:srgbClr val="000000"/>
                          </a:solidFill>
                          <a:effectLst/>
                          <a:latin typeface="Times New Roman" panose="02020603050405020304" pitchFamily="18" charset="0"/>
                          <a:ea typeface="MS PGothic" panose="020B0600070205080204" pitchFamily="34" charset="-128"/>
                        </a:rPr>
                        <a:t>Attribute </a:t>
                      </a:r>
                      <a:endParaRPr lang="ja-JP" sz="1800" dirty="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011">
                <a:tc>
                  <a:txBody>
                    <a:bodyPr/>
                    <a:lstStyle/>
                    <a:p>
                      <a:pPr>
                        <a:spcAft>
                          <a:spcPts val="0"/>
                        </a:spcAft>
                      </a:pPr>
                      <a:r>
                        <a:rPr lang="en-US" sz="1800" i="1">
                          <a:solidFill>
                            <a:srgbClr val="000000"/>
                          </a:solidFill>
                          <a:effectLst/>
                          <a:latin typeface="Times New Roman" panose="02020603050405020304" pitchFamily="18" charset="0"/>
                          <a:ea typeface="MS PGothic" panose="020B0600070205080204" pitchFamily="34" charset="-128"/>
                        </a:rPr>
                        <a:t>macEd</a:t>
                      </a:r>
                      <a:endParaRPr lang="ja-JP" sz="180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011">
                <a:tc>
                  <a:txBody>
                    <a:bodyPr/>
                    <a:lstStyle/>
                    <a:p>
                      <a:pPr>
                        <a:spcAft>
                          <a:spcPts val="0"/>
                        </a:spcAft>
                      </a:pPr>
                      <a:r>
                        <a:rPr lang="en-US" sz="1800" i="1" dirty="0" err="1">
                          <a:effectLst/>
                          <a:latin typeface="Times New Roman" panose="02020603050405020304" pitchFamily="18" charset="0"/>
                          <a:ea typeface="MS Mincho" panose="02020609040205080304" pitchFamily="49" charset="-128"/>
                        </a:rPr>
                        <a:t>macLqi</a:t>
                      </a:r>
                      <a:endParaRPr lang="ja-JP" sz="1800" dirty="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922">
                <a:tc>
                  <a:txBody>
                    <a:bodyPr/>
                    <a:lstStyle/>
                    <a:p>
                      <a:pPr>
                        <a:spcAft>
                          <a:spcPts val="0"/>
                        </a:spcAft>
                      </a:pPr>
                      <a:r>
                        <a:rPr lang="en-US" sz="1800" i="1" dirty="0" err="1">
                          <a:effectLst/>
                          <a:latin typeface="Times New Roman" panose="02020603050405020304" pitchFamily="18" charset="0"/>
                          <a:ea typeface="MS Mincho" panose="02020609040205080304" pitchFamily="49" charset="-128"/>
                        </a:rPr>
                        <a:t>macRcpi</a:t>
                      </a:r>
                      <a:endParaRPr lang="ja-JP" sz="1800" i="1" dirty="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922">
                <a:tc>
                  <a:txBody>
                    <a:bodyPr/>
                    <a:lstStyle/>
                    <a:p>
                      <a:pPr>
                        <a:spcAft>
                          <a:spcPts val="0"/>
                        </a:spcAft>
                      </a:pPr>
                      <a:r>
                        <a:rPr lang="en-US" sz="1800" i="1">
                          <a:effectLst/>
                          <a:latin typeface="Times New Roman" panose="02020603050405020304" pitchFamily="18" charset="0"/>
                          <a:ea typeface="MS Mincho" panose="02020609040205080304" pitchFamily="49" charset="-128"/>
                        </a:rPr>
                        <a:t>macRsni</a:t>
                      </a:r>
                      <a:endParaRPr lang="ja-JP" sz="180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689">
                <a:tc>
                  <a:txBody>
                    <a:bodyPr/>
                    <a:lstStyle/>
                    <a:p>
                      <a:pPr>
                        <a:spcAft>
                          <a:spcPts val="0"/>
                        </a:spcAft>
                      </a:pPr>
                      <a:r>
                        <a:rPr lang="en-US" sz="1800" i="1" dirty="0" err="1" smtClean="0">
                          <a:effectLst/>
                          <a:latin typeface="Times New Roman" panose="02020603050405020304" pitchFamily="18" charset="0"/>
                          <a:ea typeface="MS Mincho" panose="02020609040205080304" pitchFamily="49" charset="-128"/>
                        </a:rPr>
                        <a:t>macRssi</a:t>
                      </a:r>
                      <a:endParaRPr lang="ja-JP" sz="1800" dirty="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922">
                <a:tc>
                  <a:txBody>
                    <a:bodyPr/>
                    <a:lstStyle/>
                    <a:p>
                      <a:pPr>
                        <a:spcAft>
                          <a:spcPts val="0"/>
                        </a:spcAft>
                      </a:pPr>
                      <a:r>
                        <a:rPr lang="en-US" sz="1800" i="1" dirty="0" err="1">
                          <a:effectLst/>
                          <a:latin typeface="Times New Roman" panose="02020603050405020304" pitchFamily="18" charset="0"/>
                          <a:ea typeface="MS Mincho" panose="02020609040205080304" pitchFamily="49" charset="-128"/>
                        </a:rPr>
                        <a:t>macNoiseHistogram</a:t>
                      </a:r>
                      <a:endParaRPr lang="ja-JP" sz="1800" dirty="0">
                        <a:effectLst/>
                        <a:latin typeface="Times New Roman" panose="02020603050405020304" pitchFamily="18" charset="0"/>
                        <a:ea typeface="MS Mincho" panose="02020609040205080304" pitchFamily="49" charset="-128"/>
                      </a:endParaRPr>
                    </a:p>
                  </a:txBody>
                  <a:tcPr marL="46133" marR="461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11"/>
          <p:cNvSpPr/>
          <p:nvPr/>
        </p:nvSpPr>
        <p:spPr bwMode="auto">
          <a:xfrm>
            <a:off x="3176415" y="3559686"/>
            <a:ext cx="1365786" cy="5334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1"/>
                </a:solidFill>
              </a:rPr>
              <a:t>Device Address</a:t>
            </a:r>
            <a:endParaRPr kumimoji="0" lang="en-US" sz="1200" b="0" i="0" u="none" strike="noStrike" cap="none" normalizeH="0" baseline="0" dirty="0" smtClean="0">
              <a:ln>
                <a:noFill/>
              </a:ln>
              <a:solidFill>
                <a:schemeClr val="tx1"/>
              </a:solidFill>
              <a:effectLst/>
            </a:endParaRPr>
          </a:p>
        </p:txBody>
      </p:sp>
      <p:sp>
        <p:nvSpPr>
          <p:cNvPr id="13" name="Rectangle 12"/>
          <p:cNvSpPr/>
          <p:nvPr/>
        </p:nvSpPr>
        <p:spPr bwMode="auto">
          <a:xfrm>
            <a:off x="456127" y="3557290"/>
            <a:ext cx="838200" cy="5334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1"/>
                </a:solidFill>
              </a:rPr>
              <a:t>Channel page</a:t>
            </a:r>
            <a:endParaRPr kumimoji="0" lang="en-US" sz="1200" b="0" i="0" u="none" strike="noStrike" cap="none" normalizeH="0" baseline="0" dirty="0" smtClean="0">
              <a:ln>
                <a:noFill/>
              </a:ln>
              <a:solidFill>
                <a:schemeClr val="tx1"/>
              </a:solidFill>
              <a:effectLst/>
            </a:endParaRPr>
          </a:p>
        </p:txBody>
      </p:sp>
      <p:sp>
        <p:nvSpPr>
          <p:cNvPr id="14" name="Left Brace 13"/>
          <p:cNvSpPr/>
          <p:nvPr/>
        </p:nvSpPr>
        <p:spPr bwMode="auto">
          <a:xfrm rot="16200000">
            <a:off x="1202806" y="3345081"/>
            <a:ext cx="176511" cy="1667725"/>
          </a:xfrm>
          <a:prstGeom prst="leftBrace">
            <a:avLst>
              <a:gd name="adj1" fmla="val 27611"/>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5" name="Left Brace 14"/>
          <p:cNvSpPr/>
          <p:nvPr/>
        </p:nvSpPr>
        <p:spPr bwMode="auto">
          <a:xfrm rot="16200000">
            <a:off x="3246941" y="2971936"/>
            <a:ext cx="176511" cy="2414013"/>
          </a:xfrm>
          <a:prstGeom prst="leftBrace">
            <a:avLst>
              <a:gd name="adj1" fmla="val 27611"/>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4" name="TextBox 23"/>
          <p:cNvSpPr txBox="1"/>
          <p:nvPr/>
        </p:nvSpPr>
        <p:spPr>
          <a:xfrm>
            <a:off x="414974" y="4401445"/>
            <a:ext cx="1794825" cy="584775"/>
          </a:xfrm>
          <a:prstGeom prst="rect">
            <a:avLst/>
          </a:prstGeom>
          <a:noFill/>
        </p:spPr>
        <p:txBody>
          <a:bodyPr wrap="square" rtlCol="0">
            <a:spAutoFit/>
          </a:bodyPr>
          <a:lstStyle/>
          <a:p>
            <a:r>
              <a:rPr kumimoji="1" lang="en-US" sz="1600" dirty="0" smtClean="0">
                <a:latin typeface="+mn-lt"/>
              </a:rPr>
              <a:t>Channel used for the measurement</a:t>
            </a:r>
            <a:endParaRPr kumimoji="1" lang="en-US" sz="1600" dirty="0">
              <a:latin typeface="+mn-lt"/>
            </a:endParaRPr>
          </a:p>
        </p:txBody>
      </p:sp>
      <p:sp>
        <p:nvSpPr>
          <p:cNvPr id="25" name="TextBox 24"/>
          <p:cNvSpPr txBox="1"/>
          <p:nvPr/>
        </p:nvSpPr>
        <p:spPr>
          <a:xfrm>
            <a:off x="2360597" y="4386994"/>
            <a:ext cx="1984391" cy="584775"/>
          </a:xfrm>
          <a:prstGeom prst="rect">
            <a:avLst/>
          </a:prstGeom>
          <a:noFill/>
        </p:spPr>
        <p:txBody>
          <a:bodyPr wrap="square" rtlCol="0">
            <a:spAutoFit/>
          </a:bodyPr>
          <a:lstStyle/>
          <a:p>
            <a:r>
              <a:rPr kumimoji="1" lang="en-US" sz="1600" dirty="0" smtClean="0">
                <a:latin typeface="+mn-lt"/>
              </a:rPr>
              <a:t>Device that sent the measured frame</a:t>
            </a:r>
            <a:endParaRPr kumimoji="1" lang="en-US" sz="1600" dirty="0">
              <a:latin typeface="+mn-lt"/>
            </a:endParaRPr>
          </a:p>
        </p:txBody>
      </p:sp>
      <p:sp>
        <p:nvSpPr>
          <p:cNvPr id="26" name="TextBox 25"/>
          <p:cNvSpPr txBox="1"/>
          <p:nvPr/>
        </p:nvSpPr>
        <p:spPr>
          <a:xfrm>
            <a:off x="4445358" y="4372543"/>
            <a:ext cx="1212732" cy="584775"/>
          </a:xfrm>
          <a:prstGeom prst="rect">
            <a:avLst/>
          </a:prstGeom>
          <a:noFill/>
        </p:spPr>
        <p:txBody>
          <a:bodyPr wrap="square" rtlCol="0">
            <a:spAutoFit/>
          </a:bodyPr>
          <a:lstStyle/>
          <a:p>
            <a:r>
              <a:rPr kumimoji="1" lang="en-US" sz="1600" dirty="0">
                <a:latin typeface="+mn-lt"/>
              </a:rPr>
              <a:t>M</a:t>
            </a:r>
            <a:r>
              <a:rPr kumimoji="1" lang="en-US" sz="1600" dirty="0" smtClean="0">
                <a:latin typeface="+mn-lt"/>
              </a:rPr>
              <a:t>easured </a:t>
            </a:r>
            <a:br>
              <a:rPr kumimoji="1" lang="en-US" sz="1600" dirty="0" smtClean="0">
                <a:latin typeface="+mn-lt"/>
              </a:rPr>
            </a:br>
            <a:r>
              <a:rPr kumimoji="1" lang="en-US" sz="1600" dirty="0" smtClean="0">
                <a:latin typeface="+mn-lt"/>
              </a:rPr>
              <a:t>attribute</a:t>
            </a:r>
            <a:endParaRPr kumimoji="1" lang="en-US" sz="1600" dirty="0">
              <a:latin typeface="+mn-lt"/>
            </a:endParaRPr>
          </a:p>
        </p:txBody>
      </p:sp>
      <p:cxnSp>
        <p:nvCxnSpPr>
          <p:cNvPr id="28" name="Straight Arrow Connector 27"/>
          <p:cNvCxnSpPr>
            <a:stCxn id="26" idx="0"/>
            <a:endCxn id="7" idx="2"/>
          </p:cNvCxnSpPr>
          <p:nvPr/>
        </p:nvCxnSpPr>
        <p:spPr bwMode="auto">
          <a:xfrm flipV="1">
            <a:off x="5051724" y="4095232"/>
            <a:ext cx="4477" cy="2773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Left Brace 17"/>
          <p:cNvSpPr/>
          <p:nvPr/>
        </p:nvSpPr>
        <p:spPr bwMode="auto">
          <a:xfrm>
            <a:off x="5710774" y="3218125"/>
            <a:ext cx="256810" cy="2954075"/>
          </a:xfrm>
          <a:prstGeom prst="leftBrace">
            <a:avLst>
              <a:gd name="adj1" fmla="val 37878"/>
              <a:gd name="adj2" fmla="val 72797"/>
            </a:avLst>
          </a:prstGeom>
          <a:ln>
            <a:headEnd type="none" w="sm" len="sm"/>
            <a:tailEnd type="none" w="sm" len="sm"/>
          </a:ln>
          <a:extLst/>
        </p:spPr>
        <p:style>
          <a:lnRef idx="3">
            <a:schemeClr val="dk1"/>
          </a:lnRef>
          <a:fillRef idx="0">
            <a:schemeClr val="dk1"/>
          </a:fillRef>
          <a:effectRef idx="2">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0" name="TextBox 9"/>
          <p:cNvSpPr txBox="1"/>
          <p:nvPr/>
        </p:nvSpPr>
        <p:spPr>
          <a:xfrm>
            <a:off x="1437104" y="3218125"/>
            <a:ext cx="2762295" cy="369332"/>
          </a:xfrm>
          <a:prstGeom prst="rect">
            <a:avLst/>
          </a:prstGeom>
          <a:noFill/>
        </p:spPr>
        <p:txBody>
          <a:bodyPr wrap="none" rtlCol="0">
            <a:spAutoFit/>
          </a:bodyPr>
          <a:lstStyle/>
          <a:p>
            <a:r>
              <a:rPr kumimoji="1" lang="en-US" sz="1800" dirty="0" smtClean="0">
                <a:latin typeface="+mn-lt"/>
              </a:rPr>
              <a:t>Required set of attributes</a:t>
            </a:r>
            <a:endParaRPr kumimoji="1" lang="en-US" sz="1800" dirty="0">
              <a:latin typeface="+mn-lt"/>
            </a:endParaRPr>
          </a:p>
        </p:txBody>
      </p:sp>
    </p:spTree>
    <p:extLst>
      <p:ext uri="{BB962C8B-B14F-4D97-AF65-F5344CB8AC3E}">
        <p14:creationId xmlns:p14="http://schemas.microsoft.com/office/powerpoint/2010/main" val="2146830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Proposal of additional MAC PIB</a:t>
            </a:r>
            <a:endParaRPr lang="en-US" dirty="0">
              <a:solidFill>
                <a:srgbClr val="FF0000"/>
              </a:solidFill>
            </a:endParaRPr>
          </a:p>
        </p:txBody>
      </p:sp>
      <p:sp>
        <p:nvSpPr>
          <p:cNvPr id="4" name="Content Placeholder 3"/>
          <p:cNvSpPr>
            <a:spLocks noGrp="1"/>
          </p:cNvSpPr>
          <p:nvPr>
            <p:ph idx="1"/>
          </p:nvPr>
        </p:nvSpPr>
        <p:spPr>
          <a:xfrm>
            <a:off x="628650" y="1752600"/>
            <a:ext cx="7886700" cy="1020722"/>
          </a:xfrm>
        </p:spPr>
        <p:txBody>
          <a:bodyPr>
            <a:noAutofit/>
          </a:bodyPr>
          <a:lstStyle/>
          <a:p>
            <a:pPr marL="0" indent="0">
              <a:buNone/>
            </a:pPr>
            <a:r>
              <a:rPr lang="en-US" altLang="ja-JP" sz="2800" dirty="0" smtClean="0"/>
              <a:t>5.2.3 SRM metrics specific MAC PIB</a:t>
            </a:r>
          </a:p>
        </p:txBody>
      </p:sp>
      <p:graphicFrame>
        <p:nvGraphicFramePr>
          <p:cNvPr id="3" name="Table 2"/>
          <p:cNvGraphicFramePr>
            <a:graphicFrameLocks noGrp="1"/>
          </p:cNvGraphicFramePr>
          <p:nvPr>
            <p:extLst>
              <p:ext uri="{D42A27DB-BD31-4B8C-83A1-F6EECF244321}">
                <p14:modId xmlns:p14="http://schemas.microsoft.com/office/powerpoint/2010/main" val="39141659"/>
              </p:ext>
            </p:extLst>
          </p:nvPr>
        </p:nvGraphicFramePr>
        <p:xfrm>
          <a:off x="694509" y="2362200"/>
          <a:ext cx="7948864" cy="2133600"/>
        </p:xfrm>
        <a:graphic>
          <a:graphicData uri="http://schemas.openxmlformats.org/drawingml/2006/table">
            <a:tbl>
              <a:tblPr firstRow="1" firstCol="1" bandRow="1">
                <a:tableStyleId>{5940675A-B579-460E-94D1-54222C63F5DA}</a:tableStyleId>
              </a:tblPr>
              <a:tblGrid>
                <a:gridCol w="1876827"/>
                <a:gridCol w="1600200"/>
                <a:gridCol w="1676400"/>
                <a:gridCol w="2795437"/>
              </a:tblGrid>
              <a:tr h="201464">
                <a:tc>
                  <a:txBody>
                    <a:bodyPr/>
                    <a:lstStyle/>
                    <a:p>
                      <a:pPr>
                        <a:spcAft>
                          <a:spcPts val="0"/>
                        </a:spcAft>
                      </a:pPr>
                      <a:r>
                        <a:rPr lang="en-CA" sz="1400" b="1" dirty="0">
                          <a:effectLst/>
                        </a:rPr>
                        <a:t>Attribute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Type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Range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Description</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402928">
                <a:tc>
                  <a:txBody>
                    <a:bodyPr/>
                    <a:lstStyle/>
                    <a:p>
                      <a:pPr>
                        <a:spcAft>
                          <a:spcPts val="0"/>
                        </a:spcAft>
                      </a:pPr>
                      <a:r>
                        <a:rPr lang="en-US" altLang="ja-JP" sz="1400" i="1" dirty="0" err="1" smtClean="0">
                          <a:effectLst/>
                          <a:latin typeface="+mn-lt"/>
                          <a:ea typeface="MS Mincho" panose="02020609040205080304" pitchFamily="49" charset="-128"/>
                          <a:cs typeface="Times New Roman" panose="02020603050405020304" pitchFamily="18" charset="0"/>
                        </a:rPr>
                        <a:t>macChannel</a:t>
                      </a:r>
                      <a:r>
                        <a:rPr lang="en-US" altLang="ja-JP" sz="1400" i="1" baseline="0" dirty="0" err="1" smtClean="0">
                          <a:effectLst/>
                          <a:latin typeface="+mn-lt"/>
                          <a:ea typeface="MS Mincho" panose="02020609040205080304" pitchFamily="49" charset="-128"/>
                          <a:cs typeface="Times New Roman" panose="02020603050405020304" pitchFamily="18" charset="0"/>
                        </a:rPr>
                        <a:t>Page</a:t>
                      </a:r>
                      <a:endParaRPr lang="ja-JP" sz="1400" i="1"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Integer</a:t>
                      </a:r>
                      <a:endParaRPr lang="ja-JP" sz="1400"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effectLst/>
                          <a:latin typeface="+mn-lt"/>
                          <a:ea typeface="MS Mincho" panose="02020609040205080304" pitchFamily="49" charset="-128"/>
                          <a:cs typeface="Times New Roman" panose="02020603050405020304" pitchFamily="18" charset="0"/>
                        </a:rPr>
                        <a:t>Any</a:t>
                      </a:r>
                      <a:r>
                        <a:rPr lang="en-US" altLang="ja-JP" sz="1400" baseline="0" dirty="0" smtClean="0">
                          <a:effectLst/>
                          <a:latin typeface="+mn-lt"/>
                          <a:ea typeface="MS Mincho" panose="02020609040205080304" pitchFamily="49" charset="-128"/>
                          <a:cs typeface="Times New Roman" panose="02020603050405020304" pitchFamily="18" charset="0"/>
                        </a:rPr>
                        <a:t> valid channel page</a:t>
                      </a:r>
                      <a:endParaRPr lang="ja-JP" altLang="ja-JP" sz="1400" dirty="0" smtClean="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baseline="0" dirty="0" smtClean="0">
                          <a:effectLst/>
                          <a:latin typeface="+mn-lt"/>
                          <a:ea typeface="MS Mincho" panose="02020609040205080304" pitchFamily="49" charset="-128"/>
                          <a:cs typeface="Times New Roman" panose="02020603050405020304" pitchFamily="18" charset="0"/>
                        </a:rPr>
                        <a:t>Channel page for measurement</a:t>
                      </a:r>
                      <a:endParaRPr lang="ja-JP" sz="1400"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r>
              <a:tr h="402928">
                <a:tc>
                  <a:txBody>
                    <a:bodyPr/>
                    <a:lstStyle/>
                    <a:p>
                      <a:pPr>
                        <a:spcAft>
                          <a:spcPts val="0"/>
                        </a:spcAft>
                      </a:pPr>
                      <a:r>
                        <a:rPr lang="en-US" altLang="ja-JP" sz="1400" i="1" dirty="0" err="1" smtClean="0">
                          <a:effectLst/>
                          <a:latin typeface="+mn-lt"/>
                          <a:ea typeface="MS Mincho" panose="02020609040205080304" pitchFamily="49" charset="-128"/>
                          <a:cs typeface="Times New Roman" panose="02020603050405020304" pitchFamily="18" charset="0"/>
                        </a:rPr>
                        <a:t>macChannel</a:t>
                      </a:r>
                      <a:r>
                        <a:rPr lang="en-US" altLang="ja-JP" sz="1400" i="1" baseline="0" dirty="0" err="1" smtClean="0">
                          <a:effectLst/>
                          <a:latin typeface="+mn-lt"/>
                          <a:ea typeface="MS Mincho" panose="02020609040205080304" pitchFamily="49" charset="-128"/>
                          <a:cs typeface="Times New Roman" panose="02020603050405020304" pitchFamily="18" charset="0"/>
                        </a:rPr>
                        <a:t>Number</a:t>
                      </a:r>
                      <a:endParaRPr lang="ja-JP" sz="1400" i="1"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baseline="0" dirty="0" smtClean="0">
                          <a:effectLst/>
                          <a:latin typeface="+mn-lt"/>
                          <a:ea typeface="MS Mincho" panose="02020609040205080304" pitchFamily="49" charset="-128"/>
                          <a:cs typeface="Times New Roman" panose="02020603050405020304" pitchFamily="18" charset="0"/>
                        </a:rPr>
                        <a:t>Integer</a:t>
                      </a:r>
                      <a:endParaRPr lang="ja-JP" sz="1400"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effectLst/>
                          <a:latin typeface="+mn-lt"/>
                          <a:ea typeface="+mn-ea"/>
                          <a:cs typeface="+mn-cs"/>
                        </a:rPr>
                        <a:t>Any</a:t>
                      </a:r>
                      <a:r>
                        <a:rPr lang="en-US" altLang="ja-JP" sz="1400" baseline="0" dirty="0" smtClean="0">
                          <a:effectLst/>
                          <a:latin typeface="+mn-lt"/>
                          <a:ea typeface="+mn-ea"/>
                          <a:cs typeface="+mn-cs"/>
                        </a:rPr>
                        <a:t> valid channel number</a:t>
                      </a: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CA" altLang="ja-JP" sz="1400" dirty="0" smtClean="0"/>
                        <a:t>Channel</a:t>
                      </a:r>
                      <a:r>
                        <a:rPr lang="en-CA" altLang="ja-JP" sz="1400" baseline="0" dirty="0" smtClean="0"/>
                        <a:t> number for measurement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r>
              <a:tr h="402928">
                <a:tc>
                  <a:txBody>
                    <a:bodyPr/>
                    <a:lstStyle/>
                    <a:p>
                      <a:pPr>
                        <a:spcAft>
                          <a:spcPts val="0"/>
                        </a:spcAft>
                      </a:pPr>
                      <a:r>
                        <a:rPr lang="en-US" altLang="ja-JP" sz="1400" i="1" dirty="0" err="1" smtClean="0">
                          <a:effectLst/>
                          <a:latin typeface="+mn-lt"/>
                          <a:ea typeface="MS Mincho" panose="02020609040205080304" pitchFamily="49" charset="-128"/>
                          <a:cs typeface="Times New Roman" panose="02020603050405020304" pitchFamily="18" charset="0"/>
                        </a:rPr>
                        <a:t>macRxAddrMode</a:t>
                      </a:r>
                      <a:endParaRPr lang="ja-JP" sz="1400" i="1"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Enumeration</a:t>
                      </a:r>
                      <a:endParaRPr lang="ja-JP" sz="1400"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effectLst/>
                          <a:latin typeface="+mn-lt"/>
                          <a:ea typeface="MS Mincho" panose="02020609040205080304" pitchFamily="49" charset="-128"/>
                          <a:cs typeface="Times New Roman" panose="02020603050405020304" pitchFamily="18" charset="0"/>
                        </a:rPr>
                        <a:t>SHORT, EXTENDED</a:t>
                      </a:r>
                      <a:endParaRPr lang="ja-JP" altLang="ja-JP" sz="1400" dirty="0" smtClean="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r>
              <a:tr h="402928">
                <a:tc>
                  <a:txBody>
                    <a:bodyPr/>
                    <a:lstStyle/>
                    <a:p>
                      <a:pPr>
                        <a:spcAft>
                          <a:spcPts val="0"/>
                        </a:spcAft>
                      </a:pPr>
                      <a:r>
                        <a:rPr lang="en-US" altLang="ja-JP" sz="1400" i="1" dirty="0" err="1" smtClean="0">
                          <a:effectLst/>
                          <a:latin typeface="+mn-lt"/>
                          <a:ea typeface="MS Mincho" panose="02020609040205080304" pitchFamily="49" charset="-128"/>
                          <a:cs typeface="Times New Roman" panose="02020603050405020304" pitchFamily="18" charset="0"/>
                        </a:rPr>
                        <a:t>macRxDevice</a:t>
                      </a:r>
                      <a:r>
                        <a:rPr lang="en-US" altLang="ja-JP" sz="1400" i="1" baseline="0" dirty="0" err="1" smtClean="0">
                          <a:effectLst/>
                          <a:latin typeface="+mn-lt"/>
                          <a:ea typeface="MS Mincho" panose="02020609040205080304" pitchFamily="49" charset="-128"/>
                          <a:cs typeface="Times New Roman" panose="02020603050405020304" pitchFamily="18" charset="0"/>
                        </a:rPr>
                        <a:t>Address</a:t>
                      </a:r>
                      <a:endParaRPr lang="ja-JP" sz="1400" i="1"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CA" altLang="ja-JP" sz="1400" dirty="0" smtClean="0">
                          <a:effectLst/>
                          <a:latin typeface="+mn-lt"/>
                        </a:rPr>
                        <a:t>As specified by the</a:t>
                      </a:r>
                      <a:r>
                        <a:rPr lang="ja-JP" altLang="en-US" sz="1400" baseline="0" dirty="0" smtClean="0">
                          <a:effectLst/>
                          <a:latin typeface="+mn-lt"/>
                        </a:rPr>
                        <a:t> </a:t>
                      </a:r>
                      <a:r>
                        <a:rPr lang="en-US" altLang="ja-JP" sz="1400" i="1" baseline="0" dirty="0" err="1" smtClean="0">
                          <a:effectLst/>
                          <a:latin typeface="+mn-lt"/>
                        </a:rPr>
                        <a:t>macRx</a:t>
                      </a:r>
                      <a:r>
                        <a:rPr lang="en-CA" altLang="ja-JP" sz="1400" i="1" dirty="0" err="1" smtClean="0">
                          <a:effectLst/>
                          <a:latin typeface="+mn-lt"/>
                        </a:rPr>
                        <a:t>AddrMode</a:t>
                      </a:r>
                      <a:r>
                        <a:rPr lang="ja-JP" altLang="en-US" sz="1400" dirty="0" smtClean="0">
                          <a:effectLst/>
                          <a:latin typeface="+mn-lt"/>
                        </a:rPr>
                        <a:t>　</a:t>
                      </a:r>
                      <a:r>
                        <a:rPr lang="en-CA" altLang="ja-JP" sz="1400" dirty="0" smtClean="0">
                          <a:effectLst/>
                          <a:latin typeface="+mn-lt"/>
                        </a:rPr>
                        <a:t>Parameter</a:t>
                      </a:r>
                      <a:endParaRPr lang="ja-JP" altLang="ja-JP" sz="1400"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dirty="0" smtClean="0">
                          <a:effectLst/>
                          <a:latin typeface="Calibri" panose="020F0502020204030204" pitchFamily="34" charset="0"/>
                          <a:ea typeface="MS Mincho" panose="02020609040205080304" pitchFamily="49" charset="-128"/>
                          <a:cs typeface="Times New Roman" panose="02020603050405020304" pitchFamily="18" charset="0"/>
                        </a:rPr>
                        <a:t>Source</a:t>
                      </a:r>
                      <a:r>
                        <a:rPr lang="en-US" altLang="ja-JP" sz="1400" baseline="0" dirty="0" smtClean="0">
                          <a:effectLst/>
                          <a:latin typeface="Calibri" panose="020F0502020204030204" pitchFamily="34" charset="0"/>
                          <a:ea typeface="MS Mincho" panose="02020609040205080304" pitchFamily="49" charset="-128"/>
                          <a:cs typeface="Times New Roman" panose="02020603050405020304" pitchFamily="18" charset="0"/>
                        </a:rPr>
                        <a:t> address of the received frame that is used for measurement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r>
            </a:tbl>
          </a:graphicData>
        </a:graphic>
      </p:graphicFrame>
      <p:sp>
        <p:nvSpPr>
          <p:cNvPr id="6" name="Date Placeholder 5"/>
          <p:cNvSpPr>
            <a:spLocks noGrp="1"/>
          </p:cNvSpPr>
          <p:nvPr>
            <p:ph type="dt" sz="half" idx="10"/>
          </p:nvPr>
        </p:nvSpPr>
        <p:spPr/>
        <p:txBody>
          <a:bodyPr/>
          <a:lstStyle/>
          <a:p>
            <a:r>
              <a:rPr lang="en-US" altLang="ja-JP" smtClean="0"/>
              <a:t>November 2015</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8" name="Slide Number Placeholder 7"/>
          <p:cNvSpPr>
            <a:spLocks noGrp="1"/>
          </p:cNvSpPr>
          <p:nvPr>
            <p:ph type="sldNum" sz="quarter" idx="12"/>
          </p:nvPr>
        </p:nvSpPr>
        <p:spPr/>
        <p:txBody>
          <a:bodyPr/>
          <a:lstStyle/>
          <a:p>
            <a:r>
              <a:rPr lang="en-US" altLang="ja-JP" smtClean="0"/>
              <a:t>Slide </a:t>
            </a:r>
            <a:fld id="{573B0C2F-891A-4B55-B0FA-7854B0ED72D6}" type="slidenum">
              <a:rPr lang="en-US" altLang="ja-JP" smtClean="0"/>
              <a:pPr/>
              <a:t>12</a:t>
            </a:fld>
            <a:endParaRPr lang="en-US" altLang="ja-JP"/>
          </a:p>
        </p:txBody>
      </p:sp>
    </p:spTree>
    <p:extLst>
      <p:ext uri="{BB962C8B-B14F-4D97-AF65-F5344CB8AC3E}">
        <p14:creationId xmlns:p14="http://schemas.microsoft.com/office/powerpoint/2010/main" val="29529070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smtClean="0"/>
              <a:t>Discussion</a:t>
            </a:r>
            <a:endParaRPr lang="en-US" altLang="ja-JP" dirty="0"/>
          </a:p>
        </p:txBody>
      </p:sp>
      <p:sp>
        <p:nvSpPr>
          <p:cNvPr id="6" name="Content Placeholder 5"/>
          <p:cNvSpPr>
            <a:spLocks noGrp="1"/>
          </p:cNvSpPr>
          <p:nvPr>
            <p:ph idx="1"/>
          </p:nvPr>
        </p:nvSpPr>
        <p:spPr/>
        <p:txBody>
          <a:bodyPr/>
          <a:lstStyle/>
          <a:p>
            <a:r>
              <a:rPr lang="en-US" altLang="ja-JP" dirty="0" smtClean="0"/>
              <a:t>Handling of existing MAC metrics IEs</a:t>
            </a:r>
          </a:p>
          <a:p>
            <a:pPr lvl="1"/>
            <a:r>
              <a:rPr lang="en-US" altLang="ja-JP" dirty="0" smtClean="0"/>
              <a:t>MAC Metrics IE (Sub-ID=0x1f) and All MAC Metrics IE (Sub-ID=0x20) are defined in Payload IE:MLME </a:t>
            </a:r>
            <a:r>
              <a:rPr lang="en-US" altLang="ja-JP" dirty="0" err="1" smtClean="0"/>
              <a:t>IE:Nested</a:t>
            </a:r>
            <a:r>
              <a:rPr lang="en-US" altLang="ja-JP" dirty="0" smtClean="0"/>
              <a:t> IE (7.4.4.1 Table 19)</a:t>
            </a:r>
          </a:p>
          <a:p>
            <a:pPr lvl="2"/>
            <a:r>
              <a:rPr lang="en-US" altLang="ja-JP" dirty="0" smtClean="0"/>
              <a:t>10 Attributes (</a:t>
            </a:r>
            <a:r>
              <a:rPr lang="en-US" altLang="ja-JP" i="1" dirty="0" err="1" smtClean="0"/>
              <a:t>macCounterOctets</a:t>
            </a:r>
            <a:r>
              <a:rPr lang="en-US" altLang="ja-JP" i="1" dirty="0" smtClean="0"/>
              <a:t>,…</a:t>
            </a:r>
            <a:r>
              <a:rPr lang="en-US" altLang="ja-JP" dirty="0" smtClean="0"/>
              <a:t>) are assigned Metric Count ID (0x00-0x0a) (7.4.4.7 Table 21) </a:t>
            </a:r>
            <a:r>
              <a:rPr lang="en-US" altLang="ja-JP" dirty="0" smtClean="0">
                <a:sym typeface="Wingdings" panose="05000000000000000000" pitchFamily="2" charset="2"/>
              </a:rPr>
              <a:t></a:t>
            </a:r>
            <a:r>
              <a:rPr lang="en-US" altLang="ja-JP" dirty="0" smtClean="0"/>
              <a:t> all reused by SRM</a:t>
            </a:r>
          </a:p>
          <a:p>
            <a:pPr lvl="1"/>
            <a:r>
              <a:rPr lang="en-US" altLang="ja-JP" dirty="0" smtClean="0"/>
              <a:t>Should these IEs be obsoleted?</a:t>
            </a:r>
          </a:p>
          <a:p>
            <a:pPr lvl="1"/>
            <a:endParaRPr lang="en-US" altLang="ja-JP" dirty="0" smtClean="0"/>
          </a:p>
        </p:txBody>
      </p:sp>
      <p:sp>
        <p:nvSpPr>
          <p:cNvPr id="2" name="Date Placeholder 1"/>
          <p:cNvSpPr>
            <a:spLocks noGrp="1"/>
          </p:cNvSpPr>
          <p:nvPr>
            <p:ph type="dt" sz="half" idx="10"/>
          </p:nvPr>
        </p:nvSpPr>
        <p:spPr/>
        <p:txBody>
          <a:bodyPr/>
          <a:lstStyle/>
          <a:p>
            <a:r>
              <a:rPr lang="en-US" altLang="ja-JP" smtClean="0"/>
              <a:t>November 2015</a:t>
            </a:r>
            <a:endParaRPr lang="en-US" altLang="ja-JP" dirty="0"/>
          </a:p>
        </p:txBody>
      </p:sp>
      <p:sp>
        <p:nvSpPr>
          <p:cNvPr id="3" name="Footer Placeholder 2"/>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13</a:t>
            </a:fld>
            <a:endParaRPr lang="en-US" altLang="ja-JP"/>
          </a:p>
        </p:txBody>
      </p:sp>
    </p:spTree>
    <p:extLst>
      <p:ext uri="{BB962C8B-B14F-4D97-AF65-F5344CB8AC3E}">
        <p14:creationId xmlns:p14="http://schemas.microsoft.com/office/powerpoint/2010/main" val="450473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November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p>
            <a:r>
              <a:rPr lang="en-US" altLang="ja-JP"/>
              <a:t>Slide </a:t>
            </a:r>
            <a:fld id="{22D0E77C-8C98-4788-96F2-A72F7047DCDC}" type="slidenum">
              <a:rPr lang="en-US" altLang="ja-JP"/>
              <a:pPr/>
              <a:t>2</a:t>
            </a:fld>
            <a:endParaRPr lang="en-US" altLang="ja-JP"/>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for SRM</a:t>
            </a:r>
            <a:r>
              <a:rPr lang="en-US" altLang="ja-JP" dirty="0"/>
              <a:t> IE and TPC PIB in </a:t>
            </a:r>
            <a:r>
              <a:rPr kumimoji="1" lang="en-US" altLang="ja-JP" dirty="0"/>
              <a:t>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3457779571"/>
              </p:ext>
            </p:extLst>
          </p:nvPr>
        </p:nvGraphicFramePr>
        <p:xfrm>
          <a:off x="677863" y="3440113"/>
          <a:ext cx="7780337" cy="3265487"/>
        </p:xfrm>
        <a:graphic>
          <a:graphicData uri="http://schemas.openxmlformats.org/presentationml/2006/ole">
            <mc:AlternateContent xmlns:mc="http://schemas.openxmlformats.org/markup-compatibility/2006">
              <mc:Choice xmlns:v="urn:schemas-microsoft-com:vml" Requires="v">
                <p:oleObj spid="_x0000_s4481" name="Document" r:id="rId4" imgW="8242501" imgH="3472654" progId="Word.Document.8">
                  <p:embed/>
                </p:oleObj>
              </mc:Choice>
              <mc:Fallback>
                <p:oleObj name="Document" r:id="rId4" imgW="8242501" imgH="3472654" progId="Word.Document.8">
                  <p:embed/>
                  <p:pic>
                    <p:nvPicPr>
                      <p:cNvPr id="0" name=""/>
                      <p:cNvPicPr>
                        <a:picLocks noChangeAspect="1" noChangeArrowheads="1"/>
                      </p:cNvPicPr>
                      <p:nvPr/>
                    </p:nvPicPr>
                    <p:blipFill>
                      <a:blip r:embed="rId5"/>
                      <a:srcRect/>
                      <a:stretch>
                        <a:fillRect/>
                      </a:stretch>
                    </p:blipFill>
                    <p:spPr bwMode="auto">
                      <a:xfrm>
                        <a:off x="677863" y="3440113"/>
                        <a:ext cx="7780337" cy="3265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12"/>
          <p:cNvSpPr>
            <a:spLocks noChangeArrowheads="1"/>
          </p:cNvSpPr>
          <p:nvPr/>
        </p:nvSpPr>
        <p:spPr bwMode="auto">
          <a:xfrm>
            <a:off x="691253" y="305117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Outline of the proposal</a:t>
            </a:r>
            <a:endParaRPr kumimoji="1" lang="en-US" dirty="0"/>
          </a:p>
        </p:txBody>
      </p:sp>
      <p:sp>
        <p:nvSpPr>
          <p:cNvPr id="6" name="Content Placeholder 5"/>
          <p:cNvSpPr>
            <a:spLocks noGrp="1"/>
          </p:cNvSpPr>
          <p:nvPr>
            <p:ph idx="1"/>
          </p:nvPr>
        </p:nvSpPr>
        <p:spPr/>
        <p:txBody>
          <a:bodyPr/>
          <a:lstStyle/>
          <a:p>
            <a:r>
              <a:rPr lang="en-US" altLang="ja-JP" dirty="0" smtClean="0"/>
              <a:t>Propose SRM Information Element</a:t>
            </a:r>
            <a:endParaRPr lang="en-US" altLang="ja-JP" dirty="0"/>
          </a:p>
          <a:p>
            <a:r>
              <a:rPr lang="en-US" altLang="ja-JP" dirty="0" smtClean="0"/>
              <a:t>Propose TPC for WPAN </a:t>
            </a:r>
            <a:endParaRPr lang="en-US" altLang="ja-JP" dirty="0"/>
          </a:p>
          <a:p>
            <a:r>
              <a:rPr lang="en-US" altLang="ja-JP" dirty="0"/>
              <a:t>Discussion</a:t>
            </a:r>
          </a:p>
          <a:p>
            <a:pPr lvl="1"/>
            <a:r>
              <a:rPr lang="en-US" altLang="ja-JP" dirty="0" smtClean="0"/>
              <a:t>Handling of existing MAC metrics IEs</a:t>
            </a:r>
          </a:p>
        </p:txBody>
      </p:sp>
      <p:sp>
        <p:nvSpPr>
          <p:cNvPr id="2" name="Date Placeholder 1"/>
          <p:cNvSpPr>
            <a:spLocks noGrp="1"/>
          </p:cNvSpPr>
          <p:nvPr>
            <p:ph type="dt" sz="half" idx="10"/>
          </p:nvPr>
        </p:nvSpPr>
        <p:spPr/>
        <p:txBody>
          <a:bodyPr/>
          <a:lstStyle/>
          <a:p>
            <a:r>
              <a:rPr lang="en-US" altLang="ja-JP" smtClean="0"/>
              <a:t>November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smtClean="0"/>
              <a:t>H. Yokota, R. Salazar, C. Calvert, 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3</a:t>
            </a:fld>
            <a:endParaRPr lang="en-US" altLang="ja-JP"/>
          </a:p>
        </p:txBody>
      </p:sp>
      <p:sp>
        <p:nvSpPr>
          <p:cNvPr id="7" name="TextBox 6"/>
          <p:cNvSpPr txBox="1"/>
          <p:nvPr/>
        </p:nvSpPr>
        <p:spPr>
          <a:xfrm>
            <a:off x="1219200" y="4912192"/>
            <a:ext cx="5173211" cy="1077218"/>
          </a:xfrm>
          <a:prstGeom prst="rect">
            <a:avLst/>
          </a:prstGeom>
          <a:noFill/>
        </p:spPr>
        <p:txBody>
          <a:bodyPr wrap="none" rtlCol="0">
            <a:spAutoFit/>
          </a:bodyPr>
          <a:lstStyle/>
          <a:p>
            <a:r>
              <a:rPr kumimoji="1" lang="en-US" sz="3200" b="1" dirty="0" smtClean="0"/>
              <a:t>References</a:t>
            </a:r>
            <a:r>
              <a:rPr kumimoji="1" lang="en-US" sz="3200" dirty="0" smtClean="0"/>
              <a:t/>
            </a:r>
            <a:br>
              <a:rPr kumimoji="1" lang="en-US" sz="3200" dirty="0" smtClean="0"/>
            </a:br>
            <a:r>
              <a:rPr kumimoji="1" lang="en-US" sz="3200" dirty="0" smtClean="0"/>
              <a:t> [1] IEEE</a:t>
            </a:r>
            <a:r>
              <a:rPr kumimoji="1" lang="en-US" altLang="ja-JP" sz="3200" dirty="0" smtClean="0"/>
              <a:t>802.15.4-REVc-D00</a:t>
            </a:r>
          </a:p>
        </p:txBody>
      </p:sp>
    </p:spTree>
    <p:extLst>
      <p:ext uri="{BB962C8B-B14F-4D97-AF65-F5344CB8AC3E}">
        <p14:creationId xmlns:p14="http://schemas.microsoft.com/office/powerpoint/2010/main" val="420305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58257" y="1751166"/>
            <a:ext cx="4687328" cy="2496164"/>
          </a:xfrm>
          <a:prstGeom prst="rect">
            <a:avLst/>
          </a:prstGeom>
        </p:spPr>
      </p:pic>
      <p:sp>
        <p:nvSpPr>
          <p:cNvPr id="4" name="Title 3"/>
          <p:cNvSpPr>
            <a:spLocks noGrp="1"/>
          </p:cNvSpPr>
          <p:nvPr>
            <p:ph type="title"/>
          </p:nvPr>
        </p:nvSpPr>
        <p:spPr/>
        <p:txBody>
          <a:bodyPr/>
          <a:lstStyle/>
          <a:p>
            <a:r>
              <a:rPr lang="en-US" dirty="0" smtClean="0"/>
              <a:t>SRM Information Element in Header IEs</a:t>
            </a:r>
            <a:br>
              <a:rPr lang="en-US" dirty="0" smtClean="0"/>
            </a:br>
            <a:r>
              <a:rPr lang="en-US" altLang="ja-JP" dirty="0" smtClean="0"/>
              <a:t>(IEEE802.15.4-REVc-D00[1])</a:t>
            </a:r>
            <a:endParaRPr lang="en-US" dirty="0"/>
          </a:p>
        </p:txBody>
      </p:sp>
      <p:graphicFrame>
        <p:nvGraphicFramePr>
          <p:cNvPr id="5" name="Table 4"/>
          <p:cNvGraphicFramePr>
            <a:graphicFrameLocks noGrp="1"/>
          </p:cNvGraphicFramePr>
          <p:nvPr>
            <p:extLst/>
          </p:nvPr>
        </p:nvGraphicFramePr>
        <p:xfrm>
          <a:off x="89941" y="2313905"/>
          <a:ext cx="4027157" cy="563880"/>
        </p:xfrm>
        <a:graphic>
          <a:graphicData uri="http://schemas.openxmlformats.org/drawingml/2006/table">
            <a:tbl>
              <a:tblPr firstRow="1" bandRow="1">
                <a:tableStyleId>{5940675A-B579-460E-94D1-54222C63F5DA}</a:tableStyleId>
              </a:tblPr>
              <a:tblGrid>
                <a:gridCol w="1132012"/>
                <a:gridCol w="1754603"/>
                <a:gridCol w="1140542"/>
              </a:tblGrid>
              <a:tr h="278130">
                <a:tc>
                  <a:txBody>
                    <a:bodyPr/>
                    <a:lstStyle/>
                    <a:p>
                      <a:pPr algn="ctr"/>
                      <a:r>
                        <a:rPr lang="en-US" sz="1400" dirty="0" smtClean="0"/>
                        <a:t>Element</a:t>
                      </a:r>
                      <a:r>
                        <a:rPr lang="en-US" sz="1400" baseline="0" dirty="0" smtClean="0"/>
                        <a:t> ID</a:t>
                      </a:r>
                      <a:endParaRPr lang="en-US" sz="1400" dirty="0"/>
                    </a:p>
                  </a:txBody>
                  <a:tcPr marL="68580" marR="68580" marT="34290" marB="34290"/>
                </a:tc>
                <a:tc>
                  <a:txBody>
                    <a:bodyPr/>
                    <a:lstStyle/>
                    <a:p>
                      <a:pPr algn="ctr"/>
                      <a:r>
                        <a:rPr lang="en-US" sz="1400" dirty="0" smtClean="0"/>
                        <a:t>Name</a:t>
                      </a:r>
                      <a:endParaRPr lang="en-US" sz="1400" dirty="0"/>
                    </a:p>
                  </a:txBody>
                  <a:tcPr marL="68580" marR="68580" marT="34290" marB="34290"/>
                </a:tc>
                <a:tc>
                  <a:txBody>
                    <a:bodyPr/>
                    <a:lstStyle/>
                    <a:p>
                      <a:pPr algn="ctr"/>
                      <a:r>
                        <a:rPr lang="en-US" sz="1400" dirty="0" err="1" smtClean="0"/>
                        <a:t>Subclause</a:t>
                      </a:r>
                      <a:endParaRPr lang="en-US" sz="1400" dirty="0"/>
                    </a:p>
                  </a:txBody>
                  <a:tcPr marL="68580" marR="68580" marT="34290" marB="34290"/>
                </a:tc>
              </a:tr>
              <a:tr h="274320">
                <a:tc>
                  <a:txBody>
                    <a:bodyPr/>
                    <a:lstStyle/>
                    <a:p>
                      <a:pPr algn="ctr"/>
                      <a:r>
                        <a:rPr lang="en-US" sz="1400" dirty="0" smtClean="0"/>
                        <a:t>0x2a</a:t>
                      </a:r>
                      <a:endParaRPr lang="en-US" sz="1400" dirty="0"/>
                    </a:p>
                  </a:txBody>
                  <a:tcPr marL="68580" marR="68580" marT="34290" marB="34290"/>
                </a:tc>
                <a:tc>
                  <a:txBody>
                    <a:bodyPr/>
                    <a:lstStyle/>
                    <a:p>
                      <a:pPr algn="ctr"/>
                      <a:r>
                        <a:rPr lang="en-US" sz="1400" dirty="0" smtClean="0"/>
                        <a:t>SRM IE</a:t>
                      </a:r>
                      <a:endParaRPr lang="en-US" sz="1400" dirty="0"/>
                    </a:p>
                  </a:txBody>
                  <a:tcPr marL="68580" marR="68580" marT="34290" marB="34290"/>
                </a:tc>
                <a:tc>
                  <a:txBody>
                    <a:bodyPr/>
                    <a:lstStyle/>
                    <a:p>
                      <a:pPr algn="ctr"/>
                      <a:r>
                        <a:rPr lang="en-US" sz="1400" dirty="0" smtClean="0"/>
                        <a:t>7.4.2.18</a:t>
                      </a:r>
                      <a:endParaRPr lang="en-US" sz="1400" dirty="0"/>
                    </a:p>
                  </a:txBody>
                  <a:tcPr marL="68580" marR="68580" marT="34290" marB="34290"/>
                </a:tc>
              </a:tr>
            </a:tbl>
          </a:graphicData>
        </a:graphic>
      </p:graphicFrame>
      <p:cxnSp>
        <p:nvCxnSpPr>
          <p:cNvPr id="6" name="Straight Arrow Connector 5"/>
          <p:cNvCxnSpPr/>
          <p:nvPr/>
        </p:nvCxnSpPr>
        <p:spPr>
          <a:xfrm>
            <a:off x="4136416" y="2702148"/>
            <a:ext cx="435584" cy="34773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3809346419"/>
              </p:ext>
            </p:extLst>
          </p:nvPr>
        </p:nvGraphicFramePr>
        <p:xfrm>
          <a:off x="396024" y="3508619"/>
          <a:ext cx="3429001" cy="777240"/>
        </p:xfrm>
        <a:graphic>
          <a:graphicData uri="http://schemas.openxmlformats.org/drawingml/2006/table">
            <a:tbl>
              <a:tblPr firstRow="1" bandRow="1">
                <a:tableStyleId>{5940675A-B579-460E-94D1-54222C63F5DA}</a:tableStyleId>
              </a:tblPr>
              <a:tblGrid>
                <a:gridCol w="1280376"/>
                <a:gridCol w="767366"/>
                <a:gridCol w="1381259"/>
              </a:tblGrid>
              <a:tr h="278130">
                <a:tc>
                  <a:txBody>
                    <a:bodyPr/>
                    <a:lstStyle/>
                    <a:p>
                      <a:pPr algn="ctr"/>
                      <a:r>
                        <a:rPr lang="en-US" sz="1400" dirty="0" smtClean="0"/>
                        <a:t>Bits:0-5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a:t>
                      </a:r>
                      <a:r>
                        <a:rPr lang="en-US" sz="1400" baseline="0" dirty="0" smtClean="0"/>
                        <a:t> 0-126</a:t>
                      </a:r>
                      <a:endParaRPr lang="en-US" sz="1400" dirty="0"/>
                    </a:p>
                  </a:txBody>
                  <a:tcPr marL="68580" marR="68580" marT="34290" marB="34290"/>
                </a:tc>
              </a:tr>
              <a:tr h="480060">
                <a:tc>
                  <a:txBody>
                    <a:bodyPr/>
                    <a:lstStyle/>
                    <a:p>
                      <a:pPr algn="ctr"/>
                      <a:r>
                        <a:rPr lang="en-US" sz="1400" dirty="0" smtClean="0"/>
                        <a:t>SRM</a:t>
                      </a:r>
                      <a:r>
                        <a:rPr lang="en-US" sz="1400" baseline="0" dirty="0" smtClean="0"/>
                        <a:t> 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Value</a:t>
                      </a:r>
                      <a:endParaRPr lang="en-US" sz="1400" dirty="0"/>
                    </a:p>
                  </a:txBody>
                  <a:tcPr marL="68580" marR="68580" marT="34290" marB="34290"/>
                </a:tc>
              </a:tr>
            </a:tbl>
          </a:graphicData>
        </a:graphic>
      </p:graphicFrame>
      <p:sp>
        <p:nvSpPr>
          <p:cNvPr id="10" name="TextBox 9"/>
          <p:cNvSpPr txBox="1"/>
          <p:nvPr/>
        </p:nvSpPr>
        <p:spPr>
          <a:xfrm>
            <a:off x="1225265" y="3205468"/>
            <a:ext cx="1887055" cy="276999"/>
          </a:xfrm>
          <a:prstGeom prst="rect">
            <a:avLst/>
          </a:prstGeom>
          <a:noFill/>
        </p:spPr>
        <p:txBody>
          <a:bodyPr wrap="none" rtlCol="0">
            <a:spAutoFit/>
          </a:bodyPr>
          <a:lstStyle/>
          <a:p>
            <a:r>
              <a:rPr kumimoji="1" lang="en-US" dirty="0">
                <a:latin typeface="+mn-lt"/>
              </a:rPr>
              <a:t>Format of SRM Metri</a:t>
            </a:r>
            <a:r>
              <a:rPr lang="en-US" dirty="0">
                <a:latin typeface="+mn-lt"/>
              </a:rPr>
              <a:t>c ID</a:t>
            </a:r>
            <a:endParaRPr kumimoji="1" lang="en-US" dirty="0">
              <a:latin typeface="+mn-lt"/>
            </a:endParaRPr>
          </a:p>
        </p:txBody>
      </p:sp>
      <p:graphicFrame>
        <p:nvGraphicFramePr>
          <p:cNvPr id="12" name="Table 11"/>
          <p:cNvGraphicFramePr>
            <a:graphicFrameLocks noGrp="1"/>
          </p:cNvGraphicFramePr>
          <p:nvPr>
            <p:extLst>
              <p:ext uri="{D42A27DB-BD31-4B8C-83A1-F6EECF244321}">
                <p14:modId xmlns:p14="http://schemas.microsoft.com/office/powerpoint/2010/main" val="990920580"/>
              </p:ext>
            </p:extLst>
          </p:nvPr>
        </p:nvGraphicFramePr>
        <p:xfrm>
          <a:off x="195013" y="4750882"/>
          <a:ext cx="2917307" cy="1497518"/>
        </p:xfrm>
        <a:graphic>
          <a:graphicData uri="http://schemas.openxmlformats.org/drawingml/2006/table">
            <a:tbl>
              <a:tblPr firstRow="1" bandRow="1">
                <a:tableStyleId>{5940675A-B579-460E-94D1-54222C63F5DA}</a:tableStyleId>
              </a:tblPr>
              <a:tblGrid>
                <a:gridCol w="1364005"/>
                <a:gridCol w="1553302"/>
              </a:tblGrid>
              <a:tr h="480060">
                <a:tc>
                  <a:txBody>
                    <a:bodyPr/>
                    <a:lstStyle/>
                    <a:p>
                      <a:pPr algn="ctr"/>
                      <a:r>
                        <a:rPr lang="en-US" sz="1400" dirty="0" smtClean="0"/>
                        <a:t>Attribute</a:t>
                      </a:r>
                      <a:r>
                        <a:rPr lang="en-US" sz="1400" baseline="0" dirty="0" smtClean="0"/>
                        <a:t> name</a:t>
                      </a:r>
                    </a:p>
                  </a:txBody>
                  <a:tcPr marL="68580" marR="68580" marT="34290" marB="34290"/>
                </a:tc>
                <a:tc>
                  <a:txBody>
                    <a:bodyPr/>
                    <a:lstStyle/>
                    <a:p>
                      <a:pPr algn="ctr"/>
                      <a:r>
                        <a:rPr lang="en-US" sz="1400" dirty="0" smtClean="0"/>
                        <a:t>SRM Metric ID</a:t>
                      </a:r>
                    </a:p>
                    <a:p>
                      <a:pPr algn="ctr"/>
                      <a:r>
                        <a:rPr lang="en-US" altLang="ja-JP" sz="1400" dirty="0" smtClean="0"/>
                        <a:t>b</a:t>
                      </a:r>
                      <a:r>
                        <a:rPr lang="en-US" altLang="ja-JP" sz="1400" baseline="-25000" dirty="0" smtClean="0"/>
                        <a:t>5</a:t>
                      </a:r>
                      <a:r>
                        <a:rPr lang="en-US" altLang="ja-JP" sz="1400" dirty="0" smtClean="0"/>
                        <a:t>b</a:t>
                      </a:r>
                      <a:r>
                        <a:rPr lang="en-US" altLang="ja-JP" sz="1400" baseline="-25000" dirty="0" smtClean="0"/>
                        <a:t>4</a:t>
                      </a:r>
                      <a:r>
                        <a:rPr lang="en-US" altLang="ja-JP" sz="1400" dirty="0" smtClean="0"/>
                        <a:t>b</a:t>
                      </a:r>
                      <a:r>
                        <a:rPr lang="en-US" altLang="ja-JP" sz="1400" baseline="-25000" dirty="0" smtClean="0"/>
                        <a:t>3</a:t>
                      </a:r>
                      <a:r>
                        <a:rPr lang="en-US" altLang="ja-JP" sz="1400" dirty="0" smtClean="0"/>
                        <a:t>b</a:t>
                      </a:r>
                      <a:r>
                        <a:rPr lang="en-US" altLang="ja-JP" sz="1400" baseline="-25000" dirty="0" smtClean="0"/>
                        <a:t>2</a:t>
                      </a:r>
                      <a:r>
                        <a:rPr lang="en-US" altLang="ja-JP" sz="1400" dirty="0" smtClean="0"/>
                        <a:t>b</a:t>
                      </a:r>
                      <a:r>
                        <a:rPr lang="en-US" altLang="ja-JP" sz="1400" baseline="-25000" dirty="0" smtClean="0"/>
                        <a:t>1</a:t>
                      </a:r>
                      <a:r>
                        <a:rPr lang="en-US" altLang="ja-JP" sz="1400" dirty="0" smtClean="0"/>
                        <a:t>b</a:t>
                      </a:r>
                      <a:r>
                        <a:rPr lang="en-US" altLang="ja-JP" sz="1400" baseline="-25000" dirty="0" smtClean="0"/>
                        <a:t>0</a:t>
                      </a:r>
                      <a:endParaRPr lang="en-US" altLang="ja-JP" sz="1400" baseline="-25000" dirty="0"/>
                    </a:p>
                  </a:txBody>
                  <a:tcPr marL="68580" marR="68580" marT="34290" marB="34290"/>
                </a:tc>
              </a:tr>
              <a:tr h="348709">
                <a:tc>
                  <a:txBody>
                    <a:bodyPr/>
                    <a:lstStyle/>
                    <a:p>
                      <a:pPr algn="ctr"/>
                      <a:r>
                        <a:rPr lang="en-US" sz="1400" dirty="0" err="1" smtClean="0"/>
                        <a:t>macED</a:t>
                      </a:r>
                      <a:endParaRPr lang="en-US" sz="1400" dirty="0"/>
                    </a:p>
                  </a:txBody>
                  <a:tcPr marL="68580" marR="68580" marT="34290" marB="34290"/>
                </a:tc>
                <a:tc>
                  <a:txBody>
                    <a:bodyPr/>
                    <a:lstStyle/>
                    <a:p>
                      <a:pPr algn="ctr"/>
                      <a:r>
                        <a:rPr lang="en-US" sz="1400" dirty="0" smtClean="0"/>
                        <a:t>000000</a:t>
                      </a:r>
                      <a:endParaRPr lang="en-US" sz="1400" dirty="0"/>
                    </a:p>
                  </a:txBody>
                  <a:tcPr marL="68580" marR="68580" marT="34290" marB="34290"/>
                </a:tc>
              </a:tr>
              <a:tr h="371569">
                <a:tc>
                  <a:txBody>
                    <a:bodyPr/>
                    <a:lstStyle/>
                    <a:p>
                      <a:pPr algn="ctr"/>
                      <a:r>
                        <a:rPr lang="en-US" sz="1400" dirty="0" err="1" smtClean="0"/>
                        <a:t>MacTxFailTime</a:t>
                      </a:r>
                      <a:endParaRPr lang="en-US" sz="1400" dirty="0"/>
                    </a:p>
                  </a:txBody>
                  <a:tcPr marL="68580" marR="68580" marT="34290" marB="34290"/>
                </a:tc>
                <a:tc>
                  <a:txBody>
                    <a:bodyPr/>
                    <a:lstStyle/>
                    <a:p>
                      <a:pPr algn="ctr"/>
                      <a:r>
                        <a:rPr lang="en-US" sz="1400" dirty="0" smtClean="0"/>
                        <a:t>000001</a:t>
                      </a:r>
                      <a:endParaRPr lang="en-US" sz="1400" dirty="0"/>
                    </a:p>
                  </a:txBody>
                  <a:tcPr marL="68580" marR="68580" marT="34290" marB="34290"/>
                </a:tc>
              </a:tr>
              <a:tr h="27432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bl>
          </a:graphicData>
        </a:graphic>
      </p:graphicFrame>
      <p:sp>
        <p:nvSpPr>
          <p:cNvPr id="13" name="TextBox 12"/>
          <p:cNvSpPr txBox="1"/>
          <p:nvPr/>
        </p:nvSpPr>
        <p:spPr>
          <a:xfrm>
            <a:off x="1028122" y="4495800"/>
            <a:ext cx="1184940" cy="276999"/>
          </a:xfrm>
          <a:prstGeom prst="rect">
            <a:avLst/>
          </a:prstGeom>
          <a:noFill/>
        </p:spPr>
        <p:txBody>
          <a:bodyPr wrap="none" rtlCol="0">
            <a:spAutoFit/>
          </a:bodyPr>
          <a:lstStyle/>
          <a:p>
            <a:r>
              <a:rPr kumimoji="1" lang="en-US" dirty="0">
                <a:latin typeface="+mn-lt"/>
              </a:rPr>
              <a:t>SRM Metri</a:t>
            </a:r>
            <a:r>
              <a:rPr lang="en-US" dirty="0">
                <a:latin typeface="+mn-lt"/>
              </a:rPr>
              <a:t>c ID</a:t>
            </a:r>
            <a:endParaRPr kumimoji="1" lang="en-US" dirty="0">
              <a:latin typeface="+mn-lt"/>
            </a:endParaRPr>
          </a:p>
        </p:txBody>
      </p:sp>
      <p:graphicFrame>
        <p:nvGraphicFramePr>
          <p:cNvPr id="16" name="Table 15"/>
          <p:cNvGraphicFramePr>
            <a:graphicFrameLocks noGrp="1"/>
          </p:cNvGraphicFramePr>
          <p:nvPr>
            <p:extLst>
              <p:ext uri="{D42A27DB-BD31-4B8C-83A1-F6EECF244321}">
                <p14:modId xmlns:p14="http://schemas.microsoft.com/office/powerpoint/2010/main" val="3201472727"/>
              </p:ext>
            </p:extLst>
          </p:nvPr>
        </p:nvGraphicFramePr>
        <p:xfrm>
          <a:off x="3419455" y="4582898"/>
          <a:ext cx="2886615" cy="1623060"/>
        </p:xfrm>
        <a:graphic>
          <a:graphicData uri="http://schemas.openxmlformats.org/drawingml/2006/table">
            <a:tbl>
              <a:tblPr firstRow="1" bandRow="1">
                <a:tableStyleId>{5940675A-B579-460E-94D1-54222C63F5DA}</a:tableStyleId>
              </a:tblPr>
              <a:tblGrid>
                <a:gridCol w="1516846"/>
                <a:gridCol w="1369769"/>
              </a:tblGrid>
              <a:tr h="480060">
                <a:tc>
                  <a:txBody>
                    <a:bodyPr/>
                    <a:lstStyle/>
                    <a:p>
                      <a:pPr algn="ctr"/>
                      <a:r>
                        <a:rPr lang="en-US" sz="1400" baseline="0" dirty="0" smtClean="0"/>
                        <a:t>Measured range</a:t>
                      </a:r>
                      <a:endParaRPr lang="en-US" sz="1400" dirty="0"/>
                    </a:p>
                  </a:txBody>
                  <a:tcPr marL="68580" marR="68580" marT="34290" marB="34290"/>
                </a:tc>
                <a:tc>
                  <a:txBody>
                    <a:bodyPr/>
                    <a:lstStyle/>
                    <a:p>
                      <a:pPr algn="ctr"/>
                      <a:r>
                        <a:rPr lang="en-US" sz="1400" dirty="0" smtClean="0"/>
                        <a:t>Scope</a:t>
                      </a:r>
                      <a:r>
                        <a:rPr lang="en-US" sz="1400" baseline="0" dirty="0" smtClean="0"/>
                        <a:t> ID</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dirty="0" smtClean="0"/>
                        <a:t>b</a:t>
                      </a:r>
                      <a:r>
                        <a:rPr lang="en-US" altLang="ja-JP" sz="1800" baseline="-25000" dirty="0" smtClean="0"/>
                        <a:t>1</a:t>
                      </a:r>
                      <a:r>
                        <a:rPr lang="en-US" altLang="ja-JP" sz="1400" dirty="0" smtClean="0"/>
                        <a:t> b</a:t>
                      </a:r>
                      <a:r>
                        <a:rPr lang="en-US" altLang="ja-JP" sz="1800" baseline="-25000" dirty="0" smtClean="0"/>
                        <a:t>0</a:t>
                      </a:r>
                    </a:p>
                  </a:txBody>
                  <a:tcPr marL="68580" marR="68580" marT="34290" marB="34290"/>
                </a:tc>
              </a:tr>
              <a:tr h="274320">
                <a:tc>
                  <a:txBody>
                    <a:bodyPr/>
                    <a:lstStyle/>
                    <a:p>
                      <a:pPr algn="ctr"/>
                      <a:r>
                        <a:rPr lang="en-US" sz="1400" dirty="0" smtClean="0"/>
                        <a:t>Link</a:t>
                      </a:r>
                      <a:endParaRPr lang="en-US" sz="1400" dirty="0"/>
                    </a:p>
                  </a:txBody>
                  <a:tcPr marL="68580" marR="68580" marT="34290" marB="34290"/>
                </a:tc>
                <a:tc>
                  <a:txBody>
                    <a:bodyPr/>
                    <a:lstStyle/>
                    <a:p>
                      <a:pPr algn="ctr"/>
                      <a:r>
                        <a:rPr lang="en-US" sz="1400" dirty="0" smtClean="0"/>
                        <a:t>00</a:t>
                      </a:r>
                      <a:endParaRPr lang="en-US" sz="1400" dirty="0"/>
                    </a:p>
                  </a:txBody>
                  <a:tcPr marL="68580" marR="68580" marT="34290" marB="34290"/>
                </a:tc>
              </a:tr>
              <a:tr h="274320">
                <a:tc>
                  <a:txBody>
                    <a:bodyPr/>
                    <a:lstStyle/>
                    <a:p>
                      <a:pPr algn="ctr"/>
                      <a:r>
                        <a:rPr lang="en-US" sz="1400" dirty="0" smtClean="0"/>
                        <a:t>Path</a:t>
                      </a:r>
                      <a:endParaRPr lang="en-US" sz="1400" dirty="0"/>
                    </a:p>
                  </a:txBody>
                  <a:tcPr marL="68580" marR="68580" marT="34290" marB="34290"/>
                </a:tc>
                <a:tc>
                  <a:txBody>
                    <a:bodyPr/>
                    <a:lstStyle/>
                    <a:p>
                      <a:pPr algn="ctr"/>
                      <a:r>
                        <a:rPr lang="en-US" sz="1400" dirty="0" smtClean="0"/>
                        <a:t>01</a:t>
                      </a:r>
                      <a:endParaRPr lang="en-US" sz="1400" dirty="0"/>
                    </a:p>
                  </a:txBody>
                  <a:tcPr marL="68580" marR="68580" marT="34290" marB="34290"/>
                </a:tc>
              </a:tr>
              <a:tr h="274320">
                <a:tc>
                  <a:txBody>
                    <a:bodyPr/>
                    <a:lstStyle/>
                    <a:p>
                      <a:pPr algn="ctr"/>
                      <a:r>
                        <a:rPr lang="en-US" sz="1400" dirty="0" smtClean="0"/>
                        <a:t>Network</a:t>
                      </a:r>
                      <a:endParaRPr lang="en-US" sz="1400" dirty="0"/>
                    </a:p>
                  </a:txBody>
                  <a:tcPr marL="68580" marR="68580" marT="34290" marB="34290"/>
                </a:tc>
                <a:tc>
                  <a:txBody>
                    <a:bodyPr/>
                    <a:lstStyle/>
                    <a:p>
                      <a:pPr algn="ctr"/>
                      <a:r>
                        <a:rPr lang="en-US" sz="1400" dirty="0" smtClean="0"/>
                        <a:t>10</a:t>
                      </a:r>
                      <a:endParaRPr lang="en-US" sz="1400" dirty="0"/>
                    </a:p>
                  </a:txBody>
                  <a:tcPr marL="68580" marR="68580" marT="34290" marB="34290"/>
                </a:tc>
              </a:tr>
              <a:tr h="274320">
                <a:tc>
                  <a:txBody>
                    <a:bodyPr/>
                    <a:lstStyle/>
                    <a:p>
                      <a:pPr algn="ctr"/>
                      <a:r>
                        <a:rPr lang="en-US" sz="1400" dirty="0" smtClean="0"/>
                        <a:t>Reserved</a:t>
                      </a:r>
                      <a:endParaRPr lang="en-US" sz="1400" dirty="0"/>
                    </a:p>
                  </a:txBody>
                  <a:tcPr marL="68580" marR="68580" marT="34290" marB="34290"/>
                </a:tc>
                <a:tc>
                  <a:txBody>
                    <a:bodyPr/>
                    <a:lstStyle/>
                    <a:p>
                      <a:pPr algn="ctr"/>
                      <a:r>
                        <a:rPr lang="en-US" sz="1400" dirty="0" smtClean="0"/>
                        <a:t>11</a:t>
                      </a:r>
                      <a:endParaRPr lang="en-US" sz="1400" dirty="0"/>
                    </a:p>
                  </a:txBody>
                  <a:tcPr marL="68580" marR="68580" marT="34290" marB="34290"/>
                </a:tc>
              </a:tr>
            </a:tbl>
          </a:graphicData>
        </a:graphic>
      </p:graphicFrame>
      <p:sp>
        <p:nvSpPr>
          <p:cNvPr id="17" name="TextBox 16"/>
          <p:cNvSpPr txBox="1"/>
          <p:nvPr/>
        </p:nvSpPr>
        <p:spPr>
          <a:xfrm>
            <a:off x="4583238" y="4341168"/>
            <a:ext cx="619080" cy="276999"/>
          </a:xfrm>
          <a:prstGeom prst="rect">
            <a:avLst/>
          </a:prstGeom>
          <a:noFill/>
        </p:spPr>
        <p:txBody>
          <a:bodyPr wrap="none" rtlCol="0">
            <a:spAutoFit/>
          </a:bodyPr>
          <a:lstStyle/>
          <a:p>
            <a:r>
              <a:rPr lang="en-US" dirty="0">
                <a:latin typeface="+mn-lt"/>
              </a:rPr>
              <a:t>Scope</a:t>
            </a:r>
            <a:endParaRPr kumimoji="1" lang="en-US" dirty="0">
              <a:latin typeface="+mn-lt"/>
            </a:endParaRPr>
          </a:p>
        </p:txBody>
      </p:sp>
      <p:cxnSp>
        <p:nvCxnSpPr>
          <p:cNvPr id="20" name="Straight Arrow Connector 19"/>
          <p:cNvCxnSpPr/>
          <p:nvPr/>
        </p:nvCxnSpPr>
        <p:spPr>
          <a:xfrm flipH="1" flipV="1">
            <a:off x="840347" y="4287602"/>
            <a:ext cx="384918" cy="18832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2140492" y="4314770"/>
            <a:ext cx="2431508" cy="19580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229846" y="5066258"/>
            <a:ext cx="2994648" cy="276999"/>
          </a:xfrm>
          <a:prstGeom prst="rect">
            <a:avLst/>
          </a:prstGeom>
          <a:noFill/>
        </p:spPr>
        <p:txBody>
          <a:bodyPr wrap="square" rtlCol="0">
            <a:spAutoFit/>
          </a:bodyPr>
          <a:lstStyle/>
          <a:p>
            <a:r>
              <a:rPr kumimoji="1" lang="en-US" dirty="0">
                <a:solidFill>
                  <a:srgbClr val="FF0000"/>
                </a:solidFill>
                <a:sym typeface="Wingdings" panose="05000000000000000000" pitchFamily="2" charset="2"/>
              </a:rPr>
              <a:t></a:t>
            </a:r>
            <a:r>
              <a:rPr kumimoji="1" lang="en-US" dirty="0">
                <a:solidFill>
                  <a:srgbClr val="FF0000"/>
                </a:solidFill>
              </a:rPr>
              <a:t>on the link of the transmitting device</a:t>
            </a:r>
          </a:p>
        </p:txBody>
      </p:sp>
      <p:sp>
        <p:nvSpPr>
          <p:cNvPr id="28" name="TextBox 27"/>
          <p:cNvSpPr txBox="1"/>
          <p:nvPr/>
        </p:nvSpPr>
        <p:spPr>
          <a:xfrm>
            <a:off x="6229846" y="5370033"/>
            <a:ext cx="2914154" cy="276999"/>
          </a:xfrm>
          <a:prstGeom prst="rect">
            <a:avLst/>
          </a:prstGeom>
          <a:noFill/>
        </p:spPr>
        <p:txBody>
          <a:bodyPr wrap="square" rtlCol="0">
            <a:spAutoFit/>
          </a:bodyPr>
          <a:lstStyle/>
          <a:p>
            <a:r>
              <a:rPr kumimoji="1" lang="en-US" dirty="0">
                <a:solidFill>
                  <a:srgbClr val="FF0000"/>
                </a:solidFill>
                <a:sym typeface="Wingdings" panose="05000000000000000000" pitchFamily="2" charset="2"/>
              </a:rPr>
              <a:t></a:t>
            </a:r>
            <a:r>
              <a:rPr kumimoji="1" lang="en-US" dirty="0">
                <a:solidFill>
                  <a:srgbClr val="FF0000"/>
                </a:solidFill>
              </a:rPr>
              <a:t>on the path to/from PAN coordinator</a:t>
            </a:r>
          </a:p>
        </p:txBody>
      </p:sp>
      <p:sp>
        <p:nvSpPr>
          <p:cNvPr id="29" name="TextBox 28"/>
          <p:cNvSpPr txBox="1"/>
          <p:nvPr/>
        </p:nvSpPr>
        <p:spPr>
          <a:xfrm>
            <a:off x="6229844" y="5626616"/>
            <a:ext cx="1558760" cy="276999"/>
          </a:xfrm>
          <a:prstGeom prst="rect">
            <a:avLst/>
          </a:prstGeom>
          <a:noFill/>
        </p:spPr>
        <p:txBody>
          <a:bodyPr wrap="none" rtlCol="0">
            <a:spAutoFit/>
          </a:bodyPr>
          <a:lstStyle/>
          <a:p>
            <a:r>
              <a:rPr lang="en-US" dirty="0">
                <a:solidFill>
                  <a:srgbClr val="FF0000"/>
                </a:solidFill>
                <a:sym typeface="Wingdings" panose="05000000000000000000" pitchFamily="2" charset="2"/>
              </a:rPr>
              <a:t></a:t>
            </a:r>
            <a:r>
              <a:rPr lang="en-US" dirty="0">
                <a:solidFill>
                  <a:srgbClr val="FF0000"/>
                </a:solidFill>
              </a:rPr>
              <a:t>over the entire PAN</a:t>
            </a:r>
            <a:endParaRPr kumimoji="1" lang="en-US" dirty="0">
              <a:solidFill>
                <a:srgbClr val="FF0000"/>
              </a:solidFill>
            </a:endParaRPr>
          </a:p>
        </p:txBody>
      </p:sp>
      <p:sp>
        <p:nvSpPr>
          <p:cNvPr id="30" name="TextBox 29"/>
          <p:cNvSpPr txBox="1"/>
          <p:nvPr/>
        </p:nvSpPr>
        <p:spPr>
          <a:xfrm>
            <a:off x="6310484" y="4775870"/>
            <a:ext cx="2496196" cy="276999"/>
          </a:xfrm>
          <a:prstGeom prst="rect">
            <a:avLst/>
          </a:prstGeom>
          <a:noFill/>
        </p:spPr>
        <p:txBody>
          <a:bodyPr wrap="none" rtlCol="0">
            <a:spAutoFit/>
          </a:bodyPr>
          <a:lstStyle/>
          <a:p>
            <a:r>
              <a:rPr lang="en-US" dirty="0"/>
              <a:t>Attribute represents the performance:</a:t>
            </a:r>
            <a:endParaRPr kumimoji="1" lang="en-US" dirty="0"/>
          </a:p>
        </p:txBody>
      </p:sp>
      <p:sp>
        <p:nvSpPr>
          <p:cNvPr id="3" name="Date Placeholder 2"/>
          <p:cNvSpPr>
            <a:spLocks noGrp="1"/>
          </p:cNvSpPr>
          <p:nvPr>
            <p:ph type="dt" sz="half" idx="10"/>
          </p:nvPr>
        </p:nvSpPr>
        <p:spPr/>
        <p:txBody>
          <a:bodyPr/>
          <a:lstStyle/>
          <a:p>
            <a:r>
              <a:rPr lang="en-US" altLang="ja-JP" smtClean="0"/>
              <a:t>November 2015</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8" name="Slide Number Placeholder 7"/>
          <p:cNvSpPr>
            <a:spLocks noGrp="1"/>
          </p:cNvSpPr>
          <p:nvPr>
            <p:ph type="sldNum" sz="quarter" idx="12"/>
          </p:nvPr>
        </p:nvSpPr>
        <p:spPr/>
        <p:txBody>
          <a:bodyPr/>
          <a:lstStyle/>
          <a:p>
            <a:r>
              <a:rPr lang="en-US" altLang="ja-JP" smtClean="0"/>
              <a:t>Slide </a:t>
            </a:r>
            <a:fld id="{7E4A064A-F100-45E5-BB56-E199832A2C3D}" type="slidenum">
              <a:rPr lang="en-US" altLang="ja-JP" smtClean="0"/>
              <a:pPr/>
              <a:t>4</a:t>
            </a:fld>
            <a:endParaRPr lang="en-US" altLang="ja-JP"/>
          </a:p>
        </p:txBody>
      </p:sp>
    </p:spTree>
    <p:extLst>
      <p:ext uri="{BB962C8B-B14F-4D97-AF65-F5344CB8AC3E}">
        <p14:creationId xmlns:p14="http://schemas.microsoft.com/office/powerpoint/2010/main" val="3536634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Use case (1) Scope-based Performance Metric</a:t>
            </a:r>
            <a:endParaRPr kumimoji="1" lang="en-US" dirty="0"/>
          </a:p>
        </p:txBody>
      </p:sp>
      <p:graphicFrame>
        <p:nvGraphicFramePr>
          <p:cNvPr id="3" name="Table 2"/>
          <p:cNvGraphicFramePr>
            <a:graphicFrameLocks noGrp="1"/>
          </p:cNvGraphicFramePr>
          <p:nvPr>
            <p:extLst/>
          </p:nvPr>
        </p:nvGraphicFramePr>
        <p:xfrm>
          <a:off x="628651" y="2072833"/>
          <a:ext cx="7218702" cy="1059180"/>
        </p:xfrm>
        <a:graphic>
          <a:graphicData uri="http://schemas.openxmlformats.org/drawingml/2006/table">
            <a:tbl>
              <a:tblPr firstRow="1" bandRow="1">
                <a:tableStyleId>{5940675A-B579-460E-94D1-54222C63F5DA}</a:tableStyleId>
              </a:tblPr>
              <a:tblGrid>
                <a:gridCol w="911575"/>
                <a:gridCol w="1872427"/>
                <a:gridCol w="848303"/>
                <a:gridCol w="1233542"/>
                <a:gridCol w="973170"/>
                <a:gridCol w="1379685"/>
              </a:tblGrid>
              <a:tr h="278130">
                <a:tc>
                  <a:txBody>
                    <a:bodyPr/>
                    <a:lstStyle/>
                    <a:p>
                      <a:pPr algn="ctr"/>
                      <a:r>
                        <a:rPr lang="en-US" sz="1400" dirty="0" smtClean="0"/>
                        <a:t>Bits:0-6</a:t>
                      </a:r>
                      <a:endParaRPr lang="en-US" sz="1400" dirty="0"/>
                    </a:p>
                  </a:txBody>
                  <a:tcPr marL="68580" marR="68580" marT="34290" marB="34290"/>
                </a:tc>
                <a:tc>
                  <a:txBody>
                    <a:bodyPr/>
                    <a:lstStyle/>
                    <a:p>
                      <a:pPr algn="ctr"/>
                      <a:r>
                        <a:rPr lang="en-US" sz="1400" dirty="0" smtClean="0"/>
                        <a:t>7-14</a:t>
                      </a:r>
                      <a:endParaRPr lang="en-US" sz="1400" dirty="0"/>
                    </a:p>
                  </a:txBody>
                  <a:tcPr marL="68580" marR="68580" marT="34290" marB="34290"/>
                </a:tc>
                <a:tc>
                  <a:txBody>
                    <a:bodyPr/>
                    <a:lstStyle/>
                    <a:p>
                      <a:pPr algn="ctr"/>
                      <a:r>
                        <a:rPr lang="en-US" sz="1400" dirty="0" smtClean="0"/>
                        <a:t>15</a:t>
                      </a:r>
                      <a:endParaRPr lang="en-US" sz="1400" dirty="0"/>
                    </a:p>
                  </a:txBody>
                  <a:tcPr marL="68580" marR="68580" marT="34290" marB="34290"/>
                </a:tc>
                <a:tc gridSpan="3">
                  <a:txBody>
                    <a:bodyPr/>
                    <a:lstStyle/>
                    <a:p>
                      <a:pPr algn="ctr"/>
                      <a:r>
                        <a:rPr lang="en-US" sz="1400" dirty="0" smtClean="0"/>
                        <a:t>Octets:0-127</a:t>
                      </a:r>
                      <a:endParaRPr lang="en-US" sz="1400" dirty="0"/>
                    </a:p>
                  </a:txBody>
                  <a:tcPr marL="68580" marR="68580" marT="34290" marB="34290"/>
                </a:tc>
                <a:tc hMerge="1">
                  <a:txBody>
                    <a:bodyPr/>
                    <a:lstStyle/>
                    <a:p>
                      <a:endParaRPr lang="en-US"/>
                    </a:p>
                  </a:txBody>
                  <a:tcPr/>
                </a:tc>
                <a:tc hMerge="1">
                  <a:txBody>
                    <a:bodyPr/>
                    <a:lstStyle/>
                    <a:p>
                      <a:endParaRPr lang="en-US"/>
                    </a:p>
                  </a:txBody>
                  <a:tcPr/>
                </a:tc>
              </a:tr>
              <a:tr h="278130">
                <a:tc rowSpan="2">
                  <a:txBody>
                    <a:bodyPr/>
                    <a:lstStyle/>
                    <a:p>
                      <a:pPr algn="ctr"/>
                      <a:r>
                        <a:rPr lang="en-US" sz="1400" dirty="0" smtClean="0"/>
                        <a:t>Length</a:t>
                      </a:r>
                      <a:endParaRPr lang="en-US" sz="1400" dirty="0"/>
                    </a:p>
                  </a:txBody>
                  <a:tcPr marL="68580" marR="68580" marT="34290" marB="34290" anchor="ctr"/>
                </a:tc>
                <a:tc rowSpan="2">
                  <a:txBody>
                    <a:bodyPr/>
                    <a:lstStyle/>
                    <a:p>
                      <a:pPr algn="ctr"/>
                      <a:r>
                        <a:rPr lang="en-US" sz="1400" dirty="0" smtClean="0"/>
                        <a:t>Element ID=0x2a</a:t>
                      </a:r>
                      <a:endParaRPr lang="en-US" sz="1400" dirty="0"/>
                    </a:p>
                  </a:txBody>
                  <a:tcPr marL="68580" marR="68580" marT="34290" marB="34290" anchor="ctr"/>
                </a:tc>
                <a:tc rowSpan="2">
                  <a:txBody>
                    <a:bodyPr/>
                    <a:lstStyle/>
                    <a:p>
                      <a:pPr algn="ctr"/>
                      <a:r>
                        <a:rPr lang="en-US" sz="1400" dirty="0" smtClean="0"/>
                        <a:t>Type=0</a:t>
                      </a:r>
                      <a:endParaRPr lang="en-US" sz="1400" dirty="0"/>
                    </a:p>
                  </a:txBody>
                  <a:tcPr marL="68580" marR="68580" marT="34290" marB="34290" anchor="ctr"/>
                </a:tc>
                <a:tc>
                  <a:txBody>
                    <a:bodyPr/>
                    <a:lstStyle/>
                    <a:p>
                      <a:pPr algn="ctr"/>
                      <a:r>
                        <a:rPr lang="en-US" sz="1400" dirty="0" smtClean="0"/>
                        <a:t>Bit:0-5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Octet:0-126</a:t>
                      </a:r>
                      <a:endParaRPr lang="en-US" sz="1400" dirty="0"/>
                    </a:p>
                  </a:txBody>
                  <a:tcPr marL="68580" marR="68580" marT="34290" marB="34290"/>
                </a:tc>
              </a:tr>
              <a:tr h="480060">
                <a:tc vMerge="1">
                  <a:txBody>
                    <a:bodyPr/>
                    <a:lstStyle/>
                    <a:p>
                      <a:pPr algn="ctr"/>
                      <a:endParaRPr lang="en-US" dirty="0"/>
                    </a:p>
                  </a:txBody>
                  <a:tcPr/>
                </a:tc>
                <a:tc vMerge="1">
                  <a:txBody>
                    <a:bodyPr/>
                    <a:lstStyle/>
                    <a:p>
                      <a:pPr algn="ctr"/>
                      <a:endParaRPr lang="en-US" dirty="0"/>
                    </a:p>
                  </a:txBody>
                  <a:tcPr/>
                </a:tc>
                <a:tc vMerge="1">
                  <a:txBody>
                    <a:bodyPr/>
                    <a:lstStyle/>
                    <a:p>
                      <a:pPr algn="ctr"/>
                      <a:endParaRPr lang="en-US" dirty="0"/>
                    </a:p>
                  </a:txBody>
                  <a:tcPr/>
                </a:tc>
                <a:tc>
                  <a:txBody>
                    <a:bodyPr/>
                    <a:lstStyle/>
                    <a:p>
                      <a:pPr algn="ctr"/>
                      <a:r>
                        <a:rPr lang="en-US" sz="1400" dirty="0" smtClean="0"/>
                        <a:t>Metric ID=0x12</a:t>
                      </a:r>
                      <a:endParaRPr lang="en-US" sz="1400" dirty="0"/>
                    </a:p>
                  </a:txBody>
                  <a:tcPr marL="68580" marR="68580" marT="34290" marB="34290"/>
                </a:tc>
                <a:tc>
                  <a:txBody>
                    <a:bodyPr/>
                    <a:lstStyle/>
                    <a:p>
                      <a:pPr algn="ctr"/>
                      <a:r>
                        <a:rPr lang="en-US" sz="1400" dirty="0" smtClean="0"/>
                        <a:t>Scope=01</a:t>
                      </a:r>
                      <a:endParaRPr lang="en-US" sz="1400" dirty="0"/>
                    </a:p>
                  </a:txBody>
                  <a:tcPr marL="68580" marR="68580" marT="34290" marB="34290"/>
                </a:tc>
                <a:tc>
                  <a:txBody>
                    <a:bodyPr/>
                    <a:lstStyle/>
                    <a:p>
                      <a:pPr algn="ctr"/>
                      <a:r>
                        <a:rPr lang="en-US" sz="1400" dirty="0" smtClean="0"/>
                        <a:t>Value=100</a:t>
                      </a:r>
                      <a:endParaRPr lang="en-US" sz="1400" dirty="0"/>
                    </a:p>
                  </a:txBody>
                  <a:tcPr marL="68580" marR="68580" marT="34290" marB="3429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933980460"/>
              </p:ext>
            </p:extLst>
          </p:nvPr>
        </p:nvGraphicFramePr>
        <p:xfrm>
          <a:off x="166826" y="3789339"/>
          <a:ext cx="2886616" cy="1554480"/>
        </p:xfrm>
        <a:graphic>
          <a:graphicData uri="http://schemas.openxmlformats.org/drawingml/2006/table">
            <a:tbl>
              <a:tblPr firstRow="1" bandRow="1">
                <a:tableStyleId>{5940675A-B579-460E-94D1-54222C63F5DA}</a:tableStyleId>
              </a:tblPr>
              <a:tblGrid>
                <a:gridCol w="1609850"/>
                <a:gridCol w="1276766"/>
              </a:tblGrid>
              <a:tr h="480060">
                <a:tc>
                  <a:txBody>
                    <a:bodyPr/>
                    <a:lstStyle/>
                    <a:p>
                      <a:pPr algn="ctr"/>
                      <a:r>
                        <a:rPr lang="en-US" sz="1400" dirty="0" smtClean="0"/>
                        <a:t>Attribute</a:t>
                      </a:r>
                      <a:r>
                        <a:rPr lang="en-US" sz="1400" baseline="0" dirty="0" smtClean="0"/>
                        <a:t> name</a:t>
                      </a:r>
                    </a:p>
                  </a:txBody>
                  <a:tcPr marL="68580" marR="68580" marT="34290" marB="34290"/>
                </a:tc>
                <a:tc>
                  <a:txBody>
                    <a:bodyPr/>
                    <a:lstStyle/>
                    <a:p>
                      <a:pPr algn="ctr"/>
                      <a:r>
                        <a:rPr lang="en-US" sz="1400" dirty="0" smtClean="0"/>
                        <a:t>SRM Metric ID</a:t>
                      </a:r>
                    </a:p>
                    <a:p>
                      <a:pPr algn="ctr"/>
                      <a:r>
                        <a:rPr lang="en-US" altLang="ja-JP" sz="1400" dirty="0" smtClean="0"/>
                        <a:t>b</a:t>
                      </a:r>
                      <a:r>
                        <a:rPr lang="en-US" altLang="ja-JP" sz="1800" baseline="-25000" dirty="0" smtClean="0"/>
                        <a:t>5</a:t>
                      </a:r>
                      <a:r>
                        <a:rPr lang="en-US" altLang="ja-JP" sz="1400" dirty="0" smtClean="0"/>
                        <a:t>b</a:t>
                      </a:r>
                      <a:r>
                        <a:rPr lang="en-US" altLang="ja-JP" sz="1800" baseline="-25000" dirty="0" smtClean="0"/>
                        <a:t>4</a:t>
                      </a:r>
                      <a:r>
                        <a:rPr lang="en-US" altLang="ja-JP" sz="1400" dirty="0" smtClean="0"/>
                        <a:t>b</a:t>
                      </a:r>
                      <a:r>
                        <a:rPr lang="en-US" altLang="ja-JP" sz="1800" baseline="-25000" dirty="0" smtClean="0"/>
                        <a:t>3</a:t>
                      </a:r>
                      <a:r>
                        <a:rPr lang="en-US" sz="1400" dirty="0" smtClean="0"/>
                        <a:t>b</a:t>
                      </a:r>
                      <a:r>
                        <a:rPr lang="en-US" sz="1800" baseline="-25000" dirty="0" smtClean="0"/>
                        <a:t>2</a:t>
                      </a:r>
                      <a:r>
                        <a:rPr lang="en-US" sz="1400" dirty="0" smtClean="0"/>
                        <a:t>b</a:t>
                      </a:r>
                      <a:r>
                        <a:rPr lang="en-US" sz="1800" baseline="-25000" dirty="0" smtClean="0"/>
                        <a:t>1</a:t>
                      </a:r>
                      <a:r>
                        <a:rPr lang="en-US" sz="1400" dirty="0" smtClean="0"/>
                        <a:t>b</a:t>
                      </a:r>
                      <a:r>
                        <a:rPr lang="en-US" sz="1800" baseline="-25000" dirty="0" smtClean="0"/>
                        <a:t>0</a:t>
                      </a:r>
                      <a:endParaRPr lang="en-US" sz="1800" baseline="-25000" dirty="0"/>
                    </a:p>
                  </a:txBody>
                  <a:tcPr marL="68580" marR="68580" marT="34290" marB="34290"/>
                </a:tc>
              </a:tr>
              <a:tr h="27813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r h="274320">
                <a:tc>
                  <a:txBody>
                    <a:bodyPr/>
                    <a:lstStyle/>
                    <a:p>
                      <a:pPr algn="ctr"/>
                      <a:r>
                        <a:rPr lang="en-US" sz="1400" dirty="0" err="1" smtClean="0"/>
                        <a:t>macTxFailCount</a:t>
                      </a:r>
                      <a:endParaRPr lang="en-US" sz="1400" dirty="0"/>
                    </a:p>
                  </a:txBody>
                  <a:tcPr marL="68580" marR="68580" marT="34290" marB="34290"/>
                </a:tc>
                <a:tc>
                  <a:txBody>
                    <a:bodyPr/>
                    <a:lstStyle/>
                    <a:p>
                      <a:pPr algn="ctr"/>
                      <a:r>
                        <a:rPr lang="en-US" sz="1400" dirty="0" smtClean="0"/>
                        <a:t>010010</a:t>
                      </a:r>
                      <a:endParaRPr lang="en-US" sz="1400" dirty="0"/>
                    </a:p>
                  </a:txBody>
                  <a:tcPr marL="68580" marR="68580" marT="34290" marB="34290"/>
                </a:tc>
              </a:tr>
              <a:tr h="27432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bl>
          </a:graphicData>
        </a:graphic>
      </p:graphicFrame>
      <p:sp>
        <p:nvSpPr>
          <p:cNvPr id="8" name="TextBox 7"/>
          <p:cNvSpPr txBox="1"/>
          <p:nvPr/>
        </p:nvSpPr>
        <p:spPr>
          <a:xfrm>
            <a:off x="999935" y="3493645"/>
            <a:ext cx="1159292" cy="276999"/>
          </a:xfrm>
          <a:prstGeom prst="rect">
            <a:avLst/>
          </a:prstGeom>
          <a:noFill/>
        </p:spPr>
        <p:txBody>
          <a:bodyPr wrap="none" rtlCol="0">
            <a:spAutoFit/>
          </a:bodyPr>
          <a:lstStyle/>
          <a:p>
            <a:r>
              <a:rPr kumimoji="1" lang="en-US" dirty="0"/>
              <a:t>SRM Metri</a:t>
            </a:r>
            <a:r>
              <a:rPr lang="en-US" dirty="0"/>
              <a:t>c ID</a:t>
            </a:r>
            <a:endParaRPr kumimoji="1" lang="en-US" dirty="0"/>
          </a:p>
        </p:txBody>
      </p:sp>
      <p:cxnSp>
        <p:nvCxnSpPr>
          <p:cNvPr id="10" name="Straight Arrow Connector 9"/>
          <p:cNvCxnSpPr/>
          <p:nvPr/>
        </p:nvCxnSpPr>
        <p:spPr>
          <a:xfrm flipV="1">
            <a:off x="3065362" y="3106905"/>
            <a:ext cx="1907603" cy="183339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6831966" y="4497684"/>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cxnSp>
        <p:nvCxnSpPr>
          <p:cNvPr id="20" name="Straight Arrow Connector 19"/>
          <p:cNvCxnSpPr/>
          <p:nvPr/>
        </p:nvCxnSpPr>
        <p:spPr>
          <a:xfrm flipH="1">
            <a:off x="4510611" y="4986165"/>
            <a:ext cx="1048646" cy="32880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712439" y="4008410"/>
            <a:ext cx="1034930"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PAN</a:t>
            </a:r>
          </a:p>
          <a:p>
            <a:pPr algn="ctr"/>
            <a:r>
              <a:rPr kumimoji="1" lang="en-US" dirty="0"/>
              <a:t>coordinator</a:t>
            </a:r>
          </a:p>
        </p:txBody>
      </p:sp>
      <p:sp>
        <p:nvSpPr>
          <p:cNvPr id="23" name="Rectangle 22"/>
          <p:cNvSpPr/>
          <p:nvPr/>
        </p:nvSpPr>
        <p:spPr>
          <a:xfrm>
            <a:off x="5698834" y="4709210"/>
            <a:ext cx="679969" cy="4335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25" name="Rectangle 24"/>
          <p:cNvSpPr/>
          <p:nvPr/>
        </p:nvSpPr>
        <p:spPr>
          <a:xfrm>
            <a:off x="6256522" y="5565293"/>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26" name="Rectangle 25"/>
          <p:cNvSpPr/>
          <p:nvPr/>
        </p:nvSpPr>
        <p:spPr>
          <a:xfrm>
            <a:off x="7370886" y="5214876"/>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27" name="Rectangle 26"/>
          <p:cNvSpPr/>
          <p:nvPr/>
        </p:nvSpPr>
        <p:spPr>
          <a:xfrm>
            <a:off x="8229905" y="5410010"/>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cxnSp>
        <p:nvCxnSpPr>
          <p:cNvPr id="9" name="Straight Connector 8"/>
          <p:cNvCxnSpPr>
            <a:stCxn id="23" idx="3"/>
            <a:endCxn id="12" idx="1"/>
          </p:cNvCxnSpPr>
          <p:nvPr/>
        </p:nvCxnSpPr>
        <p:spPr>
          <a:xfrm flipV="1">
            <a:off x="6378803" y="4714477"/>
            <a:ext cx="453163" cy="2115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2" idx="3"/>
            <a:endCxn id="19" idx="2"/>
          </p:cNvCxnSpPr>
          <p:nvPr/>
        </p:nvCxnSpPr>
        <p:spPr>
          <a:xfrm flipV="1">
            <a:off x="7511934" y="4441997"/>
            <a:ext cx="717970" cy="272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9" idx="2"/>
            <a:endCxn id="26" idx="0"/>
          </p:cNvCxnSpPr>
          <p:nvPr/>
        </p:nvCxnSpPr>
        <p:spPr>
          <a:xfrm flipH="1">
            <a:off x="7710870" y="4441996"/>
            <a:ext cx="519034" cy="7728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6" idx="1"/>
            <a:endCxn id="25" idx="3"/>
          </p:cNvCxnSpPr>
          <p:nvPr/>
        </p:nvCxnSpPr>
        <p:spPr>
          <a:xfrm flipH="1">
            <a:off x="6936491" y="5431669"/>
            <a:ext cx="434395" cy="3504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9" idx="2"/>
            <a:endCxn id="27" idx="0"/>
          </p:cNvCxnSpPr>
          <p:nvPr/>
        </p:nvCxnSpPr>
        <p:spPr>
          <a:xfrm>
            <a:off x="8229904" y="4441997"/>
            <a:ext cx="339986" cy="9680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7251306" y="5899184"/>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cxnSp>
        <p:nvCxnSpPr>
          <p:cNvPr id="41" name="Straight Connector 40"/>
          <p:cNvCxnSpPr>
            <a:stCxn id="26" idx="2"/>
            <a:endCxn id="39" idx="0"/>
          </p:cNvCxnSpPr>
          <p:nvPr/>
        </p:nvCxnSpPr>
        <p:spPr>
          <a:xfrm flipH="1">
            <a:off x="7591291" y="5648463"/>
            <a:ext cx="119579" cy="2507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Arc 51"/>
          <p:cNvSpPr/>
          <p:nvPr/>
        </p:nvSpPr>
        <p:spPr>
          <a:xfrm>
            <a:off x="5471002" y="3330151"/>
            <a:ext cx="6976268" cy="4366049"/>
          </a:xfrm>
          <a:prstGeom prst="arc">
            <a:avLst>
              <a:gd name="adj1" fmla="val 9980462"/>
              <a:gd name="adj2" fmla="val 16055314"/>
            </a:avLst>
          </a:prstGeom>
          <a:noFill/>
          <a:ln w="57150">
            <a:solidFill>
              <a:srgbClr val="FFC000"/>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US" sz="900"/>
          </a:p>
        </p:txBody>
      </p:sp>
      <p:sp>
        <p:nvSpPr>
          <p:cNvPr id="56" name="Rectangle 55"/>
          <p:cNvSpPr/>
          <p:nvPr/>
        </p:nvSpPr>
        <p:spPr>
          <a:xfrm>
            <a:off x="3680790" y="5164232"/>
            <a:ext cx="679969" cy="4335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61" name="TextBox 60"/>
          <p:cNvSpPr txBox="1"/>
          <p:nvPr/>
        </p:nvSpPr>
        <p:spPr>
          <a:xfrm rot="20607172">
            <a:off x="4398235" y="4595704"/>
            <a:ext cx="1135247" cy="276999"/>
          </a:xfrm>
          <a:prstGeom prst="rect">
            <a:avLst/>
          </a:prstGeom>
          <a:noFill/>
        </p:spPr>
        <p:txBody>
          <a:bodyPr wrap="none" rtlCol="0">
            <a:spAutoFit/>
          </a:bodyPr>
          <a:lstStyle/>
          <a:p>
            <a:r>
              <a:rPr kumimoji="1" lang="en-US" dirty="0"/>
              <a:t>Link-scope(00)</a:t>
            </a:r>
          </a:p>
        </p:txBody>
      </p:sp>
      <p:cxnSp>
        <p:nvCxnSpPr>
          <p:cNvPr id="73" name="Straight Connector 72"/>
          <p:cNvCxnSpPr/>
          <p:nvPr/>
        </p:nvCxnSpPr>
        <p:spPr>
          <a:xfrm flipV="1">
            <a:off x="6378803" y="4820240"/>
            <a:ext cx="834030" cy="170778"/>
          </a:xfrm>
          <a:prstGeom prst="line">
            <a:avLst/>
          </a:prstGeom>
          <a:ln w="38100">
            <a:solidFill>
              <a:srgbClr val="0070C0"/>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V="1">
            <a:off x="7184806" y="4463733"/>
            <a:ext cx="746469" cy="374528"/>
          </a:xfrm>
          <a:prstGeom prst="line">
            <a:avLst/>
          </a:prstGeom>
          <a:ln w="38100">
            <a:solidFill>
              <a:srgbClr val="0070C0"/>
            </a:solidFill>
            <a:prstDash val="sysDot"/>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rot="20520763">
            <a:off x="4475027" y="4876226"/>
            <a:ext cx="1117614" cy="276999"/>
          </a:xfrm>
          <a:prstGeom prst="rect">
            <a:avLst/>
          </a:prstGeom>
          <a:noFill/>
        </p:spPr>
        <p:txBody>
          <a:bodyPr wrap="none" rtlCol="0">
            <a:spAutoFit/>
          </a:bodyPr>
          <a:lstStyle/>
          <a:p>
            <a:r>
              <a:rPr lang="en-US" dirty="0"/>
              <a:t>Path</a:t>
            </a:r>
            <a:r>
              <a:rPr kumimoji="1" lang="en-US" dirty="0"/>
              <a:t>-scope(01)</a:t>
            </a:r>
          </a:p>
        </p:txBody>
      </p:sp>
      <p:sp>
        <p:nvSpPr>
          <p:cNvPr id="85" name="TextBox 84"/>
          <p:cNvSpPr txBox="1"/>
          <p:nvPr/>
        </p:nvSpPr>
        <p:spPr>
          <a:xfrm rot="20607172">
            <a:off x="4340321" y="5156658"/>
            <a:ext cx="1382110" cy="276999"/>
          </a:xfrm>
          <a:prstGeom prst="rect">
            <a:avLst/>
          </a:prstGeom>
          <a:noFill/>
        </p:spPr>
        <p:txBody>
          <a:bodyPr wrap="none" rtlCol="0">
            <a:spAutoFit/>
          </a:bodyPr>
          <a:lstStyle/>
          <a:p>
            <a:r>
              <a:rPr lang="en-US" dirty="0"/>
              <a:t>Network</a:t>
            </a:r>
            <a:r>
              <a:rPr kumimoji="1" lang="en-US" dirty="0"/>
              <a:t>-scope(10)</a:t>
            </a:r>
          </a:p>
        </p:txBody>
      </p:sp>
      <p:cxnSp>
        <p:nvCxnSpPr>
          <p:cNvPr id="86" name="Straight Arrow Connector 85"/>
          <p:cNvCxnSpPr/>
          <p:nvPr/>
        </p:nvCxnSpPr>
        <p:spPr>
          <a:xfrm flipH="1">
            <a:off x="4510611" y="5228356"/>
            <a:ext cx="1104350" cy="335966"/>
          </a:xfrm>
          <a:prstGeom prst="straightConnector1">
            <a:avLst/>
          </a:prstGeom>
          <a:ln w="285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flipH="1">
            <a:off x="4510610" y="4734202"/>
            <a:ext cx="1057178" cy="327038"/>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a:off x="6256522" y="5228356"/>
            <a:ext cx="195794" cy="284819"/>
          </a:xfrm>
          <a:prstGeom prst="straightConnector1">
            <a:avLst/>
          </a:prstGeom>
          <a:ln w="3810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a:off x="6431106" y="5080340"/>
            <a:ext cx="753700" cy="286314"/>
          </a:xfrm>
          <a:prstGeom prst="straightConnector1">
            <a:avLst/>
          </a:prstGeom>
          <a:ln w="3810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flipV="1">
            <a:off x="6419880" y="4632973"/>
            <a:ext cx="336196" cy="203264"/>
          </a:xfrm>
          <a:prstGeom prst="straightConnector1">
            <a:avLst/>
          </a:prstGeom>
          <a:ln w="3810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108" name="Group 107"/>
          <p:cNvGrpSpPr/>
          <p:nvPr/>
        </p:nvGrpSpPr>
        <p:grpSpPr>
          <a:xfrm rot="20539977">
            <a:off x="4558656" y="5312191"/>
            <a:ext cx="1416571" cy="806180"/>
            <a:chOff x="7932295" y="5395849"/>
            <a:chExt cx="1888761" cy="1074904"/>
          </a:xfrm>
        </p:grpSpPr>
        <p:sp>
          <p:nvSpPr>
            <p:cNvPr id="109" name="TextBox 108"/>
            <p:cNvSpPr txBox="1"/>
            <p:nvPr/>
          </p:nvSpPr>
          <p:spPr>
            <a:xfrm>
              <a:off x="7970509" y="6101422"/>
              <a:ext cx="1727396" cy="369331"/>
            </a:xfrm>
            <a:prstGeom prst="rect">
              <a:avLst/>
            </a:prstGeom>
            <a:noFill/>
          </p:spPr>
          <p:txBody>
            <a:bodyPr wrap="none" rtlCol="0">
              <a:spAutoFit/>
            </a:bodyPr>
            <a:lstStyle/>
            <a:p>
              <a:r>
                <a:rPr lang="en-US" dirty="0"/>
                <a:t>Enhanced Beacon</a:t>
              </a:r>
              <a:endParaRPr kumimoji="1" lang="en-US" dirty="0"/>
            </a:p>
          </p:txBody>
        </p:sp>
        <p:sp>
          <p:nvSpPr>
            <p:cNvPr id="110" name="Rectangle 109"/>
            <p:cNvSpPr/>
            <p:nvPr/>
          </p:nvSpPr>
          <p:spPr>
            <a:xfrm>
              <a:off x="7932295" y="5765178"/>
              <a:ext cx="1888761" cy="2483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11" name="Rectangle 110"/>
            <p:cNvSpPr/>
            <p:nvPr/>
          </p:nvSpPr>
          <p:spPr>
            <a:xfrm>
              <a:off x="8728022" y="5762029"/>
              <a:ext cx="297305" cy="24837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en-US"/>
            </a:p>
          </p:txBody>
        </p:sp>
        <p:sp>
          <p:nvSpPr>
            <p:cNvPr id="112" name="TextBox 111"/>
            <p:cNvSpPr txBox="1"/>
            <p:nvPr/>
          </p:nvSpPr>
          <p:spPr>
            <a:xfrm>
              <a:off x="8333579" y="5395849"/>
              <a:ext cx="1086196" cy="369331"/>
            </a:xfrm>
            <a:prstGeom prst="rect">
              <a:avLst/>
            </a:prstGeom>
            <a:noFill/>
          </p:spPr>
          <p:txBody>
            <a:bodyPr wrap="none" rtlCol="0">
              <a:spAutoFit/>
            </a:bodyPr>
            <a:lstStyle/>
            <a:p>
              <a:r>
                <a:rPr kumimoji="1" lang="en-US" dirty="0"/>
                <a:t>Header IE</a:t>
              </a:r>
            </a:p>
          </p:txBody>
        </p:sp>
      </p:grpSp>
      <p:sp>
        <p:nvSpPr>
          <p:cNvPr id="2" name="TextBox 1"/>
          <p:cNvSpPr txBox="1"/>
          <p:nvPr/>
        </p:nvSpPr>
        <p:spPr>
          <a:xfrm>
            <a:off x="415765" y="5359569"/>
            <a:ext cx="3044620" cy="1077218"/>
          </a:xfrm>
          <a:prstGeom prst="rect">
            <a:avLst/>
          </a:prstGeom>
          <a:noFill/>
        </p:spPr>
        <p:txBody>
          <a:bodyPr wrap="square" rtlCol="0">
            <a:spAutoFit/>
          </a:bodyPr>
          <a:lstStyle/>
          <a:p>
            <a:pPr marL="214313" indent="-214313">
              <a:buFont typeface="Arial" panose="020B0604020202020204" pitchFamily="34" charset="0"/>
              <a:buChar char="•"/>
            </a:pPr>
            <a:r>
              <a:rPr lang="en-US" sz="1600" dirty="0"/>
              <a:t>how path-scope and network scope performance is calculated is outside the scope of the specification</a:t>
            </a:r>
          </a:p>
        </p:txBody>
      </p:sp>
      <p:sp>
        <p:nvSpPr>
          <p:cNvPr id="5" name="Date Placeholder 4"/>
          <p:cNvSpPr>
            <a:spLocks noGrp="1"/>
          </p:cNvSpPr>
          <p:nvPr>
            <p:ph type="dt" sz="half" idx="10"/>
          </p:nvPr>
        </p:nvSpPr>
        <p:spPr/>
        <p:txBody>
          <a:bodyPr/>
          <a:lstStyle/>
          <a:p>
            <a:r>
              <a:rPr lang="en-US" altLang="ja-JP" smtClean="0"/>
              <a:t>November 2015</a:t>
            </a:r>
            <a:endParaRPr lang="en-US" altLang="ja-JP" dirty="0"/>
          </a:p>
        </p:txBody>
      </p:sp>
      <p:sp>
        <p:nvSpPr>
          <p:cNvPr id="11" name="Footer Placeholder 10"/>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13" name="Slide Number Placeholder 12"/>
          <p:cNvSpPr>
            <a:spLocks noGrp="1"/>
          </p:cNvSpPr>
          <p:nvPr>
            <p:ph type="sldNum" sz="quarter" idx="12"/>
          </p:nvPr>
        </p:nvSpPr>
        <p:spPr/>
        <p:txBody>
          <a:bodyPr/>
          <a:lstStyle/>
          <a:p>
            <a:r>
              <a:rPr lang="en-US" altLang="ja-JP" smtClean="0"/>
              <a:t>Slide </a:t>
            </a:r>
            <a:fld id="{7E4A064A-F100-45E5-BB56-E199832A2C3D}" type="slidenum">
              <a:rPr lang="en-US" altLang="ja-JP" smtClean="0"/>
              <a:pPr/>
              <a:t>5</a:t>
            </a:fld>
            <a:endParaRPr lang="en-US" altLang="ja-JP"/>
          </a:p>
        </p:txBody>
      </p:sp>
    </p:spTree>
    <p:extLst>
      <p:ext uri="{BB962C8B-B14F-4D97-AF65-F5344CB8AC3E}">
        <p14:creationId xmlns:p14="http://schemas.microsoft.com/office/powerpoint/2010/main" val="2717027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Transmit Power Control</a:t>
            </a:r>
            <a:endParaRPr lang="en-US" dirty="0"/>
          </a:p>
        </p:txBody>
      </p:sp>
      <p:sp>
        <p:nvSpPr>
          <p:cNvPr id="20" name="Content Placeholder 19"/>
          <p:cNvSpPr>
            <a:spLocks noGrp="1"/>
          </p:cNvSpPr>
          <p:nvPr>
            <p:ph idx="1"/>
          </p:nvPr>
        </p:nvSpPr>
        <p:spPr/>
        <p:txBody>
          <a:bodyPr>
            <a:normAutofit fontScale="85000" lnSpcReduction="10000"/>
          </a:bodyPr>
          <a:lstStyle/>
          <a:p>
            <a:r>
              <a:rPr lang="en-US" sz="2400" dirty="0" smtClean="0"/>
              <a:t>Benefits</a:t>
            </a:r>
          </a:p>
          <a:p>
            <a:pPr lvl="1"/>
            <a:r>
              <a:rPr lang="en-CA" altLang="ja-JP" sz="2400" dirty="0" smtClean="0"/>
              <a:t>Enable efficient spatial re-use of the radio spectrum reducing interference by minimizing transmit power while still maintaining stable links</a:t>
            </a:r>
            <a:endParaRPr lang="ja-JP" altLang="ja-JP" sz="2400" dirty="0" smtClean="0"/>
          </a:p>
          <a:p>
            <a:pPr lvl="1"/>
            <a:r>
              <a:rPr lang="en-CA" altLang="ja-JP" sz="2400" dirty="0" smtClean="0"/>
              <a:t>Contributes to network performance-aware applications</a:t>
            </a:r>
          </a:p>
          <a:p>
            <a:pPr lvl="1"/>
            <a:r>
              <a:rPr lang="en-CA" altLang="ja-JP" sz="2400" dirty="0" smtClean="0"/>
              <a:t>Alleviates the well-known</a:t>
            </a:r>
            <a:br>
              <a:rPr lang="en-CA" altLang="ja-JP" sz="2400" dirty="0" smtClean="0"/>
            </a:br>
            <a:r>
              <a:rPr lang="en-CA" altLang="ja-JP" sz="2400" dirty="0" smtClean="0"/>
              <a:t> "hidden" and "exposed" </a:t>
            </a:r>
            <a:br>
              <a:rPr lang="en-CA" altLang="ja-JP" sz="2400" dirty="0" smtClean="0"/>
            </a:br>
            <a:r>
              <a:rPr lang="en-CA" altLang="ja-JP" sz="2400" dirty="0" smtClean="0"/>
              <a:t>node problems that are </a:t>
            </a:r>
            <a:br>
              <a:rPr lang="en-CA" altLang="ja-JP" sz="2400" dirty="0" smtClean="0"/>
            </a:br>
            <a:r>
              <a:rPr lang="en-CA" altLang="ja-JP" sz="2400" dirty="0" smtClean="0"/>
              <a:t>encountered in wireless </a:t>
            </a:r>
            <a:br>
              <a:rPr lang="en-CA" altLang="ja-JP" sz="2400" dirty="0" smtClean="0"/>
            </a:br>
            <a:r>
              <a:rPr lang="en-CA" altLang="ja-JP" sz="2400" dirty="0" smtClean="0"/>
              <a:t>networks</a:t>
            </a:r>
          </a:p>
          <a:p>
            <a:r>
              <a:rPr lang="en-CA" sz="2400" dirty="0" smtClean="0"/>
              <a:t>Node-by-node and/or </a:t>
            </a:r>
            <a:br>
              <a:rPr lang="en-CA" sz="2400" dirty="0" smtClean="0"/>
            </a:br>
            <a:r>
              <a:rPr lang="en-CA" sz="2400" dirty="0" smtClean="0"/>
              <a:t>communication type-based </a:t>
            </a:r>
            <a:br>
              <a:rPr lang="en-CA" sz="2400" dirty="0" smtClean="0"/>
            </a:br>
            <a:r>
              <a:rPr lang="en-CA" sz="2400" dirty="0" smtClean="0"/>
              <a:t>TPC will provide optimized control</a:t>
            </a:r>
            <a:endParaRPr lang="en-US" sz="2400" dirty="0"/>
          </a:p>
        </p:txBody>
      </p:sp>
      <p:sp>
        <p:nvSpPr>
          <p:cNvPr id="3" name="Date Placeholder 2"/>
          <p:cNvSpPr>
            <a:spLocks noGrp="1"/>
          </p:cNvSpPr>
          <p:nvPr>
            <p:ph type="dt" sz="half" idx="10"/>
          </p:nvPr>
        </p:nvSpPr>
        <p:spPr/>
        <p:txBody>
          <a:bodyPr/>
          <a:lstStyle/>
          <a:p>
            <a:r>
              <a:rPr lang="en-US" altLang="ja-JP" smtClean="0"/>
              <a:t>November 2015</a:t>
            </a:r>
            <a:endParaRPr lang="en-US" altLang="ja-JP" dirty="0"/>
          </a:p>
        </p:txBody>
      </p:sp>
      <p:sp>
        <p:nvSpPr>
          <p:cNvPr id="22" name="Footer Placeholder 21"/>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23" name="Slide Number Placeholder 22"/>
          <p:cNvSpPr>
            <a:spLocks noGrp="1"/>
          </p:cNvSpPr>
          <p:nvPr>
            <p:ph type="sldNum" sz="quarter" idx="12"/>
          </p:nvPr>
        </p:nvSpPr>
        <p:spPr/>
        <p:txBody>
          <a:bodyPr/>
          <a:lstStyle/>
          <a:p>
            <a:r>
              <a:rPr lang="en-US" altLang="ja-JP" smtClean="0"/>
              <a:t>Slide </a:t>
            </a:r>
            <a:fld id="{573B0C2F-891A-4B55-B0FA-7854B0ED72D6}" type="slidenum">
              <a:rPr lang="en-US" altLang="ja-JP" smtClean="0"/>
              <a:pPr/>
              <a:t>6</a:t>
            </a:fld>
            <a:endParaRPr lang="en-US" altLang="ja-JP"/>
          </a:p>
        </p:txBody>
      </p:sp>
      <p:grpSp>
        <p:nvGrpSpPr>
          <p:cNvPr id="2" name="Group 1"/>
          <p:cNvGrpSpPr/>
          <p:nvPr/>
        </p:nvGrpSpPr>
        <p:grpSpPr>
          <a:xfrm>
            <a:off x="5028110" y="3810000"/>
            <a:ext cx="3519353" cy="1497169"/>
            <a:chOff x="5041866" y="3657600"/>
            <a:chExt cx="3519353" cy="1497169"/>
          </a:xfrm>
        </p:grpSpPr>
        <p:grpSp>
          <p:nvGrpSpPr>
            <p:cNvPr id="5" name="Group 4"/>
            <p:cNvGrpSpPr/>
            <p:nvPr/>
          </p:nvGrpSpPr>
          <p:grpSpPr>
            <a:xfrm>
              <a:off x="5582198" y="3657600"/>
              <a:ext cx="1497169" cy="1497169"/>
              <a:chOff x="4250028" y="4584879"/>
              <a:chExt cx="1996225" cy="1996225"/>
            </a:xfrm>
          </p:grpSpPr>
          <p:sp>
            <p:nvSpPr>
              <p:cNvPr id="6" name="Oval 5"/>
              <p:cNvSpPr/>
              <p:nvPr/>
            </p:nvSpPr>
            <p:spPr>
              <a:xfrm>
                <a:off x="4250028" y="4584879"/>
                <a:ext cx="1996225" cy="19962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sp>
            <p:nvSpPr>
              <p:cNvPr id="7" name="Oval 6"/>
              <p:cNvSpPr/>
              <p:nvPr/>
            </p:nvSpPr>
            <p:spPr>
              <a:xfrm>
                <a:off x="5112912" y="5447763"/>
                <a:ext cx="270457" cy="270457"/>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grpSp>
        <p:sp>
          <p:nvSpPr>
            <p:cNvPr id="8" name="Oval 7"/>
            <p:cNvSpPr/>
            <p:nvPr/>
          </p:nvSpPr>
          <p:spPr>
            <a:xfrm>
              <a:off x="6820512" y="3722899"/>
              <a:ext cx="202843" cy="202843"/>
            </a:xfrm>
            <a:prstGeom prst="ellipse">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sp>
          <p:nvSpPr>
            <p:cNvPr id="9" name="Oval 8"/>
            <p:cNvSpPr/>
            <p:nvPr/>
          </p:nvSpPr>
          <p:spPr>
            <a:xfrm>
              <a:off x="7405853" y="4040098"/>
              <a:ext cx="202843" cy="202843"/>
            </a:xfrm>
            <a:prstGeom prst="ellipse">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sp>
          <p:nvSpPr>
            <p:cNvPr id="10" name="Oval 9"/>
            <p:cNvSpPr/>
            <p:nvPr/>
          </p:nvSpPr>
          <p:spPr>
            <a:xfrm>
              <a:off x="5839777" y="4518591"/>
              <a:ext cx="202843" cy="202843"/>
            </a:xfrm>
            <a:prstGeom prst="ellipse">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cxnSp>
          <p:nvCxnSpPr>
            <p:cNvPr id="11" name="Straight Arrow Connector 10"/>
            <p:cNvCxnSpPr>
              <a:endCxn id="6" idx="7"/>
            </p:cNvCxnSpPr>
            <p:nvPr/>
          </p:nvCxnSpPr>
          <p:spPr>
            <a:xfrm flipV="1">
              <a:off x="6330782" y="3876855"/>
              <a:ext cx="529330" cy="52932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330782" y="4141520"/>
              <a:ext cx="1075071" cy="26466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6042619" y="4406185"/>
              <a:ext cx="288163" cy="18502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5041866" y="3696041"/>
              <a:ext cx="1741182" cy="307777"/>
            </a:xfrm>
            <a:prstGeom prst="rect">
              <a:avLst/>
            </a:prstGeom>
          </p:spPr>
          <p:txBody>
            <a:bodyPr wrap="none">
              <a:spAutoFit/>
            </a:bodyPr>
            <a:lstStyle/>
            <a:p>
              <a:r>
                <a:rPr lang="en-CA" altLang="ja-JP" sz="1400" dirty="0" err="1"/>
                <a:t>phyBroacastTxPower</a:t>
              </a:r>
              <a:endParaRPr lang="en-US" sz="1400" dirty="0"/>
            </a:p>
          </p:txBody>
        </p:sp>
        <p:sp>
          <p:nvSpPr>
            <p:cNvPr id="15" name="Rectangle 14"/>
            <p:cNvSpPr/>
            <p:nvPr/>
          </p:nvSpPr>
          <p:spPr>
            <a:xfrm>
              <a:off x="6860112" y="4411142"/>
              <a:ext cx="1701107" cy="307777"/>
            </a:xfrm>
            <a:prstGeom prst="rect">
              <a:avLst/>
            </a:prstGeom>
          </p:spPr>
          <p:txBody>
            <a:bodyPr wrap="none">
              <a:spAutoFit/>
            </a:bodyPr>
            <a:lstStyle/>
            <a:p>
              <a:r>
                <a:rPr lang="en-CA" altLang="ja-JP" sz="1400" dirty="0" err="1"/>
                <a:t>phyUnicastTXPower</a:t>
              </a:r>
              <a:endParaRPr lang="en-US" sz="1400" dirty="0"/>
            </a:p>
          </p:txBody>
        </p:sp>
        <p:sp>
          <p:nvSpPr>
            <p:cNvPr id="16" name="Rectangle 15"/>
            <p:cNvSpPr/>
            <p:nvPr/>
          </p:nvSpPr>
          <p:spPr>
            <a:xfrm>
              <a:off x="5329045" y="4814725"/>
              <a:ext cx="3177473" cy="307777"/>
            </a:xfrm>
            <a:prstGeom prst="rect">
              <a:avLst/>
            </a:prstGeom>
          </p:spPr>
          <p:txBody>
            <a:bodyPr wrap="none">
              <a:spAutoFit/>
            </a:bodyPr>
            <a:lstStyle/>
            <a:p>
              <a:r>
                <a:rPr lang="en-CA" altLang="ja-JP" sz="1400" dirty="0" err="1"/>
                <a:t>peersTXPower</a:t>
              </a:r>
              <a:r>
                <a:rPr lang="en-CA" altLang="ja-JP" sz="1400" dirty="0"/>
                <a:t> (for </a:t>
              </a:r>
              <a:r>
                <a:rPr lang="en-CA" altLang="ja-JP" sz="1400" dirty="0" smtClean="0"/>
                <a:t>specific peer devices)</a:t>
              </a:r>
              <a:endParaRPr lang="en-US" sz="1400" dirty="0"/>
            </a:p>
          </p:txBody>
        </p:sp>
        <p:cxnSp>
          <p:nvCxnSpPr>
            <p:cNvPr id="17" name="Straight Arrow Connector 16"/>
            <p:cNvCxnSpPr/>
            <p:nvPr/>
          </p:nvCxnSpPr>
          <p:spPr>
            <a:xfrm>
              <a:off x="6229361" y="3960706"/>
              <a:ext cx="366085" cy="1931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6758690" y="4304763"/>
              <a:ext cx="499786" cy="1852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6196255" y="4586999"/>
              <a:ext cx="5217" cy="2696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5036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PIB description for Transmit Power Control (</a:t>
            </a:r>
            <a:r>
              <a:rPr lang="en-US" altLang="ja-JP" smtClean="0">
                <a:ea typeface="MS Mincho" panose="02020609040205080304" pitchFamily="49" charset="-128"/>
              </a:rPr>
              <a:t>IEEE802.15.4-REVc-D00[1]</a:t>
            </a:r>
            <a:r>
              <a:rPr lang="en-US" altLang="ja-JP" smtClean="0"/>
              <a:t>)</a:t>
            </a:r>
            <a:endParaRPr kumimoji="1" lang="en-US" dirty="0"/>
          </a:p>
        </p:txBody>
      </p:sp>
      <p:sp>
        <p:nvSpPr>
          <p:cNvPr id="3" name="Content Placeholder 2"/>
          <p:cNvSpPr>
            <a:spLocks noGrp="1"/>
          </p:cNvSpPr>
          <p:nvPr>
            <p:ph idx="1"/>
          </p:nvPr>
        </p:nvSpPr>
        <p:spPr>
          <a:xfrm>
            <a:off x="685800" y="1981199"/>
            <a:ext cx="7772400" cy="4494213"/>
          </a:xfrm>
        </p:spPr>
        <p:txBody>
          <a:bodyPr>
            <a:normAutofit lnSpcReduction="10000"/>
          </a:bodyPr>
          <a:lstStyle/>
          <a:p>
            <a:pPr marL="0" indent="0">
              <a:buNone/>
            </a:pPr>
            <a:r>
              <a:rPr lang="en-US" altLang="ja-JP" sz="2000" b="1" dirty="0" smtClean="0"/>
              <a:t>10.1.5 Transmit power</a:t>
            </a:r>
          </a:p>
          <a:p>
            <a:pPr fontAlgn="t"/>
            <a:r>
              <a:rPr lang="en-US" altLang="ja-JP" sz="2000" dirty="0" smtClean="0">
                <a:solidFill>
                  <a:srgbClr val="FF0000"/>
                </a:solidFill>
              </a:rPr>
              <a:t>The Maximum Transmit Power, </a:t>
            </a:r>
            <a:r>
              <a:rPr lang="en-US" altLang="ja-JP" sz="2000" i="1" dirty="0" err="1" smtClean="0">
                <a:solidFill>
                  <a:srgbClr val="FF0000"/>
                </a:solidFill>
              </a:rPr>
              <a:t>phyMaxTxPower</a:t>
            </a:r>
            <a:r>
              <a:rPr lang="en-US" altLang="ja-JP" sz="2000" dirty="0" smtClean="0">
                <a:solidFill>
                  <a:srgbClr val="FF0000"/>
                </a:solidFill>
              </a:rPr>
              <a:t>, may be included in enhanced beacons to notify joining devices of the nominal transmit power level allowed on a network (e.g., based on the local regulation).</a:t>
            </a:r>
          </a:p>
          <a:p>
            <a:pPr fontAlgn="t"/>
            <a:r>
              <a:rPr lang="en-US" altLang="ja-JP" sz="2000" dirty="0" smtClean="0"/>
              <a:t>A compliant device shall have its nominal transmit power level indicated by its PHY parameter, </a:t>
            </a:r>
            <a:r>
              <a:rPr lang="en-CA" altLang="ja-JP" sz="2000" i="1" dirty="0" err="1" smtClean="0"/>
              <a:t>phyTXPower</a:t>
            </a:r>
            <a:r>
              <a:rPr lang="en-CA" altLang="ja-JP" sz="2000" i="1" dirty="0" smtClean="0"/>
              <a:t>, </a:t>
            </a:r>
            <a:r>
              <a:rPr lang="en-US" altLang="ja-JP" sz="2000" dirty="0" smtClean="0"/>
              <a:t>as defined in 11.3. </a:t>
            </a:r>
            <a:r>
              <a:rPr lang="en-CA" altLang="ja-JP" sz="2000" dirty="0" smtClean="0">
                <a:solidFill>
                  <a:srgbClr val="FF0000"/>
                </a:solidFill>
              </a:rPr>
              <a:t>This value shall not exceed </a:t>
            </a:r>
            <a:r>
              <a:rPr lang="en-CA" altLang="ja-JP" sz="2000" i="1" dirty="0" err="1" smtClean="0">
                <a:solidFill>
                  <a:srgbClr val="FF0000"/>
                </a:solidFill>
              </a:rPr>
              <a:t>phyMaxTxPower</a:t>
            </a:r>
            <a:r>
              <a:rPr lang="en-CA" altLang="ja-JP" sz="2000" dirty="0" smtClean="0">
                <a:solidFill>
                  <a:srgbClr val="FF0000"/>
                </a:solidFill>
              </a:rPr>
              <a:t> and may be adjusted by the information from the peer device.</a:t>
            </a:r>
          </a:p>
          <a:p>
            <a:pPr fontAlgn="t"/>
            <a:r>
              <a:rPr lang="en-CA" altLang="ja-JP" sz="2000" dirty="0" smtClean="0">
                <a:solidFill>
                  <a:srgbClr val="FF0000"/>
                </a:solidFill>
              </a:rPr>
              <a:t>The transmit power can further be set individually according to </a:t>
            </a:r>
            <a:r>
              <a:rPr lang="en-US" altLang="ja-JP" sz="2000" dirty="0" smtClean="0">
                <a:solidFill>
                  <a:srgbClr val="FF0000"/>
                </a:solidFill>
              </a:rPr>
              <a:t>the communication type indicated by </a:t>
            </a:r>
            <a:r>
              <a:rPr lang="en-CA" altLang="ja-JP" sz="2000" i="1" dirty="0" err="1" smtClean="0">
                <a:solidFill>
                  <a:srgbClr val="FF0000"/>
                </a:solidFill>
              </a:rPr>
              <a:t>phyBroadcastTxPower</a:t>
            </a:r>
            <a:r>
              <a:rPr lang="en-US" altLang="ja-JP" sz="2000" dirty="0" smtClean="0">
                <a:solidFill>
                  <a:srgbClr val="FF0000"/>
                </a:solidFill>
              </a:rPr>
              <a:t>, </a:t>
            </a:r>
            <a:r>
              <a:rPr lang="en-CA" altLang="ja-JP" sz="2000" i="1" dirty="0" err="1" smtClean="0">
                <a:solidFill>
                  <a:srgbClr val="FF0000"/>
                </a:solidFill>
              </a:rPr>
              <a:t>phyUnicastTXPower</a:t>
            </a:r>
            <a:r>
              <a:rPr lang="en-US" altLang="ja-JP" sz="2000" i="1" dirty="0">
                <a:solidFill>
                  <a:srgbClr val="FF0000"/>
                </a:solidFill>
              </a:rPr>
              <a:t>,</a:t>
            </a:r>
            <a:r>
              <a:rPr lang="en-US" altLang="ja-JP" sz="2000" dirty="0" smtClean="0">
                <a:solidFill>
                  <a:srgbClr val="FF0000"/>
                </a:solidFill>
              </a:rPr>
              <a:t> </a:t>
            </a:r>
            <a:r>
              <a:rPr lang="en-CA" altLang="ja-JP" sz="2000" i="1" dirty="0" err="1" smtClean="0">
                <a:solidFill>
                  <a:srgbClr val="FF0000"/>
                </a:solidFill>
              </a:rPr>
              <a:t>peersTXPower</a:t>
            </a:r>
            <a:r>
              <a:rPr lang="en-CA" altLang="ja-JP" sz="2000" i="1" dirty="0" smtClean="0">
                <a:solidFill>
                  <a:srgbClr val="FF0000"/>
                </a:solidFill>
              </a:rPr>
              <a:t>, </a:t>
            </a:r>
            <a:r>
              <a:rPr lang="en-CA" altLang="ja-JP" sz="2000" i="1" dirty="0" err="1" smtClean="0">
                <a:solidFill>
                  <a:srgbClr val="FF0000"/>
                </a:solidFill>
              </a:rPr>
              <a:t>MinSNR</a:t>
            </a:r>
            <a:r>
              <a:rPr lang="en-CA" altLang="ja-JP" sz="2000" i="1" dirty="0" smtClean="0">
                <a:solidFill>
                  <a:srgbClr val="FF0000"/>
                </a:solidFill>
              </a:rPr>
              <a:t> and </a:t>
            </a:r>
            <a:r>
              <a:rPr lang="en-CA" altLang="ja-JP" sz="2000" i="1" dirty="0" err="1" smtClean="0">
                <a:solidFill>
                  <a:srgbClr val="FF0000"/>
                </a:solidFill>
              </a:rPr>
              <a:t>MinLinkMargin</a:t>
            </a:r>
            <a:r>
              <a:rPr lang="en-US" altLang="ja-JP" sz="2000" dirty="0" smtClean="0">
                <a:solidFill>
                  <a:srgbClr val="FF0000"/>
                </a:solidFill>
              </a:rPr>
              <a:t>.</a:t>
            </a:r>
          </a:p>
          <a:p>
            <a:pPr lvl="1" fontAlgn="t"/>
            <a:r>
              <a:rPr lang="en-US" altLang="ja-JP" sz="1600" dirty="0" smtClean="0">
                <a:solidFill>
                  <a:srgbClr val="FF0000"/>
                </a:solidFill>
              </a:rPr>
              <a:t>Transmit power could be optimized by considering the minimum SNR and minimum link margin.</a:t>
            </a:r>
          </a:p>
        </p:txBody>
      </p:sp>
      <p:sp>
        <p:nvSpPr>
          <p:cNvPr id="4" name="TextBox 3"/>
          <p:cNvSpPr txBox="1"/>
          <p:nvPr/>
        </p:nvSpPr>
        <p:spPr>
          <a:xfrm>
            <a:off x="5715000" y="1830946"/>
            <a:ext cx="2422458" cy="369332"/>
          </a:xfrm>
          <a:prstGeom prst="rect">
            <a:avLst/>
          </a:prstGeom>
          <a:noFill/>
        </p:spPr>
        <p:txBody>
          <a:bodyPr wrap="none" rtlCol="0">
            <a:spAutoFit/>
          </a:bodyPr>
          <a:lstStyle/>
          <a:p>
            <a:r>
              <a:rPr kumimoji="1" lang="en-US" sz="1800" dirty="0" smtClean="0"/>
              <a:t>* Proposed text is in red</a:t>
            </a:r>
            <a:endParaRPr kumimoji="1" lang="en-US" sz="1800" dirty="0"/>
          </a:p>
        </p:txBody>
      </p:sp>
      <p:sp>
        <p:nvSpPr>
          <p:cNvPr id="5" name="Date Placeholder 4"/>
          <p:cNvSpPr>
            <a:spLocks noGrp="1"/>
          </p:cNvSpPr>
          <p:nvPr>
            <p:ph type="dt" sz="half" idx="10"/>
          </p:nvPr>
        </p:nvSpPr>
        <p:spPr/>
        <p:txBody>
          <a:bodyPr/>
          <a:lstStyle/>
          <a:p>
            <a:r>
              <a:rPr lang="en-US" altLang="ja-JP" smtClean="0"/>
              <a:t>November 2015</a:t>
            </a:r>
            <a:endParaRPr lang="en-US" altLang="ja-JP" dirty="0"/>
          </a:p>
        </p:txBody>
      </p:sp>
      <p:sp>
        <p:nvSpPr>
          <p:cNvPr id="6" name="Footer Placeholder 5"/>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573B0C2F-891A-4B55-B0FA-7854B0ED72D6}" type="slidenum">
              <a:rPr lang="en-US" altLang="ja-JP" smtClean="0"/>
              <a:pPr/>
              <a:t>7</a:t>
            </a:fld>
            <a:endParaRPr lang="en-US" altLang="ja-JP"/>
          </a:p>
        </p:txBody>
      </p:sp>
    </p:spTree>
    <p:extLst>
      <p:ext uri="{BB962C8B-B14F-4D97-AF65-F5344CB8AC3E}">
        <p14:creationId xmlns:p14="http://schemas.microsoft.com/office/powerpoint/2010/main" val="1687765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Use case (2) Max Transmit Power in Enhanced Beacon </a:t>
            </a:r>
            <a:endParaRPr kumimoji="1" lang="en-US" dirty="0"/>
          </a:p>
        </p:txBody>
      </p:sp>
      <p:sp>
        <p:nvSpPr>
          <p:cNvPr id="16" name="Content Placeholder 15"/>
          <p:cNvSpPr>
            <a:spLocks noGrp="1"/>
          </p:cNvSpPr>
          <p:nvPr>
            <p:ph idx="1"/>
          </p:nvPr>
        </p:nvSpPr>
        <p:spPr>
          <a:xfrm>
            <a:off x="685800" y="1981201"/>
            <a:ext cx="7772400" cy="934032"/>
          </a:xfrm>
        </p:spPr>
        <p:txBody>
          <a:bodyPr>
            <a:normAutofit/>
          </a:bodyPr>
          <a:lstStyle/>
          <a:p>
            <a:r>
              <a:rPr lang="en-US" altLang="ja-JP" sz="1600" dirty="0" smtClean="0"/>
              <a:t>Max Transmit Power </a:t>
            </a:r>
            <a:r>
              <a:rPr lang="en-US" altLang="ja-JP" sz="1600" dirty="0"/>
              <a:t>value is set by the PAN coordinator and included in each enhanced beacon </a:t>
            </a:r>
            <a:r>
              <a:rPr lang="en-US" altLang="ja-JP" sz="1600" dirty="0" smtClean="0"/>
              <a:t>transmitted. </a:t>
            </a:r>
            <a:r>
              <a:rPr lang="en-US" altLang="ja-JP" sz="1600" dirty="0"/>
              <a:t>Joined devices receiving this </a:t>
            </a:r>
            <a:r>
              <a:rPr lang="en-US" altLang="ja-JP" sz="1600" dirty="0" smtClean="0"/>
              <a:t>value </a:t>
            </a:r>
            <a:r>
              <a:rPr lang="en-US" altLang="ja-JP" sz="1600" dirty="0"/>
              <a:t>also include </a:t>
            </a:r>
            <a:r>
              <a:rPr lang="en-US" altLang="ja-JP" sz="1600" dirty="0" smtClean="0"/>
              <a:t>it </a:t>
            </a:r>
            <a:r>
              <a:rPr lang="en-US" altLang="ja-JP" sz="1600" dirty="0"/>
              <a:t>in each enhanced beacon </a:t>
            </a:r>
            <a:r>
              <a:rPr lang="en-US" altLang="ja-JP" sz="1600" dirty="0" smtClean="0"/>
              <a:t>for joining devices.</a:t>
            </a:r>
            <a:endParaRPr lang="en-CA" altLang="ja-JP" sz="1600" dirty="0"/>
          </a:p>
          <a:p>
            <a:pPr marL="0" indent="0">
              <a:buNone/>
            </a:pPr>
            <a:endParaRPr kumimoji="1" lang="en-US" sz="1600" dirty="0"/>
          </a:p>
        </p:txBody>
      </p:sp>
      <p:sp>
        <p:nvSpPr>
          <p:cNvPr id="5" name="Date Placeholder 4"/>
          <p:cNvSpPr>
            <a:spLocks noGrp="1"/>
          </p:cNvSpPr>
          <p:nvPr>
            <p:ph type="dt" sz="half" idx="10"/>
          </p:nvPr>
        </p:nvSpPr>
        <p:spPr/>
        <p:txBody>
          <a:bodyPr/>
          <a:lstStyle/>
          <a:p>
            <a:r>
              <a:rPr lang="en-US" altLang="ja-JP" smtClean="0"/>
              <a:t>November 2015</a:t>
            </a:r>
            <a:endParaRPr lang="en-US" altLang="ja-JP" dirty="0"/>
          </a:p>
        </p:txBody>
      </p:sp>
      <p:sp>
        <p:nvSpPr>
          <p:cNvPr id="9" name="Footer Placeholder 8"/>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13" name="Slide Number Placeholder 12"/>
          <p:cNvSpPr>
            <a:spLocks noGrp="1"/>
          </p:cNvSpPr>
          <p:nvPr>
            <p:ph type="sldNum" sz="quarter" idx="12"/>
          </p:nvPr>
        </p:nvSpPr>
        <p:spPr/>
        <p:txBody>
          <a:bodyPr/>
          <a:lstStyle/>
          <a:p>
            <a:r>
              <a:rPr lang="en-US" altLang="ja-JP" smtClean="0"/>
              <a:t>Slide </a:t>
            </a:r>
            <a:fld id="{7E4A064A-F100-45E5-BB56-E199832A2C3D}" type="slidenum">
              <a:rPr lang="en-US" altLang="ja-JP" smtClean="0"/>
              <a:pPr/>
              <a:t>8</a:t>
            </a:fld>
            <a:endParaRPr lang="en-US" altLang="ja-JP"/>
          </a:p>
        </p:txBody>
      </p:sp>
      <p:graphicFrame>
        <p:nvGraphicFramePr>
          <p:cNvPr id="3" name="Table 2"/>
          <p:cNvGraphicFramePr>
            <a:graphicFrameLocks noGrp="1"/>
          </p:cNvGraphicFramePr>
          <p:nvPr>
            <p:extLst>
              <p:ext uri="{D42A27DB-BD31-4B8C-83A1-F6EECF244321}">
                <p14:modId xmlns:p14="http://schemas.microsoft.com/office/powerpoint/2010/main" val="332116548"/>
              </p:ext>
            </p:extLst>
          </p:nvPr>
        </p:nvGraphicFramePr>
        <p:xfrm>
          <a:off x="857251" y="2894774"/>
          <a:ext cx="7524749" cy="1059180"/>
        </p:xfrm>
        <a:graphic>
          <a:graphicData uri="http://schemas.openxmlformats.org/drawingml/2006/table">
            <a:tbl>
              <a:tblPr firstRow="1" bandRow="1">
                <a:tableStyleId>{5940675A-B579-460E-94D1-54222C63F5DA}</a:tableStyleId>
              </a:tblPr>
              <a:tblGrid>
                <a:gridCol w="911575"/>
                <a:gridCol w="1872427"/>
                <a:gridCol w="848303"/>
                <a:gridCol w="1233542"/>
                <a:gridCol w="973170"/>
                <a:gridCol w="1685732"/>
              </a:tblGrid>
              <a:tr h="278130">
                <a:tc>
                  <a:txBody>
                    <a:bodyPr/>
                    <a:lstStyle/>
                    <a:p>
                      <a:pPr algn="ctr"/>
                      <a:r>
                        <a:rPr lang="en-US" sz="1400" dirty="0" smtClean="0"/>
                        <a:t>Bits:0-6</a:t>
                      </a:r>
                      <a:endParaRPr lang="en-US" sz="1400" dirty="0"/>
                    </a:p>
                  </a:txBody>
                  <a:tcPr marL="68580" marR="68580" marT="34290" marB="34290"/>
                </a:tc>
                <a:tc>
                  <a:txBody>
                    <a:bodyPr/>
                    <a:lstStyle/>
                    <a:p>
                      <a:pPr algn="ctr"/>
                      <a:r>
                        <a:rPr lang="en-US" sz="1400" dirty="0" smtClean="0"/>
                        <a:t>7-14</a:t>
                      </a:r>
                      <a:endParaRPr lang="en-US" sz="1400" dirty="0"/>
                    </a:p>
                  </a:txBody>
                  <a:tcPr marL="68580" marR="68580" marT="34290" marB="34290"/>
                </a:tc>
                <a:tc>
                  <a:txBody>
                    <a:bodyPr/>
                    <a:lstStyle/>
                    <a:p>
                      <a:pPr algn="ctr"/>
                      <a:r>
                        <a:rPr lang="en-US" sz="1400" dirty="0" smtClean="0"/>
                        <a:t>15</a:t>
                      </a:r>
                      <a:endParaRPr lang="en-US" sz="1400" dirty="0"/>
                    </a:p>
                  </a:txBody>
                  <a:tcPr marL="68580" marR="68580" marT="34290" marB="34290"/>
                </a:tc>
                <a:tc gridSpan="3">
                  <a:txBody>
                    <a:bodyPr/>
                    <a:lstStyle/>
                    <a:p>
                      <a:pPr algn="ctr"/>
                      <a:r>
                        <a:rPr lang="en-US" sz="1400" dirty="0" smtClean="0"/>
                        <a:t>Octets:0-127</a:t>
                      </a:r>
                      <a:endParaRPr lang="en-US" sz="1400" dirty="0"/>
                    </a:p>
                  </a:txBody>
                  <a:tcPr marL="68580" marR="68580" marT="34290" marB="34290"/>
                </a:tc>
                <a:tc hMerge="1">
                  <a:txBody>
                    <a:bodyPr/>
                    <a:lstStyle/>
                    <a:p>
                      <a:endParaRPr lang="en-US"/>
                    </a:p>
                  </a:txBody>
                  <a:tcPr/>
                </a:tc>
                <a:tc hMerge="1">
                  <a:txBody>
                    <a:bodyPr/>
                    <a:lstStyle/>
                    <a:p>
                      <a:endParaRPr lang="en-US"/>
                    </a:p>
                  </a:txBody>
                  <a:tcPr/>
                </a:tc>
              </a:tr>
              <a:tr h="278130">
                <a:tc rowSpan="2">
                  <a:txBody>
                    <a:bodyPr/>
                    <a:lstStyle/>
                    <a:p>
                      <a:pPr algn="ctr"/>
                      <a:r>
                        <a:rPr lang="en-US" sz="1400" dirty="0" smtClean="0"/>
                        <a:t>Length</a:t>
                      </a:r>
                      <a:endParaRPr lang="en-US" sz="1400" dirty="0"/>
                    </a:p>
                  </a:txBody>
                  <a:tcPr marL="68580" marR="68580" marT="34290" marB="34290" anchor="ctr"/>
                </a:tc>
                <a:tc rowSpan="2">
                  <a:txBody>
                    <a:bodyPr/>
                    <a:lstStyle/>
                    <a:p>
                      <a:pPr algn="ctr"/>
                      <a:r>
                        <a:rPr lang="en-US" sz="1400" dirty="0" smtClean="0"/>
                        <a:t>Element ID=0x2a</a:t>
                      </a:r>
                      <a:endParaRPr lang="en-US" sz="1400" dirty="0"/>
                    </a:p>
                  </a:txBody>
                  <a:tcPr marL="68580" marR="68580" marT="34290" marB="34290" anchor="ctr"/>
                </a:tc>
                <a:tc rowSpan="2">
                  <a:txBody>
                    <a:bodyPr/>
                    <a:lstStyle/>
                    <a:p>
                      <a:pPr algn="ctr"/>
                      <a:r>
                        <a:rPr lang="en-US" sz="1400" dirty="0" smtClean="0"/>
                        <a:t>Type=0</a:t>
                      </a:r>
                      <a:endParaRPr lang="en-US" sz="1400" dirty="0"/>
                    </a:p>
                  </a:txBody>
                  <a:tcPr marL="68580" marR="68580" marT="34290" marB="34290" anchor="ctr"/>
                </a:tc>
                <a:tc>
                  <a:txBody>
                    <a:bodyPr/>
                    <a:lstStyle/>
                    <a:p>
                      <a:pPr algn="ctr"/>
                      <a:r>
                        <a:rPr lang="en-US" sz="1400" dirty="0" smtClean="0"/>
                        <a:t>Bit:0-5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Octets:4</a:t>
                      </a:r>
                      <a:endParaRPr lang="en-US" sz="1400" dirty="0"/>
                    </a:p>
                  </a:txBody>
                  <a:tcPr marL="68580" marR="68580" marT="34290" marB="34290"/>
                </a:tc>
              </a:tr>
              <a:tr h="480060">
                <a:tc vMerge="1">
                  <a:txBody>
                    <a:bodyPr/>
                    <a:lstStyle/>
                    <a:p>
                      <a:pPr algn="ctr"/>
                      <a:endParaRPr lang="en-US" dirty="0"/>
                    </a:p>
                  </a:txBody>
                  <a:tcPr/>
                </a:tc>
                <a:tc vMerge="1">
                  <a:txBody>
                    <a:bodyPr/>
                    <a:lstStyle/>
                    <a:p>
                      <a:pPr algn="ctr"/>
                      <a:endParaRPr lang="en-US" dirty="0"/>
                    </a:p>
                  </a:txBody>
                  <a:tcPr/>
                </a:tc>
                <a:tc vMerge="1">
                  <a:txBody>
                    <a:bodyPr/>
                    <a:lstStyle/>
                    <a:p>
                      <a:pPr algn="ctr"/>
                      <a:endParaRPr lang="en-US" dirty="0"/>
                    </a:p>
                  </a:txBody>
                  <a:tcPr/>
                </a:tc>
                <a:tc>
                  <a:txBody>
                    <a:bodyPr/>
                    <a:lstStyle/>
                    <a:p>
                      <a:pPr algn="ctr"/>
                      <a:r>
                        <a:rPr lang="en-US" sz="1400" dirty="0" smtClean="0"/>
                        <a:t>Metric ID=0x06</a:t>
                      </a:r>
                      <a:endParaRPr lang="en-US" sz="1400" dirty="0"/>
                    </a:p>
                  </a:txBody>
                  <a:tcPr marL="68580" marR="68580" marT="34290" marB="34290"/>
                </a:tc>
                <a:tc>
                  <a:txBody>
                    <a:bodyPr/>
                    <a:lstStyle/>
                    <a:p>
                      <a:pPr algn="ctr"/>
                      <a:r>
                        <a:rPr lang="en-US" sz="1400" dirty="0" smtClean="0"/>
                        <a:t>Scope=10</a:t>
                      </a:r>
                      <a:endParaRPr lang="en-US" sz="1400" dirty="0"/>
                    </a:p>
                  </a:txBody>
                  <a:tcPr marL="68580" marR="68580" marT="34290" marB="34290"/>
                </a:tc>
                <a:tc>
                  <a:txBody>
                    <a:bodyPr/>
                    <a:lstStyle/>
                    <a:p>
                      <a:pPr algn="ctr"/>
                      <a:r>
                        <a:rPr lang="en-US" sz="1400" dirty="0" smtClean="0"/>
                        <a:t>Value=+10(</a:t>
                      </a:r>
                      <a:r>
                        <a:rPr lang="en-US" sz="1400" dirty="0" err="1" smtClean="0"/>
                        <a:t>dBm</a:t>
                      </a:r>
                      <a:r>
                        <a:rPr lang="en-US" sz="1400" dirty="0" smtClean="0"/>
                        <a:t>)</a:t>
                      </a:r>
                      <a:endParaRPr lang="en-US" sz="1400" dirty="0"/>
                    </a:p>
                  </a:txBody>
                  <a:tcPr marL="68580" marR="68580" marT="34290" marB="3429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362773334"/>
              </p:ext>
            </p:extLst>
          </p:nvPr>
        </p:nvGraphicFramePr>
        <p:xfrm>
          <a:off x="375900" y="4432161"/>
          <a:ext cx="3129300" cy="1539240"/>
        </p:xfrm>
        <a:graphic>
          <a:graphicData uri="http://schemas.openxmlformats.org/drawingml/2006/table">
            <a:tbl>
              <a:tblPr firstRow="1" bandRow="1">
                <a:tableStyleId>{5940675A-B579-460E-94D1-54222C63F5DA}</a:tableStyleId>
              </a:tblPr>
              <a:tblGrid>
                <a:gridCol w="1627682"/>
                <a:gridCol w="1501618"/>
              </a:tblGrid>
              <a:tr h="480060">
                <a:tc>
                  <a:txBody>
                    <a:bodyPr/>
                    <a:lstStyle/>
                    <a:p>
                      <a:pPr algn="ctr"/>
                      <a:r>
                        <a:rPr lang="en-US" sz="1400" dirty="0" smtClean="0"/>
                        <a:t>Attribute</a:t>
                      </a:r>
                      <a:r>
                        <a:rPr lang="en-US" sz="1400" baseline="0" dirty="0" smtClean="0"/>
                        <a:t> name</a:t>
                      </a:r>
                    </a:p>
                  </a:txBody>
                  <a:tcPr marL="68580" marR="68580" marT="34290" marB="34290"/>
                </a:tc>
                <a:tc>
                  <a:txBody>
                    <a:bodyPr/>
                    <a:lstStyle/>
                    <a:p>
                      <a:pPr algn="ctr"/>
                      <a:r>
                        <a:rPr lang="en-US" sz="1400" dirty="0" smtClean="0"/>
                        <a:t>SRM Metric ID</a:t>
                      </a:r>
                    </a:p>
                    <a:p>
                      <a:pPr algn="ctr"/>
                      <a:r>
                        <a:rPr lang="en-US" altLang="ja-JP" sz="1400" dirty="0" smtClean="0"/>
                        <a:t>b</a:t>
                      </a:r>
                      <a:r>
                        <a:rPr lang="en-US" altLang="ja-JP" sz="1800" baseline="-25000" dirty="0" smtClean="0"/>
                        <a:t>5</a:t>
                      </a:r>
                      <a:r>
                        <a:rPr lang="en-US" altLang="ja-JP" sz="1400" dirty="0" smtClean="0"/>
                        <a:t>b</a:t>
                      </a:r>
                      <a:r>
                        <a:rPr lang="en-US" altLang="ja-JP" sz="1800" baseline="-25000" dirty="0" smtClean="0"/>
                        <a:t>4</a:t>
                      </a:r>
                      <a:r>
                        <a:rPr lang="en-US" altLang="ja-JP" sz="1400" dirty="0" smtClean="0"/>
                        <a:t>b</a:t>
                      </a:r>
                      <a:r>
                        <a:rPr lang="en-US" altLang="ja-JP" sz="1800" baseline="-25000" dirty="0" smtClean="0"/>
                        <a:t>3</a:t>
                      </a:r>
                      <a:r>
                        <a:rPr lang="en-US" sz="1400" dirty="0" smtClean="0"/>
                        <a:t>b</a:t>
                      </a:r>
                      <a:r>
                        <a:rPr lang="en-US" sz="1800" baseline="-25000" dirty="0" smtClean="0"/>
                        <a:t>2</a:t>
                      </a:r>
                      <a:r>
                        <a:rPr lang="en-US" sz="1400" dirty="0" smtClean="0"/>
                        <a:t>b</a:t>
                      </a:r>
                      <a:r>
                        <a:rPr lang="en-US" sz="1800" baseline="-25000" dirty="0" smtClean="0"/>
                        <a:t>1</a:t>
                      </a:r>
                      <a:r>
                        <a:rPr lang="en-US" sz="1400" dirty="0" smtClean="0"/>
                        <a:t>b</a:t>
                      </a:r>
                      <a:r>
                        <a:rPr lang="en-US" sz="1800" baseline="-25000" dirty="0" smtClean="0"/>
                        <a:t>0</a:t>
                      </a:r>
                      <a:endParaRPr lang="en-US" sz="1800" baseline="-25000" dirty="0"/>
                    </a:p>
                  </a:txBody>
                  <a:tcPr marL="68580" marR="68580" marT="34290" marB="34290"/>
                </a:tc>
              </a:tr>
              <a:tr h="27813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r h="480060">
                <a:tc>
                  <a:txBody>
                    <a:bodyPr/>
                    <a:lstStyle/>
                    <a:p>
                      <a:pPr algn="ctr"/>
                      <a:r>
                        <a:rPr lang="en-US" sz="1400" dirty="0" err="1" smtClean="0"/>
                        <a:t>phyMaxTXPower</a:t>
                      </a:r>
                      <a:endParaRPr lang="en-US" sz="1400" dirty="0"/>
                    </a:p>
                  </a:txBody>
                  <a:tcPr marL="68580" marR="68580" marT="34290" marB="34290"/>
                </a:tc>
                <a:tc>
                  <a:txBody>
                    <a:bodyPr/>
                    <a:lstStyle/>
                    <a:p>
                      <a:pPr algn="ctr"/>
                      <a:r>
                        <a:rPr lang="en-US" sz="1400" dirty="0" smtClean="0"/>
                        <a:t>000110</a:t>
                      </a:r>
                      <a:endParaRPr lang="en-US" sz="1400" dirty="0"/>
                    </a:p>
                  </a:txBody>
                  <a:tcPr marL="68580" marR="68580" marT="34290" marB="34290"/>
                </a:tc>
              </a:tr>
              <a:tr h="27432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bl>
          </a:graphicData>
        </a:graphic>
      </p:graphicFrame>
      <p:sp>
        <p:nvSpPr>
          <p:cNvPr id="8" name="TextBox 7"/>
          <p:cNvSpPr txBox="1"/>
          <p:nvPr/>
        </p:nvSpPr>
        <p:spPr>
          <a:xfrm>
            <a:off x="1125669" y="4073163"/>
            <a:ext cx="1322798" cy="307777"/>
          </a:xfrm>
          <a:prstGeom prst="rect">
            <a:avLst/>
          </a:prstGeom>
          <a:noFill/>
        </p:spPr>
        <p:txBody>
          <a:bodyPr wrap="none" rtlCol="0">
            <a:spAutoFit/>
          </a:bodyPr>
          <a:lstStyle/>
          <a:p>
            <a:r>
              <a:rPr kumimoji="1" lang="en-US" sz="1400" dirty="0"/>
              <a:t>SRM Metri</a:t>
            </a:r>
            <a:r>
              <a:rPr lang="en-US" sz="1400" dirty="0"/>
              <a:t>c ID</a:t>
            </a:r>
            <a:endParaRPr kumimoji="1" lang="en-US" sz="1400" dirty="0"/>
          </a:p>
        </p:txBody>
      </p:sp>
      <p:cxnSp>
        <p:nvCxnSpPr>
          <p:cNvPr id="10" name="Straight Arrow Connector 9"/>
          <p:cNvCxnSpPr/>
          <p:nvPr/>
        </p:nvCxnSpPr>
        <p:spPr>
          <a:xfrm flipV="1">
            <a:off x="3563708" y="3953954"/>
            <a:ext cx="1615191" cy="141274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808720" y="4495801"/>
            <a:ext cx="1000593" cy="4335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12" name="Rectangle 11"/>
          <p:cNvSpPr/>
          <p:nvPr/>
        </p:nvSpPr>
        <p:spPr>
          <a:xfrm>
            <a:off x="6924207" y="4495800"/>
            <a:ext cx="1000593" cy="4335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Advertiser</a:t>
            </a:r>
          </a:p>
        </p:txBody>
      </p:sp>
      <p:cxnSp>
        <p:nvCxnSpPr>
          <p:cNvPr id="14" name="Straight Connector 13"/>
          <p:cNvCxnSpPr/>
          <p:nvPr/>
        </p:nvCxnSpPr>
        <p:spPr>
          <a:xfrm flipH="1">
            <a:off x="5309015" y="4913461"/>
            <a:ext cx="1" cy="1005840"/>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a:off x="7424503" y="4945315"/>
            <a:ext cx="0" cy="1005840"/>
          </a:xfrm>
          <a:prstGeom prst="line">
            <a:avLst/>
          </a:prstGeom>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H="1">
            <a:off x="5309016" y="5493214"/>
            <a:ext cx="21154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8" name="TextBox 17"/>
          <p:cNvSpPr txBox="1"/>
          <p:nvPr/>
        </p:nvSpPr>
        <p:spPr>
          <a:xfrm>
            <a:off x="5839146" y="5497278"/>
            <a:ext cx="1295547" cy="276999"/>
          </a:xfrm>
          <a:prstGeom prst="rect">
            <a:avLst/>
          </a:prstGeom>
          <a:noFill/>
        </p:spPr>
        <p:txBody>
          <a:bodyPr wrap="none" rtlCol="0">
            <a:spAutoFit/>
          </a:bodyPr>
          <a:lstStyle/>
          <a:p>
            <a:r>
              <a:rPr lang="en-US" dirty="0"/>
              <a:t>Enhanced Beacon</a:t>
            </a:r>
            <a:endParaRPr kumimoji="1" lang="en-US" dirty="0"/>
          </a:p>
        </p:txBody>
      </p:sp>
      <p:cxnSp>
        <p:nvCxnSpPr>
          <p:cNvPr id="20" name="Straight Arrow Connector 19"/>
          <p:cNvCxnSpPr>
            <a:endCxn id="24" idx="2"/>
          </p:cNvCxnSpPr>
          <p:nvPr/>
        </p:nvCxnSpPr>
        <p:spPr>
          <a:xfrm>
            <a:off x="6327410" y="4064464"/>
            <a:ext cx="108123" cy="11806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5730615" y="5245098"/>
            <a:ext cx="1416571" cy="18628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22" name="Rectangle 21"/>
          <p:cNvSpPr/>
          <p:nvPr/>
        </p:nvSpPr>
        <p:spPr>
          <a:xfrm>
            <a:off x="6327410" y="5242736"/>
            <a:ext cx="222979" cy="18628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en-US"/>
          </a:p>
        </p:txBody>
      </p:sp>
      <p:sp>
        <p:nvSpPr>
          <p:cNvPr id="24" name="TextBox 23"/>
          <p:cNvSpPr txBox="1"/>
          <p:nvPr/>
        </p:nvSpPr>
        <p:spPr>
          <a:xfrm>
            <a:off x="6028209" y="4968099"/>
            <a:ext cx="814647" cy="276999"/>
          </a:xfrm>
          <a:prstGeom prst="rect">
            <a:avLst/>
          </a:prstGeom>
          <a:noFill/>
        </p:spPr>
        <p:txBody>
          <a:bodyPr wrap="none" rtlCol="0">
            <a:spAutoFit/>
          </a:bodyPr>
          <a:lstStyle/>
          <a:p>
            <a:r>
              <a:rPr kumimoji="1" lang="en-US" dirty="0"/>
              <a:t>Header IE</a:t>
            </a:r>
          </a:p>
        </p:txBody>
      </p:sp>
      <p:sp>
        <p:nvSpPr>
          <p:cNvPr id="2" name="Arc 1"/>
          <p:cNvSpPr/>
          <p:nvPr/>
        </p:nvSpPr>
        <p:spPr bwMode="auto">
          <a:xfrm>
            <a:off x="5115169" y="5608547"/>
            <a:ext cx="366459" cy="239126"/>
          </a:xfrm>
          <a:prstGeom prst="arc">
            <a:avLst>
              <a:gd name="adj1" fmla="val 5325795"/>
              <a:gd name="adj2" fmla="val 16129177"/>
            </a:avLst>
          </a:prstGeom>
          <a:ln w="19050">
            <a:headEnd type="arrow" w="med" len="med"/>
            <a:tailEnd type="none" w="med" len="med"/>
          </a:ln>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Times New Roman" panose="02020603050405020304" pitchFamily="18" charset="0"/>
            </a:endParaRPr>
          </a:p>
        </p:txBody>
      </p:sp>
      <p:sp>
        <p:nvSpPr>
          <p:cNvPr id="23" name="TextBox 22"/>
          <p:cNvSpPr txBox="1"/>
          <p:nvPr/>
        </p:nvSpPr>
        <p:spPr>
          <a:xfrm>
            <a:off x="4038396" y="5971401"/>
            <a:ext cx="1495922" cy="276999"/>
          </a:xfrm>
          <a:prstGeom prst="rect">
            <a:avLst/>
          </a:prstGeom>
          <a:noFill/>
        </p:spPr>
        <p:txBody>
          <a:bodyPr wrap="none" rtlCol="0">
            <a:spAutoFit/>
          </a:bodyPr>
          <a:lstStyle/>
          <a:p>
            <a:r>
              <a:rPr kumimoji="1" lang="en-US" dirty="0" smtClean="0"/>
              <a:t>Set </a:t>
            </a:r>
            <a:r>
              <a:rPr kumimoji="1" lang="en-US" i="1" dirty="0" err="1" smtClean="0"/>
              <a:t>phyTxPower</a:t>
            </a:r>
            <a:r>
              <a:rPr kumimoji="1" lang="en-US" dirty="0" smtClean="0"/>
              <a:t>, etc.</a:t>
            </a:r>
            <a:endParaRPr kumimoji="1" lang="en-US" dirty="0"/>
          </a:p>
        </p:txBody>
      </p:sp>
      <p:cxnSp>
        <p:nvCxnSpPr>
          <p:cNvPr id="25" name="Straight Arrow Connector 24"/>
          <p:cNvCxnSpPr/>
          <p:nvPr/>
        </p:nvCxnSpPr>
        <p:spPr>
          <a:xfrm flipH="1">
            <a:off x="7407721" y="5324820"/>
            <a:ext cx="146304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6" name="TextBox 25"/>
          <p:cNvSpPr txBox="1"/>
          <p:nvPr/>
        </p:nvSpPr>
        <p:spPr>
          <a:xfrm>
            <a:off x="7587447" y="5324820"/>
            <a:ext cx="1295547" cy="276999"/>
          </a:xfrm>
          <a:prstGeom prst="rect">
            <a:avLst/>
          </a:prstGeom>
          <a:noFill/>
        </p:spPr>
        <p:txBody>
          <a:bodyPr wrap="none" rtlCol="0">
            <a:spAutoFit/>
          </a:bodyPr>
          <a:lstStyle/>
          <a:p>
            <a:r>
              <a:rPr lang="en-US" dirty="0"/>
              <a:t>Enhanced Beacon</a:t>
            </a:r>
            <a:endParaRPr kumimoji="1" lang="en-US" dirty="0"/>
          </a:p>
        </p:txBody>
      </p:sp>
      <p:sp>
        <p:nvSpPr>
          <p:cNvPr id="27" name="Rectangle 26"/>
          <p:cNvSpPr/>
          <p:nvPr/>
        </p:nvSpPr>
        <p:spPr>
          <a:xfrm>
            <a:off x="7696200" y="5076704"/>
            <a:ext cx="933680" cy="18628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28" name="Rectangle 27"/>
          <p:cNvSpPr/>
          <p:nvPr/>
        </p:nvSpPr>
        <p:spPr>
          <a:xfrm>
            <a:off x="8082821" y="5074342"/>
            <a:ext cx="222979" cy="18628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en-US"/>
          </a:p>
        </p:txBody>
      </p:sp>
      <p:sp>
        <p:nvSpPr>
          <p:cNvPr id="29" name="TextBox 28"/>
          <p:cNvSpPr txBox="1"/>
          <p:nvPr/>
        </p:nvSpPr>
        <p:spPr>
          <a:xfrm>
            <a:off x="7991367" y="4807927"/>
            <a:ext cx="814647" cy="276999"/>
          </a:xfrm>
          <a:prstGeom prst="rect">
            <a:avLst/>
          </a:prstGeom>
          <a:noFill/>
        </p:spPr>
        <p:txBody>
          <a:bodyPr wrap="none" rtlCol="0">
            <a:spAutoFit/>
          </a:bodyPr>
          <a:lstStyle/>
          <a:p>
            <a:r>
              <a:rPr kumimoji="1" lang="en-US" dirty="0"/>
              <a:t>Header IE</a:t>
            </a:r>
          </a:p>
        </p:txBody>
      </p:sp>
    </p:spTree>
    <p:extLst>
      <p:ext uri="{BB962C8B-B14F-4D97-AF65-F5344CB8AC3E}">
        <p14:creationId xmlns:p14="http://schemas.microsoft.com/office/powerpoint/2010/main" val="2390237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attributes for TPC</a:t>
            </a:r>
            <a:endParaRPr lang="en-US" dirty="0"/>
          </a:p>
        </p:txBody>
      </p:sp>
      <p:sp>
        <p:nvSpPr>
          <p:cNvPr id="4" name="Content Placeholder 3"/>
          <p:cNvSpPr>
            <a:spLocks noGrp="1"/>
          </p:cNvSpPr>
          <p:nvPr>
            <p:ph idx="1"/>
          </p:nvPr>
        </p:nvSpPr>
        <p:spPr>
          <a:xfrm>
            <a:off x="628650" y="1584463"/>
            <a:ext cx="7886700" cy="801091"/>
          </a:xfrm>
        </p:spPr>
        <p:txBody>
          <a:bodyPr>
            <a:normAutofit fontScale="77500" lnSpcReduction="20000"/>
          </a:bodyPr>
          <a:lstStyle/>
          <a:p>
            <a:pPr marL="0" indent="0">
              <a:buNone/>
            </a:pPr>
            <a:r>
              <a:rPr lang="en-US" altLang="ja-JP" dirty="0" smtClean="0"/>
              <a:t>11.3 PHY PIB attributes </a:t>
            </a:r>
          </a:p>
          <a:p>
            <a:pPr marL="0" indent="0" algn="ctr">
              <a:buNone/>
            </a:pPr>
            <a:r>
              <a:rPr lang="en-US" altLang="ja-JP" dirty="0" smtClean="0"/>
              <a:t>Table 181 - PHY PIB attributes </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001465144"/>
              </p:ext>
            </p:extLst>
          </p:nvPr>
        </p:nvGraphicFramePr>
        <p:xfrm>
          <a:off x="821649" y="2385555"/>
          <a:ext cx="7948864" cy="4056604"/>
        </p:xfrm>
        <a:graphic>
          <a:graphicData uri="http://schemas.openxmlformats.org/drawingml/2006/table">
            <a:tbl>
              <a:tblPr firstRow="1" firstCol="1" bandRow="1">
                <a:tableStyleId>{5940675A-B579-460E-94D1-54222C63F5DA}</a:tableStyleId>
              </a:tblPr>
              <a:tblGrid>
                <a:gridCol w="1747687"/>
                <a:gridCol w="1893194"/>
                <a:gridCol w="695459"/>
                <a:gridCol w="3612524"/>
              </a:tblGrid>
              <a:tr h="201464">
                <a:tc>
                  <a:txBody>
                    <a:bodyPr/>
                    <a:lstStyle/>
                    <a:p>
                      <a:pPr>
                        <a:spcAft>
                          <a:spcPts val="0"/>
                        </a:spcAft>
                      </a:pPr>
                      <a:r>
                        <a:rPr lang="en-CA" sz="1400" b="1" dirty="0">
                          <a:effectLst/>
                        </a:rPr>
                        <a:t>Attribute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Type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Range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Description</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604393">
                <a:tc>
                  <a:txBody>
                    <a:bodyPr/>
                    <a:lstStyle/>
                    <a:p>
                      <a:pPr>
                        <a:spcAft>
                          <a:spcPts val="0"/>
                        </a:spcAft>
                      </a:pPr>
                      <a:r>
                        <a:rPr lang="en-CA" sz="1400" i="1" dirty="0" err="1" smtClean="0">
                          <a:effectLst/>
                        </a:rPr>
                        <a:t>phyTXPower</a:t>
                      </a:r>
                      <a:endParaRPr lang="ja-JP" sz="1400" i="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lumMod val="85000"/>
                      </a:schemeClr>
                    </a:solidFill>
                  </a:tcPr>
                </a:tc>
                <a:tc>
                  <a:txBody>
                    <a:bodyPr/>
                    <a:lstStyle/>
                    <a:p>
                      <a:pPr>
                        <a:spcAft>
                          <a:spcPts val="0"/>
                        </a:spcAft>
                      </a:pPr>
                      <a:r>
                        <a:rPr lang="en-CA" sz="1400" dirty="0" smtClean="0">
                          <a:effectLst/>
                        </a:rPr>
                        <a:t>Signed</a:t>
                      </a:r>
                      <a:r>
                        <a:rPr lang="en-US" sz="1400" baseline="0" dirty="0" smtClean="0">
                          <a:effectLst/>
                        </a:rPr>
                        <a:t> </a:t>
                      </a:r>
                      <a:r>
                        <a:rPr lang="en-CA" sz="1400" dirty="0" smtClean="0">
                          <a:effectLst/>
                        </a:rPr>
                        <a:t>Integer</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dirty="0" smtClean="0">
                          <a:effectLst/>
                        </a:rPr>
                        <a:t> </a:t>
                      </a:r>
                      <a:r>
                        <a:rPr lang="en-CA" altLang="ja-JP" sz="1400" dirty="0" smtClean="0">
                          <a:effectLst/>
                        </a:rPr>
                        <a:t> </a:t>
                      </a:r>
                      <a:r>
                        <a:rPr lang="ja-JP" altLang="en-US" sz="1400" dirty="0" smtClean="0">
                          <a:effectLst/>
                        </a:rPr>
                        <a:t>－</a:t>
                      </a: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noFill/>
                  </a:tcPr>
                </a:tc>
                <a:tc>
                  <a:txBody>
                    <a:bodyPr/>
                    <a:lstStyle/>
                    <a:p>
                      <a:pPr>
                        <a:spcAft>
                          <a:spcPts val="0"/>
                        </a:spcAft>
                      </a:pPr>
                      <a:r>
                        <a:rPr kumimoji="1" lang="en-US" altLang="ja-JP" sz="1400" kern="1200" dirty="0" smtClean="0">
                          <a:solidFill>
                            <a:schemeClr val="tx1"/>
                          </a:solidFill>
                          <a:effectLst/>
                          <a:latin typeface="+mn-lt"/>
                          <a:ea typeface="+mn-ea"/>
                          <a:cs typeface="+mn-cs"/>
                        </a:rPr>
                        <a:t>Nominal transmit power of the device in </a:t>
                      </a:r>
                      <a:r>
                        <a:rPr kumimoji="1" lang="en-US" altLang="ja-JP" sz="1400" kern="1200" dirty="0" err="1" smtClean="0">
                          <a:solidFill>
                            <a:schemeClr val="tx1"/>
                          </a:solidFill>
                          <a:effectLst/>
                          <a:latin typeface="+mn-lt"/>
                          <a:ea typeface="+mn-ea"/>
                          <a:cs typeface="+mn-cs"/>
                        </a:rPr>
                        <a:t>dBm</a:t>
                      </a:r>
                      <a:r>
                        <a:rPr kumimoji="1" lang="en-US" altLang="ja-JP" sz="1400" kern="1200" dirty="0" smtClean="0">
                          <a:solidFill>
                            <a:schemeClr val="tx1"/>
                          </a:solidFill>
                          <a:effectLst/>
                          <a:latin typeface="+mn-lt"/>
                          <a:ea typeface="+mn-ea"/>
                          <a:cs typeface="+mn-cs"/>
                        </a:rPr>
                        <a:t> </a:t>
                      </a:r>
                      <a:r>
                        <a:rPr kumimoji="1" lang="en-US" altLang="ja-JP" sz="1400" kern="1200" dirty="0" smtClean="0">
                          <a:solidFill>
                            <a:srgbClr val="FF0000"/>
                          </a:solidFill>
                          <a:effectLst/>
                          <a:latin typeface="+mn-lt"/>
                          <a:ea typeface="+mn-ea"/>
                          <a:cs typeface="+mn-cs"/>
                        </a:rPr>
                        <a:t>using the Maximum Transmit Power IE or predefined. See Table 181</a:t>
                      </a:r>
                      <a:r>
                        <a:rPr kumimoji="1" lang="en-CA" altLang="ja-JP" sz="1400" kern="1200" dirty="0" smtClean="0">
                          <a:solidFill>
                            <a:schemeClr val="tx1"/>
                          </a:solidFill>
                          <a:effectLst/>
                          <a:latin typeface="+mn-lt"/>
                          <a:ea typeface="+mn-ea"/>
                          <a:cs typeface="+mn-cs"/>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r>
              <a:tr h="402928">
                <a:tc>
                  <a:txBody>
                    <a:bodyPr/>
                    <a:lstStyle/>
                    <a:p>
                      <a:pPr>
                        <a:spcAft>
                          <a:spcPts val="0"/>
                        </a:spcAft>
                      </a:pPr>
                      <a:r>
                        <a:rPr lang="en-US" altLang="ja-JP" sz="1400" i="1" dirty="0" err="1" smtClean="0">
                          <a:effectLst/>
                          <a:latin typeface="+mn-lt"/>
                          <a:ea typeface="MS Mincho" panose="02020609040205080304" pitchFamily="49" charset="-128"/>
                          <a:cs typeface="Times New Roman" panose="02020603050405020304" pitchFamily="18" charset="0"/>
                        </a:rPr>
                        <a:t>phyMaxTXPower</a:t>
                      </a:r>
                      <a:endParaRPr lang="ja-JP" sz="1400" i="1"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Signed</a:t>
                      </a:r>
                      <a:r>
                        <a:rPr lang="en-US" altLang="ja-JP" sz="1400" baseline="0" dirty="0" smtClean="0">
                          <a:effectLst/>
                          <a:latin typeface="+mn-lt"/>
                          <a:ea typeface="MS Mincho" panose="02020609040205080304" pitchFamily="49" charset="-128"/>
                          <a:cs typeface="Times New Roman" panose="02020603050405020304" pitchFamily="18" charset="0"/>
                        </a:rPr>
                        <a:t> Integer</a:t>
                      </a:r>
                      <a:endParaRPr lang="ja-JP" sz="1400" dirty="0">
                        <a:effectLst/>
                        <a:latin typeface="+mn-lt"/>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altLang="ja-JP" sz="1400" dirty="0" smtClean="0">
                          <a:effectLst/>
                        </a:rPr>
                        <a:t> </a:t>
                      </a:r>
                      <a:r>
                        <a:rPr lang="ja-JP" altLang="en-US" sz="1400" dirty="0" smtClean="0">
                          <a:effectLst/>
                        </a:rPr>
                        <a:t>－</a:t>
                      </a: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dirty="0" smtClean="0"/>
                        <a:t>Nominal transmit power level allowed on a network. </a:t>
                      </a:r>
                      <a:r>
                        <a:rPr lang="en-US" altLang="ja-JP" sz="1400" dirty="0" smtClean="0">
                          <a:solidFill>
                            <a:srgbClr val="FF0000"/>
                          </a:solidFill>
                        </a:rPr>
                        <a:t>See Table 181</a:t>
                      </a:r>
                      <a:r>
                        <a:rPr lang="en-US" altLang="ja-JP" sz="1400" dirty="0" smtClean="0"/>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r>
              <a:tr h="630937">
                <a:tc>
                  <a:txBody>
                    <a:bodyPr/>
                    <a:lstStyle/>
                    <a:p>
                      <a:pPr>
                        <a:spcAft>
                          <a:spcPts val="0"/>
                        </a:spcAft>
                      </a:pPr>
                      <a:r>
                        <a:rPr lang="en-CA" sz="1400" i="1" dirty="0" err="1" smtClean="0">
                          <a:effectLst/>
                        </a:rPr>
                        <a:t>phyBroadcastTxPower</a:t>
                      </a:r>
                      <a:endParaRPr lang="ja-JP" sz="1400" i="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smtClean="0">
                          <a:effectLst/>
                        </a:rPr>
                        <a:t>Signed</a:t>
                      </a:r>
                      <a:r>
                        <a:rPr lang="en-US" sz="1400" baseline="0" dirty="0" smtClean="0">
                          <a:effectLst/>
                        </a:rPr>
                        <a:t> </a:t>
                      </a:r>
                      <a:r>
                        <a:rPr lang="en-CA" sz="1400" dirty="0" smtClean="0">
                          <a:effectLst/>
                        </a:rPr>
                        <a:t>Integer</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smtClean="0">
                          <a:effectLst/>
                        </a:rPr>
                        <a:t> </a:t>
                      </a:r>
                      <a:r>
                        <a:rPr lang="ja-JP" altLang="en-US" sz="1400" dirty="0" smtClean="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Transmit power in </a:t>
                      </a:r>
                      <a:r>
                        <a:rPr lang="en-CA" sz="1400" dirty="0" err="1">
                          <a:effectLst/>
                        </a:rPr>
                        <a:t>dBm</a:t>
                      </a:r>
                      <a:r>
                        <a:rPr lang="en-CA" sz="1400" dirty="0">
                          <a:effectLst/>
                        </a:rPr>
                        <a:t> while broadcasting. This value is managed by an upper layer but shall be lower or equal to </a:t>
                      </a:r>
                      <a:r>
                        <a:rPr lang="en-CA" sz="1400" i="1" dirty="0" err="1">
                          <a:effectLst/>
                        </a:rPr>
                        <a:t>phyTXPower</a:t>
                      </a:r>
                      <a:r>
                        <a:rPr lang="en-CA" sz="1400" dirty="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805857">
                <a:tc>
                  <a:txBody>
                    <a:bodyPr/>
                    <a:lstStyle/>
                    <a:p>
                      <a:pPr>
                        <a:spcAft>
                          <a:spcPts val="0"/>
                        </a:spcAft>
                      </a:pPr>
                      <a:r>
                        <a:rPr lang="en-CA" sz="1400" i="1" dirty="0" err="1">
                          <a:effectLst/>
                        </a:rPr>
                        <a:t>phyUnicastTXPower</a:t>
                      </a:r>
                      <a:endParaRPr lang="ja-JP" sz="1400" i="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smtClean="0">
                          <a:effectLst/>
                        </a:rPr>
                        <a:t>Signed</a:t>
                      </a:r>
                      <a:r>
                        <a:rPr lang="en-US" sz="1400" baseline="0" dirty="0" smtClean="0">
                          <a:effectLst/>
                        </a:rPr>
                        <a:t> </a:t>
                      </a:r>
                      <a:r>
                        <a:rPr lang="en-CA" sz="1400" baseline="0" dirty="0" smtClean="0">
                          <a:effectLst/>
                        </a:rPr>
                        <a:t>I</a:t>
                      </a:r>
                      <a:r>
                        <a:rPr lang="en-CA" sz="1400" dirty="0" smtClean="0">
                          <a:effectLst/>
                        </a:rPr>
                        <a:t>nteger</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 </a:t>
                      </a:r>
                      <a:r>
                        <a:rPr lang="ja-JP" altLang="en-US" sz="1400" dirty="0" smtClean="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Transmit power in </a:t>
                      </a:r>
                      <a:r>
                        <a:rPr lang="en-CA" sz="1400" dirty="0" err="1">
                          <a:effectLst/>
                        </a:rPr>
                        <a:t>dBm</a:t>
                      </a:r>
                      <a:r>
                        <a:rPr lang="en-CA" sz="1400" dirty="0">
                          <a:effectLst/>
                        </a:rPr>
                        <a:t> while sending a unicast. This value is managed by an upper layer but shall be lower or equal to </a:t>
                      </a:r>
                      <a:r>
                        <a:rPr lang="en-CA" sz="1400" i="1" dirty="0" err="1">
                          <a:effectLst/>
                        </a:rPr>
                        <a:t>phyTXPower</a:t>
                      </a:r>
                      <a:r>
                        <a:rPr lang="en-CA" sz="1400" dirty="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604393">
                <a:tc>
                  <a:txBody>
                    <a:bodyPr/>
                    <a:lstStyle/>
                    <a:p>
                      <a:pPr>
                        <a:spcAft>
                          <a:spcPts val="0"/>
                        </a:spcAft>
                      </a:pPr>
                      <a:r>
                        <a:rPr lang="en-CA" sz="1400" i="1" dirty="0" err="1" smtClean="0">
                          <a:solidFill>
                            <a:srgbClr val="FF0000"/>
                          </a:solidFill>
                          <a:effectLst/>
                        </a:rPr>
                        <a:t>phy</a:t>
                      </a:r>
                      <a:r>
                        <a:rPr lang="en-CA" sz="1400" i="1" dirty="0" err="1" smtClean="0">
                          <a:solidFill>
                            <a:schemeClr val="tx1"/>
                          </a:solidFill>
                          <a:effectLst/>
                        </a:rPr>
                        <a:t>PeersTXPower</a:t>
                      </a:r>
                      <a:endParaRPr lang="ja-JP" sz="1400" i="1"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smtClean="0">
                          <a:effectLst/>
                        </a:rPr>
                        <a:t>List of </a:t>
                      </a:r>
                      <a:r>
                        <a:rPr lang="en-CA" sz="1400" i="1" dirty="0" err="1" smtClean="0">
                          <a:effectLst/>
                        </a:rPr>
                        <a:t>phyPeerTXPower</a:t>
                      </a:r>
                      <a:r>
                        <a:rPr lang="en-CA" sz="1400" dirty="0" smtClean="0">
                          <a:effectLst/>
                        </a:rPr>
                        <a:t> as defined in Table </a:t>
                      </a:r>
                      <a:r>
                        <a:rPr lang="en-CA" sz="1400" dirty="0" smtClean="0">
                          <a:solidFill>
                            <a:srgbClr val="FF0000"/>
                          </a:solidFill>
                          <a:effectLst/>
                        </a:rPr>
                        <a:t>181a</a:t>
                      </a:r>
                      <a:endParaRPr lang="ja-JP" sz="14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 </a:t>
                      </a:r>
                      <a:r>
                        <a:rPr lang="ja-JP" altLang="en-US" sz="1400" dirty="0" smtClean="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List of exceptions to the </a:t>
                      </a:r>
                      <a:r>
                        <a:rPr lang="en-CA" sz="1400" i="1" dirty="0" err="1">
                          <a:effectLst/>
                        </a:rPr>
                        <a:t>phyUnicastTXPower</a:t>
                      </a:r>
                      <a:r>
                        <a:rPr lang="en-CA" sz="1400" dirty="0">
                          <a:effectLst/>
                        </a:rPr>
                        <a:t> while transmitting to specific peer devices.</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296685">
                <a:tc>
                  <a:txBody>
                    <a:bodyPr/>
                    <a:lstStyle/>
                    <a:p>
                      <a:pPr>
                        <a:spcAft>
                          <a:spcPts val="0"/>
                        </a:spcAft>
                      </a:pPr>
                      <a:r>
                        <a:rPr lang="en-US" altLang="ja-JP" sz="1400" i="1" dirty="0" err="1" smtClean="0">
                          <a:solidFill>
                            <a:srgbClr val="FF0000"/>
                          </a:solidFill>
                          <a:effectLst/>
                          <a:latin typeface="+mn-lt"/>
                          <a:ea typeface="MS Mincho" panose="02020609040205080304" pitchFamily="49" charset="-128"/>
                          <a:cs typeface="Times New Roman" panose="02020603050405020304" pitchFamily="18" charset="0"/>
                        </a:rPr>
                        <a:t>phy</a:t>
                      </a:r>
                      <a:r>
                        <a:rPr lang="en-US" altLang="ja-JP" sz="1400" i="1" dirty="0" err="1" smtClean="0">
                          <a:effectLst/>
                          <a:latin typeface="+mn-lt"/>
                          <a:ea typeface="MS Mincho" panose="02020609040205080304" pitchFamily="49" charset="-128"/>
                          <a:cs typeface="Times New Roman" panose="02020603050405020304" pitchFamily="18" charset="0"/>
                        </a:rPr>
                        <a:t>MinSNR</a:t>
                      </a:r>
                      <a:endParaRPr lang="ja-JP" sz="1400" i="1"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Signed Integer</a:t>
                      </a:r>
                      <a:endParaRPr lang="ja-JP" sz="1400"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effectLst/>
                        </a:rPr>
                        <a:t>－</a:t>
                      </a: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Minimum SNR </a:t>
                      </a:r>
                      <a:r>
                        <a:rPr lang="en-US" altLang="ja-JP" sz="1400" dirty="0" smtClean="0">
                          <a:solidFill>
                            <a:srgbClr val="FF0000"/>
                          </a:solidFill>
                          <a:effectLst/>
                          <a:latin typeface="+mn-lt"/>
                          <a:ea typeface="MS Mincho" panose="02020609040205080304" pitchFamily="49" charset="-128"/>
                          <a:cs typeface="Times New Roman" panose="02020603050405020304" pitchFamily="18" charset="0"/>
                        </a:rPr>
                        <a:t>in dB</a:t>
                      </a:r>
                      <a:endParaRPr lang="ja-JP" sz="1400" dirty="0">
                        <a:solidFill>
                          <a:srgbClr val="FF0000"/>
                        </a:solidFill>
                        <a:effectLst/>
                        <a:latin typeface="+mn-lt"/>
                        <a:ea typeface="MS Mincho" panose="02020609040205080304" pitchFamily="49" charset="-128"/>
                        <a:cs typeface="Times New Roman" panose="02020603050405020304" pitchFamily="18" charset="0"/>
                      </a:endParaRPr>
                    </a:p>
                  </a:txBody>
                  <a:tcPr marL="68580" marR="68580" marT="0" marB="0"/>
                </a:tc>
              </a:tr>
              <a:tr h="346159">
                <a:tc>
                  <a:txBody>
                    <a:bodyPr/>
                    <a:lstStyle/>
                    <a:p>
                      <a:pPr>
                        <a:spcAft>
                          <a:spcPts val="0"/>
                        </a:spcAft>
                      </a:pPr>
                      <a:r>
                        <a:rPr lang="en-US" altLang="ja-JP" sz="1400" i="1" dirty="0" err="1" smtClean="0">
                          <a:solidFill>
                            <a:srgbClr val="FF0000"/>
                          </a:solidFill>
                          <a:effectLst/>
                          <a:latin typeface="+mn-lt"/>
                          <a:ea typeface="MS Mincho" panose="02020609040205080304" pitchFamily="49" charset="-128"/>
                          <a:cs typeface="Times New Roman" panose="02020603050405020304" pitchFamily="18" charset="0"/>
                        </a:rPr>
                        <a:t>phy</a:t>
                      </a:r>
                      <a:r>
                        <a:rPr lang="en-US" altLang="ja-JP" sz="1400" i="1" dirty="0" err="1" smtClean="0">
                          <a:effectLst/>
                          <a:latin typeface="+mn-lt"/>
                          <a:ea typeface="MS Mincho" panose="02020609040205080304" pitchFamily="49" charset="-128"/>
                          <a:cs typeface="Times New Roman" panose="02020603050405020304" pitchFamily="18" charset="0"/>
                        </a:rPr>
                        <a:t>MinLinkMargin</a:t>
                      </a:r>
                      <a:endParaRPr lang="ja-JP" sz="1400" i="1"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Signed Integer</a:t>
                      </a:r>
                      <a:endParaRPr lang="ja-JP" sz="1400"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effectLst/>
                        </a:rPr>
                        <a:t>－</a:t>
                      </a: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a:spcAft>
                          <a:spcPts val="0"/>
                        </a:spcAft>
                      </a:pPr>
                      <a:r>
                        <a:rPr lang="en-US" altLang="ja-JP" sz="1400" dirty="0" smtClean="0">
                          <a:effectLst/>
                          <a:latin typeface="+mn-lt"/>
                          <a:ea typeface="MS Mincho" panose="02020609040205080304" pitchFamily="49" charset="-128"/>
                          <a:cs typeface="Times New Roman" panose="02020603050405020304" pitchFamily="18" charset="0"/>
                        </a:rPr>
                        <a:t>Minimum Link Margin </a:t>
                      </a:r>
                      <a:r>
                        <a:rPr lang="en-US" altLang="ja-JP" sz="1400" dirty="0" smtClean="0">
                          <a:solidFill>
                            <a:srgbClr val="FF0000"/>
                          </a:solidFill>
                          <a:effectLst/>
                          <a:latin typeface="+mn-lt"/>
                          <a:ea typeface="MS Mincho" panose="02020609040205080304" pitchFamily="49" charset="-128"/>
                          <a:cs typeface="Times New Roman" panose="02020603050405020304" pitchFamily="18" charset="0"/>
                        </a:rPr>
                        <a:t>in dB</a:t>
                      </a:r>
                      <a:endParaRPr lang="ja-JP" sz="1400" dirty="0">
                        <a:solidFill>
                          <a:srgbClr val="FF0000"/>
                        </a:solidFill>
                        <a:effectLst/>
                        <a:latin typeface="+mn-lt"/>
                        <a:ea typeface="MS Mincho" panose="02020609040205080304" pitchFamily="49" charset="-128"/>
                        <a:cs typeface="Times New Roman" panose="02020603050405020304" pitchFamily="18" charset="0"/>
                      </a:endParaRPr>
                    </a:p>
                  </a:txBody>
                  <a:tcPr marL="68580" marR="68580" marT="0" marB="0"/>
                </a:tc>
              </a:tr>
            </a:tbl>
          </a:graphicData>
        </a:graphic>
      </p:graphicFrame>
      <p:sp>
        <p:nvSpPr>
          <p:cNvPr id="5" name="TextBox 4"/>
          <p:cNvSpPr txBox="1"/>
          <p:nvPr/>
        </p:nvSpPr>
        <p:spPr>
          <a:xfrm>
            <a:off x="6439" y="2651263"/>
            <a:ext cx="870751" cy="338554"/>
          </a:xfrm>
          <a:prstGeom prst="rect">
            <a:avLst/>
          </a:prstGeom>
          <a:noFill/>
        </p:spPr>
        <p:txBody>
          <a:bodyPr wrap="none" rtlCol="0">
            <a:spAutoFit/>
          </a:bodyPr>
          <a:lstStyle/>
          <a:p>
            <a:r>
              <a:rPr kumimoji="1" lang="en-US" sz="1600" dirty="0"/>
              <a:t>Existing</a:t>
            </a:r>
          </a:p>
        </p:txBody>
      </p:sp>
      <p:sp>
        <p:nvSpPr>
          <p:cNvPr id="6" name="Date Placeholder 5"/>
          <p:cNvSpPr>
            <a:spLocks noGrp="1"/>
          </p:cNvSpPr>
          <p:nvPr>
            <p:ph type="dt" sz="half" idx="10"/>
          </p:nvPr>
        </p:nvSpPr>
        <p:spPr/>
        <p:txBody>
          <a:bodyPr/>
          <a:lstStyle/>
          <a:p>
            <a:r>
              <a:rPr lang="en-US" altLang="ja-JP" smtClean="0"/>
              <a:t>November 2015</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8" name="Slide Number Placeholder 7"/>
          <p:cNvSpPr>
            <a:spLocks noGrp="1"/>
          </p:cNvSpPr>
          <p:nvPr>
            <p:ph type="sldNum" sz="quarter" idx="12"/>
          </p:nvPr>
        </p:nvSpPr>
        <p:spPr/>
        <p:txBody>
          <a:bodyPr/>
          <a:lstStyle/>
          <a:p>
            <a:r>
              <a:rPr lang="en-US" altLang="ja-JP" smtClean="0"/>
              <a:t>Slide </a:t>
            </a:r>
            <a:fld id="{573B0C2F-891A-4B55-B0FA-7854B0ED72D6}" type="slidenum">
              <a:rPr lang="en-US" altLang="ja-JP" smtClean="0"/>
              <a:pPr/>
              <a:t>9</a:t>
            </a:fld>
            <a:endParaRPr lang="en-US" altLang="ja-JP"/>
          </a:p>
        </p:txBody>
      </p:sp>
    </p:spTree>
    <p:extLst>
      <p:ext uri="{BB962C8B-B14F-4D97-AF65-F5344CB8AC3E}">
        <p14:creationId xmlns:p14="http://schemas.microsoft.com/office/powerpoint/2010/main" val="835710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7927</TotalTime>
  <Words>1153</Words>
  <Application>Microsoft Office PowerPoint</Application>
  <PresentationFormat>On-screen Show (4:3)</PresentationFormat>
  <Paragraphs>313</Paragraphs>
  <Slides>13</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MS Mincho</vt:lpstr>
      <vt:lpstr>ＭＳ Ｐゴシック</vt:lpstr>
      <vt:lpstr>ＭＳ Ｐゴシック</vt:lpstr>
      <vt:lpstr>Arial</vt:lpstr>
      <vt:lpstr>Calibri</vt:lpstr>
      <vt:lpstr>Times New Roman</vt:lpstr>
      <vt:lpstr>Wingdings</vt:lpstr>
      <vt:lpstr>Office Theme</vt:lpstr>
      <vt:lpstr>Document</vt:lpstr>
      <vt:lpstr>PowerPoint Presentation</vt:lpstr>
      <vt:lpstr>PowerPoint Presentation</vt:lpstr>
      <vt:lpstr>Outline of the proposal</vt:lpstr>
      <vt:lpstr>SRM Information Element in Header IEs (IEEE802.15.4-REVc-D00[1])</vt:lpstr>
      <vt:lpstr>Use case (1) Scope-based Performance Metric</vt:lpstr>
      <vt:lpstr>Transmit Power Control</vt:lpstr>
      <vt:lpstr>PIB description for Transmit Power Control (IEEE802.15.4-REVc-D00[1])</vt:lpstr>
      <vt:lpstr>Use case (2) Max Transmit Power in Enhanced Beacon </vt:lpstr>
      <vt:lpstr>PIB attributes for TPC</vt:lpstr>
      <vt:lpstr>PIB attributes for TPC (continued)</vt:lpstr>
      <vt:lpstr>Use case (3) Signal quality related IEs</vt:lpstr>
      <vt:lpstr>Proposal of additional MAC PIB</vt:lpstr>
      <vt:lpstr>Discussion</vt:lpstr>
    </vt:vector>
  </TitlesOfParts>
  <Company>Landis&amp;Gyr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srm-ie-for-tgd</dc:title>
  <dc:subject>IEEE 802.15 &lt;subject&gt;</dc:subject>
  <dc:creator>Yokota, Hidetoshi</dc:creator>
  <cp:keywords/>
  <dc:description>0xxx</dc:description>
  <cp:lastModifiedBy>Yokota, Hidetoshi</cp:lastModifiedBy>
  <cp:revision>396</cp:revision>
  <cp:lastPrinted>2015-11-06T07:15:10Z</cp:lastPrinted>
  <dcterms:created xsi:type="dcterms:W3CDTF">2015-03-06T22:24:22Z</dcterms:created>
  <dcterms:modified xsi:type="dcterms:W3CDTF">2015-11-12T17:17:44Z</dcterms:modified>
</cp:coreProperties>
</file>