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419" r:id="rId2"/>
    <p:sldId id="420" r:id="rId3"/>
    <p:sldId id="421" r:id="rId4"/>
    <p:sldId id="422" r:id="rId5"/>
    <p:sldId id="418" r:id="rId6"/>
    <p:sldId id="413" r:id="rId7"/>
    <p:sldId id="345" r:id="rId8"/>
    <p:sldId id="404" r:id="rId9"/>
    <p:sldId id="410" r:id="rId10"/>
    <p:sldId id="423" r:id="rId11"/>
    <p:sldId id="411" r:id="rId12"/>
    <p:sldId id="416" r:id="rId13"/>
    <p:sldId id="415" r:id="rId14"/>
  </p:sldIdLst>
  <p:sldSz cx="9144000" cy="6858000" type="screen4x3"/>
  <p:notesSz cx="6735763" cy="9866313"/>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a:srgbClr val="00705C"/>
    <a:srgbClr val="CCFFFF"/>
    <a:srgbClr val="0070C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28" autoAdjust="0"/>
    <p:restoredTop sz="94737" autoAdjust="0"/>
  </p:normalViewPr>
  <p:slideViewPr>
    <p:cSldViewPr>
      <p:cViewPr>
        <p:scale>
          <a:sx n="100" d="100"/>
          <a:sy n="100" d="100"/>
        </p:scale>
        <p:origin x="-180" y="318"/>
      </p:cViewPr>
      <p:guideLst>
        <p:guide orient="horz" pos="2160"/>
        <p:guide pos="2880"/>
      </p:guideLst>
    </p:cSldViewPr>
  </p:slideViewPr>
  <p:outlineViewPr>
    <p:cViewPr>
      <p:scale>
        <a:sx n="33" d="100"/>
        <a:sy n="33" d="100"/>
      </p:scale>
      <p:origin x="0" y="1050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901700" y="739775"/>
            <a:ext cx="4932363" cy="3700463"/>
          </a:xfrm>
          <a:prstGeom prst="rect">
            <a:avLst/>
          </a:prstGeom>
        </p:spPr>
        <p:txBody>
          <a:bodyPr/>
          <a:lstStyle/>
          <a:p>
            <a:pPr lvl="0"/>
            <a:endParaRPr/>
          </a:p>
        </p:txBody>
      </p:sp>
      <p:sp>
        <p:nvSpPr>
          <p:cNvPr id="81" name="Shape 81"/>
          <p:cNvSpPr>
            <a:spLocks noGrp="1"/>
          </p:cNvSpPr>
          <p:nvPr>
            <p:ph type="body" sz="quarter" idx="1"/>
          </p:nvPr>
        </p:nvSpPr>
        <p:spPr>
          <a:xfrm>
            <a:off x="898102" y="4686499"/>
            <a:ext cx="4939560" cy="4439841"/>
          </a:xfrm>
          <a:prstGeom prst="rect">
            <a:avLst/>
          </a:prstGeom>
        </p:spPr>
        <p:txBody>
          <a:bodyPr/>
          <a:lstStyle/>
          <a:p>
            <a:pPr lvl="0"/>
            <a:endParaRPr/>
          </a:p>
        </p:txBody>
      </p:sp>
    </p:spTree>
    <p:extLst>
      <p:ext uri="{BB962C8B-B14F-4D97-AF65-F5344CB8AC3E}">
        <p14:creationId xmlns:p14="http://schemas.microsoft.com/office/powerpoint/2010/main" xmlns=""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6125"/>
            <a:ext cx="4913313" cy="3686175"/>
          </a:xfrm>
        </p:spPr>
      </p:sp>
      <p:sp>
        <p:nvSpPr>
          <p:cNvPr id="3" name="ノート プレースホルダー 2"/>
          <p:cNvSpPr>
            <a:spLocks noGrp="1"/>
          </p:cNvSpPr>
          <p:nvPr>
            <p:ph type="body" idx="1"/>
          </p:nvPr>
        </p:nvSpPr>
        <p:spPr/>
        <p:txBody>
          <a:bodyPr lIns="90644" tIns="45322" rIns="90644" bIns="45322"/>
          <a:lstStyle/>
          <a:p>
            <a:endParaRPr kumimoji="1" lang="ja-JP" altLang="en-US"/>
          </a:p>
        </p:txBody>
      </p:sp>
      <p:sp>
        <p:nvSpPr>
          <p:cNvPr id="4" name="ヘッダー プレースホルダー 3"/>
          <p:cNvSpPr>
            <a:spLocks noGrp="1"/>
          </p:cNvSpPr>
          <p:nvPr>
            <p:ph type="hdr" sz="quarter" idx="10"/>
          </p:nvPr>
        </p:nvSpPr>
        <p:spPr>
          <a:xfrm>
            <a:off x="1" y="0"/>
            <a:ext cx="2918621" cy="493237"/>
          </a:xfrm>
          <a:prstGeom prst="rect">
            <a:avLst/>
          </a:prstGeom>
        </p:spPr>
        <p:txBody>
          <a:bodyPr lIns="90644" tIns="45322" rIns="90644" bIns="45322"/>
          <a:lstStyle/>
          <a:p>
            <a:r>
              <a:rPr lang="en-US" altLang="ja-JP" smtClean="0"/>
              <a:t>doc.: IEEE 802.15-&lt;doc#&gt;</a:t>
            </a:r>
            <a:endParaRPr lang="en-US" altLang="ja-JP"/>
          </a:p>
        </p:txBody>
      </p:sp>
      <p:sp>
        <p:nvSpPr>
          <p:cNvPr id="5" name="日付プレースホルダー 4"/>
          <p:cNvSpPr>
            <a:spLocks noGrp="1"/>
          </p:cNvSpPr>
          <p:nvPr>
            <p:ph type="dt" idx="11"/>
          </p:nvPr>
        </p:nvSpPr>
        <p:spPr>
          <a:xfrm>
            <a:off x="3815572" y="0"/>
            <a:ext cx="2918621" cy="493237"/>
          </a:xfrm>
          <a:prstGeom prst="rect">
            <a:avLst/>
          </a:prstGeom>
        </p:spPr>
        <p:txBody>
          <a:bodyPr lIns="90644" tIns="45322" rIns="90644" bIns="45322"/>
          <a:lstStyle/>
          <a:p>
            <a:r>
              <a:rPr lang="en-US" altLang="ja-JP" smtClean="0"/>
              <a:t>&lt;month year&gt;</a:t>
            </a:r>
            <a:endParaRPr lang="en-US" altLang="ja-JP"/>
          </a:p>
        </p:txBody>
      </p:sp>
      <p:sp>
        <p:nvSpPr>
          <p:cNvPr id="6" name="フッター プレースホルダー 5"/>
          <p:cNvSpPr>
            <a:spLocks noGrp="1"/>
          </p:cNvSpPr>
          <p:nvPr>
            <p:ph type="ftr" sz="quarter" idx="12"/>
          </p:nvPr>
        </p:nvSpPr>
        <p:spPr>
          <a:xfrm>
            <a:off x="1" y="9371501"/>
            <a:ext cx="2918621" cy="493236"/>
          </a:xfrm>
          <a:prstGeom prst="rect">
            <a:avLst/>
          </a:prstGeom>
        </p:spPr>
        <p:txBody>
          <a:bodyPr lIns="90644" tIns="45322" rIns="90644" bIns="45322"/>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a:xfrm>
            <a:off x="3815572" y="9371501"/>
            <a:ext cx="2918621" cy="493236"/>
          </a:xfrm>
          <a:prstGeom prst="rect">
            <a:avLst/>
          </a:prstGeom>
        </p:spPr>
        <p:txBody>
          <a:bodyPr lIns="90644" tIns="45322" rIns="90644" bIns="45322"/>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 xmlns:p14="http://schemas.microsoft.com/office/powerpoint/2010/main" val="2970059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19" name="Shape 19"/>
          <p:cNvSpPr>
            <a:spLocks noGrp="1"/>
          </p:cNvSpPr>
          <p:nvPr>
            <p:ph type="sldNum" sz="quarter" idx="2"/>
          </p:nvPr>
        </p:nvSpPr>
        <p:spPr>
          <a:xfrm>
            <a:off x="4333588" y="6475414"/>
            <a:ext cx="567463" cy="184666"/>
          </a:xfrm>
          <a:prstGeom prst="rect">
            <a:avLst/>
          </a:prstGeom>
        </p:spPr>
        <p:txBody>
          <a:bodyPr/>
          <a:lstStyle/>
          <a:p>
            <a:r>
              <a:rPr lang="en-US" dirty="0" smtClean="0"/>
              <a:t>Slide</a:t>
            </a:r>
            <a:fld id="{86CB4B4D-7CA3-9044-876B-883B54F8677D}" type="slidenum">
              <a:rPr lang="en-US" smtClean="0"/>
              <a:pPr/>
              <a:t>&lt;#&gt;</a:t>
            </a:fld>
            <a:endParaRPr 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xmlns="" val="19159736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7569728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 xmlns:p14="http://schemas.microsoft.com/office/powerpoint/2010/main" val="36514882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fld id="{A92ABC9E-04E1-4995-A2B4-D0A76C18CE3E}" type="datetimeFigureOut">
              <a:rPr kumimoji="1" lang="ja-JP" altLang="en-US" smtClean="0"/>
              <a:pPr/>
              <a:t>2015/11/6</a:t>
            </a:fld>
            <a:endParaRPr kumimoji="1" lang="ja-JP" altLang="en-US"/>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F82381B-18E0-4D5D-8319-CC053D95AC12}"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1600200" y="392668"/>
            <a:ext cx="6858001" cy="369332"/>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b">
            <a:spAutoFit/>
          </a:bodyPr>
          <a:lstStyle/>
          <a:p>
            <a:pPr marL="0" marR="0" lvl="4" indent="914400" algn="r" defTabSz="914400" eaLnBrk="1" fontAlgn="auto" latinLnBrk="0" hangingPunct="1">
              <a:lnSpc>
                <a:spcPct val="100000"/>
              </a:lnSpc>
              <a:spcBef>
                <a:spcPts val="0"/>
              </a:spcBef>
              <a:spcAft>
                <a:spcPts val="0"/>
              </a:spcAft>
              <a:buClrTx/>
              <a:buSzTx/>
              <a:buFontTx/>
              <a:buNone/>
              <a:tabLst/>
              <a:defRPr sz="1800"/>
            </a:pPr>
            <a:r>
              <a:rPr lang="en-US" sz="1200" b="0" dirty="0" smtClean="0">
                <a:latin typeface="Times New Roman" pitchFamily="18" charset="0"/>
                <a:ea typeface="Times New Roman"/>
                <a:cs typeface="Times New Roman" pitchFamily="18" charset="0"/>
                <a:sym typeface="Times New Roman"/>
              </a:rPr>
              <a:t>DCN: &lt;</a:t>
            </a:r>
            <a:r>
              <a:rPr lang="en-US" altLang="ja-JP" sz="1200" b="0" i="0" dirty="0" smtClean="0">
                <a:latin typeface="Times New Roman" pitchFamily="18" charset="0"/>
                <a:ea typeface="Arial"/>
                <a:cs typeface="Times New Roman" pitchFamily="18" charset="0"/>
                <a:sym typeface="Arial"/>
              </a:rPr>
              <a:t> 15-15-0836-00-003e-proposal-for-802.15.3e-mac </a:t>
            </a:r>
            <a:r>
              <a:rPr lang="en-US" sz="1200" b="0" dirty="0" smtClean="0">
                <a:latin typeface="Times New Roman" pitchFamily="18" charset="0"/>
                <a:ea typeface="Times New Roman"/>
                <a:cs typeface="Times New Roman" pitchFamily="18" charset="0"/>
                <a:sym typeface="Times New Roman"/>
              </a:rPr>
              <a:t>&gt;</a:t>
            </a:r>
          </a:p>
          <a:p>
            <a:pPr marL="0" lvl="4" indent="914400" algn="r">
              <a:defRPr sz="1800"/>
            </a:pPr>
            <a:endParaRPr sz="1200" b="0" dirty="0">
              <a:latin typeface="Times New Roman" pitchFamily="18" charset="0"/>
              <a:ea typeface="Times New Roman"/>
              <a:cs typeface="Times New Roman" pitchFamily="18" charset="0"/>
              <a:sym typeface="Times New Roman"/>
            </a:endParaRPr>
          </a:p>
        </p:txBody>
      </p:sp>
      <p:sp>
        <p:nvSpPr>
          <p:cNvPr id="3" name="Shape 3"/>
          <p:cNvSpPr/>
          <p:nvPr/>
        </p:nvSpPr>
        <p:spPr>
          <a:xfrm>
            <a:off x="712439" y="652093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dirty="0">
                <a:latin typeface="Times New Roman" pitchFamily="18" charset="0"/>
                <a:cs typeface="Times New Roman" pitchFamily="18" charset="0"/>
              </a:rPr>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609600"/>
            <a:ext cx="7848601" cy="685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7" name="Shape 7"/>
          <p:cNvSpPr>
            <a:spLocks noGrp="1"/>
          </p:cNvSpPr>
          <p:nvPr>
            <p:ph type="sldNum" sz="quarter" idx="2"/>
          </p:nvPr>
        </p:nvSpPr>
        <p:spPr>
          <a:xfrm>
            <a:off x="4333586" y="6475414"/>
            <a:ext cx="567464"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r>
              <a:rPr lang="en-US" dirty="0" smtClean="0"/>
              <a:t>Slide</a:t>
            </a:r>
            <a:fld id="{86CB4B4D-7CA3-9044-876B-883B54F8677D}" type="slidenum">
              <a:rPr lang="en-US" smtClean="0"/>
              <a:pPr/>
              <a:t>&lt;#&gt;</a:t>
            </a:fld>
            <a:endParaRPr lang="en-US" dirty="0"/>
          </a:p>
        </p:txBody>
      </p:sp>
      <p:sp>
        <p:nvSpPr>
          <p:cNvPr id="8" name="Shape 8"/>
          <p:cNvSpPr/>
          <p:nvPr/>
        </p:nvSpPr>
        <p:spPr>
          <a:xfrm>
            <a:off x="646381" y="332601"/>
            <a:ext cx="1127871"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0" dirty="0" smtClean="0">
                <a:latin typeface="Times New Roman" pitchFamily="18" charset="0"/>
                <a:cs typeface="Times New Roman" pitchFamily="18" charset="0"/>
              </a:rPr>
              <a:t>November, 2015</a:t>
            </a:r>
            <a:endParaRPr sz="1200" b="0" dirty="0">
              <a:latin typeface="Times New Roman" pitchFamily="18" charset="0"/>
              <a:cs typeface="Times New Roman" pitchFamily="18" charset="0"/>
            </a:endParaRPr>
          </a:p>
        </p:txBody>
      </p:sp>
      <p:sp>
        <p:nvSpPr>
          <p:cNvPr id="11" name="바닥글 개체 틀 7"/>
          <p:cNvSpPr txBox="1">
            <a:spLocks/>
          </p:cNvSpPr>
          <p:nvPr userDrawn="1"/>
        </p:nvSpPr>
        <p:spPr>
          <a:xfrm>
            <a:off x="7045424" y="6475413"/>
            <a:ext cx="1717576" cy="230187"/>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err="1" smtClean="0">
                <a:ln>
                  <a:noFill/>
                </a:ln>
                <a:solidFill>
                  <a:sysClr val="windowText" lastClr="000000"/>
                </a:solidFill>
                <a:effectLst/>
                <a:uLnTx/>
                <a:uFillTx/>
                <a:latin typeface="Times New Roman" pitchFamily="18" charset="0"/>
                <a:ea typeface="Arial"/>
                <a:cs typeface="Times New Roman" pitchFamily="18" charset="0"/>
                <a:sym typeface="Arial"/>
              </a:rPr>
              <a:t>Itaru</a:t>
            </a:r>
            <a:r>
              <a:rPr kumimoji="0" lang="en-US" altLang="ko-KR" sz="1200" b="0" i="0" u="none" strike="noStrike" kern="0" cap="none" spc="0" normalizeH="0" baseline="0" noProof="0" dirty="0" smtClean="0">
                <a:ln>
                  <a:noFill/>
                </a:ln>
                <a:solidFill>
                  <a:sysClr val="windowText" lastClr="000000"/>
                </a:solidFill>
                <a:effectLst/>
                <a:uLnTx/>
                <a:uFillTx/>
                <a:latin typeface="Times New Roman" pitchFamily="18" charset="0"/>
                <a:ea typeface="Arial"/>
                <a:cs typeface="Times New Roman" pitchFamily="18" charset="0"/>
                <a:sym typeface="Arial"/>
              </a:rPr>
              <a:t> </a:t>
            </a:r>
            <a:r>
              <a:rPr kumimoji="0" lang="en-US" altLang="ko-KR" sz="1200" b="0" i="0" u="none" strike="noStrike" kern="0" cap="none" spc="0" normalizeH="0" baseline="0" noProof="0" dirty="0" err="1" smtClean="0">
                <a:ln>
                  <a:noFill/>
                </a:ln>
                <a:solidFill>
                  <a:sysClr val="windowText" lastClr="000000"/>
                </a:solidFill>
                <a:effectLst/>
                <a:uLnTx/>
                <a:uFillTx/>
                <a:latin typeface="Times New Roman" pitchFamily="18" charset="0"/>
                <a:ea typeface="Arial"/>
                <a:cs typeface="Times New Roman" pitchFamily="18" charset="0"/>
                <a:sym typeface="Arial"/>
              </a:rPr>
              <a:t>Maekawa</a:t>
            </a:r>
            <a:r>
              <a:rPr kumimoji="0" lang="en-US" altLang="ko-KR" sz="1200" b="0" i="0" u="none" strike="noStrike" kern="0" cap="none" spc="0" normalizeH="0" baseline="0" noProof="0" dirty="0" smtClean="0">
                <a:ln>
                  <a:noFill/>
                </a:ln>
                <a:solidFill>
                  <a:sysClr val="windowText" lastClr="000000"/>
                </a:solidFill>
                <a:effectLst/>
                <a:uLnTx/>
                <a:uFillTx/>
                <a:latin typeface="Times New Roman" pitchFamily="18" charset="0"/>
                <a:ea typeface="Arial"/>
                <a:cs typeface="Times New Roman" pitchFamily="18" charset="0"/>
                <a:sym typeface="Arial"/>
              </a:rPr>
              <a:t>, et al.</a:t>
            </a:r>
            <a:endParaRPr kumimoji="0" lang="en-US" altLang="ko-KR" sz="1200" b="0" i="0" u="none" strike="noStrike" kern="0" cap="none" spc="0" normalizeH="0" baseline="0" noProof="0" dirty="0">
              <a:ln>
                <a:noFill/>
              </a:ln>
              <a:solidFill>
                <a:sysClr val="windowText" lastClr="000000"/>
              </a:solidFill>
              <a:effectLst/>
              <a:uLnTx/>
              <a:uFillTx/>
              <a:latin typeface="Times New Roman" pitchFamily="18" charset="0"/>
              <a:ea typeface="Arial"/>
              <a:cs typeface="Times New Roman" pitchFamily="18" charset="0"/>
              <a:sym typeface="Arial"/>
            </a:endParaRPr>
          </a:p>
        </p:txBody>
      </p:sp>
    </p:spTree>
  </p:cSld>
  <p:clrMap bg1="lt1" tx1="dk1" bg2="lt2" tx2="dk2" accent1="accent1" accent2="accent2" accent3="accent3" accent4="accent4" accent5="accent5" accent6="accent6" hlink="hlink" folHlink="folHlink"/>
  <p:sldLayoutIdLst>
    <p:sldLayoutId id="2147483650" r:id="rId1"/>
    <p:sldLayoutId id="2147483653" r:id="rId2"/>
    <p:sldLayoutId id="2147483654" r:id="rId3"/>
    <p:sldLayoutId id="2147483655" r:id="rId4"/>
    <p:sldLayoutId id="2147483656" r:id="rId5"/>
  </p:sldLayoutIdLst>
  <p:transition spd="med"/>
  <p:timing>
    <p:tnLst>
      <p:par>
        <p:cTn id="1" dur="indefinite" restart="never" nodeType="tmRoot"/>
      </p:par>
    </p:tnLst>
  </p:timing>
  <p:hf hdr="0" ft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642845" y="1032556"/>
            <a:ext cx="7967756" cy="40934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1"/>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1"/>
              </a:solidFill>
              <a:latin typeface="Times New Roman" pitchFamily="18" charset="0"/>
              <a:ea typeface="ＭＳ Ｐゴシック" charset="-128"/>
              <a:cs typeface="Times New Roman" pitchFamily="18" charset="0"/>
            </a:endParaRPr>
          </a:p>
          <a:p>
            <a:endParaRPr lang="en-US" altLang="ja-JP" sz="1400" dirty="0">
              <a:solidFill>
                <a:schemeClr val="tx1"/>
              </a:solidFill>
              <a:latin typeface="Times New Roman" pitchFamily="18" charset="0"/>
              <a:ea typeface="ＭＳ Ｐゴシック" charset="-128"/>
              <a:cs typeface="Times New Roman" pitchFamily="18" charset="0"/>
            </a:endParaRPr>
          </a:p>
          <a:p>
            <a:r>
              <a:rPr lang="en-US" altLang="ja-JP" sz="1400" b="1" dirty="0">
                <a:solidFill>
                  <a:schemeClr val="tx1"/>
                </a:solidFill>
                <a:latin typeface="Times New Roman" pitchFamily="18" charset="0"/>
                <a:ea typeface="ＭＳ Ｐゴシック" charset="-128"/>
                <a:cs typeface="Times New Roman" pitchFamily="18" charset="0"/>
              </a:rPr>
              <a:t>Submission Title:</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a:t>
            </a:r>
            <a:r>
              <a:rPr lang="pt-BR" altLang="ja-JP" sz="1400" dirty="0" smtClean="0">
                <a:solidFill>
                  <a:schemeClr val="tx1"/>
                </a:solidFill>
                <a:latin typeface="Times New Roman" pitchFamily="18" charset="0"/>
                <a:cs typeface="Times New Roman" pitchFamily="18" charset="0"/>
              </a:rPr>
              <a:t>Proposal </a:t>
            </a:r>
            <a:r>
              <a:rPr lang="pt-BR" altLang="ja-JP" sz="1400" dirty="0">
                <a:solidFill>
                  <a:schemeClr val="tx1"/>
                </a:solidFill>
                <a:latin typeface="Times New Roman" pitchFamily="18" charset="0"/>
                <a:cs typeface="Times New Roman" pitchFamily="18" charset="0"/>
              </a:rPr>
              <a:t>for </a:t>
            </a:r>
            <a:r>
              <a:rPr lang="pt-BR" altLang="ja-JP" sz="1400" dirty="0" smtClean="0">
                <a:solidFill>
                  <a:schemeClr val="tx1"/>
                </a:solidFill>
                <a:latin typeface="Times New Roman" pitchFamily="18" charset="0"/>
                <a:cs typeface="Times New Roman" pitchFamily="18" charset="0"/>
              </a:rPr>
              <a:t>IEEE802.15.3e – </a:t>
            </a:r>
            <a:r>
              <a:rPr lang="pt-BR" altLang="ja-JP" sz="1400" dirty="0" smtClean="0">
                <a:cs typeface="Times New Roman" pitchFamily="18" charset="0"/>
              </a:rPr>
              <a:t>MAC </a:t>
            </a:r>
            <a:r>
              <a:rPr lang="pt-BR" altLang="ja-JP" sz="1400" dirty="0" smtClean="0">
                <a:solidFill>
                  <a:schemeClr val="tx1"/>
                </a:solidFill>
                <a:latin typeface="Times New Roman" pitchFamily="18" charset="0"/>
                <a:cs typeface="Times New Roman" pitchFamily="18" charset="0"/>
              </a:rPr>
              <a:t>] </a:t>
            </a:r>
            <a:endParaRPr lang="pt-BR" altLang="ja-JP" sz="1400" dirty="0">
              <a:solidFill>
                <a:schemeClr val="tx1"/>
              </a:solidFill>
              <a:latin typeface="Times New Roman" pitchFamily="18" charset="0"/>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Date Submitted:</a:t>
            </a:r>
            <a:r>
              <a:rPr lang="en-US" altLang="ja-JP" sz="1400" dirty="0" smtClean="0">
                <a:solidFill>
                  <a:schemeClr val="tx1"/>
                </a:solidFill>
                <a:ea typeface="ＭＳ Ｐゴシック" charset="-128"/>
                <a:cs typeface="Times New Roman" pitchFamily="18" charset="0"/>
              </a:rPr>
              <a:t> [6 </a:t>
            </a:r>
            <a:r>
              <a:rPr lang="en-US" altLang="ja-JP" sz="1400" dirty="0" smtClean="0">
                <a:solidFill>
                  <a:schemeClr val="tx1"/>
                </a:solidFill>
                <a:latin typeface="Times New Roman" pitchFamily="18" charset="0"/>
                <a:ea typeface="ＭＳ Ｐゴシック" charset="-128"/>
                <a:cs typeface="Times New Roman" pitchFamily="18" charset="0"/>
              </a:rPr>
              <a:t>November 2015]</a:t>
            </a:r>
          </a:p>
          <a:p>
            <a:r>
              <a:rPr lang="en-US" altLang="ja-JP" sz="1400" b="1" dirty="0" smtClean="0">
                <a:solidFill>
                  <a:schemeClr val="tx1"/>
                </a:solidFill>
                <a:latin typeface="Times New Roman" pitchFamily="18" charset="0"/>
                <a:ea typeface="ＭＳ Ｐゴシック" charset="-128"/>
                <a:cs typeface="Times New Roman" pitchFamily="18" charset="0"/>
              </a:rPr>
              <a:t>Source: </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Itaru</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Maekawa</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baseline="30000" dirty="0" smtClean="0">
                <a:solidFill>
                  <a:schemeClr val="tx1"/>
                </a:solidFill>
                <a:ea typeface="ＭＳ Ｐゴシック" charset="-128"/>
                <a:cs typeface="Times New Roman" pitchFamily="18" charset="0"/>
              </a:rPr>
              <a:t>(</a:t>
            </a:r>
            <a:r>
              <a:rPr lang="en-US" altLang="ja-JP" sz="1400" baseline="30000" dirty="0" smtClean="0">
                <a:solidFill>
                  <a:schemeClr val="tx1"/>
                </a:solidFill>
                <a:latin typeface="Times New Roman"/>
              </a:rPr>
              <a:t>1)</a:t>
            </a:r>
            <a:r>
              <a:rPr lang="en-US" altLang="ja-JP" sz="1400" dirty="0" smtClean="0">
                <a:solidFill>
                  <a:schemeClr val="tx1"/>
                </a:solidFill>
                <a:latin typeface="Times New Roman" pitchFamily="18" charset="0"/>
                <a:ea typeface="ＭＳ Ｐゴシック" charset="-128"/>
                <a:cs typeface="Times New Roman" pitchFamily="18" charset="0"/>
              </a:rPr>
              <a:t>, Jae </a:t>
            </a:r>
            <a:r>
              <a:rPr lang="en-US" altLang="ja-JP" sz="1400" dirty="0" err="1" smtClean="0">
                <a:solidFill>
                  <a:schemeClr val="tx1"/>
                </a:solidFill>
                <a:latin typeface="Times New Roman" pitchFamily="18" charset="0"/>
                <a:ea typeface="ＭＳ Ｐゴシック" charset="-128"/>
                <a:cs typeface="Times New Roman" pitchFamily="18" charset="0"/>
              </a:rPr>
              <a:t>Seung</a:t>
            </a:r>
            <a:r>
              <a:rPr lang="en-US" altLang="ja-JP" sz="1400" dirty="0" smtClean="0">
                <a:solidFill>
                  <a:schemeClr val="tx1"/>
                </a:solidFill>
                <a:latin typeface="Times New Roman" pitchFamily="18" charset="0"/>
                <a:ea typeface="ＭＳ Ｐゴシック" charset="-128"/>
                <a:cs typeface="Times New Roman" pitchFamily="18" charset="0"/>
              </a:rPr>
              <a:t> Lee, Ken </a:t>
            </a:r>
            <a:r>
              <a:rPr lang="en-US" altLang="ja-JP" sz="1400" dirty="0" err="1" smtClean="0">
                <a:solidFill>
                  <a:schemeClr val="tx1"/>
                </a:solidFill>
                <a:latin typeface="Times New Roman" pitchFamily="18" charset="0"/>
                <a:ea typeface="ＭＳ Ｐゴシック" charset="-128"/>
                <a:cs typeface="Times New Roman" pitchFamily="18" charset="0"/>
              </a:rPr>
              <a:t>Hiraga</a:t>
            </a:r>
            <a:r>
              <a:rPr lang="en-US" altLang="ja-JP" sz="1400" dirty="0" smtClean="0">
                <a:solidFill>
                  <a:schemeClr val="tx1"/>
                </a:solidFill>
                <a:latin typeface="Times New Roman" pitchFamily="18" charset="0"/>
                <a:ea typeface="ＭＳ Ｐゴシック" charset="-128"/>
                <a:cs typeface="Times New Roman" pitchFamily="18" charset="0"/>
              </a:rPr>
              <a:t>, Makoto Noda, </a:t>
            </a:r>
            <a:r>
              <a:rPr lang="en-US" altLang="ja-JP" sz="1400" dirty="0" err="1" smtClean="0">
                <a:solidFill>
                  <a:schemeClr val="tx1"/>
                </a:solidFill>
                <a:latin typeface="Times New Roman" pitchFamily="18" charset="0"/>
                <a:ea typeface="ＭＳ Ｐゴシック" charset="-128"/>
                <a:cs typeface="Times New Roman" pitchFamily="18" charset="0"/>
              </a:rPr>
              <a:t>Ko</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Togashi</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anose="02020603050405020304" pitchFamily="18" charset="0"/>
                <a:cs typeface="Times New Roman" panose="02020603050405020304" pitchFamily="18" charset="0"/>
              </a:rPr>
              <a:t>(representative </a:t>
            </a:r>
            <a:r>
              <a:rPr lang="en-US" altLang="ja-JP" sz="1400" dirty="0">
                <a:solidFill>
                  <a:schemeClr val="tx1"/>
                </a:solidFill>
                <a:latin typeface="Times New Roman" panose="02020603050405020304" pitchFamily="18" charset="0"/>
                <a:cs typeface="Times New Roman" panose="02020603050405020304" pitchFamily="18" charset="0"/>
              </a:rPr>
              <a:t>contributors), </a:t>
            </a:r>
            <a:r>
              <a:rPr lang="en-US" altLang="ja-JP" sz="1400" dirty="0" smtClean="0">
                <a:solidFill>
                  <a:schemeClr val="tx1"/>
                </a:solidFill>
                <a:latin typeface="Times New Roman" panose="02020603050405020304" pitchFamily="18" charset="0"/>
                <a:cs typeface="Times New Roman" panose="02020603050405020304" pitchFamily="18" charset="0"/>
              </a:rPr>
              <a:t>all </a:t>
            </a:r>
            <a:r>
              <a:rPr lang="en-US" altLang="ja-JP" sz="1400" dirty="0">
                <a:solidFill>
                  <a:schemeClr val="tx1"/>
                </a:solidFill>
                <a:latin typeface="Times New Roman" panose="02020603050405020304" pitchFamily="18" charset="0"/>
                <a:cs typeface="Times New Roman" panose="02020603050405020304" pitchFamily="18" charset="0"/>
              </a:rPr>
              <a:t>contributors are listed in “Contributors” </a:t>
            </a:r>
            <a:r>
              <a:rPr lang="en-US" altLang="ja-JP" sz="1400" dirty="0" smtClean="0">
                <a:solidFill>
                  <a:schemeClr val="tx1"/>
                </a:solidFill>
                <a:latin typeface="Times New Roman" panose="02020603050405020304" pitchFamily="18" charset="0"/>
                <a:cs typeface="Times New Roman" panose="02020603050405020304" pitchFamily="18" charset="0"/>
              </a:rPr>
              <a:t>slide] </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Company: </a:t>
            </a:r>
            <a:r>
              <a:rPr lang="en-US" altLang="ja-JP" sz="1400" dirty="0">
                <a:solidFill>
                  <a:schemeClr val="tx1"/>
                </a:solidFill>
                <a:latin typeface="Times New Roman" pitchFamily="18" charset="0"/>
                <a:ea typeface="ＭＳ Ｐゴシック" charset="-128"/>
                <a:cs typeface="Times New Roman" pitchFamily="18" charset="0"/>
              </a:rPr>
              <a:t> [ETRI</a:t>
            </a:r>
            <a:r>
              <a:rPr lang="en-US" altLang="ja-JP" sz="1400" dirty="0" smtClean="0">
                <a:solidFill>
                  <a:schemeClr val="tx1"/>
                </a:solidFill>
                <a:latin typeface="Times New Roman" pitchFamily="18" charset="0"/>
                <a:ea typeface="ＭＳ Ｐゴシック" charset="-128"/>
                <a:cs typeface="Times New Roman" pitchFamily="18" charset="0"/>
              </a:rPr>
              <a:t>, JRC</a:t>
            </a:r>
            <a:r>
              <a:rPr lang="en-US" altLang="ja-JP" sz="1400" baseline="30000" dirty="0" smtClean="0">
                <a:solidFill>
                  <a:schemeClr val="tx1"/>
                </a:solidFill>
                <a:latin typeface="Times New Roman"/>
              </a:rPr>
              <a:t>1</a:t>
            </a:r>
            <a:r>
              <a:rPr lang="en-US" altLang="ja-JP" sz="1400" dirty="0" smtClean="0">
                <a:solidFill>
                  <a:schemeClr val="tx1"/>
                </a:solidFill>
                <a:latin typeface="Times New Roman" pitchFamily="18" charset="0"/>
                <a:ea typeface="ＭＳ Ｐゴシック" charset="-128"/>
                <a:cs typeface="Times New Roman" pitchFamily="18" charset="0"/>
              </a:rPr>
              <a:t>, NTT, Sony, Toshiba</a:t>
            </a:r>
            <a:r>
              <a:rPr lang="en-US" altLang="ja-JP" sz="1400" dirty="0" smtClean="0">
                <a:solidFill>
                  <a:schemeClr val="tx1"/>
                </a:solidFill>
                <a:latin typeface="Times New Roman" panose="02020603050405020304" pitchFamily="18" charset="0"/>
                <a:cs typeface="Times New Roman" panose="02020603050405020304" pitchFamily="18" charset="0"/>
              </a:rPr>
              <a:t>] </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Address</a:t>
            </a:r>
            <a:r>
              <a:rPr lang="en-US" altLang="ja-JP" sz="1400" baseline="30000" dirty="0">
                <a:solidFill>
                  <a:schemeClr val="tx1"/>
                </a:solidFill>
                <a:latin typeface="Times New Roman"/>
              </a:rPr>
              <a:t>1</a:t>
            </a:r>
            <a:r>
              <a:rPr lang="en-US" altLang="ja-JP" sz="1400" b="1"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a:ea typeface="Times New Roman"/>
                <a:cs typeface="Times New Roman"/>
                <a:sym typeface="Times New Roman"/>
              </a:rPr>
              <a:t>[</a:t>
            </a:r>
            <a:r>
              <a:rPr lang="en-US" altLang="ja-JP" sz="1400" dirty="0" err="1" smtClean="0">
                <a:solidFill>
                  <a:schemeClr val="tx1"/>
                </a:solidFill>
                <a:latin typeface="Times New Roman"/>
                <a:ea typeface="Times New Roman"/>
                <a:cs typeface="Times New Roman"/>
                <a:sym typeface="Times New Roman"/>
              </a:rPr>
              <a:t>Mitaka</a:t>
            </a:r>
            <a:r>
              <a:rPr lang="en-US" altLang="ja-JP" sz="1400" dirty="0" smtClean="0">
                <a:solidFill>
                  <a:schemeClr val="tx1"/>
                </a:solidFill>
                <a:latin typeface="Times New Roman"/>
                <a:ea typeface="Times New Roman"/>
                <a:cs typeface="Times New Roman"/>
                <a:sym typeface="Times New Roman"/>
              </a:rPr>
              <a:t>, Tokyo, Japan]</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E-Mail</a:t>
            </a:r>
            <a:r>
              <a:rPr lang="en-US" altLang="ja-JP" sz="1400" baseline="30000" dirty="0">
                <a:solidFill>
                  <a:schemeClr val="tx1"/>
                </a:solidFill>
                <a:latin typeface="Times New Roman"/>
              </a:rPr>
              <a:t>1</a:t>
            </a:r>
            <a:r>
              <a:rPr lang="en-US" altLang="ja-JP" sz="1400" b="1"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a:t>
            </a:r>
            <a:r>
              <a:rPr lang="en-US" altLang="ja-JP" sz="1400" dirty="0" err="1" smtClean="0">
                <a:solidFill>
                  <a:schemeClr val="tx1"/>
                </a:solidFill>
                <a:latin typeface="Times New Roman"/>
                <a:ea typeface="Times New Roman"/>
                <a:cs typeface="Times New Roman"/>
                <a:sym typeface="Times New Roman"/>
              </a:rPr>
              <a:t>Maekawa.Itaru</a:t>
            </a:r>
            <a:r>
              <a:rPr lang="en-US" altLang="ja-JP" sz="1400" dirty="0" smtClean="0">
                <a:solidFill>
                  <a:schemeClr val="tx1"/>
                </a:solidFill>
                <a:latin typeface="Times New Roman"/>
                <a:ea typeface="Times New Roman"/>
                <a:cs typeface="Times New Roman"/>
                <a:sym typeface="Times New Roman"/>
              </a:rPr>
              <a:t> at jrc.co.jp</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a:rPr>
              <a:t>(all contributors </a:t>
            </a:r>
            <a:r>
              <a:rPr lang="en-US" altLang="ja-JP" sz="1400" dirty="0">
                <a:solidFill>
                  <a:schemeClr val="tx1"/>
                </a:solidFill>
                <a:latin typeface="Times New Roman"/>
              </a:rPr>
              <a:t>are listed in “Contributors” </a:t>
            </a:r>
            <a:r>
              <a:rPr lang="en-US" altLang="ja-JP" sz="1400" dirty="0" smtClean="0">
                <a:solidFill>
                  <a:schemeClr val="tx1"/>
                </a:solidFill>
                <a:latin typeface="Times New Roman"/>
              </a:rPr>
              <a:t>slide)</a:t>
            </a:r>
            <a:r>
              <a:rPr lang="en-US" altLang="ja-JP" sz="1400" dirty="0" smtClean="0">
                <a:solidFill>
                  <a:schemeClr val="tx1"/>
                </a:solidFill>
                <a:latin typeface="Times New Roman" panose="02020603050405020304" pitchFamily="18" charset="0"/>
                <a:cs typeface="Times New Roman" panose="02020603050405020304" pitchFamily="18" charset="0"/>
              </a:rPr>
              <a:t>]</a:t>
            </a:r>
            <a:endParaRPr lang="en-US" altLang="ja-JP" sz="1400" b="1" dirty="0" smtClean="0">
              <a:solidFill>
                <a:schemeClr val="tx1"/>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solidFill>
                  <a:schemeClr val="tx1"/>
                </a:solidFill>
                <a:latin typeface="Times New Roman" pitchFamily="18" charset="0"/>
                <a:ea typeface="ＭＳ Ｐゴシック" charset="-128"/>
                <a:cs typeface="Times New Roman" pitchFamily="18" charset="0"/>
              </a:rPr>
              <a:t>Abstract</a:t>
            </a:r>
            <a:r>
              <a:rPr lang="en-US" altLang="ja-JP" sz="1400" b="1" dirty="0">
                <a:solidFill>
                  <a:schemeClr val="tx1"/>
                </a:solidFill>
                <a:latin typeface="Times New Roman" pitchFamily="18" charset="0"/>
                <a:ea typeface="ＭＳ Ｐゴシック" charset="-128"/>
                <a:cs typeface="Times New Roman" pitchFamily="18" charset="0"/>
              </a:rPr>
              <a:t>:</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This document presents an overview of the full MAC/</a:t>
            </a:r>
            <a:r>
              <a:rPr lang="en-US" altLang="ja-JP" sz="1400" dirty="0" err="1" smtClean="0">
                <a:solidFill>
                  <a:schemeClr val="tx1"/>
                </a:solidFill>
                <a:latin typeface="Times New Roman" pitchFamily="18" charset="0"/>
                <a:ea typeface="ＭＳ Ｐゴシック" charset="-128"/>
                <a:cs typeface="Times New Roman" pitchFamily="18" charset="0"/>
              </a:rPr>
              <a:t>PHY</a:t>
            </a:r>
            <a:r>
              <a:rPr lang="en-US" altLang="ja-JP" sz="1400" dirty="0" smtClean="0">
                <a:solidFill>
                  <a:schemeClr val="tx1"/>
                </a:solidFill>
                <a:latin typeface="Times New Roman" pitchFamily="18" charset="0"/>
                <a:ea typeface="ＭＳ Ｐゴシック" charset="-128"/>
                <a:cs typeface="Times New Roman" pitchFamily="18" charset="0"/>
              </a:rPr>
              <a:t> proposal for HRCP.</a:t>
            </a:r>
            <a:endParaRPr lang="en-US" altLang="ja-JP" sz="1400" dirty="0">
              <a:solidFill>
                <a:schemeClr val="tx1"/>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solidFill>
                  <a:schemeClr val="tx1"/>
                </a:solidFill>
                <a:latin typeface="Times New Roman" pitchFamily="18" charset="0"/>
                <a:ea typeface="ＭＳ Ｐゴシック" charset="-128"/>
                <a:cs typeface="Times New Roman" pitchFamily="18" charset="0"/>
              </a:rPr>
              <a:t>Purpose:</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	To propose additional protocol  for TG 3e full proposal </a:t>
            </a:r>
            <a:endParaRPr lang="en-US" altLang="ja-JP" sz="1400" dirty="0">
              <a:solidFill>
                <a:schemeClr val="tx1"/>
              </a:solidFill>
              <a:latin typeface="Times New Roman" pitchFamily="18" charset="0"/>
              <a:ea typeface="ＭＳ Ｐゴシック" charset="-128"/>
              <a:cs typeface="Times New Roman" pitchFamily="18" charset="0"/>
            </a:endParaRPr>
          </a:p>
          <a:p>
            <a:r>
              <a:rPr lang="en-US" altLang="ja-JP" sz="1400" b="1" dirty="0">
                <a:solidFill>
                  <a:schemeClr val="tx1"/>
                </a:solidFill>
                <a:latin typeface="Times New Roman" pitchFamily="18" charset="0"/>
                <a:ea typeface="ＭＳ Ｐゴシック" charset="-128"/>
                <a:cs typeface="Times New Roman" pitchFamily="18" charset="0"/>
              </a:rPr>
              <a:t>Notice:</a:t>
            </a:r>
            <a:r>
              <a:rPr lang="en-US" altLang="ja-JP" sz="1400" dirty="0">
                <a:solidFill>
                  <a:schemeClr val="tx1"/>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1"/>
                </a:solidFill>
                <a:latin typeface="Times New Roman" pitchFamily="18" charset="0"/>
                <a:ea typeface="ＭＳ Ｐゴシック" charset="-128"/>
                <a:cs typeface="Times New Roman" pitchFamily="18" charset="0"/>
              </a:rPr>
              <a:t>Release:</a:t>
            </a:r>
            <a:r>
              <a:rPr lang="en-US" altLang="ja-JP" sz="1400" dirty="0">
                <a:solidFill>
                  <a:schemeClr val="tx1"/>
                </a:solidFill>
                <a:latin typeface="Times New Roman" pitchFamily="18" charset="0"/>
                <a:ea typeface="ＭＳ Ｐゴシック" charset="-128"/>
                <a:cs typeface="Times New Roman" pitchFamily="18" charset="0"/>
              </a:rPr>
              <a:t>	The </a:t>
            </a:r>
            <a:r>
              <a:rPr lang="en-US" altLang="ja-JP" sz="1400" dirty="0" smtClean="0">
                <a:solidFill>
                  <a:schemeClr val="tx1"/>
                </a:solidFill>
                <a:latin typeface="Times New Roman" pitchFamily="18" charset="0"/>
                <a:ea typeface="ＭＳ Ｐゴシック" charset="-128"/>
                <a:cs typeface="Times New Roman" pitchFamily="18" charset="0"/>
              </a:rPr>
              <a:t>contributors acknowledge </a:t>
            </a:r>
            <a:r>
              <a:rPr lang="en-US" altLang="ja-JP" sz="1400" dirty="0">
                <a:solidFill>
                  <a:schemeClr val="tx1"/>
                </a:solidFill>
                <a:latin typeface="Times New Roman" pitchFamily="18" charset="0"/>
                <a:ea typeface="ＭＳ Ｐゴシック" charset="-128"/>
                <a:cs typeface="Times New Roman" pitchFamily="18" charset="0"/>
              </a:rPr>
              <a:t>and </a:t>
            </a:r>
            <a:r>
              <a:rPr lang="en-US" altLang="ja-JP" sz="1400" dirty="0" smtClean="0">
                <a:solidFill>
                  <a:schemeClr val="tx1"/>
                </a:solidFill>
                <a:latin typeface="Times New Roman" pitchFamily="18" charset="0"/>
                <a:ea typeface="ＭＳ Ｐゴシック" charset="-128"/>
                <a:cs typeface="Times New Roman" pitchFamily="18" charset="0"/>
              </a:rPr>
              <a:t>accept </a:t>
            </a:r>
            <a:r>
              <a:rPr lang="en-US" altLang="ja-JP" sz="1400" dirty="0">
                <a:solidFill>
                  <a:schemeClr val="tx1"/>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1"/>
                </a:solidFill>
                <a:latin typeface="Times New Roman" pitchFamily="18" charset="0"/>
                <a:ea typeface="ＭＳ Ｐゴシック" charset="-128"/>
                <a:cs typeface="Times New Roman" pitchFamily="18" charset="0"/>
              </a:rPr>
              <a:t>.</a:t>
            </a:r>
            <a:endParaRPr lang="en-US" altLang="ja-JP" sz="1400" dirty="0">
              <a:solidFill>
                <a:schemeClr val="tx1"/>
              </a:solidFill>
              <a:latin typeface="Times New Roman" pitchFamily="18" charset="0"/>
              <a:ea typeface="ＭＳ Ｐゴシック" charset="-128"/>
              <a:cs typeface="Times New Roman" pitchFamily="18" charset="0"/>
            </a:endParaRPr>
          </a:p>
        </p:txBody>
      </p:sp>
    </p:spTree>
    <p:extLst>
      <p:ext uri="{BB962C8B-B14F-4D97-AF65-F5344CB8AC3E}">
        <p14:creationId xmlns="" xmlns:p14="http://schemas.microsoft.com/office/powerpoint/2010/main" val="2491425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flipH="1">
            <a:off x="2480138" y="2197587"/>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a:t>
            </a:r>
            <a:endParaRPr kumimoji="1" lang="ja-JP" altLang="en-US" sz="700" dirty="0"/>
          </a:p>
        </p:txBody>
      </p:sp>
      <p:sp>
        <p:nvSpPr>
          <p:cNvPr id="5" name="正方形/長方形 4"/>
          <p:cNvSpPr/>
          <p:nvPr/>
        </p:nvSpPr>
        <p:spPr>
          <a:xfrm flipH="1">
            <a:off x="1754824" y="2197587"/>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a:t>
            </a:r>
            <a:endParaRPr kumimoji="1" lang="ja-JP" altLang="en-US" sz="700" dirty="0"/>
          </a:p>
        </p:txBody>
      </p:sp>
      <p:sp>
        <p:nvSpPr>
          <p:cNvPr id="6" name="正方形/長方形 5"/>
          <p:cNvSpPr/>
          <p:nvPr/>
        </p:nvSpPr>
        <p:spPr>
          <a:xfrm flipH="1">
            <a:off x="1029511" y="2197587"/>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a:t>
            </a:r>
            <a:endParaRPr kumimoji="1" lang="ja-JP" altLang="en-US" sz="700" dirty="0"/>
          </a:p>
        </p:txBody>
      </p:sp>
      <p:sp>
        <p:nvSpPr>
          <p:cNvPr id="7" name="正方形/長方形 6"/>
          <p:cNvSpPr/>
          <p:nvPr/>
        </p:nvSpPr>
        <p:spPr>
          <a:xfrm flipH="1">
            <a:off x="4238391" y="2426187"/>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a:t>
            </a:r>
            <a:endParaRPr kumimoji="1" lang="ja-JP" altLang="en-US" sz="700" dirty="0"/>
          </a:p>
        </p:txBody>
      </p:sp>
      <p:sp>
        <p:nvSpPr>
          <p:cNvPr id="8" name="正方形/長方形 7"/>
          <p:cNvSpPr/>
          <p:nvPr/>
        </p:nvSpPr>
        <p:spPr>
          <a:xfrm flipH="1">
            <a:off x="3513078" y="2426187"/>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a:t>
            </a:r>
            <a:endParaRPr kumimoji="1" lang="ja-JP" altLang="en-US" sz="700" dirty="0"/>
          </a:p>
        </p:txBody>
      </p:sp>
      <p:sp>
        <p:nvSpPr>
          <p:cNvPr id="9" name="テキスト ボックス 160"/>
          <p:cNvSpPr txBox="1"/>
          <p:nvPr/>
        </p:nvSpPr>
        <p:spPr>
          <a:xfrm flipH="1">
            <a:off x="8385973" y="2578587"/>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#1</a:t>
            </a:r>
            <a:endParaRPr kumimoji="1" lang="ja-JP" altLang="en-US" sz="1000" dirty="0"/>
          </a:p>
        </p:txBody>
      </p:sp>
      <p:cxnSp>
        <p:nvCxnSpPr>
          <p:cNvPr id="10" name="直線矢印コネクタ 9"/>
          <p:cNvCxnSpPr/>
          <p:nvPr/>
        </p:nvCxnSpPr>
        <p:spPr>
          <a:xfrm>
            <a:off x="1007728" y="2807187"/>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2" name="テキスト ボックス 174"/>
          <p:cNvSpPr txBox="1"/>
          <p:nvPr/>
        </p:nvSpPr>
        <p:spPr>
          <a:xfrm flipH="1">
            <a:off x="8388424" y="3741331"/>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#2</a:t>
            </a:r>
            <a:endParaRPr kumimoji="1" lang="ja-JP" altLang="en-US" sz="1000" dirty="0"/>
          </a:p>
        </p:txBody>
      </p:sp>
      <p:cxnSp>
        <p:nvCxnSpPr>
          <p:cNvPr id="13" name="直線矢印コネクタ 12"/>
          <p:cNvCxnSpPr/>
          <p:nvPr/>
        </p:nvCxnSpPr>
        <p:spPr>
          <a:xfrm>
            <a:off x="1007728" y="3969931"/>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 name="テキスト ボックス 190"/>
          <p:cNvSpPr txBox="1"/>
          <p:nvPr/>
        </p:nvSpPr>
        <p:spPr>
          <a:xfrm flipH="1">
            <a:off x="8385973" y="4947955"/>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#3</a:t>
            </a:r>
            <a:endParaRPr kumimoji="1" lang="ja-JP" altLang="en-US" sz="1000" dirty="0"/>
          </a:p>
        </p:txBody>
      </p:sp>
      <p:cxnSp>
        <p:nvCxnSpPr>
          <p:cNvPr id="16" name="直線矢印コネクタ 15"/>
          <p:cNvCxnSpPr/>
          <p:nvPr/>
        </p:nvCxnSpPr>
        <p:spPr>
          <a:xfrm>
            <a:off x="1007728" y="5176555"/>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テキスト ボックス 166"/>
          <p:cNvSpPr txBox="1"/>
          <p:nvPr/>
        </p:nvSpPr>
        <p:spPr>
          <a:xfrm flipH="1">
            <a:off x="8349242" y="61545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#4</a:t>
            </a:r>
            <a:endParaRPr kumimoji="1" lang="ja-JP" altLang="en-US" sz="1000" dirty="0"/>
          </a:p>
        </p:txBody>
      </p:sp>
      <p:cxnSp>
        <p:nvCxnSpPr>
          <p:cNvPr id="18" name="直線矢印コネクタ 17"/>
          <p:cNvCxnSpPr/>
          <p:nvPr/>
        </p:nvCxnSpPr>
        <p:spPr>
          <a:xfrm>
            <a:off x="1007728" y="63831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2" name="グループ化 30"/>
          <p:cNvGrpSpPr/>
          <p:nvPr/>
        </p:nvGrpSpPr>
        <p:grpSpPr>
          <a:xfrm flipH="1">
            <a:off x="3132077" y="1968987"/>
            <a:ext cx="413896" cy="685800"/>
            <a:chOff x="4234304" y="1219200"/>
            <a:chExt cx="413896" cy="685800"/>
          </a:xfrm>
        </p:grpSpPr>
        <p:cxnSp>
          <p:nvCxnSpPr>
            <p:cNvPr id="20" name="直線コネクタ 1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 name="直線コネクタ 2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 name="直線矢印コネクタ 2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 name="テキスト ボックス 260"/>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3" name="グループ化 42"/>
          <p:cNvGrpSpPr/>
          <p:nvPr/>
        </p:nvGrpSpPr>
        <p:grpSpPr>
          <a:xfrm flipH="1">
            <a:off x="279164" y="2280211"/>
            <a:ext cx="476412" cy="472589"/>
            <a:chOff x="8446865" y="1295400"/>
            <a:chExt cx="476412" cy="472589"/>
          </a:xfrm>
        </p:grpSpPr>
        <p:sp>
          <p:nvSpPr>
            <p:cNvPr id="25" name="テキスト ボックス 321"/>
            <p:cNvSpPr txBox="1"/>
            <p:nvPr/>
          </p:nvSpPr>
          <p:spPr>
            <a:xfrm>
              <a:off x="8446865" y="1295400"/>
              <a:ext cx="47641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PPC</a:t>
              </a:r>
            </a:p>
          </p:txBody>
        </p:sp>
        <p:sp>
          <p:nvSpPr>
            <p:cNvPr id="26" name="テキスト ボックス 322"/>
            <p:cNvSpPr txBox="1"/>
            <p:nvPr/>
          </p:nvSpPr>
          <p:spPr>
            <a:xfrm>
              <a:off x="8478925" y="1506379"/>
              <a:ext cx="44435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t>
              </a:r>
            </a:p>
          </p:txBody>
        </p:sp>
      </p:grpSp>
      <p:grpSp>
        <p:nvGrpSpPr>
          <p:cNvPr id="11" name="グループ化 43"/>
          <p:cNvGrpSpPr/>
          <p:nvPr/>
        </p:nvGrpSpPr>
        <p:grpSpPr>
          <a:xfrm flipH="1">
            <a:off x="279164" y="3442955"/>
            <a:ext cx="476412" cy="472589"/>
            <a:chOff x="8446865" y="1295400"/>
            <a:chExt cx="476412" cy="472589"/>
          </a:xfrm>
        </p:grpSpPr>
        <p:sp>
          <p:nvSpPr>
            <p:cNvPr id="28" name="テキスト ボックス 324"/>
            <p:cNvSpPr txBox="1"/>
            <p:nvPr/>
          </p:nvSpPr>
          <p:spPr>
            <a:xfrm>
              <a:off x="8446865" y="1295400"/>
              <a:ext cx="47641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PPC</a:t>
              </a:r>
            </a:p>
          </p:txBody>
        </p:sp>
        <p:sp>
          <p:nvSpPr>
            <p:cNvPr id="29" name="テキスト ボックス 325"/>
            <p:cNvSpPr txBox="1"/>
            <p:nvPr/>
          </p:nvSpPr>
          <p:spPr>
            <a:xfrm>
              <a:off x="8478925" y="1506379"/>
              <a:ext cx="44435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t>
              </a:r>
            </a:p>
          </p:txBody>
        </p:sp>
      </p:grpSp>
      <p:grpSp>
        <p:nvGrpSpPr>
          <p:cNvPr id="14" name="グループ化 44"/>
          <p:cNvGrpSpPr/>
          <p:nvPr/>
        </p:nvGrpSpPr>
        <p:grpSpPr>
          <a:xfrm flipH="1">
            <a:off x="279164" y="4649579"/>
            <a:ext cx="476412" cy="472589"/>
            <a:chOff x="8446865" y="1295400"/>
            <a:chExt cx="476412" cy="472589"/>
          </a:xfrm>
        </p:grpSpPr>
        <p:sp>
          <p:nvSpPr>
            <p:cNvPr id="31" name="テキスト ボックス 327"/>
            <p:cNvSpPr txBox="1"/>
            <p:nvPr/>
          </p:nvSpPr>
          <p:spPr>
            <a:xfrm>
              <a:off x="8446865" y="1295400"/>
              <a:ext cx="47641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PPC</a:t>
              </a:r>
            </a:p>
          </p:txBody>
        </p:sp>
        <p:sp>
          <p:nvSpPr>
            <p:cNvPr id="32" name="テキスト ボックス 328"/>
            <p:cNvSpPr txBox="1"/>
            <p:nvPr/>
          </p:nvSpPr>
          <p:spPr>
            <a:xfrm>
              <a:off x="8478925" y="1506379"/>
              <a:ext cx="44435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t>
              </a:r>
            </a:p>
          </p:txBody>
        </p:sp>
      </p:grpSp>
      <p:grpSp>
        <p:nvGrpSpPr>
          <p:cNvPr id="19" name="グループ化 45"/>
          <p:cNvGrpSpPr/>
          <p:nvPr/>
        </p:nvGrpSpPr>
        <p:grpSpPr>
          <a:xfrm flipH="1">
            <a:off x="279164" y="5856203"/>
            <a:ext cx="476412" cy="472589"/>
            <a:chOff x="8446865" y="1295400"/>
            <a:chExt cx="476412" cy="472589"/>
          </a:xfrm>
        </p:grpSpPr>
        <p:sp>
          <p:nvSpPr>
            <p:cNvPr id="34" name="テキスト ボックス 330"/>
            <p:cNvSpPr txBox="1"/>
            <p:nvPr/>
          </p:nvSpPr>
          <p:spPr>
            <a:xfrm>
              <a:off x="8446865" y="1295400"/>
              <a:ext cx="47641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PPC</a:t>
              </a:r>
            </a:p>
          </p:txBody>
        </p:sp>
        <p:sp>
          <p:nvSpPr>
            <p:cNvPr id="35" name="テキスト ボックス 331"/>
            <p:cNvSpPr txBox="1"/>
            <p:nvPr/>
          </p:nvSpPr>
          <p:spPr>
            <a:xfrm>
              <a:off x="8478925" y="1506379"/>
              <a:ext cx="44435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t>
              </a:r>
            </a:p>
          </p:txBody>
        </p:sp>
      </p:grpSp>
      <p:sp>
        <p:nvSpPr>
          <p:cNvPr id="36" name="正方形/長方形 35"/>
          <p:cNvSpPr/>
          <p:nvPr/>
        </p:nvSpPr>
        <p:spPr>
          <a:xfrm flipH="1">
            <a:off x="5523086" y="57735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ACK#M+2</a:t>
            </a:r>
            <a:endParaRPr kumimoji="1" lang="ja-JP" altLang="en-US" sz="700" dirty="0"/>
          </a:p>
        </p:txBody>
      </p:sp>
      <p:grpSp>
        <p:nvGrpSpPr>
          <p:cNvPr id="24" name="グループ化 74"/>
          <p:cNvGrpSpPr/>
          <p:nvPr/>
        </p:nvGrpSpPr>
        <p:grpSpPr>
          <a:xfrm flipH="1">
            <a:off x="4876800" y="1968987"/>
            <a:ext cx="413896" cy="685800"/>
            <a:chOff x="4234304" y="1219200"/>
            <a:chExt cx="413896" cy="685800"/>
          </a:xfrm>
        </p:grpSpPr>
        <p:cxnSp>
          <p:nvCxnSpPr>
            <p:cNvPr id="38" name="直線コネクタ 37"/>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9" name="直線コネクタ 38"/>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0" name="直線矢印コネクタ 39"/>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1" name="テキスト ボックス 197"/>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cxnSp>
        <p:nvCxnSpPr>
          <p:cNvPr id="42" name="直線コネクタ 41"/>
          <p:cNvCxnSpPr/>
          <p:nvPr/>
        </p:nvCxnSpPr>
        <p:spPr>
          <a:xfrm>
            <a:off x="685800" y="1681808"/>
            <a:ext cx="304800" cy="533400"/>
          </a:xfrm>
          <a:prstGeom prst="line">
            <a:avLst/>
          </a:prstGeom>
          <a:noFill/>
          <a:ln w="635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3" name="直線コネクタ 42"/>
          <p:cNvCxnSpPr/>
          <p:nvPr/>
        </p:nvCxnSpPr>
        <p:spPr>
          <a:xfrm flipH="1">
            <a:off x="2438400" y="1681808"/>
            <a:ext cx="1066800" cy="533400"/>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4" name="正方形/長方形 43"/>
          <p:cNvSpPr/>
          <p:nvPr/>
        </p:nvSpPr>
        <p:spPr>
          <a:xfrm flipH="1">
            <a:off x="685800" y="1377008"/>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PHY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45" name="正方形/長方形 44"/>
          <p:cNvSpPr/>
          <p:nvPr/>
        </p:nvSpPr>
        <p:spPr>
          <a:xfrm flipH="1">
            <a:off x="1143000" y="1377008"/>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MAC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46" name="正方形/長方形 45"/>
          <p:cNvSpPr/>
          <p:nvPr/>
        </p:nvSpPr>
        <p:spPr>
          <a:xfrm flipH="1">
            <a:off x="1600200" y="1377008"/>
            <a:ext cx="1524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47" name="正方形/長方形 46"/>
          <p:cNvSpPr/>
          <p:nvPr/>
        </p:nvSpPr>
        <p:spPr>
          <a:xfrm flipH="1">
            <a:off x="1752600" y="1377008"/>
            <a:ext cx="4572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48" name="正方形/長方形 47"/>
          <p:cNvSpPr/>
          <p:nvPr/>
        </p:nvSpPr>
        <p:spPr>
          <a:xfrm flipH="1">
            <a:off x="2362200" y="1377008"/>
            <a:ext cx="9906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Frame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49" name="正方形/長方形 48"/>
          <p:cNvSpPr/>
          <p:nvPr/>
        </p:nvSpPr>
        <p:spPr>
          <a:xfrm flipH="1">
            <a:off x="2209800" y="1377008"/>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50" name="正方形/長方形 49"/>
          <p:cNvSpPr/>
          <p:nvPr/>
        </p:nvSpPr>
        <p:spPr>
          <a:xfrm flipH="1">
            <a:off x="3352800" y="1377008"/>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cxnSp>
        <p:nvCxnSpPr>
          <p:cNvPr id="51" name="直線コネクタ 50"/>
          <p:cNvCxnSpPr>
            <a:endCxn id="6" idx="1"/>
          </p:cNvCxnSpPr>
          <p:nvPr/>
        </p:nvCxnSpPr>
        <p:spPr>
          <a:xfrm>
            <a:off x="1752600" y="1605608"/>
            <a:ext cx="2224" cy="668179"/>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52" name="正方形/長方形 51"/>
          <p:cNvSpPr/>
          <p:nvPr/>
        </p:nvSpPr>
        <p:spPr>
          <a:xfrm flipH="1">
            <a:off x="5282819" y="2215208"/>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a:t>
            </a:r>
            <a:endParaRPr kumimoji="1" lang="ja-JP" altLang="en-US" sz="700" dirty="0"/>
          </a:p>
        </p:txBody>
      </p:sp>
      <p:sp>
        <p:nvSpPr>
          <p:cNvPr id="53" name="正方形/長方形 52"/>
          <p:cNvSpPr/>
          <p:nvPr/>
        </p:nvSpPr>
        <p:spPr>
          <a:xfrm flipH="1">
            <a:off x="1009135" y="3606552"/>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a:t>
            </a:r>
            <a:endParaRPr kumimoji="1" lang="ja-JP" altLang="en-US" sz="700" dirty="0"/>
          </a:p>
        </p:txBody>
      </p:sp>
      <p:sp>
        <p:nvSpPr>
          <p:cNvPr id="54" name="正方形/長方形 53"/>
          <p:cNvSpPr/>
          <p:nvPr/>
        </p:nvSpPr>
        <p:spPr>
          <a:xfrm flipH="1">
            <a:off x="2039248" y="3377952"/>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a:t>
            </a:r>
            <a:endParaRPr kumimoji="1" lang="ja-JP" altLang="en-US" sz="700" dirty="0"/>
          </a:p>
        </p:txBody>
      </p:sp>
      <p:grpSp>
        <p:nvGrpSpPr>
          <p:cNvPr id="27" name="グループ化 61"/>
          <p:cNvGrpSpPr/>
          <p:nvPr/>
        </p:nvGrpSpPr>
        <p:grpSpPr>
          <a:xfrm flipH="1">
            <a:off x="1658248" y="3149352"/>
            <a:ext cx="413896" cy="685800"/>
            <a:chOff x="4234304" y="1219200"/>
            <a:chExt cx="413896" cy="685800"/>
          </a:xfrm>
        </p:grpSpPr>
        <p:cxnSp>
          <p:nvCxnSpPr>
            <p:cNvPr id="61" name="直線コネクタ 60"/>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2" name="直線コネクタ 61"/>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3" name="直線矢印コネクタ 62"/>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64" name="テキスト ボックス 22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65" name="正方形/長方形 64"/>
          <p:cNvSpPr/>
          <p:nvPr/>
        </p:nvSpPr>
        <p:spPr>
          <a:xfrm flipH="1">
            <a:off x="6317983" y="2443808"/>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a:t>
            </a:r>
            <a:endParaRPr kumimoji="1" lang="ja-JP" altLang="en-US" sz="700" dirty="0"/>
          </a:p>
        </p:txBody>
      </p:sp>
      <p:sp>
        <p:nvSpPr>
          <p:cNvPr id="66" name="正方形/長方形 65"/>
          <p:cNvSpPr/>
          <p:nvPr/>
        </p:nvSpPr>
        <p:spPr>
          <a:xfrm flipH="1">
            <a:off x="7348096" y="2215208"/>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a:t>
            </a:r>
            <a:endParaRPr kumimoji="1" lang="ja-JP" altLang="en-US" sz="700" dirty="0"/>
          </a:p>
        </p:txBody>
      </p:sp>
      <p:grpSp>
        <p:nvGrpSpPr>
          <p:cNvPr id="30" name="グループ化 40"/>
          <p:cNvGrpSpPr/>
          <p:nvPr/>
        </p:nvGrpSpPr>
        <p:grpSpPr>
          <a:xfrm flipH="1">
            <a:off x="5943600" y="1986608"/>
            <a:ext cx="413896" cy="685800"/>
            <a:chOff x="4234304" y="1219200"/>
            <a:chExt cx="413896" cy="685800"/>
          </a:xfrm>
        </p:grpSpPr>
        <p:cxnSp>
          <p:nvCxnSpPr>
            <p:cNvPr id="68" name="直線コネクタ 67"/>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9" name="直線コネクタ 68"/>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0" name="直線矢印コネクタ 69"/>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1" name="テキスト ボックス 316"/>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225" name="グループ化 61"/>
          <p:cNvGrpSpPr/>
          <p:nvPr/>
        </p:nvGrpSpPr>
        <p:grpSpPr>
          <a:xfrm flipH="1">
            <a:off x="6967096" y="1986608"/>
            <a:ext cx="413896" cy="685800"/>
            <a:chOff x="4234304" y="1219200"/>
            <a:chExt cx="413896" cy="685800"/>
          </a:xfrm>
        </p:grpSpPr>
        <p:cxnSp>
          <p:nvCxnSpPr>
            <p:cNvPr id="73" name="直線コネクタ 7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4" name="直線コネクタ 7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5" name="直線矢印コネクタ 7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6" name="テキスト ボックス 22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227" name="グループ化 62"/>
          <p:cNvGrpSpPr/>
          <p:nvPr/>
        </p:nvGrpSpPr>
        <p:grpSpPr>
          <a:xfrm flipH="1">
            <a:off x="8001000" y="1986608"/>
            <a:ext cx="413896" cy="685800"/>
            <a:chOff x="4234304" y="1219200"/>
            <a:chExt cx="413896" cy="685800"/>
          </a:xfrm>
        </p:grpSpPr>
        <p:cxnSp>
          <p:nvCxnSpPr>
            <p:cNvPr id="78" name="直線コネクタ 77"/>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9" name="直線コネクタ 78"/>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0" name="直線矢印コネクタ 79"/>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1" name="テキスト ボックス 24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cxnSp>
        <p:nvCxnSpPr>
          <p:cNvPr id="82" name="直線コネクタ 81"/>
          <p:cNvCxnSpPr/>
          <p:nvPr/>
        </p:nvCxnSpPr>
        <p:spPr>
          <a:xfrm>
            <a:off x="8458200" y="2367608"/>
            <a:ext cx="4572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3" name="正方形/長方形 82"/>
          <p:cNvSpPr/>
          <p:nvPr/>
        </p:nvSpPr>
        <p:spPr>
          <a:xfrm flipH="1">
            <a:off x="4582152" y="3377952"/>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a:t>
            </a:r>
            <a:endParaRPr kumimoji="1" lang="ja-JP" altLang="en-US" sz="700" dirty="0"/>
          </a:p>
        </p:txBody>
      </p:sp>
      <p:sp>
        <p:nvSpPr>
          <p:cNvPr id="84" name="正方形/長方形 83"/>
          <p:cNvSpPr/>
          <p:nvPr/>
        </p:nvSpPr>
        <p:spPr>
          <a:xfrm flipH="1">
            <a:off x="5796136" y="3606552"/>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a:t>
            </a:r>
            <a:endParaRPr kumimoji="1" lang="ja-JP" altLang="en-US" sz="700" dirty="0"/>
          </a:p>
        </p:txBody>
      </p:sp>
      <p:cxnSp>
        <p:nvCxnSpPr>
          <p:cNvPr id="85" name="直線コネクタ 84"/>
          <p:cNvCxnSpPr/>
          <p:nvPr/>
        </p:nvCxnSpPr>
        <p:spPr>
          <a:xfrm flipH="1">
            <a:off x="5796136" y="3606552"/>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7" name="直線コネクタ 86"/>
          <p:cNvCxnSpPr/>
          <p:nvPr/>
        </p:nvCxnSpPr>
        <p:spPr>
          <a:xfrm flipH="1">
            <a:off x="4602203" y="3606552"/>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8" name="テキスト ボックス 266"/>
          <p:cNvSpPr txBox="1"/>
          <p:nvPr/>
        </p:nvSpPr>
        <p:spPr>
          <a:xfrm flipH="1">
            <a:off x="4573061" y="3758952"/>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a:t>
            </a:r>
            <a:endParaRPr kumimoji="1" lang="ja-JP" altLang="en-US" sz="800" dirty="0"/>
          </a:p>
        </p:txBody>
      </p:sp>
      <p:sp>
        <p:nvSpPr>
          <p:cNvPr id="89" name="正方形/長方形 88"/>
          <p:cNvSpPr/>
          <p:nvPr/>
        </p:nvSpPr>
        <p:spPr>
          <a:xfrm flipH="1">
            <a:off x="5648952" y="3377952"/>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a:t>
            </a:r>
            <a:endParaRPr kumimoji="1" lang="ja-JP" altLang="en-US" sz="700" dirty="0"/>
          </a:p>
        </p:txBody>
      </p:sp>
      <p:grpSp>
        <p:nvGrpSpPr>
          <p:cNvPr id="228" name="グループ化 69"/>
          <p:cNvGrpSpPr/>
          <p:nvPr/>
        </p:nvGrpSpPr>
        <p:grpSpPr>
          <a:xfrm flipH="1">
            <a:off x="5300848" y="3073152"/>
            <a:ext cx="348104" cy="685800"/>
            <a:chOff x="4223896" y="3048000"/>
            <a:chExt cx="348104" cy="685800"/>
          </a:xfrm>
        </p:grpSpPr>
        <p:cxnSp>
          <p:nvCxnSpPr>
            <p:cNvPr id="91" name="直線コネクタ 90"/>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2" name="直線コネクタ 91"/>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3" name="直線矢印コネクタ 92"/>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94" name="テキスト ボックス 274"/>
          <p:cNvSpPr txBox="1"/>
          <p:nvPr/>
        </p:nvSpPr>
        <p:spPr>
          <a:xfrm flipH="1">
            <a:off x="5086812" y="3149352"/>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sp>
        <p:nvSpPr>
          <p:cNvPr id="95" name="正方形/長方形 94"/>
          <p:cNvSpPr/>
          <p:nvPr/>
        </p:nvSpPr>
        <p:spPr>
          <a:xfrm flipH="1">
            <a:off x="6715752" y="3377952"/>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a:t>
            </a:r>
            <a:endParaRPr kumimoji="1" lang="ja-JP" altLang="en-US" sz="700" dirty="0"/>
          </a:p>
        </p:txBody>
      </p:sp>
      <p:grpSp>
        <p:nvGrpSpPr>
          <p:cNvPr id="229" name="グループ化 72"/>
          <p:cNvGrpSpPr/>
          <p:nvPr/>
        </p:nvGrpSpPr>
        <p:grpSpPr>
          <a:xfrm flipH="1">
            <a:off x="6367648" y="3073152"/>
            <a:ext cx="348104" cy="685800"/>
            <a:chOff x="4223896" y="3048000"/>
            <a:chExt cx="348104" cy="685800"/>
          </a:xfrm>
        </p:grpSpPr>
        <p:cxnSp>
          <p:nvCxnSpPr>
            <p:cNvPr id="97" name="直線コネクタ 96"/>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8" name="直線コネクタ 97"/>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9" name="直線矢印コネクタ 98"/>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100" name="テキスト ボックス 284"/>
          <p:cNvSpPr txBox="1"/>
          <p:nvPr/>
        </p:nvSpPr>
        <p:spPr>
          <a:xfrm flipH="1">
            <a:off x="6153612" y="3149352"/>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grpSp>
        <p:nvGrpSpPr>
          <p:cNvPr id="230" name="グループ化 62"/>
          <p:cNvGrpSpPr/>
          <p:nvPr/>
        </p:nvGrpSpPr>
        <p:grpSpPr>
          <a:xfrm flipH="1">
            <a:off x="7380312" y="3090773"/>
            <a:ext cx="413896" cy="685800"/>
            <a:chOff x="4234304" y="1219200"/>
            <a:chExt cx="413896" cy="685800"/>
          </a:xfrm>
        </p:grpSpPr>
        <p:cxnSp>
          <p:nvCxnSpPr>
            <p:cNvPr id="102" name="直線コネクタ 101"/>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3" name="直線コネクタ 102"/>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4" name="直線矢印コネクタ 103"/>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5" name="テキスト ボックス 24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cxnSp>
        <p:nvCxnSpPr>
          <p:cNvPr id="107" name="直線矢印コネクタ 106"/>
          <p:cNvCxnSpPr/>
          <p:nvPr/>
        </p:nvCxnSpPr>
        <p:spPr>
          <a:xfrm>
            <a:off x="710952" y="3073152"/>
            <a:ext cx="1066800" cy="0"/>
          </a:xfrm>
          <a:prstGeom prst="straightConnector1">
            <a:avLst/>
          </a:prstGeom>
          <a:noFill/>
          <a:ln w="25400" cap="flat">
            <a:solidFill>
              <a:srgbClr val="FF0000"/>
            </a:solidFill>
            <a:prstDash val="sysDot"/>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8" name="直線矢印コネクタ 107"/>
          <p:cNvCxnSpPr/>
          <p:nvPr/>
        </p:nvCxnSpPr>
        <p:spPr>
          <a:xfrm flipH="1">
            <a:off x="5257800" y="1910408"/>
            <a:ext cx="3581400" cy="0"/>
          </a:xfrm>
          <a:prstGeom prst="straightConnector1">
            <a:avLst/>
          </a:prstGeom>
          <a:noFill/>
          <a:ln w="25400" cap="flat">
            <a:solidFill>
              <a:srgbClr val="FF0000"/>
            </a:solidFill>
            <a:prstDash val="sysDot"/>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9" name="テキスト ボックス 266"/>
          <p:cNvSpPr txBox="1"/>
          <p:nvPr/>
        </p:nvSpPr>
        <p:spPr>
          <a:xfrm flipH="1">
            <a:off x="2158752" y="3149352"/>
            <a:ext cx="795411"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Sleep Flag=1</a:t>
            </a:r>
            <a:endParaRPr kumimoji="1" lang="ja-JP" altLang="en-US" sz="800" dirty="0"/>
          </a:p>
        </p:txBody>
      </p:sp>
      <p:cxnSp>
        <p:nvCxnSpPr>
          <p:cNvPr id="122" name="直線コネクタ 121"/>
          <p:cNvCxnSpPr/>
          <p:nvPr/>
        </p:nvCxnSpPr>
        <p:spPr>
          <a:xfrm>
            <a:off x="8579296" y="3521968"/>
            <a:ext cx="4572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3" name="直線矢印コネクタ 122"/>
          <p:cNvCxnSpPr/>
          <p:nvPr/>
        </p:nvCxnSpPr>
        <p:spPr>
          <a:xfrm flipH="1">
            <a:off x="6730752" y="3073152"/>
            <a:ext cx="1752600" cy="0"/>
          </a:xfrm>
          <a:prstGeom prst="straightConnector1">
            <a:avLst/>
          </a:prstGeom>
          <a:noFill/>
          <a:ln w="25400" cap="flat">
            <a:solidFill>
              <a:srgbClr val="0000CC"/>
            </a:solidFill>
            <a:prstDash val="sysDash"/>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4" name="直線矢印コネクタ 123"/>
          <p:cNvCxnSpPr/>
          <p:nvPr/>
        </p:nvCxnSpPr>
        <p:spPr>
          <a:xfrm>
            <a:off x="827584" y="4312568"/>
            <a:ext cx="1438672" cy="0"/>
          </a:xfrm>
          <a:prstGeom prst="straightConnector1">
            <a:avLst/>
          </a:prstGeom>
          <a:noFill/>
          <a:ln w="25400" cap="flat">
            <a:solidFill>
              <a:srgbClr val="0000CC"/>
            </a:solidFill>
            <a:prstDash val="sysDash"/>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49" name="正方形/長方形 148"/>
          <p:cNvSpPr/>
          <p:nvPr/>
        </p:nvSpPr>
        <p:spPr>
          <a:xfrm flipH="1">
            <a:off x="2752042" y="57912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Sub-F#N+3</a:t>
            </a:r>
            <a:endParaRPr kumimoji="1" lang="ja-JP" altLang="en-US" sz="700" dirty="0"/>
          </a:p>
        </p:txBody>
      </p:sp>
      <p:sp>
        <p:nvSpPr>
          <p:cNvPr id="150" name="正方形/長方形 149"/>
          <p:cNvSpPr/>
          <p:nvPr/>
        </p:nvSpPr>
        <p:spPr>
          <a:xfrm flipH="1">
            <a:off x="2026728" y="57912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Sub-F#N+2</a:t>
            </a:r>
            <a:endParaRPr kumimoji="1" lang="ja-JP" altLang="en-US" sz="700" dirty="0"/>
          </a:p>
        </p:txBody>
      </p:sp>
      <p:sp>
        <p:nvSpPr>
          <p:cNvPr id="151" name="正方形/長方形 150"/>
          <p:cNvSpPr/>
          <p:nvPr/>
        </p:nvSpPr>
        <p:spPr>
          <a:xfrm flipH="1">
            <a:off x="1301415" y="57912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ACK#1</a:t>
            </a:r>
            <a:endParaRPr kumimoji="1" lang="ja-JP" altLang="en-US" sz="700" dirty="0"/>
          </a:p>
        </p:txBody>
      </p:sp>
      <p:sp>
        <p:nvSpPr>
          <p:cNvPr id="152" name="正方形/長方形 151"/>
          <p:cNvSpPr/>
          <p:nvPr/>
        </p:nvSpPr>
        <p:spPr>
          <a:xfrm flipH="1">
            <a:off x="4510295" y="60198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Sub-F#M+2</a:t>
            </a:r>
            <a:endParaRPr kumimoji="1" lang="ja-JP" altLang="en-US" sz="700" dirty="0"/>
          </a:p>
        </p:txBody>
      </p:sp>
      <p:sp>
        <p:nvSpPr>
          <p:cNvPr id="153" name="正方形/長方形 152"/>
          <p:cNvSpPr/>
          <p:nvPr/>
        </p:nvSpPr>
        <p:spPr>
          <a:xfrm flipH="1">
            <a:off x="3784982" y="60198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ACK#N+3</a:t>
            </a:r>
            <a:endParaRPr kumimoji="1" lang="ja-JP" altLang="en-US" sz="700" dirty="0"/>
          </a:p>
        </p:txBody>
      </p:sp>
      <p:grpSp>
        <p:nvGrpSpPr>
          <p:cNvPr id="231" name="グループ化 30"/>
          <p:cNvGrpSpPr/>
          <p:nvPr/>
        </p:nvGrpSpPr>
        <p:grpSpPr>
          <a:xfrm flipH="1">
            <a:off x="3403981" y="5562600"/>
            <a:ext cx="413896" cy="685800"/>
            <a:chOff x="4234304" y="1219200"/>
            <a:chExt cx="413896" cy="685800"/>
          </a:xfrm>
        </p:grpSpPr>
        <p:cxnSp>
          <p:nvCxnSpPr>
            <p:cNvPr id="155" name="直線コネクタ 15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56" name="直線コネクタ 15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57" name="直線矢印コネクタ 15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8" name="テキスト ボックス 260"/>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237" name="グループ化 74"/>
          <p:cNvGrpSpPr/>
          <p:nvPr/>
        </p:nvGrpSpPr>
        <p:grpSpPr>
          <a:xfrm flipH="1">
            <a:off x="5148704" y="5562600"/>
            <a:ext cx="413896" cy="685800"/>
            <a:chOff x="4234304" y="1219200"/>
            <a:chExt cx="413896" cy="685800"/>
          </a:xfrm>
        </p:grpSpPr>
        <p:cxnSp>
          <p:nvCxnSpPr>
            <p:cNvPr id="160" name="直線コネクタ 15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1" name="直線コネクタ 16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2" name="直線矢印コネクタ 16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63" name="テキスト ボックス 197"/>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239" name="グループ化 30"/>
          <p:cNvGrpSpPr/>
          <p:nvPr/>
        </p:nvGrpSpPr>
        <p:grpSpPr>
          <a:xfrm flipH="1">
            <a:off x="914400" y="5562600"/>
            <a:ext cx="413896" cy="685800"/>
            <a:chOff x="4234304" y="1219200"/>
            <a:chExt cx="413896" cy="685800"/>
          </a:xfrm>
        </p:grpSpPr>
        <p:cxnSp>
          <p:nvCxnSpPr>
            <p:cNvPr id="165" name="直線コネクタ 16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6" name="直線コネクタ 16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7" name="直線矢印コネクタ 16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68" name="テキスト ボックス 260"/>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cxnSp>
        <p:nvCxnSpPr>
          <p:cNvPr id="169" name="直線コネクタ 168"/>
          <p:cNvCxnSpPr/>
          <p:nvPr/>
        </p:nvCxnSpPr>
        <p:spPr>
          <a:xfrm>
            <a:off x="6400800" y="6019800"/>
            <a:ext cx="4572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241" name="グループ化 186"/>
          <p:cNvGrpSpPr/>
          <p:nvPr/>
        </p:nvGrpSpPr>
        <p:grpSpPr>
          <a:xfrm>
            <a:off x="5076056" y="1224608"/>
            <a:ext cx="1248544" cy="304800"/>
            <a:chOff x="5867400" y="917104"/>
            <a:chExt cx="457200" cy="304800"/>
          </a:xfrm>
        </p:grpSpPr>
        <p:cxnSp>
          <p:nvCxnSpPr>
            <p:cNvPr id="170" name="直線矢印コネクタ 169"/>
            <p:cNvCxnSpPr/>
            <p:nvPr/>
          </p:nvCxnSpPr>
          <p:spPr>
            <a:xfrm>
              <a:off x="5867400" y="1221904"/>
              <a:ext cx="457200" cy="0"/>
            </a:xfrm>
            <a:prstGeom prst="straightConnector1">
              <a:avLst/>
            </a:prstGeom>
            <a:noFill/>
            <a:ln w="25400" cap="flat">
              <a:solidFill>
                <a:srgbClr val="0000CC"/>
              </a:solidFill>
              <a:prstDash val="sysDash"/>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1" name="直線矢印コネクタ 170"/>
            <p:cNvCxnSpPr/>
            <p:nvPr/>
          </p:nvCxnSpPr>
          <p:spPr>
            <a:xfrm>
              <a:off x="5867400" y="1069504"/>
              <a:ext cx="457200" cy="0"/>
            </a:xfrm>
            <a:prstGeom prst="straightConnector1">
              <a:avLst/>
            </a:prstGeom>
            <a:noFill/>
            <a:ln w="25400" cap="flat">
              <a:solidFill>
                <a:srgbClr val="00B050"/>
              </a:solidFill>
              <a:prstDash val="lgDashDotDot"/>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2" name="直線矢印コネクタ 171"/>
            <p:cNvCxnSpPr/>
            <p:nvPr/>
          </p:nvCxnSpPr>
          <p:spPr>
            <a:xfrm>
              <a:off x="5867400" y="917104"/>
              <a:ext cx="457200" cy="0"/>
            </a:xfrm>
            <a:prstGeom prst="straightConnector1">
              <a:avLst/>
            </a:prstGeom>
            <a:noFill/>
            <a:ln w="25400" cap="flat">
              <a:solidFill>
                <a:srgbClr val="FF0000"/>
              </a:solidFill>
              <a:prstDash val="sysDot"/>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173" name="テキスト ボックス 266"/>
          <p:cNvSpPr txBox="1"/>
          <p:nvPr/>
        </p:nvSpPr>
        <p:spPr>
          <a:xfrm flipH="1">
            <a:off x="6400800" y="1072208"/>
            <a:ext cx="1154483"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LLPS Start Condition</a:t>
            </a:r>
            <a:endParaRPr kumimoji="1" lang="ja-JP" altLang="en-US" sz="800" dirty="0"/>
          </a:p>
        </p:txBody>
      </p:sp>
      <p:sp>
        <p:nvSpPr>
          <p:cNvPr id="174" name="テキスト ボックス 266"/>
          <p:cNvSpPr txBox="1"/>
          <p:nvPr/>
        </p:nvSpPr>
        <p:spPr>
          <a:xfrm flipH="1">
            <a:off x="6400800" y="1237764"/>
            <a:ext cx="769763"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LLPS Period</a:t>
            </a:r>
            <a:endParaRPr kumimoji="1" lang="ja-JP" altLang="en-US" sz="800" dirty="0"/>
          </a:p>
        </p:txBody>
      </p:sp>
      <p:sp>
        <p:nvSpPr>
          <p:cNvPr id="175" name="テキスト ボックス 266"/>
          <p:cNvSpPr txBox="1"/>
          <p:nvPr/>
        </p:nvSpPr>
        <p:spPr>
          <a:xfrm flipH="1">
            <a:off x="6400800" y="1390164"/>
            <a:ext cx="1258678"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LLPS Extend Condition</a:t>
            </a:r>
            <a:endParaRPr kumimoji="1" lang="ja-JP" altLang="en-US" sz="800" dirty="0"/>
          </a:p>
        </p:txBody>
      </p:sp>
      <p:sp>
        <p:nvSpPr>
          <p:cNvPr id="189" name="正方形/長方形 188"/>
          <p:cNvSpPr/>
          <p:nvPr/>
        </p:nvSpPr>
        <p:spPr>
          <a:xfrm flipH="1">
            <a:off x="1490271" y="4797261"/>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a:t>
            </a:r>
            <a:endParaRPr kumimoji="1" lang="ja-JP" altLang="en-US" sz="700" dirty="0"/>
          </a:p>
        </p:txBody>
      </p:sp>
      <p:sp>
        <p:nvSpPr>
          <p:cNvPr id="190" name="正方形/長方形 189"/>
          <p:cNvSpPr/>
          <p:nvPr/>
        </p:nvSpPr>
        <p:spPr>
          <a:xfrm flipH="1">
            <a:off x="2520384" y="4568661"/>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a:t>
            </a:r>
            <a:endParaRPr kumimoji="1" lang="ja-JP" altLang="en-US" sz="700" dirty="0"/>
          </a:p>
        </p:txBody>
      </p:sp>
      <p:grpSp>
        <p:nvGrpSpPr>
          <p:cNvPr id="242" name="グループ化 61"/>
          <p:cNvGrpSpPr/>
          <p:nvPr/>
        </p:nvGrpSpPr>
        <p:grpSpPr>
          <a:xfrm flipH="1">
            <a:off x="2139384" y="4340061"/>
            <a:ext cx="413896" cy="685800"/>
            <a:chOff x="4234304" y="1219200"/>
            <a:chExt cx="413896" cy="685800"/>
          </a:xfrm>
        </p:grpSpPr>
        <p:cxnSp>
          <p:nvCxnSpPr>
            <p:cNvPr id="197" name="直線コネクタ 196"/>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98" name="直線コネクタ 197"/>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99" name="直線矢印コネクタ 19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0" name="テキスト ボックス 22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201" name="正方形/長方形 200"/>
          <p:cNvSpPr/>
          <p:nvPr/>
        </p:nvSpPr>
        <p:spPr>
          <a:xfrm flipH="1">
            <a:off x="5063288" y="4568661"/>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a:t>
            </a:r>
            <a:endParaRPr kumimoji="1" lang="ja-JP" altLang="en-US" sz="700" dirty="0"/>
          </a:p>
        </p:txBody>
      </p:sp>
      <p:sp>
        <p:nvSpPr>
          <p:cNvPr id="202" name="正方形/長方形 201"/>
          <p:cNvSpPr/>
          <p:nvPr/>
        </p:nvSpPr>
        <p:spPr>
          <a:xfrm flipH="1">
            <a:off x="5292080" y="4797261"/>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a:t>
            </a:r>
            <a:endParaRPr kumimoji="1" lang="ja-JP" altLang="en-US" sz="700" dirty="0"/>
          </a:p>
        </p:txBody>
      </p:sp>
      <p:cxnSp>
        <p:nvCxnSpPr>
          <p:cNvPr id="203" name="直線コネクタ 202"/>
          <p:cNvCxnSpPr/>
          <p:nvPr/>
        </p:nvCxnSpPr>
        <p:spPr>
          <a:xfrm flipH="1">
            <a:off x="5292080" y="4797261"/>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5" name="直線コネクタ 204"/>
          <p:cNvCxnSpPr/>
          <p:nvPr/>
        </p:nvCxnSpPr>
        <p:spPr>
          <a:xfrm flipH="1">
            <a:off x="4140696" y="4797261"/>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6" name="テキスト ボックス 266"/>
          <p:cNvSpPr txBox="1"/>
          <p:nvPr/>
        </p:nvSpPr>
        <p:spPr>
          <a:xfrm flipH="1">
            <a:off x="4139952" y="4949661"/>
            <a:ext cx="110479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 x multiple #</a:t>
            </a:r>
            <a:endParaRPr kumimoji="1" lang="ja-JP" altLang="en-US" sz="800" dirty="0"/>
          </a:p>
        </p:txBody>
      </p:sp>
      <p:sp>
        <p:nvSpPr>
          <p:cNvPr id="207" name="正方形/長方形 206"/>
          <p:cNvSpPr/>
          <p:nvPr/>
        </p:nvSpPr>
        <p:spPr>
          <a:xfrm flipH="1">
            <a:off x="6130088" y="4568661"/>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a:t>
            </a:r>
            <a:endParaRPr kumimoji="1" lang="ja-JP" altLang="en-US" sz="700" dirty="0"/>
          </a:p>
        </p:txBody>
      </p:sp>
      <p:grpSp>
        <p:nvGrpSpPr>
          <p:cNvPr id="244" name="グループ化 69"/>
          <p:cNvGrpSpPr/>
          <p:nvPr/>
        </p:nvGrpSpPr>
        <p:grpSpPr>
          <a:xfrm flipH="1">
            <a:off x="5781984" y="4263861"/>
            <a:ext cx="348104" cy="685800"/>
            <a:chOff x="4223896" y="3048000"/>
            <a:chExt cx="348104" cy="685800"/>
          </a:xfrm>
        </p:grpSpPr>
        <p:cxnSp>
          <p:nvCxnSpPr>
            <p:cNvPr id="209" name="直線コネクタ 208"/>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0" name="直線コネクタ 209"/>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1" name="直線矢印コネクタ 210"/>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12" name="テキスト ボックス 274"/>
          <p:cNvSpPr txBox="1"/>
          <p:nvPr/>
        </p:nvSpPr>
        <p:spPr>
          <a:xfrm flipH="1">
            <a:off x="5567948" y="4340061"/>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grpSp>
        <p:nvGrpSpPr>
          <p:cNvPr id="245" name="グループ化 62"/>
          <p:cNvGrpSpPr/>
          <p:nvPr/>
        </p:nvGrpSpPr>
        <p:grpSpPr>
          <a:xfrm flipH="1">
            <a:off x="6778055" y="4281482"/>
            <a:ext cx="413896" cy="685800"/>
            <a:chOff x="4234304" y="1219200"/>
            <a:chExt cx="413896" cy="685800"/>
          </a:xfrm>
        </p:grpSpPr>
        <p:cxnSp>
          <p:nvCxnSpPr>
            <p:cNvPr id="220" name="直線コネクタ 21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1" name="直線コネクタ 22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2" name="直線矢印コネクタ 22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23" name="テキスト ボックス 24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224" name="正方形/長方形 223"/>
          <p:cNvSpPr/>
          <p:nvPr/>
        </p:nvSpPr>
        <p:spPr>
          <a:xfrm flipH="1">
            <a:off x="7159055" y="4814882"/>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a:t>
            </a:r>
            <a:endParaRPr kumimoji="1" lang="ja-JP" altLang="en-US" sz="700" dirty="0"/>
          </a:p>
        </p:txBody>
      </p:sp>
      <p:sp>
        <p:nvSpPr>
          <p:cNvPr id="226" name="テキスト ボックス 266"/>
          <p:cNvSpPr txBox="1"/>
          <p:nvPr/>
        </p:nvSpPr>
        <p:spPr>
          <a:xfrm flipH="1">
            <a:off x="2639888" y="4340061"/>
            <a:ext cx="795411"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Sleep Flag=1</a:t>
            </a:r>
            <a:endParaRPr kumimoji="1" lang="ja-JP" altLang="en-US" sz="800" dirty="0"/>
          </a:p>
        </p:txBody>
      </p:sp>
      <p:cxnSp>
        <p:nvCxnSpPr>
          <p:cNvPr id="232" name="直線コネクタ 231"/>
          <p:cNvCxnSpPr/>
          <p:nvPr/>
        </p:nvCxnSpPr>
        <p:spPr>
          <a:xfrm>
            <a:off x="539552" y="3521968"/>
            <a:ext cx="4572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33" name="直線コネクタ 232"/>
          <p:cNvCxnSpPr/>
          <p:nvPr/>
        </p:nvCxnSpPr>
        <p:spPr>
          <a:xfrm>
            <a:off x="971600" y="4674096"/>
            <a:ext cx="4572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4" name="正方形/長方形 233"/>
          <p:cNvSpPr/>
          <p:nvPr/>
        </p:nvSpPr>
        <p:spPr>
          <a:xfrm flipH="1">
            <a:off x="3419872" y="4810308"/>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a:t>
            </a:r>
            <a:endParaRPr kumimoji="1" lang="ja-JP" altLang="en-US" sz="700" dirty="0"/>
          </a:p>
        </p:txBody>
      </p:sp>
      <p:cxnSp>
        <p:nvCxnSpPr>
          <p:cNvPr id="235" name="直線コネクタ 234"/>
          <p:cNvCxnSpPr/>
          <p:nvPr/>
        </p:nvCxnSpPr>
        <p:spPr>
          <a:xfrm flipH="1">
            <a:off x="3419872" y="4810308"/>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36" name="直線矢印コネクタ 235"/>
          <p:cNvCxnSpPr/>
          <p:nvPr/>
        </p:nvCxnSpPr>
        <p:spPr>
          <a:xfrm flipH="1">
            <a:off x="2224878" y="4962128"/>
            <a:ext cx="1194994" cy="58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8" name="テキスト ボックス 266"/>
          <p:cNvSpPr txBox="1"/>
          <p:nvPr/>
        </p:nvSpPr>
        <p:spPr>
          <a:xfrm flipH="1">
            <a:off x="2195736" y="4962708"/>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a:t>
            </a:r>
            <a:endParaRPr kumimoji="1" lang="ja-JP" altLang="en-US" sz="800" dirty="0"/>
          </a:p>
        </p:txBody>
      </p:sp>
      <p:cxnSp>
        <p:nvCxnSpPr>
          <p:cNvPr id="240" name="直線コネクタ 239"/>
          <p:cNvCxnSpPr/>
          <p:nvPr/>
        </p:nvCxnSpPr>
        <p:spPr>
          <a:xfrm flipV="1">
            <a:off x="2699792" y="4530080"/>
            <a:ext cx="576064" cy="216024"/>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3" name="直線矢印コネクタ 242"/>
          <p:cNvCxnSpPr>
            <a:stCxn id="54" idx="1"/>
          </p:cNvCxnSpPr>
          <p:nvPr/>
        </p:nvCxnSpPr>
        <p:spPr>
          <a:xfrm flipV="1">
            <a:off x="2764561" y="3449960"/>
            <a:ext cx="1759839" cy="4192"/>
          </a:xfrm>
          <a:prstGeom prst="straightConnector1">
            <a:avLst/>
          </a:prstGeom>
          <a:noFill/>
          <a:ln w="25400" cap="flat">
            <a:solidFill>
              <a:srgbClr val="00B050"/>
            </a:solidFill>
            <a:prstDash val="lgDashDotDot"/>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8" name="直線矢印コネクタ 247"/>
          <p:cNvCxnSpPr/>
          <p:nvPr/>
        </p:nvCxnSpPr>
        <p:spPr>
          <a:xfrm flipH="1">
            <a:off x="4601142" y="3737992"/>
            <a:ext cx="1194994" cy="58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9" name="直線矢印コネクタ 248"/>
          <p:cNvCxnSpPr/>
          <p:nvPr/>
        </p:nvCxnSpPr>
        <p:spPr>
          <a:xfrm flipH="1">
            <a:off x="4139952" y="4962128"/>
            <a:ext cx="1194994" cy="580"/>
          </a:xfrm>
          <a:prstGeom prst="straightConnector1">
            <a:avLst/>
          </a:prstGeom>
          <a:noFill/>
          <a:ln w="12700" cap="flat">
            <a:solidFill>
              <a:schemeClr val="tx1"/>
            </a:solidFill>
            <a:prstDash val="sysDot"/>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80" name="正方形/長方形 179"/>
          <p:cNvSpPr/>
          <p:nvPr/>
        </p:nvSpPr>
        <p:spPr>
          <a:xfrm flipH="1">
            <a:off x="7740352" y="3592488"/>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a:t>
            </a:r>
            <a:endParaRPr kumimoji="1" lang="ja-JP" altLang="en-US" sz="700" dirty="0"/>
          </a:p>
        </p:txBody>
      </p:sp>
      <p:cxnSp>
        <p:nvCxnSpPr>
          <p:cNvPr id="183" name="直線矢印コネクタ 182"/>
          <p:cNvCxnSpPr/>
          <p:nvPr/>
        </p:nvCxnSpPr>
        <p:spPr>
          <a:xfrm flipV="1">
            <a:off x="2771800" y="3736504"/>
            <a:ext cx="1759839" cy="4192"/>
          </a:xfrm>
          <a:prstGeom prst="straightConnector1">
            <a:avLst/>
          </a:prstGeom>
          <a:noFill/>
          <a:ln w="25400" cap="flat">
            <a:solidFill>
              <a:srgbClr val="00B050"/>
            </a:solidFill>
            <a:prstDash val="lgDashDotDot"/>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88" name="直線矢印コネクタ 187"/>
          <p:cNvCxnSpPr/>
          <p:nvPr/>
        </p:nvCxnSpPr>
        <p:spPr>
          <a:xfrm flipV="1">
            <a:off x="3275856" y="4668416"/>
            <a:ext cx="1759839" cy="4192"/>
          </a:xfrm>
          <a:prstGeom prst="straightConnector1">
            <a:avLst/>
          </a:prstGeom>
          <a:noFill/>
          <a:ln w="25400" cap="flat">
            <a:solidFill>
              <a:srgbClr val="00B050"/>
            </a:solidFill>
            <a:prstDash val="lgDashDotDot"/>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6" name="タイトル 1"/>
          <p:cNvSpPr txBox="1">
            <a:spLocks/>
          </p:cNvSpPr>
          <p:nvPr/>
        </p:nvSpPr>
        <p:spPr>
          <a:xfrm>
            <a:off x="533400" y="457200"/>
            <a:ext cx="7848601" cy="685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2800" b="0" i="0" u="none" strike="noStrike" kern="0" cap="none" spc="0" normalizeH="0" baseline="0" noProof="0" dirty="0" smtClean="0">
                <a:ln>
                  <a:noFill/>
                </a:ln>
                <a:solidFill>
                  <a:sysClr val="windowText" lastClr="000000"/>
                </a:solidFill>
                <a:effectLst/>
                <a:uLnTx/>
                <a:uFillTx/>
                <a:latin typeface="Times New Roman"/>
                <a:ea typeface="Times New Roman"/>
                <a:cs typeface="Times New Roman"/>
                <a:sym typeface="Times New Roman"/>
              </a:rPr>
              <a:t>Low latency Power Saving(2)</a:t>
            </a:r>
            <a:endParaRPr kumimoji="1" lang="ja-JP" altLang="en-US" sz="2800" b="0" i="0" u="none" strike="noStrike" kern="0" cap="none" spc="0" normalizeH="0" baseline="0" noProof="0" dirty="0">
              <a:ln>
                <a:noFill/>
              </a:ln>
              <a:solidFill>
                <a:sysClr val="windowText" lastClr="000000"/>
              </a:solidFill>
              <a:effectLst/>
              <a:uLnTx/>
              <a:uFillTx/>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11</a:t>
            </a:fld>
            <a:endParaRPr lang="en-US" dirty="0"/>
          </a:p>
        </p:txBody>
      </p:sp>
      <p:sp>
        <p:nvSpPr>
          <p:cNvPr id="15" name="タイトル 1"/>
          <p:cNvSpPr>
            <a:spLocks noGrp="1"/>
          </p:cNvSpPr>
          <p:nvPr>
            <p:ph type="title"/>
          </p:nvPr>
        </p:nvSpPr>
        <p:spPr>
          <a:xfrm>
            <a:off x="647704" y="609600"/>
            <a:ext cx="7848601" cy="685800"/>
          </a:xfrm>
        </p:spPr>
        <p:txBody>
          <a:bodyPr/>
          <a:lstStyle/>
          <a:p>
            <a:r>
              <a:rPr kumimoji="1" lang="en-US" altLang="ja-JP" sz="2800" dirty="0" smtClean="0"/>
              <a:t>Low latency Sleep Mode (3)</a:t>
            </a:r>
            <a:endParaRPr kumimoji="1" lang="ja-JP" altLang="en-US" sz="2800" dirty="0"/>
          </a:p>
        </p:txBody>
      </p:sp>
      <p:cxnSp>
        <p:nvCxnSpPr>
          <p:cNvPr id="25" name="直線矢印コネクタ 24"/>
          <p:cNvCxnSpPr/>
          <p:nvPr/>
        </p:nvCxnSpPr>
        <p:spPr>
          <a:xfrm>
            <a:off x="609600" y="2120444"/>
            <a:ext cx="457200" cy="0"/>
          </a:xfrm>
          <a:prstGeom prst="straightConnector1">
            <a:avLst/>
          </a:prstGeom>
          <a:noFill/>
          <a:ln w="12700" cap="flat">
            <a:solidFill>
              <a:srgbClr val="0000CC"/>
            </a:solidFill>
            <a:prstDash val="solid"/>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6" name="直線矢印コネクタ 25"/>
          <p:cNvCxnSpPr/>
          <p:nvPr/>
        </p:nvCxnSpPr>
        <p:spPr>
          <a:xfrm>
            <a:off x="609600" y="1968044"/>
            <a:ext cx="457200" cy="0"/>
          </a:xfrm>
          <a:prstGeom prst="straightConnector1">
            <a:avLst/>
          </a:prstGeom>
          <a:noFill/>
          <a:ln w="12700" cap="flat">
            <a:solidFill>
              <a:srgbClr val="00B050"/>
            </a:solidFill>
            <a:prstDash val="solid"/>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 name="直線矢印コネクタ 26"/>
          <p:cNvCxnSpPr/>
          <p:nvPr/>
        </p:nvCxnSpPr>
        <p:spPr>
          <a:xfrm>
            <a:off x="609600" y="1815644"/>
            <a:ext cx="457200" cy="0"/>
          </a:xfrm>
          <a:prstGeom prst="straightConnector1">
            <a:avLst/>
          </a:prstGeom>
          <a:noFill/>
          <a:ln w="12700" cap="flat">
            <a:solidFill>
              <a:srgbClr val="FF0000"/>
            </a:solidFill>
            <a:prstDash val="solid"/>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 name="テキスト ボックス 266"/>
          <p:cNvSpPr txBox="1"/>
          <p:nvPr/>
        </p:nvSpPr>
        <p:spPr>
          <a:xfrm flipH="1">
            <a:off x="1143000" y="1663244"/>
            <a:ext cx="2525050" cy="307777"/>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400" dirty="0" smtClean="0"/>
              <a:t>Power Saving Start Condition</a:t>
            </a:r>
            <a:endParaRPr kumimoji="1" lang="ja-JP" altLang="en-US" sz="1400" dirty="0"/>
          </a:p>
        </p:txBody>
      </p:sp>
      <p:sp>
        <p:nvSpPr>
          <p:cNvPr id="29" name="テキスト ボックス 266"/>
          <p:cNvSpPr txBox="1"/>
          <p:nvPr/>
        </p:nvSpPr>
        <p:spPr>
          <a:xfrm flipH="1">
            <a:off x="1143000" y="1828800"/>
            <a:ext cx="1858201" cy="307777"/>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400" dirty="0" smtClean="0"/>
              <a:t>Power Saving Period</a:t>
            </a:r>
            <a:endParaRPr kumimoji="1" lang="ja-JP" altLang="en-US" sz="1400" dirty="0"/>
          </a:p>
        </p:txBody>
      </p:sp>
      <p:sp>
        <p:nvSpPr>
          <p:cNvPr id="30" name="テキスト ボックス 266"/>
          <p:cNvSpPr txBox="1"/>
          <p:nvPr/>
        </p:nvSpPr>
        <p:spPr>
          <a:xfrm flipH="1">
            <a:off x="1143000" y="1981200"/>
            <a:ext cx="2704587" cy="307777"/>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400" dirty="0" smtClean="0"/>
              <a:t>Power Saving Extend Condition</a:t>
            </a:r>
            <a:endParaRPr kumimoji="1" lang="ja-JP" altLang="en-US" sz="1400" dirty="0"/>
          </a:p>
        </p:txBody>
      </p:sp>
      <p:graphicFrame>
        <p:nvGraphicFramePr>
          <p:cNvPr id="31" name="表 30"/>
          <p:cNvGraphicFramePr>
            <a:graphicFrameLocks noGrp="1"/>
          </p:cNvGraphicFramePr>
          <p:nvPr/>
        </p:nvGraphicFramePr>
        <p:xfrm>
          <a:off x="838200" y="2860040"/>
          <a:ext cx="6096000" cy="194056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pPr algn="l"/>
                      <a:endParaRPr kumimoji="1" lang="ja-JP" altLang="en-US" dirty="0"/>
                    </a:p>
                  </a:txBody>
                  <a:tcPr/>
                </a:tc>
                <a:tc>
                  <a:txBody>
                    <a:bodyPr/>
                    <a:lstStyle/>
                    <a:p>
                      <a:pPr algn="l"/>
                      <a:r>
                        <a:rPr kumimoji="1" lang="en-US" altLang="ja-JP" dirty="0" smtClean="0"/>
                        <a:t>Ethernet</a:t>
                      </a:r>
                      <a:endParaRPr kumimoji="1" lang="ja-JP" altLang="en-US" dirty="0"/>
                    </a:p>
                  </a:txBody>
                  <a:tcPr/>
                </a:tc>
                <a:tc>
                  <a:txBody>
                    <a:bodyPr/>
                    <a:lstStyle/>
                    <a:p>
                      <a:pPr algn="l"/>
                      <a:r>
                        <a:rPr kumimoji="1" lang="en-US" altLang="ja-JP" dirty="0" smtClean="0"/>
                        <a:t>Wireless Storage</a:t>
                      </a:r>
                      <a:endParaRPr kumimoji="1" lang="ja-JP" altLang="en-US" dirty="0"/>
                    </a:p>
                  </a:txBody>
                  <a:tcPr/>
                </a:tc>
                <a:tc>
                  <a:txBody>
                    <a:bodyPr/>
                    <a:lstStyle/>
                    <a:p>
                      <a:pPr algn="l"/>
                      <a:endParaRPr kumimoji="1" lang="ja-JP" altLang="en-US"/>
                    </a:p>
                  </a:txBody>
                  <a:tcPr/>
                </a:tc>
              </a:tr>
              <a:tr h="370840">
                <a:tc>
                  <a:txBody>
                    <a:bodyPr/>
                    <a:lstStyle/>
                    <a:p>
                      <a:pPr algn="l"/>
                      <a:r>
                        <a:rPr kumimoji="1" lang="en-US" altLang="ja-JP" dirty="0" smtClean="0"/>
                        <a:t>Start Condition</a:t>
                      </a:r>
                      <a:endParaRPr kumimoji="1" lang="ja-JP" altLang="en-US" dirty="0"/>
                    </a:p>
                  </a:txBody>
                  <a:tcPr/>
                </a:tc>
                <a:tc>
                  <a:txBody>
                    <a:bodyPr/>
                    <a:lstStyle/>
                    <a:p>
                      <a:pPr algn="l"/>
                      <a:r>
                        <a:rPr kumimoji="1" lang="en-US" altLang="ja-JP" dirty="0" smtClean="0"/>
                        <a:t>100usec</a:t>
                      </a:r>
                      <a:endParaRPr kumimoji="1" lang="ja-JP" altLang="en-US" dirty="0"/>
                    </a:p>
                  </a:txBody>
                  <a:tcPr/>
                </a:tc>
                <a:tc>
                  <a:txBody>
                    <a:bodyPr/>
                    <a:lstStyle/>
                    <a:p>
                      <a:pPr algn="l"/>
                      <a:r>
                        <a:rPr kumimoji="1" lang="en-US" altLang="ja-JP" dirty="0" smtClean="0"/>
                        <a:t>100usec</a:t>
                      </a:r>
                      <a:endParaRPr kumimoji="1" lang="ja-JP" altLang="en-US" dirty="0"/>
                    </a:p>
                  </a:txBody>
                  <a:tcPr/>
                </a:tc>
                <a:tc>
                  <a:txBody>
                    <a:bodyPr/>
                    <a:lstStyle/>
                    <a:p>
                      <a:pPr algn="l"/>
                      <a:endParaRPr kumimoji="1" lang="ja-JP" altLang="en-US"/>
                    </a:p>
                  </a:txBody>
                  <a:tcPr/>
                </a:tc>
              </a:tr>
              <a:tr h="370840">
                <a:tc>
                  <a:txBody>
                    <a:bodyPr/>
                    <a:lstStyle/>
                    <a:p>
                      <a:pPr algn="l"/>
                      <a:r>
                        <a:rPr kumimoji="1" lang="en-US" altLang="ja-JP" dirty="0" smtClean="0"/>
                        <a:t>Period</a:t>
                      </a:r>
                      <a:endParaRPr kumimoji="1" lang="ja-JP" altLang="en-US" dirty="0"/>
                    </a:p>
                  </a:txBody>
                  <a:tcPr/>
                </a:tc>
                <a:tc>
                  <a:txBody>
                    <a:bodyPr/>
                    <a:lstStyle/>
                    <a:p>
                      <a:pPr algn="l"/>
                      <a:r>
                        <a:rPr kumimoji="1" lang="en-US" altLang="ja-JP" dirty="0" smtClean="0"/>
                        <a:t>10msec</a:t>
                      </a:r>
                      <a:endParaRPr kumimoji="1" lang="ja-JP" altLang="en-US" dirty="0"/>
                    </a:p>
                  </a:txBody>
                  <a:tcPr/>
                </a:tc>
                <a:tc>
                  <a:txBody>
                    <a:bodyPr/>
                    <a:lstStyle/>
                    <a:p>
                      <a:pPr algn="l"/>
                      <a:r>
                        <a:rPr kumimoji="1" lang="en-US" altLang="ja-JP" dirty="0" smtClean="0"/>
                        <a:t>100msec</a:t>
                      </a:r>
                      <a:endParaRPr kumimoji="1" lang="ja-JP" altLang="en-US" dirty="0"/>
                    </a:p>
                  </a:txBody>
                  <a:tcPr/>
                </a:tc>
                <a:tc>
                  <a:txBody>
                    <a:bodyPr/>
                    <a:lstStyle/>
                    <a:p>
                      <a:pPr algn="l"/>
                      <a:endParaRPr kumimoji="1" lang="ja-JP" altLang="en-US"/>
                    </a:p>
                  </a:txBody>
                  <a:tcPr/>
                </a:tc>
              </a:tr>
              <a:tr h="370840">
                <a:tc>
                  <a:txBody>
                    <a:bodyPr/>
                    <a:lstStyle/>
                    <a:p>
                      <a:pPr algn="l"/>
                      <a:r>
                        <a:rPr kumimoji="1" lang="en-US" altLang="ja-JP" dirty="0" smtClean="0"/>
                        <a:t>Extend Condition</a:t>
                      </a:r>
                      <a:endParaRPr kumimoji="1" lang="ja-JP" altLang="en-US" dirty="0"/>
                    </a:p>
                  </a:txBody>
                  <a:tcPr/>
                </a:tc>
                <a:tc>
                  <a:txBody>
                    <a:bodyPr/>
                    <a:lstStyle/>
                    <a:p>
                      <a:pPr algn="l"/>
                      <a:r>
                        <a:rPr kumimoji="1" lang="en-US" altLang="ja-JP" dirty="0" smtClean="0"/>
                        <a:t>100usec</a:t>
                      </a:r>
                      <a:endParaRPr kumimoji="1" lang="ja-JP" altLang="en-US" dirty="0"/>
                    </a:p>
                  </a:txBody>
                  <a:tcPr/>
                </a:tc>
                <a:tc>
                  <a:txBody>
                    <a:bodyPr/>
                    <a:lstStyle/>
                    <a:p>
                      <a:pPr algn="l"/>
                      <a:r>
                        <a:rPr kumimoji="1" lang="en-US" altLang="ja-JP" dirty="0" smtClean="0"/>
                        <a:t>100usec</a:t>
                      </a:r>
                      <a:endParaRPr kumimoji="1" lang="ja-JP" altLang="en-US" dirty="0"/>
                    </a:p>
                  </a:txBody>
                  <a:tcPr/>
                </a:tc>
                <a:tc>
                  <a:txBody>
                    <a:bodyPr/>
                    <a:lstStyle/>
                    <a:p>
                      <a:pPr algn="l"/>
                      <a:endParaRPr kumimoji="1" lang="ja-JP" altLang="en-US" dirty="0"/>
                    </a:p>
                  </a:txBody>
                  <a:tcPr/>
                </a:tc>
              </a:tr>
              <a:tr h="370840">
                <a:tc>
                  <a:txBody>
                    <a:bodyPr/>
                    <a:lstStyle/>
                    <a:p>
                      <a:pPr algn="l"/>
                      <a:r>
                        <a:rPr kumimoji="1" lang="en-US" altLang="ja-JP" dirty="0" smtClean="0"/>
                        <a:t>Power Saving Ratio</a:t>
                      </a:r>
                      <a:endParaRPr kumimoji="1" lang="ja-JP" altLang="en-US" dirty="0"/>
                    </a:p>
                  </a:txBody>
                  <a:tcPr/>
                </a:tc>
                <a:tc>
                  <a:txBody>
                    <a:bodyPr/>
                    <a:lstStyle/>
                    <a:p>
                      <a:pPr algn="l"/>
                      <a:r>
                        <a:rPr kumimoji="1" lang="en-US" altLang="ja-JP" dirty="0" smtClean="0"/>
                        <a:t>90-95%</a:t>
                      </a:r>
                      <a:endParaRPr kumimoji="1" lang="ja-JP" altLang="en-US" dirty="0"/>
                    </a:p>
                  </a:txBody>
                  <a:tcPr/>
                </a:tc>
                <a:tc>
                  <a:txBody>
                    <a:bodyPr/>
                    <a:lstStyle/>
                    <a:p>
                      <a:pPr algn="l"/>
                      <a:r>
                        <a:rPr kumimoji="1" lang="en-US" altLang="ja-JP" smtClean="0"/>
                        <a:t>99%</a:t>
                      </a:r>
                      <a:endParaRPr kumimoji="1" lang="ja-JP" altLang="en-US" dirty="0"/>
                    </a:p>
                  </a:txBody>
                  <a:tcPr/>
                </a:tc>
                <a:tc>
                  <a:txBody>
                    <a:bodyPr/>
                    <a:lstStyle/>
                    <a:p>
                      <a:pPr algn="l"/>
                      <a:r>
                        <a:rPr kumimoji="1" lang="en-US" altLang="ja-JP" dirty="0" smtClean="0"/>
                        <a:t>Several 10mW order</a:t>
                      </a:r>
                      <a:endParaRPr kumimoji="1" lang="ja-JP" altLang="en-US" dirty="0"/>
                    </a:p>
                  </a:txBody>
                  <a:tcPr/>
                </a:tc>
              </a:tr>
            </a:tbl>
          </a:graphicData>
        </a:graphic>
      </p:graphicFrame>
      <p:sp>
        <p:nvSpPr>
          <p:cNvPr id="12" name="右中かっこ 11"/>
          <p:cNvSpPr/>
          <p:nvPr/>
        </p:nvSpPr>
        <p:spPr>
          <a:xfrm>
            <a:off x="3962400" y="1600200"/>
            <a:ext cx="152400" cy="685800"/>
          </a:xfrm>
          <a:prstGeom prst="rightBrace">
            <a:avLst/>
          </a:prstGeom>
          <a:noFill/>
          <a:ln w="1270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txBody>
          <a:bodyPr rtlCol="0" anchor="ctr"/>
          <a:lstStyle/>
          <a:p>
            <a:pPr algn="ctr"/>
            <a:endParaRPr kumimoji="1" lang="ja-JP" altLang="en-US"/>
          </a:p>
        </p:txBody>
      </p:sp>
      <p:sp>
        <p:nvSpPr>
          <p:cNvPr id="13" name="正方形/長方形 12"/>
          <p:cNvSpPr/>
          <p:nvPr/>
        </p:nvSpPr>
        <p:spPr>
          <a:xfrm>
            <a:off x="4267200" y="1752600"/>
            <a:ext cx="2411238" cy="276999"/>
          </a:xfrm>
          <a:prstGeom prst="rect">
            <a:avLst/>
          </a:prstGeom>
        </p:spPr>
        <p:txBody>
          <a:bodyPr wrap="none">
            <a:spAutoFit/>
          </a:bodyPr>
          <a:lstStyle/>
          <a:p>
            <a:r>
              <a:rPr lang="en-US" altLang="ja-JP" dirty="0" smtClean="0">
                <a:latin typeface="Arial" panose="020B0604020202020204" pitchFamily="34" charset="0"/>
                <a:cs typeface="Arial" panose="020B0604020202020204" pitchFamily="34" charset="0"/>
              </a:rPr>
              <a:t>Three Power Saving Parameters</a:t>
            </a:r>
            <a:endParaRPr lang="ja-JP" altLang="en-US" dirty="0"/>
          </a:p>
        </p:txBody>
      </p:sp>
      <p:sp>
        <p:nvSpPr>
          <p:cNvPr id="16" name="正方形/長方形 15"/>
          <p:cNvSpPr/>
          <p:nvPr/>
        </p:nvSpPr>
        <p:spPr>
          <a:xfrm>
            <a:off x="457200" y="2555240"/>
            <a:ext cx="1301959" cy="276999"/>
          </a:xfrm>
          <a:prstGeom prst="rect">
            <a:avLst/>
          </a:prstGeom>
        </p:spPr>
        <p:txBody>
          <a:bodyPr wrap="none">
            <a:spAutoFit/>
          </a:bodyPr>
          <a:lstStyle/>
          <a:p>
            <a:r>
              <a:rPr lang="en-US" altLang="ja-JP" dirty="0" smtClean="0">
                <a:latin typeface="Arial" panose="020B0604020202020204" pitchFamily="34" charset="0"/>
                <a:cs typeface="Arial" panose="020B0604020202020204" pitchFamily="34" charset="0"/>
              </a:rPr>
              <a:t>Setting Example</a:t>
            </a:r>
            <a:endParaRPr lang="ja-JP" altLang="en-US" dirty="0"/>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14400" y="2527893"/>
            <a:ext cx="7254815" cy="2123658"/>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IEEE802.15.3e </a:t>
            </a:r>
            <a:endParaRPr lang="pt-BR" altLang="ja-JP" sz="3600" dirty="0" smtClean="0">
              <a:latin typeface="Times New Roman" pitchFamily="18" charset="0"/>
              <a:cs typeface="Times New Roman" pitchFamily="18" charset="0"/>
            </a:endParaRPr>
          </a:p>
          <a:p>
            <a:pPr algn="ctr"/>
            <a:r>
              <a:rPr lang="en-US" altLang="ja-JP" sz="3600" dirty="0" smtClean="0">
                <a:latin typeface="Times New Roman" panose="02020603050405020304" pitchFamily="18" charset="0"/>
                <a:cs typeface="Times New Roman" panose="02020603050405020304" pitchFamily="18" charset="0"/>
              </a:rPr>
              <a:t>Consideration for </a:t>
            </a:r>
            <a:r>
              <a:rPr lang="en-US" altLang="ja-JP" sz="3600" dirty="0" smtClean="0">
                <a:latin typeface="Times New Roman" panose="02020603050405020304" pitchFamily="18" charset="0"/>
                <a:cs typeface="Times New Roman" panose="02020603050405020304" pitchFamily="18" charset="0"/>
              </a:rPr>
              <a:t>RIFS length</a:t>
            </a:r>
            <a:endParaRPr lang="en-US" altLang="ja-JP" sz="3600" dirty="0" smtClean="0">
              <a:latin typeface="Times New Roman" panose="02020603050405020304" pitchFamily="18" charset="0"/>
              <a:cs typeface="Times New Roman" panose="02020603050405020304" pitchFamily="18" charset="0"/>
            </a:endParaRPr>
          </a:p>
          <a:p>
            <a:pPr algn="ctr"/>
            <a:endParaRPr lang="en-US" altLang="ja-JP" sz="3600" dirty="0">
              <a:latin typeface="Times New Roman" panose="02020603050405020304" pitchFamily="18" charset="0"/>
              <a:cs typeface="Times New Roman" panose="02020603050405020304" pitchFamily="18" charset="0"/>
            </a:endParaRPr>
          </a:p>
          <a:p>
            <a:pPr algn="ctr"/>
            <a:r>
              <a:rPr lang="en-US" altLang="ja-JP" sz="2400" dirty="0" smtClean="0">
                <a:latin typeface="Times New Roman" panose="02020603050405020304" pitchFamily="18" charset="0"/>
                <a:cs typeface="Times New Roman" panose="02020603050405020304" pitchFamily="18" charset="0"/>
              </a:rPr>
              <a:t>November, 2015</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67408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RIFS</a:t>
            </a:r>
            <a:endParaRPr kumimoji="1" lang="ja-JP" altLang="en-US" sz="2800"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13</a:t>
            </a:fld>
            <a:endParaRPr lang="en-US" dirty="0"/>
          </a:p>
        </p:txBody>
      </p:sp>
      <p:sp>
        <p:nvSpPr>
          <p:cNvPr id="5" name="正方形/長方形 4"/>
          <p:cNvSpPr/>
          <p:nvPr/>
        </p:nvSpPr>
        <p:spPr>
          <a:xfrm flipH="1">
            <a:off x="3411639" y="24207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Sub-F#N+4</a:t>
            </a:r>
            <a:endParaRPr kumimoji="1" lang="ja-JP" altLang="en-US" sz="700" dirty="0"/>
          </a:p>
        </p:txBody>
      </p:sp>
      <p:sp>
        <p:nvSpPr>
          <p:cNvPr id="6" name="正方形/長方形 5"/>
          <p:cNvSpPr/>
          <p:nvPr/>
        </p:nvSpPr>
        <p:spPr>
          <a:xfrm flipH="1">
            <a:off x="2194663" y="24207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a:t>
            </a:r>
            <a:endParaRPr kumimoji="1" lang="ja-JP" altLang="en-US" sz="700" dirty="0"/>
          </a:p>
        </p:txBody>
      </p:sp>
      <p:sp>
        <p:nvSpPr>
          <p:cNvPr id="7" name="正方形/長方形 6"/>
          <p:cNvSpPr/>
          <p:nvPr/>
        </p:nvSpPr>
        <p:spPr>
          <a:xfrm flipH="1">
            <a:off x="1469350" y="24207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a:t>
            </a:r>
            <a:endParaRPr kumimoji="1" lang="ja-JP" altLang="en-US" sz="700" dirty="0"/>
          </a:p>
        </p:txBody>
      </p:sp>
      <p:sp>
        <p:nvSpPr>
          <p:cNvPr id="140" name="正方形/長方形 139"/>
          <p:cNvSpPr/>
          <p:nvPr/>
        </p:nvSpPr>
        <p:spPr>
          <a:xfrm flipH="1">
            <a:off x="4859439" y="26493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ACK#N+4</a:t>
            </a:r>
            <a:endParaRPr kumimoji="1" lang="ja-JP" altLang="en-US" sz="700" dirty="0"/>
          </a:p>
        </p:txBody>
      </p:sp>
      <p:sp>
        <p:nvSpPr>
          <p:cNvPr id="15" name="テキスト ボックス 160"/>
          <p:cNvSpPr txBox="1"/>
          <p:nvPr/>
        </p:nvSpPr>
        <p:spPr>
          <a:xfrm flipH="1">
            <a:off x="8269069" y="31065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#1</a:t>
            </a:r>
            <a:endParaRPr kumimoji="1" lang="ja-JP" altLang="en-US" sz="1000" dirty="0"/>
          </a:p>
        </p:txBody>
      </p:sp>
      <p:cxnSp>
        <p:nvCxnSpPr>
          <p:cNvPr id="16" name="直線矢印コネクタ 15"/>
          <p:cNvCxnSpPr/>
          <p:nvPr/>
        </p:nvCxnSpPr>
        <p:spPr>
          <a:xfrm>
            <a:off x="1007728" y="30303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テキスト ボックス 174"/>
          <p:cNvSpPr txBox="1"/>
          <p:nvPr/>
        </p:nvSpPr>
        <p:spPr>
          <a:xfrm flipH="1">
            <a:off x="8345269" y="45543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#2</a:t>
            </a:r>
            <a:endParaRPr kumimoji="1" lang="ja-JP" altLang="en-US" sz="1000" dirty="0"/>
          </a:p>
        </p:txBody>
      </p:sp>
      <p:cxnSp>
        <p:nvCxnSpPr>
          <p:cNvPr id="18" name="直線矢印コネクタ 17"/>
          <p:cNvCxnSpPr/>
          <p:nvPr/>
        </p:nvCxnSpPr>
        <p:spPr>
          <a:xfrm>
            <a:off x="1007728" y="44781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 name="テキスト ボックス 190"/>
          <p:cNvSpPr txBox="1"/>
          <p:nvPr/>
        </p:nvSpPr>
        <p:spPr>
          <a:xfrm flipH="1">
            <a:off x="8269069" y="60021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#3</a:t>
            </a:r>
            <a:endParaRPr kumimoji="1" lang="ja-JP" altLang="en-US" sz="1000" dirty="0"/>
          </a:p>
        </p:txBody>
      </p:sp>
      <p:cxnSp>
        <p:nvCxnSpPr>
          <p:cNvPr id="20" name="直線矢印コネクタ 19"/>
          <p:cNvCxnSpPr/>
          <p:nvPr/>
        </p:nvCxnSpPr>
        <p:spPr>
          <a:xfrm>
            <a:off x="1007728" y="59259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7" name="直線コネクタ 126"/>
          <p:cNvCxnSpPr/>
          <p:nvPr/>
        </p:nvCxnSpPr>
        <p:spPr>
          <a:xfrm flipH="1">
            <a:off x="4859439" y="20574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8" name="直線コネクタ 127"/>
          <p:cNvCxnSpPr/>
          <p:nvPr/>
        </p:nvCxnSpPr>
        <p:spPr>
          <a:xfrm flipH="1">
            <a:off x="4161122" y="20574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9" name="直線矢印コネクタ 128"/>
          <p:cNvCxnSpPr/>
          <p:nvPr/>
        </p:nvCxnSpPr>
        <p:spPr>
          <a:xfrm flipH="1">
            <a:off x="4161111" y="2133600"/>
            <a:ext cx="698328"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30" name="テキスト ボックス 260"/>
          <p:cNvSpPr txBox="1"/>
          <p:nvPr/>
        </p:nvSpPr>
        <p:spPr>
          <a:xfrm flipH="1">
            <a:off x="4249001" y="1935777"/>
            <a:ext cx="533401" cy="215444"/>
          </a:xfrm>
          <a:prstGeom prst="rect">
            <a:avLst/>
          </a:prstGeom>
          <a:noFill/>
        </p:spPr>
        <p:txBody>
          <a:bodyPr wrap="squar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nvGrpSpPr>
          <p:cNvPr id="10" name="グループ化 42"/>
          <p:cNvGrpSpPr/>
          <p:nvPr/>
        </p:nvGrpSpPr>
        <p:grpSpPr>
          <a:xfrm flipH="1">
            <a:off x="-19212" y="2423011"/>
            <a:ext cx="476412" cy="472589"/>
            <a:chOff x="8446865" y="1295400"/>
            <a:chExt cx="476412" cy="472589"/>
          </a:xfrm>
        </p:grpSpPr>
        <p:sp>
          <p:nvSpPr>
            <p:cNvPr id="113" name="テキスト ボックス 321"/>
            <p:cNvSpPr txBox="1"/>
            <p:nvPr/>
          </p:nvSpPr>
          <p:spPr>
            <a:xfrm>
              <a:off x="8446865" y="1295400"/>
              <a:ext cx="47641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PPC</a:t>
              </a:r>
            </a:p>
          </p:txBody>
        </p:sp>
        <p:sp>
          <p:nvSpPr>
            <p:cNvPr id="114" name="テキスト ボックス 322"/>
            <p:cNvSpPr txBox="1"/>
            <p:nvPr/>
          </p:nvSpPr>
          <p:spPr>
            <a:xfrm>
              <a:off x="8446865" y="1506379"/>
              <a:ext cx="47641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t>
              </a:r>
            </a:p>
          </p:txBody>
        </p:sp>
      </p:grpSp>
      <p:grpSp>
        <p:nvGrpSpPr>
          <p:cNvPr id="11" name="グループ化 43"/>
          <p:cNvGrpSpPr/>
          <p:nvPr/>
        </p:nvGrpSpPr>
        <p:grpSpPr>
          <a:xfrm flipH="1">
            <a:off x="-19212" y="3870811"/>
            <a:ext cx="476412" cy="472589"/>
            <a:chOff x="8446865" y="1295400"/>
            <a:chExt cx="476412" cy="472589"/>
          </a:xfrm>
        </p:grpSpPr>
        <p:sp>
          <p:nvSpPr>
            <p:cNvPr id="111" name="テキスト ボックス 324"/>
            <p:cNvSpPr txBox="1"/>
            <p:nvPr/>
          </p:nvSpPr>
          <p:spPr>
            <a:xfrm>
              <a:off x="8446865" y="1295400"/>
              <a:ext cx="47641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PPC</a:t>
              </a:r>
            </a:p>
          </p:txBody>
        </p:sp>
        <p:sp>
          <p:nvSpPr>
            <p:cNvPr id="112" name="テキスト ボックス 325"/>
            <p:cNvSpPr txBox="1"/>
            <p:nvPr/>
          </p:nvSpPr>
          <p:spPr>
            <a:xfrm>
              <a:off x="8446865" y="1506379"/>
              <a:ext cx="47641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t>
              </a:r>
            </a:p>
          </p:txBody>
        </p:sp>
      </p:grpSp>
      <p:grpSp>
        <p:nvGrpSpPr>
          <p:cNvPr id="12" name="グループ化 44"/>
          <p:cNvGrpSpPr/>
          <p:nvPr/>
        </p:nvGrpSpPr>
        <p:grpSpPr>
          <a:xfrm flipH="1">
            <a:off x="-19212" y="5318611"/>
            <a:ext cx="476412" cy="472589"/>
            <a:chOff x="8446865" y="1295400"/>
            <a:chExt cx="476412" cy="472589"/>
          </a:xfrm>
        </p:grpSpPr>
        <p:sp>
          <p:nvSpPr>
            <p:cNvPr id="109" name="テキスト ボックス 327"/>
            <p:cNvSpPr txBox="1"/>
            <p:nvPr/>
          </p:nvSpPr>
          <p:spPr>
            <a:xfrm>
              <a:off x="8446865" y="1295400"/>
              <a:ext cx="47641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PPC</a:t>
              </a:r>
            </a:p>
          </p:txBody>
        </p:sp>
        <p:sp>
          <p:nvSpPr>
            <p:cNvPr id="110" name="テキスト ボックス 328"/>
            <p:cNvSpPr txBox="1"/>
            <p:nvPr/>
          </p:nvSpPr>
          <p:spPr>
            <a:xfrm>
              <a:off x="8446865" y="1506379"/>
              <a:ext cx="476412"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t>
              </a:r>
            </a:p>
          </p:txBody>
        </p:sp>
      </p:grpSp>
      <p:cxnSp>
        <p:nvCxnSpPr>
          <p:cNvPr id="233" name="直線コネクタ 232"/>
          <p:cNvCxnSpPr/>
          <p:nvPr/>
        </p:nvCxnSpPr>
        <p:spPr>
          <a:xfrm>
            <a:off x="2954439" y="2514600"/>
            <a:ext cx="4572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20" name="テキスト ボックス 284"/>
          <p:cNvSpPr txBox="1"/>
          <p:nvPr/>
        </p:nvSpPr>
        <p:spPr>
          <a:xfrm flipH="1">
            <a:off x="4495800" y="3746956"/>
            <a:ext cx="134524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solidFill>
                  <a:srgbClr val="0000CC"/>
                </a:solidFill>
              </a:rPr>
              <a:t>Short RIFS=2SIFS+ACK</a:t>
            </a:r>
            <a:endParaRPr kumimoji="1" lang="ja-JP" altLang="en-US" sz="800" dirty="0">
              <a:solidFill>
                <a:srgbClr val="0000CC"/>
              </a:solidFill>
            </a:endParaRPr>
          </a:p>
        </p:txBody>
      </p:sp>
      <p:sp>
        <p:nvSpPr>
          <p:cNvPr id="210" name="正方形/長方形 209"/>
          <p:cNvSpPr/>
          <p:nvPr/>
        </p:nvSpPr>
        <p:spPr>
          <a:xfrm flipH="1">
            <a:off x="3411639" y="38862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211" name="正方形/長方形 210"/>
          <p:cNvSpPr/>
          <p:nvPr/>
        </p:nvSpPr>
        <p:spPr>
          <a:xfrm flipH="1">
            <a:off x="2194663" y="38862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Sub-F#N+5</a:t>
            </a:r>
            <a:endParaRPr kumimoji="1" lang="ja-JP" altLang="en-US" sz="700" dirty="0"/>
          </a:p>
        </p:txBody>
      </p:sp>
      <p:sp>
        <p:nvSpPr>
          <p:cNvPr id="212" name="正方形/長方形 211"/>
          <p:cNvSpPr/>
          <p:nvPr/>
        </p:nvSpPr>
        <p:spPr>
          <a:xfrm flipH="1">
            <a:off x="1469350" y="38862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a:t>
            </a:r>
            <a:endParaRPr kumimoji="1" lang="ja-JP" altLang="en-US" sz="700" dirty="0"/>
          </a:p>
        </p:txBody>
      </p:sp>
      <p:sp>
        <p:nvSpPr>
          <p:cNvPr id="213" name="正方形/長方形 212"/>
          <p:cNvSpPr/>
          <p:nvPr/>
        </p:nvSpPr>
        <p:spPr>
          <a:xfrm flipH="1">
            <a:off x="4859439" y="41148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ACK#N+9</a:t>
            </a:r>
            <a:endParaRPr kumimoji="1" lang="ja-JP" altLang="en-US" sz="700" dirty="0"/>
          </a:p>
        </p:txBody>
      </p:sp>
      <p:cxnSp>
        <p:nvCxnSpPr>
          <p:cNvPr id="221" name="直線コネクタ 220"/>
          <p:cNvCxnSpPr/>
          <p:nvPr/>
        </p:nvCxnSpPr>
        <p:spPr>
          <a:xfrm flipH="1">
            <a:off x="4859439" y="3505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6" name="直線コネクタ 225"/>
          <p:cNvCxnSpPr/>
          <p:nvPr/>
        </p:nvCxnSpPr>
        <p:spPr>
          <a:xfrm flipH="1">
            <a:off x="4161122" y="3505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31" name="直線矢印コネクタ 230"/>
          <p:cNvCxnSpPr/>
          <p:nvPr/>
        </p:nvCxnSpPr>
        <p:spPr>
          <a:xfrm flipH="1">
            <a:off x="4161111" y="3581400"/>
            <a:ext cx="698328"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2" name="テキスト ボックス 260"/>
          <p:cNvSpPr txBox="1"/>
          <p:nvPr/>
        </p:nvSpPr>
        <p:spPr>
          <a:xfrm flipH="1">
            <a:off x="4249001" y="3383577"/>
            <a:ext cx="533401" cy="215444"/>
          </a:xfrm>
          <a:prstGeom prst="rect">
            <a:avLst/>
          </a:prstGeom>
          <a:noFill/>
        </p:spPr>
        <p:txBody>
          <a:bodyPr wrap="squar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cxnSp>
        <p:nvCxnSpPr>
          <p:cNvPr id="248" name="直線コネクタ 247"/>
          <p:cNvCxnSpPr/>
          <p:nvPr/>
        </p:nvCxnSpPr>
        <p:spPr>
          <a:xfrm>
            <a:off x="2954439" y="3980021"/>
            <a:ext cx="4572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9" name="直線コネクタ 258"/>
          <p:cNvCxnSpPr/>
          <p:nvPr/>
        </p:nvCxnSpPr>
        <p:spPr>
          <a:xfrm flipH="1">
            <a:off x="6282478" y="3505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60" name="直線コネクタ 259"/>
          <p:cNvCxnSpPr/>
          <p:nvPr/>
        </p:nvCxnSpPr>
        <p:spPr>
          <a:xfrm flipH="1">
            <a:off x="5584161" y="3505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61" name="直線矢印コネクタ 260"/>
          <p:cNvCxnSpPr/>
          <p:nvPr/>
        </p:nvCxnSpPr>
        <p:spPr>
          <a:xfrm flipH="1">
            <a:off x="5584150" y="3581400"/>
            <a:ext cx="698328"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3" name="テキスト ボックス 260"/>
          <p:cNvSpPr txBox="1"/>
          <p:nvPr/>
        </p:nvSpPr>
        <p:spPr>
          <a:xfrm flipH="1">
            <a:off x="5672040" y="3383577"/>
            <a:ext cx="533401" cy="215444"/>
          </a:xfrm>
          <a:prstGeom prst="rect">
            <a:avLst/>
          </a:prstGeom>
          <a:noFill/>
        </p:spPr>
        <p:txBody>
          <a:bodyPr wrap="squar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sp>
        <p:nvSpPr>
          <p:cNvPr id="274" name="正方形/長方形 273"/>
          <p:cNvSpPr/>
          <p:nvPr/>
        </p:nvSpPr>
        <p:spPr>
          <a:xfrm flipH="1">
            <a:off x="6306637" y="38862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a:t>
            </a:r>
            <a:endParaRPr kumimoji="1" lang="ja-JP" altLang="en-US" sz="700" dirty="0"/>
          </a:p>
        </p:txBody>
      </p:sp>
      <p:cxnSp>
        <p:nvCxnSpPr>
          <p:cNvPr id="275" name="直線矢印コネクタ 274"/>
          <p:cNvCxnSpPr/>
          <p:nvPr/>
        </p:nvCxnSpPr>
        <p:spPr>
          <a:xfrm>
            <a:off x="4136350" y="3962400"/>
            <a:ext cx="2133600" cy="0"/>
          </a:xfrm>
          <a:prstGeom prst="straightConnector1">
            <a:avLst/>
          </a:prstGeom>
          <a:noFill/>
          <a:ln w="12700" cap="flat">
            <a:solidFill>
              <a:srgbClr val="0000CC"/>
            </a:solidFill>
            <a:prstDash val="solid"/>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1" name="直線コネクタ 280"/>
          <p:cNvCxnSpPr/>
          <p:nvPr/>
        </p:nvCxnSpPr>
        <p:spPr>
          <a:xfrm>
            <a:off x="914400" y="2514600"/>
            <a:ext cx="457200" cy="0"/>
          </a:xfrm>
          <a:prstGeom prst="line">
            <a:avLst/>
          </a:prstGeom>
          <a:noFill/>
          <a:ln w="38100" cap="flat">
            <a:solidFill>
              <a:srgbClr val="FF0000"/>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2" name="直線コネクタ 281"/>
          <p:cNvCxnSpPr/>
          <p:nvPr/>
        </p:nvCxnSpPr>
        <p:spPr>
          <a:xfrm>
            <a:off x="914400" y="3962400"/>
            <a:ext cx="457200" cy="0"/>
          </a:xfrm>
          <a:prstGeom prst="line">
            <a:avLst/>
          </a:prstGeom>
          <a:noFill/>
          <a:ln w="38100" cap="flat">
            <a:solidFill>
              <a:srgbClr val="FF0000"/>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3" name="直線コネクタ 282"/>
          <p:cNvCxnSpPr/>
          <p:nvPr/>
        </p:nvCxnSpPr>
        <p:spPr>
          <a:xfrm>
            <a:off x="5715000" y="2514600"/>
            <a:ext cx="2057400" cy="0"/>
          </a:xfrm>
          <a:prstGeom prst="line">
            <a:avLst/>
          </a:prstGeom>
          <a:noFill/>
          <a:ln w="38100" cap="flat">
            <a:solidFill>
              <a:srgbClr val="FF0000"/>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48" name="直線コネクタ 347"/>
          <p:cNvCxnSpPr/>
          <p:nvPr/>
        </p:nvCxnSpPr>
        <p:spPr>
          <a:xfrm flipV="1">
            <a:off x="4876800" y="4114800"/>
            <a:ext cx="685800" cy="228600"/>
          </a:xfrm>
          <a:prstGeom prst="line">
            <a:avLst/>
          </a:prstGeom>
          <a:noFill/>
          <a:ln w="25400" cap="flat">
            <a:solidFill>
              <a:srgbClr val="0000CC"/>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7" name="正方形/長方形 286"/>
          <p:cNvSpPr/>
          <p:nvPr/>
        </p:nvSpPr>
        <p:spPr>
          <a:xfrm flipH="1">
            <a:off x="7732887" y="41148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ACK#N+9</a:t>
            </a:r>
            <a:endParaRPr kumimoji="1" lang="ja-JP" altLang="en-US" sz="700" dirty="0"/>
          </a:p>
        </p:txBody>
      </p:sp>
      <p:cxnSp>
        <p:nvCxnSpPr>
          <p:cNvPr id="298" name="直線コネクタ 297"/>
          <p:cNvCxnSpPr/>
          <p:nvPr/>
        </p:nvCxnSpPr>
        <p:spPr>
          <a:xfrm>
            <a:off x="8458200" y="3962400"/>
            <a:ext cx="457200" cy="0"/>
          </a:xfrm>
          <a:prstGeom prst="line">
            <a:avLst/>
          </a:prstGeom>
          <a:noFill/>
          <a:ln w="38100" cap="flat">
            <a:solidFill>
              <a:srgbClr val="FF0000"/>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78" name="テキスト ボックス 284"/>
          <p:cNvSpPr txBox="1"/>
          <p:nvPr/>
        </p:nvSpPr>
        <p:spPr>
          <a:xfrm flipH="1">
            <a:off x="5105400" y="5194756"/>
            <a:ext cx="135005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solidFill>
                  <a:srgbClr val="0000CC"/>
                </a:solidFill>
              </a:rPr>
              <a:t>Short RIFS=2SIFS+ACK</a:t>
            </a:r>
            <a:endParaRPr kumimoji="1" lang="ja-JP" altLang="en-US" sz="800" dirty="0">
              <a:solidFill>
                <a:srgbClr val="0000CC"/>
              </a:solidFill>
            </a:endParaRPr>
          </a:p>
        </p:txBody>
      </p:sp>
      <p:sp>
        <p:nvSpPr>
          <p:cNvPr id="380" name="正方形/長方形 379"/>
          <p:cNvSpPr/>
          <p:nvPr/>
        </p:nvSpPr>
        <p:spPr>
          <a:xfrm flipH="1">
            <a:off x="1103487" y="55626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a:t>
            </a:r>
            <a:endParaRPr kumimoji="1" lang="ja-JP" altLang="en-US" sz="700" dirty="0"/>
          </a:p>
        </p:txBody>
      </p:sp>
      <p:sp>
        <p:nvSpPr>
          <p:cNvPr id="381" name="正方形/長方形 380"/>
          <p:cNvSpPr/>
          <p:nvPr/>
        </p:nvSpPr>
        <p:spPr>
          <a:xfrm flipH="1">
            <a:off x="381000" y="5562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ACK#N+9</a:t>
            </a:r>
            <a:endParaRPr kumimoji="1" lang="ja-JP" altLang="en-US" sz="700" dirty="0"/>
          </a:p>
        </p:txBody>
      </p:sp>
      <p:cxnSp>
        <p:nvCxnSpPr>
          <p:cNvPr id="384" name="直線コネクタ 383"/>
          <p:cNvCxnSpPr/>
          <p:nvPr/>
        </p:nvCxnSpPr>
        <p:spPr>
          <a:xfrm flipH="1">
            <a:off x="5469039" y="4970621"/>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85" name="直線コネクタ 384"/>
          <p:cNvCxnSpPr/>
          <p:nvPr/>
        </p:nvCxnSpPr>
        <p:spPr>
          <a:xfrm flipH="1">
            <a:off x="4770722" y="4970621"/>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86" name="直線矢印コネクタ 385"/>
          <p:cNvCxnSpPr/>
          <p:nvPr/>
        </p:nvCxnSpPr>
        <p:spPr>
          <a:xfrm flipH="1">
            <a:off x="4770711" y="5046821"/>
            <a:ext cx="698328"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87" name="テキスト ボックス 260"/>
          <p:cNvSpPr txBox="1"/>
          <p:nvPr/>
        </p:nvSpPr>
        <p:spPr>
          <a:xfrm flipH="1">
            <a:off x="4858601" y="4848998"/>
            <a:ext cx="533401" cy="215444"/>
          </a:xfrm>
          <a:prstGeom prst="rect">
            <a:avLst/>
          </a:prstGeom>
          <a:noFill/>
        </p:spPr>
        <p:txBody>
          <a:bodyPr wrap="squar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cxnSp>
        <p:nvCxnSpPr>
          <p:cNvPr id="390" name="直線コネクタ 389"/>
          <p:cNvCxnSpPr/>
          <p:nvPr/>
        </p:nvCxnSpPr>
        <p:spPr>
          <a:xfrm flipH="1">
            <a:off x="6892078" y="4970621"/>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91" name="直線コネクタ 390"/>
          <p:cNvCxnSpPr/>
          <p:nvPr/>
        </p:nvCxnSpPr>
        <p:spPr>
          <a:xfrm flipH="1">
            <a:off x="6193761" y="4970621"/>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92" name="直線矢印コネクタ 391"/>
          <p:cNvCxnSpPr/>
          <p:nvPr/>
        </p:nvCxnSpPr>
        <p:spPr>
          <a:xfrm flipH="1">
            <a:off x="6193750" y="5046821"/>
            <a:ext cx="698328"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93" name="テキスト ボックス 260"/>
          <p:cNvSpPr txBox="1"/>
          <p:nvPr/>
        </p:nvSpPr>
        <p:spPr>
          <a:xfrm flipH="1">
            <a:off x="6281640" y="4848998"/>
            <a:ext cx="533401" cy="215444"/>
          </a:xfrm>
          <a:prstGeom prst="rect">
            <a:avLst/>
          </a:prstGeom>
          <a:noFill/>
        </p:spPr>
        <p:txBody>
          <a:bodyPr wrap="squar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sp>
        <p:nvSpPr>
          <p:cNvPr id="394" name="正方形/長方形 393"/>
          <p:cNvSpPr/>
          <p:nvPr/>
        </p:nvSpPr>
        <p:spPr>
          <a:xfrm flipH="1">
            <a:off x="6916237" y="53340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a:t>
            </a:r>
            <a:endParaRPr kumimoji="1" lang="ja-JP" altLang="en-US" sz="700" dirty="0"/>
          </a:p>
        </p:txBody>
      </p:sp>
      <p:cxnSp>
        <p:nvCxnSpPr>
          <p:cNvPr id="395" name="直線矢印コネクタ 394"/>
          <p:cNvCxnSpPr/>
          <p:nvPr/>
        </p:nvCxnSpPr>
        <p:spPr>
          <a:xfrm>
            <a:off x="4745950" y="5410200"/>
            <a:ext cx="2133600" cy="0"/>
          </a:xfrm>
          <a:prstGeom prst="straightConnector1">
            <a:avLst/>
          </a:prstGeom>
          <a:noFill/>
          <a:ln w="12700" cap="flat">
            <a:solidFill>
              <a:srgbClr val="0000CC"/>
            </a:solidFill>
            <a:prstDash val="solid"/>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98" name="正方形/長方形 397"/>
          <p:cNvSpPr/>
          <p:nvPr/>
        </p:nvSpPr>
        <p:spPr>
          <a:xfrm flipH="1">
            <a:off x="8342487" y="5562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ACK#N+9</a:t>
            </a:r>
            <a:endParaRPr kumimoji="1" lang="ja-JP" altLang="en-US" sz="700" dirty="0"/>
          </a:p>
        </p:txBody>
      </p:sp>
      <p:cxnSp>
        <p:nvCxnSpPr>
          <p:cNvPr id="400" name="直線コネクタ 399"/>
          <p:cNvCxnSpPr/>
          <p:nvPr/>
        </p:nvCxnSpPr>
        <p:spPr>
          <a:xfrm flipH="1">
            <a:off x="8342487" y="4970621"/>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01" name="直線コネクタ 400"/>
          <p:cNvCxnSpPr/>
          <p:nvPr/>
        </p:nvCxnSpPr>
        <p:spPr>
          <a:xfrm flipH="1">
            <a:off x="7644170" y="4970621"/>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02" name="直線矢印コネクタ 401"/>
          <p:cNvCxnSpPr/>
          <p:nvPr/>
        </p:nvCxnSpPr>
        <p:spPr>
          <a:xfrm flipH="1">
            <a:off x="7644159" y="5046821"/>
            <a:ext cx="698328"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03" name="テキスト ボックス 260"/>
          <p:cNvSpPr txBox="1"/>
          <p:nvPr/>
        </p:nvSpPr>
        <p:spPr>
          <a:xfrm flipH="1">
            <a:off x="7732049" y="4848998"/>
            <a:ext cx="533401" cy="215444"/>
          </a:xfrm>
          <a:prstGeom prst="rect">
            <a:avLst/>
          </a:prstGeom>
          <a:noFill/>
        </p:spPr>
        <p:txBody>
          <a:bodyPr wrap="squar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sp>
        <p:nvSpPr>
          <p:cNvPr id="405" name="正方形/長方形 404"/>
          <p:cNvSpPr/>
          <p:nvPr/>
        </p:nvSpPr>
        <p:spPr>
          <a:xfrm flipH="1">
            <a:off x="4038600" y="53340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a:t>
            </a:r>
            <a:endParaRPr kumimoji="1" lang="ja-JP" altLang="en-US" sz="700" dirty="0"/>
          </a:p>
        </p:txBody>
      </p:sp>
      <p:cxnSp>
        <p:nvCxnSpPr>
          <p:cNvPr id="407" name="直線コネクタ 406"/>
          <p:cNvCxnSpPr/>
          <p:nvPr/>
        </p:nvCxnSpPr>
        <p:spPr>
          <a:xfrm flipH="1">
            <a:off x="4038600" y="4970621"/>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08" name="直線コネクタ 407"/>
          <p:cNvCxnSpPr/>
          <p:nvPr/>
        </p:nvCxnSpPr>
        <p:spPr>
          <a:xfrm flipH="1">
            <a:off x="3340283" y="4970621"/>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09" name="直線矢印コネクタ 408"/>
          <p:cNvCxnSpPr/>
          <p:nvPr/>
        </p:nvCxnSpPr>
        <p:spPr>
          <a:xfrm flipH="1">
            <a:off x="3340272" y="5046821"/>
            <a:ext cx="698328"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10" name="テキスト ボックス 260"/>
          <p:cNvSpPr txBox="1"/>
          <p:nvPr/>
        </p:nvSpPr>
        <p:spPr>
          <a:xfrm flipH="1">
            <a:off x="3428162" y="4848998"/>
            <a:ext cx="533401" cy="215444"/>
          </a:xfrm>
          <a:prstGeom prst="rect">
            <a:avLst/>
          </a:prstGeom>
          <a:noFill/>
        </p:spPr>
        <p:txBody>
          <a:bodyPr wrap="squar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solidFill>
                  <a:srgbClr val="FF0000"/>
                </a:solidFill>
              </a:rPr>
              <a:t>&lt;SIFS</a:t>
            </a:r>
            <a:endParaRPr kumimoji="1" lang="ja-JP" altLang="en-US" sz="800" dirty="0">
              <a:solidFill>
                <a:srgbClr val="FF0000"/>
              </a:solidFill>
            </a:endParaRPr>
          </a:p>
        </p:txBody>
      </p:sp>
      <p:cxnSp>
        <p:nvCxnSpPr>
          <p:cNvPr id="411" name="直線矢印コネクタ 410"/>
          <p:cNvCxnSpPr/>
          <p:nvPr/>
        </p:nvCxnSpPr>
        <p:spPr>
          <a:xfrm>
            <a:off x="1905000" y="5410200"/>
            <a:ext cx="2133600" cy="0"/>
          </a:xfrm>
          <a:prstGeom prst="straightConnector1">
            <a:avLst/>
          </a:prstGeom>
          <a:noFill/>
          <a:ln w="12700" cap="flat">
            <a:solidFill>
              <a:srgbClr val="0000CC"/>
            </a:solidFill>
            <a:prstDash val="solid"/>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12" name="正方形/長方形 411"/>
          <p:cNvSpPr/>
          <p:nvPr/>
        </p:nvSpPr>
        <p:spPr>
          <a:xfrm flipH="1">
            <a:off x="1179687" y="53340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a:t>
            </a:r>
            <a:endParaRPr kumimoji="1" lang="ja-JP" altLang="en-US" sz="700" dirty="0"/>
          </a:p>
        </p:txBody>
      </p:sp>
      <p:sp>
        <p:nvSpPr>
          <p:cNvPr id="414" name="正方形/長方形 413"/>
          <p:cNvSpPr/>
          <p:nvPr/>
        </p:nvSpPr>
        <p:spPr>
          <a:xfrm flipH="1">
            <a:off x="2627487" y="55626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Sub-F#M+10</a:t>
            </a:r>
            <a:endParaRPr kumimoji="1" lang="ja-JP" altLang="en-US" sz="700" dirty="0"/>
          </a:p>
        </p:txBody>
      </p:sp>
      <p:cxnSp>
        <p:nvCxnSpPr>
          <p:cNvPr id="415" name="直線コネクタ 414"/>
          <p:cNvCxnSpPr/>
          <p:nvPr/>
        </p:nvCxnSpPr>
        <p:spPr>
          <a:xfrm>
            <a:off x="1905000" y="5638800"/>
            <a:ext cx="6096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17" name="テキスト ボックス 284"/>
          <p:cNvSpPr txBox="1"/>
          <p:nvPr/>
        </p:nvSpPr>
        <p:spPr>
          <a:xfrm flipH="1">
            <a:off x="2286000" y="5194756"/>
            <a:ext cx="135005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solidFill>
                  <a:srgbClr val="0000CC"/>
                </a:solidFill>
              </a:rPr>
              <a:t>Short RIFS=2SIFS+ACK</a:t>
            </a:r>
            <a:endParaRPr kumimoji="1" lang="ja-JP" altLang="en-US" sz="800" dirty="0">
              <a:solidFill>
                <a:srgbClr val="0000CC"/>
              </a:solidFill>
            </a:endParaRPr>
          </a:p>
        </p:txBody>
      </p:sp>
      <p:cxnSp>
        <p:nvCxnSpPr>
          <p:cNvPr id="418" name="直線矢印コネクタ 417"/>
          <p:cNvCxnSpPr/>
          <p:nvPr/>
        </p:nvCxnSpPr>
        <p:spPr>
          <a:xfrm>
            <a:off x="3352800" y="5715000"/>
            <a:ext cx="5029200" cy="0"/>
          </a:xfrm>
          <a:prstGeom prst="straightConnector1">
            <a:avLst/>
          </a:prstGeom>
          <a:noFill/>
          <a:ln w="12700" cap="flat">
            <a:solidFill>
              <a:srgbClr val="FF0000"/>
            </a:solidFill>
            <a:prstDash val="solid"/>
            <a:bevel/>
            <a:headEnd type="arrow"/>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22" name="テキスト ボックス 284"/>
          <p:cNvSpPr txBox="1"/>
          <p:nvPr/>
        </p:nvSpPr>
        <p:spPr>
          <a:xfrm flipH="1">
            <a:off x="5105400" y="5715000"/>
            <a:ext cx="1893467"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solidFill>
                  <a:srgbClr val="FF0000"/>
                </a:solidFill>
              </a:rPr>
              <a:t>Long </a:t>
            </a:r>
            <a:r>
              <a:rPr kumimoji="1" lang="en-US" altLang="ja-JP" sz="800" dirty="0" smtClean="0">
                <a:solidFill>
                  <a:srgbClr val="FF0000"/>
                </a:solidFill>
              </a:rPr>
              <a:t>RIFS=2SIFS+2ACK+ShortRIFS</a:t>
            </a:r>
            <a:endParaRPr kumimoji="1" lang="ja-JP" altLang="en-US" sz="800" dirty="0">
              <a:solidFill>
                <a:srgbClr val="FF0000"/>
              </a:solidFill>
            </a:endParaRPr>
          </a:p>
        </p:txBody>
      </p:sp>
      <p:cxnSp>
        <p:nvCxnSpPr>
          <p:cNvPr id="101" name="直線コネクタ 100"/>
          <p:cNvCxnSpPr/>
          <p:nvPr/>
        </p:nvCxnSpPr>
        <p:spPr>
          <a:xfrm flipV="1">
            <a:off x="381000" y="5562600"/>
            <a:ext cx="685800" cy="228600"/>
          </a:xfrm>
          <a:prstGeom prst="line">
            <a:avLst/>
          </a:prstGeom>
          <a:noFill/>
          <a:ln w="25400" cap="flat">
            <a:solidFill>
              <a:srgbClr val="0000CC"/>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2" name="直線コネクタ 101"/>
          <p:cNvCxnSpPr/>
          <p:nvPr/>
        </p:nvCxnSpPr>
        <p:spPr>
          <a:xfrm flipV="1">
            <a:off x="1143000" y="5562600"/>
            <a:ext cx="685800" cy="228600"/>
          </a:xfrm>
          <a:prstGeom prst="line">
            <a:avLst/>
          </a:prstGeom>
          <a:noFill/>
          <a:ln w="25400" cap="flat">
            <a:solidFill>
              <a:srgbClr val="0000CC"/>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3" name="直線コネクタ 102"/>
          <p:cNvCxnSpPr/>
          <p:nvPr/>
        </p:nvCxnSpPr>
        <p:spPr>
          <a:xfrm flipV="1">
            <a:off x="1219200" y="5257800"/>
            <a:ext cx="685800" cy="228600"/>
          </a:xfrm>
          <a:prstGeom prst="line">
            <a:avLst/>
          </a:prstGeom>
          <a:noFill/>
          <a:ln w="25400" cap="flat">
            <a:solidFill>
              <a:srgbClr val="0000CC"/>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4" name="直線コネクタ 103"/>
          <p:cNvCxnSpPr/>
          <p:nvPr/>
        </p:nvCxnSpPr>
        <p:spPr>
          <a:xfrm flipV="1">
            <a:off x="2590800" y="5562600"/>
            <a:ext cx="685800" cy="228600"/>
          </a:xfrm>
          <a:prstGeom prst="line">
            <a:avLst/>
          </a:prstGeom>
          <a:noFill/>
          <a:ln w="25400" cap="flat">
            <a:solidFill>
              <a:srgbClr val="0000CC"/>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5" name="直線コネクタ 104"/>
          <p:cNvCxnSpPr/>
          <p:nvPr/>
        </p:nvCxnSpPr>
        <p:spPr>
          <a:xfrm flipV="1">
            <a:off x="4038600" y="5257800"/>
            <a:ext cx="685800" cy="228600"/>
          </a:xfrm>
          <a:prstGeom prst="line">
            <a:avLst/>
          </a:prstGeom>
          <a:noFill/>
          <a:ln w="25400" cap="flat">
            <a:solidFill>
              <a:srgbClr val="0000CC"/>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6" name="直線コネクタ 105"/>
          <p:cNvCxnSpPr/>
          <p:nvPr/>
        </p:nvCxnSpPr>
        <p:spPr>
          <a:xfrm flipV="1">
            <a:off x="6934200" y="5334000"/>
            <a:ext cx="685800" cy="228600"/>
          </a:xfrm>
          <a:prstGeom prst="line">
            <a:avLst/>
          </a:prstGeom>
          <a:noFill/>
          <a:ln w="25400" cap="flat">
            <a:solidFill>
              <a:srgbClr val="0000CC"/>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6" name="直線コネクタ 115"/>
          <p:cNvCxnSpPr/>
          <p:nvPr/>
        </p:nvCxnSpPr>
        <p:spPr>
          <a:xfrm flipH="1">
            <a:off x="7708728" y="3505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7" name="直線コネクタ 116"/>
          <p:cNvCxnSpPr/>
          <p:nvPr/>
        </p:nvCxnSpPr>
        <p:spPr>
          <a:xfrm flipH="1">
            <a:off x="7010411" y="3505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8" name="直線矢印コネクタ 117"/>
          <p:cNvCxnSpPr/>
          <p:nvPr/>
        </p:nvCxnSpPr>
        <p:spPr>
          <a:xfrm flipH="1">
            <a:off x="7010400" y="3581400"/>
            <a:ext cx="698328"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9" name="テキスト ボックス 260"/>
          <p:cNvSpPr txBox="1"/>
          <p:nvPr/>
        </p:nvSpPr>
        <p:spPr>
          <a:xfrm flipH="1">
            <a:off x="7098290" y="3383577"/>
            <a:ext cx="533401" cy="215444"/>
          </a:xfrm>
          <a:prstGeom prst="rect">
            <a:avLst/>
          </a:prstGeom>
          <a:noFill/>
        </p:spPr>
        <p:txBody>
          <a:bodyPr wrap="squar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sp>
        <p:nvSpPr>
          <p:cNvPr id="120" name="正方形/長方形 119"/>
          <p:cNvSpPr/>
          <p:nvPr/>
        </p:nvSpPr>
        <p:spPr>
          <a:xfrm>
            <a:off x="990600" y="1676400"/>
            <a:ext cx="3387466" cy="276999"/>
          </a:xfrm>
          <a:prstGeom prst="rect">
            <a:avLst/>
          </a:prstGeom>
        </p:spPr>
        <p:txBody>
          <a:bodyPr wrap="none">
            <a:spAutoFit/>
          </a:bodyPr>
          <a:lstStyle/>
          <a:p>
            <a:r>
              <a:rPr lang="en-US" altLang="ja-JP" dirty="0" smtClean="0">
                <a:latin typeface="Arial" panose="020B0604020202020204" pitchFamily="34" charset="0"/>
                <a:cs typeface="Arial" panose="020B0604020202020204" pitchFamily="34" charset="0"/>
              </a:rPr>
              <a:t>SIFS for PPC and DEV in Synchronous Phase </a:t>
            </a:r>
            <a:endParaRPr lang="ja-JP" altLang="en-US" dirty="0"/>
          </a:p>
        </p:txBody>
      </p:sp>
      <p:sp>
        <p:nvSpPr>
          <p:cNvPr id="121" name="正方形/長方形 120"/>
          <p:cNvSpPr/>
          <p:nvPr/>
        </p:nvSpPr>
        <p:spPr>
          <a:xfrm>
            <a:off x="990600" y="3200400"/>
            <a:ext cx="3098925" cy="276999"/>
          </a:xfrm>
          <a:prstGeom prst="rect">
            <a:avLst/>
          </a:prstGeom>
        </p:spPr>
        <p:txBody>
          <a:bodyPr wrap="none">
            <a:spAutoFit/>
          </a:bodyPr>
          <a:lstStyle/>
          <a:p>
            <a:r>
              <a:rPr lang="en-US" altLang="ja-JP" dirty="0" smtClean="0">
                <a:latin typeface="Arial" panose="020B0604020202020204" pitchFamily="34" charset="0"/>
                <a:cs typeface="Arial" panose="020B0604020202020204" pitchFamily="34" charset="0"/>
              </a:rPr>
              <a:t>Short RIFS for PPC in Recovery Process </a:t>
            </a:r>
            <a:endParaRPr lang="ja-JP" altLang="en-US" dirty="0"/>
          </a:p>
        </p:txBody>
      </p:sp>
      <p:sp>
        <p:nvSpPr>
          <p:cNvPr id="122" name="正方形/長方形 121"/>
          <p:cNvSpPr/>
          <p:nvPr/>
        </p:nvSpPr>
        <p:spPr>
          <a:xfrm>
            <a:off x="990600" y="4599801"/>
            <a:ext cx="2994731" cy="276999"/>
          </a:xfrm>
          <a:prstGeom prst="rect">
            <a:avLst/>
          </a:prstGeom>
        </p:spPr>
        <p:txBody>
          <a:bodyPr wrap="none">
            <a:spAutoFit/>
          </a:bodyPr>
          <a:lstStyle/>
          <a:p>
            <a:r>
              <a:rPr lang="en-US" altLang="ja-JP" dirty="0" smtClean="0">
                <a:latin typeface="Arial" panose="020B0604020202020204" pitchFamily="34" charset="0"/>
                <a:cs typeface="Arial" panose="020B0604020202020204" pitchFamily="34" charset="0"/>
              </a:rPr>
              <a:t>Long RIFS for DEV in Recovery Process </a:t>
            </a:r>
            <a:endParaRPr lang="ja-JP" altLang="en-US"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0" cap="none" spc="0" normalizeH="0" baseline="0" noProof="0" dirty="0" smtClean="0">
                <a:ln>
                  <a:noFill/>
                </a:ln>
                <a:solidFill>
                  <a:srgbClr val="000000"/>
                </a:solidFill>
                <a:effectLst/>
                <a:uLnTx/>
                <a:uFillTx/>
                <a:latin typeface="Arial"/>
                <a:ea typeface="ＭＳ Ｐゴシック"/>
                <a:cs typeface="+mj-cs"/>
              </a:rPr>
              <a:t>Contributors</a:t>
            </a:r>
            <a:endParaRPr kumimoji="1" lang="ja-JP" altLang="en-US" sz="2400" b="1" i="0" u="none" strike="noStrike" kern="0" cap="none" spc="0" normalizeH="0" baseline="0" noProof="0" dirty="0">
              <a:ln>
                <a:noFill/>
              </a:ln>
              <a:solidFill>
                <a:srgbClr val="000000"/>
              </a:solidFill>
              <a:effectLst/>
              <a:uLnTx/>
              <a:uFillTx/>
              <a:latin typeface="Arial"/>
              <a:ea typeface="ＭＳ Ｐゴシック"/>
              <a:cs typeface="+mj-cs"/>
            </a:endParaRPr>
          </a:p>
        </p:txBody>
      </p:sp>
      <p:graphicFrame>
        <p:nvGraphicFramePr>
          <p:cNvPr id="9" name="コンテンツ プレースホルダー 4"/>
          <p:cNvGraphicFramePr>
            <a:graphicFrameLocks/>
          </p:cNvGraphicFramePr>
          <p:nvPr>
            <p:extLst>
              <p:ext uri="{D42A27DB-BD31-4B8C-83A1-F6EECF244321}">
                <p14:modId xmlns="" xmlns:p14="http://schemas.microsoft.com/office/powerpoint/2010/main" val="1913129776"/>
              </p:ext>
            </p:extLst>
          </p:nvPr>
        </p:nvGraphicFramePr>
        <p:xfrm>
          <a:off x="784700" y="1700808"/>
          <a:ext cx="7694761" cy="4523116"/>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a:t>
                      </a:r>
                      <a:r>
                        <a:rPr kumimoji="1" lang="en-US" altLang="ja-JP" sz="1200" dirty="0" smtClean="0">
                          <a:latin typeface="+mn-lt"/>
                        </a:rPr>
                        <a:t> at 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a:t>
                      </a:r>
                      <a:r>
                        <a:rPr kumimoji="1" lang="en-US" altLang="ko-KR" sz="1200" dirty="0" smtClean="0">
                          <a:latin typeface="+mn-lt"/>
                        </a:rPr>
                        <a:t> at 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Co.,</a:t>
                      </a:r>
                      <a:r>
                        <a:rPr kumimoji="1" lang="en-US" altLang="ja-JP" sz="1200" baseline="0" dirty="0" smtClean="0">
                          <a:latin typeface="+mn-lt"/>
                        </a:rPr>
                        <a:t> Ltd.</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a:t>
                      </a:r>
                      <a:r>
                        <a:rPr kumimoji="1" lang="en-US" altLang="ja-JP" sz="1200" dirty="0" smtClean="0">
                          <a:latin typeface="+mn-lt"/>
                        </a:rPr>
                        <a:t> at 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latin typeface="Arial"/>
                          <a:ea typeface="ＭＳ Ｐゴシック"/>
                          <a:cs typeface="+mn-cs"/>
                        </a:rPr>
                        <a:t>Doohwan</a:t>
                      </a:r>
                      <a:r>
                        <a:rPr kumimoji="1" lang="ja-JP" altLang="en-US" sz="1200" kern="1200" baseline="0" dirty="0" smtClean="0">
                          <a:solidFill>
                            <a:schemeClr val="dk1"/>
                          </a:solidFill>
                          <a:latin typeface="Arial"/>
                          <a:ea typeface="ＭＳ Ｐゴシック"/>
                          <a:cs typeface="+mn-cs"/>
                        </a:rPr>
                        <a:t> </a:t>
                      </a:r>
                      <a:r>
                        <a:rPr kumimoji="1" lang="en-US" altLang="ja-JP" sz="1200" dirty="0" smtClean="0">
                          <a:latin typeface="+mn-lt"/>
                        </a:rPr>
                        <a:t>Lee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lee.doohwan</a:t>
                      </a:r>
                      <a:r>
                        <a:rPr kumimoji="1" lang="en-US" altLang="ja-JP" sz="1200" dirty="0" smtClean="0">
                          <a:latin typeface="+mn-lt"/>
                        </a:rPr>
                        <a:t> at 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hiraga.ken at 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Shimizu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masashi.shimizu</a:t>
                      </a:r>
                      <a:r>
                        <a:rPr kumimoji="1" lang="en-US" altLang="ja-JP" sz="1200" dirty="0" smtClean="0">
                          <a:latin typeface="+mn-lt"/>
                        </a:rPr>
                        <a:t> at upr-net.co.jp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a:t>
                      </a:r>
                      <a:r>
                        <a:rPr kumimoji="1" lang="en-US" altLang="ja-JP" sz="1200" dirty="0" smtClean="0">
                          <a:latin typeface="+mn-lt"/>
                        </a:rPr>
                        <a:t> at 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a:t>
                      </a:r>
                      <a:r>
                        <a:rPr kumimoji="1" lang="en-US" altLang="ja-JP" sz="1200" dirty="0" smtClean="0">
                          <a:latin typeface="+mn-lt"/>
                        </a:rPr>
                        <a:t> at 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 xmlns:p14="http://schemas.microsoft.com/office/powerpoint/2010/main" val="1428443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14400" y="2527893"/>
            <a:ext cx="7254815" cy="2123658"/>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IEEE802.15.3e </a:t>
            </a:r>
            <a:endParaRPr lang="pt-BR" altLang="ja-JP" sz="3600" dirty="0" smtClean="0">
              <a:latin typeface="Times New Roman" pitchFamily="18" charset="0"/>
              <a:cs typeface="Times New Roman" pitchFamily="18" charset="0"/>
            </a:endParaRPr>
          </a:p>
          <a:p>
            <a:pPr algn="ctr"/>
            <a:r>
              <a:rPr lang="pt-BR" altLang="ja-JP" sz="3600" dirty="0" smtClean="0">
                <a:latin typeface="Times New Roman" pitchFamily="18" charset="0"/>
                <a:cs typeface="Times New Roman" pitchFamily="18" charset="0"/>
              </a:rPr>
              <a:t>High-Rate </a:t>
            </a:r>
            <a:r>
              <a:rPr lang="en-US" altLang="ja-JP" sz="3600" dirty="0" smtClean="0">
                <a:latin typeface="Times New Roman" panose="02020603050405020304" pitchFamily="18" charset="0"/>
                <a:cs typeface="Times New Roman" panose="02020603050405020304" pitchFamily="18" charset="0"/>
              </a:rPr>
              <a:t>Close Proximity System</a:t>
            </a:r>
          </a:p>
          <a:p>
            <a:pPr algn="ctr"/>
            <a:endParaRPr lang="en-US" altLang="ja-JP" sz="3600" dirty="0">
              <a:latin typeface="Times New Roman" panose="02020603050405020304" pitchFamily="18" charset="0"/>
              <a:cs typeface="Times New Roman" panose="02020603050405020304" pitchFamily="18" charset="0"/>
            </a:endParaRPr>
          </a:p>
          <a:p>
            <a:pPr algn="ctr"/>
            <a:r>
              <a:rPr lang="en-US" altLang="ja-JP" sz="2400" dirty="0" smtClean="0">
                <a:latin typeface="Times New Roman" panose="02020603050405020304" pitchFamily="18" charset="0"/>
                <a:cs typeface="Times New Roman" panose="02020603050405020304" pitchFamily="18" charset="0"/>
              </a:rPr>
              <a:t>November, 2015</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67408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33379" y="2348881"/>
            <a:ext cx="5996021" cy="2062103"/>
          </a:xfrm>
          <a:prstGeom prst="rect">
            <a:avLst/>
          </a:prstGeom>
        </p:spPr>
        <p:txBody>
          <a:bodyPr wrap="square">
            <a:spAutoFit/>
          </a:bodyPr>
          <a:lstStyle/>
          <a:p>
            <a:pPr marL="514350" lvl="1" indent="-514350" algn="l"/>
            <a:r>
              <a:rPr lang="en-US" altLang="ko-KR" sz="2400" dirty="0" smtClean="0">
                <a:solidFill>
                  <a:schemeClr val="tx1"/>
                </a:solidFill>
                <a:latin typeface="Arial" panose="020B0604020202020204" pitchFamily="34" charset="0"/>
                <a:cs typeface="Arial" panose="020B0604020202020204" pitchFamily="34" charset="0"/>
              </a:rPr>
              <a:t>1.Aggregation </a:t>
            </a:r>
            <a:r>
              <a:rPr lang="en-US" altLang="ko-KR" sz="2400" dirty="0" smtClean="0">
                <a:solidFill>
                  <a:schemeClr val="tx1"/>
                </a:solidFill>
                <a:latin typeface="Arial" panose="020B0604020202020204" pitchFamily="34" charset="0"/>
                <a:cs typeface="Arial" panose="020B0604020202020204" pitchFamily="34" charset="0"/>
              </a:rPr>
              <a:t>length </a:t>
            </a:r>
            <a:r>
              <a:rPr lang="en-US" altLang="ko-KR" sz="2400" dirty="0" smtClean="0">
                <a:solidFill>
                  <a:schemeClr val="tx1"/>
                </a:solidFill>
                <a:latin typeface="Arial" panose="020B0604020202020204" pitchFamily="34" charset="0"/>
                <a:cs typeface="Arial" panose="020B0604020202020204" pitchFamily="34" charset="0"/>
              </a:rPr>
              <a:t>control</a:t>
            </a:r>
          </a:p>
          <a:p>
            <a:pPr marL="514350" lvl="1" indent="-514350" algn="l"/>
            <a:r>
              <a:rPr lang="en-US" altLang="ko-KR" sz="2400" dirty="0" smtClean="0">
                <a:solidFill>
                  <a:schemeClr val="tx1"/>
                </a:solidFill>
                <a:latin typeface="Arial" panose="020B0604020202020204" pitchFamily="34" charset="0"/>
                <a:cs typeface="Arial" panose="020B0604020202020204" pitchFamily="34" charset="0"/>
              </a:rPr>
              <a:t>2.Low latency power saving</a:t>
            </a:r>
          </a:p>
          <a:p>
            <a:pPr marL="514350" lvl="1" indent="-514350" algn="l"/>
            <a:r>
              <a:rPr lang="en-US" altLang="ko-KR" sz="2400" dirty="0" smtClean="0">
                <a:solidFill>
                  <a:schemeClr val="tx1"/>
                </a:solidFill>
                <a:latin typeface="Arial" panose="020B0604020202020204" pitchFamily="34" charset="0"/>
                <a:cs typeface="Arial" panose="020B0604020202020204" pitchFamily="34" charset="0"/>
              </a:rPr>
              <a:t>3.Consideration for RIFS length</a:t>
            </a:r>
            <a:endParaRPr lang="en-US" altLang="ja-JP" sz="2800" dirty="0" smtClean="0">
              <a:cs typeface="Times New Roman" panose="02020603050405020304" pitchFamily="18" charset="0"/>
            </a:endParaRPr>
          </a:p>
          <a:p>
            <a:pPr lvl="1"/>
            <a:endParaRPr lang="en-US" altLang="ja-JP" sz="2800" dirty="0" smtClean="0">
              <a:cs typeface="Times New Roman" panose="02020603050405020304" pitchFamily="18" charset="0"/>
            </a:endParaRPr>
          </a:p>
          <a:p>
            <a:pPr lvl="1"/>
            <a:endParaRPr lang="en-US" altLang="ja-JP" sz="2800" dirty="0">
              <a:cs typeface="Times New Roman" panose="02020603050405020304" pitchFamily="18" charset="0"/>
            </a:endParaRPr>
          </a:p>
        </p:txBody>
      </p:sp>
      <p:sp>
        <p:nvSpPr>
          <p:cNvPr id="12" name="タイトル 1"/>
          <p:cNvSpPr txBox="1">
            <a:spLocks/>
          </p:cNvSpPr>
          <p:nvPr/>
        </p:nvSpPr>
        <p:spPr bwMode="auto">
          <a:xfrm>
            <a:off x="633379" y="1149794"/>
            <a:ext cx="7962900"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b="1" kern="0" dirty="0">
                <a:solidFill>
                  <a:srgbClr val="000000"/>
                </a:solidFill>
                <a:latin typeface="Arial"/>
                <a:ea typeface="ＭＳ Ｐゴシック"/>
              </a:rPr>
              <a:t>Contents</a:t>
            </a:r>
            <a:endParaRPr kumimoji="1" lang="ja-JP" altLang="en-US" sz="2800" b="1" i="0" u="none" strike="noStrike" kern="0" cap="none" spc="0" normalizeH="0" baseline="0" noProof="0" dirty="0">
              <a:ln>
                <a:noFill/>
              </a:ln>
              <a:solidFill>
                <a:srgbClr val="000000"/>
              </a:solidFill>
              <a:effectLst/>
              <a:uLnTx/>
              <a:uFillTx/>
              <a:latin typeface="Arial"/>
              <a:ea typeface="ＭＳ Ｐゴシック"/>
              <a:cs typeface="+mj-cs"/>
            </a:endParaRPr>
          </a:p>
        </p:txBody>
      </p:sp>
    </p:spTree>
    <p:extLst>
      <p:ext uri="{BB962C8B-B14F-4D97-AF65-F5344CB8AC3E}">
        <p14:creationId xmlns:p14="http://schemas.microsoft.com/office/powerpoint/2010/main" xmlns="" val="295438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14400" y="2527893"/>
            <a:ext cx="7254815" cy="2123658"/>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IEEE802.15.3e </a:t>
            </a:r>
            <a:endParaRPr lang="pt-BR" altLang="ja-JP" sz="3600" dirty="0" smtClean="0">
              <a:latin typeface="Times New Roman" pitchFamily="18" charset="0"/>
              <a:cs typeface="Times New Roman" pitchFamily="18" charset="0"/>
            </a:endParaRPr>
          </a:p>
          <a:p>
            <a:pPr algn="ctr"/>
            <a:r>
              <a:rPr lang="en-US" altLang="ja-JP" sz="3600" dirty="0" smtClean="0">
                <a:latin typeface="Times New Roman" panose="02020603050405020304" pitchFamily="18" charset="0"/>
                <a:cs typeface="Times New Roman" panose="02020603050405020304" pitchFamily="18" charset="0"/>
              </a:rPr>
              <a:t>Aggregation length Control</a:t>
            </a:r>
          </a:p>
          <a:p>
            <a:pPr algn="ctr"/>
            <a:endParaRPr lang="en-US" altLang="ja-JP" sz="3600" dirty="0">
              <a:latin typeface="Times New Roman" panose="02020603050405020304" pitchFamily="18" charset="0"/>
              <a:cs typeface="Times New Roman" panose="02020603050405020304" pitchFamily="18" charset="0"/>
            </a:endParaRPr>
          </a:p>
          <a:p>
            <a:pPr algn="ctr"/>
            <a:r>
              <a:rPr lang="en-US" altLang="ja-JP" sz="2400" dirty="0" smtClean="0">
                <a:latin typeface="Times New Roman" panose="02020603050405020304" pitchFamily="18" charset="0"/>
                <a:cs typeface="Times New Roman" panose="02020603050405020304" pitchFamily="18" charset="0"/>
              </a:rPr>
              <a:t>November, 2015</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67408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type="body" idx="1"/>
          </p:nvPr>
        </p:nvSpPr>
        <p:spPr>
          <a:xfrm>
            <a:off x="0" y="2667000"/>
            <a:ext cx="8991600" cy="2667000"/>
          </a:xfrm>
        </p:spPr>
        <p:txBody>
          <a:bodyPr/>
          <a:lstStyle/>
          <a:p>
            <a:pPr marL="870404" lvl="2" indent="-206375">
              <a:spcBef>
                <a:spcPts val="0"/>
              </a:spcBef>
              <a:spcAft>
                <a:spcPts val="1200"/>
              </a:spcAft>
              <a:buNone/>
            </a:pPr>
            <a:endParaRPr lang="en-US" altLang="ja-JP" sz="1800" dirty="0" smtClean="0">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1400" dirty="0" smtClean="0">
                <a:latin typeface="Arial" panose="020B0604020202020204" pitchFamily="34" charset="0"/>
                <a:cs typeface="Arial" panose="020B0604020202020204" pitchFamily="34" charset="0"/>
              </a:rPr>
              <a:t>Appropriate Number of Frame aggregation is introduced by the magnitude relation of </a:t>
            </a:r>
            <a:r>
              <a:rPr lang="en-US" altLang="ko-KR" sz="1400" dirty="0" err="1" smtClean="0">
                <a:latin typeface="Arial" panose="020B0604020202020204" pitchFamily="34" charset="0"/>
                <a:cs typeface="Arial" panose="020B0604020202020204" pitchFamily="34" charset="0"/>
              </a:rPr>
              <a:t>TPair</a:t>
            </a:r>
            <a:r>
              <a:rPr lang="en-US" altLang="ko-KR" sz="1400" dirty="0" smtClean="0">
                <a:latin typeface="Arial" panose="020B0604020202020204" pitchFamily="34" charset="0"/>
                <a:cs typeface="Arial" panose="020B0604020202020204" pitchFamily="34" charset="0"/>
              </a:rPr>
              <a:t> and </a:t>
            </a:r>
            <a:r>
              <a:rPr lang="en-US" altLang="ko-KR" sz="1400" dirty="0" err="1" smtClean="0">
                <a:latin typeface="Arial" panose="020B0604020202020204" pitchFamily="34" charset="0"/>
                <a:cs typeface="Arial" panose="020B0604020202020204" pitchFamily="34" charset="0"/>
              </a:rPr>
              <a:t>TPbus</a:t>
            </a:r>
            <a:r>
              <a:rPr lang="en-US" altLang="ko-KR" sz="1400" dirty="0" smtClean="0">
                <a:latin typeface="Arial" panose="020B0604020202020204" pitchFamily="34" charset="0"/>
                <a:cs typeface="Arial" panose="020B0604020202020204" pitchFamily="34" charset="0"/>
              </a:rPr>
              <a:t>.</a:t>
            </a:r>
          </a:p>
          <a:p>
            <a:pPr marL="263525" indent="-206375">
              <a:spcBef>
                <a:spcPts val="0"/>
              </a:spcBef>
              <a:spcAft>
                <a:spcPts val="1200"/>
              </a:spcAft>
            </a:pPr>
            <a:endParaRPr lang="en-US" altLang="ko-KR" sz="1400" dirty="0" smtClean="0">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1400" dirty="0" smtClean="0">
                <a:solidFill>
                  <a:srgbClr val="FF0000"/>
                </a:solidFill>
                <a:latin typeface="Arial" panose="020B0604020202020204" pitchFamily="34" charset="0"/>
                <a:cs typeface="Arial" panose="020B0604020202020204" pitchFamily="34" charset="0"/>
              </a:rPr>
              <a:t>Add “Buffer empty flag” in Rate adaptation information in ACK, </a:t>
            </a:r>
            <a:r>
              <a:rPr lang="en-US" altLang="ko-KR" sz="1400" dirty="0" smtClean="0">
                <a:latin typeface="Arial" panose="020B0604020202020204" pitchFamily="34" charset="0"/>
                <a:cs typeface="Arial" panose="020B0604020202020204" pitchFamily="34" charset="0"/>
              </a:rPr>
              <a:t>to inform  the magnitude relation of </a:t>
            </a:r>
            <a:r>
              <a:rPr lang="en-US" altLang="ko-KR" sz="1400" dirty="0" err="1" smtClean="0">
                <a:latin typeface="Arial" panose="020B0604020202020204" pitchFamily="34" charset="0"/>
                <a:cs typeface="Arial" panose="020B0604020202020204" pitchFamily="34" charset="0"/>
              </a:rPr>
              <a:t>TPair</a:t>
            </a:r>
            <a:r>
              <a:rPr lang="en-US" altLang="ko-KR" sz="1400" dirty="0" smtClean="0">
                <a:latin typeface="Arial" panose="020B0604020202020204" pitchFamily="34" charset="0"/>
                <a:cs typeface="Arial" panose="020B0604020202020204" pitchFamily="34" charset="0"/>
              </a:rPr>
              <a:t> and </a:t>
            </a:r>
            <a:r>
              <a:rPr lang="en-US" altLang="ko-KR" sz="1400" dirty="0" err="1" smtClean="0">
                <a:latin typeface="Arial" panose="020B0604020202020204" pitchFamily="34" charset="0"/>
                <a:cs typeface="Arial" panose="020B0604020202020204" pitchFamily="34" charset="0"/>
              </a:rPr>
              <a:t>Tpbus</a:t>
            </a:r>
            <a:r>
              <a:rPr lang="en-US" altLang="ko-KR" sz="1400" dirty="0" smtClean="0">
                <a:latin typeface="Arial" panose="020B0604020202020204" pitchFamily="34" charset="0"/>
                <a:cs typeface="Arial" panose="020B0604020202020204" pitchFamily="34" charset="0"/>
              </a:rPr>
              <a:t>.</a:t>
            </a:r>
          </a:p>
          <a:p>
            <a:pPr marL="263525" indent="-206375">
              <a:spcBef>
                <a:spcPts val="0"/>
              </a:spcBef>
              <a:spcAft>
                <a:spcPts val="1200"/>
              </a:spcAft>
            </a:pPr>
            <a:r>
              <a:rPr lang="en-US" altLang="ko-KR" sz="1400" dirty="0" smtClean="0">
                <a:solidFill>
                  <a:schemeClr val="tx1"/>
                </a:solidFill>
                <a:latin typeface="Arial" panose="020B0604020202020204" pitchFamily="34" charset="0"/>
                <a:cs typeface="Arial" panose="020B0604020202020204" pitchFamily="34" charset="0"/>
              </a:rPr>
              <a:t>“Buffer empty flag” shall be “1” if RX FIFO was empty before receiving the latest frame .</a:t>
            </a:r>
          </a:p>
          <a:p>
            <a:pPr marL="704396" lvl="1" indent="-206375">
              <a:spcBef>
                <a:spcPts val="0"/>
              </a:spcBef>
              <a:spcAft>
                <a:spcPts val="1200"/>
              </a:spcAft>
            </a:pPr>
            <a:r>
              <a:rPr lang="en-US" altLang="ko-KR" sz="1400" dirty="0" smtClean="0">
                <a:solidFill>
                  <a:srgbClr val="0070C0"/>
                </a:solidFill>
                <a:latin typeface="Arial" panose="020B0604020202020204" pitchFamily="34" charset="0"/>
                <a:cs typeface="Arial" panose="020B0604020202020204" pitchFamily="34" charset="0"/>
              </a:rPr>
              <a:t>It indicate “BUS “ had idle term.</a:t>
            </a:r>
          </a:p>
          <a:p>
            <a:pPr marL="263525" indent="-206375">
              <a:spcBef>
                <a:spcPts val="0"/>
              </a:spcBef>
              <a:spcAft>
                <a:spcPts val="1200"/>
              </a:spcAft>
              <a:buNone/>
            </a:pPr>
            <a:endParaRPr lang="en-US" altLang="ko-KR" sz="1800" dirty="0" smtClean="0">
              <a:latin typeface="Arial" panose="020B0604020202020204" pitchFamily="34" charset="0"/>
              <a:cs typeface="Arial" panose="020B0604020202020204" pitchFamily="34" charset="0"/>
            </a:endParaRPr>
          </a:p>
          <a:p>
            <a:pPr marL="263525" indent="-206375">
              <a:spcBef>
                <a:spcPts val="0"/>
              </a:spcBef>
              <a:spcAft>
                <a:spcPts val="1200"/>
              </a:spcAft>
              <a:buNone/>
            </a:pPr>
            <a:endParaRPr lang="en-US" altLang="ko-KR" sz="1800" dirty="0" smtClean="0">
              <a:latin typeface="Arial" panose="020B0604020202020204" pitchFamily="34" charset="0"/>
              <a:cs typeface="Arial" panose="020B0604020202020204" pitchFamily="34" charset="0"/>
            </a:endParaRPr>
          </a:p>
          <a:p>
            <a:pPr marL="263525" indent="-206375">
              <a:spcBef>
                <a:spcPts val="0"/>
              </a:spcBef>
              <a:spcAft>
                <a:spcPts val="1200"/>
              </a:spcAft>
            </a:pPr>
            <a:endParaRPr lang="en-US" altLang="ko-KR" sz="1800" dirty="0" smtClean="0">
              <a:latin typeface="Arial" panose="020B0604020202020204" pitchFamily="34" charset="0"/>
              <a:cs typeface="Arial" panose="020B0604020202020204" pitchFamily="34" charset="0"/>
            </a:endParaRPr>
          </a:p>
          <a:p>
            <a:pPr marL="263525" indent="-206375">
              <a:spcBef>
                <a:spcPts val="0"/>
              </a:spcBef>
              <a:spcAft>
                <a:spcPts val="1200"/>
              </a:spcAft>
            </a:pPr>
            <a:endParaRPr lang="en-US" altLang="ko-KR" sz="1800" dirty="0" smtClean="0">
              <a:latin typeface="Arial" panose="020B0604020202020204" pitchFamily="34" charset="0"/>
              <a:cs typeface="Arial" panose="020B0604020202020204" pitchFamily="34" charset="0"/>
            </a:endParaRPr>
          </a:p>
          <a:p>
            <a:pPr>
              <a:buNone/>
            </a:pPr>
            <a:endParaRPr kumimoji="1" lang="ja-JP" altLang="en-US" sz="1800" dirty="0"/>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6</a:t>
            </a:fld>
            <a:endParaRPr lang="en-US" dirty="0"/>
          </a:p>
        </p:txBody>
      </p:sp>
      <p:sp>
        <p:nvSpPr>
          <p:cNvPr id="6" name="タイトル 1"/>
          <p:cNvSpPr txBox="1">
            <a:spLocks/>
          </p:cNvSpPr>
          <p:nvPr/>
        </p:nvSpPr>
        <p:spPr>
          <a:xfrm>
            <a:off x="647704" y="609600"/>
            <a:ext cx="7848601" cy="9906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altLang="ko-KR" sz="3600" dirty="0" smtClean="0">
              <a:latin typeface="Arial" panose="020B0604020202020204" pitchFamily="34" charset="0"/>
              <a:ea typeface="Times New Roman"/>
              <a:cs typeface="Arial" panose="020B0604020202020204" pitchFamily="34" charset="0"/>
              <a:sym typeface="Times New Roman"/>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2800" dirty="0" smtClean="0">
                <a:latin typeface="Arial" panose="020B0604020202020204" pitchFamily="34" charset="0"/>
                <a:ea typeface="Times New Roman"/>
                <a:cs typeface="Arial" panose="020B0604020202020204" pitchFamily="34" charset="0"/>
                <a:sym typeface="Times New Roman"/>
              </a:rPr>
              <a:t>Aggregation Number Control(1)</a:t>
            </a: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2800" dirty="0" smtClean="0">
                <a:latin typeface="Arial" panose="020B0604020202020204" pitchFamily="34" charset="0"/>
                <a:ea typeface="Times New Roman"/>
                <a:cs typeface="Arial" panose="020B0604020202020204" pitchFamily="34" charset="0"/>
                <a:sym typeface="Times New Roman"/>
              </a:rPr>
              <a:t>	802.15.3e Specification</a:t>
            </a:r>
          </a:p>
          <a:p>
            <a:pPr algn="l">
              <a:defRPr/>
            </a:pPr>
            <a:r>
              <a:rPr lang="en-US" altLang="ko-KR" sz="2000" i="1" dirty="0" smtClean="0">
                <a:solidFill>
                  <a:schemeClr val="accent3">
                    <a:lumMod val="75000"/>
                  </a:schemeClr>
                </a:solidFill>
                <a:latin typeface="Arial" panose="020B0604020202020204" pitchFamily="34" charset="0"/>
                <a:cs typeface="Arial" panose="020B0604020202020204" pitchFamily="34" charset="0"/>
                <a:sym typeface="Times New Roman"/>
              </a:rPr>
              <a:t> </a:t>
            </a: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r>
            <a:b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b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t>
            </a:r>
            <a:endParaRPr kumimoji="1" lang="ja-JP" altLang="en-US" sz="2400" b="0" i="0" u="none" strike="noStrike" kern="0" cap="none" spc="0" normalizeH="0" baseline="0" noProof="0" dirty="0">
              <a:ln>
                <a:noFill/>
              </a:ln>
              <a:solidFill>
                <a:sysClr val="windowText" lastClr="000000"/>
              </a:solidFill>
              <a:effectLst/>
              <a:uLnTx/>
              <a:uFillTx/>
              <a:latin typeface="Times New Roman"/>
              <a:ea typeface="Times New Roman"/>
              <a:cs typeface="Times New Roman"/>
              <a:sym typeface="Times New Roman"/>
            </a:endParaRPr>
          </a:p>
        </p:txBody>
      </p:sp>
      <p:sp>
        <p:nvSpPr>
          <p:cNvPr id="11" name="正方形/長方形 10"/>
          <p:cNvSpPr/>
          <p:nvPr/>
        </p:nvSpPr>
        <p:spPr>
          <a:xfrm>
            <a:off x="3497730" y="1956139"/>
            <a:ext cx="615576" cy="1015661"/>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RX</a:t>
            </a:r>
          </a:p>
          <a:p>
            <a:pPr marL="0" marR="0" indent="0" algn="l"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rPr>
              <a:t>Buffer</a:t>
            </a:r>
            <a:endParaRPr lang="en-US" altLang="ja-JP" dirty="0" smtClean="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en-US" altLang="ja-JP"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l" defTabSz="914400" rtl="0" fontAlgn="auto" latinLnBrk="1" hangingPunct="0">
              <a:lnSpc>
                <a:spcPct val="100000"/>
              </a:lnSpc>
              <a:spcBef>
                <a:spcPts val="0"/>
              </a:spcBef>
              <a:spcAft>
                <a:spcPts val="0"/>
              </a:spcAft>
              <a:buClrTx/>
              <a:buSzTx/>
              <a:buFontTx/>
              <a:buNone/>
              <a:tabLst/>
            </a:pPr>
            <a:endParaRPr lang="en-US" altLang="ja-JP" dirty="0" smtClean="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2" name="右矢印 11"/>
          <p:cNvSpPr/>
          <p:nvPr/>
        </p:nvSpPr>
        <p:spPr>
          <a:xfrm>
            <a:off x="2659529" y="2260939"/>
            <a:ext cx="769471" cy="550243"/>
          </a:xfrm>
          <a:prstGeom prst="rightArrow">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err="1" smtClean="0">
                <a:ln>
                  <a:noFill/>
                </a:ln>
                <a:solidFill>
                  <a:srgbClr val="000000"/>
                </a:solidFill>
                <a:effectLst/>
                <a:uFillTx/>
                <a:latin typeface="Arial"/>
                <a:ea typeface="Arial"/>
                <a:cs typeface="Arial"/>
                <a:sym typeface="Arial"/>
              </a:rPr>
              <a:t>TPair</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3" name="正方形/長方形 12"/>
          <p:cNvSpPr/>
          <p:nvPr/>
        </p:nvSpPr>
        <p:spPr>
          <a:xfrm>
            <a:off x="5097929" y="1956139"/>
            <a:ext cx="769471" cy="1015661"/>
          </a:xfrm>
          <a:prstGeom prst="rect">
            <a:avLst/>
          </a:prstGeom>
          <a:solidFill>
            <a:schemeClr val="accent1">
              <a:lumMod val="40000"/>
              <a:lumOff val="60000"/>
            </a:schemeClr>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Memory</a:t>
            </a:r>
          </a:p>
          <a:p>
            <a:pPr marL="0" marR="0" indent="0" algn="l"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rPr>
              <a:t>And</a:t>
            </a:r>
          </a:p>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Storage</a:t>
            </a:r>
          </a:p>
          <a:p>
            <a:pPr marL="0" marR="0" indent="0" algn="l" defTabSz="914400" rtl="0" fontAlgn="auto" latinLnBrk="1" hangingPunct="0">
              <a:lnSpc>
                <a:spcPct val="100000"/>
              </a:lnSpc>
              <a:spcBef>
                <a:spcPts val="0"/>
              </a:spcBef>
              <a:spcAft>
                <a:spcPts val="0"/>
              </a:spcAft>
              <a:buClrTx/>
              <a:buSzTx/>
              <a:buFontTx/>
              <a:buNone/>
              <a:tabLst/>
            </a:pPr>
            <a:endParaRPr lang="en-US" altLang="ja-JP" dirty="0" smtClean="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4" name="右矢印 13"/>
          <p:cNvSpPr/>
          <p:nvPr/>
        </p:nvSpPr>
        <p:spPr>
          <a:xfrm>
            <a:off x="4259729" y="2260939"/>
            <a:ext cx="769471" cy="550243"/>
          </a:xfrm>
          <a:prstGeom prst="rightArrow">
            <a:avLst/>
          </a:prstGeom>
          <a:solidFill>
            <a:schemeClr val="accent1">
              <a:lumMod val="40000"/>
              <a:lumOff val="60000"/>
            </a:schemeClr>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err="1" smtClean="0">
                <a:ln>
                  <a:noFill/>
                </a:ln>
                <a:solidFill>
                  <a:srgbClr val="000000"/>
                </a:solidFill>
                <a:effectLst/>
                <a:uFillTx/>
                <a:latin typeface="Arial"/>
                <a:ea typeface="Arial"/>
                <a:cs typeface="Arial"/>
                <a:sym typeface="Arial"/>
              </a:rPr>
              <a:t>TPbus</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7" name="正方形/長方形 16"/>
          <p:cNvSpPr/>
          <p:nvPr/>
        </p:nvSpPr>
        <p:spPr>
          <a:xfrm>
            <a:off x="1211730" y="1956139"/>
            <a:ext cx="1143000" cy="1015661"/>
          </a:xfrm>
          <a:prstGeom prst="rect">
            <a:avLst/>
          </a:prstGeom>
          <a:solidFill>
            <a:srgbClr val="FFC0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Transmitter</a:t>
            </a:r>
          </a:p>
          <a:p>
            <a:pPr marL="0" marR="0" indent="0" algn="l" defTabSz="914400" rtl="0" fontAlgn="auto" latinLnBrk="1" hangingPunct="0">
              <a:lnSpc>
                <a:spcPct val="100000"/>
              </a:lnSpc>
              <a:spcBef>
                <a:spcPts val="0"/>
              </a:spcBef>
              <a:spcAft>
                <a:spcPts val="0"/>
              </a:spcAft>
              <a:buClrTx/>
              <a:buSzTx/>
              <a:buFontTx/>
              <a:buNone/>
              <a:tabLst/>
            </a:pPr>
            <a:endParaRPr lang="en-US" altLang="ja-JP" dirty="0" smtClean="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en-US" altLang="ja-JP"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l" defTabSz="914400" rtl="0" fontAlgn="auto" latinLnBrk="1" hangingPunct="0">
              <a:lnSpc>
                <a:spcPct val="100000"/>
              </a:lnSpc>
              <a:spcBef>
                <a:spcPts val="0"/>
              </a:spcBef>
              <a:spcAft>
                <a:spcPts val="0"/>
              </a:spcAft>
              <a:buClrTx/>
              <a:buSzTx/>
              <a:buFontTx/>
              <a:buNone/>
              <a:tabLst/>
            </a:pPr>
            <a:endParaRPr lang="en-US" altLang="ja-JP" dirty="0" smtClean="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type="body" idx="1"/>
          </p:nvPr>
        </p:nvSpPr>
        <p:spPr>
          <a:xfrm>
            <a:off x="228600" y="2590800"/>
            <a:ext cx="7162800" cy="1143000"/>
          </a:xfrm>
        </p:spPr>
        <p:txBody>
          <a:bodyPr/>
          <a:lstStyle/>
          <a:p>
            <a:pPr marL="870404" lvl="2" indent="-206375">
              <a:spcBef>
                <a:spcPts val="0"/>
              </a:spcBef>
              <a:spcAft>
                <a:spcPts val="1200"/>
              </a:spcAft>
              <a:buNone/>
            </a:pPr>
            <a:endParaRPr lang="en-US" altLang="ja-JP" sz="1800" dirty="0" smtClean="0">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1400" dirty="0" smtClean="0">
                <a:latin typeface="Arial" panose="020B0604020202020204" pitchFamily="34" charset="0"/>
                <a:cs typeface="Arial" panose="020B0604020202020204" pitchFamily="34" charset="0"/>
              </a:rPr>
              <a:t>Rate </a:t>
            </a:r>
            <a:r>
              <a:rPr lang="en-US" altLang="ko-KR" sz="1400" dirty="0" smtClean="0">
                <a:latin typeface="Arial" panose="020B0604020202020204" pitchFamily="34" charset="0"/>
                <a:cs typeface="Arial" panose="020B0604020202020204" pitchFamily="34" charset="0"/>
              </a:rPr>
              <a:t>Adaptation control: should be introduced by FER.</a:t>
            </a:r>
          </a:p>
          <a:p>
            <a:pPr marL="263525" indent="-206375">
              <a:spcBef>
                <a:spcPts val="0"/>
              </a:spcBef>
              <a:spcAft>
                <a:spcPts val="1200"/>
              </a:spcAft>
            </a:pPr>
            <a:r>
              <a:rPr lang="en-US" altLang="ko-KR" sz="1400" dirty="0" smtClean="0">
                <a:latin typeface="Arial" panose="020B0604020202020204" pitchFamily="34" charset="0"/>
                <a:cs typeface="Arial" panose="020B0604020202020204" pitchFamily="34" charset="0"/>
              </a:rPr>
              <a:t> Aggregation Number Control: should be introduced by Status of RX FIFO.</a:t>
            </a:r>
          </a:p>
          <a:p>
            <a:pPr marL="263525" indent="-206375">
              <a:spcBef>
                <a:spcPts val="0"/>
              </a:spcBef>
              <a:spcAft>
                <a:spcPts val="1200"/>
              </a:spcAft>
            </a:pPr>
            <a:endParaRPr lang="en-US" altLang="ko-KR" sz="1800" dirty="0" smtClean="0">
              <a:latin typeface="Arial" panose="020B0604020202020204" pitchFamily="34" charset="0"/>
              <a:cs typeface="Arial" panose="020B0604020202020204" pitchFamily="34" charset="0"/>
            </a:endParaRPr>
          </a:p>
          <a:p>
            <a:pPr marL="263525" indent="-206375">
              <a:spcBef>
                <a:spcPts val="0"/>
              </a:spcBef>
              <a:spcAft>
                <a:spcPts val="1200"/>
              </a:spcAft>
            </a:pPr>
            <a:endParaRPr lang="en-US" altLang="ko-KR" sz="1800" dirty="0" smtClean="0">
              <a:latin typeface="Arial" panose="020B0604020202020204" pitchFamily="34" charset="0"/>
              <a:cs typeface="Arial" panose="020B0604020202020204" pitchFamily="34" charset="0"/>
            </a:endParaRPr>
          </a:p>
          <a:p>
            <a:pPr marL="263525" indent="-206375">
              <a:spcBef>
                <a:spcPts val="0"/>
              </a:spcBef>
              <a:spcAft>
                <a:spcPts val="1200"/>
              </a:spcAft>
            </a:pPr>
            <a:endParaRPr lang="en-US" altLang="ko-KR" sz="1800" dirty="0" smtClean="0">
              <a:latin typeface="Arial" panose="020B0604020202020204" pitchFamily="34" charset="0"/>
              <a:cs typeface="Arial" panose="020B0604020202020204" pitchFamily="34" charset="0"/>
            </a:endParaRPr>
          </a:p>
          <a:p>
            <a:pPr marL="263525" indent="-206375">
              <a:spcBef>
                <a:spcPts val="0"/>
              </a:spcBef>
              <a:spcAft>
                <a:spcPts val="1200"/>
              </a:spcAft>
            </a:pPr>
            <a:endParaRPr lang="en-US" altLang="ko-KR" sz="1800" dirty="0" smtClean="0">
              <a:latin typeface="Arial" panose="020B0604020202020204" pitchFamily="34" charset="0"/>
              <a:cs typeface="Arial" panose="020B0604020202020204" pitchFamily="34" charset="0"/>
            </a:endParaRPr>
          </a:p>
          <a:p>
            <a:pPr>
              <a:buNone/>
            </a:pPr>
            <a:endParaRPr kumimoji="1" lang="ja-JP" altLang="en-US" sz="1800" dirty="0"/>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7</a:t>
            </a:fld>
            <a:endParaRPr lang="en-US" dirty="0"/>
          </a:p>
        </p:txBody>
      </p:sp>
      <p:sp>
        <p:nvSpPr>
          <p:cNvPr id="6" name="タイトル 1"/>
          <p:cNvSpPr txBox="1">
            <a:spLocks/>
          </p:cNvSpPr>
          <p:nvPr/>
        </p:nvSpPr>
        <p:spPr>
          <a:xfrm>
            <a:off x="647704" y="609600"/>
            <a:ext cx="7848601" cy="9906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altLang="ko-KR" sz="3600" dirty="0" smtClean="0">
              <a:latin typeface="Arial" panose="020B0604020202020204" pitchFamily="34" charset="0"/>
              <a:ea typeface="Times New Roman"/>
              <a:cs typeface="Arial" panose="020B0604020202020204" pitchFamily="34" charset="0"/>
              <a:sym typeface="Times New Roman"/>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2800" dirty="0" smtClean="0">
                <a:latin typeface="Arial" panose="020B0604020202020204" pitchFamily="34" charset="0"/>
                <a:ea typeface="Times New Roman"/>
                <a:cs typeface="Arial" panose="020B0604020202020204" pitchFamily="34" charset="0"/>
                <a:sym typeface="Times New Roman"/>
              </a:rPr>
              <a:t>Aggregation Number Control (2)</a:t>
            </a: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2800" dirty="0" smtClean="0">
                <a:latin typeface="Arial" panose="020B0604020202020204" pitchFamily="34" charset="0"/>
                <a:ea typeface="Times New Roman"/>
                <a:cs typeface="Arial" panose="020B0604020202020204" pitchFamily="34" charset="0"/>
                <a:sym typeface="Times New Roman"/>
              </a:rPr>
              <a:t>	Implementation Example</a:t>
            </a:r>
          </a:p>
          <a:p>
            <a:pPr algn="l">
              <a:defRPr/>
            </a:pPr>
            <a:r>
              <a:rPr lang="en-US" altLang="ko-KR" sz="2000" i="1" dirty="0" smtClean="0">
                <a:solidFill>
                  <a:schemeClr val="accent3">
                    <a:lumMod val="75000"/>
                  </a:schemeClr>
                </a:solidFill>
                <a:latin typeface="Arial" panose="020B0604020202020204" pitchFamily="34" charset="0"/>
                <a:cs typeface="Arial" panose="020B0604020202020204" pitchFamily="34" charset="0"/>
                <a:sym typeface="Times New Roman"/>
              </a:rPr>
              <a:t> </a:t>
            </a: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r>
            <a:b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b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t>
            </a:r>
            <a:endParaRPr kumimoji="1" lang="ja-JP" altLang="en-US" sz="2400" b="0" i="0" u="none" strike="noStrike" kern="0" cap="none" spc="0" normalizeH="0" baseline="0" noProof="0" dirty="0">
              <a:ln>
                <a:noFill/>
              </a:ln>
              <a:solidFill>
                <a:sysClr val="windowText" lastClr="000000"/>
              </a:solidFill>
              <a:effectLst/>
              <a:uLnTx/>
              <a:uFillTx/>
              <a:latin typeface="Times New Roman"/>
              <a:ea typeface="Times New Roman"/>
              <a:cs typeface="Times New Roman"/>
              <a:sym typeface="Times New Roman"/>
            </a:endParaRPr>
          </a:p>
        </p:txBody>
      </p:sp>
      <p:sp>
        <p:nvSpPr>
          <p:cNvPr id="11" name="正方形/長方形 10"/>
          <p:cNvSpPr/>
          <p:nvPr/>
        </p:nvSpPr>
        <p:spPr>
          <a:xfrm>
            <a:off x="3497730" y="1676400"/>
            <a:ext cx="615576" cy="1015661"/>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RX</a:t>
            </a:r>
          </a:p>
          <a:p>
            <a:pPr marL="0" marR="0" indent="0" algn="l"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rPr>
              <a:t>Buffer</a:t>
            </a:r>
            <a:endParaRPr lang="en-US" altLang="ja-JP" dirty="0" smtClean="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en-US" altLang="ja-JP"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l" defTabSz="914400" rtl="0" fontAlgn="auto" latinLnBrk="1" hangingPunct="0">
              <a:lnSpc>
                <a:spcPct val="100000"/>
              </a:lnSpc>
              <a:spcBef>
                <a:spcPts val="0"/>
              </a:spcBef>
              <a:spcAft>
                <a:spcPts val="0"/>
              </a:spcAft>
              <a:buClrTx/>
              <a:buSzTx/>
              <a:buFontTx/>
              <a:buNone/>
              <a:tabLst/>
            </a:pPr>
            <a:endParaRPr lang="en-US" altLang="ja-JP" dirty="0" smtClean="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2" name="右矢印 11"/>
          <p:cNvSpPr/>
          <p:nvPr/>
        </p:nvSpPr>
        <p:spPr>
          <a:xfrm>
            <a:off x="2659529" y="1981200"/>
            <a:ext cx="769471" cy="550243"/>
          </a:xfrm>
          <a:prstGeom prst="rightArrow">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err="1" smtClean="0">
                <a:ln>
                  <a:noFill/>
                </a:ln>
                <a:solidFill>
                  <a:srgbClr val="000000"/>
                </a:solidFill>
                <a:effectLst/>
                <a:uFillTx/>
                <a:latin typeface="Arial"/>
                <a:ea typeface="Arial"/>
                <a:cs typeface="Arial"/>
                <a:sym typeface="Arial"/>
              </a:rPr>
              <a:t>TPair</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3" name="正方形/長方形 12"/>
          <p:cNvSpPr/>
          <p:nvPr/>
        </p:nvSpPr>
        <p:spPr>
          <a:xfrm>
            <a:off x="5097929" y="1676400"/>
            <a:ext cx="769471" cy="1015661"/>
          </a:xfrm>
          <a:prstGeom prst="rect">
            <a:avLst/>
          </a:prstGeom>
          <a:solidFill>
            <a:schemeClr val="accent1">
              <a:lumMod val="40000"/>
              <a:lumOff val="60000"/>
            </a:schemeClr>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Memory</a:t>
            </a:r>
          </a:p>
          <a:p>
            <a:pPr marL="0" marR="0" indent="0" algn="l"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rPr>
              <a:t>And</a:t>
            </a:r>
          </a:p>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Storage</a:t>
            </a:r>
          </a:p>
          <a:p>
            <a:pPr marL="0" marR="0" indent="0" algn="l" defTabSz="914400" rtl="0" fontAlgn="auto" latinLnBrk="1" hangingPunct="0">
              <a:lnSpc>
                <a:spcPct val="100000"/>
              </a:lnSpc>
              <a:spcBef>
                <a:spcPts val="0"/>
              </a:spcBef>
              <a:spcAft>
                <a:spcPts val="0"/>
              </a:spcAft>
              <a:buClrTx/>
              <a:buSzTx/>
              <a:buFontTx/>
              <a:buNone/>
              <a:tabLst/>
            </a:pPr>
            <a:endParaRPr lang="en-US" altLang="ja-JP" dirty="0" smtClean="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4" name="右矢印 13"/>
          <p:cNvSpPr/>
          <p:nvPr/>
        </p:nvSpPr>
        <p:spPr>
          <a:xfrm>
            <a:off x="4259729" y="1981200"/>
            <a:ext cx="769471" cy="550243"/>
          </a:xfrm>
          <a:prstGeom prst="rightArrow">
            <a:avLst/>
          </a:prstGeom>
          <a:solidFill>
            <a:schemeClr val="accent1">
              <a:lumMod val="40000"/>
              <a:lumOff val="60000"/>
            </a:schemeClr>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err="1" smtClean="0">
                <a:ln>
                  <a:noFill/>
                </a:ln>
                <a:solidFill>
                  <a:srgbClr val="000000"/>
                </a:solidFill>
                <a:effectLst/>
                <a:uFillTx/>
                <a:latin typeface="Arial"/>
                <a:ea typeface="Arial"/>
                <a:cs typeface="Arial"/>
                <a:sym typeface="Arial"/>
              </a:rPr>
              <a:t>TPbus</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graphicFrame>
        <p:nvGraphicFramePr>
          <p:cNvPr id="16" name="表 15"/>
          <p:cNvGraphicFramePr>
            <a:graphicFrameLocks noGrp="1"/>
          </p:cNvGraphicFramePr>
          <p:nvPr/>
        </p:nvGraphicFramePr>
        <p:xfrm>
          <a:off x="457200" y="3962400"/>
          <a:ext cx="7924800" cy="2199640"/>
        </p:xfrm>
        <a:graphic>
          <a:graphicData uri="http://schemas.openxmlformats.org/drawingml/2006/table">
            <a:tbl>
              <a:tblPr firstRow="1" bandRow="1">
                <a:tableStyleId>{5940675A-B579-460E-94D1-54222C63F5DA}</a:tableStyleId>
              </a:tblPr>
              <a:tblGrid>
                <a:gridCol w="1447800"/>
                <a:gridCol w="914400"/>
                <a:gridCol w="990600"/>
                <a:gridCol w="1066800"/>
                <a:gridCol w="3505200"/>
              </a:tblGrid>
              <a:tr h="370840">
                <a:tc>
                  <a:txBody>
                    <a:bodyPr/>
                    <a:lstStyle/>
                    <a:p>
                      <a:endParaRPr kumimoji="1" lang="ja-JP" altLang="en-US" dirty="0"/>
                    </a:p>
                  </a:txBody>
                  <a:tcPr/>
                </a:tc>
                <a:tc>
                  <a:txBody>
                    <a:bodyPr/>
                    <a:lstStyle/>
                    <a:p>
                      <a:r>
                        <a:rPr kumimoji="1" lang="en-US" altLang="ja-JP" dirty="0" smtClean="0"/>
                        <a:t>Buffer</a:t>
                      </a:r>
                    </a:p>
                    <a:p>
                      <a:r>
                        <a:rPr kumimoji="1" lang="en-US" altLang="ja-JP" dirty="0" smtClean="0"/>
                        <a:t>full</a:t>
                      </a:r>
                      <a:r>
                        <a:rPr kumimoji="1" lang="en-US" altLang="ja-JP" baseline="0" dirty="0" smtClean="0"/>
                        <a:t> flag</a:t>
                      </a:r>
                      <a:endParaRPr kumimoji="1" lang="ja-JP" altLang="en-US" dirty="0"/>
                    </a:p>
                  </a:txBody>
                  <a:tcPr/>
                </a:tc>
                <a:tc>
                  <a:txBody>
                    <a:bodyPr/>
                    <a:lstStyle/>
                    <a:p>
                      <a:r>
                        <a:rPr kumimoji="1" lang="en-US" altLang="ja-JP" dirty="0" smtClean="0"/>
                        <a:t>Buffer</a:t>
                      </a:r>
                    </a:p>
                    <a:p>
                      <a:r>
                        <a:rPr kumimoji="1" lang="en-US" altLang="ja-JP" dirty="0" smtClean="0"/>
                        <a:t>empty</a:t>
                      </a:r>
                      <a:r>
                        <a:rPr kumimoji="1" lang="en-US" altLang="ja-JP" baseline="0" dirty="0" smtClean="0"/>
                        <a:t> flag</a:t>
                      </a:r>
                      <a:endParaRPr kumimoji="1" lang="ja-JP" altLang="en-US" dirty="0"/>
                    </a:p>
                  </a:txBody>
                  <a:tcPr/>
                </a:tc>
                <a:tc>
                  <a:txBody>
                    <a:bodyPr/>
                    <a:lstStyle/>
                    <a:p>
                      <a:r>
                        <a:rPr kumimoji="1" lang="en-US" altLang="ja-JP" dirty="0" smtClean="0"/>
                        <a:t>Number of </a:t>
                      </a:r>
                    </a:p>
                    <a:p>
                      <a:r>
                        <a:rPr kumimoji="1" lang="en-US" altLang="ja-JP" dirty="0" smtClean="0"/>
                        <a:t>Aggregation</a:t>
                      </a:r>
                      <a:endParaRPr kumimoji="1" lang="ja-JP" altLang="en-US" dirty="0"/>
                    </a:p>
                  </a:txBody>
                  <a:tcPr/>
                </a:tc>
                <a:tc>
                  <a:txBody>
                    <a:bodyPr/>
                    <a:lstStyle/>
                    <a:p>
                      <a:r>
                        <a:rPr kumimoji="1" lang="en-US" altLang="ja-JP" dirty="0" smtClean="0"/>
                        <a:t>Note</a:t>
                      </a:r>
                      <a:endParaRPr kumimoji="1" lang="ja-JP" altLang="en-US" dirty="0"/>
                    </a:p>
                  </a:txBody>
                  <a:tcPr/>
                </a:tc>
              </a:tr>
              <a:tr h="370840">
                <a:tc>
                  <a:txBody>
                    <a:bodyPr/>
                    <a:lstStyle/>
                    <a:p>
                      <a:r>
                        <a:rPr kumimoji="1" lang="en-US" altLang="ja-JP" dirty="0" err="1" smtClean="0"/>
                        <a:t>TPair</a:t>
                      </a:r>
                      <a:r>
                        <a:rPr kumimoji="1" lang="en-US" altLang="ja-JP" dirty="0" smtClean="0"/>
                        <a:t>&lt;</a:t>
                      </a:r>
                      <a:r>
                        <a:rPr kumimoji="1" lang="en-US" altLang="ja-JP" dirty="0" err="1" smtClean="0"/>
                        <a:t>TPbus</a:t>
                      </a:r>
                      <a:endParaRPr kumimoji="1" lang="ja-JP" altLang="en-US" dirty="0"/>
                    </a:p>
                  </a:txBody>
                  <a:tcPr/>
                </a:tc>
                <a:tc>
                  <a:txBody>
                    <a:bodyPr/>
                    <a:lstStyle/>
                    <a:p>
                      <a:r>
                        <a:rPr kumimoji="1" lang="en-US" altLang="ja-JP" dirty="0" smtClean="0"/>
                        <a:t>0</a:t>
                      </a:r>
                      <a:endParaRPr kumimoji="1" lang="ja-JP" altLang="en-US" dirty="0"/>
                    </a:p>
                  </a:txBody>
                  <a:tcPr/>
                </a:tc>
                <a:tc>
                  <a:txBody>
                    <a:bodyPr/>
                    <a:lstStyle/>
                    <a:p>
                      <a:r>
                        <a:rPr kumimoji="1" lang="en-US" altLang="ja-JP" dirty="0" smtClean="0"/>
                        <a:t>1</a:t>
                      </a:r>
                      <a:endParaRPr kumimoji="1" lang="ja-JP" altLang="en-US" dirty="0"/>
                    </a:p>
                  </a:txBody>
                  <a:tcPr/>
                </a:tc>
                <a:tc>
                  <a:txBody>
                    <a:bodyPr/>
                    <a:lstStyle/>
                    <a:p>
                      <a:r>
                        <a:rPr kumimoji="1" lang="en-US" altLang="ja-JP" dirty="0" smtClean="0"/>
                        <a:t>up</a:t>
                      </a:r>
                      <a:endParaRPr kumimoji="1" lang="ja-JP" altLang="en-US" dirty="0"/>
                    </a:p>
                  </a:txBody>
                  <a:tcPr/>
                </a:tc>
                <a:tc>
                  <a:txBody>
                    <a:bodyPr/>
                    <a:lstStyle/>
                    <a:p>
                      <a:pPr algn="l"/>
                      <a:r>
                        <a:rPr kumimoji="1" lang="en-US" altLang="ja-JP" dirty="0" smtClean="0"/>
                        <a:t>Bus has</a:t>
                      </a:r>
                      <a:r>
                        <a:rPr kumimoji="1" lang="en-US" altLang="ja-JP" baseline="0" dirty="0" smtClean="0"/>
                        <a:t> tolerance. Aggregation Number should be up to increase </a:t>
                      </a:r>
                      <a:r>
                        <a:rPr kumimoji="1" lang="en-US" altLang="ja-JP" baseline="0" dirty="0" err="1" smtClean="0"/>
                        <a:t>TPair</a:t>
                      </a:r>
                      <a:endParaRPr kumimoji="1" lang="ja-JP" altLang="en-US" dirty="0"/>
                    </a:p>
                  </a:txBody>
                  <a:tcPr/>
                </a:tc>
              </a:tr>
              <a:tr h="370840">
                <a:tc>
                  <a:txBody>
                    <a:bodyPr/>
                    <a:lstStyle/>
                    <a:p>
                      <a:r>
                        <a:rPr kumimoji="1" lang="en-US" altLang="ja-JP" dirty="0" err="1" smtClean="0"/>
                        <a:t>Tpair</a:t>
                      </a:r>
                      <a:r>
                        <a:rPr kumimoji="1" lang="ja-JP" altLang="en-US" dirty="0" smtClean="0"/>
                        <a:t>≒</a:t>
                      </a:r>
                      <a:r>
                        <a:rPr kumimoji="1" lang="en-US" altLang="ja-JP" dirty="0" err="1" smtClean="0"/>
                        <a:t>TPbus</a:t>
                      </a:r>
                      <a:endParaRPr kumimoji="1" lang="ja-JP" altLang="en-US" dirty="0"/>
                    </a:p>
                  </a:txBody>
                  <a:tcPr/>
                </a:tc>
                <a:tc>
                  <a:txBody>
                    <a:bodyPr/>
                    <a:lstStyle/>
                    <a:p>
                      <a:r>
                        <a:rPr kumimoji="1" lang="en-US" altLang="ja-JP" dirty="0" smtClean="0"/>
                        <a:t>0</a:t>
                      </a:r>
                      <a:endParaRPr kumimoji="1" lang="ja-JP" altLang="en-US" dirty="0"/>
                    </a:p>
                  </a:txBody>
                  <a:tcPr/>
                </a:tc>
                <a:tc>
                  <a:txBody>
                    <a:bodyPr/>
                    <a:lstStyle/>
                    <a:p>
                      <a:r>
                        <a:rPr kumimoji="1" lang="en-US" altLang="ja-JP" dirty="0" smtClean="0"/>
                        <a:t>0</a:t>
                      </a:r>
                      <a:endParaRPr kumimoji="1" lang="ja-JP" altLang="en-US" dirty="0"/>
                    </a:p>
                  </a:txBody>
                  <a:tcPr/>
                </a:tc>
                <a:tc>
                  <a:txBody>
                    <a:bodyPr/>
                    <a:lstStyle/>
                    <a:p>
                      <a:r>
                        <a:rPr kumimoji="1" lang="en-US" altLang="ja-JP" dirty="0" smtClean="0"/>
                        <a:t>stay</a:t>
                      </a:r>
                      <a:endParaRPr kumimoji="1" lang="ja-JP" altLang="en-US" dirty="0"/>
                    </a:p>
                  </a:txBody>
                  <a:tcPr/>
                </a:tc>
                <a:tc>
                  <a:txBody>
                    <a:bodyPr/>
                    <a:lstStyle/>
                    <a:p>
                      <a:pPr algn="l"/>
                      <a:r>
                        <a:rPr kumimoji="1" lang="en-US" altLang="ja-JP" dirty="0" smtClean="0"/>
                        <a:t>Good Balanced State</a:t>
                      </a:r>
                      <a:endParaRPr kumimoji="1" lang="ja-JP" altLang="en-US" dirty="0"/>
                    </a:p>
                  </a:txBody>
                  <a:tcPr/>
                </a:tc>
              </a:tr>
              <a:tr h="370840">
                <a:tc>
                  <a:txBody>
                    <a:bodyPr/>
                    <a:lstStyle/>
                    <a:p>
                      <a:r>
                        <a:rPr kumimoji="1" lang="en-US" altLang="ja-JP" dirty="0" err="1" smtClean="0"/>
                        <a:t>Tpair</a:t>
                      </a:r>
                      <a:r>
                        <a:rPr kumimoji="1" lang="en-US" altLang="ja-JP" dirty="0" smtClean="0"/>
                        <a:t>&gt;</a:t>
                      </a:r>
                      <a:r>
                        <a:rPr kumimoji="1" lang="en-US" altLang="ja-JP" dirty="0" err="1" smtClean="0"/>
                        <a:t>TPbus</a:t>
                      </a:r>
                      <a:endParaRPr kumimoji="1" lang="ja-JP" altLang="en-US" dirty="0"/>
                    </a:p>
                  </a:txBody>
                  <a:tcPr/>
                </a:tc>
                <a:tc>
                  <a:txBody>
                    <a:bodyPr/>
                    <a:lstStyle/>
                    <a:p>
                      <a:r>
                        <a:rPr kumimoji="1" lang="en-US" altLang="ja-JP" dirty="0" smtClean="0"/>
                        <a:t>1</a:t>
                      </a:r>
                      <a:endParaRPr kumimoji="1" lang="ja-JP" altLang="en-US" dirty="0"/>
                    </a:p>
                  </a:txBody>
                  <a:tcPr/>
                </a:tc>
                <a:tc>
                  <a:txBody>
                    <a:bodyPr/>
                    <a:lstStyle/>
                    <a:p>
                      <a:r>
                        <a:rPr kumimoji="1" lang="en-US" altLang="ja-JP" dirty="0" smtClean="0"/>
                        <a:t>0</a:t>
                      </a:r>
                      <a:endParaRPr kumimoji="1" lang="ja-JP" altLang="en-US" dirty="0"/>
                    </a:p>
                  </a:txBody>
                  <a:tcPr/>
                </a:tc>
                <a:tc>
                  <a:txBody>
                    <a:bodyPr/>
                    <a:lstStyle/>
                    <a:p>
                      <a:r>
                        <a:rPr kumimoji="1" lang="en-US" altLang="ja-JP" dirty="0" smtClean="0"/>
                        <a:t>down/</a:t>
                      </a:r>
                      <a:r>
                        <a:rPr kumimoji="1" lang="en-US" altLang="ja-JP" dirty="0" smtClean="0">
                          <a:solidFill>
                            <a:schemeClr val="bg1">
                              <a:lumMod val="50000"/>
                            </a:schemeClr>
                          </a:solidFill>
                        </a:rPr>
                        <a:t>(stay)</a:t>
                      </a:r>
                      <a:endParaRPr kumimoji="1" lang="ja-JP" altLang="en-US" dirty="0">
                        <a:solidFill>
                          <a:schemeClr val="bg1">
                            <a:lumMod val="50000"/>
                          </a:schemeClr>
                        </a:solidFill>
                      </a:endParaRPr>
                    </a:p>
                  </a:txBody>
                  <a:tcPr/>
                </a:tc>
                <a:tc>
                  <a:txBody>
                    <a:bodyPr/>
                    <a:lstStyle/>
                    <a:p>
                      <a:pPr algn="l"/>
                      <a:r>
                        <a:rPr kumimoji="1" lang="en-US" altLang="ja-JP" dirty="0" smtClean="0"/>
                        <a:t>Should be down in the case of bidirectional transmission. </a:t>
                      </a:r>
                      <a:endParaRPr kumimoji="1" lang="ja-JP" altLang="en-US" dirty="0"/>
                    </a:p>
                  </a:txBody>
                  <a:tcPr/>
                </a:tc>
              </a:tr>
              <a:tr h="370840">
                <a:tc>
                  <a:txBody>
                    <a:bodyPr/>
                    <a:lstStyle/>
                    <a:p>
                      <a:r>
                        <a:rPr kumimoji="1" lang="en-US" altLang="ja-JP" dirty="0" err="1" smtClean="0"/>
                        <a:t>Tpair</a:t>
                      </a:r>
                      <a:r>
                        <a:rPr kumimoji="1" lang="en-US" altLang="ja-JP" dirty="0" smtClean="0"/>
                        <a:t>&gt;&gt;</a:t>
                      </a:r>
                      <a:r>
                        <a:rPr kumimoji="1" lang="en-US" altLang="ja-JP" dirty="0" err="1" smtClean="0"/>
                        <a:t>TPbus</a:t>
                      </a:r>
                      <a:endParaRPr kumimoji="1" lang="ja-JP" altLang="en-US" dirty="0"/>
                    </a:p>
                  </a:txBody>
                  <a:tcPr/>
                </a:tc>
                <a:tc>
                  <a:txBody>
                    <a:bodyPr/>
                    <a:lstStyle/>
                    <a:p>
                      <a:r>
                        <a:rPr kumimoji="1" lang="en-US" altLang="ja-JP" dirty="0" smtClean="0"/>
                        <a:t>1</a:t>
                      </a:r>
                      <a:endParaRPr kumimoji="1" lang="ja-JP" altLang="en-US" dirty="0"/>
                    </a:p>
                  </a:txBody>
                  <a:tcPr/>
                </a:tc>
                <a:tc>
                  <a:txBody>
                    <a:bodyPr/>
                    <a:lstStyle/>
                    <a:p>
                      <a:r>
                        <a:rPr kumimoji="1" lang="en-US" altLang="ja-JP" dirty="0" smtClean="0"/>
                        <a:t>1</a:t>
                      </a:r>
                      <a:endParaRPr kumimoji="1" lang="ja-JP" altLang="en-US" dirty="0"/>
                    </a:p>
                  </a:txBody>
                  <a:tcPr/>
                </a:tc>
                <a:tc>
                  <a:txBody>
                    <a:bodyPr/>
                    <a:lstStyle/>
                    <a:p>
                      <a:r>
                        <a:rPr kumimoji="1" lang="en-US" altLang="ja-JP" dirty="0" smtClean="0"/>
                        <a:t>down</a:t>
                      </a:r>
                      <a:endParaRPr kumimoji="1" lang="ja-JP" altLang="en-US" dirty="0"/>
                    </a:p>
                  </a:txBody>
                  <a:tcPr/>
                </a:tc>
                <a:tc>
                  <a:txBody>
                    <a:bodyPr/>
                    <a:lstStyle/>
                    <a:p>
                      <a:pPr algn="l"/>
                      <a:r>
                        <a:rPr kumimoji="1" lang="en-US" altLang="ja-JP" baseline="0" dirty="0" smtClean="0"/>
                        <a:t>Buffer full was occurred, but Bus has idle time because discarding “too long data”</a:t>
                      </a:r>
                    </a:p>
                  </a:txBody>
                  <a:tcPr/>
                </a:tc>
              </a:tr>
            </a:tbl>
          </a:graphicData>
        </a:graphic>
      </p:graphicFrame>
      <p:sp>
        <p:nvSpPr>
          <p:cNvPr id="17" name="正方形/長方形 16"/>
          <p:cNvSpPr/>
          <p:nvPr/>
        </p:nvSpPr>
        <p:spPr>
          <a:xfrm>
            <a:off x="1211730" y="1676400"/>
            <a:ext cx="1143000" cy="1015661"/>
          </a:xfrm>
          <a:prstGeom prst="rect">
            <a:avLst/>
          </a:prstGeom>
          <a:solidFill>
            <a:srgbClr val="FFC0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Transmitter</a:t>
            </a:r>
          </a:p>
          <a:p>
            <a:pPr marL="0" marR="0" indent="0" algn="l" defTabSz="914400" rtl="0" fontAlgn="auto" latinLnBrk="1" hangingPunct="0">
              <a:lnSpc>
                <a:spcPct val="100000"/>
              </a:lnSpc>
              <a:spcBef>
                <a:spcPts val="0"/>
              </a:spcBef>
              <a:spcAft>
                <a:spcPts val="0"/>
              </a:spcAft>
              <a:buClrTx/>
              <a:buSzTx/>
              <a:buFontTx/>
              <a:buNone/>
              <a:tabLst/>
            </a:pPr>
            <a:endParaRPr lang="en-US" altLang="ja-JP" dirty="0" smtClean="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en-US" altLang="ja-JP"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l" defTabSz="914400" rtl="0" fontAlgn="auto" latinLnBrk="1" hangingPunct="0">
              <a:lnSpc>
                <a:spcPct val="100000"/>
              </a:lnSpc>
              <a:spcBef>
                <a:spcPts val="0"/>
              </a:spcBef>
              <a:spcAft>
                <a:spcPts val="0"/>
              </a:spcAft>
              <a:buClrTx/>
              <a:buSzTx/>
              <a:buFontTx/>
              <a:buNone/>
              <a:tabLst/>
            </a:pPr>
            <a:endParaRPr lang="en-US" altLang="ja-JP" dirty="0" smtClean="0">
              <a:solidFill>
                <a:srgbClr val="000000"/>
              </a:solidFill>
            </a:endParaRPr>
          </a:p>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14400" y="2527893"/>
            <a:ext cx="7254815" cy="2123658"/>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IEEE802.15.3e </a:t>
            </a:r>
            <a:endParaRPr lang="pt-BR" altLang="ja-JP" sz="3600" dirty="0" smtClean="0">
              <a:latin typeface="Times New Roman" pitchFamily="18" charset="0"/>
              <a:cs typeface="Times New Roman" pitchFamily="18" charset="0"/>
            </a:endParaRPr>
          </a:p>
          <a:p>
            <a:pPr algn="ctr"/>
            <a:r>
              <a:rPr lang="en-US" altLang="ja-JP" sz="3600" dirty="0" smtClean="0">
                <a:latin typeface="Times New Roman" panose="02020603050405020304" pitchFamily="18" charset="0"/>
                <a:cs typeface="Times New Roman" panose="02020603050405020304" pitchFamily="18" charset="0"/>
              </a:rPr>
              <a:t>Low Latency Power Saving</a:t>
            </a:r>
          </a:p>
          <a:p>
            <a:pPr algn="ctr"/>
            <a:endParaRPr lang="en-US" altLang="ja-JP" sz="3600" dirty="0">
              <a:latin typeface="Times New Roman" panose="02020603050405020304" pitchFamily="18" charset="0"/>
              <a:cs typeface="Times New Roman" panose="02020603050405020304" pitchFamily="18" charset="0"/>
            </a:endParaRPr>
          </a:p>
          <a:p>
            <a:pPr algn="ctr"/>
            <a:r>
              <a:rPr lang="en-US" altLang="ja-JP" sz="2400" dirty="0" smtClean="0">
                <a:latin typeface="Times New Roman" panose="02020603050405020304" pitchFamily="18" charset="0"/>
                <a:cs typeface="Times New Roman" panose="02020603050405020304" pitchFamily="18" charset="0"/>
              </a:rPr>
              <a:t>November, 2015</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67408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type="body" idx="1"/>
          </p:nvPr>
        </p:nvSpPr>
        <p:spPr>
          <a:xfrm>
            <a:off x="457200" y="1371600"/>
            <a:ext cx="8534400" cy="1905000"/>
          </a:xfrm>
        </p:spPr>
        <p:txBody>
          <a:bodyPr/>
          <a:lstStyle/>
          <a:p>
            <a:pPr marL="870404" lvl="2" indent="-206375">
              <a:spcBef>
                <a:spcPts val="0"/>
              </a:spcBef>
              <a:spcAft>
                <a:spcPts val="1200"/>
              </a:spcAft>
              <a:buNone/>
            </a:pPr>
            <a:endParaRPr lang="en-US" altLang="ja-JP" sz="1800" dirty="0" smtClean="0">
              <a:latin typeface="Arial" panose="020B0604020202020204" pitchFamily="34" charset="0"/>
              <a:cs typeface="Arial" panose="020B0604020202020204" pitchFamily="34" charset="0"/>
            </a:endParaRPr>
          </a:p>
          <a:p>
            <a:pPr marL="263525" indent="-206375">
              <a:spcBef>
                <a:spcPts val="0"/>
              </a:spcBef>
              <a:spcAft>
                <a:spcPts val="1200"/>
              </a:spcAft>
            </a:pPr>
            <a:r>
              <a:rPr lang="en-US" altLang="ja-JP" sz="1400" dirty="0" smtClean="0">
                <a:latin typeface="Arial" panose="020B0604020202020204" pitchFamily="34" charset="0"/>
                <a:cs typeface="Arial" panose="020B0604020202020204" pitchFamily="34" charset="0"/>
              </a:rPr>
              <a:t>File Transfer Application : Power Saving  mode is not required.</a:t>
            </a:r>
          </a:p>
          <a:p>
            <a:pPr marL="263525" indent="-206375">
              <a:spcBef>
                <a:spcPts val="0"/>
              </a:spcBef>
              <a:spcAft>
                <a:spcPts val="1200"/>
              </a:spcAft>
            </a:pPr>
            <a:r>
              <a:rPr lang="en-US" altLang="ko-KR" sz="1400" dirty="0" smtClean="0">
                <a:latin typeface="Arial" panose="020B0604020202020204" pitchFamily="34" charset="0"/>
                <a:cs typeface="Arial" panose="020B0604020202020204" pitchFamily="34" charset="0"/>
              </a:rPr>
              <a:t>Wireless Storage (SCSI/MTP over HRCP), Ether over HRCP</a:t>
            </a:r>
            <a:r>
              <a:rPr lang="en-US" altLang="ja-JP" sz="1400" dirty="0" smtClean="0">
                <a:latin typeface="Arial" panose="020B0604020202020204" pitchFamily="34" charset="0"/>
                <a:cs typeface="Arial" panose="020B0604020202020204" pitchFamily="34" charset="0"/>
              </a:rPr>
              <a:t>: Power Saving  mode is required.</a:t>
            </a:r>
            <a:endParaRPr lang="en-US" altLang="ko-KR" sz="1400" dirty="0" smtClean="0">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1400" dirty="0" smtClean="0">
                <a:latin typeface="Arial" panose="020B0604020202020204" pitchFamily="34" charset="0"/>
                <a:cs typeface="Arial" panose="020B0604020202020204" pitchFamily="34" charset="0"/>
              </a:rPr>
              <a:t>Power Saving efficiency </a:t>
            </a:r>
            <a:r>
              <a:rPr lang="en-US" altLang="ko-KR" sz="1400" dirty="0" err="1" smtClean="0">
                <a:latin typeface="Arial" panose="020B0604020202020204" pitchFamily="34" charset="0"/>
                <a:cs typeface="Arial" panose="020B0604020202020204" pitchFamily="34" charset="0"/>
              </a:rPr>
              <a:t>vs</a:t>
            </a:r>
            <a:r>
              <a:rPr lang="en-US" altLang="ko-KR" sz="1400" dirty="0" smtClean="0">
                <a:latin typeface="Arial" panose="020B0604020202020204" pitchFamily="34" charset="0"/>
                <a:cs typeface="Arial" panose="020B0604020202020204" pitchFamily="34" charset="0"/>
              </a:rPr>
              <a:t> latency is trade off in general.</a:t>
            </a:r>
          </a:p>
          <a:p>
            <a:pPr marL="263525" indent="-206375">
              <a:spcBef>
                <a:spcPts val="0"/>
              </a:spcBef>
              <a:spcAft>
                <a:spcPts val="1200"/>
              </a:spcAft>
            </a:pPr>
            <a:r>
              <a:rPr lang="en-US" altLang="ko-KR" sz="1400" dirty="0" smtClean="0">
                <a:latin typeface="Arial" panose="020B0604020202020204" pitchFamily="34" charset="0"/>
                <a:cs typeface="Arial" panose="020B0604020202020204" pitchFamily="34" charset="0"/>
              </a:rPr>
              <a:t>Large latency (Aggressive power saving) may cause fatal degradation for </a:t>
            </a:r>
            <a:r>
              <a:rPr lang="en-US" altLang="ko-KR" sz="1400" dirty="0" err="1" smtClean="0">
                <a:latin typeface="Arial" panose="020B0604020202020204" pitchFamily="34" charset="0"/>
                <a:cs typeface="Arial" panose="020B0604020202020204" pitchFamily="34" charset="0"/>
              </a:rPr>
              <a:t>QoS</a:t>
            </a:r>
            <a:r>
              <a:rPr lang="en-US" altLang="ko-KR" sz="1400" dirty="0" smtClean="0">
                <a:latin typeface="Arial" panose="020B0604020202020204" pitchFamily="34" charset="0"/>
                <a:cs typeface="Arial" panose="020B0604020202020204" pitchFamily="34" charset="0"/>
              </a:rPr>
              <a:t>  of real time application.</a:t>
            </a:r>
          </a:p>
          <a:p>
            <a:pPr marL="263525" indent="-206375">
              <a:spcBef>
                <a:spcPts val="0"/>
              </a:spcBef>
              <a:spcAft>
                <a:spcPts val="1200"/>
              </a:spcAft>
            </a:pPr>
            <a:r>
              <a:rPr lang="en-US" altLang="ko-KR" sz="1400" dirty="0" smtClean="0">
                <a:latin typeface="Arial" panose="020B0604020202020204" pitchFamily="34" charset="0"/>
                <a:cs typeface="Arial" panose="020B0604020202020204" pitchFamily="34" charset="0"/>
              </a:rPr>
              <a:t>Very Best Power Saving Setting is very difficult &amp; Complicate.</a:t>
            </a:r>
            <a:endParaRPr lang="en-US" altLang="ko-KR" sz="1800" dirty="0" smtClean="0">
              <a:latin typeface="Arial" panose="020B0604020202020204" pitchFamily="34" charset="0"/>
              <a:cs typeface="Arial" panose="020B0604020202020204" pitchFamily="34" charset="0"/>
            </a:endParaRPr>
          </a:p>
          <a:p>
            <a:pPr marL="704396" lvl="1" indent="-206375">
              <a:spcBef>
                <a:spcPts val="0"/>
              </a:spcBef>
              <a:spcAft>
                <a:spcPts val="1200"/>
              </a:spcAft>
            </a:pPr>
            <a:r>
              <a:rPr lang="en-US" altLang="ko-KR" sz="1800" dirty="0" smtClean="0">
                <a:latin typeface="Arial" panose="020B0604020202020204" pitchFamily="34" charset="0"/>
                <a:cs typeface="Arial" panose="020B0604020202020204" pitchFamily="34" charset="0"/>
              </a:rPr>
              <a:t>However……</a:t>
            </a:r>
          </a:p>
          <a:p>
            <a:pPr marL="263525" indent="-206375">
              <a:spcBef>
                <a:spcPts val="0"/>
              </a:spcBef>
              <a:spcAft>
                <a:spcPts val="1200"/>
              </a:spcAft>
            </a:pPr>
            <a:endParaRPr lang="en-US" altLang="ko-KR" sz="1800" dirty="0" smtClean="0">
              <a:latin typeface="Arial" panose="020B0604020202020204" pitchFamily="34" charset="0"/>
              <a:cs typeface="Arial" panose="020B0604020202020204" pitchFamily="34" charset="0"/>
            </a:endParaRPr>
          </a:p>
          <a:p>
            <a:pPr>
              <a:buNone/>
            </a:pPr>
            <a:endParaRPr kumimoji="1" lang="ja-JP" altLang="en-US" sz="1800" dirty="0"/>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9</a:t>
            </a:fld>
            <a:endParaRPr lang="en-US" dirty="0"/>
          </a:p>
        </p:txBody>
      </p:sp>
      <p:sp>
        <p:nvSpPr>
          <p:cNvPr id="15" name="タイトル 1"/>
          <p:cNvSpPr>
            <a:spLocks noGrp="1"/>
          </p:cNvSpPr>
          <p:nvPr>
            <p:ph type="title"/>
          </p:nvPr>
        </p:nvSpPr>
        <p:spPr>
          <a:xfrm>
            <a:off x="647704" y="762000"/>
            <a:ext cx="7848601" cy="685800"/>
          </a:xfrm>
        </p:spPr>
        <p:txBody>
          <a:bodyPr/>
          <a:lstStyle/>
          <a:p>
            <a:r>
              <a:rPr kumimoji="1" lang="en-US" altLang="ja-JP" sz="2800" dirty="0" smtClean="0"/>
              <a:t>Low </a:t>
            </a:r>
            <a:r>
              <a:rPr kumimoji="1" lang="en-US" altLang="ja-JP" sz="2800" dirty="0" smtClean="0"/>
              <a:t>Latency </a:t>
            </a:r>
            <a:r>
              <a:rPr kumimoji="1" lang="en-US" altLang="ja-JP" sz="2800" dirty="0" smtClean="0"/>
              <a:t>Power </a:t>
            </a:r>
            <a:r>
              <a:rPr kumimoji="1" lang="en-US" altLang="ja-JP" sz="2800" dirty="0" smtClean="0"/>
              <a:t>Saving </a:t>
            </a:r>
            <a:r>
              <a:rPr kumimoji="1" lang="en-US" altLang="ja-JP" sz="2800" dirty="0" smtClean="0"/>
              <a:t/>
            </a:r>
            <a:br>
              <a:rPr kumimoji="1" lang="en-US" altLang="ja-JP" sz="2800" dirty="0" smtClean="0"/>
            </a:br>
            <a:r>
              <a:rPr kumimoji="1" lang="en-US" altLang="ja-JP" sz="2800" dirty="0" smtClean="0"/>
              <a:t>-motivation-</a:t>
            </a:r>
            <a:endParaRPr kumimoji="1" lang="ja-JP" altLang="en-US" sz="2800" dirty="0"/>
          </a:p>
        </p:txBody>
      </p:sp>
      <p:sp>
        <p:nvSpPr>
          <p:cNvPr id="12" name="コンテンツ プレースホルダ 2"/>
          <p:cNvSpPr txBox="1">
            <a:spLocks/>
          </p:cNvSpPr>
          <p:nvPr/>
        </p:nvSpPr>
        <p:spPr>
          <a:xfrm>
            <a:off x="533400" y="4038600"/>
            <a:ext cx="8305800" cy="23622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marL="870404" marR="0" lvl="2" indent="-206375" defTabSz="914400" eaLnBrk="1" fontAlgn="auto" latinLnBrk="0" hangingPunct="1">
              <a:lnSpc>
                <a:spcPct val="100000"/>
              </a:lnSpc>
              <a:spcBef>
                <a:spcPts val="0"/>
              </a:spcBef>
              <a:spcAft>
                <a:spcPts val="1200"/>
              </a:spcAft>
              <a:buClrTx/>
              <a:buSzPct val="100000"/>
              <a:buFontTx/>
              <a:buNone/>
              <a:tabLst/>
              <a:defRPr/>
            </a:pPr>
            <a:endParaRPr kumimoji="0" lang="en-US" altLang="ja-JP" sz="18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endParaRPr>
          </a:p>
          <a:p>
            <a:pPr marL="263525" marR="0" lvl="0" indent="-206375" defTabSz="914400" eaLnBrk="1" fontAlgn="auto" latinLnBrk="0" hangingPunct="1">
              <a:lnSpc>
                <a:spcPct val="100000"/>
              </a:lnSpc>
              <a:spcBef>
                <a:spcPts val="0"/>
              </a:spcBef>
              <a:spcAft>
                <a:spcPts val="1200"/>
              </a:spcAft>
              <a:buClrTx/>
              <a:buSzPct val="100000"/>
              <a:buFontTx/>
              <a:buChar char="•"/>
              <a:tabLst/>
              <a:defRPr/>
            </a:pPr>
            <a:r>
              <a:rPr kumimoji="0" lang="en-US" altLang="ja-JP"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Most of Application is running without having</a:t>
            </a:r>
            <a:r>
              <a:rPr kumimoji="0" lang="en-US" altLang="ja-JP" sz="1400" b="0" i="0" u="none" strike="noStrike" kern="0" cap="none" spc="0" normalizeH="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 power saving term.</a:t>
            </a:r>
          </a:p>
          <a:p>
            <a:pPr marL="263525" lvl="2" indent="-206375">
              <a:spcAft>
                <a:spcPts val="1200"/>
              </a:spcAft>
              <a:buSzPct val="100000"/>
              <a:defRPr/>
            </a:pPr>
            <a:r>
              <a:rPr lang="en-US" altLang="ja-JP" sz="1400" dirty="0" smtClean="0">
                <a:latin typeface="Arial" panose="020B0604020202020204" pitchFamily="34" charset="0"/>
                <a:cs typeface="Arial" panose="020B0604020202020204" pitchFamily="34" charset="0"/>
              </a:rPr>
              <a:t>      -System has some level of power consumption offset.</a:t>
            </a:r>
          </a:p>
          <a:p>
            <a:pPr marL="263525" lvl="2" indent="-206375">
              <a:spcAft>
                <a:spcPts val="1200"/>
              </a:spcAft>
              <a:buSzPct val="100000"/>
              <a:defRPr/>
            </a:pPr>
            <a:r>
              <a:rPr kumimoji="0" lang="en-US" altLang="ja-JP" sz="1400" b="0" i="0" u="none" strike="noStrike" kern="0" cap="none" spc="0" normalizeH="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      -Risky, fine tuned Power saving can not offer great benefit.</a:t>
            </a:r>
          </a:p>
          <a:p>
            <a:pPr marL="263525" lvl="3" indent="-206375">
              <a:spcAft>
                <a:spcPts val="1200"/>
              </a:spcAft>
              <a:buSzPct val="100000"/>
              <a:buFontTx/>
              <a:buChar char="•"/>
            </a:pPr>
            <a:r>
              <a:rPr lang="en-US" altLang="ja-JP" sz="1400" dirty="0" smtClean="0">
                <a:solidFill>
                  <a:srgbClr val="FF0000"/>
                </a:solidFill>
                <a:latin typeface="Arial" panose="020B0604020202020204" pitchFamily="34" charset="0"/>
                <a:cs typeface="Arial" panose="020B0604020202020204" pitchFamily="34" charset="0"/>
              </a:rPr>
              <a:t>Power Saving with Low </a:t>
            </a:r>
            <a:r>
              <a:rPr lang="en-US" altLang="ja-JP" sz="1400" dirty="0" smtClean="0">
                <a:solidFill>
                  <a:srgbClr val="FF0000"/>
                </a:solidFill>
                <a:latin typeface="Arial" panose="020B0604020202020204" pitchFamily="34" charset="0"/>
                <a:cs typeface="Arial" panose="020B0604020202020204" pitchFamily="34" charset="0"/>
              </a:rPr>
              <a:t>latency (less than 10msec) </a:t>
            </a:r>
            <a:r>
              <a:rPr lang="en-US" altLang="ja-JP" sz="1400" dirty="0" smtClean="0">
                <a:solidFill>
                  <a:srgbClr val="FF0000"/>
                </a:solidFill>
                <a:latin typeface="Arial" panose="020B0604020202020204" pitchFamily="34" charset="0"/>
                <a:cs typeface="Arial" panose="020B0604020202020204" pitchFamily="34" charset="0"/>
              </a:rPr>
              <a:t>&amp; Modesty saving </a:t>
            </a:r>
            <a:r>
              <a:rPr lang="en-US" altLang="ja-JP" sz="1400" dirty="0" smtClean="0">
                <a:solidFill>
                  <a:srgbClr val="FF0000"/>
                </a:solidFill>
                <a:latin typeface="Arial" panose="020B0604020202020204" pitchFamily="34" charset="0"/>
                <a:cs typeface="Arial" panose="020B0604020202020204" pitchFamily="34" charset="0"/>
              </a:rPr>
              <a:t>ratio </a:t>
            </a:r>
            <a:r>
              <a:rPr lang="en-US" altLang="ja-JP" sz="1400" dirty="0" smtClean="0">
                <a:solidFill>
                  <a:srgbClr val="FF0000"/>
                </a:solidFill>
                <a:latin typeface="Arial" panose="020B0604020202020204" pitchFamily="34" charset="0"/>
                <a:cs typeface="Arial" panose="020B0604020202020204" pitchFamily="34" charset="0"/>
              </a:rPr>
              <a:t>: Almighty &amp; </a:t>
            </a:r>
            <a:r>
              <a:rPr lang="en-US" altLang="ja-JP" sz="1400" dirty="0" smtClean="0">
                <a:solidFill>
                  <a:srgbClr val="FF0000"/>
                </a:solidFill>
                <a:latin typeface="Arial" panose="020B0604020202020204" pitchFamily="34" charset="0"/>
                <a:cs typeface="Arial" panose="020B0604020202020204" pitchFamily="34" charset="0"/>
              </a:rPr>
              <a:t>Practical</a:t>
            </a:r>
            <a:r>
              <a:rPr lang="ja-JP" altLang="en-US" sz="1400" dirty="0" smtClean="0">
                <a:solidFill>
                  <a:srgbClr val="FF0000"/>
                </a:solidFill>
                <a:latin typeface="Arial" panose="020B0604020202020204" pitchFamily="34" charset="0"/>
                <a:cs typeface="Arial" panose="020B0604020202020204" pitchFamily="34" charset="0"/>
              </a:rPr>
              <a:t> </a:t>
            </a:r>
            <a:r>
              <a:rPr lang="en-US" altLang="ja-JP" sz="1400" dirty="0" smtClean="0">
                <a:solidFill>
                  <a:srgbClr val="FF0000"/>
                </a:solidFill>
                <a:latin typeface="Arial" panose="020B0604020202020204" pitchFamily="34" charset="0"/>
                <a:cs typeface="Arial" panose="020B0604020202020204" pitchFamily="34" charset="0"/>
              </a:rPr>
              <a:t>Setting</a:t>
            </a:r>
            <a:endParaRPr lang="en-US" altLang="ja-JP" sz="1400" dirty="0" smtClean="0">
              <a:solidFill>
                <a:srgbClr val="FF0000"/>
              </a:solidFill>
              <a:latin typeface="Arial" panose="020B0604020202020204" pitchFamily="34" charset="0"/>
              <a:cs typeface="Arial" panose="020B0604020202020204" pitchFamily="34" charset="0"/>
            </a:endParaRPr>
          </a:p>
          <a:p>
            <a:pPr marL="263525" marR="0" lvl="0" indent="-206375" defTabSz="914400" eaLnBrk="1" fontAlgn="auto" latinLnBrk="0" hangingPunct="1">
              <a:lnSpc>
                <a:spcPct val="100000"/>
              </a:lnSpc>
              <a:spcBef>
                <a:spcPts val="0"/>
              </a:spcBef>
              <a:spcAft>
                <a:spcPts val="1200"/>
              </a:spcAft>
              <a:buClrTx/>
              <a:buSzPct val="100000"/>
              <a:tabLst/>
              <a:defRPr/>
            </a:pPr>
            <a:endParaRPr kumimoji="0" lang="en-US" altLang="ko-KR" sz="18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endParaRPr>
          </a:p>
          <a:p>
            <a:pPr marL="342900" marR="0" lvl="0" indent="-342900" defTabSz="914400" eaLnBrk="1" fontAlgn="auto" latinLnBrk="0" hangingPunct="1">
              <a:lnSpc>
                <a:spcPct val="100000"/>
              </a:lnSpc>
              <a:spcBef>
                <a:spcPts val="700"/>
              </a:spcBef>
              <a:spcAft>
                <a:spcPts val="0"/>
              </a:spcAft>
              <a:buClrTx/>
              <a:buSzPct val="100000"/>
              <a:buFontTx/>
              <a:buNone/>
              <a:tabLst/>
              <a:defRPr/>
            </a:pPr>
            <a:endParaRPr kumimoji="1" lang="ja-JP" altLang="en-US" sz="1800" b="0" i="0" u="none" strike="noStrike" kern="0" cap="none" spc="0" normalizeH="0" baseline="0" noProof="0" dirty="0">
              <a:ln>
                <a:noFill/>
              </a:ln>
              <a:solidFill>
                <a:sysClr val="windowText" lastClr="000000"/>
              </a:solidFill>
              <a:effectLst/>
              <a:uLnTx/>
              <a:uFillTx/>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tx1"/>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stStyle>
      <a:style>
        <a:lnRef idx="0">
          <a:scrgbClr r="0" g="0" b="0"/>
        </a:lnRef>
        <a:fillRef idx="0">
          <a:scrgbClr r="0" g="0" b="0"/>
        </a:fillRef>
        <a:effectRef idx="0">
          <a:scrgbClr r="0" g="0" b="0"/>
        </a:effectRef>
        <a:fontRef idx="none"/>
      </a:style>
    </a:spDef>
    <a:lnDef>
      <a:spPr>
        <a:noFill/>
        <a:ln w="12700" cap="flat">
          <a:solidFill>
            <a:schemeClr val="tx1"/>
          </a:solidFill>
          <a:prstDash val="solid"/>
          <a:bevel/>
        </a:ln>
        <a:effectLst>
          <a:outerShdw blurRad="38100" dist="20000" dir="5400000" rotWithShape="0">
            <a:srgbClr val="000000">
              <a:alpha val="38000"/>
            </a:srgbClr>
          </a:outerShdw>
        </a:effectLst>
      </a:spPr>
      <a:body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13335</TotalTime>
  <Words>824</Words>
  <Application>Microsoft Office PowerPoint</Application>
  <PresentationFormat>画面に合わせる (4:3)</PresentationFormat>
  <Paragraphs>304</Paragraphs>
  <Slides>13</Slides>
  <Notes>1</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Default</vt:lpstr>
      <vt:lpstr>スライド 1</vt:lpstr>
      <vt:lpstr>スライド 2</vt:lpstr>
      <vt:lpstr>スライド 3</vt:lpstr>
      <vt:lpstr>スライド 4</vt:lpstr>
      <vt:lpstr>スライド 5</vt:lpstr>
      <vt:lpstr>スライド 6</vt:lpstr>
      <vt:lpstr>スライド 7</vt:lpstr>
      <vt:lpstr>スライド 8</vt:lpstr>
      <vt:lpstr>Low Latency Power Saving  -motivation-</vt:lpstr>
      <vt:lpstr>スライド 10</vt:lpstr>
      <vt:lpstr>Low latency Sleep Mode (3)</vt:lpstr>
      <vt:lpstr>スライド 12</vt:lpstr>
      <vt:lpstr>RIFS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USER</cp:lastModifiedBy>
  <cp:revision>648</cp:revision>
  <dcterms:modified xsi:type="dcterms:W3CDTF">2015-11-06T08:38:16Z</dcterms:modified>
</cp:coreProperties>
</file>