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0" r:id="rId4"/>
    <p:sldId id="261" r:id="rId5"/>
    <p:sldId id="262" r:id="rId6"/>
    <p:sldId id="263" r:id="rId7"/>
    <p:sldId id="266" r:id="rId8"/>
    <p:sldId id="265" r:id="rId9"/>
    <p:sldId id="269" r:id="rId10"/>
    <p:sldId id="271"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254" y="-7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October,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October, 2015</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October,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802.15-15-0804-00-004s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gotomeeting.com/join/855399477"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October,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Teleconference</a:t>
            </a:r>
            <a:r>
              <a:rPr lang="ja-JP" altLang="en-US" sz="1600" dirty="0">
                <a:latin typeface="+mj-ea"/>
                <a:ea typeface="+mj-ea"/>
              </a:rPr>
              <a:t> </a:t>
            </a:r>
            <a:r>
              <a:rPr lang="en-US" altLang="ja-JP" sz="1600" dirty="0" smtClean="0">
                <a:latin typeface="+mj-ea"/>
                <a:ea typeface="+mj-ea"/>
              </a:rPr>
              <a:t>Opening Information for October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27</a:t>
            </a:r>
            <a:r>
              <a:rPr lang="en-US" altLang="ja-JP" sz="1600" dirty="0" smtClean="0">
                <a:ea typeface="ＭＳ Ｐゴシック" charset="-128"/>
              </a:rPr>
              <a:t> </a:t>
            </a:r>
            <a:r>
              <a:rPr lang="en-US" altLang="ja-JP" sz="1600" dirty="0" smtClean="0">
                <a:ea typeface="ＭＳ Ｐゴシック" charset="-128"/>
              </a:rPr>
              <a:t>October,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a:latin typeface="+mj-ea"/>
              </a:rPr>
              <a:t>October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October,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10</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230450903"/>
              </p:ext>
            </p:extLst>
          </p:nvPr>
        </p:nvGraphicFramePr>
        <p:xfrm>
          <a:off x="633950" y="764704"/>
          <a:ext cx="7876099" cy="5544000"/>
        </p:xfrm>
        <a:graphic>
          <a:graphicData uri="http://schemas.openxmlformats.org/drawingml/2006/table">
            <a:tbl>
              <a:tblPr>
                <a:tableStyleId>{5940675A-B579-460E-94D1-54222C63F5DA}</a:tableStyleId>
              </a:tblPr>
              <a:tblGrid>
                <a:gridCol w="432000"/>
                <a:gridCol w="5040000"/>
                <a:gridCol w="1512000"/>
                <a:gridCol w="352099"/>
                <a:gridCol w="540000"/>
              </a:tblGrid>
              <a:tr h="252000">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solidFill>
                      <a:srgbClr val="00B0F0"/>
                    </a:solidFill>
                  </a:tcPr>
                </a:tc>
                <a:tc>
                  <a:txBody>
                    <a:bodyPr/>
                    <a:lstStyle/>
                    <a:p>
                      <a:pPr algn="l" fontAlgn="b"/>
                      <a:r>
                        <a:rPr lang="en-US" sz="1200" u="none" strike="noStrike" dirty="0" smtClean="0">
                          <a:effectLst/>
                        </a:rPr>
                        <a:t>Monday 15 </a:t>
                      </a:r>
                      <a:r>
                        <a:rPr kumimoji="1" lang="en-US" altLang="ja-JP" sz="1200" kern="1200" dirty="0" smtClean="0">
                          <a:solidFill>
                            <a:schemeClr val="tx1"/>
                          </a:solidFill>
                          <a:latin typeface="+mj-ea"/>
                          <a:ea typeface="+mn-ea"/>
                          <a:cs typeface="+mn-cs"/>
                        </a:rPr>
                        <a:t>October</a:t>
                      </a:r>
                      <a:r>
                        <a:rPr lang="en-US" sz="1200" u="none" strike="noStrike" dirty="0" smtClean="0">
                          <a:effectLst/>
                        </a:rPr>
                        <a:t>, AM1</a:t>
                      </a:r>
                      <a:endParaRPr 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r>
              <a:tr h="252000">
                <a:tc>
                  <a:txBody>
                    <a:bodyPr/>
                    <a:lstStyle/>
                    <a:p>
                      <a:pPr algn="r" fontAlgn="b"/>
                      <a:r>
                        <a:rPr lang="en-US" altLang="ja-JP" sz="1200" u="none" strike="noStrike" dirty="0">
                          <a:effectLst/>
                        </a:rPr>
                        <a:t>1.1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OPEN/Patent Policy</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1.2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Approve Agenda and </a:t>
                      </a:r>
                      <a:r>
                        <a:rPr lang="en-US" sz="1200" b="0" i="0" u="none" strike="noStrike" dirty="0" err="1" smtClean="0">
                          <a:effectLst/>
                          <a:latin typeface="+mn-lt"/>
                        </a:rPr>
                        <a:t>Bagkok</a:t>
                      </a:r>
                      <a:r>
                        <a:rPr lang="en-US" sz="1200" b="0" i="0" u="none" strike="noStrike" dirty="0" smtClean="0">
                          <a:effectLst/>
                          <a:latin typeface="+mn-lt"/>
                        </a:rPr>
                        <a:t> </a:t>
                      </a:r>
                      <a:r>
                        <a:rPr lang="en-US" sz="1200" b="0" i="0" u="none" strike="noStrike" dirty="0">
                          <a:effectLst/>
                          <a:latin typeface="+mn-lt"/>
                        </a:rPr>
                        <a:t>and Teleconference meeting minutes</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8:05</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Opening information </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8:10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1.4</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Presentation</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1.5</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Presentation</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8:50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1.6</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a:effectLst/>
                          <a:latin typeface="+mn-lt"/>
                        </a:rPr>
                        <a:t>Work on Technical Guidance Document</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40</a:t>
                      </a:r>
                      <a:endParaRPr lang="en-US" altLang="ja-JP" sz="1200" b="1" i="0" u="none" strike="noStrike">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1.7</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Recess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2</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Tuesday 10 </a:t>
                      </a:r>
                      <a:r>
                        <a:rPr kumimoji="1" lang="en-US" altLang="ja-JP" sz="1200" kern="1200" dirty="0" smtClean="0">
                          <a:solidFill>
                            <a:schemeClr val="tx1"/>
                          </a:solidFill>
                          <a:latin typeface="+mj-ea"/>
                          <a:ea typeface="+mn-ea"/>
                          <a:cs typeface="+mn-cs"/>
                        </a:rPr>
                        <a:t>October</a:t>
                      </a:r>
                      <a:r>
                        <a:rPr lang="en-US" sz="1200" u="none" strike="noStrike" dirty="0" smtClean="0">
                          <a:effectLst/>
                        </a:rPr>
                        <a:t>,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2.1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2.2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Presentations</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a:effectLst/>
                        </a:rPr>
                        <a:t>All</a:t>
                      </a:r>
                      <a:endParaRPr lang="en-US"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40</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8:01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2.3</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Work on Technical Guidance Document and DRAFT document</a:t>
                      </a:r>
                      <a:endParaRPr lang="en-US" sz="1200" b="1" i="0" u="none" strike="noStrike" dirty="0">
                        <a:solidFill>
                          <a:srgbClr val="000000"/>
                        </a:solidFill>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78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8:41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2.4</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Recess</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9:59</a:t>
                      </a:r>
                      <a:endParaRPr lang="en-US" altLang="ja-JP" sz="1200" b="1" i="0" u="none" strike="noStrike">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3</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Thursday 12 </a:t>
                      </a:r>
                      <a:r>
                        <a:rPr kumimoji="1" lang="en-US" altLang="ja-JP" sz="1200" kern="1200" dirty="0" smtClean="0">
                          <a:solidFill>
                            <a:schemeClr val="tx1"/>
                          </a:solidFill>
                          <a:latin typeface="+mj-ea"/>
                          <a:ea typeface="+mn-ea"/>
                          <a:cs typeface="+mn-cs"/>
                        </a:rPr>
                        <a:t>October</a:t>
                      </a:r>
                      <a:r>
                        <a:rPr lang="en-US" sz="1200" u="none" strike="noStrike" dirty="0" smtClean="0">
                          <a:effectLst/>
                        </a:rPr>
                        <a:t>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3.1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OPEN</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Work on Technical Guidance Document and DRAFT document</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90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Action items for the next meeting</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9:31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3.4</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effectLst/>
                          <a:latin typeface="+mn-lt"/>
                        </a:rPr>
                        <a:t>Other business</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9:41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3.5</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Adjourn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9:59</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297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October,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a:t>
            </a:r>
            <a:r>
              <a:rPr lang="en-US" altLang="ja-JP" dirty="0">
                <a:ea typeface="ＭＳ Ｐゴシック" charset="-128"/>
              </a:rPr>
              <a:t>October </a:t>
            </a:r>
            <a:r>
              <a:rPr lang="en-US" altLang="ja-JP" dirty="0" smtClean="0">
                <a:ea typeface="ＭＳ Ｐゴシック" charset="-128"/>
              </a:rPr>
              <a:t>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October,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October,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October,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October,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8" name="テキスト ボックス 7"/>
          <p:cNvSpPr txBox="1"/>
          <p:nvPr/>
        </p:nvSpPr>
        <p:spPr>
          <a:xfrm>
            <a:off x="251520" y="2996952"/>
            <a:ext cx="8640960" cy="3416320"/>
          </a:xfrm>
          <a:prstGeom prst="rect">
            <a:avLst/>
          </a:prstGeom>
          <a:noFill/>
        </p:spPr>
        <p:txBody>
          <a:bodyPr wrap="square" rtlCol="0">
            <a:spAutoFit/>
          </a:bodyPr>
          <a:lstStyle/>
          <a:p>
            <a:r>
              <a:rPr lang="en-US" altLang="ja-JP" sz="1800" dirty="0"/>
              <a:t>1. Please join my meeting. </a:t>
            </a:r>
            <a:br>
              <a:rPr lang="en-US" altLang="ja-JP" sz="1800" dirty="0"/>
            </a:br>
            <a:r>
              <a:rPr lang="en-US" altLang="ja-JP" sz="1800" dirty="0">
                <a:hlinkClick r:id="rId2"/>
              </a:rPr>
              <a:t>https://global.gotomeeting.com/join/855399477</a:t>
            </a:r>
            <a:r>
              <a:rPr lang="en-US" altLang="ja-JP" sz="1800" dirty="0"/>
              <a:t> </a:t>
            </a:r>
            <a:br>
              <a:rPr lang="en-US" altLang="ja-JP" sz="1800" dirty="0"/>
            </a:br>
            <a:r>
              <a:rPr lang="en-US" altLang="ja-JP" sz="1800" dirty="0"/>
              <a:t/>
            </a:r>
            <a:br>
              <a:rPr lang="en-US" altLang="ja-JP" sz="1800" dirty="0"/>
            </a:br>
            <a:r>
              <a:rPr lang="en-US" altLang="ja-JP" sz="1800" dirty="0"/>
              <a:t>2. Use your microphone and speakers (VoIP) - a headset is recommended. Or, call in using your telephone. </a:t>
            </a:r>
            <a:br>
              <a:rPr lang="en-US" altLang="ja-JP" sz="1800" dirty="0"/>
            </a:br>
            <a:r>
              <a:rPr lang="en-US" altLang="ja-JP" sz="1800" dirty="0"/>
              <a:t/>
            </a:r>
            <a:br>
              <a:rPr lang="en-US" altLang="ja-JP" sz="1800" dirty="0"/>
            </a:br>
            <a:r>
              <a:rPr lang="en-US" altLang="ja-JP" sz="1800" dirty="0"/>
              <a:t>Dial +1 (224) 501-3412 </a:t>
            </a:r>
            <a:br>
              <a:rPr lang="en-US" altLang="ja-JP" sz="1800" dirty="0"/>
            </a:br>
            <a:r>
              <a:rPr lang="en-US" altLang="ja-JP" sz="1800" dirty="0"/>
              <a:t>Access Code: 855-399-477 </a:t>
            </a:r>
            <a:br>
              <a:rPr lang="en-US" altLang="ja-JP" sz="1800" dirty="0"/>
            </a:br>
            <a:r>
              <a:rPr lang="en-US" altLang="ja-JP" sz="1800" dirty="0"/>
              <a:t>Audio PIN: Shown after joining the meeting </a:t>
            </a:r>
            <a:br>
              <a:rPr lang="en-US" altLang="ja-JP" sz="1800" dirty="0"/>
            </a:br>
            <a:r>
              <a:rPr lang="en-US" altLang="ja-JP" sz="1800" dirty="0"/>
              <a:t/>
            </a:r>
            <a:br>
              <a:rPr lang="en-US" altLang="ja-JP" sz="1800" dirty="0"/>
            </a:br>
            <a:r>
              <a:rPr lang="en-US" altLang="ja-JP" sz="1800" dirty="0" err="1"/>
              <a:t>Meeting</a:t>
            </a:r>
            <a:r>
              <a:rPr lang="en-US" altLang="ja-JP" sz="1800" dirty="0"/>
              <a:t> Password: </a:t>
            </a:r>
            <a:r>
              <a:rPr lang="en-US" altLang="ja-JP" sz="1800" dirty="0" err="1"/>
              <a:t>sru</a:t>
            </a:r>
            <a:r>
              <a:rPr lang="en-US" altLang="ja-JP" sz="1800" dirty="0"/>
              <a:t> </a:t>
            </a:r>
            <a:br>
              <a:rPr lang="en-US" altLang="ja-JP" sz="1800" dirty="0"/>
            </a:br>
            <a:r>
              <a:rPr lang="en-US" altLang="ja-JP" sz="1800" dirty="0"/>
              <a:t>Meeting ID: 855-399-477 </a:t>
            </a:r>
            <a:r>
              <a:rPr lang="en-US" altLang="ja-JP" sz="1800" dirty="0" smtClean="0"/>
              <a:t> </a:t>
            </a:r>
            <a:endParaRPr kumimoji="1" lang="ja-JP" altLang="en-US" sz="1800" dirty="0"/>
          </a:p>
        </p:txBody>
      </p:sp>
      <p:sp>
        <p:nvSpPr>
          <p:cNvPr id="3" name="テキスト ボックス 2"/>
          <p:cNvSpPr txBox="1"/>
          <p:nvPr/>
        </p:nvSpPr>
        <p:spPr>
          <a:xfrm>
            <a:off x="251520" y="1711930"/>
            <a:ext cx="7762061" cy="830997"/>
          </a:xfrm>
          <a:prstGeom prst="rect">
            <a:avLst/>
          </a:prstGeom>
          <a:noFill/>
        </p:spPr>
        <p:txBody>
          <a:bodyPr wrap="none" rtlCol="0">
            <a:spAutoFit/>
          </a:bodyPr>
          <a:lstStyle/>
          <a:p>
            <a:r>
              <a:rPr lang="en-US" altLang="ja-JP" sz="2400" dirty="0"/>
              <a:t>Date: </a:t>
            </a:r>
            <a:endParaRPr lang="en-US" altLang="ja-JP" sz="2400" dirty="0" smtClean="0"/>
          </a:p>
          <a:p>
            <a:r>
              <a:rPr lang="en-US" altLang="ja-JP" sz="2400" dirty="0" smtClean="0"/>
              <a:t>Sept. </a:t>
            </a:r>
            <a:r>
              <a:rPr lang="en-US" altLang="ja-JP" sz="2400" dirty="0"/>
              <a:t>2nd 10:00JST/ </a:t>
            </a:r>
            <a:r>
              <a:rPr lang="en-US" altLang="ja-JP" sz="2400" dirty="0" smtClean="0"/>
              <a:t>Sept. </a:t>
            </a:r>
            <a:r>
              <a:rPr lang="en-US" altLang="ja-JP" sz="2400" dirty="0"/>
              <a:t>2nd 3:00CET/ </a:t>
            </a:r>
            <a:r>
              <a:rPr lang="en-US" altLang="ja-JP" sz="2400" dirty="0" smtClean="0"/>
              <a:t>Sept. </a:t>
            </a:r>
            <a:r>
              <a:rPr lang="en-US" altLang="ja-JP" sz="2400" dirty="0"/>
              <a:t>1st </a:t>
            </a:r>
            <a:r>
              <a:rPr lang="en-US" altLang="ja-JP" sz="2400" dirty="0" smtClean="0"/>
              <a:t>21:00ET</a:t>
            </a:r>
            <a:endParaRPr kumimoji="1" lang="ja-JP" altLang="en-US" sz="2400" dirty="0"/>
          </a:p>
        </p:txBody>
      </p:sp>
      <p:sp>
        <p:nvSpPr>
          <p:cNvPr id="10" name="テキスト ボックス 9"/>
          <p:cNvSpPr txBox="1"/>
          <p:nvPr/>
        </p:nvSpPr>
        <p:spPr>
          <a:xfrm>
            <a:off x="251520" y="2535287"/>
            <a:ext cx="1141659" cy="461665"/>
          </a:xfrm>
          <a:prstGeom prst="rect">
            <a:avLst/>
          </a:prstGeom>
          <a:noFill/>
        </p:spPr>
        <p:txBody>
          <a:bodyPr wrap="none" rtlCol="0">
            <a:spAutoFit/>
          </a:bodyPr>
          <a:lstStyle/>
          <a:p>
            <a:r>
              <a:rPr lang="en-US" altLang="ja-JP" sz="2400" dirty="0" smtClean="0"/>
              <a:t>Access:</a:t>
            </a:r>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Call for essential patents and policies &amp; procedures reminder </a:t>
            </a:r>
          </a:p>
          <a:p>
            <a:r>
              <a:rPr lang="en-US" altLang="ja-JP" sz="2400" dirty="0"/>
              <a:t>Review revised version of Technical Guidance Document</a:t>
            </a:r>
          </a:p>
          <a:p>
            <a:r>
              <a:rPr lang="en-US" altLang="ja-JP" sz="2400" dirty="0" smtClean="0"/>
              <a:t>Draft </a:t>
            </a:r>
            <a:r>
              <a:rPr lang="en-US" altLang="ja-JP" sz="2400" dirty="0"/>
              <a:t>document</a:t>
            </a:r>
          </a:p>
          <a:p>
            <a:r>
              <a:rPr lang="en-US" altLang="ja-JP" sz="2400" dirty="0"/>
              <a:t>Plan for </a:t>
            </a:r>
            <a:r>
              <a:rPr lang="en-US" altLang="ja-JP" sz="2400" dirty="0" smtClean="0"/>
              <a:t>November </a:t>
            </a:r>
            <a:r>
              <a:rPr lang="en-US" altLang="ja-JP" sz="2400" dirty="0"/>
              <a:t>meeting</a:t>
            </a:r>
          </a:p>
          <a:p>
            <a:r>
              <a:rPr lang="en-US" altLang="ja-JP" sz="2400" dirty="0"/>
              <a:t>AOB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October </a:t>
            </a:r>
            <a:r>
              <a:rPr kumimoji="1" lang="en-US" altLang="ja-JP" dirty="0" smtClean="0"/>
              <a:t>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October, 2015</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9</a:t>
            </a:fld>
            <a:endParaRPr lang="en-US" altLang="ja-JP"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28" y="1484784"/>
            <a:ext cx="8640000" cy="5034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下カーブ矢印 2"/>
          <p:cNvSpPr/>
          <p:nvPr/>
        </p:nvSpPr>
        <p:spPr bwMode="auto">
          <a:xfrm flipH="1">
            <a:off x="2929220" y="1772816"/>
            <a:ext cx="3744416" cy="1152128"/>
          </a:xfrm>
          <a:prstGeom prst="curvedDownArrow">
            <a:avLst>
              <a:gd name="adj1" fmla="val 25000"/>
              <a:gd name="adj2" fmla="val 40440"/>
              <a:gd name="adj3" fmla="val 28586"/>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1979712" y="2924944"/>
            <a:ext cx="1552028" cy="338554"/>
          </a:xfrm>
          <a:prstGeom prst="rect">
            <a:avLst/>
          </a:prstGeom>
          <a:solidFill>
            <a:srgbClr val="FF0000"/>
          </a:solidFill>
        </p:spPr>
        <p:txBody>
          <a:bodyPr wrap="none" rtlCol="0">
            <a:spAutoFit/>
          </a:bodyPr>
          <a:lstStyle/>
          <a:p>
            <a:r>
              <a:rPr lang="en-US" altLang="ja-JP" sz="1600" dirty="0" smtClean="0"/>
              <a:t>AM1 Reunion </a:t>
            </a:r>
            <a:r>
              <a:rPr lang="en-US" altLang="ja-JP" sz="1600" dirty="0"/>
              <a:t>B</a:t>
            </a:r>
            <a:endParaRPr kumimoji="1" lang="ja-JP" altLang="en-US" sz="1600" dirty="0"/>
          </a:p>
        </p:txBody>
      </p:sp>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322</TotalTime>
  <Words>907</Words>
  <Application>Microsoft Office PowerPoint</Application>
  <PresentationFormat>画面に合わせる (4:3)</PresentationFormat>
  <Paragraphs>195</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TG4s Teleconference Opening Information for October 2015</vt:lpstr>
      <vt:lpstr>PowerPoint プレゼンテーション</vt:lpstr>
      <vt:lpstr>PowerPoint プレゼンテーション</vt:lpstr>
      <vt:lpstr>Call for Potentially Essential Patents</vt:lpstr>
      <vt:lpstr>Other Guidelines for IEEE WG Meetings</vt:lpstr>
      <vt:lpstr>Teleconference Information</vt:lpstr>
      <vt:lpstr>Agenda</vt:lpstr>
      <vt:lpstr>October Meeting Agenda Graphic</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15-15-0635-00-004s</dc:description>
  <cp:lastModifiedBy>Shoichi Kitazawa</cp:lastModifiedBy>
  <cp:revision>2</cp:revision>
  <cp:lastPrinted>2015-06-24T08:51:36Z</cp:lastPrinted>
  <dcterms:created xsi:type="dcterms:W3CDTF">2015-02-02T05:19:06Z</dcterms:created>
  <dcterms:modified xsi:type="dcterms:W3CDTF">2015-10-27T23:18:39Z</dcterms:modified>
</cp:coreProperties>
</file>