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324" r:id="rId3"/>
    <p:sldId id="326" r:id="rId4"/>
    <p:sldId id="327" r:id="rId5"/>
    <p:sldId id="325"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9FF"/>
    <a:srgbClr val="FF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15" autoAdjust="0"/>
    <p:restoredTop sz="96030" autoAdjust="0"/>
  </p:normalViewPr>
  <p:slideViewPr>
    <p:cSldViewPr>
      <p:cViewPr varScale="1">
        <p:scale>
          <a:sx n="73" d="100"/>
          <a:sy n="73" d="100"/>
        </p:scale>
        <p:origin x="-804" y="-102"/>
      </p:cViewPr>
      <p:guideLst>
        <p:guide orient="horz" pos="3362"/>
        <p:guide pos="285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510424D2-30EA-4DBF-ADD7-9935F036306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028641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522B39B-2C39-4F9C-9430-A9CD3DBEDC59}"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7894919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a:t>
            </a:fld>
            <a:endParaRPr lang="en-US" altLang="ja-JP"/>
          </a:p>
        </p:txBody>
      </p:sp>
    </p:spTree>
    <p:extLst>
      <p:ext uri="{BB962C8B-B14F-4D97-AF65-F5344CB8AC3E}">
        <p14:creationId xmlns:p14="http://schemas.microsoft.com/office/powerpoint/2010/main" val="2038142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smtClean="0"/>
              <a:t>&lt;Nov. 2015&gt;</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6652F43B-E88C-4292-9842-7923F42985AC}" type="slidenum">
              <a:rPr lang="en-US" altLang="ja-JP"/>
              <a:pPr/>
              <a:t>‹#›</a:t>
            </a:fld>
            <a:endParaRPr lang="en-US" altLang="ja-JP"/>
          </a:p>
        </p:txBody>
      </p:sp>
    </p:spTree>
    <p:extLst>
      <p:ext uri="{BB962C8B-B14F-4D97-AF65-F5344CB8AC3E}">
        <p14:creationId xmlns:p14="http://schemas.microsoft.com/office/powerpoint/2010/main" val="5702661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67CB61E-4224-4065-A98C-4D3B055BC026}" type="slidenum">
              <a:rPr lang="en-US" altLang="ja-JP"/>
              <a:pPr/>
              <a:t>‹#›</a:t>
            </a:fld>
            <a:endParaRPr lang="en-US" altLang="ja-JP"/>
          </a:p>
        </p:txBody>
      </p:sp>
    </p:spTree>
    <p:extLst>
      <p:ext uri="{BB962C8B-B14F-4D97-AF65-F5344CB8AC3E}">
        <p14:creationId xmlns:p14="http://schemas.microsoft.com/office/powerpoint/2010/main" val="6334127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dirty="0" smtClean="0"/>
              <a:t>&lt;Oct. 2015&gt;</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smtClean="0"/>
              <a:t>Kondou (Sony)</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54977A5C-F0ED-4241-9D3A-66015270F4BA}" type="slidenum">
              <a:rPr lang="en-US" altLang="ja-JP"/>
              <a:pPr/>
              <a: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802.15-15-0801-00-003e</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 name="Rectangle 9"/>
          <p:cNvSpPr>
            <a:spLocks noChangeArrowheads="1"/>
          </p:cNvSpPr>
          <p:nvPr userDrawn="1"/>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pitchFamily="50" charset="-128"/>
              </a:rPr>
              <a:t>Submission</a:t>
            </a:r>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ecma-international.org/news/Publication%20of%20ECMA%20NFC%20standards.htm" TargetMode="External"/><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smtClean="0"/>
              <a:t>&lt;Oct. 2015&gt;</a:t>
            </a:r>
            <a:endParaRPr lang="en-US" altLang="ja-JP" dirty="0"/>
          </a:p>
        </p:txBody>
      </p:sp>
      <p:sp>
        <p:nvSpPr>
          <p:cNvPr id="5"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78D5D3F8-D805-444C-8A2D-11DF22B16829}" type="slidenum">
              <a:rPr lang="en-US" altLang="ja-JP"/>
              <a:pPr/>
              <a:t>1</a:t>
            </a:fld>
            <a:endParaRPr lang="en-US" altLang="ja-JP" dirty="0"/>
          </a:p>
        </p:txBody>
      </p:sp>
      <p:sp>
        <p:nvSpPr>
          <p:cNvPr id="8" name="Rectangle 3"/>
          <p:cNvSpPr>
            <a:spLocks noChangeArrowheads="1"/>
          </p:cNvSpPr>
          <p:nvPr/>
        </p:nvSpPr>
        <p:spPr bwMode="auto">
          <a:xfrm>
            <a:off x="365307" y="1016732"/>
            <a:ext cx="8340362"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Times New Roman" pitchFamily="18" charset="0"/>
              </a:rPr>
              <a:t>Project: IEEE P802.15 Working Group for Wireless Personal Area Networks (WPANs)</a:t>
            </a:r>
            <a:endPar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Submission Title: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[Removal</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of security part from MAC</a:t>
            </a:r>
            <a:r>
              <a:rPr kumimoji="1" lang="pt-BR"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 </a:t>
            </a:r>
            <a:endParaRPr kumimoji="1" lang="pt-BR"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Date Submitted: [</a:t>
            </a:r>
            <a:r>
              <a:rPr lang="en-US" altLang="ja-JP" sz="1600" dirty="0" smtClean="0">
                <a:solidFill>
                  <a:srgbClr val="000000"/>
                </a:solidFill>
                <a:latin typeface="Times New Roman" pitchFamily="18" charset="0"/>
                <a:ea typeface="ＭＳ Ｐゴシック" charset="-128"/>
                <a:cs typeface="Times New Roman" pitchFamily="18" charset="0"/>
              </a:rPr>
              <a:t>29</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October 2015]</a:t>
            </a:r>
          </a:p>
          <a:p>
            <a:pPr lvl="0" fontAlgn="auto">
              <a:spcBef>
                <a:spcPts val="0"/>
              </a:spcBef>
              <a:spcAft>
                <a:spcPts val="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Source: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[Keitarou Kondou</a:t>
            </a:r>
            <a:r>
              <a:rPr lang="en-US" altLang="ja-JP" sz="1600" baseline="30000" dirty="0">
                <a:solidFill>
                  <a:srgbClr val="000000"/>
                </a:solidFill>
                <a:latin typeface="Times New Roman" pitchFamily="18" charset="0"/>
                <a:ea typeface="ＭＳ Ｐゴシック" charset="-128"/>
                <a:cs typeface="Times New Roman" pitchFamily="18" charset="0"/>
              </a:rPr>
              <a:t>(1)</a:t>
            </a:r>
            <a:r>
              <a:rPr lang="en-US" altLang="ja-JP" sz="1600" dirty="0" smtClean="0">
                <a:solidFill>
                  <a:srgbClr val="000000"/>
                </a:solidFill>
                <a:latin typeface="Times New Roman" pitchFamily="18" charset="0"/>
                <a:ea typeface="ＭＳ Ｐゴシック" charset="-128"/>
                <a:cs typeface="Times New Roman" pitchFamily="18" charset="0"/>
              </a:rPr>
              <a:t>, Makoto Noda</a:t>
            </a:r>
            <a:r>
              <a:rPr lang="en-US" altLang="ja-JP" sz="1600" dirty="0">
                <a:solidFill>
                  <a:srgbClr val="000000"/>
                </a:solidFill>
                <a:latin typeface="Times New Roman" pitchFamily="18" charset="0"/>
                <a:ea typeface="ＭＳ Ｐゴシック" charset="-128"/>
                <a:cs typeface="Times New Roman" pitchFamily="18" charset="0"/>
              </a:rPr>
              <a:t>,</a:t>
            </a:r>
            <a:r>
              <a:rPr lang="en-US" altLang="ja-JP" sz="1600" dirty="0" smtClean="0">
                <a:solidFill>
                  <a:srgbClr val="000000"/>
                </a:solidFill>
                <a:latin typeface="Times New Roman" pitchFamily="18" charset="0"/>
                <a:ea typeface="ＭＳ Ｐゴシック" charset="-128"/>
                <a:cs typeface="Times New Roman" pitchFamily="18" charset="0"/>
              </a:rPr>
              <a:t> Hiroyuki Matsumura, </a:t>
            </a:r>
            <a:r>
              <a:rPr lang="en-US" altLang="ja-JP" sz="1600" dirty="0">
                <a:solidFill>
                  <a:srgbClr val="000000"/>
                </a:solidFill>
                <a:latin typeface="Times New Roman" pitchFamily="18" charset="0"/>
                <a:ea typeface="ＭＳ Ｐゴシック" charset="-128"/>
                <a:cs typeface="Times New Roman" pitchFamily="18" charset="0"/>
              </a:rPr>
              <a:t>Ken </a:t>
            </a:r>
            <a:r>
              <a:rPr lang="en-US" altLang="ja-JP" sz="1600" dirty="0" smtClean="0">
                <a:solidFill>
                  <a:srgbClr val="000000"/>
                </a:solidFill>
                <a:latin typeface="Times New Roman" pitchFamily="18" charset="0"/>
                <a:ea typeface="ＭＳ Ｐゴシック" charset="-128"/>
                <a:cs typeface="Times New Roman" pitchFamily="18" charset="0"/>
              </a:rPr>
              <a:t>Hiraga, </a:t>
            </a:r>
            <a:r>
              <a:rPr lang="en-US" altLang="ja-JP" sz="1600" dirty="0" err="1">
                <a:solidFill>
                  <a:srgbClr val="000000"/>
                </a:solidFill>
                <a:latin typeface="Times New Roman" pitchFamily="18" charset="0"/>
                <a:ea typeface="ＭＳ Ｐゴシック" charset="-128"/>
                <a:cs typeface="Times New Roman" pitchFamily="18" charset="0"/>
              </a:rPr>
              <a:t>Itaru</a:t>
            </a:r>
            <a:r>
              <a:rPr lang="en-US" altLang="ja-JP" sz="1600" dirty="0">
                <a:solidFill>
                  <a:srgbClr val="000000"/>
                </a:solidFill>
                <a:latin typeface="Times New Roman" pitchFamily="18" charset="0"/>
                <a:ea typeface="ＭＳ Ｐゴシック" charset="-128"/>
                <a:cs typeface="Times New Roman" pitchFamily="18" charset="0"/>
              </a:rPr>
              <a:t> </a:t>
            </a:r>
            <a:r>
              <a:rPr lang="en-US" altLang="ja-JP" sz="1600" dirty="0" err="1">
                <a:solidFill>
                  <a:srgbClr val="000000"/>
                </a:solidFill>
                <a:latin typeface="Times New Roman" pitchFamily="18" charset="0"/>
                <a:ea typeface="ＭＳ Ｐゴシック" charset="-128"/>
                <a:cs typeface="Times New Roman" pitchFamily="18" charset="0"/>
              </a:rPr>
              <a:t>Maekawa</a:t>
            </a:r>
            <a:r>
              <a:rPr lang="en-US" altLang="ja-JP" sz="1600" dirty="0">
                <a:solidFill>
                  <a:srgbClr val="000000"/>
                </a:solidFill>
                <a:latin typeface="Times New Roman" pitchFamily="18" charset="0"/>
                <a:ea typeface="ＭＳ Ｐゴシック" charset="-128"/>
                <a:cs typeface="Times New Roman" pitchFamily="18" charset="0"/>
              </a:rPr>
              <a:t>, </a:t>
            </a:r>
            <a:r>
              <a:rPr lang="en-US" altLang="ja-JP" sz="1600" dirty="0" err="1">
                <a:solidFill>
                  <a:srgbClr val="000000"/>
                </a:solidFill>
                <a:latin typeface="Times New Roman" pitchFamily="18" charset="0"/>
                <a:ea typeface="ＭＳ Ｐゴシック" charset="-128"/>
                <a:cs typeface="Times New Roman" pitchFamily="18" charset="0"/>
              </a:rPr>
              <a:t>Ko</a:t>
            </a:r>
            <a:r>
              <a:rPr lang="en-US" altLang="ja-JP" sz="1600" dirty="0">
                <a:solidFill>
                  <a:srgbClr val="000000"/>
                </a:solidFill>
                <a:latin typeface="Times New Roman" pitchFamily="18" charset="0"/>
                <a:ea typeface="ＭＳ Ｐゴシック" charset="-128"/>
                <a:cs typeface="Times New Roman" pitchFamily="18" charset="0"/>
              </a:rPr>
              <a:t> </a:t>
            </a:r>
            <a:r>
              <a:rPr lang="en-US" altLang="ja-JP" sz="1600" dirty="0" err="1">
                <a:solidFill>
                  <a:srgbClr val="000000"/>
                </a:solidFill>
                <a:latin typeface="Times New Roman" pitchFamily="18" charset="0"/>
                <a:ea typeface="ＭＳ Ｐゴシック" charset="-128"/>
                <a:cs typeface="Times New Roman" pitchFamily="18" charset="0"/>
              </a:rPr>
              <a:t>Togashi</a:t>
            </a:r>
            <a:r>
              <a:rPr lang="en-US" altLang="ja-JP" sz="1600" dirty="0">
                <a:solidFill>
                  <a:srgbClr val="000000"/>
                </a:solidFill>
                <a:latin typeface="Times New Roman" pitchFamily="18" charset="0"/>
                <a:ea typeface="ＭＳ Ｐゴシック" charset="-128"/>
                <a:cs typeface="Times New Roman" pitchFamily="18" charset="0"/>
              </a:rPr>
              <a:t>, Kiyoshi </a:t>
            </a:r>
            <a:r>
              <a:rPr lang="en-US" altLang="ja-JP" sz="1600" dirty="0" err="1" smtClean="0">
                <a:solidFill>
                  <a:srgbClr val="000000"/>
                </a:solidFill>
                <a:latin typeface="Times New Roman" pitchFamily="18" charset="0"/>
                <a:ea typeface="ＭＳ Ｐゴシック" charset="-128"/>
                <a:cs typeface="Times New Roman" pitchFamily="18" charset="0"/>
              </a:rPr>
              <a:t>Toshimitsu</a:t>
            </a:r>
            <a:r>
              <a:rPr lang="en-US" altLang="ja-JP" sz="1600" dirty="0" smtClean="0">
                <a:solidFill>
                  <a:srgbClr val="000000"/>
                </a:solidFill>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Company: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[JRC,</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NTT, Toshiba, Sony</a:t>
            </a:r>
            <a:r>
              <a:rPr kumimoji="1" lang="en-US" altLang="ja-JP" sz="1600" b="0" i="0" u="none" strike="noStrike" kern="1200" cap="none" spc="0" normalizeH="0" baseline="30000" noProof="0" dirty="0" smtClean="0">
                <a:ln>
                  <a:noFill/>
                </a:ln>
                <a:solidFill>
                  <a:srgbClr val="000000"/>
                </a:solidFill>
                <a:effectLst/>
                <a:uLnTx/>
                <a:uFillTx/>
                <a:latin typeface="Times New Roman" pitchFamily="18" charset="0"/>
                <a:ea typeface="ＭＳ Ｐゴシック" charset="-128"/>
                <a:cs typeface="Times New Roman" pitchFamily="18" charset="0"/>
              </a:rPr>
              <a:t>1</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Address</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1-7-1 Konan, Minato-</a:t>
            </a:r>
            <a:r>
              <a:rPr kumimoji="1" lang="en-US" altLang="ja-JP" sz="1600" b="0" i="0" u="none" strike="noStrike" kern="1200" cap="none" spc="0" normalizeH="0" baseline="0" noProof="0" dirty="0" err="1" smtClean="0">
                <a:ln>
                  <a:noFill/>
                </a:ln>
                <a:effectLst/>
                <a:uLnTx/>
                <a:uFillTx/>
                <a:latin typeface="Times New Roman" pitchFamily="18" charset="0"/>
                <a:ea typeface="ＭＳ Ｐゴシック" charset="-128"/>
                <a:cs typeface="Times New Roman" pitchFamily="18" charset="0"/>
              </a:rPr>
              <a:t>ku</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Tokyo 108-0075</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E-Mail</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err="1" smtClean="0">
                <a:ln>
                  <a:noFill/>
                </a:ln>
                <a:solidFill>
                  <a:srgbClr val="000000"/>
                </a:solidFill>
                <a:effectLst/>
                <a:uLnTx/>
                <a:uFillTx/>
                <a:latin typeface="Times New Roman" pitchFamily="18" charset="0"/>
                <a:ea typeface="ＭＳ Ｐゴシック" charset="-128"/>
                <a:cs typeface="Times New Roman" pitchFamily="18" charset="0"/>
              </a:rPr>
              <a:t>Keitarou.Kondou</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jp.sony.com</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Abstract</a:t>
            </a: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This document suggests the removal of security part from current proposal</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Purpose: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To </a:t>
            </a:r>
            <a:r>
              <a:rPr lang="en-US" altLang="ja-JP" sz="1600" noProof="0" dirty="0" smtClean="0">
                <a:solidFill>
                  <a:srgbClr val="000000"/>
                </a:solidFill>
                <a:latin typeface="Times New Roman" pitchFamily="18" charset="0"/>
                <a:ea typeface="ＭＳ Ｐゴシック" charset="-128"/>
                <a:cs typeface="Times New Roman" pitchFamily="18" charset="0"/>
              </a:rPr>
              <a:t>modify the current TG3e draft document</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Notice: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Release: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contributors acknowledge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and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accept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that this contribution becomes the property of IEEE and may be made publicly available by P802.15</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smtClean="0"/>
              <a:t>&lt;Oct.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a:t>
            </a:fld>
            <a:endParaRPr lang="en-US" altLang="ja-JP"/>
          </a:p>
        </p:txBody>
      </p:sp>
      <p:sp>
        <p:nvSpPr>
          <p:cNvPr id="12" name="テキスト ボックス 11"/>
          <p:cNvSpPr txBox="1"/>
          <p:nvPr/>
        </p:nvSpPr>
        <p:spPr>
          <a:xfrm>
            <a:off x="185579" y="889844"/>
            <a:ext cx="8850917" cy="5324535"/>
          </a:xfrm>
          <a:prstGeom prst="rect">
            <a:avLst/>
          </a:prstGeom>
          <a:noFill/>
        </p:spPr>
        <p:txBody>
          <a:bodyPr wrap="square" rtlCol="0">
            <a:spAutoFit/>
          </a:bodyPr>
          <a:lstStyle/>
          <a:p>
            <a:r>
              <a:rPr kumimoji="1" lang="en-US" altLang="ja-JP" sz="2800" u="sng" dirty="0" smtClean="0"/>
              <a:t>Comment on TG3e proposal</a:t>
            </a:r>
          </a:p>
          <a:p>
            <a:pPr marL="571500" indent="-571500">
              <a:buFont typeface="Arial" panose="020B0604020202020204" pitchFamily="34" charset="0"/>
              <a:buChar char="•"/>
            </a:pPr>
            <a:r>
              <a:rPr kumimoji="1" lang="en-US" altLang="ja-JP" sz="2000" dirty="0" smtClean="0"/>
              <a:t>Remove security part in 7.2.x</a:t>
            </a:r>
            <a:r>
              <a:rPr kumimoji="1" lang="en-US" altLang="ja-JP" sz="2000" dirty="0"/>
              <a:t> </a:t>
            </a:r>
            <a:r>
              <a:rPr kumimoji="1" lang="en-US" altLang="ja-JP" sz="2000" dirty="0" smtClean="0"/>
              <a:t>and 7.3.x.</a:t>
            </a:r>
          </a:p>
          <a:p>
            <a:pPr marL="571500" indent="-571500">
              <a:buFont typeface="Arial" panose="020B0604020202020204" pitchFamily="34" charset="0"/>
              <a:buChar char="•"/>
            </a:pPr>
            <a:endParaRPr kumimoji="1" lang="en-US" altLang="ja-JP" sz="2400" dirty="0" smtClean="0"/>
          </a:p>
          <a:p>
            <a:r>
              <a:rPr kumimoji="1" lang="en-US" altLang="ja-JP" sz="2800" u="sng" dirty="0" smtClean="0"/>
              <a:t>Reason</a:t>
            </a:r>
          </a:p>
          <a:p>
            <a:pPr marL="571500" indent="-571500">
              <a:buFont typeface="Arial" panose="020B0604020202020204" pitchFamily="34" charset="0"/>
              <a:buChar char="•"/>
            </a:pPr>
            <a:r>
              <a:rPr kumimoji="1" lang="en-US" altLang="ja-JP" sz="2000" dirty="0" smtClean="0"/>
              <a:t>less </a:t>
            </a:r>
            <a:r>
              <a:rPr kumimoji="1" lang="en-US" altLang="ja-JP" sz="2000" dirty="0"/>
              <a:t>demand from task group </a:t>
            </a:r>
            <a:r>
              <a:rPr kumimoji="1" lang="en-US" altLang="ja-JP" sz="2000" dirty="0" smtClean="0"/>
              <a:t>members</a:t>
            </a:r>
          </a:p>
          <a:p>
            <a:pPr marL="571500" indent="-571500">
              <a:buFont typeface="Arial" panose="020B0604020202020204" pitchFamily="34" charset="0"/>
              <a:buChar char="•"/>
            </a:pPr>
            <a:endParaRPr kumimoji="1" lang="en-US" altLang="ja-JP" sz="2000" dirty="0"/>
          </a:p>
          <a:p>
            <a:pPr marL="571500" indent="-571500">
              <a:buFont typeface="Arial" panose="020B0604020202020204" pitchFamily="34" charset="0"/>
              <a:buChar char="•"/>
            </a:pPr>
            <a:r>
              <a:rPr kumimoji="1" lang="en-US" altLang="ja-JP" sz="2000" b="1" dirty="0" smtClean="0"/>
              <a:t>Protection in an </a:t>
            </a:r>
            <a:r>
              <a:rPr kumimoji="1" lang="en-US" altLang="ja-JP" sz="2000" b="1" dirty="0"/>
              <a:t>upper layer may be </a:t>
            </a:r>
            <a:r>
              <a:rPr kumimoji="1" lang="en-US" altLang="ja-JP" sz="2000" b="1" dirty="0" smtClean="0"/>
              <a:t>sufficient.</a:t>
            </a:r>
          </a:p>
          <a:p>
            <a:r>
              <a:rPr kumimoji="1" lang="en-US" altLang="ja-JP" sz="2000" dirty="0" smtClean="0"/>
              <a:t>         Example:  Near Field Communication (NFC)</a:t>
            </a:r>
          </a:p>
          <a:p>
            <a:r>
              <a:rPr kumimoji="1" lang="en-US" altLang="ja-JP" sz="2000" dirty="0"/>
              <a:t> </a:t>
            </a:r>
            <a:r>
              <a:rPr kumimoji="1" lang="en-US" altLang="ja-JP" sz="2000" dirty="0" smtClean="0"/>
              <a:t>         - Security function in NFC is realized above the communication protocol layer.</a:t>
            </a:r>
          </a:p>
          <a:p>
            <a:r>
              <a:rPr kumimoji="1" lang="en-US" altLang="ja-JP" sz="2000" dirty="0" smtClean="0"/>
              <a:t>      </a:t>
            </a:r>
          </a:p>
          <a:p>
            <a:pPr marL="571500" indent="-571500">
              <a:buFont typeface="Arial" panose="020B0604020202020204" pitchFamily="34" charset="0"/>
              <a:buChar char="•"/>
            </a:pPr>
            <a:r>
              <a:rPr kumimoji="1" lang="en-US" altLang="ja-JP" sz="2000" dirty="0" smtClean="0"/>
              <a:t>4-way handshake to exchange </a:t>
            </a:r>
            <a:r>
              <a:rPr kumimoji="1" lang="en-US" altLang="ja-JP" sz="2000" dirty="0"/>
              <a:t>security </a:t>
            </a:r>
            <a:r>
              <a:rPr kumimoji="1" lang="en-US" altLang="ja-JP" sz="2000" dirty="0" smtClean="0"/>
              <a:t>information takes a long </a:t>
            </a:r>
            <a:r>
              <a:rPr kumimoji="1" lang="en-US" altLang="ja-JP" sz="2000" dirty="0"/>
              <a:t>time </a:t>
            </a:r>
            <a:r>
              <a:rPr kumimoji="1" lang="en-US" altLang="ja-JP" sz="2000" dirty="0" smtClean="0"/>
              <a:t>before </a:t>
            </a:r>
            <a:r>
              <a:rPr kumimoji="1" lang="en-US" altLang="ja-JP" sz="2000" dirty="0"/>
              <a:t>transaction of </a:t>
            </a:r>
            <a:r>
              <a:rPr kumimoji="1" lang="en-US" altLang="ja-JP" sz="2000" dirty="0" smtClean="0"/>
              <a:t>data.</a:t>
            </a:r>
          </a:p>
          <a:p>
            <a:pPr marL="571500" indent="-571500">
              <a:buFont typeface="Arial" panose="020B0604020202020204" pitchFamily="34" charset="0"/>
              <a:buChar char="•"/>
            </a:pPr>
            <a:endParaRPr kumimoji="1" lang="en-US" altLang="ja-JP" sz="2000" dirty="0"/>
          </a:p>
          <a:p>
            <a:pPr marL="571500" indent="-571500">
              <a:buFont typeface="Arial" panose="020B0604020202020204" pitchFamily="34" charset="0"/>
              <a:buChar char="•"/>
            </a:pPr>
            <a:r>
              <a:rPr kumimoji="1" lang="en-US" altLang="ja-JP" sz="2000" dirty="0" smtClean="0"/>
              <a:t>Security </a:t>
            </a:r>
            <a:r>
              <a:rPr kumimoji="1" lang="en-US" altLang="ja-JP" sz="2000" dirty="0"/>
              <a:t>function </a:t>
            </a:r>
            <a:r>
              <a:rPr kumimoji="1" lang="en-US" altLang="ja-JP" sz="2000" dirty="0" smtClean="0"/>
              <a:t>can be employed in an future amendment by utilizing one of reserved bits</a:t>
            </a:r>
            <a:r>
              <a:rPr kumimoji="1" lang="en-US" altLang="ja-JP" sz="2000" dirty="0">
                <a:solidFill>
                  <a:srgbClr val="000000"/>
                </a:solidFill>
              </a:rPr>
              <a:t> </a:t>
            </a:r>
            <a:r>
              <a:rPr kumimoji="1" lang="en-US" altLang="ja-JP" sz="2000" dirty="0" smtClean="0">
                <a:solidFill>
                  <a:srgbClr val="000000"/>
                </a:solidFill>
              </a:rPr>
              <a:t>as a indicator of security transaction, even if the implementation of security in the MAC layer is required.</a:t>
            </a:r>
            <a:endParaRPr kumimoji="1" lang="en-US" altLang="ja-JP" sz="2000" dirty="0"/>
          </a:p>
        </p:txBody>
      </p:sp>
    </p:spTree>
    <p:extLst>
      <p:ext uri="{BB962C8B-B14F-4D97-AF65-F5344CB8AC3E}">
        <p14:creationId xmlns:p14="http://schemas.microsoft.com/office/powerpoint/2010/main" val="34410822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kumimoji="1" lang="en-US" altLang="ja-JP" dirty="0" smtClean="0"/>
              <a:t>Example: NFC specifications</a:t>
            </a:r>
            <a:endParaRPr kumimoji="1" lang="ja-JP" altLang="en-US" dirty="0"/>
          </a:p>
        </p:txBody>
      </p:sp>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3</a:t>
            </a:fld>
            <a:endParaRPr lang="en-US" altLang="ja-JP"/>
          </a:p>
        </p:txBody>
      </p:sp>
      <p:pic>
        <p:nvPicPr>
          <p:cNvPr id="7" name="Picture 2" descr="C:\Users\0000900007\Pictures\Publication%20of%20ECMA%20NFC%20standards_image00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2312876"/>
            <a:ext cx="2968916" cy="3240360"/>
          </a:xfrm>
          <a:prstGeom prst="rect">
            <a:avLst/>
          </a:prstGeom>
          <a:noFill/>
          <a:extLst>
            <a:ext uri="{909E8E84-426E-40DD-AFC4-6F175D3DCCD1}">
              <a14:hiddenFill xmlns:a14="http://schemas.microsoft.com/office/drawing/2010/main">
                <a:solidFill>
                  <a:srgbClr val="FFFFFF"/>
                </a:solidFill>
              </a14:hiddenFill>
            </a:ext>
          </a:extLst>
        </p:spPr>
      </p:pic>
      <p:sp>
        <p:nvSpPr>
          <p:cNvPr id="8" name="正方形/長方形 7"/>
          <p:cNvSpPr/>
          <p:nvPr/>
        </p:nvSpPr>
        <p:spPr>
          <a:xfrm>
            <a:off x="4303364" y="4032357"/>
            <a:ext cx="4284476" cy="584775"/>
          </a:xfrm>
          <a:prstGeom prst="rect">
            <a:avLst/>
          </a:prstGeom>
        </p:spPr>
        <p:txBody>
          <a:bodyPr wrap="square">
            <a:spAutoFit/>
          </a:bodyPr>
          <a:lstStyle/>
          <a:p>
            <a:r>
              <a:rPr lang="en-US" altLang="ja-JP" sz="1600" dirty="0"/>
              <a:t>NFC-SEC: </a:t>
            </a:r>
            <a:endParaRPr lang="en-US" altLang="ja-JP" sz="1600" dirty="0" smtClean="0"/>
          </a:p>
          <a:p>
            <a:r>
              <a:rPr lang="en-US" altLang="ja-JP" sz="1600" dirty="0" smtClean="0"/>
              <a:t>NFCIP-1 </a:t>
            </a:r>
            <a:r>
              <a:rPr lang="en-US" altLang="ja-JP" sz="1600" dirty="0"/>
              <a:t> </a:t>
            </a:r>
            <a:r>
              <a:rPr lang="en-US" altLang="ja-JP" sz="1600" dirty="0" smtClean="0">
                <a:solidFill>
                  <a:srgbClr val="FF0000"/>
                </a:solidFill>
              </a:rPr>
              <a:t>Security </a:t>
            </a:r>
            <a:r>
              <a:rPr lang="en-US" altLang="ja-JP" sz="1600" dirty="0">
                <a:solidFill>
                  <a:srgbClr val="FF0000"/>
                </a:solidFill>
              </a:rPr>
              <a:t>Services and Protocol </a:t>
            </a:r>
            <a:endParaRPr lang="ja-JP" altLang="en-US" sz="1600" dirty="0">
              <a:solidFill>
                <a:srgbClr val="FF0000"/>
              </a:solidFill>
            </a:endParaRPr>
          </a:p>
        </p:txBody>
      </p:sp>
      <p:sp>
        <p:nvSpPr>
          <p:cNvPr id="9" name="正方形/長方形 8"/>
          <p:cNvSpPr/>
          <p:nvPr/>
        </p:nvSpPr>
        <p:spPr>
          <a:xfrm>
            <a:off x="4303364" y="4722239"/>
            <a:ext cx="4661124" cy="830997"/>
          </a:xfrm>
          <a:prstGeom prst="rect">
            <a:avLst/>
          </a:prstGeom>
        </p:spPr>
        <p:txBody>
          <a:bodyPr wrap="square">
            <a:spAutoFit/>
          </a:bodyPr>
          <a:lstStyle/>
          <a:p>
            <a:r>
              <a:rPr lang="en-US" altLang="ja-JP" sz="1600" dirty="0" smtClean="0"/>
              <a:t>NFCIP-1 : </a:t>
            </a:r>
            <a:r>
              <a:rPr lang="en-US" altLang="ja-JP" sz="1600" dirty="0" smtClean="0">
                <a:solidFill>
                  <a:srgbClr val="FF0000"/>
                </a:solidFill>
              </a:rPr>
              <a:t>NFC Interface and Protocol-1</a:t>
            </a:r>
          </a:p>
          <a:p>
            <a:r>
              <a:rPr lang="en-US" altLang="ja-JP" sz="1600" dirty="0" smtClean="0"/>
              <a:t>= </a:t>
            </a:r>
            <a:r>
              <a:rPr lang="en-US" altLang="ja-JP" sz="1600" dirty="0" err="1" smtClean="0"/>
              <a:t>Felica</a:t>
            </a:r>
            <a:r>
              <a:rPr lang="en-US" altLang="ja-JP" sz="1600" dirty="0" smtClean="0"/>
              <a:t> PHY + </a:t>
            </a:r>
            <a:r>
              <a:rPr lang="en-US" altLang="ja-JP" sz="1600" dirty="0" err="1" smtClean="0"/>
              <a:t>TypeA</a:t>
            </a:r>
            <a:r>
              <a:rPr lang="en-US" altLang="ja-JP" sz="1600" dirty="0" smtClean="0"/>
              <a:t>(MIFARE) PHY + Merged MAC I/F</a:t>
            </a:r>
          </a:p>
        </p:txBody>
      </p:sp>
      <p:sp>
        <p:nvSpPr>
          <p:cNvPr id="10" name="テキスト ボックス 9"/>
          <p:cNvSpPr txBox="1"/>
          <p:nvPr/>
        </p:nvSpPr>
        <p:spPr>
          <a:xfrm>
            <a:off x="1968567" y="5733256"/>
            <a:ext cx="5206875" cy="461665"/>
          </a:xfrm>
          <a:prstGeom prst="rect">
            <a:avLst/>
          </a:prstGeom>
          <a:noFill/>
        </p:spPr>
        <p:txBody>
          <a:bodyPr wrap="none" rtlCol="0">
            <a:spAutoFit/>
          </a:bodyPr>
          <a:lstStyle/>
          <a:p>
            <a:pPr algn="ctr"/>
            <a:r>
              <a:rPr kumimoji="1" lang="en-US" altLang="ja-JP" sz="2400" dirty="0" smtClean="0"/>
              <a:t>Structural view of NFC specifications[1]</a:t>
            </a:r>
            <a:endParaRPr kumimoji="1" lang="ja-JP" altLang="en-US" sz="2400" dirty="0"/>
          </a:p>
        </p:txBody>
      </p:sp>
      <p:sp>
        <p:nvSpPr>
          <p:cNvPr id="11" name="正方形/長方形 10">
            <a:hlinkClick r:id="rId3"/>
          </p:cNvPr>
          <p:cNvSpPr/>
          <p:nvPr/>
        </p:nvSpPr>
        <p:spPr>
          <a:xfrm>
            <a:off x="647564" y="6187565"/>
            <a:ext cx="8208912" cy="307777"/>
          </a:xfrm>
          <a:prstGeom prst="rect">
            <a:avLst/>
          </a:prstGeom>
        </p:spPr>
        <p:txBody>
          <a:bodyPr wrap="square">
            <a:spAutoFit/>
          </a:bodyPr>
          <a:lstStyle/>
          <a:p>
            <a:r>
              <a:rPr lang="en-US" altLang="ja-JP" sz="1400" dirty="0" smtClean="0"/>
              <a:t>[1] http</a:t>
            </a:r>
            <a:r>
              <a:rPr lang="en-US" altLang="ja-JP" sz="1400" dirty="0"/>
              <a:t>://www.ecma-international.org/news/Publication%20of%20ECMA%20NFC%20standards.htm</a:t>
            </a:r>
            <a:endParaRPr lang="ja-JP" altLang="en-US" sz="1400" dirty="0"/>
          </a:p>
        </p:txBody>
      </p:sp>
      <p:sp>
        <p:nvSpPr>
          <p:cNvPr id="15" name="テキスト ボックス 14"/>
          <p:cNvSpPr txBox="1"/>
          <p:nvPr/>
        </p:nvSpPr>
        <p:spPr>
          <a:xfrm>
            <a:off x="988327" y="1628800"/>
            <a:ext cx="7167347" cy="523220"/>
          </a:xfrm>
          <a:prstGeom prst="rect">
            <a:avLst/>
          </a:prstGeom>
          <a:noFill/>
        </p:spPr>
        <p:txBody>
          <a:bodyPr wrap="none" rtlCol="0">
            <a:spAutoFit/>
          </a:bodyPr>
          <a:lstStyle/>
          <a:p>
            <a:r>
              <a:rPr kumimoji="1" lang="en-US" altLang="ja-JP" sz="2800" dirty="0" smtClean="0"/>
              <a:t>Security protocol is specified separately in NFC.</a:t>
            </a:r>
            <a:endParaRPr kumimoji="1" lang="ja-JP" altLang="en-US" sz="2800" dirty="0"/>
          </a:p>
        </p:txBody>
      </p:sp>
      <p:sp>
        <p:nvSpPr>
          <p:cNvPr id="17" name="テキスト ボックス 16"/>
          <p:cNvSpPr txBox="1"/>
          <p:nvPr/>
        </p:nvSpPr>
        <p:spPr>
          <a:xfrm>
            <a:off x="4303364" y="3018438"/>
            <a:ext cx="4193072" cy="338554"/>
          </a:xfrm>
          <a:prstGeom prst="rect">
            <a:avLst/>
          </a:prstGeom>
          <a:noFill/>
        </p:spPr>
        <p:txBody>
          <a:bodyPr wrap="square" rtlCol="0">
            <a:spAutoFit/>
          </a:bodyPr>
          <a:lstStyle/>
          <a:p>
            <a:r>
              <a:rPr kumimoji="1" lang="en-US" altLang="ja-JP" sz="1600" dirty="0" smtClean="0"/>
              <a:t>Encryption method, Key </a:t>
            </a:r>
            <a:r>
              <a:rPr kumimoji="1" lang="en-US" altLang="ja-JP" sz="1600" dirty="0" smtClean="0"/>
              <a:t>exchange protocol</a:t>
            </a:r>
            <a:r>
              <a:rPr kumimoji="1" lang="en-US" altLang="ja-JP" sz="1600" dirty="0" smtClean="0"/>
              <a:t>, </a:t>
            </a:r>
            <a:r>
              <a:rPr kumimoji="1" lang="en-US" altLang="ja-JP" sz="1600" dirty="0" err="1" smtClean="0"/>
              <a:t>etc</a:t>
            </a:r>
            <a:endParaRPr kumimoji="1" lang="ja-JP" altLang="en-US" sz="1600" dirty="0"/>
          </a:p>
        </p:txBody>
      </p:sp>
      <p:sp>
        <p:nvSpPr>
          <p:cNvPr id="19" name="右中かっこ 18"/>
          <p:cNvSpPr/>
          <p:nvPr/>
        </p:nvSpPr>
        <p:spPr bwMode="auto">
          <a:xfrm>
            <a:off x="3887924" y="2348880"/>
            <a:ext cx="360000" cy="1692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 name="右中かっこ 19"/>
          <p:cNvSpPr/>
          <p:nvPr/>
        </p:nvSpPr>
        <p:spPr bwMode="auto">
          <a:xfrm>
            <a:off x="3923928" y="4041256"/>
            <a:ext cx="360000" cy="684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1" name="右中かっこ 20"/>
          <p:cNvSpPr/>
          <p:nvPr/>
        </p:nvSpPr>
        <p:spPr bwMode="auto">
          <a:xfrm>
            <a:off x="3923928" y="4725144"/>
            <a:ext cx="360000" cy="792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500953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kumimoji="1" lang="en-US" altLang="ja-JP" dirty="0" smtClean="0"/>
              <a:t>Example: NFC-IP and NFC-SEC Layer</a:t>
            </a:r>
            <a:endParaRPr kumimoji="1" lang="ja-JP" altLang="en-US" dirty="0"/>
          </a:p>
        </p:txBody>
      </p:sp>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4</a:t>
            </a:fld>
            <a:endParaRPr lang="en-US" altLang="ja-JP"/>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2276872"/>
            <a:ext cx="5872984" cy="40324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テキスト ボックス 4"/>
          <p:cNvSpPr txBox="1"/>
          <p:nvPr/>
        </p:nvSpPr>
        <p:spPr>
          <a:xfrm>
            <a:off x="6804248" y="6159787"/>
            <a:ext cx="1128835" cy="276999"/>
          </a:xfrm>
          <a:prstGeom prst="rect">
            <a:avLst/>
          </a:prstGeom>
          <a:noFill/>
        </p:spPr>
        <p:txBody>
          <a:bodyPr wrap="none" rtlCol="0">
            <a:spAutoFit/>
          </a:bodyPr>
          <a:lstStyle/>
          <a:p>
            <a:r>
              <a:rPr kumimoji="1" lang="en-US" altLang="ja-JP" dirty="0" smtClean="0"/>
              <a:t>[2] ECMA-385</a:t>
            </a:r>
            <a:endParaRPr kumimoji="1" lang="ja-JP" altLang="en-US" dirty="0"/>
          </a:p>
        </p:txBody>
      </p:sp>
      <p:sp>
        <p:nvSpPr>
          <p:cNvPr id="8" name="テキスト ボックス 7"/>
          <p:cNvSpPr txBox="1"/>
          <p:nvPr/>
        </p:nvSpPr>
        <p:spPr>
          <a:xfrm>
            <a:off x="5447486" y="5999698"/>
            <a:ext cx="364202" cy="276999"/>
          </a:xfrm>
          <a:prstGeom prst="rect">
            <a:avLst/>
          </a:prstGeom>
          <a:noFill/>
        </p:spPr>
        <p:txBody>
          <a:bodyPr wrap="none" rtlCol="0">
            <a:spAutoFit/>
          </a:bodyPr>
          <a:lstStyle/>
          <a:p>
            <a:r>
              <a:rPr kumimoji="1" lang="en-US" altLang="ja-JP" dirty="0" smtClean="0"/>
              <a:t>[2]</a:t>
            </a:r>
            <a:endParaRPr kumimoji="1" lang="ja-JP" altLang="en-US" dirty="0"/>
          </a:p>
        </p:txBody>
      </p:sp>
      <p:sp>
        <p:nvSpPr>
          <p:cNvPr id="9" name="テキスト ボックス 8"/>
          <p:cNvSpPr txBox="1"/>
          <p:nvPr/>
        </p:nvSpPr>
        <p:spPr>
          <a:xfrm>
            <a:off x="53752" y="1700808"/>
            <a:ext cx="9036496" cy="400110"/>
          </a:xfrm>
          <a:prstGeom prst="rect">
            <a:avLst/>
          </a:prstGeom>
          <a:noFill/>
        </p:spPr>
        <p:txBody>
          <a:bodyPr wrap="square" rtlCol="0">
            <a:spAutoFit/>
          </a:bodyPr>
          <a:lstStyle/>
          <a:p>
            <a:pPr algn="ctr"/>
            <a:r>
              <a:rPr lang="en-US" altLang="ja-JP" sz="2000" dirty="0" smtClean="0"/>
              <a:t>NFC-SEC(ECMA-385) can only access NFC-IP layer(ECMA-340) v</a:t>
            </a:r>
            <a:r>
              <a:rPr kumimoji="1" lang="en-US" altLang="ja-JP" sz="2000" dirty="0" smtClean="0"/>
              <a:t>ia NFC-SAP.</a:t>
            </a:r>
            <a:endParaRPr kumimoji="1" lang="ja-JP" altLang="en-US" sz="2000" dirty="0"/>
          </a:p>
        </p:txBody>
      </p:sp>
    </p:spTree>
    <p:extLst>
      <p:ext uri="{BB962C8B-B14F-4D97-AF65-F5344CB8AC3E}">
        <p14:creationId xmlns:p14="http://schemas.microsoft.com/office/powerpoint/2010/main" val="3615439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タイトル 38"/>
          <p:cNvSpPr>
            <a:spLocks noGrp="1"/>
          </p:cNvSpPr>
          <p:nvPr>
            <p:ph type="title"/>
          </p:nvPr>
        </p:nvSpPr>
        <p:spPr/>
        <p:txBody>
          <a:bodyPr/>
          <a:lstStyle/>
          <a:p>
            <a:pPr lvl="0"/>
            <a:r>
              <a:rPr kumimoji="1" lang="en-US" altLang="ja-JP" dirty="0" smtClean="0"/>
              <a:t>Future security </a:t>
            </a:r>
            <a:r>
              <a:rPr kumimoji="1" lang="en-US" altLang="ja-JP" dirty="0" smtClean="0"/>
              <a:t>implementation</a:t>
            </a:r>
            <a:endParaRPr kumimoji="1" lang="ja-JP" altLang="en-US" dirty="0"/>
          </a:p>
        </p:txBody>
      </p:sp>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5</a:t>
            </a:fld>
            <a:endParaRPr lang="en-US" altLang="ja-JP"/>
          </a:p>
        </p:txBody>
      </p:sp>
      <p:sp>
        <p:nvSpPr>
          <p:cNvPr id="22" name="タイトル 1"/>
          <p:cNvSpPr txBox="1">
            <a:spLocks/>
          </p:cNvSpPr>
          <p:nvPr/>
        </p:nvSpPr>
        <p:spPr>
          <a:xfrm>
            <a:off x="358949" y="229838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ja-JP" altLang="en-US" sz="4400" b="0" i="0" u="none" strike="noStrike" kern="1200" cap="none" spc="0" normalizeH="0" baseline="0" noProof="0" dirty="0">
              <a:ln>
                <a:noFill/>
              </a:ln>
              <a:solidFill>
                <a:sysClr val="windowText" lastClr="000000"/>
              </a:solidFill>
              <a:effectLst/>
              <a:uLnTx/>
              <a:uFillTx/>
              <a:latin typeface="Calibri"/>
              <a:ea typeface="ＭＳ Ｐゴシック"/>
              <a:cs typeface="+mj-cs"/>
            </a:endParaRPr>
          </a:p>
        </p:txBody>
      </p:sp>
      <p:pic>
        <p:nvPicPr>
          <p:cNvPr id="23" name="Picture 2" descr="C:\Users\0000900007\Pictures\Publication%20of%20ECMA%20NFC%20standards_image00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6981" y="2411596"/>
            <a:ext cx="2968916" cy="3240360"/>
          </a:xfrm>
          <a:prstGeom prst="rect">
            <a:avLst/>
          </a:prstGeom>
          <a:noFill/>
          <a:extLst>
            <a:ext uri="{909E8E84-426E-40DD-AFC4-6F175D3DCCD1}">
              <a14:hiddenFill xmlns:a14="http://schemas.microsoft.com/office/drawing/2010/main">
                <a:solidFill>
                  <a:srgbClr val="FFFFFF"/>
                </a:solidFill>
              </a14:hiddenFill>
            </a:ext>
          </a:extLst>
        </p:spPr>
      </p:pic>
      <p:sp>
        <p:nvSpPr>
          <p:cNvPr id="24" name="正方形/長方形 23"/>
          <p:cNvSpPr/>
          <p:nvPr/>
        </p:nvSpPr>
        <p:spPr>
          <a:xfrm>
            <a:off x="4823445" y="4787860"/>
            <a:ext cx="2304256" cy="432048"/>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smtClean="0">
                <a:ln>
                  <a:noFill/>
                </a:ln>
                <a:solidFill>
                  <a:prstClr val="white"/>
                </a:solidFill>
                <a:effectLst/>
                <a:uLnTx/>
                <a:uFillTx/>
                <a:latin typeface="Calibri"/>
                <a:ea typeface="ＭＳ Ｐゴシック"/>
                <a:cs typeface="+mn-cs"/>
              </a:rPr>
              <a:t>15.3e MAC</a:t>
            </a:r>
            <a:endParaRPr kumimoji="1" lang="ja-JP" altLang="en-US" sz="1800" b="0" i="0" u="none" strike="noStrike" kern="0" cap="none" spc="0" normalizeH="0" baseline="0" noProof="0" dirty="0" smtClean="0">
              <a:ln>
                <a:noFill/>
              </a:ln>
              <a:solidFill>
                <a:prstClr val="white"/>
              </a:solidFill>
              <a:effectLst/>
              <a:uLnTx/>
              <a:uFillTx/>
              <a:latin typeface="Calibri"/>
              <a:ea typeface="ＭＳ Ｐゴシック"/>
              <a:cs typeface="+mn-cs"/>
            </a:endParaRPr>
          </a:p>
        </p:txBody>
      </p:sp>
      <p:sp>
        <p:nvSpPr>
          <p:cNvPr id="25" name="正方形/長方形 24"/>
          <p:cNvSpPr/>
          <p:nvPr/>
        </p:nvSpPr>
        <p:spPr>
          <a:xfrm>
            <a:off x="4823445" y="5219908"/>
            <a:ext cx="1152128" cy="432048"/>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smtClean="0">
                <a:ln>
                  <a:noFill/>
                </a:ln>
                <a:solidFill>
                  <a:prstClr val="white"/>
                </a:solidFill>
                <a:effectLst/>
                <a:uLnTx/>
                <a:uFillTx/>
                <a:latin typeface="Calibri"/>
                <a:ea typeface="ＭＳ Ｐゴシック"/>
                <a:cs typeface="+mn-cs"/>
              </a:rPr>
              <a:t>15.3e OOK PHY</a:t>
            </a:r>
            <a:endParaRPr kumimoji="1" lang="ja-JP" altLang="en-US" sz="1400" b="0" i="0" u="none" strike="noStrike" kern="0" cap="none" spc="0" normalizeH="0" baseline="0" noProof="0" dirty="0" smtClean="0">
              <a:ln>
                <a:noFill/>
              </a:ln>
              <a:solidFill>
                <a:prstClr val="white"/>
              </a:solidFill>
              <a:effectLst/>
              <a:uLnTx/>
              <a:uFillTx/>
              <a:latin typeface="Calibri"/>
              <a:ea typeface="ＭＳ Ｐゴシック"/>
              <a:cs typeface="+mn-cs"/>
            </a:endParaRPr>
          </a:p>
        </p:txBody>
      </p:sp>
      <p:sp>
        <p:nvSpPr>
          <p:cNvPr id="26" name="正方形/長方形 25"/>
          <p:cNvSpPr/>
          <p:nvPr/>
        </p:nvSpPr>
        <p:spPr>
          <a:xfrm>
            <a:off x="5975573" y="5219908"/>
            <a:ext cx="1152128" cy="432048"/>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smtClean="0">
                <a:ln>
                  <a:noFill/>
                </a:ln>
                <a:solidFill>
                  <a:prstClr val="white"/>
                </a:solidFill>
                <a:effectLst/>
                <a:uLnTx/>
                <a:uFillTx/>
                <a:latin typeface="Calibri"/>
                <a:ea typeface="ＭＳ Ｐゴシック"/>
                <a:cs typeface="+mn-cs"/>
              </a:rPr>
              <a:t>15.3e SC</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smtClean="0">
                <a:ln>
                  <a:noFill/>
                </a:ln>
                <a:solidFill>
                  <a:prstClr val="white"/>
                </a:solidFill>
                <a:effectLst/>
                <a:uLnTx/>
                <a:uFillTx/>
                <a:latin typeface="Calibri"/>
                <a:ea typeface="ＭＳ Ｐゴシック"/>
                <a:cs typeface="+mn-cs"/>
              </a:rPr>
              <a:t> PHY</a:t>
            </a:r>
            <a:endParaRPr kumimoji="1" lang="ja-JP" altLang="en-US" sz="1400" b="0" i="0" u="none" strike="noStrike" kern="0" cap="none" spc="0" normalizeH="0" baseline="0" noProof="0" dirty="0" smtClean="0">
              <a:ln>
                <a:noFill/>
              </a:ln>
              <a:solidFill>
                <a:prstClr val="white"/>
              </a:solidFill>
              <a:effectLst/>
              <a:uLnTx/>
              <a:uFillTx/>
              <a:latin typeface="Calibri"/>
              <a:ea typeface="ＭＳ Ｐゴシック"/>
              <a:cs typeface="+mn-cs"/>
            </a:endParaRPr>
          </a:p>
        </p:txBody>
      </p:sp>
      <p:cxnSp>
        <p:nvCxnSpPr>
          <p:cNvPr id="27" name="直線コネクタ 26"/>
          <p:cNvCxnSpPr/>
          <p:nvPr/>
        </p:nvCxnSpPr>
        <p:spPr>
          <a:xfrm>
            <a:off x="3671317" y="4787860"/>
            <a:ext cx="1080120" cy="0"/>
          </a:xfrm>
          <a:prstGeom prst="line">
            <a:avLst/>
          </a:prstGeom>
          <a:noFill/>
          <a:ln w="9525" cap="flat" cmpd="sng" algn="ctr">
            <a:solidFill>
              <a:srgbClr val="4F81BD">
                <a:shade val="95000"/>
                <a:satMod val="105000"/>
              </a:srgbClr>
            </a:solidFill>
            <a:prstDash val="dash"/>
          </a:ln>
          <a:effectLst/>
        </p:spPr>
      </p:cxnSp>
      <p:cxnSp>
        <p:nvCxnSpPr>
          <p:cNvPr id="28" name="直線コネクタ 27"/>
          <p:cNvCxnSpPr/>
          <p:nvPr/>
        </p:nvCxnSpPr>
        <p:spPr>
          <a:xfrm>
            <a:off x="3671317" y="5651956"/>
            <a:ext cx="1080120" cy="0"/>
          </a:xfrm>
          <a:prstGeom prst="line">
            <a:avLst/>
          </a:prstGeom>
          <a:noFill/>
          <a:ln w="9525" cap="flat" cmpd="sng" algn="ctr">
            <a:solidFill>
              <a:srgbClr val="4F81BD">
                <a:shade val="95000"/>
                <a:satMod val="105000"/>
              </a:srgbClr>
            </a:solidFill>
            <a:prstDash val="solid"/>
          </a:ln>
          <a:effectLst/>
        </p:spPr>
      </p:cxnSp>
      <p:sp>
        <p:nvSpPr>
          <p:cNvPr id="29" name="正方形/長方形 28"/>
          <p:cNvSpPr/>
          <p:nvPr/>
        </p:nvSpPr>
        <p:spPr>
          <a:xfrm>
            <a:off x="4823445" y="4086652"/>
            <a:ext cx="2304256" cy="701208"/>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dash"/>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smtClean="0">
                <a:ln>
                  <a:noFill/>
                </a:ln>
                <a:solidFill>
                  <a:prstClr val="black"/>
                </a:solidFill>
                <a:effectLst/>
                <a:uLnTx/>
                <a:uFillTx/>
                <a:latin typeface="Calibri"/>
                <a:ea typeface="ＭＳ Ｐゴシック"/>
                <a:cs typeface="+mn-cs"/>
              </a:rPr>
              <a:t>Any Security Service Layer</a:t>
            </a:r>
            <a:endParaRPr kumimoji="1" lang="ja-JP" altLang="en-US" sz="1800" b="0" i="0" u="none" strike="noStrike" kern="0" cap="none" spc="0" normalizeH="0" baseline="0" noProof="0" dirty="0" smtClean="0">
              <a:ln>
                <a:noFill/>
              </a:ln>
              <a:solidFill>
                <a:prstClr val="black"/>
              </a:solidFill>
              <a:effectLst/>
              <a:uLnTx/>
              <a:uFillTx/>
              <a:latin typeface="Calibri"/>
              <a:ea typeface="ＭＳ Ｐゴシック"/>
              <a:cs typeface="+mn-cs"/>
            </a:endParaRPr>
          </a:p>
        </p:txBody>
      </p:sp>
      <p:sp>
        <p:nvSpPr>
          <p:cNvPr id="30" name="テキスト ボックス 29"/>
          <p:cNvSpPr txBox="1"/>
          <p:nvPr/>
        </p:nvSpPr>
        <p:spPr>
          <a:xfrm>
            <a:off x="7199709" y="4086652"/>
            <a:ext cx="1692771" cy="646331"/>
          </a:xfrm>
          <a:prstGeom prst="rect">
            <a:avLst/>
          </a:prstGeom>
          <a:noFill/>
        </p:spPr>
        <p:txBody>
          <a:bodyPr wrap="none" rtlCol="0">
            <a:spAutoFit/>
          </a:bodyPr>
          <a:lstStyle/>
          <a:p>
            <a:pPr eaLnBrk="1" fontAlgn="auto" hangingPunct="1">
              <a:spcBef>
                <a:spcPts val="0"/>
              </a:spcBef>
              <a:spcAft>
                <a:spcPts val="0"/>
              </a:spcAft>
            </a:pPr>
            <a:r>
              <a:rPr kumimoji="1" lang="en-US" altLang="ja-JP" sz="1800" dirty="0" smtClean="0">
                <a:solidFill>
                  <a:prstClr val="black"/>
                </a:solidFill>
                <a:latin typeface="Calibri"/>
                <a:ea typeface="ＭＳ Ｐゴシック"/>
              </a:rPr>
              <a:t>Out of Scope of </a:t>
            </a:r>
          </a:p>
          <a:p>
            <a:pPr eaLnBrk="1" fontAlgn="auto" hangingPunct="1">
              <a:spcBef>
                <a:spcPts val="0"/>
              </a:spcBef>
              <a:spcAft>
                <a:spcPts val="0"/>
              </a:spcAft>
            </a:pPr>
            <a:r>
              <a:rPr kumimoji="1" lang="en-US" altLang="ja-JP" sz="1800" dirty="0" smtClean="0">
                <a:solidFill>
                  <a:prstClr val="black"/>
                </a:solidFill>
                <a:latin typeface="Calibri"/>
                <a:ea typeface="ＭＳ Ｐゴシック"/>
              </a:rPr>
              <a:t>current 15.3e</a:t>
            </a:r>
            <a:endParaRPr kumimoji="1" lang="ja-JP" altLang="en-US" sz="1800" dirty="0">
              <a:solidFill>
                <a:prstClr val="black"/>
              </a:solidFill>
              <a:latin typeface="Calibri"/>
              <a:ea typeface="ＭＳ Ｐゴシック"/>
            </a:endParaRPr>
          </a:p>
        </p:txBody>
      </p:sp>
      <p:sp>
        <p:nvSpPr>
          <p:cNvPr id="31" name="テキスト ボックス 30"/>
          <p:cNvSpPr txBox="1"/>
          <p:nvPr/>
        </p:nvSpPr>
        <p:spPr>
          <a:xfrm>
            <a:off x="7343725" y="5035242"/>
            <a:ext cx="977832" cy="369332"/>
          </a:xfrm>
          <a:prstGeom prst="rect">
            <a:avLst/>
          </a:prstGeom>
          <a:noFill/>
        </p:spPr>
        <p:txBody>
          <a:bodyPr wrap="none" rtlCol="0">
            <a:spAutoFit/>
          </a:bodyPr>
          <a:lstStyle/>
          <a:p>
            <a:pPr eaLnBrk="1" fontAlgn="auto" hangingPunct="1">
              <a:spcBef>
                <a:spcPts val="0"/>
              </a:spcBef>
              <a:spcAft>
                <a:spcPts val="0"/>
              </a:spcAft>
            </a:pPr>
            <a:r>
              <a:rPr kumimoji="1" lang="en-US" altLang="ja-JP" sz="1800" dirty="0" smtClean="0">
                <a:solidFill>
                  <a:prstClr val="black"/>
                </a:solidFill>
                <a:latin typeface="Calibri"/>
                <a:ea typeface="ＭＳ Ｐゴシック"/>
              </a:rPr>
              <a:t>In Scope</a:t>
            </a:r>
            <a:endParaRPr kumimoji="1" lang="ja-JP" altLang="en-US" sz="1800" dirty="0">
              <a:solidFill>
                <a:prstClr val="black"/>
              </a:solidFill>
              <a:latin typeface="Calibri"/>
              <a:ea typeface="ＭＳ Ｐゴシック"/>
            </a:endParaRPr>
          </a:p>
        </p:txBody>
      </p:sp>
      <p:cxnSp>
        <p:nvCxnSpPr>
          <p:cNvPr id="32" name="直線コネクタ 31"/>
          <p:cNvCxnSpPr/>
          <p:nvPr/>
        </p:nvCxnSpPr>
        <p:spPr>
          <a:xfrm>
            <a:off x="3671317" y="4103325"/>
            <a:ext cx="1080120" cy="0"/>
          </a:xfrm>
          <a:prstGeom prst="line">
            <a:avLst/>
          </a:prstGeom>
          <a:noFill/>
          <a:ln w="9525" cap="flat" cmpd="sng" algn="ctr">
            <a:solidFill>
              <a:srgbClr val="4F81BD">
                <a:shade val="95000"/>
                <a:satMod val="105000"/>
              </a:srgbClr>
            </a:solidFill>
            <a:prstDash val="dash"/>
          </a:ln>
          <a:effectLst/>
        </p:spPr>
      </p:cxnSp>
      <p:sp>
        <p:nvSpPr>
          <p:cNvPr id="33" name="正方形/長方形 32"/>
          <p:cNvSpPr/>
          <p:nvPr/>
        </p:nvSpPr>
        <p:spPr>
          <a:xfrm>
            <a:off x="4823445" y="2411596"/>
            <a:ext cx="576064" cy="1691729"/>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dash"/>
          </a:ln>
          <a:effectLst>
            <a:outerShdw blurRad="40000" dist="20000" dir="5400000" rotWithShape="0">
              <a:srgbClr val="000000">
                <a:alpha val="38000"/>
              </a:srgbClr>
            </a:outerShdw>
          </a:effectLst>
        </p:spPr>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smtClean="0">
                <a:ln>
                  <a:noFill/>
                </a:ln>
                <a:solidFill>
                  <a:prstClr val="black"/>
                </a:solidFill>
                <a:effectLst/>
                <a:uLnTx/>
                <a:uFillTx/>
                <a:latin typeface="Calibri"/>
                <a:ea typeface="ＭＳ Ｐゴシック"/>
                <a:cs typeface="+mn-cs"/>
              </a:rPr>
              <a:t>Encryption, etc.</a:t>
            </a:r>
            <a:endParaRPr kumimoji="1" lang="ja-JP" altLang="en-US" sz="1800" b="0" i="0" u="none" strike="noStrike" kern="0" cap="none" spc="0" normalizeH="0" baseline="0" noProof="0" dirty="0" smtClean="0">
              <a:ln>
                <a:noFill/>
              </a:ln>
              <a:solidFill>
                <a:prstClr val="black"/>
              </a:solidFill>
              <a:effectLst/>
              <a:uLnTx/>
              <a:uFillTx/>
              <a:latin typeface="Calibri"/>
              <a:ea typeface="ＭＳ Ｐゴシック"/>
              <a:cs typeface="+mn-cs"/>
            </a:endParaRPr>
          </a:p>
        </p:txBody>
      </p:sp>
      <p:cxnSp>
        <p:nvCxnSpPr>
          <p:cNvPr id="34" name="直線コネクタ 33"/>
          <p:cNvCxnSpPr/>
          <p:nvPr/>
        </p:nvCxnSpPr>
        <p:spPr>
          <a:xfrm>
            <a:off x="7217962" y="4804533"/>
            <a:ext cx="1674518" cy="0"/>
          </a:xfrm>
          <a:prstGeom prst="line">
            <a:avLst/>
          </a:prstGeom>
          <a:noFill/>
          <a:ln w="9525" cap="flat" cmpd="sng" algn="ctr">
            <a:solidFill>
              <a:srgbClr val="4F81BD">
                <a:shade val="95000"/>
                <a:satMod val="105000"/>
              </a:srgbClr>
            </a:solidFill>
            <a:prstDash val="dash"/>
          </a:ln>
          <a:effectLst/>
        </p:spPr>
      </p:cxnSp>
      <p:cxnSp>
        <p:nvCxnSpPr>
          <p:cNvPr id="35" name="直線コネクタ 34"/>
          <p:cNvCxnSpPr/>
          <p:nvPr/>
        </p:nvCxnSpPr>
        <p:spPr>
          <a:xfrm>
            <a:off x="7217962" y="5651956"/>
            <a:ext cx="1674518" cy="0"/>
          </a:xfrm>
          <a:prstGeom prst="line">
            <a:avLst/>
          </a:prstGeom>
          <a:noFill/>
          <a:ln w="9525" cap="flat" cmpd="sng" algn="ctr">
            <a:solidFill>
              <a:srgbClr val="4F81BD">
                <a:shade val="95000"/>
                <a:satMod val="105000"/>
              </a:srgbClr>
            </a:solidFill>
            <a:prstDash val="solid"/>
          </a:ln>
          <a:effectLst/>
        </p:spPr>
      </p:cxnSp>
      <p:cxnSp>
        <p:nvCxnSpPr>
          <p:cNvPr id="36" name="直線コネクタ 35"/>
          <p:cNvCxnSpPr/>
          <p:nvPr/>
        </p:nvCxnSpPr>
        <p:spPr>
          <a:xfrm>
            <a:off x="7241437" y="4103325"/>
            <a:ext cx="1651043" cy="0"/>
          </a:xfrm>
          <a:prstGeom prst="line">
            <a:avLst/>
          </a:prstGeom>
          <a:noFill/>
          <a:ln w="9525" cap="flat" cmpd="sng" algn="ctr">
            <a:solidFill>
              <a:srgbClr val="4F81BD">
                <a:shade val="95000"/>
                <a:satMod val="105000"/>
              </a:srgbClr>
            </a:solidFill>
            <a:prstDash val="dash"/>
          </a:ln>
          <a:effectLst/>
        </p:spPr>
      </p:cxnSp>
      <p:sp>
        <p:nvSpPr>
          <p:cNvPr id="37" name="テキスト ボックス 36"/>
          <p:cNvSpPr txBox="1"/>
          <p:nvPr/>
        </p:nvSpPr>
        <p:spPr>
          <a:xfrm>
            <a:off x="1835113" y="5773891"/>
            <a:ext cx="865493" cy="369332"/>
          </a:xfrm>
          <a:prstGeom prst="rect">
            <a:avLst/>
          </a:prstGeom>
          <a:noFill/>
        </p:spPr>
        <p:txBody>
          <a:bodyPr wrap="none" rtlCol="0">
            <a:spAutoFit/>
          </a:bodyPr>
          <a:lstStyle/>
          <a:p>
            <a:pPr eaLnBrk="1" fontAlgn="auto" hangingPunct="1">
              <a:spcBef>
                <a:spcPts val="0"/>
              </a:spcBef>
              <a:spcAft>
                <a:spcPts val="0"/>
              </a:spcAft>
            </a:pPr>
            <a:r>
              <a:rPr kumimoji="1" lang="en-US" altLang="ja-JP" sz="1800" dirty="0" smtClean="0">
                <a:solidFill>
                  <a:prstClr val="black"/>
                </a:solidFill>
                <a:latin typeface="Calibri"/>
                <a:ea typeface="ＭＳ Ｐゴシック"/>
              </a:rPr>
              <a:t>(a) NFC</a:t>
            </a:r>
            <a:endParaRPr kumimoji="1" lang="ja-JP" altLang="en-US" sz="1800" dirty="0">
              <a:solidFill>
                <a:prstClr val="black"/>
              </a:solidFill>
              <a:latin typeface="Calibri"/>
              <a:ea typeface="ＭＳ Ｐゴシック"/>
            </a:endParaRPr>
          </a:p>
        </p:txBody>
      </p:sp>
      <p:sp>
        <p:nvSpPr>
          <p:cNvPr id="38" name="テキスト ボックス 37"/>
          <p:cNvSpPr txBox="1"/>
          <p:nvPr/>
        </p:nvSpPr>
        <p:spPr>
          <a:xfrm>
            <a:off x="5975573" y="5795972"/>
            <a:ext cx="1009764" cy="369332"/>
          </a:xfrm>
          <a:prstGeom prst="rect">
            <a:avLst/>
          </a:prstGeom>
          <a:noFill/>
        </p:spPr>
        <p:txBody>
          <a:bodyPr wrap="none" rtlCol="0">
            <a:spAutoFit/>
          </a:bodyPr>
          <a:lstStyle/>
          <a:p>
            <a:pPr eaLnBrk="1" fontAlgn="auto" hangingPunct="1">
              <a:spcBef>
                <a:spcPts val="0"/>
              </a:spcBef>
              <a:spcAft>
                <a:spcPts val="0"/>
              </a:spcAft>
            </a:pPr>
            <a:r>
              <a:rPr kumimoji="1" lang="en-US" altLang="ja-JP" sz="1800" dirty="0" smtClean="0">
                <a:solidFill>
                  <a:prstClr val="black"/>
                </a:solidFill>
                <a:latin typeface="Calibri"/>
                <a:ea typeface="ＭＳ Ｐゴシック"/>
              </a:rPr>
              <a:t>(b) HRCP</a:t>
            </a:r>
            <a:endParaRPr kumimoji="1" lang="ja-JP" altLang="en-US" sz="1800" dirty="0">
              <a:solidFill>
                <a:prstClr val="black"/>
              </a:solidFill>
              <a:latin typeface="Calibri"/>
              <a:ea typeface="ＭＳ Ｐゴシック"/>
            </a:endParaRPr>
          </a:p>
        </p:txBody>
      </p:sp>
      <p:sp>
        <p:nvSpPr>
          <p:cNvPr id="40" name="テキスト ボックス 39"/>
          <p:cNvSpPr txBox="1"/>
          <p:nvPr/>
        </p:nvSpPr>
        <p:spPr>
          <a:xfrm>
            <a:off x="108012" y="1743199"/>
            <a:ext cx="9036496" cy="461665"/>
          </a:xfrm>
          <a:prstGeom prst="rect">
            <a:avLst/>
          </a:prstGeom>
          <a:noFill/>
        </p:spPr>
        <p:txBody>
          <a:bodyPr wrap="square" rtlCol="0">
            <a:spAutoFit/>
          </a:bodyPr>
          <a:lstStyle/>
          <a:p>
            <a:pPr algn="ctr"/>
            <a:r>
              <a:rPr lang="en-US" altLang="ja-JP" sz="2400" dirty="0" smtClean="0"/>
              <a:t>Employ </a:t>
            </a:r>
            <a:r>
              <a:rPr lang="en-US" altLang="ja-JP" sz="2400" dirty="0" smtClean="0"/>
              <a:t>security </a:t>
            </a:r>
            <a:r>
              <a:rPr lang="en-US" altLang="ja-JP" sz="2400" dirty="0" smtClean="0"/>
              <a:t>function in upper layer over 15.3e, when required.</a:t>
            </a:r>
            <a:endParaRPr kumimoji="1" lang="ja-JP" altLang="en-US" sz="2400" dirty="0"/>
          </a:p>
        </p:txBody>
      </p:sp>
      <p:sp>
        <p:nvSpPr>
          <p:cNvPr id="42" name="テキスト ボックス 41"/>
          <p:cNvSpPr txBox="1"/>
          <p:nvPr/>
        </p:nvSpPr>
        <p:spPr>
          <a:xfrm>
            <a:off x="1548527" y="6089230"/>
            <a:ext cx="6046976" cy="400110"/>
          </a:xfrm>
          <a:prstGeom prst="rect">
            <a:avLst/>
          </a:prstGeom>
          <a:noFill/>
        </p:spPr>
        <p:txBody>
          <a:bodyPr wrap="none" rtlCol="0">
            <a:spAutoFit/>
          </a:bodyPr>
          <a:lstStyle/>
          <a:p>
            <a:pPr algn="ctr"/>
            <a:r>
              <a:rPr kumimoji="1" lang="en-US" altLang="ja-JP" sz="2000" dirty="0" smtClean="0"/>
              <a:t>Comparison of  NFC and suggested HRCP specifications</a:t>
            </a:r>
            <a:endParaRPr kumimoji="1" lang="ja-JP" altLang="en-US" sz="2000" dirty="0"/>
          </a:p>
        </p:txBody>
      </p:sp>
    </p:spTree>
    <p:extLst>
      <p:ext uri="{BB962C8B-B14F-4D97-AF65-F5344CB8AC3E}">
        <p14:creationId xmlns:p14="http://schemas.microsoft.com/office/powerpoint/2010/main" val="2070077668"/>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4027</TotalTime>
  <Words>399</Words>
  <Application>Microsoft Office PowerPoint</Application>
  <PresentationFormat>画面に合わせる (4:3)</PresentationFormat>
  <Paragraphs>71</Paragraphs>
  <Slides>5</Slides>
  <Notes>1</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PowerPoint プレゼンテーション</vt:lpstr>
      <vt:lpstr>PowerPoint プレゼンテーション</vt:lpstr>
      <vt:lpstr>Example: NFC specifications</vt:lpstr>
      <vt:lpstr>Example: NFC-IP and NFC-SEC Layer</vt:lpstr>
      <vt:lpstr>Future security implementation</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Sony</cp:lastModifiedBy>
  <cp:revision>392</cp:revision>
  <cp:lastPrinted>1998-02-10T13:28:06Z</cp:lastPrinted>
  <dcterms:created xsi:type="dcterms:W3CDTF">1999-11-08T18:59:45Z</dcterms:created>
  <dcterms:modified xsi:type="dcterms:W3CDTF">2015-10-29T07:35:16Z</dcterms:modified>
</cp:coreProperties>
</file>