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6" r:id="rId3"/>
    <p:sldId id="485" r:id="rId4"/>
    <p:sldId id="430" r:id="rId5"/>
    <p:sldId id="486" r:id="rId6"/>
    <p:sldId id="431" r:id="rId7"/>
    <p:sldId id="583" r:id="rId8"/>
    <p:sldId id="584" r:id="rId9"/>
    <p:sldId id="585" r:id="rId10"/>
    <p:sldId id="459" r:id="rId11"/>
    <p:sldId id="514" r:id="rId12"/>
    <p:sldId id="460" r:id="rId13"/>
    <p:sldId id="568" r:id="rId14"/>
    <p:sldId id="461" r:id="rId15"/>
    <p:sldId id="569" r:id="rId16"/>
    <p:sldId id="467" r:id="rId17"/>
    <p:sldId id="522"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234" autoAdjust="0"/>
    <p:restoredTop sz="95219" autoAdjust="0"/>
  </p:normalViewPr>
  <p:slideViewPr>
    <p:cSldViewPr>
      <p:cViewPr varScale="1">
        <p:scale>
          <a:sx n="88" d="100"/>
          <a:sy n="88" d="100"/>
        </p:scale>
        <p:origin x="211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802.15-15-0789-01-0010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
        <p:nvSpPr>
          <p:cNvPr id="6"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a:t>
            </a:r>
            <a:r>
              <a:rPr lang="en-US" altLang="ko-KR" sz="1600" b="1" dirty="0" smtClean="0"/>
              <a:t>comments </a:t>
            </a:r>
            <a:r>
              <a:rPr lang="en-US" altLang="ko-KR" sz="1600" b="1" dirty="0"/>
              <a:t>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40</a:t>
            </a:r>
          </a:p>
          <a:p>
            <a:r>
              <a:rPr lang="en-US" altLang="ko-KR" sz="2000" dirty="0" smtClean="0">
                <a:ea typeface="굴림" charset="-127"/>
              </a:rPr>
              <a:t>Comment</a:t>
            </a:r>
          </a:p>
          <a:p>
            <a:pPr lvl="1"/>
            <a:r>
              <a:rPr lang="en-US" sz="1600" dirty="0"/>
              <a:t>Some channel number fields use 9 bits and some use 2 octets in </a:t>
            </a:r>
            <a:r>
              <a:rPr lang="en-US" sz="1600" dirty="0" smtClean="0"/>
              <a:t>15.4. </a:t>
            </a:r>
          </a:p>
          <a:p>
            <a:r>
              <a:rPr lang="en-US" altLang="ko-KR" sz="2400" dirty="0" smtClean="0">
                <a:ea typeface="굴림" charset="-127"/>
              </a:rPr>
              <a:t>Proposed Change</a:t>
            </a:r>
          </a:p>
          <a:p>
            <a:pPr lvl="1"/>
            <a:r>
              <a:rPr lang="en-US" altLang="ko-KR" sz="1600" dirty="0">
                <a:ea typeface="굴림" charset="-127"/>
              </a:rPr>
              <a:t>Check the size of the Allocated Channel Number. Explain how does one determine the size of the field upon reception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2961201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pPr marL="400050" lvl="1" indent="0">
              <a:buNone/>
            </a:pPr>
            <a:r>
              <a:rPr lang="en-US" dirty="0" smtClean="0"/>
              <a:t>the </a:t>
            </a:r>
            <a:r>
              <a:rPr lang="en-US" dirty="0"/>
              <a:t>size of Allocated Channel Number field is typo. The size is 1 octet. [P 55 line </a:t>
            </a:r>
            <a:r>
              <a:rPr lang="en-US" dirty="0" smtClean="0"/>
              <a:t>40]</a:t>
            </a:r>
            <a:endParaRPr lang="en-US" dirty="0"/>
          </a:p>
          <a:p>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Tree>
    <p:extLst>
      <p:ext uri="{BB962C8B-B14F-4D97-AF65-F5344CB8AC3E}">
        <p14:creationId xmlns:p14="http://schemas.microsoft.com/office/powerpoint/2010/main" val="1511679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46</a:t>
            </a:r>
          </a:p>
          <a:p>
            <a:r>
              <a:rPr lang="en-US" altLang="ko-KR" sz="2000" dirty="0" smtClean="0">
                <a:ea typeface="굴림" charset="-127"/>
              </a:rPr>
              <a:t>Comment</a:t>
            </a:r>
          </a:p>
          <a:p>
            <a:pPr lvl="1"/>
            <a:r>
              <a:rPr lang="en-US" sz="1600" dirty="0"/>
              <a:t>What is the use of the "Associated PAN Coordinator" field</a:t>
            </a:r>
            <a:r>
              <a:rPr lang="en-US" sz="1600" dirty="0" smtClean="0"/>
              <a:t>? </a:t>
            </a:r>
          </a:p>
          <a:p>
            <a:r>
              <a:rPr lang="en-US" altLang="ko-KR" sz="2400" dirty="0" smtClean="0">
                <a:ea typeface="굴림" charset="-127"/>
              </a:rPr>
              <a:t>Proposed Change</a:t>
            </a:r>
          </a:p>
          <a:p>
            <a:pPr lvl="1"/>
            <a:r>
              <a:rPr lang="en-US" altLang="ko-KR" sz="1600" dirty="0">
                <a:ea typeface="굴림" charset="-127"/>
              </a:rPr>
              <a:t>Delete this field or describe in the use and the way to process this field in the functional description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4118850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p>
          <a:p>
            <a:pPr lvl="1"/>
            <a:r>
              <a:rPr lang="en-US" altLang="ko-KR" sz="1600" dirty="0" smtClean="0"/>
              <a:t>"</a:t>
            </a:r>
            <a:r>
              <a:rPr lang="en-US" altLang="ko-KR" sz="1400" dirty="0" smtClean="0"/>
              <a:t>Associated </a:t>
            </a:r>
            <a:r>
              <a:rPr lang="en-US" altLang="ko-KR" sz="1400" dirty="0"/>
              <a:t>PAN Coordinator" field </a:t>
            </a:r>
            <a:r>
              <a:rPr lang="en-US" altLang="ko-KR" sz="1400" dirty="0" smtClean="0"/>
              <a:t>is changed to “Parent PAN Coordinator Address Number”</a:t>
            </a:r>
          </a:p>
          <a:p>
            <a:pPr lvl="1"/>
            <a:r>
              <a:rPr lang="en-US" altLang="ko-KR" sz="1400" dirty="0" smtClean="0"/>
              <a:t>“Allocated Channel Number” field is changed to “</a:t>
            </a:r>
            <a:r>
              <a:rPr lang="en-US" altLang="ko-KR" sz="1400" dirty="0"/>
              <a:t>Parent </a:t>
            </a:r>
            <a:r>
              <a:rPr lang="en-US" altLang="ko-KR" sz="1400" dirty="0" smtClean="0"/>
              <a:t>PAN Coordinator </a:t>
            </a:r>
            <a:r>
              <a:rPr lang="en-US" altLang="ko-KR" sz="1400" dirty="0"/>
              <a:t>Channel </a:t>
            </a:r>
            <a:r>
              <a:rPr lang="en-US" altLang="ko-KR" sz="1400" dirty="0" smtClean="0"/>
              <a:t>Number”</a:t>
            </a:r>
          </a:p>
          <a:p>
            <a:pPr lvl="1"/>
            <a:r>
              <a:rPr lang="en-US" altLang="ko-KR" sz="1400" dirty="0" smtClean="0"/>
              <a:t>“Allocated Channel Page” filed is changed to Parent PAN Coordinator Channel Page”</a:t>
            </a:r>
          </a:p>
          <a:p>
            <a:endParaRPr lang="en-US" altLang="ko-KR" sz="1400" dirty="0"/>
          </a:p>
          <a:p>
            <a:endParaRPr lang="en-US" altLang="ko-KR" sz="1400" dirty="0" smtClean="0"/>
          </a:p>
          <a:p>
            <a:endParaRPr lang="en-US" altLang="ko-KR" sz="2000" dirty="0"/>
          </a:p>
          <a:p>
            <a:r>
              <a:rPr lang="en-US" altLang="ko-KR" sz="1800" dirty="0" smtClean="0"/>
              <a:t>Change the text page 55 from line 46 to line 54</a:t>
            </a:r>
            <a:endParaRPr lang="en-US" altLang="ko-KR" sz="1800" dirty="0" smtClean="0"/>
          </a:p>
          <a:p>
            <a:pPr lvl="1"/>
            <a:r>
              <a:rPr lang="en-US" altLang="ko-KR" sz="1400" dirty="0"/>
              <a:t>The Associated PAN Coordinator field contains the address of the parent PAN coordinator of the transmitter of the IE and is encoded as unsigned integer.</a:t>
            </a:r>
          </a:p>
          <a:p>
            <a:pPr lvl="1"/>
            <a:r>
              <a:rPr lang="en-US" altLang="ko-KR" sz="1400" dirty="0"/>
              <a:t>The Allocated Channel Number field indicates the operating channel of the IE transmitter's parent PAN coordinator.</a:t>
            </a:r>
          </a:p>
          <a:p>
            <a:pPr lvl="1"/>
            <a:r>
              <a:rPr lang="en-US" altLang="ko-KR" sz="1400" dirty="0"/>
              <a:t>The Allocated Channel Page field indicates the operating channel page of the IE transmitter's parent PAN coordinator</a:t>
            </a:r>
            <a:r>
              <a:rPr lang="en-US" altLang="ko-KR" sz="1400" dirty="0" smtClean="0"/>
              <a:t>.</a:t>
            </a:r>
            <a:endParaRPr lang="ko-KR" altLang="en-US" sz="14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r>
              <a:rPr lang="en-US" altLang="ko-KR" b="0" dirty="0" smtClean="0">
                <a:ea typeface="Gulim" pitchFamily="34" charset="-127"/>
              </a:rPr>
              <a:t>3</a:t>
            </a:r>
          </a:p>
        </p:txBody>
      </p:sp>
      <p:graphicFrame>
        <p:nvGraphicFramePr>
          <p:cNvPr id="7" name="표 6"/>
          <p:cNvGraphicFramePr>
            <a:graphicFrameLocks noGrp="1"/>
          </p:cNvGraphicFramePr>
          <p:nvPr>
            <p:extLst>
              <p:ext uri="{D42A27DB-BD31-4B8C-83A1-F6EECF244321}">
                <p14:modId xmlns:p14="http://schemas.microsoft.com/office/powerpoint/2010/main" val="3693689466"/>
              </p:ext>
            </p:extLst>
          </p:nvPr>
        </p:nvGraphicFramePr>
        <p:xfrm>
          <a:off x="1835696" y="3429000"/>
          <a:ext cx="5400600" cy="835640"/>
        </p:xfrm>
        <a:graphic>
          <a:graphicData uri="http://schemas.openxmlformats.org/drawingml/2006/table">
            <a:tbl>
              <a:tblPr firstRow="1" bandRow="1">
                <a:tableStyleId>{5940675A-B579-460E-94D1-54222C63F5DA}</a:tableStyleId>
              </a:tblPr>
              <a:tblGrid>
                <a:gridCol w="1728192"/>
                <a:gridCol w="1944216"/>
                <a:gridCol w="1728192"/>
              </a:tblGrid>
              <a:tr h="378440">
                <a:tc>
                  <a:txBody>
                    <a:bodyPr/>
                    <a:lstStyle/>
                    <a:p>
                      <a:pPr latinLnBrk="1"/>
                      <a:r>
                        <a:rPr lang="en-US" altLang="ko-KR" sz="1200" dirty="0" smtClean="0">
                          <a:latin typeface="+mj-lt"/>
                        </a:rPr>
                        <a:t>Octet: 8</a:t>
                      </a:r>
                      <a:endParaRPr lang="ko-KR" altLang="en-US" sz="1200" dirty="0">
                        <a:latin typeface="+mj-lt"/>
                      </a:endParaRPr>
                    </a:p>
                  </a:txBody>
                  <a:tcPr/>
                </a:tc>
                <a:tc>
                  <a:txBody>
                    <a:bodyPr/>
                    <a:lstStyle/>
                    <a:p>
                      <a:pPr latinLnBrk="1"/>
                      <a:r>
                        <a:rPr lang="en-US" altLang="ko-KR" sz="1200" dirty="0" smtClean="0">
                          <a:latin typeface="+mj-lt"/>
                        </a:rPr>
                        <a:t>1/2</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r>
              <a:tr h="370840">
                <a:tc>
                  <a:txBody>
                    <a:bodyPr/>
                    <a:lstStyle/>
                    <a:p>
                      <a:pPr latinLnBrk="1"/>
                      <a:r>
                        <a:rPr lang="en-US" altLang="ko-KR" sz="1200" dirty="0" smtClean="0">
                          <a:solidFill>
                            <a:schemeClr val="tx1"/>
                          </a:solidFill>
                          <a:latin typeface="+mj-lt"/>
                        </a:rPr>
                        <a:t>Parent</a:t>
                      </a:r>
                      <a:r>
                        <a:rPr lang="en-US" altLang="ko-KR" sz="1200" baseline="0" dirty="0" smtClean="0">
                          <a:solidFill>
                            <a:schemeClr val="tx1"/>
                          </a:solidFill>
                          <a:latin typeface="+mj-lt"/>
                        </a:rPr>
                        <a:t> PAN Coordinator Address</a:t>
                      </a:r>
                      <a:endParaRPr lang="ko-KR" altLang="en-US" sz="1200" dirty="0">
                        <a:solidFill>
                          <a:schemeClr val="tx1"/>
                        </a:solidFill>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Parent PAN coordinator Channel Number</a:t>
                      </a:r>
                      <a:endParaRPr lang="ko-KR" altLang="en-US" sz="1200" dirty="0">
                        <a:latin typeface="+mj-lt"/>
                      </a:endParaRPr>
                    </a:p>
                  </a:txBody>
                  <a:tcPr/>
                </a:tc>
                <a:tc>
                  <a:txBody>
                    <a:bodyPr/>
                    <a:lstStyle/>
                    <a:p>
                      <a:pPr latinLnBrk="1"/>
                      <a:r>
                        <a:rPr lang="en-US" altLang="ko-KR" sz="1200" dirty="0" smtClean="0">
                          <a:latin typeface="+mj-lt"/>
                        </a:rPr>
                        <a:t>Parent</a:t>
                      </a:r>
                      <a:r>
                        <a:rPr lang="en-US" altLang="ko-KR" sz="1200" baseline="0" dirty="0" smtClean="0">
                          <a:latin typeface="+mj-lt"/>
                        </a:rPr>
                        <a:t> PAN Coordinator Channel  Page</a:t>
                      </a:r>
                      <a:endParaRPr lang="ko-KR" altLang="en-US" sz="1200" dirty="0">
                        <a:latin typeface="+mj-lt"/>
                      </a:endParaRPr>
                    </a:p>
                  </a:txBody>
                  <a:tcPr/>
                </a:tc>
              </a:tr>
            </a:tbl>
          </a:graphicData>
        </a:graphic>
      </p:graphicFrame>
    </p:spTree>
    <p:extLst>
      <p:ext uri="{BB962C8B-B14F-4D97-AF65-F5344CB8AC3E}">
        <p14:creationId xmlns:p14="http://schemas.microsoft.com/office/powerpoint/2010/main" val="77170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50</a:t>
            </a:r>
          </a:p>
          <a:p>
            <a:r>
              <a:rPr lang="en-US" altLang="ko-KR" sz="2000" dirty="0" smtClean="0">
                <a:ea typeface="굴림" charset="-127"/>
              </a:rPr>
              <a:t>Comment</a:t>
            </a:r>
          </a:p>
          <a:p>
            <a:pPr lvl="1"/>
            <a:r>
              <a:rPr lang="en-US" sz="1600" dirty="0"/>
              <a:t>"on which the coordinator" should this be the "PAN coordinator"? See also </a:t>
            </a:r>
            <a:r>
              <a:rPr lang="en-US" sz="1600" dirty="0" smtClean="0"/>
              <a:t>l.53 </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2347263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r>
              <a:rPr lang="en-US" sz="2000" dirty="0" smtClean="0">
                <a:solidFill>
                  <a:srgbClr val="FF0000"/>
                </a:solidFill>
              </a:rPr>
              <a:t> </a:t>
            </a:r>
            <a:endParaRPr lang="en-US" sz="2000" dirty="0">
              <a:solidFill>
                <a:srgbClr val="FF0000"/>
              </a:solidFill>
            </a:endParaRPr>
          </a:p>
          <a:p>
            <a:r>
              <a:rPr lang="en-US" sz="2000" dirty="0" smtClean="0"/>
              <a:t>Change “coordinator” to “</a:t>
            </a:r>
            <a:r>
              <a:rPr lang="en-US" altLang="ko-KR" sz="2000" dirty="0"/>
              <a:t>the parent PAN </a:t>
            </a:r>
            <a:r>
              <a:rPr lang="en-US" altLang="ko-KR" sz="2000" dirty="0" smtClean="0"/>
              <a:t>coordinator”</a:t>
            </a: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endParaRPr lang="en-US" altLang="ko-KR" b="0" dirty="0" smtClean="0">
              <a:ea typeface="Gulim" pitchFamily="34" charset="-127"/>
            </a:endParaRPr>
          </a:p>
        </p:txBody>
      </p:sp>
    </p:spTree>
    <p:extLst>
      <p:ext uri="{BB962C8B-B14F-4D97-AF65-F5344CB8AC3E}">
        <p14:creationId xmlns:p14="http://schemas.microsoft.com/office/powerpoint/2010/main" val="133051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1458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7.1.1.4 P 76 line 21</a:t>
            </a:r>
          </a:p>
          <a:p>
            <a:r>
              <a:rPr lang="en-US" altLang="ko-KR" sz="2000" dirty="0" smtClean="0">
                <a:ea typeface="굴림" charset="-127"/>
              </a:rPr>
              <a:t>Comment</a:t>
            </a:r>
          </a:p>
          <a:p>
            <a:pPr lvl="1"/>
            <a:r>
              <a:rPr lang="en-US" sz="1600" dirty="0"/>
              <a:t>How are the MCO related parameters set to the MAC. If MCO is enabled we need Associated PAN Coordinator, Allocated Channel Number and Allocated Channel Page. How does the higher layer set those</a:t>
            </a:r>
            <a:r>
              <a:rPr lang="en-US" sz="1600" dirty="0" smtClean="0"/>
              <a:t>? </a:t>
            </a:r>
          </a:p>
          <a:p>
            <a:r>
              <a:rPr lang="en-US" altLang="ko-KR" sz="2000" dirty="0" smtClean="0">
                <a:ea typeface="굴림" charset="-127"/>
              </a:rPr>
              <a:t>Proposed Change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3596258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1458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sz="2000" smtClean="0"/>
              <a:t>in Principle</a:t>
            </a:r>
            <a:r>
              <a:rPr lang="en-US" sz="2000" dirty="0" smtClean="0"/>
              <a:t>: </a:t>
            </a:r>
          </a:p>
          <a:p>
            <a:endParaRPr lang="en-US" sz="2000" dirty="0" smtClean="0"/>
          </a:p>
          <a:p>
            <a:pPr marL="0" indent="0" algn="just">
              <a:buNone/>
            </a:pPr>
            <a:r>
              <a:rPr lang="en-US" sz="2000" dirty="0"/>
              <a:t>Proposed L2R is operated </a:t>
            </a:r>
            <a:r>
              <a:rPr lang="en-US" sz="2000" dirty="0" smtClean="0"/>
              <a:t>with IEEE </a:t>
            </a:r>
            <a:r>
              <a:rPr lang="en-US" sz="2000" dirty="0"/>
              <a:t>802.15.4m </a:t>
            </a:r>
            <a:r>
              <a:rPr lang="en-US" sz="2000" dirty="0" smtClean="0"/>
              <a:t>TMCTP environment. </a:t>
            </a:r>
            <a:r>
              <a:rPr lang="en-US" sz="2000" dirty="0"/>
              <a:t>Thus, the L2R can access the channel information related to </a:t>
            </a:r>
            <a:r>
              <a:rPr lang="en-US" sz="2000" dirty="0" err="1" smtClean="0"/>
              <a:t>superframe</a:t>
            </a:r>
            <a:r>
              <a:rPr lang="en-US" sz="2000" dirty="0" smtClean="0"/>
              <a:t> </a:t>
            </a:r>
            <a:r>
              <a:rPr lang="en-US" sz="2000" dirty="0"/>
              <a:t>scheduling </a:t>
            </a:r>
            <a:r>
              <a:rPr lang="en-US" sz="2000" dirty="0" smtClean="0"/>
              <a:t>information of the IEEE 802.15.4m.</a:t>
            </a:r>
            <a:endParaRPr lang="en-US" sz="2000" dirty="0"/>
          </a:p>
          <a:p>
            <a:pPr marL="0" indent="0">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endParaRPr lang="en-US" altLang="ko-KR" b="0" dirty="0" smtClean="0">
              <a:ea typeface="Gulim" pitchFamily="34" charset="-127"/>
            </a:endParaRPr>
          </a:p>
        </p:txBody>
      </p:sp>
    </p:spTree>
    <p:extLst>
      <p:ext uri="{BB962C8B-B14F-4D97-AF65-F5344CB8AC3E}">
        <p14:creationId xmlns:p14="http://schemas.microsoft.com/office/powerpoint/2010/main" val="92142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5.2.1 P 23 line 29 </a:t>
            </a:r>
          </a:p>
          <a:p>
            <a:r>
              <a:rPr lang="en-US" altLang="ko-KR" sz="2000" dirty="0" smtClean="0">
                <a:ea typeface="굴림" charset="-127"/>
              </a:rPr>
              <a:t>Comment</a:t>
            </a:r>
          </a:p>
          <a:p>
            <a:pPr lvl="1"/>
            <a:r>
              <a:rPr lang="en-US" sz="1600" dirty="0"/>
              <a:t>"on which the coordinator" Why the coordinator's channel instead of the neighbor's channel? Is this supposed to </a:t>
            </a:r>
            <a:r>
              <a:rPr lang="en-US" sz="1600" dirty="0" smtClean="0"/>
              <a:t>the </a:t>
            </a:r>
            <a:r>
              <a:rPr lang="en-US" sz="1600" dirty="0"/>
              <a:t>"PAN coordinator</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Same thing in l.34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309334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Proposed resolution for CID 1149</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sz="2000" dirty="0" smtClean="0"/>
              <a:t>Accept in Principle: double check is done, a small change is required</a:t>
            </a:r>
            <a:endParaRPr lang="en-US" sz="2000" u="sng" dirty="0" smtClean="0">
              <a:solidFill>
                <a:srgbClr val="FF0000"/>
              </a:solidFill>
            </a:endParaRPr>
          </a:p>
          <a:p>
            <a:pPr marL="0" indent="0" algn="just">
              <a:buNone/>
            </a:pPr>
            <a:r>
              <a:rPr lang="en-US" sz="2000" dirty="0" smtClean="0"/>
              <a:t>[</a:t>
            </a:r>
            <a:r>
              <a:rPr lang="en-US" altLang="ko-KR" sz="2000" dirty="0">
                <a:ea typeface="굴림" charset="-127"/>
              </a:rPr>
              <a:t>P 23 line </a:t>
            </a:r>
            <a:r>
              <a:rPr lang="en-US" altLang="ko-KR" sz="2000" dirty="0" smtClean="0">
                <a:ea typeface="굴림" charset="-127"/>
              </a:rPr>
              <a:t>29] </a:t>
            </a:r>
            <a:r>
              <a:rPr lang="en-US" sz="2000" dirty="0" smtClean="0"/>
              <a:t>Original sentence is correct: PAN </a:t>
            </a:r>
            <a:r>
              <a:rPr lang="en-US" sz="2000" dirty="0"/>
              <a:t>device need to get a PAN </a:t>
            </a:r>
            <a:r>
              <a:rPr lang="en-US" sz="2000" dirty="0" smtClean="0"/>
              <a:t>coordinator's </a:t>
            </a:r>
            <a:r>
              <a:rPr lang="en-US" sz="2000" dirty="0"/>
              <a:t>allocated channel information to decide its frame </a:t>
            </a:r>
            <a:r>
              <a:rPr lang="en-US" sz="2000" dirty="0" smtClean="0"/>
              <a:t>transmission </a:t>
            </a:r>
            <a:r>
              <a:rPr lang="en-US" sz="2000" dirty="0"/>
              <a:t>timing. For example, in TMCTP, PAN coordinator and device may not be always connected because the </a:t>
            </a:r>
            <a:r>
              <a:rPr lang="en-US" sz="2000" dirty="0" smtClean="0"/>
              <a:t>coordinator's </a:t>
            </a:r>
            <a:r>
              <a:rPr lang="en-US" sz="2000" dirty="0"/>
              <a:t>channel can be changed. Thus, the device keeps the parent </a:t>
            </a:r>
            <a:r>
              <a:rPr lang="en-US" sz="2000" dirty="0" smtClean="0"/>
              <a:t>channel </a:t>
            </a:r>
            <a:r>
              <a:rPr lang="en-US" sz="2000" dirty="0"/>
              <a:t>information whether the coordinator is connected or not. If the device's channel and allocated channel information of the parent is same, then device can transmit the frame to PAN </a:t>
            </a:r>
            <a:r>
              <a:rPr lang="en-US" sz="2000" dirty="0" smtClean="0"/>
              <a:t>coordinator </a:t>
            </a:r>
            <a:r>
              <a:rPr lang="en-US" sz="2000" dirty="0"/>
              <a:t>while its any active duration. If not, the device need to decide the frame transmission timing depending on parent's operation channel</a:t>
            </a:r>
            <a:r>
              <a:rPr lang="en-US" sz="2000" dirty="0" smtClean="0"/>
              <a:t>.</a:t>
            </a:r>
          </a:p>
          <a:p>
            <a:pPr marL="0" indent="0" algn="just">
              <a:buNone/>
            </a:pPr>
            <a:r>
              <a:rPr lang="en-US" sz="2000" dirty="0" smtClean="0">
                <a:solidFill>
                  <a:srgbClr val="FF0000"/>
                </a:solidFill>
              </a:rPr>
              <a:t>Insert PAN prior to coordinator on line 29 in page 23.</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45136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21 </a:t>
            </a:r>
          </a:p>
          <a:p>
            <a:r>
              <a:rPr lang="en-US" altLang="ko-KR" sz="2000" dirty="0" smtClean="0">
                <a:ea typeface="굴림" charset="-127"/>
              </a:rPr>
              <a:t>Comment</a:t>
            </a:r>
          </a:p>
          <a:p>
            <a:pPr lvl="1"/>
            <a:r>
              <a:rPr lang="en-US" sz="1600" dirty="0"/>
              <a:t>"This metric reflects the amount of channel resources consumed by transmitting a frame over a particular link and the </a:t>
            </a:r>
            <a:r>
              <a:rPr lang="en-US" sz="1600" dirty="0" smtClean="0"/>
              <a:t>available time </a:t>
            </a:r>
            <a:r>
              <a:rPr lang="en-US" sz="1600" dirty="0"/>
              <a:t>of the link in a multi-PAN environment." This definition is unclear</a:t>
            </a:r>
            <a:r>
              <a:rPr lang="en-US" sz="1600" dirty="0" smtClean="0"/>
              <a:t>.</a:t>
            </a:r>
          </a:p>
          <a:p>
            <a:r>
              <a:rPr lang="en-US" altLang="ko-KR" sz="2000" dirty="0" smtClean="0">
                <a:ea typeface="굴림" charset="-127"/>
              </a:rPr>
              <a:t>Proposed Change</a:t>
            </a:r>
          </a:p>
          <a:p>
            <a:pPr lvl="1"/>
            <a:r>
              <a:rPr lang="en-US" altLang="ko-KR" sz="1600" dirty="0">
                <a:ea typeface="굴림" charset="-127"/>
              </a:rPr>
              <a:t>A new definition has been added before "The expected airtime is represents the airtime considering the inactive time of a device." so delete this sentence if it is not needed anymore. Otherwise explain which part of the equation </a:t>
            </a:r>
            <a:r>
              <a:rPr lang="en-US" altLang="ko-KR" sz="1600" dirty="0" smtClean="0">
                <a:ea typeface="굴림" charset="-127"/>
              </a:rPr>
              <a:t>represents "</a:t>
            </a:r>
            <a:r>
              <a:rPr lang="en-US" altLang="ko-KR" sz="1600" dirty="0">
                <a:ea typeface="굴림" charset="-127"/>
              </a:rPr>
              <a:t>the resources consumed" and which part represents "the available time". Or rephrase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298650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 remove issued context. P 26 Line 20</a:t>
            </a:r>
          </a:p>
          <a:p>
            <a:pPr marL="0" indent="0">
              <a:buNone/>
            </a:pPr>
            <a:endParaRPr lang="en-US" sz="2000" dirty="0" smtClean="0"/>
          </a:p>
          <a:p>
            <a:pPr marL="0" indent="0" algn="just">
              <a:buNone/>
            </a:pPr>
            <a:r>
              <a:rPr lang="en-US" sz="2000" dirty="0" smtClean="0"/>
              <a:t>[</a:t>
            </a:r>
            <a:r>
              <a:rPr lang="en-US" altLang="ko-KR" sz="2000" dirty="0">
                <a:ea typeface="굴림" charset="-127"/>
              </a:rPr>
              <a:t>P 26 line </a:t>
            </a:r>
            <a:r>
              <a:rPr lang="en-US" altLang="ko-KR" sz="2000" dirty="0" smtClean="0">
                <a:ea typeface="굴림" charset="-127"/>
              </a:rPr>
              <a:t>21] </a:t>
            </a:r>
            <a:r>
              <a:rPr lang="en-US" sz="2000" dirty="0" smtClean="0"/>
              <a:t>The </a:t>
            </a:r>
            <a:r>
              <a:rPr lang="en-US" sz="2000" dirty="0"/>
              <a:t>expected airtime is represents the airtime considering the inactive time of a device. </a:t>
            </a:r>
            <a:r>
              <a:rPr lang="en-US" sz="2000" strike="sngStrike" dirty="0" smtClean="0">
                <a:solidFill>
                  <a:srgbClr val="FF0000"/>
                </a:solidFill>
              </a:rPr>
              <a:t>This metric reflects the amount of channel resources consumed by transmitting a frame over a particular link. </a:t>
            </a:r>
            <a:endParaRPr lang="en-US" sz="2000" strike="sngStrike"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8376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22 </a:t>
            </a:r>
          </a:p>
          <a:p>
            <a:r>
              <a:rPr lang="en-US" altLang="ko-KR" sz="2000" dirty="0" smtClean="0">
                <a:ea typeface="굴림" charset="-127"/>
              </a:rPr>
              <a:t>Comment</a:t>
            </a:r>
          </a:p>
          <a:p>
            <a:pPr lvl="1"/>
            <a:r>
              <a:rPr lang="en-US" sz="1600" dirty="0"/>
              <a:t>"in a multi-PAN environment". Does this mean that the metric can't be used in a single PAN environment</a:t>
            </a:r>
            <a:r>
              <a:rPr lang="en-US" sz="1600" dirty="0" smtClean="0"/>
              <a:t>?</a:t>
            </a:r>
          </a:p>
          <a:p>
            <a:r>
              <a:rPr lang="en-US" altLang="ko-KR" sz="2000" dirty="0" smtClean="0">
                <a:ea typeface="굴림" charset="-127"/>
              </a:rPr>
              <a:t>Proposed Change</a:t>
            </a:r>
          </a:p>
          <a:p>
            <a:pPr lvl="1"/>
            <a:r>
              <a:rPr lang="en-US" altLang="ko-KR" sz="1600" dirty="0">
                <a:ea typeface="굴림" charset="-127"/>
              </a:rPr>
              <a:t>Delete or </a:t>
            </a:r>
            <a:r>
              <a:rPr lang="en-US" altLang="ko-KR" sz="1600" dirty="0" smtClean="0">
                <a:ea typeface="굴림" charset="-127"/>
              </a:rPr>
              <a:t>also </a:t>
            </a:r>
            <a:r>
              <a:rPr lang="en-US" altLang="ko-KR" sz="1600" dirty="0">
                <a:ea typeface="굴림" charset="-127"/>
              </a:rPr>
              <a:t>address the single PAN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119036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Delete</a:t>
            </a:r>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22] </a:t>
            </a:r>
            <a:r>
              <a:rPr lang="en-US" sz="2000" dirty="0" smtClean="0"/>
              <a:t>This </a:t>
            </a:r>
            <a:r>
              <a:rPr lang="en-US" sz="2000" dirty="0"/>
              <a:t>metric </a:t>
            </a:r>
            <a:r>
              <a:rPr lang="en-US" sz="2000" dirty="0" smtClean="0"/>
              <a:t>reflects the </a:t>
            </a:r>
            <a:r>
              <a:rPr lang="en-US" sz="2000" dirty="0"/>
              <a:t>amount of channel resources consumed by transmitting a frame over a particular link and the </a:t>
            </a:r>
            <a:r>
              <a:rPr lang="en-US" sz="2000" dirty="0" smtClean="0"/>
              <a:t>available time </a:t>
            </a:r>
            <a:r>
              <a:rPr lang="en-US" sz="2000" dirty="0"/>
              <a:t>of the link </a:t>
            </a:r>
            <a:r>
              <a:rPr lang="en-US" sz="2000" strike="sngStrike" dirty="0">
                <a:solidFill>
                  <a:srgbClr val="FF0000"/>
                </a:solidFill>
              </a:rPr>
              <a:t>in a multi-PAN environment</a:t>
            </a:r>
            <a:r>
              <a:rPr lang="en-US" sz="2000" dirty="0" smtClean="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16213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5.2.4.1 P 29 line </a:t>
            </a:r>
            <a:r>
              <a:rPr lang="en-US" altLang="ko-KR" sz="1600" dirty="0">
                <a:ea typeface="굴림" charset="-127"/>
              </a:rPr>
              <a:t>9</a:t>
            </a:r>
            <a:r>
              <a:rPr lang="en-US" altLang="ko-KR" sz="1600" dirty="0" smtClean="0">
                <a:ea typeface="굴림" charset="-127"/>
              </a:rPr>
              <a:t> </a:t>
            </a:r>
          </a:p>
          <a:p>
            <a:r>
              <a:rPr lang="en-US" altLang="ko-KR" sz="2000" dirty="0" smtClean="0">
                <a:ea typeface="굴림" charset="-127"/>
              </a:rPr>
              <a:t>Comment</a:t>
            </a:r>
          </a:p>
          <a:p>
            <a:pPr lvl="1"/>
            <a:r>
              <a:rPr lang="en-US" sz="1600" dirty="0"/>
              <a:t>RA IEs may be used even if the DS Route Required is not enabled, for </a:t>
            </a:r>
            <a:r>
              <a:rPr lang="en-US" sz="1600" dirty="0" smtClean="0"/>
              <a:t>example </a:t>
            </a:r>
            <a:r>
              <a:rPr lang="en-US" sz="1600" dirty="0"/>
              <a:t>to advertise a multicast </a:t>
            </a:r>
            <a:r>
              <a:rPr lang="en-US" sz="1600" dirty="0" smtClean="0"/>
              <a:t>address</a:t>
            </a:r>
          </a:p>
          <a:p>
            <a:r>
              <a:rPr lang="en-US" altLang="ko-KR" sz="2400" dirty="0" smtClean="0">
                <a:ea typeface="굴림" charset="-127"/>
              </a:rPr>
              <a:t>Proposed Change</a:t>
            </a:r>
          </a:p>
          <a:p>
            <a:pPr lvl="1"/>
            <a:r>
              <a:rPr lang="en-US" altLang="ko-KR" sz="1600" dirty="0">
                <a:ea typeface="굴림" charset="-127"/>
              </a:rPr>
              <a:t>insert a sentence stating that RA IEs may be transmitted even if DS route requires is set to 0 when a device needs to advertises its membership in a multicast group</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418987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1199</a:t>
            </a:r>
            <a:endParaRPr lang="en-US" dirty="0">
              <a:solidFill>
                <a:srgbClr val="FF0000"/>
              </a:solidFill>
            </a:endParaRPr>
          </a:p>
        </p:txBody>
      </p:sp>
      <p:sp>
        <p:nvSpPr>
          <p:cNvPr id="3" name="Content Placeholder 2"/>
          <p:cNvSpPr>
            <a:spLocks noGrp="1"/>
          </p:cNvSpPr>
          <p:nvPr>
            <p:ph idx="1"/>
          </p:nvPr>
        </p:nvSpPr>
        <p:spPr>
          <a:xfrm>
            <a:off x="685800" y="1772816"/>
            <a:ext cx="7772400" cy="4680520"/>
          </a:xfrm>
        </p:spPr>
        <p:txBody>
          <a:bodyPr/>
          <a:lstStyle/>
          <a:p>
            <a:r>
              <a:rPr lang="en-US" sz="2000" dirty="0" smtClean="0"/>
              <a:t>Accept in Principle: add a related sentence</a:t>
            </a:r>
          </a:p>
          <a:p>
            <a:pPr marL="0" indent="0">
              <a:buNone/>
            </a:pPr>
            <a:r>
              <a:rPr lang="en-US" sz="2000" dirty="0" smtClean="0"/>
              <a:t>[</a:t>
            </a:r>
            <a:r>
              <a:rPr lang="en-US" altLang="ko-KR" sz="2000" dirty="0">
                <a:ea typeface="굴림" charset="-127"/>
              </a:rPr>
              <a:t>P 29 line </a:t>
            </a:r>
            <a:r>
              <a:rPr lang="en-US" altLang="ko-KR" sz="2000" dirty="0" smtClean="0">
                <a:ea typeface="굴림" charset="-127"/>
              </a:rPr>
              <a:t>9] </a:t>
            </a:r>
            <a:r>
              <a:rPr lang="en-US" sz="2000" dirty="0" smtClean="0"/>
              <a:t>When </a:t>
            </a:r>
            <a:r>
              <a:rPr lang="en-US" sz="2000" dirty="0"/>
              <a:t>an intermediate hop receives a RA IE, the address </a:t>
            </a:r>
            <a:r>
              <a:rPr lang="en-US" sz="2000" dirty="0" smtClean="0"/>
              <a:t>of the </a:t>
            </a:r>
            <a:r>
              <a:rPr lang="en-US" sz="2000" dirty="0"/>
              <a:t>original source found in the Source Address field of the RA IE is stored in the list of </a:t>
            </a:r>
            <a:r>
              <a:rPr lang="en-US" sz="2000" dirty="0" smtClean="0"/>
              <a:t>reachable destinations </a:t>
            </a:r>
            <a:r>
              <a:rPr lang="en-US" sz="2000" dirty="0"/>
              <a:t>of the neighbor the frame was received </a:t>
            </a:r>
            <a:r>
              <a:rPr lang="en-US" sz="2000" dirty="0" smtClean="0"/>
              <a:t>from. </a:t>
            </a:r>
            <a:r>
              <a:rPr lang="en-US" sz="2000" dirty="0" smtClean="0">
                <a:solidFill>
                  <a:srgbClr val="FF0000"/>
                </a:solidFill>
              </a:rPr>
              <a:t>RA </a:t>
            </a:r>
            <a:r>
              <a:rPr lang="en-US" sz="2000" dirty="0">
                <a:solidFill>
                  <a:srgbClr val="FF0000"/>
                </a:solidFill>
              </a:rPr>
              <a:t>IEs may be transmitted even if DS route required is set to 0 for </a:t>
            </a:r>
            <a:r>
              <a:rPr lang="en-US" sz="2000" dirty="0" smtClean="0">
                <a:solidFill>
                  <a:srgbClr val="FF0000"/>
                </a:solidFill>
              </a:rPr>
              <a:t>advertising </a:t>
            </a:r>
            <a:r>
              <a:rPr lang="en-US" sz="2000" dirty="0">
                <a:solidFill>
                  <a:srgbClr val="FF0000"/>
                </a:solidFill>
              </a:rPr>
              <a:t>its membership in a multicast </a:t>
            </a:r>
            <a:r>
              <a:rPr lang="en-US" sz="2000" dirty="0" smtClean="0">
                <a:solidFill>
                  <a:srgbClr val="FF0000"/>
                </a:solidFill>
              </a:rPr>
              <a:t>group.</a:t>
            </a:r>
          </a:p>
          <a:p>
            <a:pPr marL="0" indent="0">
              <a:buNone/>
            </a:pPr>
            <a:endParaRPr lang="en-US" sz="2000" dirty="0">
              <a:solidFill>
                <a:srgbClr val="FF0000"/>
              </a:solidFill>
            </a:endParaRPr>
          </a:p>
          <a:p>
            <a:pPr marL="0" indent="0">
              <a:buNone/>
            </a:pPr>
            <a:r>
              <a:rPr lang="en-US" sz="2000" dirty="0" smtClean="0">
                <a:solidFill>
                  <a:srgbClr val="FF0000"/>
                </a:solidFill>
              </a:rPr>
              <a:t>In figure 30 replace DS route required with RA IE required.</a:t>
            </a:r>
          </a:p>
          <a:p>
            <a:pPr marL="0" indent="0">
              <a:buNone/>
            </a:pPr>
            <a:endParaRPr lang="en-US" sz="2000" dirty="0">
              <a:solidFill>
                <a:srgbClr val="FF0000"/>
              </a:solidFill>
            </a:endParaRPr>
          </a:p>
          <a:p>
            <a:pPr marL="0" indent="0">
              <a:buNone/>
            </a:pPr>
            <a:r>
              <a:rPr lang="en-US" sz="2000" dirty="0" smtClean="0">
                <a:solidFill>
                  <a:srgbClr val="FF0000"/>
                </a:solidFill>
              </a:rPr>
              <a:t>Replace last paragraph of page 51 with: If  the RA IE required field is set to 1, all the devices are required to send an RA IE. Otherwise whether or </a:t>
            </a:r>
            <a:r>
              <a:rPr lang="en-US" sz="2000" dirty="0">
                <a:solidFill>
                  <a:srgbClr val="FF0000"/>
                </a:solidFill>
              </a:rPr>
              <a:t>not an RA IE is </a:t>
            </a:r>
            <a:r>
              <a:rPr lang="en-US" sz="2000" dirty="0" smtClean="0">
                <a:solidFill>
                  <a:srgbClr val="FF0000"/>
                </a:solidFill>
              </a:rPr>
              <a:t>transmitted, is left up to the individual devices.</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14402399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53431</TotalTime>
  <Words>1398</Words>
  <Application>Microsoft Office PowerPoint</Application>
  <PresentationFormat>화면 슬라이드 쇼(4:3)</PresentationFormat>
  <Paragraphs>186</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Gulim</vt:lpstr>
      <vt:lpstr>Gulim</vt:lpstr>
      <vt:lpstr>맑은 고딕</vt:lpstr>
      <vt:lpstr>Arial</vt:lpstr>
      <vt:lpstr>Times New Roman</vt:lpstr>
      <vt:lpstr>Office 테마</vt:lpstr>
      <vt:lpstr>PowerPoint 프레젠테이션</vt:lpstr>
      <vt:lpstr>Comment CID 1149</vt:lpstr>
      <vt:lpstr>Proposed resolution for CID 1149</vt:lpstr>
      <vt:lpstr>Comment CID 1162</vt:lpstr>
      <vt:lpstr>Proposed resolution for CID 1162</vt:lpstr>
      <vt:lpstr>Comment CID 1163</vt:lpstr>
      <vt:lpstr>Proposed resolution for CID 1163</vt:lpstr>
      <vt:lpstr>Comment CID 1199</vt:lpstr>
      <vt:lpstr>Proposed resolution for CID 1199</vt:lpstr>
      <vt:lpstr>Comment CID 1367</vt:lpstr>
      <vt:lpstr>Proposed resolution for CID 1367</vt:lpstr>
      <vt:lpstr>Comment CID 1370</vt:lpstr>
      <vt:lpstr>Proposed resolution for CID 1370</vt:lpstr>
      <vt:lpstr>Comment CID 1371</vt:lpstr>
      <vt:lpstr>Proposed resolution for CID 1371</vt:lpstr>
      <vt:lpstr>Comment CID 1458</vt:lpstr>
      <vt:lpstr>Proposed resolution for CID 1458</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1003</cp:revision>
  <cp:lastPrinted>1998-02-10T13:28:06Z</cp:lastPrinted>
  <dcterms:created xsi:type="dcterms:W3CDTF">1999-11-08T18:59:45Z</dcterms:created>
  <dcterms:modified xsi:type="dcterms:W3CDTF">2015-10-26T08:20:13Z</dcterms:modified>
</cp:coreProperties>
</file>