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419" r:id="rId2"/>
    <p:sldId id="426" r:id="rId3"/>
    <p:sldId id="485" r:id="rId4"/>
    <p:sldId id="430" r:id="rId5"/>
    <p:sldId id="486" r:id="rId6"/>
    <p:sldId id="431" r:id="rId7"/>
    <p:sldId id="583" r:id="rId8"/>
    <p:sldId id="584" r:id="rId9"/>
    <p:sldId id="585" r:id="rId10"/>
    <p:sldId id="459" r:id="rId11"/>
    <p:sldId id="514" r:id="rId12"/>
    <p:sldId id="460" r:id="rId13"/>
    <p:sldId id="568" r:id="rId14"/>
    <p:sldId id="461" r:id="rId15"/>
    <p:sldId id="569" r:id="rId16"/>
    <p:sldId id="467" r:id="rId17"/>
    <p:sldId id="522" r:id="rId18"/>
  </p:sldIdLst>
  <p:sldSz cx="9144000" cy="6858000" type="screen4x3"/>
  <p:notesSz cx="7104063"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34" autoAdjust="0"/>
    <p:restoredTop sz="95219" autoAdjust="0"/>
  </p:normalViewPr>
  <p:slideViewPr>
    <p:cSldViewPr>
      <p:cViewPr varScale="1">
        <p:scale>
          <a:sx n="115" d="100"/>
          <a:sy n="115" d="100"/>
        </p:scale>
        <p:origin x="318" y="11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31726" y="196079"/>
            <a:ext cx="275998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2359" y="196079"/>
            <a:ext cx="2366395"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62764" y="9905481"/>
            <a:ext cx="2210261"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sz="11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3234" y="9905481"/>
            <a:ext cx="1419836"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8138">
              <a:defRPr sz="1100">
                <a:ea typeface="굴림" charset="-127"/>
              </a:defRPr>
            </a:lvl1pPr>
          </a:lstStyle>
          <a:p>
            <a:pPr>
              <a:defRPr/>
            </a:pPr>
            <a:r>
              <a:rPr lang="en-US" altLang="ko-KR"/>
              <a:t>Page </a:t>
            </a:r>
            <a:fld id="{BD05A700-BA78-421C-A37A-5AAE1C708A2D}" type="slidenum">
              <a:rPr lang="en-US" altLang="ko-KR"/>
              <a:pPr>
                <a:defRPr/>
              </a:pPr>
              <a:t>‹#›</a:t>
            </a:fld>
            <a:endParaRPr lang="en-US" altLang="ko-KR"/>
          </a:p>
        </p:txBody>
      </p:sp>
      <p:sp>
        <p:nvSpPr>
          <p:cNvPr id="9222" name="Line 6"/>
          <p:cNvSpPr>
            <a:spLocks noChangeShapeType="1"/>
          </p:cNvSpPr>
          <p:nvPr/>
        </p:nvSpPr>
        <p:spPr bwMode="auto">
          <a:xfrm>
            <a:off x="710733" y="427172"/>
            <a:ext cx="5682600"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
        <p:nvSpPr>
          <p:cNvPr id="9223" name="Rectangle 7"/>
          <p:cNvSpPr>
            <a:spLocks noChangeArrowheads="1"/>
          </p:cNvSpPr>
          <p:nvPr/>
        </p:nvSpPr>
        <p:spPr bwMode="auto">
          <a:xfrm>
            <a:off x="710732" y="9905482"/>
            <a:ext cx="728622" cy="184666"/>
          </a:xfrm>
          <a:prstGeom prst="rect">
            <a:avLst/>
          </a:prstGeom>
          <a:noFill/>
          <a:ln w="9525">
            <a:noFill/>
            <a:miter lim="800000"/>
            <a:headEnd/>
            <a:tailEnd/>
          </a:ln>
        </p:spPr>
        <p:txBody>
          <a:bodyPr lIns="0" tIns="0" rIns="0" bIns="0">
            <a:spAutoFit/>
          </a:bodyPr>
          <a:lstStyle/>
          <a:p>
            <a:pPr defTabSz="998138">
              <a:defRPr/>
            </a:pPr>
            <a:r>
              <a:rPr lang="en-US" altLang="ko-KR">
                <a:ea typeface="굴림" pitchFamily="50" charset="-127"/>
              </a:rPr>
              <a:t>Submission</a:t>
            </a:r>
          </a:p>
        </p:txBody>
      </p:sp>
      <p:sp>
        <p:nvSpPr>
          <p:cNvPr id="9224" name="Line 8"/>
          <p:cNvSpPr>
            <a:spLocks noChangeShapeType="1"/>
          </p:cNvSpPr>
          <p:nvPr/>
        </p:nvSpPr>
        <p:spPr bwMode="auto">
          <a:xfrm>
            <a:off x="710732" y="9893226"/>
            <a:ext cx="5840359"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Tree>
    <p:extLst>
      <p:ext uri="{BB962C8B-B14F-4D97-AF65-F5344CB8AC3E}">
        <p14:creationId xmlns:p14="http://schemas.microsoft.com/office/powerpoint/2010/main" val="2874184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52031" y="108544"/>
            <a:ext cx="2883587"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70072" y="108544"/>
            <a:ext cx="280389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ea typeface="굴림" charset="-127"/>
              </a:defRPr>
            </a:lvl1pPr>
          </a:lstStyle>
          <a:p>
            <a:pPr>
              <a:defRPr/>
            </a:pPr>
            <a:r>
              <a:rPr lang="en-US" altLang="ko-KR"/>
              <a:t>&lt;month year&gt;</a:t>
            </a:r>
          </a:p>
        </p:txBody>
      </p:sp>
      <p:sp>
        <p:nvSpPr>
          <p:cNvPr id="7172" name="Rectangle 4"/>
          <p:cNvSpPr>
            <a:spLocks noGrp="1" noRot="1" noChangeAspect="1" noChangeArrowheads="1" noTextEdit="1"/>
          </p:cNvSpPr>
          <p:nvPr>
            <p:ph type="sldImg" idx="2"/>
          </p:nvPr>
        </p:nvSpPr>
        <p:spPr bwMode="auto">
          <a:xfrm>
            <a:off x="1001713" y="773113"/>
            <a:ext cx="5100637"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6558" y="4861704"/>
            <a:ext cx="5210947" cy="4606101"/>
          </a:xfrm>
          <a:prstGeom prst="rect">
            <a:avLst/>
          </a:prstGeom>
          <a:noFill/>
          <a:ln w="9525">
            <a:noFill/>
            <a:miter lim="800000"/>
            <a:headEnd/>
            <a:tailEnd/>
          </a:ln>
          <a:effectLst/>
        </p:spPr>
        <p:txBody>
          <a:bodyPr vert="horz" wrap="square" lIns="100153" tIns="49228" rIns="100153" bIns="4922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4298" y="9908983"/>
            <a:ext cx="257132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884" lvl="4" algn="r" defTabSz="998138">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5565" y="9908983"/>
            <a:ext cx="82132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a:ea typeface="굴림" charset="-127"/>
              </a:defRPr>
            </a:lvl1pPr>
          </a:lstStyle>
          <a:p>
            <a:pPr>
              <a:defRPr/>
            </a:pPr>
            <a:r>
              <a:rPr lang="en-US" altLang="ko-KR"/>
              <a:t>Page </a:t>
            </a:r>
            <a:fld id="{5D484542-D160-4DC6-98CE-B3F80D4A0826}" type="slidenum">
              <a:rPr lang="en-US" altLang="ko-KR"/>
              <a:pPr>
                <a:defRPr/>
              </a:pPr>
              <a:t>‹#›</a:t>
            </a:fld>
            <a:endParaRPr lang="en-US" altLang="ko-KR"/>
          </a:p>
        </p:txBody>
      </p:sp>
      <p:sp>
        <p:nvSpPr>
          <p:cNvPr id="7176" name="Rectangle 8"/>
          <p:cNvSpPr>
            <a:spLocks noChangeArrowheads="1"/>
          </p:cNvSpPr>
          <p:nvPr/>
        </p:nvSpPr>
        <p:spPr bwMode="auto">
          <a:xfrm>
            <a:off x="741633" y="9908983"/>
            <a:ext cx="728622" cy="184666"/>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7177" name="Line 9"/>
          <p:cNvSpPr>
            <a:spLocks noChangeShapeType="1"/>
          </p:cNvSpPr>
          <p:nvPr/>
        </p:nvSpPr>
        <p:spPr bwMode="auto">
          <a:xfrm>
            <a:off x="741633" y="9907232"/>
            <a:ext cx="5620797"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
        <p:nvSpPr>
          <p:cNvPr id="7178" name="Line 10"/>
          <p:cNvSpPr>
            <a:spLocks noChangeShapeType="1"/>
          </p:cNvSpPr>
          <p:nvPr/>
        </p:nvSpPr>
        <p:spPr bwMode="auto">
          <a:xfrm>
            <a:off x="663567" y="327382"/>
            <a:ext cx="5776930"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Tree>
    <p:extLst>
      <p:ext uri="{BB962C8B-B14F-4D97-AF65-F5344CB8AC3E}">
        <p14:creationId xmlns:p14="http://schemas.microsoft.com/office/powerpoint/2010/main" val="353911476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xfrm>
            <a:off x="3552031" y="105545"/>
            <a:ext cx="2883587" cy="237593"/>
          </a:xfrm>
          <a:noFill/>
        </p:spPr>
        <p:txBody>
          <a:bodyPr/>
          <a:lstStyle/>
          <a:p>
            <a:r>
              <a:rPr lang="ko-KR" altLang="en-US" smtClean="0"/>
              <a:t>doc.: IEEE 802.15-&lt;doc#&gt;</a:t>
            </a:r>
            <a:endParaRPr lang="en-US" altLang="ko-KR" smtClean="0"/>
          </a:p>
        </p:txBody>
      </p:sp>
      <p:sp>
        <p:nvSpPr>
          <p:cNvPr id="7171" name="Rectangle 3"/>
          <p:cNvSpPr>
            <a:spLocks noGrp="1" noChangeArrowheads="1"/>
          </p:cNvSpPr>
          <p:nvPr>
            <p:ph type="dt" sz="quarter" idx="1"/>
          </p:nvPr>
        </p:nvSpPr>
        <p:spPr>
          <a:xfrm>
            <a:off x="670072" y="105545"/>
            <a:ext cx="2803893" cy="237593"/>
          </a:xfrm>
          <a:noFill/>
        </p:spPr>
        <p:txBody>
          <a:bodyPr/>
          <a:lstStyle/>
          <a:p>
            <a:r>
              <a:rPr lang="ko-KR" altLang="en-US" smtClean="0"/>
              <a:t>&lt;month year&gt;</a:t>
            </a:r>
            <a:endParaRPr lang="en-US" altLang="ko-KR" smtClean="0"/>
          </a:p>
        </p:txBody>
      </p:sp>
      <p:sp>
        <p:nvSpPr>
          <p:cNvPr id="7172" name="Rectangle 6"/>
          <p:cNvSpPr>
            <a:spLocks noGrp="1" noChangeArrowheads="1"/>
          </p:cNvSpPr>
          <p:nvPr>
            <p:ph type="ftr" sz="quarter" idx="4"/>
          </p:nvPr>
        </p:nvSpPr>
        <p:spPr>
          <a:xfrm>
            <a:off x="3864298" y="9908982"/>
            <a:ext cx="2571320" cy="184666"/>
          </a:xfrm>
          <a:noFill/>
        </p:spPr>
        <p:txBody>
          <a:bodyPr/>
          <a:lstStyle/>
          <a:p>
            <a:pPr lvl="4"/>
            <a:r>
              <a:rPr lang="ko-KR" altLang="en-US" smtClean="0"/>
              <a:t>&lt;author&gt;, &lt;company&gt;</a:t>
            </a:r>
            <a:endParaRPr lang="en-US" altLang="ko-KR" smtClean="0"/>
          </a:p>
        </p:txBody>
      </p:sp>
      <p:sp>
        <p:nvSpPr>
          <p:cNvPr id="7173" name="Rectangle 7"/>
          <p:cNvSpPr>
            <a:spLocks noGrp="1" noChangeArrowheads="1"/>
          </p:cNvSpPr>
          <p:nvPr>
            <p:ph type="sldNum" sz="quarter" idx="5"/>
          </p:nvPr>
        </p:nvSpPr>
        <p:spPr>
          <a:xfrm>
            <a:off x="3005565" y="9908982"/>
            <a:ext cx="821326" cy="184666"/>
          </a:xfrm>
          <a:noFill/>
        </p:spPr>
        <p:txBody>
          <a:bodyPr/>
          <a:lstStyle/>
          <a:p>
            <a:r>
              <a:rPr lang="en-US" altLang="ko-KR" smtClean="0">
                <a:ea typeface="Gulim" pitchFamily="34" charset="-127"/>
              </a:rPr>
              <a:t>Page </a:t>
            </a:r>
            <a:fld id="{9921F1DE-A05C-4985-8EA4-5F6A5154CF91}" type="slidenum">
              <a:rPr lang="en-US" altLang="ko-KR" smtClean="0">
                <a:ea typeface="Gulim" pitchFamily="34" charset="-127"/>
              </a:rPr>
              <a:pPr/>
              <a:t>1</a:t>
            </a:fld>
            <a:endParaRPr lang="en-US" altLang="ko-KR" smtClean="0">
              <a:ea typeface="Gulim" pitchFamily="34" charset="-127"/>
            </a:endParaRPr>
          </a:p>
        </p:txBody>
      </p:sp>
      <p:sp>
        <p:nvSpPr>
          <p:cNvPr id="7174" name="Rectangle 2"/>
          <p:cNvSpPr>
            <a:spLocks noGrp="1" noRot="1" noChangeAspect="1" noChangeArrowheads="1" noTextEdit="1"/>
          </p:cNvSpPr>
          <p:nvPr>
            <p:ph type="sldImg"/>
          </p:nvPr>
        </p:nvSpPr>
        <p:spPr>
          <a:xfrm>
            <a:off x="1001713" y="773113"/>
            <a:ext cx="5100637" cy="3825875"/>
          </a:xfrm>
          <a:ln/>
        </p:spPr>
      </p:sp>
      <p:sp>
        <p:nvSpPr>
          <p:cNvPr id="7175" name="Rectangle 3"/>
          <p:cNvSpPr>
            <a:spLocks noGrp="1" noChangeArrowheads="1"/>
          </p:cNvSpPr>
          <p:nvPr>
            <p:ph type="body" idx="1"/>
          </p:nvPr>
        </p:nvSpPr>
        <p:spPr>
          <a:noFill/>
          <a:ln/>
        </p:spPr>
        <p:txBody>
          <a:bodyPr/>
          <a:lstStyle/>
          <a:p>
            <a:endParaRPr lang="ko-KR" altLang="en-US" dirty="0" smtClean="0">
              <a:ea typeface="Gulim" pitchFamily="34" charset="-127"/>
            </a:endParaRPr>
          </a:p>
        </p:txBody>
      </p:sp>
    </p:spTree>
    <p:extLst>
      <p:ext uri="{BB962C8B-B14F-4D97-AF65-F5344CB8AC3E}">
        <p14:creationId xmlns:p14="http://schemas.microsoft.com/office/powerpoint/2010/main" val="1853925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4AF370-422E-44C5-A124-E4E4F0487DA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84AAA5-CE2F-4939-AEC2-ED01B1707667}"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FBEB1199-2572-4F3F-BF0E-68B1A4A5316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7EFE51D9-0942-4CE1-B51E-40F8D0FDE394}"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A61676D-52FF-4FEB-A775-FB103356C84B}"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DE18148-35A3-483B-8072-D8F5FC5B9AF5}"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17D357D8-CADC-425D-8537-9DA000EF7037}"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41813FB8-D06E-49E0-98A4-915C34243CDF}"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DC9D6A01-0AA4-4316-8C3A-65AE6D75AA21}"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36841CB-79B7-4826-BF22-01F1A12D73D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010EBBDE-477E-4FB9-B753-63879DC8E20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dirty="0" smtClean="0"/>
              <a:t>May 2015</a:t>
            </a:r>
            <a:endParaRPr lang="en-US"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de-DE" altLang="ko-KR" dirty="0" smtClean="0"/>
              <a:t>Soo-Young Chang (SYCA)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dirty="0"/>
              <a:t>Slide </a:t>
            </a:r>
            <a:fld id="{56BEC2EA-1D7B-457D-BD29-5C3FD9FCA07C}" type="slidenum">
              <a:rPr lang="en-US" altLang="ko-KR"/>
              <a:pPr>
                <a:defRPr/>
              </a:pPr>
              <a:t>‹#›</a:t>
            </a:fld>
            <a:endParaRPr lang="en-US" altLang="ko-KR" dirty="0"/>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p:spPr>
        <p:txBody>
          <a:bodyPr lIns="0" tIns="0" rIns="0" bIns="0" anchor="b">
            <a:spAutoFit/>
          </a:bodyPr>
          <a:lstStyle/>
          <a:p>
            <a:pPr lvl="4" algn="r">
              <a:defRPr/>
            </a:pPr>
            <a:r>
              <a:rPr lang="en-US" altLang="ko-KR" sz="1400" b="1" dirty="0">
                <a:ea typeface="굴림" pitchFamily="50" charset="-127"/>
              </a:rPr>
              <a:t>doc.: IEEE </a:t>
            </a:r>
            <a:r>
              <a:rPr lang="en-US" altLang="ko-KR" sz="1400" b="1" dirty="0" smtClean="0">
                <a:ea typeface="굴림" pitchFamily="50" charset="-127"/>
              </a:rPr>
              <a:t>802.15-15-0789-00-0010</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0"/>
          </p:nvPr>
        </p:nvSpPr>
        <p:spPr>
          <a:noFill/>
        </p:spPr>
        <p:txBody>
          <a:bodyPr/>
          <a:lstStyle/>
          <a:p>
            <a:r>
              <a:rPr lang="en-US" altLang="ko-KR" dirty="0" smtClean="0">
                <a:ea typeface="Gulim" pitchFamily="34" charset="-127"/>
              </a:rPr>
              <a:t>Oct</a:t>
            </a:r>
            <a:r>
              <a:rPr lang="en-US" altLang="ko-KR" dirty="0" smtClean="0">
                <a:ea typeface="Gulim" pitchFamily="34" charset="-127"/>
              </a:rPr>
              <a:t>. </a:t>
            </a:r>
            <a:r>
              <a:rPr lang="en-US" altLang="ko-KR" dirty="0" smtClean="0">
                <a:ea typeface="Gulim" pitchFamily="34" charset="-127"/>
              </a:rPr>
              <a:t>2015</a:t>
            </a:r>
          </a:p>
        </p:txBody>
      </p:sp>
      <p:sp>
        <p:nvSpPr>
          <p:cNvPr id="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a:t>
            </a:fld>
            <a:endParaRPr lang="en-US" altLang="ko-KR" b="0" dirty="0" smtClean="0">
              <a:ea typeface="Gulim" pitchFamily="34" charset="-127"/>
            </a:endParaRPr>
          </a:p>
        </p:txBody>
      </p:sp>
      <p:sp>
        <p:nvSpPr>
          <p:cNvPr id="5"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a:t>
            </a:r>
            <a:r>
              <a:rPr lang="de-DE" altLang="ko-KR" dirty="0" smtClean="0"/>
              <a:t>et al </a:t>
            </a:r>
            <a:endParaRPr lang="en-US" altLang="ko-KR" dirty="0" smtClean="0"/>
          </a:p>
        </p:txBody>
      </p:sp>
      <p:sp>
        <p:nvSpPr>
          <p:cNvPr id="6" name="Rectangle 3"/>
          <p:cNvSpPr>
            <a:spLocks noChangeArrowheads="1"/>
          </p:cNvSpPr>
          <p:nvPr/>
        </p:nvSpPr>
        <p:spPr bwMode="auto">
          <a:xfrm>
            <a:off x="179512" y="609600"/>
            <a:ext cx="8785101" cy="4862870"/>
          </a:xfrm>
          <a:prstGeom prst="rect">
            <a:avLst/>
          </a:prstGeom>
          <a:noFill/>
          <a:ln w="12700">
            <a:noFill/>
            <a:miter lim="800000"/>
            <a:headEnd type="none" w="sm" len="sm"/>
            <a:tailEnd type="none" w="sm" len="sm"/>
          </a:ln>
          <a:effectLst/>
        </p:spPr>
        <p:txBody>
          <a:bodyPr wrap="square">
            <a:spAutoFit/>
          </a:bodyPr>
          <a:lstStyle/>
          <a:p>
            <a:pPr algn="ctr">
              <a:defRPr/>
            </a:pPr>
            <a:r>
              <a:rPr kumimoji="0" lang="en-US" altLang="ko-KR" sz="1800" b="1" u="sng" dirty="0">
                <a:effectLst>
                  <a:outerShdw blurRad="38100" dist="38100" dir="2700000" algn="tl">
                    <a:srgbClr val="C0C0C0"/>
                  </a:outerShdw>
                </a:effectLst>
              </a:rPr>
              <a:t>Project: IEEE P802.15 Working Group for Wireless Personal Area Networks (WPANs)</a:t>
            </a:r>
            <a:endParaRPr kumimoji="0" lang="en-US" altLang="ko-KR" sz="1600" b="1" dirty="0"/>
          </a:p>
          <a:p>
            <a:pPr>
              <a:defRPr/>
            </a:pPr>
            <a:endParaRPr kumimoji="0" lang="en-US" altLang="ko-KR" sz="1600" dirty="0"/>
          </a:p>
          <a:p>
            <a:pPr>
              <a:defRPr/>
            </a:pPr>
            <a:r>
              <a:rPr kumimoji="0" lang="en-US" altLang="ko-KR" sz="1600" b="1" dirty="0"/>
              <a:t>Submission Title:</a:t>
            </a:r>
            <a:r>
              <a:rPr kumimoji="0" lang="en-US" altLang="ko-KR" sz="1600" dirty="0"/>
              <a:t> </a:t>
            </a:r>
            <a:r>
              <a:rPr lang="en-US" altLang="ko-KR" sz="1600" b="1" dirty="0"/>
              <a:t>Proposed Resolution on some MCO </a:t>
            </a:r>
            <a:r>
              <a:rPr lang="en-US" altLang="ko-KR" sz="1600" b="1" dirty="0" smtClean="0"/>
              <a:t>comments </a:t>
            </a:r>
            <a:r>
              <a:rPr lang="en-US" altLang="ko-KR" sz="1600" b="1" dirty="0"/>
              <a:t>of LB 110</a:t>
            </a:r>
            <a:endParaRPr lang="en-US" altLang="ko-KR" sz="1700" b="1" dirty="0"/>
          </a:p>
          <a:p>
            <a:pPr>
              <a:defRPr/>
            </a:pPr>
            <a:r>
              <a:rPr kumimoji="0" lang="en-US" altLang="ko-KR" sz="1600" b="1" dirty="0" smtClean="0"/>
              <a:t>Date </a:t>
            </a:r>
            <a:r>
              <a:rPr kumimoji="0" lang="en-US" altLang="ko-KR" sz="1600" b="1" dirty="0"/>
              <a:t>Submitted: </a:t>
            </a:r>
            <a:r>
              <a:rPr kumimoji="0" lang="en-US" altLang="ko-KR" sz="1600" dirty="0"/>
              <a:t>  </a:t>
            </a:r>
            <a:r>
              <a:rPr lang="en-US" altLang="ko-KR" sz="1600" dirty="0" smtClean="0"/>
              <a:t>Oct.</a:t>
            </a:r>
            <a:r>
              <a:rPr kumimoji="0" lang="en-US" altLang="ko-KR" sz="1600" dirty="0" smtClean="0"/>
              <a:t>, 2015 </a:t>
            </a:r>
            <a:endParaRPr kumimoji="0" lang="en-US" altLang="ko-KR" sz="1600" dirty="0"/>
          </a:p>
          <a:p>
            <a:pPr>
              <a:defRPr/>
            </a:pPr>
            <a:r>
              <a:rPr lang="en-US" altLang="ko-KR" sz="1600" b="1" dirty="0"/>
              <a:t>Source:</a:t>
            </a:r>
            <a:r>
              <a:rPr lang="en-US" altLang="ko-KR" sz="1600" dirty="0"/>
              <a:t> </a:t>
            </a:r>
            <a:r>
              <a:rPr lang="en-US" altLang="ko-KR" sz="1600" dirty="0" err="1"/>
              <a:t>Sangjae</a:t>
            </a:r>
            <a:r>
              <a:rPr lang="en-US" altLang="ko-KR" sz="1600" dirty="0"/>
              <a:t> Lee, </a:t>
            </a:r>
            <a:r>
              <a:rPr lang="en-US" altLang="ko-KR" sz="1600" dirty="0" err="1"/>
              <a:t>Jaehwan</a:t>
            </a:r>
            <a:r>
              <a:rPr lang="en-US" altLang="ko-KR" sz="1600" dirty="0"/>
              <a:t> Kim (ETRI), Jaebeom Kim, Jina Han, </a:t>
            </a:r>
            <a:r>
              <a:rPr lang="en-US" altLang="ko-KR" sz="1600" dirty="0" err="1"/>
              <a:t>Youngbae</a:t>
            </a:r>
            <a:r>
              <a:rPr lang="en-US" altLang="ko-KR" sz="1600" dirty="0"/>
              <a:t> Ko (</a:t>
            </a:r>
            <a:r>
              <a:rPr lang="en-US" altLang="ko-KR" sz="1600" dirty="0" err="1"/>
              <a:t>Ajou</a:t>
            </a:r>
            <a:r>
              <a:rPr lang="en-US" altLang="ko-KR" sz="1600" dirty="0"/>
              <a:t> Univ.), Soo-Young Chang (SYCA), and </a:t>
            </a:r>
            <a:r>
              <a:rPr lang="en-US" altLang="ko-KR" sz="1600" dirty="0" err="1"/>
              <a:t>Sangsung</a:t>
            </a:r>
            <a:r>
              <a:rPr lang="en-US" altLang="ko-KR" sz="1600" dirty="0"/>
              <a:t> Choi (ETRI)</a:t>
            </a:r>
          </a:p>
          <a:p>
            <a:pPr>
              <a:defRPr/>
            </a:pPr>
            <a:r>
              <a:rPr lang="en-US" altLang="ko-KR" sz="1600" dirty="0"/>
              <a:t>  Company: ETRI, </a:t>
            </a:r>
            <a:r>
              <a:rPr lang="en-US" altLang="ko-KR" sz="1600" dirty="0" err="1"/>
              <a:t>Ajou</a:t>
            </a:r>
            <a:r>
              <a:rPr lang="en-US" altLang="ko-KR" sz="1600" dirty="0"/>
              <a:t> Univ., SYCA </a:t>
            </a:r>
          </a:p>
          <a:p>
            <a:pPr>
              <a:defRPr/>
            </a:pPr>
            <a:r>
              <a:rPr lang="en-US" altLang="ko-KR" sz="1600" dirty="0"/>
              <a:t>  Address: </a:t>
            </a:r>
          </a:p>
          <a:p>
            <a:pPr>
              <a:defRPr/>
            </a:pPr>
            <a:r>
              <a:rPr lang="en-US" altLang="ko-KR" sz="1600" dirty="0"/>
              <a:t>  Voice: +82 42 850 5338, E-Mail: kimj@etri.re.kr </a:t>
            </a:r>
            <a:endParaRPr lang="en-US" altLang="ko-KR" sz="1600" dirty="0" smtClean="0"/>
          </a:p>
          <a:p>
            <a:pPr>
              <a:defRPr/>
            </a:pPr>
            <a:r>
              <a:rPr kumimoji="0" lang="en-US" altLang="ko-KR" sz="1600" b="1" dirty="0" smtClean="0"/>
              <a:t>Re</a:t>
            </a:r>
            <a:r>
              <a:rPr kumimoji="0" lang="en-US" altLang="ko-KR" sz="1600" b="1" dirty="0"/>
              <a:t>:</a:t>
            </a:r>
            <a:r>
              <a:rPr kumimoji="0" lang="en-US" altLang="ko-KR" sz="1600" dirty="0"/>
              <a:t> </a:t>
            </a:r>
            <a:endParaRPr kumimoji="0" lang="en-US" altLang="ko-KR" dirty="0"/>
          </a:p>
          <a:p>
            <a:pPr>
              <a:spcBef>
                <a:spcPts val="600"/>
              </a:spcBef>
              <a:spcAft>
                <a:spcPts val="600"/>
              </a:spcAft>
              <a:defRPr/>
            </a:pPr>
            <a:r>
              <a:rPr kumimoji="0" lang="en-US" altLang="ko-KR" sz="1600" b="1" dirty="0"/>
              <a:t>Abstract:</a:t>
            </a:r>
            <a:r>
              <a:rPr kumimoji="0" lang="en-US" altLang="ko-KR" sz="1600" dirty="0"/>
              <a:t>	 </a:t>
            </a:r>
            <a:endParaRPr kumimoji="0" lang="en-US" altLang="ko-KR" sz="1600" dirty="0" smtClean="0"/>
          </a:p>
          <a:p>
            <a:pPr>
              <a:spcBef>
                <a:spcPts val="600"/>
              </a:spcBef>
              <a:spcAft>
                <a:spcPts val="600"/>
              </a:spcAft>
              <a:defRPr/>
            </a:pPr>
            <a:r>
              <a:rPr kumimoji="0" lang="en-US" altLang="ko-KR" sz="1600" b="1" dirty="0" smtClean="0"/>
              <a:t>Purpose</a:t>
            </a:r>
            <a:r>
              <a:rPr kumimoji="0" lang="en-US" altLang="ko-KR" sz="1600" b="1" dirty="0"/>
              <a:t>:</a:t>
            </a:r>
            <a:r>
              <a:rPr kumimoji="0" lang="en-US" altLang="ko-KR" sz="1600" dirty="0"/>
              <a:t>	To suggest </a:t>
            </a:r>
            <a:r>
              <a:rPr lang="en-US" altLang="ko-KR" sz="1600" dirty="0" smtClean="0"/>
              <a:t>a comment resolution</a:t>
            </a:r>
            <a:r>
              <a:rPr kumimoji="0" lang="en-US" altLang="ko-KR" sz="1600" dirty="0" smtClean="0"/>
              <a:t> for Letter Ballot #110</a:t>
            </a:r>
            <a:endParaRPr kumimoji="0" lang="en-US" altLang="ko-KR" sz="1600" dirty="0"/>
          </a:p>
          <a:p>
            <a:pPr>
              <a:defRPr/>
            </a:pPr>
            <a:r>
              <a:rPr kumimoji="0" lang="en-US" altLang="ko-KR" sz="1600" b="1" dirty="0"/>
              <a:t>Notice:</a:t>
            </a:r>
            <a:r>
              <a:rPr kumimoji="0" lang="en-US" altLang="ko-KR"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kumimoji="0" lang="en-US" altLang="ko-KR" sz="1600" b="1" dirty="0"/>
              <a:t>Release:</a:t>
            </a:r>
            <a:r>
              <a:rPr kumimoji="0" lang="en-US" altLang="ko-KR" sz="1600" dirty="0"/>
              <a:t>	The contributor acknowledges and accepts that this contribution becomes the property of IEEE and may be made publicly available by P802.15.	</a:t>
            </a:r>
          </a:p>
        </p:txBody>
      </p:sp>
    </p:spTree>
  </p:cSld>
  <p:clrMapOvr>
    <a:masterClrMapping/>
  </p:clrMapOvr>
  <p:transition spd="slow" advTm="903"/>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1367</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6.2.2.8 P 55 line 40</a:t>
            </a:r>
          </a:p>
          <a:p>
            <a:r>
              <a:rPr lang="en-US" altLang="ko-KR" sz="2000" dirty="0" smtClean="0">
                <a:ea typeface="굴림" charset="-127"/>
              </a:rPr>
              <a:t>Comment</a:t>
            </a:r>
          </a:p>
          <a:p>
            <a:pPr lvl="1"/>
            <a:r>
              <a:rPr lang="en-US" sz="1600" dirty="0"/>
              <a:t>Some channel number fields use 9 bits and some use 2 octets in </a:t>
            </a:r>
            <a:r>
              <a:rPr lang="en-US" sz="1600" dirty="0" smtClean="0"/>
              <a:t>15.4. </a:t>
            </a:r>
          </a:p>
          <a:p>
            <a:r>
              <a:rPr lang="en-US" altLang="ko-KR" sz="2400" dirty="0" smtClean="0">
                <a:ea typeface="굴림" charset="-127"/>
              </a:rPr>
              <a:t>Proposed Change</a:t>
            </a:r>
          </a:p>
          <a:p>
            <a:pPr lvl="1"/>
            <a:r>
              <a:rPr lang="en-US" altLang="ko-KR" sz="1600" dirty="0">
                <a:ea typeface="굴림" charset="-127"/>
              </a:rPr>
              <a:t>Check the size of the Allocated Channel Number. Explain how does one determine the size of the field upon reception</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10</a:t>
            </a:fld>
            <a:endParaRPr lang="en-US" altLang="ko-KR" b="0" dirty="0" smtClean="0">
              <a:ea typeface="Gulim" pitchFamily="34" charset="-127"/>
            </a:endParaRPr>
          </a:p>
        </p:txBody>
      </p:sp>
    </p:spTree>
    <p:extLst>
      <p:ext uri="{BB962C8B-B14F-4D97-AF65-F5344CB8AC3E}">
        <p14:creationId xmlns:p14="http://schemas.microsoft.com/office/powerpoint/2010/main" val="29612015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1367</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a:t>
            </a:r>
            <a:r>
              <a:rPr lang="en-US" sz="2000" dirty="0"/>
              <a:t>the size of Allocated Channel Number field is typo. The size is 1 octet. [P 55 line </a:t>
            </a:r>
            <a:r>
              <a:rPr lang="en-US" sz="2000" dirty="0" smtClean="0"/>
              <a:t>40]</a:t>
            </a:r>
            <a:endParaRPr lang="en-US" sz="2000" dirty="0"/>
          </a:p>
          <a:p>
            <a:endParaRPr lang="en-US" sz="2000" dirty="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r>
              <a:rPr lang="en-US" altLang="ko-KR" b="0" dirty="0" smtClean="0">
                <a:ea typeface="Gulim" pitchFamily="34" charset="-127"/>
              </a:rPr>
              <a:t>1</a:t>
            </a:r>
            <a:fld id="{B6AE4EEF-CC2C-459F-9507-E167D69D5C0B}" type="slidenum">
              <a:rPr lang="en-US" altLang="ko-KR" b="0" smtClean="0">
                <a:ea typeface="Gulim" pitchFamily="34" charset="-127"/>
              </a:rPr>
              <a:pPr algn="ctr"/>
              <a:t>1</a:t>
            </a:fld>
            <a:endParaRPr lang="en-US" altLang="ko-KR" b="0" dirty="0" smtClean="0">
              <a:ea typeface="Gulim" pitchFamily="34" charset="-127"/>
            </a:endParaRPr>
          </a:p>
        </p:txBody>
      </p:sp>
    </p:spTree>
    <p:extLst>
      <p:ext uri="{BB962C8B-B14F-4D97-AF65-F5344CB8AC3E}">
        <p14:creationId xmlns:p14="http://schemas.microsoft.com/office/powerpoint/2010/main" val="15116791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1370</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6.2.2.8 P 55 line 46</a:t>
            </a:r>
          </a:p>
          <a:p>
            <a:r>
              <a:rPr lang="en-US" altLang="ko-KR" sz="2000" dirty="0" smtClean="0">
                <a:ea typeface="굴림" charset="-127"/>
              </a:rPr>
              <a:t>Comment</a:t>
            </a:r>
          </a:p>
          <a:p>
            <a:pPr lvl="1"/>
            <a:r>
              <a:rPr lang="en-US" sz="1600" dirty="0"/>
              <a:t>What is the use of the "Associated PAN Coordinator" field</a:t>
            </a:r>
            <a:r>
              <a:rPr lang="en-US" sz="1600" dirty="0" smtClean="0"/>
              <a:t>? </a:t>
            </a:r>
          </a:p>
          <a:p>
            <a:r>
              <a:rPr lang="en-US" altLang="ko-KR" sz="2400" dirty="0" smtClean="0">
                <a:ea typeface="굴림" charset="-127"/>
              </a:rPr>
              <a:t>Proposed Change</a:t>
            </a:r>
          </a:p>
          <a:p>
            <a:pPr lvl="1"/>
            <a:r>
              <a:rPr lang="en-US" altLang="ko-KR" sz="1600" dirty="0">
                <a:ea typeface="굴림" charset="-127"/>
              </a:rPr>
              <a:t>Delete this field or describe in the use and the way to process this field in the functional description</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12</a:t>
            </a:fld>
            <a:endParaRPr lang="en-US" altLang="ko-KR" b="0" dirty="0" smtClean="0">
              <a:ea typeface="Gulim" pitchFamily="34" charset="-127"/>
            </a:endParaRPr>
          </a:p>
        </p:txBody>
      </p:sp>
    </p:spTree>
    <p:extLst>
      <p:ext uri="{BB962C8B-B14F-4D97-AF65-F5344CB8AC3E}">
        <p14:creationId xmlns:p14="http://schemas.microsoft.com/office/powerpoint/2010/main" val="41188500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1370</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a:t>Accept in principle: </a:t>
            </a:r>
            <a:r>
              <a:rPr lang="en-US" altLang="ko-KR" sz="2000" dirty="0" smtClean="0"/>
              <a:t>Name </a:t>
            </a:r>
            <a:r>
              <a:rPr lang="en-US" altLang="ko-KR" sz="2000" dirty="0"/>
              <a:t>of </a:t>
            </a:r>
            <a:r>
              <a:rPr lang="en-US" altLang="ko-KR" sz="2000" dirty="0" smtClean="0"/>
              <a:t> "Associated </a:t>
            </a:r>
            <a:r>
              <a:rPr lang="en-US" altLang="ko-KR" sz="2000" dirty="0"/>
              <a:t>PAN Coordinator" field </a:t>
            </a:r>
            <a:r>
              <a:rPr lang="en-US" altLang="ko-KR" sz="2000" dirty="0" smtClean="0"/>
              <a:t>is changed to “Parent PAN coordinator Channel Number”</a:t>
            </a:r>
            <a:br>
              <a:rPr lang="en-US" altLang="ko-KR" sz="2000" dirty="0" smtClean="0"/>
            </a:br>
            <a:endParaRPr lang="en-US" sz="2000" dirty="0">
              <a:solidFill>
                <a:srgbClr val="FF0000"/>
              </a:solidFill>
            </a:endParaRPr>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a:t>
            </a:fld>
            <a:r>
              <a:rPr lang="en-US" altLang="ko-KR" b="0" dirty="0" smtClean="0">
                <a:ea typeface="Gulim" pitchFamily="34" charset="-127"/>
              </a:rPr>
              <a:t>3</a:t>
            </a:r>
            <a:endParaRPr lang="en-US" altLang="ko-KR" b="0" dirty="0" smtClean="0">
              <a:ea typeface="Gulim" pitchFamily="34" charset="-127"/>
            </a:endParaRPr>
          </a:p>
        </p:txBody>
      </p:sp>
    </p:spTree>
    <p:extLst>
      <p:ext uri="{BB962C8B-B14F-4D97-AF65-F5344CB8AC3E}">
        <p14:creationId xmlns:p14="http://schemas.microsoft.com/office/powerpoint/2010/main" val="7717024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1371</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6.2.2.8 P 55 line 50</a:t>
            </a:r>
          </a:p>
          <a:p>
            <a:r>
              <a:rPr lang="en-US" altLang="ko-KR" sz="2000" dirty="0" smtClean="0">
                <a:ea typeface="굴림" charset="-127"/>
              </a:rPr>
              <a:t>Comment</a:t>
            </a:r>
          </a:p>
          <a:p>
            <a:pPr lvl="1"/>
            <a:r>
              <a:rPr lang="en-US" sz="1600" dirty="0"/>
              <a:t>"on which the coordinator" should this be the "PAN coordinator"? See also </a:t>
            </a:r>
            <a:r>
              <a:rPr lang="en-US" sz="1600" dirty="0" smtClean="0"/>
              <a:t>l.53 </a:t>
            </a:r>
          </a:p>
          <a:p>
            <a:r>
              <a:rPr lang="en-US" altLang="ko-KR" sz="2400" dirty="0" smtClean="0">
                <a:ea typeface="굴림" charset="-127"/>
              </a:rPr>
              <a:t>Proposed Change</a:t>
            </a:r>
          </a:p>
          <a:p>
            <a:pPr lvl="1"/>
            <a:r>
              <a:rPr lang="en-US" altLang="ko-KR" sz="1600" dirty="0">
                <a:ea typeface="굴림" charset="-127"/>
              </a:rPr>
              <a:t>Double check</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14</a:t>
            </a:fld>
            <a:endParaRPr lang="en-US" altLang="ko-KR" b="0" dirty="0" smtClean="0">
              <a:ea typeface="Gulim" pitchFamily="34" charset="-127"/>
            </a:endParaRPr>
          </a:p>
        </p:txBody>
      </p:sp>
    </p:spTree>
    <p:extLst>
      <p:ext uri="{BB962C8B-B14F-4D97-AF65-F5344CB8AC3E}">
        <p14:creationId xmlns:p14="http://schemas.microsoft.com/office/powerpoint/2010/main" val="23472638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1371</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a:t>
            </a:r>
            <a:r>
              <a:rPr lang="en-US" sz="2000" dirty="0">
                <a:solidFill>
                  <a:srgbClr val="FF0000"/>
                </a:solidFill>
              </a:rPr>
              <a:t> </a:t>
            </a:r>
          </a:p>
          <a:p>
            <a:r>
              <a:rPr lang="en-US" sz="2000" dirty="0" smtClean="0"/>
              <a:t>Change “coordinator” to “</a:t>
            </a:r>
            <a:r>
              <a:rPr lang="en-US" altLang="ko-KR" sz="2000" dirty="0"/>
              <a:t>the parent PAN </a:t>
            </a:r>
            <a:r>
              <a:rPr lang="en-US" altLang="ko-KR" sz="2000" dirty="0" smtClean="0"/>
              <a:t>coordinator”</a:t>
            </a:r>
            <a:endParaRPr lang="en-US" sz="2000" dirty="0" smtClean="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a:t>
            </a:fld>
            <a:r>
              <a:rPr lang="en-US" altLang="ko-KR" b="0" dirty="0" smtClean="0">
                <a:ea typeface="Gulim" pitchFamily="34" charset="-127"/>
              </a:rPr>
              <a:t>5</a:t>
            </a:r>
            <a:endParaRPr lang="en-US" altLang="ko-KR" b="0" dirty="0" smtClean="0">
              <a:ea typeface="Gulim" pitchFamily="34" charset="-127"/>
            </a:endParaRPr>
          </a:p>
        </p:txBody>
      </p:sp>
    </p:spTree>
    <p:extLst>
      <p:ext uri="{BB962C8B-B14F-4D97-AF65-F5344CB8AC3E}">
        <p14:creationId xmlns:p14="http://schemas.microsoft.com/office/powerpoint/2010/main" val="1330513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1458</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Tero</a:t>
            </a:r>
            <a:r>
              <a:rPr lang="en-US" altLang="ko-KR" sz="1600" dirty="0"/>
              <a:t> </a:t>
            </a:r>
            <a:r>
              <a:rPr lang="en-US" altLang="ko-KR" sz="1600" dirty="0" err="1" smtClean="0"/>
              <a:t>Kivinen</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7.1.1.4 P 76 line 21</a:t>
            </a:r>
          </a:p>
          <a:p>
            <a:r>
              <a:rPr lang="en-US" altLang="ko-KR" sz="2000" dirty="0" smtClean="0">
                <a:ea typeface="굴림" charset="-127"/>
              </a:rPr>
              <a:t>Comment</a:t>
            </a:r>
          </a:p>
          <a:p>
            <a:pPr lvl="1"/>
            <a:r>
              <a:rPr lang="en-US" sz="1600" dirty="0"/>
              <a:t>How are the MCO related parameters set to the MAC. If MCO is enabled we need Associated PAN Coordinator, Allocated Channel Number and Allocated Channel Page. How does the higher layer set those</a:t>
            </a:r>
            <a:r>
              <a:rPr lang="en-US" sz="1600" dirty="0" smtClean="0"/>
              <a:t>? </a:t>
            </a:r>
          </a:p>
          <a:p>
            <a:r>
              <a:rPr lang="en-US" altLang="ko-KR" sz="2000" dirty="0" smtClean="0">
                <a:ea typeface="굴림" charset="-127"/>
              </a:rPr>
              <a:t>Proposed Change</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16</a:t>
            </a:fld>
            <a:endParaRPr lang="en-US" altLang="ko-KR" b="0" dirty="0" smtClean="0">
              <a:ea typeface="Gulim" pitchFamily="34" charset="-127"/>
            </a:endParaRPr>
          </a:p>
        </p:txBody>
      </p:sp>
    </p:spTree>
    <p:extLst>
      <p:ext uri="{BB962C8B-B14F-4D97-AF65-F5344CB8AC3E}">
        <p14:creationId xmlns:p14="http://schemas.microsoft.com/office/powerpoint/2010/main" val="35962582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1458</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in principle: </a:t>
            </a:r>
          </a:p>
          <a:p>
            <a:endParaRPr lang="en-US" sz="2000" dirty="0" smtClean="0"/>
          </a:p>
          <a:p>
            <a:pPr marL="0" indent="0" algn="just">
              <a:buNone/>
            </a:pPr>
            <a:r>
              <a:rPr lang="en-US" sz="2000" dirty="0"/>
              <a:t>Proposed L2R is operated </a:t>
            </a:r>
            <a:r>
              <a:rPr lang="en-US" sz="2000" dirty="0" smtClean="0"/>
              <a:t>with IEEE </a:t>
            </a:r>
            <a:r>
              <a:rPr lang="en-US" sz="2000" dirty="0"/>
              <a:t>802.15.4m </a:t>
            </a:r>
            <a:r>
              <a:rPr lang="en-US" sz="2000" dirty="0" smtClean="0"/>
              <a:t>TMCTP environment. </a:t>
            </a:r>
            <a:r>
              <a:rPr lang="en-US" sz="2000" dirty="0"/>
              <a:t>Thus, the L2R can access the channel information related to </a:t>
            </a:r>
            <a:r>
              <a:rPr lang="en-US" sz="2000" dirty="0" err="1" smtClean="0"/>
              <a:t>superframe</a:t>
            </a:r>
            <a:r>
              <a:rPr lang="en-US" sz="2000" dirty="0" smtClean="0"/>
              <a:t> </a:t>
            </a:r>
            <a:r>
              <a:rPr lang="en-US" sz="2000" dirty="0"/>
              <a:t>scheduling </a:t>
            </a:r>
            <a:r>
              <a:rPr lang="en-US" sz="2000" dirty="0" smtClean="0"/>
              <a:t>information of the IEEE 802.15.4m.</a:t>
            </a:r>
            <a:endParaRPr lang="en-US" sz="2000" dirty="0"/>
          </a:p>
          <a:p>
            <a:pPr marL="0" indent="0">
              <a:buNone/>
            </a:pPr>
            <a:endParaRPr lang="en-US" sz="2000" dirty="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a:t>
            </a:fld>
            <a:r>
              <a:rPr lang="en-US" altLang="ko-KR" b="0" dirty="0" smtClean="0">
                <a:ea typeface="Gulim" pitchFamily="34" charset="-127"/>
              </a:rPr>
              <a:t>7</a:t>
            </a:r>
            <a:endParaRPr lang="en-US" altLang="ko-KR" b="0" dirty="0" smtClean="0">
              <a:ea typeface="Gulim" pitchFamily="34" charset="-127"/>
            </a:endParaRPr>
          </a:p>
        </p:txBody>
      </p:sp>
    </p:spTree>
    <p:extLst>
      <p:ext uri="{BB962C8B-B14F-4D97-AF65-F5344CB8AC3E}">
        <p14:creationId xmlns:p14="http://schemas.microsoft.com/office/powerpoint/2010/main" val="921427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1149</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5.2.1 P 23 line 29 </a:t>
            </a:r>
          </a:p>
          <a:p>
            <a:r>
              <a:rPr lang="en-US" altLang="ko-KR" sz="2000" dirty="0" smtClean="0">
                <a:ea typeface="굴림" charset="-127"/>
              </a:rPr>
              <a:t>Comment</a:t>
            </a:r>
          </a:p>
          <a:p>
            <a:pPr lvl="1"/>
            <a:r>
              <a:rPr lang="en-US" sz="1600" dirty="0"/>
              <a:t>"on which the coordinator" Why the coordinator's channel instead of the neighbor's channel? Is this supposed to </a:t>
            </a:r>
            <a:r>
              <a:rPr lang="en-US" sz="1600" dirty="0" smtClean="0"/>
              <a:t>the </a:t>
            </a:r>
            <a:r>
              <a:rPr lang="en-US" sz="1600" dirty="0"/>
              <a:t>"PAN coordinator</a:t>
            </a:r>
            <a:r>
              <a:rPr lang="en-US" sz="1600" dirty="0" smtClean="0"/>
              <a:t>"?</a:t>
            </a:r>
          </a:p>
          <a:p>
            <a:r>
              <a:rPr lang="en-US" altLang="ko-KR" sz="2400" dirty="0" smtClean="0">
                <a:ea typeface="굴림" charset="-127"/>
              </a:rPr>
              <a:t>Proposed Change</a:t>
            </a:r>
          </a:p>
          <a:p>
            <a:pPr lvl="1"/>
            <a:r>
              <a:rPr lang="en-US" altLang="ko-KR" sz="1600" dirty="0">
                <a:ea typeface="굴림" charset="-127"/>
              </a:rPr>
              <a:t>Double check. Same thing in l.34</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a:t>
            </a:fld>
            <a:endParaRPr lang="en-US" altLang="ko-KR" b="0" dirty="0" smtClean="0">
              <a:ea typeface="Gulim" pitchFamily="34" charset="-127"/>
            </a:endParaRPr>
          </a:p>
        </p:txBody>
      </p:sp>
    </p:spTree>
    <p:extLst>
      <p:ext uri="{BB962C8B-B14F-4D97-AF65-F5344CB8AC3E}">
        <p14:creationId xmlns:p14="http://schemas.microsoft.com/office/powerpoint/2010/main" val="30933424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ea typeface="굴림" charset="-127"/>
              </a:rPr>
              <a:t>Proposed resolution for CID 1149</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double check is done.</a:t>
            </a:r>
            <a:endParaRPr lang="en-US" sz="2000" u="sng" dirty="0" smtClean="0">
              <a:solidFill>
                <a:srgbClr val="FF0000"/>
              </a:solidFill>
            </a:endParaRPr>
          </a:p>
          <a:p>
            <a:pPr marL="0" indent="0">
              <a:buNone/>
            </a:pPr>
            <a:endParaRPr lang="en-US" sz="2000" dirty="0" smtClean="0"/>
          </a:p>
          <a:p>
            <a:pPr marL="0" indent="0" algn="just">
              <a:buNone/>
            </a:pPr>
            <a:r>
              <a:rPr lang="en-US" sz="2000" dirty="0" smtClean="0"/>
              <a:t>[</a:t>
            </a:r>
            <a:r>
              <a:rPr lang="en-US" altLang="ko-KR" sz="2000" dirty="0">
                <a:ea typeface="굴림" charset="-127"/>
              </a:rPr>
              <a:t>P 23 line </a:t>
            </a:r>
            <a:r>
              <a:rPr lang="en-US" altLang="ko-KR" sz="2000" dirty="0" smtClean="0">
                <a:ea typeface="굴림" charset="-127"/>
              </a:rPr>
              <a:t>29] </a:t>
            </a:r>
            <a:r>
              <a:rPr lang="en-US" sz="2000" dirty="0" smtClean="0"/>
              <a:t>Original sentence is correct: PAN </a:t>
            </a:r>
            <a:r>
              <a:rPr lang="en-US" sz="2000" dirty="0"/>
              <a:t>device need to get a PAN </a:t>
            </a:r>
            <a:r>
              <a:rPr lang="en-US" sz="2000" dirty="0" smtClean="0"/>
              <a:t>coordinator's </a:t>
            </a:r>
            <a:r>
              <a:rPr lang="en-US" sz="2000" dirty="0"/>
              <a:t>allocated channel information to decide its frame </a:t>
            </a:r>
            <a:r>
              <a:rPr lang="en-US" sz="2000" dirty="0" smtClean="0"/>
              <a:t>transmission </a:t>
            </a:r>
            <a:r>
              <a:rPr lang="en-US" sz="2000" dirty="0"/>
              <a:t>timing. For example, in TMCTP, PAN coordinator and device may not be always connected because the </a:t>
            </a:r>
            <a:r>
              <a:rPr lang="en-US" sz="2000" dirty="0" smtClean="0"/>
              <a:t>coordinator's </a:t>
            </a:r>
            <a:r>
              <a:rPr lang="en-US" sz="2000" dirty="0"/>
              <a:t>channel can be changed. Thus, the device keeps the parent </a:t>
            </a:r>
            <a:r>
              <a:rPr lang="en-US" sz="2000" dirty="0" smtClean="0"/>
              <a:t>channel </a:t>
            </a:r>
            <a:r>
              <a:rPr lang="en-US" sz="2000" dirty="0"/>
              <a:t>information whether the coordinator is connected or not. If the device's channel and allocated channel information of the parent is same, then device can transmit the frame to PAN </a:t>
            </a:r>
            <a:r>
              <a:rPr lang="en-US" sz="2000" dirty="0" smtClean="0"/>
              <a:t>coordinator </a:t>
            </a:r>
            <a:r>
              <a:rPr lang="en-US" sz="2000" dirty="0"/>
              <a:t>while its any active duration. If not, the device need to decide the frame transmission timing depending on parent's operation channel.</a:t>
            </a:r>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r>
              <a:rPr lang="en-US" altLang="ko-KR" b="0" dirty="0" smtClean="0">
                <a:ea typeface="Gulim" pitchFamily="34" charset="-127"/>
              </a:rPr>
              <a:t>3</a:t>
            </a:r>
            <a:endParaRPr lang="en-US" altLang="ko-KR" b="0" dirty="0" smtClean="0">
              <a:ea typeface="Gulim" pitchFamily="34" charset="-127"/>
            </a:endParaRPr>
          </a:p>
        </p:txBody>
      </p:sp>
    </p:spTree>
    <p:extLst>
      <p:ext uri="{BB962C8B-B14F-4D97-AF65-F5344CB8AC3E}">
        <p14:creationId xmlns:p14="http://schemas.microsoft.com/office/powerpoint/2010/main" val="4513676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1162</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5.2.2.3 P 26 line 21 </a:t>
            </a:r>
          </a:p>
          <a:p>
            <a:r>
              <a:rPr lang="en-US" altLang="ko-KR" sz="2000" dirty="0" smtClean="0">
                <a:ea typeface="굴림" charset="-127"/>
              </a:rPr>
              <a:t>Comment</a:t>
            </a:r>
          </a:p>
          <a:p>
            <a:pPr lvl="1"/>
            <a:r>
              <a:rPr lang="en-US" sz="1600" dirty="0"/>
              <a:t>"This metric reflects the amount of channel resources consumed by transmitting a frame over a particular link and the </a:t>
            </a:r>
            <a:r>
              <a:rPr lang="en-US" sz="1600" dirty="0" smtClean="0"/>
              <a:t>available time </a:t>
            </a:r>
            <a:r>
              <a:rPr lang="en-US" sz="1600" dirty="0"/>
              <a:t>of the link in a multi-PAN environment." This definition is unclear</a:t>
            </a:r>
            <a:r>
              <a:rPr lang="en-US" sz="1600" dirty="0" smtClean="0"/>
              <a:t>.</a:t>
            </a:r>
          </a:p>
          <a:p>
            <a:r>
              <a:rPr lang="en-US" altLang="ko-KR" sz="2000" dirty="0" smtClean="0">
                <a:ea typeface="굴림" charset="-127"/>
              </a:rPr>
              <a:t>Proposed Change</a:t>
            </a:r>
          </a:p>
          <a:p>
            <a:pPr lvl="1"/>
            <a:r>
              <a:rPr lang="en-US" altLang="ko-KR" sz="1600" dirty="0">
                <a:ea typeface="굴림" charset="-127"/>
              </a:rPr>
              <a:t>A new definition has been added before "The expected airtime is represents the airtime considering the inactive time of a device." so delete this sentence if it is not needed anymore. Otherwise explain which part of the equation </a:t>
            </a:r>
            <a:r>
              <a:rPr lang="en-US" altLang="ko-KR" sz="1600" dirty="0" smtClean="0">
                <a:ea typeface="굴림" charset="-127"/>
              </a:rPr>
              <a:t>represents "</a:t>
            </a:r>
            <a:r>
              <a:rPr lang="en-US" altLang="ko-KR" sz="1600" dirty="0">
                <a:ea typeface="굴림" charset="-127"/>
              </a:rPr>
              <a:t>the resources consumed" and which part represents "the available time". Or rephrase</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4</a:t>
            </a:fld>
            <a:endParaRPr lang="en-US" altLang="ko-KR" b="0" dirty="0" smtClean="0">
              <a:ea typeface="Gulim" pitchFamily="34" charset="-127"/>
            </a:endParaRPr>
          </a:p>
        </p:txBody>
      </p:sp>
    </p:spTree>
    <p:extLst>
      <p:ext uri="{BB962C8B-B14F-4D97-AF65-F5344CB8AC3E}">
        <p14:creationId xmlns:p14="http://schemas.microsoft.com/office/powerpoint/2010/main" val="29865028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1162</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a:t>Accept </a:t>
            </a:r>
            <a:r>
              <a:rPr lang="en-US" sz="2000" dirty="0" smtClean="0"/>
              <a:t>: remove issued context. P 26 Line 20</a:t>
            </a:r>
          </a:p>
          <a:p>
            <a:pPr marL="0" indent="0">
              <a:buNone/>
            </a:pPr>
            <a:endParaRPr lang="en-US" sz="2000" dirty="0" smtClean="0"/>
          </a:p>
          <a:p>
            <a:pPr marL="0" indent="0" algn="just">
              <a:buNone/>
            </a:pPr>
            <a:r>
              <a:rPr lang="en-US" sz="2000" dirty="0" smtClean="0"/>
              <a:t>[</a:t>
            </a:r>
            <a:r>
              <a:rPr lang="en-US" altLang="ko-KR" sz="2000" dirty="0">
                <a:ea typeface="굴림" charset="-127"/>
              </a:rPr>
              <a:t>P 26 line </a:t>
            </a:r>
            <a:r>
              <a:rPr lang="en-US" altLang="ko-KR" sz="2000" dirty="0" smtClean="0">
                <a:ea typeface="굴림" charset="-127"/>
              </a:rPr>
              <a:t>21] </a:t>
            </a:r>
            <a:r>
              <a:rPr lang="en-US" sz="2000" dirty="0" smtClean="0"/>
              <a:t>The </a:t>
            </a:r>
            <a:r>
              <a:rPr lang="en-US" sz="2000" dirty="0"/>
              <a:t>expected airtime is represents the airtime considering the inactive time of a device. </a:t>
            </a:r>
            <a:r>
              <a:rPr lang="en-US" sz="2000" strike="sngStrike" dirty="0" smtClean="0">
                <a:solidFill>
                  <a:srgbClr val="FF0000"/>
                </a:solidFill>
              </a:rPr>
              <a:t>This metric reflects the amount of channel resources consumed by transmitting a frame over a particular link. </a:t>
            </a:r>
            <a:endParaRPr lang="en-US" sz="2000" strike="sngStrike" dirty="0">
              <a:solidFill>
                <a:srgbClr val="FF0000"/>
              </a:solidFill>
            </a:endParaRPr>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r>
              <a:rPr lang="en-US" altLang="ko-KR" b="0" dirty="0" smtClean="0">
                <a:ea typeface="Gulim" pitchFamily="34" charset="-127"/>
              </a:rPr>
              <a:t>5</a:t>
            </a:r>
            <a:endParaRPr lang="en-US" altLang="ko-KR" b="0" dirty="0" smtClean="0">
              <a:ea typeface="Gulim" pitchFamily="34" charset="-127"/>
            </a:endParaRPr>
          </a:p>
        </p:txBody>
      </p:sp>
    </p:spTree>
    <p:extLst>
      <p:ext uri="{BB962C8B-B14F-4D97-AF65-F5344CB8AC3E}">
        <p14:creationId xmlns:p14="http://schemas.microsoft.com/office/powerpoint/2010/main" val="837682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1163</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5.2.2.3 P 26 line 22 </a:t>
            </a:r>
          </a:p>
          <a:p>
            <a:r>
              <a:rPr lang="en-US" altLang="ko-KR" sz="2000" dirty="0" smtClean="0">
                <a:ea typeface="굴림" charset="-127"/>
              </a:rPr>
              <a:t>Comment</a:t>
            </a:r>
          </a:p>
          <a:p>
            <a:pPr lvl="1"/>
            <a:r>
              <a:rPr lang="en-US" sz="1600" dirty="0"/>
              <a:t>"in a multi-PAN environment". Does this mean that the metric can't be used in a single PAN environment</a:t>
            </a:r>
            <a:r>
              <a:rPr lang="en-US" sz="1600" dirty="0" smtClean="0"/>
              <a:t>?</a:t>
            </a:r>
          </a:p>
          <a:p>
            <a:r>
              <a:rPr lang="en-US" altLang="ko-KR" sz="2000" dirty="0" smtClean="0">
                <a:ea typeface="굴림" charset="-127"/>
              </a:rPr>
              <a:t>Proposed Change</a:t>
            </a:r>
          </a:p>
          <a:p>
            <a:pPr lvl="1"/>
            <a:r>
              <a:rPr lang="en-US" altLang="ko-KR" sz="1600" dirty="0">
                <a:ea typeface="굴림" charset="-127"/>
              </a:rPr>
              <a:t>Delete or </a:t>
            </a:r>
            <a:r>
              <a:rPr lang="en-US" altLang="ko-KR" sz="1600" dirty="0" smtClean="0">
                <a:ea typeface="굴림" charset="-127"/>
              </a:rPr>
              <a:t>also </a:t>
            </a:r>
            <a:r>
              <a:rPr lang="en-US" altLang="ko-KR" sz="1600" dirty="0">
                <a:ea typeface="굴림" charset="-127"/>
              </a:rPr>
              <a:t>address the single PAN case</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6</a:t>
            </a:fld>
            <a:endParaRPr lang="en-US" altLang="ko-KR" b="0" dirty="0" smtClean="0">
              <a:ea typeface="Gulim" pitchFamily="34" charset="-127"/>
            </a:endParaRPr>
          </a:p>
        </p:txBody>
      </p:sp>
    </p:spTree>
    <p:extLst>
      <p:ext uri="{BB962C8B-B14F-4D97-AF65-F5344CB8AC3E}">
        <p14:creationId xmlns:p14="http://schemas.microsoft.com/office/powerpoint/2010/main" val="11903649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1163</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Delete</a:t>
            </a:r>
          </a:p>
          <a:p>
            <a:endParaRPr lang="en-US" sz="2000" dirty="0"/>
          </a:p>
          <a:p>
            <a:pPr marL="0" indent="0">
              <a:buNone/>
            </a:pPr>
            <a:r>
              <a:rPr lang="en-US" sz="2000" dirty="0" smtClean="0"/>
              <a:t>[</a:t>
            </a:r>
            <a:r>
              <a:rPr lang="en-US" altLang="ko-KR" sz="2000" dirty="0">
                <a:ea typeface="굴림" charset="-127"/>
              </a:rPr>
              <a:t>P 26 line </a:t>
            </a:r>
            <a:r>
              <a:rPr lang="en-US" altLang="ko-KR" sz="2000" dirty="0" smtClean="0">
                <a:ea typeface="굴림" charset="-127"/>
              </a:rPr>
              <a:t>22] </a:t>
            </a:r>
            <a:r>
              <a:rPr lang="en-US" sz="2000" dirty="0" smtClean="0"/>
              <a:t>This </a:t>
            </a:r>
            <a:r>
              <a:rPr lang="en-US" sz="2000" dirty="0"/>
              <a:t>metric </a:t>
            </a:r>
            <a:r>
              <a:rPr lang="en-US" sz="2000" dirty="0" smtClean="0"/>
              <a:t>reflects the </a:t>
            </a:r>
            <a:r>
              <a:rPr lang="en-US" sz="2000" dirty="0"/>
              <a:t>amount of channel resources consumed by transmitting a frame over a particular link and the </a:t>
            </a:r>
            <a:r>
              <a:rPr lang="en-US" sz="2000" dirty="0" smtClean="0"/>
              <a:t>available time </a:t>
            </a:r>
            <a:r>
              <a:rPr lang="en-US" sz="2000" dirty="0"/>
              <a:t>of the link </a:t>
            </a:r>
            <a:r>
              <a:rPr lang="en-US" sz="2000" strike="sngStrike" dirty="0">
                <a:solidFill>
                  <a:srgbClr val="FF0000"/>
                </a:solidFill>
              </a:rPr>
              <a:t>in a multi-PAN environment</a:t>
            </a:r>
            <a:r>
              <a:rPr lang="en-US" sz="2000" dirty="0" smtClean="0"/>
              <a:t>.</a:t>
            </a:r>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r>
              <a:rPr lang="en-US" altLang="ko-KR" b="0" dirty="0" smtClean="0">
                <a:ea typeface="Gulim" pitchFamily="34" charset="-127"/>
              </a:rPr>
              <a:t>7</a:t>
            </a:r>
            <a:endParaRPr lang="en-US" altLang="ko-KR" b="0" dirty="0" smtClean="0">
              <a:ea typeface="Gulim" pitchFamily="34" charset="-127"/>
            </a:endParaRPr>
          </a:p>
        </p:txBody>
      </p:sp>
    </p:spTree>
    <p:extLst>
      <p:ext uri="{BB962C8B-B14F-4D97-AF65-F5344CB8AC3E}">
        <p14:creationId xmlns:p14="http://schemas.microsoft.com/office/powerpoint/2010/main" val="1621320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1199</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5.2.4.1 P 29 line </a:t>
            </a:r>
            <a:r>
              <a:rPr lang="en-US" altLang="ko-KR" sz="1600" dirty="0">
                <a:ea typeface="굴림" charset="-127"/>
              </a:rPr>
              <a:t>9</a:t>
            </a:r>
            <a:r>
              <a:rPr lang="en-US" altLang="ko-KR" sz="1600" dirty="0" smtClean="0">
                <a:ea typeface="굴림" charset="-127"/>
              </a:rPr>
              <a:t> </a:t>
            </a:r>
          </a:p>
          <a:p>
            <a:r>
              <a:rPr lang="en-US" altLang="ko-KR" sz="2000" dirty="0" smtClean="0">
                <a:ea typeface="굴림" charset="-127"/>
              </a:rPr>
              <a:t>Comment</a:t>
            </a:r>
          </a:p>
          <a:p>
            <a:pPr lvl="1"/>
            <a:r>
              <a:rPr lang="en-US" sz="1600" dirty="0"/>
              <a:t>RA IEs may be used even if the DS Route Required is not enabled, for </a:t>
            </a:r>
            <a:r>
              <a:rPr lang="en-US" sz="1600" dirty="0" smtClean="0"/>
              <a:t>example </a:t>
            </a:r>
            <a:r>
              <a:rPr lang="en-US" sz="1600" dirty="0"/>
              <a:t>to advertise a multicast </a:t>
            </a:r>
            <a:r>
              <a:rPr lang="en-US" sz="1600" dirty="0" smtClean="0"/>
              <a:t>address</a:t>
            </a:r>
          </a:p>
          <a:p>
            <a:r>
              <a:rPr lang="en-US" altLang="ko-KR" sz="2400" dirty="0" smtClean="0">
                <a:ea typeface="굴림" charset="-127"/>
              </a:rPr>
              <a:t>Proposed Change</a:t>
            </a:r>
          </a:p>
          <a:p>
            <a:pPr lvl="1"/>
            <a:r>
              <a:rPr lang="en-US" altLang="ko-KR" sz="1600" dirty="0">
                <a:ea typeface="굴림" charset="-127"/>
              </a:rPr>
              <a:t>insert a sentence stating that RA IEs may be transmitted even if DS route requires is set to 0 when a device needs to advertises its membership in a multicast group</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8</a:t>
            </a:fld>
            <a:endParaRPr lang="en-US" altLang="ko-KR" b="0" dirty="0" smtClean="0">
              <a:ea typeface="Gulim" pitchFamily="34" charset="-127"/>
            </a:endParaRPr>
          </a:p>
        </p:txBody>
      </p:sp>
    </p:spTree>
    <p:extLst>
      <p:ext uri="{BB962C8B-B14F-4D97-AF65-F5344CB8AC3E}">
        <p14:creationId xmlns:p14="http://schemas.microsoft.com/office/powerpoint/2010/main" val="4189878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1199</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add a related sentence</a:t>
            </a:r>
          </a:p>
          <a:p>
            <a:endParaRPr lang="en-US" sz="2000" dirty="0" smtClean="0"/>
          </a:p>
          <a:p>
            <a:pPr marL="0" indent="0">
              <a:buNone/>
            </a:pPr>
            <a:r>
              <a:rPr lang="en-US" sz="2000" dirty="0" smtClean="0"/>
              <a:t>[</a:t>
            </a:r>
            <a:r>
              <a:rPr lang="en-US" altLang="ko-KR" sz="2000" dirty="0">
                <a:ea typeface="굴림" charset="-127"/>
              </a:rPr>
              <a:t>P 29 line </a:t>
            </a:r>
            <a:r>
              <a:rPr lang="en-US" altLang="ko-KR" sz="2000" dirty="0" smtClean="0">
                <a:ea typeface="굴림" charset="-127"/>
              </a:rPr>
              <a:t>9] </a:t>
            </a:r>
            <a:r>
              <a:rPr lang="en-US" sz="2000" dirty="0" smtClean="0"/>
              <a:t>When </a:t>
            </a:r>
            <a:r>
              <a:rPr lang="en-US" sz="2000" dirty="0"/>
              <a:t>an intermediate hop receives a RA IE, the address </a:t>
            </a:r>
            <a:r>
              <a:rPr lang="en-US" sz="2000" dirty="0" smtClean="0"/>
              <a:t>of the </a:t>
            </a:r>
            <a:r>
              <a:rPr lang="en-US" sz="2000" dirty="0"/>
              <a:t>original source found in the Source Address field of the RA IE is stored in the list of </a:t>
            </a:r>
            <a:r>
              <a:rPr lang="en-US" sz="2000" dirty="0" smtClean="0"/>
              <a:t>reachable destinations </a:t>
            </a:r>
            <a:r>
              <a:rPr lang="en-US" sz="2000" dirty="0"/>
              <a:t>of the neighbor the frame was received </a:t>
            </a:r>
            <a:r>
              <a:rPr lang="en-US" sz="2000" dirty="0" smtClean="0"/>
              <a:t>from. </a:t>
            </a:r>
            <a:r>
              <a:rPr lang="en-US" sz="2000" dirty="0" smtClean="0">
                <a:solidFill>
                  <a:srgbClr val="FF0000"/>
                </a:solidFill>
              </a:rPr>
              <a:t>RA </a:t>
            </a:r>
            <a:r>
              <a:rPr lang="en-US" sz="2000" dirty="0">
                <a:solidFill>
                  <a:srgbClr val="FF0000"/>
                </a:solidFill>
              </a:rPr>
              <a:t>IEs may be transmitted even if DS route required is set to 0 for </a:t>
            </a:r>
            <a:r>
              <a:rPr lang="en-US" sz="2000" dirty="0" smtClean="0">
                <a:solidFill>
                  <a:srgbClr val="FF0000"/>
                </a:solidFill>
              </a:rPr>
              <a:t>advertising </a:t>
            </a:r>
            <a:r>
              <a:rPr lang="en-US" sz="2000" dirty="0">
                <a:solidFill>
                  <a:srgbClr val="FF0000"/>
                </a:solidFill>
              </a:rPr>
              <a:t>its membership in a multicast </a:t>
            </a:r>
            <a:r>
              <a:rPr lang="en-US" sz="2000" dirty="0" smtClean="0">
                <a:solidFill>
                  <a:srgbClr val="FF0000"/>
                </a:solidFill>
              </a:rPr>
              <a:t>group.</a:t>
            </a:r>
            <a:endParaRPr lang="en-US" sz="2000" dirty="0">
              <a:solidFill>
                <a:srgbClr val="FF0000"/>
              </a:solidFill>
            </a:endParaRPr>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r>
              <a:rPr lang="en-US" altLang="ko-KR" b="0" dirty="0" smtClean="0">
                <a:ea typeface="Gulim" pitchFamily="34" charset="-127"/>
              </a:rPr>
              <a:t>9</a:t>
            </a:r>
            <a:endParaRPr lang="en-US" altLang="ko-KR" b="0" dirty="0" smtClean="0">
              <a:ea typeface="Gulim" pitchFamily="34" charset="-127"/>
            </a:endParaRPr>
          </a:p>
        </p:txBody>
      </p:sp>
    </p:spTree>
    <p:extLst>
      <p:ext uri="{BB962C8B-B14F-4D97-AF65-F5344CB8AC3E}">
        <p14:creationId xmlns:p14="http://schemas.microsoft.com/office/powerpoint/2010/main" val="1440239934"/>
      </p:ext>
    </p:extLst>
  </p:cSld>
  <p:clrMapOvr>
    <a:masterClrMapping/>
  </p:clrMapOvr>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53376</TotalTime>
  <Words>1194</Words>
  <Application>Microsoft Office PowerPoint</Application>
  <PresentationFormat>화면 슬라이드 쇼(4:3)</PresentationFormat>
  <Paragraphs>166</Paragraphs>
  <Slides>17</Slides>
  <Notes>1</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17</vt:i4>
      </vt:variant>
    </vt:vector>
  </HeadingPairs>
  <TitlesOfParts>
    <vt:vector size="23" baseType="lpstr">
      <vt:lpstr>Gulim</vt:lpstr>
      <vt:lpstr>Gulim</vt:lpstr>
      <vt:lpstr>맑은 고딕</vt:lpstr>
      <vt:lpstr>Arial</vt:lpstr>
      <vt:lpstr>Times New Roman</vt:lpstr>
      <vt:lpstr>Office 테마</vt:lpstr>
      <vt:lpstr>PowerPoint 프레젠테이션</vt:lpstr>
      <vt:lpstr>Comment CID 1149</vt:lpstr>
      <vt:lpstr>Proposed resolution for CID 1149</vt:lpstr>
      <vt:lpstr>Comment CID 1162</vt:lpstr>
      <vt:lpstr>Proposed resolution for CID 1162</vt:lpstr>
      <vt:lpstr>Comment CID 1163</vt:lpstr>
      <vt:lpstr>Proposed resolution for CID 1163</vt:lpstr>
      <vt:lpstr>Comment CID 1199</vt:lpstr>
      <vt:lpstr>Proposed resolution for CID 1199</vt:lpstr>
      <vt:lpstr>Comment CID 1367</vt:lpstr>
      <vt:lpstr>Proposed resolution for CID 1367</vt:lpstr>
      <vt:lpstr>Comment CID 1370</vt:lpstr>
      <vt:lpstr>Proposed resolution for CID 1370</vt:lpstr>
      <vt:lpstr>Comment CID 1371</vt:lpstr>
      <vt:lpstr>Proposed resolution for CID 1371</vt:lpstr>
      <vt:lpstr>Comment CID 1458</vt:lpstr>
      <vt:lpstr>Proposed resolution for CID 1458</vt:lpstr>
    </vt:vector>
  </TitlesOfParts>
  <Company>GTE Laboratories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김재환</cp:lastModifiedBy>
  <cp:revision>993</cp:revision>
  <cp:lastPrinted>1998-02-10T13:28:06Z</cp:lastPrinted>
  <dcterms:created xsi:type="dcterms:W3CDTF">1999-11-08T18:59:45Z</dcterms:created>
  <dcterms:modified xsi:type="dcterms:W3CDTF">2015-10-05T01:06:03Z</dcterms:modified>
</cp:coreProperties>
</file>