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419" r:id="rId2"/>
    <p:sldId id="447" r:id="rId3"/>
    <p:sldId id="502" r:id="rId4"/>
    <p:sldId id="448" r:id="rId5"/>
    <p:sldId id="503" r:id="rId6"/>
    <p:sldId id="452" r:id="rId7"/>
    <p:sldId id="507" r:id="rId8"/>
    <p:sldId id="550" r:id="rId9"/>
    <p:sldId id="551" r:id="rId10"/>
    <p:sldId id="537" r:id="rId11"/>
    <p:sldId id="538" r:id="rId12"/>
    <p:sldId id="582" r:id="rId13"/>
    <p:sldId id="583" r:id="rId14"/>
    <p:sldId id="554" r:id="rId15"/>
    <p:sldId id="575" r:id="rId16"/>
    <p:sldId id="545" r:id="rId17"/>
    <p:sldId id="576" r:id="rId18"/>
    <p:sldId id="541" r:id="rId19"/>
    <p:sldId id="577" r:id="rId20"/>
    <p:sldId id="543" r:id="rId21"/>
    <p:sldId id="578" r:id="rId22"/>
    <p:sldId id="555" r:id="rId23"/>
    <p:sldId id="579" r:id="rId24"/>
    <p:sldId id="547" r:id="rId25"/>
    <p:sldId id="580" r:id="rId26"/>
    <p:sldId id="556" r:id="rId27"/>
    <p:sldId id="581" r:id="rId28"/>
    <p:sldId id="549" r:id="rId29"/>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234" autoAdjust="0"/>
    <p:restoredTop sz="95219" autoAdjust="0"/>
  </p:normalViewPr>
  <p:slideViewPr>
    <p:cSldViewPr>
      <p:cViewPr varScale="1">
        <p:scale>
          <a:sx n="104" d="100"/>
          <a:sy n="104" d="100"/>
        </p:scale>
        <p:origin x="64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7331"/>
            <a:ext cx="4672012" cy="215444"/>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802.15-15-0788-03-0010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comments(</a:t>
            </a:r>
            <a:r>
              <a:rPr lang="en-US" altLang="ko-KR" sz="1600" b="1" dirty="0" err="1"/>
              <a:t>subclause</a:t>
            </a:r>
            <a:r>
              <a:rPr lang="en-US" altLang="ko-KR" sz="1600" b="1" dirty="0"/>
              <a:t> </a:t>
            </a:r>
            <a:r>
              <a:rPr lang="en-US" altLang="ko-KR" sz="1600" b="1" dirty="0" smtClean="0"/>
              <a:t>5.4.1.3</a:t>
            </a:r>
            <a:r>
              <a:rPr lang="en-US" altLang="ko-KR" sz="1600" b="1" dirty="0"/>
              <a:t>) 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a:t>
            </a:r>
            <a:r>
              <a:rPr lang="en-US" altLang="ko-KR" sz="1600" dirty="0">
                <a:ea typeface="굴림" charset="-127"/>
              </a:rPr>
              <a:t>5</a:t>
            </a:r>
            <a:r>
              <a:rPr lang="en-US" altLang="ko-KR" sz="1600" dirty="0" smtClean="0">
                <a:ea typeface="굴림" charset="-127"/>
              </a:rPr>
              <a:t> </a:t>
            </a:r>
          </a:p>
          <a:p>
            <a:r>
              <a:rPr lang="en-US" altLang="ko-KR" sz="2000" dirty="0" smtClean="0">
                <a:ea typeface="굴림" charset="-127"/>
              </a:rPr>
              <a:t>Comment</a:t>
            </a:r>
          </a:p>
          <a:p>
            <a:pPr lvl="1"/>
            <a:r>
              <a:rPr lang="en-US" sz="1600" dirty="0"/>
              <a:t>The red arrows represent the TC IE transmissions, however, a TC IE is transmitted in an EB. Is there a reason why they are transmitted in the CAP or CFP instead of during the beacon period</a:t>
            </a:r>
            <a:r>
              <a:rPr lang="en-US" sz="1600" dirty="0" smtClean="0"/>
              <a:t>? </a:t>
            </a:r>
          </a:p>
          <a:p>
            <a:r>
              <a:rPr lang="en-US" altLang="ko-KR" sz="2400" dirty="0" smtClean="0">
                <a:ea typeface="굴림" charset="-127"/>
              </a:rPr>
              <a:t>Proposed Change</a:t>
            </a:r>
          </a:p>
          <a:p>
            <a:pPr lvl="1"/>
            <a:r>
              <a:rPr lang="en-US" altLang="ko-KR" sz="1600" dirty="0">
                <a:ea typeface="굴림" charset="-127"/>
              </a:rPr>
              <a:t>Double check the figure or describe in text that TC IE are sent in EBs that are different from the beacons sent during the beacon period</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395530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r>
              <a:rPr lang="en-US" sz="2000" dirty="0"/>
              <a:t>: </a:t>
            </a:r>
            <a:r>
              <a:rPr lang="en-US" sz="2000" dirty="0" smtClean="0"/>
              <a:t>the </a:t>
            </a:r>
            <a:r>
              <a:rPr lang="en-US" sz="2000" dirty="0"/>
              <a:t>figure 23 was modified.</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143060"/>
            <a:ext cx="8312727" cy="3966260"/>
          </a:xfrm>
          <a:prstGeom prst="rect">
            <a:avLst/>
          </a:prstGeom>
        </p:spPr>
      </p:pic>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514886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r>
              <a:rPr lang="en-US" sz="2000" dirty="0"/>
              <a:t>: </a:t>
            </a:r>
            <a:r>
              <a:rPr lang="en-US" sz="2000" dirty="0" smtClean="0"/>
              <a:t>the </a:t>
            </a:r>
            <a:r>
              <a:rPr lang="en-US" sz="2000" dirty="0"/>
              <a:t>figure 23 was modified.</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143060"/>
            <a:ext cx="8312727" cy="3966260"/>
          </a:xfrm>
          <a:prstGeom prst="rect">
            <a:avLst/>
          </a:prstGeom>
        </p:spPr>
      </p:pic>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3918283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Add text to the end of 5.4.1.3</a:t>
            </a:r>
          </a:p>
          <a:p>
            <a:r>
              <a:rPr lang="en-US" sz="2000" dirty="0" smtClean="0"/>
              <a:t>“I</a:t>
            </a:r>
            <a:r>
              <a:rPr lang="en-US" altLang="ko-KR" sz="2000" dirty="0" smtClean="0"/>
              <a:t>f </a:t>
            </a:r>
            <a:r>
              <a:rPr lang="en-US" altLang="ko-KR" sz="2000" dirty="0"/>
              <a:t>the IEEE 802.15.4m device receives multiple beacons (EB, and EB with TC-IE), </a:t>
            </a:r>
            <a:r>
              <a:rPr lang="en-US" altLang="ko-KR" sz="2000" dirty="0" err="1"/>
              <a:t>superframe</a:t>
            </a:r>
            <a:r>
              <a:rPr lang="en-US" altLang="ko-KR" sz="2000" dirty="0"/>
              <a:t> synchronization will not be stable performed. Actually, BOP duration is designed to ensure stable Beacon reception (for time synchronization) and its duration is not wide. Thus, EB (not l2r) frame can be </a:t>
            </a:r>
            <a:r>
              <a:rPr lang="en-US" altLang="ko-KR" sz="2000" dirty="0" err="1"/>
              <a:t>collied</a:t>
            </a:r>
            <a:r>
              <a:rPr lang="en-US" altLang="ko-KR" sz="2000" dirty="0"/>
              <a:t> due to </a:t>
            </a:r>
            <a:r>
              <a:rPr lang="en-US" altLang="ko-KR" sz="2000" dirty="0" err="1"/>
              <a:t>bursty</a:t>
            </a:r>
            <a:r>
              <a:rPr lang="en-US" altLang="ko-KR" sz="2000" dirty="0"/>
              <a:t> L2R EB packets</a:t>
            </a:r>
            <a:r>
              <a:rPr lang="en-US" altLang="ko-KR" sz="2000" dirty="0" smtClean="0"/>
              <a:t>.”</a:t>
            </a:r>
            <a:endParaRPr lang="ko-KR" altLang="ko-KR" dirty="0"/>
          </a:p>
          <a:p>
            <a:pPr lvl="1"/>
            <a:endParaRPr lang="en-US" sz="16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988692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29 </a:t>
            </a:r>
          </a:p>
          <a:p>
            <a:r>
              <a:rPr lang="en-US" altLang="ko-KR" sz="2000" dirty="0" smtClean="0">
                <a:ea typeface="굴림" charset="-127"/>
              </a:rPr>
              <a:t>Comment</a:t>
            </a:r>
          </a:p>
          <a:p>
            <a:pPr lvl="1"/>
            <a:r>
              <a:rPr lang="en-US" sz="1600" dirty="0"/>
              <a:t>There is no need to mention about the PAN coordinator 2 and 3. </a:t>
            </a:r>
            <a:endParaRPr lang="en-US" sz="1600" dirty="0" smtClean="0"/>
          </a:p>
          <a:p>
            <a:r>
              <a:rPr lang="en-US" altLang="ko-KR" sz="2400" dirty="0" smtClean="0">
                <a:ea typeface="굴림" charset="-127"/>
              </a:rPr>
              <a:t>Proposed Change</a:t>
            </a:r>
          </a:p>
          <a:p>
            <a:pPr lvl="1"/>
            <a:r>
              <a:rPr lang="en-US" altLang="ko-KR" sz="1600" dirty="0">
                <a:ea typeface="굴림" charset="-127"/>
              </a:rPr>
              <a:t>Only describe the figure itself, i.e. the communication between the SPC and PAN coordinator 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848324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we only </a:t>
            </a:r>
            <a:r>
              <a:rPr lang="en-US" sz="2000" dirty="0"/>
              <a:t>describe </a:t>
            </a:r>
            <a:r>
              <a:rPr lang="en-US" sz="2000" dirty="0" smtClean="0"/>
              <a:t>the </a:t>
            </a:r>
            <a:r>
              <a:rPr lang="en-US" sz="2000" dirty="0"/>
              <a:t>communication between the SPC and PAN coordinator </a:t>
            </a:r>
            <a:r>
              <a:rPr lang="en-US" sz="2000" dirty="0" smtClean="0"/>
              <a:t>4.</a:t>
            </a:r>
            <a:endParaRPr lang="en-US" sz="2000" dirty="0"/>
          </a:p>
          <a:p>
            <a:endParaRPr lang="en-US" sz="2000" dirty="0"/>
          </a:p>
          <a:p>
            <a:pPr marL="0" indent="0">
              <a:buNone/>
            </a:pPr>
            <a:r>
              <a:rPr lang="en-US" altLang="ko-KR" sz="2000" dirty="0" smtClean="0">
                <a:ea typeface="맑은 고딕" panose="020B0503020000020004" pitchFamily="50" charset="-127"/>
                <a:cs typeface="TimesNewRomanPSMT"/>
              </a:rPr>
              <a:t>“In </a:t>
            </a:r>
            <a:r>
              <a:rPr lang="en-US" altLang="ko-KR" sz="2000" dirty="0">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000" dirty="0">
                <a:solidFill>
                  <a:srgbClr val="FF0000"/>
                </a:solidFill>
                <a:ea typeface="맑은 고딕" panose="020B0503020000020004" pitchFamily="50" charset="-127"/>
                <a:cs typeface="TimesNewRomanPSMT"/>
              </a:rPr>
              <a:t>4</a:t>
            </a:r>
            <a:r>
              <a:rPr lang="en-US" altLang="ko-KR" sz="2000" dirty="0">
                <a:ea typeface="맑은 고딕" panose="020B0503020000020004" pitchFamily="50" charset="-127"/>
                <a:cs typeface="TimesNewRomanPSMT"/>
              </a:rPr>
              <a:t> at their Dedicate Beacon Slot (DBS</a:t>
            </a:r>
            <a:r>
              <a:rPr lang="en-US" altLang="ko-KR" sz="2000" dirty="0" smtClean="0">
                <a:ea typeface="맑은 고딕" panose="020B0503020000020004" pitchFamily="50" charset="-127"/>
                <a:cs typeface="TimesNewRomanPSMT"/>
              </a:rPr>
              <a:t>).”</a:t>
            </a:r>
            <a:r>
              <a:rPr lang="en-US" sz="2000" dirty="0" smtClean="0"/>
              <a:t> </a:t>
            </a:r>
          </a:p>
          <a:p>
            <a:pPr marL="0" indent="0">
              <a:buNone/>
            </a:pP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851407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 should be </a:t>
            </a:r>
            <a:r>
              <a:rPr lang="en-US" sz="1600" dirty="0" smtClean="0"/>
              <a:t>rephrased </a:t>
            </a:r>
          </a:p>
          <a:p>
            <a:r>
              <a:rPr lang="en-US" altLang="ko-KR" sz="2400" dirty="0" smtClean="0">
                <a:ea typeface="굴림" charset="-127"/>
              </a:rPr>
              <a:t>Proposed Change</a:t>
            </a:r>
          </a:p>
          <a:p>
            <a:pPr lvl="1"/>
            <a:r>
              <a:rPr lang="en-US" altLang="ko-KR" sz="1600" dirty="0">
                <a:ea typeface="굴림" charset="-127"/>
              </a:rPr>
              <a:t>Replace with "The device should send a TC IE in its own operation channel and in that of its parent and children PAN coordinators. When a device receives a TC IE, it stores the channel information into the 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686859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are changed.</a:t>
            </a:r>
          </a:p>
          <a:p>
            <a:endParaRPr lang="en-US" sz="2000" dirty="0"/>
          </a:p>
          <a:p>
            <a:pPr marL="0" indent="0">
              <a:buNone/>
            </a:pPr>
            <a:r>
              <a:rPr lang="en-US" sz="2000" dirty="0" smtClean="0"/>
              <a:t>“</a:t>
            </a:r>
            <a:r>
              <a:rPr lang="en-US" altLang="ko-KR" sz="2000" dirty="0">
                <a:ea typeface="맑은 고딕" panose="020B0503020000020004" pitchFamily="50" charset="-127"/>
                <a:cs typeface="TimesNewRomanPSMT"/>
              </a:rPr>
              <a:t>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2278865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35 </a:t>
            </a:r>
          </a:p>
          <a:p>
            <a:r>
              <a:rPr lang="en-US" altLang="ko-KR" sz="2000" dirty="0" smtClean="0">
                <a:ea typeface="굴림" charset="-127"/>
              </a:rPr>
              <a:t>Comment</a:t>
            </a:r>
          </a:p>
          <a:p>
            <a:pPr lvl="1"/>
            <a:r>
              <a:rPr lang="en-US" sz="1600" dirty="0"/>
              <a:t>"PAN ID 1</a:t>
            </a:r>
            <a:r>
              <a:rPr lang="en-US" sz="1600" dirty="0" smtClean="0"/>
              <a:t>" </a:t>
            </a:r>
          </a:p>
          <a:p>
            <a:r>
              <a:rPr lang="en-US" altLang="ko-KR" sz="2400" dirty="0" smtClean="0">
                <a:ea typeface="굴림" charset="-127"/>
              </a:rPr>
              <a:t>Proposed Change</a:t>
            </a:r>
          </a:p>
          <a:p>
            <a:pPr lvl="1"/>
            <a:r>
              <a:rPr lang="en-US" altLang="ko-KR" sz="1600" dirty="0">
                <a:ea typeface="굴림" charset="-127"/>
              </a:rPr>
              <a:t>Replace with "PAN coordinator 1". Same thing with PAN ID 2, 3, 4 and 5 here and in the rest of the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Tree>
    <p:extLst>
      <p:ext uri="{BB962C8B-B14F-4D97-AF65-F5344CB8AC3E}">
        <p14:creationId xmlns:p14="http://schemas.microsoft.com/office/powerpoint/2010/main" val="2802132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1266</a:t>
            </a:r>
            <a:endParaRPr lang="en-US" dirty="0">
              <a:solidFill>
                <a:srgbClr val="FF0000"/>
              </a:solidFill>
            </a:endParaRPr>
          </a:p>
        </p:txBody>
      </p:sp>
      <p:sp>
        <p:nvSpPr>
          <p:cNvPr id="3" name="Content Placeholder 2"/>
          <p:cNvSpPr>
            <a:spLocks noGrp="1"/>
          </p:cNvSpPr>
          <p:nvPr>
            <p:ph idx="1"/>
          </p:nvPr>
        </p:nvSpPr>
        <p:spPr/>
        <p:txBody>
          <a:bodyPr/>
          <a:lstStyle/>
          <a:p>
            <a:pPr marL="342900" lvl="1" indent="-342900">
              <a:buFontTx/>
              <a:buChar char="•"/>
            </a:pPr>
            <a:r>
              <a:rPr lang="en-US" sz="2000" dirty="0" smtClean="0"/>
              <a:t>Accept: </a:t>
            </a:r>
            <a:r>
              <a:rPr lang="en-US" sz="1600" dirty="0" smtClean="0">
                <a:ea typeface="굴림" charset="-127"/>
              </a:rPr>
              <a:t>r</a:t>
            </a:r>
            <a:r>
              <a:rPr lang="en-US" altLang="ko-KR" sz="1600" dirty="0" smtClean="0">
                <a:ea typeface="굴림" charset="-127"/>
              </a:rPr>
              <a:t>eplace “PAN ID 1” with </a:t>
            </a:r>
            <a:r>
              <a:rPr lang="en-US" altLang="ko-KR" sz="1600" dirty="0">
                <a:ea typeface="굴림" charset="-127"/>
              </a:rPr>
              <a:t>"PAN coordinator </a:t>
            </a:r>
            <a:r>
              <a:rPr lang="en-US" altLang="ko-KR" sz="1600" dirty="0" smtClean="0">
                <a:ea typeface="굴림" charset="-127"/>
              </a:rPr>
              <a:t>1“ and same </a:t>
            </a:r>
            <a:r>
              <a:rPr lang="en-US" altLang="ko-KR" sz="1600" dirty="0">
                <a:ea typeface="굴림" charset="-127"/>
              </a:rPr>
              <a:t>thing with PAN ID 2, 3, 4 and 5 here and in the rest of the </a:t>
            </a:r>
            <a:r>
              <a:rPr lang="en-US" altLang="ko-KR" sz="1600" dirty="0" smtClean="0">
                <a:ea typeface="굴림" charset="-127"/>
              </a:rPr>
              <a:t>clause</a:t>
            </a:r>
          </a:p>
          <a:p>
            <a:pPr marL="342900" lvl="1" indent="-342900">
              <a:buFontTx/>
              <a:buChar char="•"/>
            </a:pPr>
            <a:endParaRPr lang="en-US" sz="1600" dirty="0">
              <a:ea typeface="굴림"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lvl="1"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3015548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1247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44 </a:t>
            </a:r>
          </a:p>
          <a:p>
            <a:r>
              <a:rPr lang="en-US" altLang="ko-KR" sz="2000" dirty="0" smtClean="0">
                <a:ea typeface="굴림" charset="-127"/>
              </a:rPr>
              <a:t>Comment</a:t>
            </a:r>
          </a:p>
          <a:p>
            <a:pPr lvl="1"/>
            <a:r>
              <a:rPr lang="en-US" sz="1600" dirty="0"/>
              <a:t>"parent’s channel" s/b "the channel of the parent PAN</a:t>
            </a:r>
            <a:r>
              <a:rPr lang="en-US" sz="1600" dirty="0" smtClean="0"/>
              <a:t>"</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118566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"send two TC IE by using its operation channels" should be rephrased </a:t>
            </a:r>
            <a:endParaRPr lang="en-US" sz="1600" dirty="0" smtClean="0"/>
          </a:p>
          <a:p>
            <a:r>
              <a:rPr lang="en-US" altLang="ko-KR" sz="2400" dirty="0" smtClean="0">
                <a:ea typeface="굴림" charset="-127"/>
              </a:rPr>
              <a:t>Proposed Change</a:t>
            </a:r>
          </a:p>
          <a:p>
            <a:pPr lvl="1"/>
            <a:r>
              <a:rPr lang="en-US" altLang="ko-KR" sz="1600" dirty="0">
                <a:ea typeface="굴림" charset="-127"/>
              </a:rPr>
              <a:t>If my understanding is correct this should be replaced with "send a TC IE in their parent PAN coordinator's channel and another TC IE in their own dedicated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20</a:t>
            </a:fld>
            <a:endParaRPr lang="en-US" altLang="ko-KR" b="0" dirty="0" smtClean="0">
              <a:ea typeface="Gulim" pitchFamily="34" charset="-127"/>
            </a:endParaRPr>
          </a:p>
        </p:txBody>
      </p:sp>
    </p:spTree>
    <p:extLst>
      <p:ext uri="{BB962C8B-B14F-4D97-AF65-F5344CB8AC3E}">
        <p14:creationId xmlns:p14="http://schemas.microsoft.com/office/powerpoint/2010/main" val="3061525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1267</a:t>
            </a:r>
            <a:endParaRPr lang="en-US" dirty="0">
              <a:solidFill>
                <a:srgbClr val="FF0000"/>
              </a:solidFill>
            </a:endParaRPr>
          </a:p>
        </p:txBody>
      </p:sp>
      <p:sp>
        <p:nvSpPr>
          <p:cNvPr id="3" name="Content Placeholder 2"/>
          <p:cNvSpPr>
            <a:spLocks noGrp="1"/>
          </p:cNvSpPr>
          <p:nvPr>
            <p:ph idx="1"/>
          </p:nvPr>
        </p:nvSpPr>
        <p:spPr>
          <a:xfrm>
            <a:off x="685800" y="1772816"/>
            <a:ext cx="7772400" cy="4608512"/>
          </a:xfrm>
        </p:spPr>
        <p:txBody>
          <a:bodyPr/>
          <a:lstStyle/>
          <a:p>
            <a:r>
              <a:rPr lang="en-US" altLang="ko-KR" sz="2000" dirty="0"/>
              <a:t>Accept in principle: related sentences are changed.</a:t>
            </a:r>
          </a:p>
          <a:p>
            <a:pPr marL="0" indent="0">
              <a:buNone/>
            </a:pPr>
            <a:r>
              <a:rPr lang="en-US" altLang="ko-KR" sz="2000" dirty="0" smtClean="0"/>
              <a:t>Replace:</a:t>
            </a:r>
          </a:p>
          <a:p>
            <a:pPr marL="0" indent="0">
              <a:buNone/>
            </a:pPr>
            <a:r>
              <a:rPr lang="en-US" sz="2000" dirty="0"/>
              <a:t>The device must send a TC IE using its all operation channels and the device that receives a TC IE stores the channel information to NT.</a:t>
            </a:r>
            <a:endParaRPr lang="en-US" sz="2000" dirty="0">
              <a:solidFill>
                <a:srgbClr val="FF0000"/>
              </a:solidFill>
            </a:endParaRPr>
          </a:p>
          <a:p>
            <a:pPr marL="0" indent="0">
              <a:buNone/>
            </a:pPr>
            <a:endParaRPr lang="en-US" altLang="ko-KR" sz="2000" dirty="0"/>
          </a:p>
          <a:p>
            <a:pPr marL="0" indent="0">
              <a:buNone/>
            </a:pPr>
            <a:r>
              <a:rPr lang="en-US" altLang="ko-KR" sz="2000" dirty="0" smtClean="0"/>
              <a:t>With:</a:t>
            </a:r>
            <a:endParaRPr lang="en-US" altLang="ko-KR" sz="2000" dirty="0"/>
          </a:p>
          <a:p>
            <a:pPr marL="0" indent="0">
              <a:buNone/>
            </a:pPr>
            <a:r>
              <a:rPr lang="en-US" altLang="ko-KR" sz="2000" dirty="0">
                <a:solidFill>
                  <a:srgbClr val="FF0000"/>
                </a:solidFill>
              </a:rPr>
              <a:t>“</a:t>
            </a:r>
            <a:r>
              <a:rPr lang="en-US" altLang="ko-KR" sz="2000" dirty="0">
                <a:solidFill>
                  <a:srgbClr val="FF0000"/>
                </a:solidFill>
                <a:ea typeface="맑은 고딕" panose="020B0503020000020004" pitchFamily="50" charset="-127"/>
                <a:cs typeface="TimesNewRomanPSMT"/>
              </a:rPr>
              <a:t>Each PAN coordinator should send the duplicated L2R route establishment messages in its </a:t>
            </a:r>
            <a:r>
              <a:rPr lang="en-US" altLang="ko-KR" sz="2000" dirty="0" smtClean="0">
                <a:solidFill>
                  <a:srgbClr val="FF0000"/>
                </a:solidFill>
                <a:ea typeface="맑은 고딕" panose="020B0503020000020004" pitchFamily="50" charset="-127"/>
                <a:cs typeface="TimesNewRomanPSMT"/>
              </a:rPr>
              <a:t>parent’s </a:t>
            </a:r>
            <a:r>
              <a:rPr lang="en-US" altLang="ko-KR" sz="2000" dirty="0">
                <a:solidFill>
                  <a:srgbClr val="FF0000"/>
                </a:solidFill>
                <a:ea typeface="맑은 고딕" panose="020B0503020000020004" pitchFamily="50" charset="-127"/>
                <a:cs typeface="TimesNewRomanPSMT"/>
              </a:rPr>
              <a:t>PAN coordinator's channel </a:t>
            </a:r>
            <a:r>
              <a:rPr lang="en-US" altLang="ko-KR" sz="2000" dirty="0" smtClean="0">
                <a:solidFill>
                  <a:srgbClr val="FF0000"/>
                </a:solidFill>
                <a:ea typeface="맑은 고딕" panose="020B0503020000020004" pitchFamily="50" charset="-127"/>
                <a:cs typeface="TimesNewRomanPSMT"/>
              </a:rPr>
              <a:t>and its own </a:t>
            </a:r>
            <a:r>
              <a:rPr lang="en-US" altLang="ko-KR" sz="2000" dirty="0">
                <a:solidFill>
                  <a:srgbClr val="FF0000"/>
                </a:solidFill>
                <a:ea typeface="맑은 고딕" panose="020B0503020000020004" pitchFamily="50" charset="-127"/>
                <a:cs typeface="TimesNewRomanPSMT"/>
              </a:rPr>
              <a:t>dedicated channel</a:t>
            </a:r>
            <a:r>
              <a:rPr lang="en-US" altLang="ko-KR" sz="2000" dirty="0" smtClean="0">
                <a:solidFill>
                  <a:srgbClr val="FF0000"/>
                </a:solidFill>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19</a:t>
            </a:r>
          </a:p>
        </p:txBody>
      </p:sp>
    </p:spTree>
    <p:extLst>
      <p:ext uri="{BB962C8B-B14F-4D97-AF65-F5344CB8AC3E}">
        <p14:creationId xmlns:p14="http://schemas.microsoft.com/office/powerpoint/2010/main" val="2264980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a:t>
            </a:r>
          </a:p>
          <a:p>
            <a:r>
              <a:rPr lang="en-US" altLang="ko-KR" sz="2000" dirty="0" smtClean="0">
                <a:ea typeface="굴림" charset="-127"/>
              </a:rPr>
              <a:t>Comment</a:t>
            </a:r>
          </a:p>
          <a:p>
            <a:pPr lvl="1"/>
            <a:r>
              <a:rPr lang="en-US" sz="1600" dirty="0"/>
              <a:t>"If the ID 1" s/b "If the PAN coordinator 1</a:t>
            </a:r>
            <a:r>
              <a:rPr lang="en-US" sz="1600" dirty="0" smtClean="0"/>
              <a:t>"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22</a:t>
            </a:fld>
            <a:endParaRPr lang="en-US" altLang="ko-KR" b="0" dirty="0" smtClean="0">
              <a:ea typeface="Gulim" pitchFamily="34" charset="-127"/>
            </a:endParaRPr>
          </a:p>
        </p:txBody>
      </p:sp>
    </p:spTree>
    <p:extLst>
      <p:ext uri="{BB962C8B-B14F-4D97-AF65-F5344CB8AC3E}">
        <p14:creationId xmlns:p14="http://schemas.microsoft.com/office/powerpoint/2010/main" val="419335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replace “If the ID 1” with “If PAN coordinator 1”</a:t>
            </a:r>
            <a:br>
              <a:rPr lang="en-US" sz="2000" dirty="0" smtClean="0"/>
            </a:br>
            <a:endParaRPr lang="en-US" sz="2000" dirty="0" smtClean="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endParaRPr lang="en-US" sz="2000" dirty="0"/>
          </a:p>
          <a:p>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21</a:t>
            </a:r>
          </a:p>
        </p:txBody>
      </p:sp>
    </p:spTree>
    <p:extLst>
      <p:ext uri="{BB962C8B-B14F-4D97-AF65-F5344CB8AC3E}">
        <p14:creationId xmlns:p14="http://schemas.microsoft.com/office/powerpoint/2010/main" val="3098614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800" dirty="0" err="1" smtClean="0">
                <a:ea typeface="굴림" charset="-127"/>
              </a:rPr>
              <a:t>Commentor</a:t>
            </a:r>
            <a:endParaRPr lang="en-US" altLang="ko-KR" sz="1800" dirty="0" smtClean="0">
              <a:ea typeface="굴림" charset="-127"/>
            </a:endParaRPr>
          </a:p>
          <a:p>
            <a:pPr lvl="1"/>
            <a:r>
              <a:rPr lang="en-US" altLang="ko-KR" sz="1400" dirty="0" err="1"/>
              <a:t>Verotiana</a:t>
            </a:r>
            <a:r>
              <a:rPr lang="en-US" altLang="ko-KR" sz="1400" dirty="0"/>
              <a:t> </a:t>
            </a:r>
            <a:r>
              <a:rPr lang="en-US" altLang="ko-KR" sz="1400" dirty="0" err="1" smtClean="0"/>
              <a:t>Rabarijaona</a:t>
            </a:r>
            <a:endParaRPr lang="en-US" altLang="ko-KR" sz="1400" dirty="0" smtClean="0"/>
          </a:p>
          <a:p>
            <a:r>
              <a:rPr lang="en-US" altLang="ko-KR" sz="2000" dirty="0" smtClean="0">
                <a:ea typeface="굴림" charset="-127"/>
              </a:rPr>
              <a:t>Related clause</a:t>
            </a:r>
          </a:p>
          <a:p>
            <a:pPr lvl="1"/>
            <a:r>
              <a:rPr lang="en-US" altLang="ko-KR" sz="1400" dirty="0" smtClean="0">
                <a:ea typeface="굴림" charset="-127"/>
              </a:rPr>
              <a:t>5.4.1.3 P 38 line 36 </a:t>
            </a:r>
          </a:p>
          <a:p>
            <a:r>
              <a:rPr lang="en-US" altLang="ko-KR" sz="1800" dirty="0" smtClean="0">
                <a:ea typeface="굴림" charset="-127"/>
              </a:rPr>
              <a:t>Comment</a:t>
            </a:r>
          </a:p>
          <a:p>
            <a:pPr lvl="1"/>
            <a:r>
              <a:rPr lang="en-US" sz="1400" dirty="0"/>
              <a:t>"If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a:t>
            </a:r>
          </a:p>
          <a:p>
            <a:pPr lvl="1"/>
            <a:r>
              <a:rPr lang="en-US" sz="1400" dirty="0"/>
              <a:t>Rephrase without the academic writing  style</a:t>
            </a:r>
            <a:r>
              <a:rPr lang="en-US" sz="1400" dirty="0" smtClean="0"/>
              <a:t>. </a:t>
            </a:r>
          </a:p>
          <a:p>
            <a:r>
              <a:rPr lang="en-US" altLang="ko-KR" sz="2000" dirty="0" smtClean="0">
                <a:ea typeface="굴림" charset="-127"/>
              </a:rPr>
              <a:t>Proposed Change</a:t>
            </a:r>
          </a:p>
          <a:p>
            <a:pPr lvl="1"/>
            <a:r>
              <a:rPr lang="en-US" altLang="ko-KR" sz="1400" dirty="0">
                <a:ea typeface="굴림" charset="-127"/>
              </a:rPr>
              <a:t>Describe the routing in series of events.</a:t>
            </a:r>
          </a:p>
          <a:p>
            <a:pPr lvl="1"/>
            <a:r>
              <a:rPr lang="en-US" altLang="ko-KR" sz="1400" dirty="0">
                <a:ea typeface="굴림" charset="-127"/>
              </a:rPr>
              <a:t>E.g.: If PAN coordinator 1 wants to send a frame to Device 5-1 at t0, it forwards the frame to PAN coordinator 4 while they are operating on channel 1. </a:t>
            </a:r>
          </a:p>
          <a:p>
            <a:pPr lvl="1"/>
            <a:r>
              <a:rPr lang="en-US" altLang="ko-KR" sz="1400" dirty="0">
                <a:ea typeface="굴림" charset="-127"/>
              </a:rPr>
              <a:t>PAN coordinator 4 waits for the next CAP or CFP in channel 4 and forwards the frame to PAN coordinator 5 at t1. PAN coordinator 5 finally transmits the frame to Device 5-1 during or CAP or the CFP of channel 5 at t2.</a:t>
            </a:r>
            <a:endParaRPr lang="en-US" altLang="ko-KR" sz="14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24</a:t>
            </a:fld>
            <a:endParaRPr lang="en-US" altLang="ko-KR" b="0" dirty="0" smtClean="0">
              <a:ea typeface="Gulim" pitchFamily="34" charset="-127"/>
            </a:endParaRPr>
          </a:p>
        </p:txBody>
      </p:sp>
    </p:spTree>
    <p:extLst>
      <p:ext uri="{BB962C8B-B14F-4D97-AF65-F5344CB8AC3E}">
        <p14:creationId xmlns:p14="http://schemas.microsoft.com/office/powerpoint/2010/main" val="28943029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related sentences are changed as follows:</a:t>
            </a:r>
          </a:p>
          <a:p>
            <a:endParaRPr lang="en-US" sz="2000" dirty="0"/>
          </a:p>
          <a:p>
            <a:pPr marL="0" indent="0">
              <a:buNone/>
            </a:pPr>
            <a:r>
              <a:rPr lang="en-US" altLang="ko-KR" sz="2000" dirty="0" smtClean="0"/>
              <a:t>“</a:t>
            </a: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000" dirty="0" smtClean="0">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16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23</a:t>
            </a:r>
          </a:p>
        </p:txBody>
      </p:sp>
    </p:spTree>
    <p:extLst>
      <p:ext uri="{BB962C8B-B14F-4D97-AF65-F5344CB8AC3E}">
        <p14:creationId xmlns:p14="http://schemas.microsoft.com/office/powerpoint/2010/main" val="36747597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39 line 40</a:t>
            </a:r>
          </a:p>
          <a:p>
            <a:r>
              <a:rPr lang="en-US" altLang="ko-KR" sz="2000" dirty="0" smtClean="0">
                <a:ea typeface="굴림" charset="-127"/>
              </a:rPr>
              <a:t>Comment</a:t>
            </a:r>
          </a:p>
          <a:p>
            <a:pPr lvl="1"/>
            <a:r>
              <a:rPr lang="en-US" sz="1600" dirty="0"/>
              <a:t>Indicate that the synchronization and the channel switch is described in </a:t>
            </a:r>
            <a:r>
              <a:rPr lang="en-US" sz="1600" dirty="0" smtClean="0"/>
              <a:t>15.4 </a:t>
            </a:r>
          </a:p>
          <a:p>
            <a:r>
              <a:rPr lang="en-US" altLang="ko-KR" sz="2400" dirty="0" smtClean="0">
                <a:ea typeface="굴림" charset="-127"/>
              </a:rPr>
              <a:t>Proposed Change</a:t>
            </a:r>
          </a:p>
          <a:p>
            <a:pPr lvl="1"/>
            <a:r>
              <a:rPr lang="en-US" altLang="ko-KR" sz="1600" dirty="0">
                <a:ea typeface="굴림" charset="-127"/>
              </a:rPr>
              <a:t>Add the relevant cross reference to 15.4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26</a:t>
            </a:fld>
            <a:endParaRPr lang="en-US" altLang="ko-KR" b="0" dirty="0" smtClean="0">
              <a:ea typeface="Gulim" pitchFamily="34" charset="-127"/>
            </a:endParaRPr>
          </a:p>
        </p:txBody>
      </p:sp>
    </p:spTree>
    <p:extLst>
      <p:ext uri="{BB962C8B-B14F-4D97-AF65-F5344CB8AC3E}">
        <p14:creationId xmlns:p14="http://schemas.microsoft.com/office/powerpoint/2010/main" val="956887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r>
              <a:rPr lang="en-US" altLang="ko-KR" sz="2000" dirty="0" smtClean="0"/>
              <a:t>in Principle</a:t>
            </a:r>
            <a:r>
              <a:rPr lang="en-US" sz="2000" dirty="0" smtClean="0"/>
              <a:t>: add </a:t>
            </a:r>
            <a:r>
              <a:rPr lang="en-US" sz="2000" dirty="0"/>
              <a:t>the relevant cross reference to </a:t>
            </a:r>
            <a:r>
              <a:rPr lang="en-US" sz="2000" dirty="0" smtClean="0"/>
              <a:t>15.4</a:t>
            </a:r>
          </a:p>
          <a:p>
            <a:endParaRPr lang="en-US" sz="2000" dirty="0"/>
          </a:p>
          <a:p>
            <a:pPr marL="0" indent="0">
              <a:buNone/>
            </a:pPr>
            <a:r>
              <a:rPr lang="en-US" altLang="ko-KR" sz="2000" dirty="0" smtClean="0">
                <a:ea typeface="맑은 고딕" panose="020B0503020000020004" pitchFamily="50" charset="-127"/>
                <a:cs typeface="TimesNewRomanPSMT"/>
              </a:rPr>
              <a:t>“Figure </a:t>
            </a:r>
            <a:r>
              <a:rPr lang="en-US" altLang="ko-KR" sz="2000" dirty="0">
                <a:ea typeface="맑은 고딕" panose="020B0503020000020004" pitchFamily="50" charset="-127"/>
                <a:cs typeface="TimesNewRomanPSMT"/>
              </a:rPr>
              <a:t>23 shows an example of the multichannel routing in TMCTP topology </a:t>
            </a:r>
            <a:r>
              <a:rPr lang="en-US" altLang="ko-KR" sz="2000" dirty="0" smtClean="0">
                <a:ea typeface="맑은 고딕" panose="020B0503020000020004" pitchFamily="50" charset="-127"/>
                <a:cs typeface="TimesNewRomanPSMT"/>
              </a:rPr>
              <a:t>as </a:t>
            </a:r>
            <a:r>
              <a:rPr lang="en-US" altLang="ko-KR" sz="2000" dirty="0">
                <a:ea typeface="맑은 고딕" panose="020B0503020000020004" pitchFamily="50" charset="-127"/>
                <a:cs typeface="TimesNewRomanPSMT"/>
              </a:rPr>
              <a:t>presented in Figure 22</a:t>
            </a:r>
            <a:r>
              <a:rPr lang="en-US" altLang="ko-KR" sz="2000" dirty="0" smtClean="0">
                <a:ea typeface="맑은 고딕" panose="020B0503020000020004" pitchFamily="50" charset="-127"/>
                <a:cs typeface="TimesNewRomanPSMT"/>
              </a:rPr>
              <a:t>. </a:t>
            </a:r>
            <a:r>
              <a:rPr lang="en-US" altLang="ko-KR" sz="2000" dirty="0">
                <a:solidFill>
                  <a:srgbClr val="FF0000"/>
                </a:solidFill>
                <a:ea typeface="맑은 고딕" panose="020B0503020000020004" pitchFamily="50" charset="-127"/>
                <a:cs typeface="TimesNewRomanPSMT"/>
              </a:rPr>
              <a:t>T</a:t>
            </a:r>
            <a:r>
              <a:rPr lang="en-US" altLang="ko-KR" sz="2000" dirty="0" smtClean="0">
                <a:solidFill>
                  <a:srgbClr val="FF0000"/>
                </a:solidFill>
                <a:ea typeface="맑은 고딕" panose="020B0503020000020004" pitchFamily="50" charset="-127"/>
                <a:cs typeface="TimesNewRomanPSMT"/>
              </a:rPr>
              <a:t>he </a:t>
            </a:r>
            <a:r>
              <a:rPr lang="en-US" altLang="ko-KR" sz="2000" dirty="0">
                <a:solidFill>
                  <a:srgbClr val="FF0000"/>
                </a:solidFill>
                <a:ea typeface="맑은 고딕" panose="020B0503020000020004" pitchFamily="50" charset="-127"/>
                <a:cs typeface="TimesNewRomanPSMT"/>
              </a:rPr>
              <a:t>details related to </a:t>
            </a:r>
            <a:r>
              <a:rPr lang="en-US" altLang="ko-KR" sz="2000" dirty="0" err="1">
                <a:solidFill>
                  <a:srgbClr val="FF0000"/>
                </a:solidFill>
                <a:ea typeface="맑은 고딕" panose="020B0503020000020004" pitchFamily="50" charset="-127"/>
                <a:cs typeface="TimesNewRomanPSMT"/>
              </a:rPr>
              <a:t>superframe</a:t>
            </a:r>
            <a:r>
              <a:rPr lang="en-US" altLang="ko-KR" sz="2000" dirty="0">
                <a:solidFill>
                  <a:srgbClr val="FF0000"/>
                </a:solidFill>
                <a:ea typeface="맑은 고딕" panose="020B0503020000020004" pitchFamily="50" charset="-127"/>
                <a:cs typeface="TimesNewRomanPSMT"/>
              </a:rPr>
              <a:t> scheduling and multichannel topology construction is described in IEEE std. 802.15.4m-2014 5.1.14</a:t>
            </a:r>
            <a:r>
              <a:rPr lang="en-US" altLang="ko-KR" sz="2000" dirty="0" smtClean="0">
                <a:ea typeface="맑은 고딕" panose="020B0503020000020004" pitchFamily="50" charset="-127"/>
                <a:cs typeface="TimesNewRomanPSMT"/>
              </a:rPr>
              <a:t>”</a:t>
            </a:r>
          </a:p>
          <a:p>
            <a:pPr marL="0" indent="0">
              <a:buNone/>
            </a:pPr>
            <a:endParaRPr lang="en-US"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smtClean="0"/>
              <a:t>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25</a:t>
            </a:r>
          </a:p>
        </p:txBody>
      </p:sp>
    </p:spTree>
    <p:extLst>
      <p:ext uri="{BB962C8B-B14F-4D97-AF65-F5344CB8AC3E}">
        <p14:creationId xmlns:p14="http://schemas.microsoft.com/office/powerpoint/2010/main" val="18272896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a:t>
            </a:r>
            <a:r>
              <a:rPr lang="en-US" altLang="ko-KR" dirty="0">
                <a:ea typeface="굴림" charset="-127"/>
              </a:rPr>
              <a:t/>
            </a:r>
            <a:br>
              <a:rPr lang="en-US" altLang="ko-KR" dirty="0">
                <a:ea typeface="굴림" charset="-127"/>
              </a:rPr>
            </a:br>
            <a:r>
              <a:rPr lang="en-US" altLang="ko-KR" dirty="0" smtClean="0">
                <a:ea typeface="굴림" charset="-127"/>
              </a:rPr>
              <a:t>1</a:t>
            </a:r>
            <a:r>
              <a:rPr lang="en-US" altLang="ko-KR" sz="3200" dirty="0" smtClean="0">
                <a:ea typeface="굴림" charset="-127"/>
              </a:rPr>
              <a:t>260, 1263, 1266−1268, 1270, 1272</a:t>
            </a:r>
            <a:endParaRPr lang="en-US" sz="3200" dirty="0">
              <a:solidFill>
                <a:srgbClr val="FF0000"/>
              </a:solidFill>
            </a:endParaRPr>
          </a:p>
        </p:txBody>
      </p:sp>
      <p:sp>
        <p:nvSpPr>
          <p:cNvPr id="3" name="Content Placeholder 2"/>
          <p:cNvSpPr>
            <a:spLocks noGrp="1"/>
          </p:cNvSpPr>
          <p:nvPr>
            <p:ph idx="1"/>
          </p:nvPr>
        </p:nvSpPr>
        <p:spPr/>
        <p:txBody>
          <a:bodyPr>
            <a:normAutofit fontScale="40000" lnSpcReduction="20000"/>
          </a:bodyPr>
          <a:lstStyle/>
          <a:p>
            <a:r>
              <a:rPr lang="en-US" sz="2900" dirty="0" smtClean="0">
                <a:latin typeface="+mj-lt"/>
              </a:rPr>
              <a:t>Accept: several comments related to 5.4.1.3 section are resolved.</a:t>
            </a:r>
          </a:p>
          <a:p>
            <a:endParaRPr lang="en-US" sz="2000" dirty="0">
              <a:latin typeface="+mj-lt"/>
            </a:endParaRPr>
          </a:p>
          <a:p>
            <a:pPr marL="0" indent="0" algn="just" latinLnBrk="0">
              <a:lnSpc>
                <a:spcPct val="107000"/>
              </a:lnSpc>
              <a:spcAft>
                <a:spcPts val="0"/>
              </a:spcAft>
              <a:buNone/>
            </a:pPr>
            <a:r>
              <a:rPr lang="en-US" altLang="ko-KR" sz="2800" dirty="0">
                <a:latin typeface="+mj-lt"/>
                <a:ea typeface="맑은 고딕" panose="020B0503020000020004" pitchFamily="50" charset="-127"/>
                <a:cs typeface="TimesNewRomanPSMT"/>
              </a:rPr>
              <a:t>Figure 23 shows an example of the multichannel routing in TMCTP topology as presented in Figure 22. </a:t>
            </a:r>
            <a:r>
              <a:rPr lang="en-US" altLang="ko-KR" sz="2800" dirty="0">
                <a:solidFill>
                  <a:srgbClr val="FF0000"/>
                </a:solidFill>
                <a:latin typeface="+mj-lt"/>
                <a:ea typeface="맑은 고딕" panose="020B0503020000020004" pitchFamily="50" charset="-127"/>
                <a:cs typeface="TimesNewRomanPSMT"/>
              </a:rPr>
              <a:t>The details related to </a:t>
            </a:r>
            <a:r>
              <a:rPr lang="en-US" altLang="ko-KR" sz="2800" dirty="0" err="1">
                <a:solidFill>
                  <a:srgbClr val="FF0000"/>
                </a:solidFill>
                <a:latin typeface="+mj-lt"/>
                <a:ea typeface="맑은 고딕" panose="020B0503020000020004" pitchFamily="50" charset="-127"/>
                <a:cs typeface="TimesNewRomanPSMT"/>
              </a:rPr>
              <a:t>superframe</a:t>
            </a:r>
            <a:r>
              <a:rPr lang="en-US" altLang="ko-KR" sz="2800" dirty="0">
                <a:solidFill>
                  <a:srgbClr val="FF0000"/>
                </a:solidFill>
                <a:latin typeface="+mj-lt"/>
                <a:ea typeface="맑은 고딕" panose="020B0503020000020004" pitchFamily="50" charset="-127"/>
                <a:cs typeface="TimesNewRomanPSMT"/>
              </a:rPr>
              <a:t> scheduling and multichannel topology construction is described in IEEE std. 802.15.4m-2014 </a:t>
            </a:r>
            <a:r>
              <a:rPr lang="en-US" altLang="ko-KR" sz="2800" dirty="0" smtClean="0">
                <a:solidFill>
                  <a:srgbClr val="FF0000"/>
                </a:solidFill>
                <a:latin typeface="+mj-lt"/>
                <a:ea typeface="맑은 고딕" panose="020B0503020000020004" pitchFamily="50" charset="-127"/>
                <a:cs typeface="TimesNewRomanPSMT"/>
              </a:rPr>
              <a:t>5.1.14. </a:t>
            </a:r>
            <a:r>
              <a:rPr lang="en-US" altLang="ko-KR" sz="2500" dirty="0" smtClean="0">
                <a:latin typeface="+mj-lt"/>
                <a:ea typeface="맑은 고딕" panose="020B0503020000020004" pitchFamily="50" charset="-127"/>
                <a:cs typeface="TimesNewRomanPSMT"/>
              </a:rPr>
              <a:t>In </a:t>
            </a:r>
            <a:r>
              <a:rPr lang="en-US" altLang="ko-KR" sz="2500" dirty="0">
                <a:latin typeface="+mj-lt"/>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500" dirty="0" smtClean="0">
                <a:solidFill>
                  <a:srgbClr val="FF0000"/>
                </a:solidFill>
                <a:latin typeface="+mj-lt"/>
                <a:ea typeface="맑은 고딕" panose="020B0503020000020004" pitchFamily="50" charset="-127"/>
                <a:cs typeface="TimesNewRomanPSMT"/>
              </a:rPr>
              <a:t>4</a:t>
            </a:r>
            <a:r>
              <a:rPr lang="en-US" altLang="ko-KR" sz="2500" dirty="0" smtClean="0">
                <a:latin typeface="+mj-lt"/>
                <a:ea typeface="맑은 고딕" panose="020B0503020000020004" pitchFamily="50" charset="-127"/>
                <a:cs typeface="TimesNewRomanPSMT"/>
              </a:rPr>
              <a:t> </a:t>
            </a:r>
            <a:r>
              <a:rPr lang="en-US" altLang="ko-KR" sz="2500" dirty="0">
                <a:latin typeface="+mj-lt"/>
                <a:ea typeface="맑은 고딕" panose="020B0503020000020004" pitchFamily="50" charset="-127"/>
                <a:cs typeface="TimesNewRomanPSMT"/>
              </a:rPr>
              <a:t>at their Dedicate Beacon Slot (DBS). Similarly the PAN coordinator 4 operates on the dedicated channel, which is channel 4, and switches into the dedicated channel of the child PAN coordinator 5 at its DBS. </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0">
              <a:lnSpc>
                <a:spcPct val="107000"/>
              </a:lnSpc>
              <a:spcAft>
                <a:spcPts val="0"/>
              </a:spcAft>
              <a:buNone/>
            </a:pPr>
            <a:r>
              <a:rPr lang="en-US" altLang="ko-KR" sz="2500" dirty="0">
                <a:solidFill>
                  <a:srgbClr val="FF0000"/>
                </a:solidFill>
                <a:latin typeface="+mj-lt"/>
                <a:ea typeface="맑은 고딕" panose="020B0503020000020004" pitchFamily="50" charset="-127"/>
                <a:cs typeface="TimesNewRomanPSMT"/>
              </a:rPr>
              <a:t>The detail of route establishment procedure is as below. </a:t>
            </a:r>
            <a:r>
              <a:rPr lang="en-US" altLang="ko-KR" sz="2500" dirty="0">
                <a:latin typeface="+mj-lt"/>
                <a:ea typeface="맑은 고딕" panose="020B0503020000020004" pitchFamily="50" charset="-127"/>
                <a:cs typeface="TimesNewRomanPSMT"/>
              </a:rPr>
              <a:t>In this Multi-Channel Operation (MCO) in L2R, each device (including PAN coordinator and PAN device) exchanges the parent-channel and its own channel by using MCO Descriptor field in </a:t>
            </a:r>
            <a:r>
              <a:rPr lang="en-US" altLang="ko-KR" sz="2500" dirty="0">
                <a:solidFill>
                  <a:srgbClr val="FF0000"/>
                </a:solidFill>
                <a:latin typeface="+mj-lt"/>
                <a:ea typeface="맑은 고딕" panose="020B0503020000020004" pitchFamily="50" charset="-127"/>
                <a:cs typeface="TimesNewRomanPSMT"/>
              </a:rPr>
              <a:t>L2R route establishment messages such as L2R-D, TC, and P2P-RQ IEs. 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500" dirty="0">
                <a:latin typeface="+mj-lt"/>
                <a:ea typeface="맑은 고딕" panose="020B0503020000020004" pitchFamily="50" charset="-127"/>
                <a:cs typeface="TimesNewRomanPSMT"/>
              </a:rPr>
              <a:t> For example, PAN </a:t>
            </a:r>
            <a:r>
              <a:rPr lang="en-US" altLang="ko-KR" sz="2500" dirty="0">
                <a:solidFill>
                  <a:srgbClr val="FF0000"/>
                </a:solidFill>
                <a:latin typeface="+mj-lt"/>
                <a:ea typeface="맑은 고딕" panose="020B0503020000020004" pitchFamily="50" charset="-127"/>
                <a:cs typeface="TimesNewRomanPSMT"/>
              </a:rPr>
              <a:t>coordinator </a:t>
            </a:r>
            <a:r>
              <a:rPr lang="en-US" altLang="ko-KR" sz="2500" dirty="0">
                <a:latin typeface="+mj-lt"/>
                <a:ea typeface="맑은 고딕" panose="020B0503020000020004" pitchFamily="50" charset="-127"/>
                <a:cs typeface="TimesNewRomanPSMT"/>
              </a:rPr>
              <a:t>1 (Super PAN coordinator) in </a:t>
            </a:r>
            <a:r>
              <a:rPr lang="en-US" altLang="ko-KR" sz="2500" dirty="0">
                <a:solidFill>
                  <a:srgbClr val="FF0000"/>
                </a:solidFill>
                <a:latin typeface="+mj-lt"/>
                <a:ea typeface="맑은 고딕" panose="020B0503020000020004" pitchFamily="50" charset="-127"/>
                <a:cs typeface="TimesNewRomanPSMT"/>
              </a:rPr>
              <a:t>figure 23 </a:t>
            </a:r>
            <a:r>
              <a:rPr lang="en-US" altLang="ko-KR" sz="2500" dirty="0">
                <a:latin typeface="+mj-lt"/>
                <a:ea typeface="맑은 고딕" panose="020B0503020000020004" pitchFamily="50" charset="-127"/>
                <a:cs typeface="TimesNewRomanPSMT"/>
              </a:rPr>
              <a:t>sends a TC IE, but PAN </a:t>
            </a:r>
            <a:r>
              <a:rPr lang="en-US" altLang="ko-KR" sz="2500" dirty="0">
                <a:solidFill>
                  <a:srgbClr val="FF0000"/>
                </a:solidFill>
                <a:latin typeface="+mj-lt"/>
                <a:ea typeface="맑은 고딕" panose="020B0503020000020004" pitchFamily="50" charset="-127"/>
                <a:cs typeface="TimesNewRomanPSMT"/>
              </a:rPr>
              <a:t>coordinator</a:t>
            </a:r>
            <a:r>
              <a:rPr lang="en-US" altLang="ko-KR" sz="2500" dirty="0">
                <a:latin typeface="+mj-lt"/>
                <a:ea typeface="맑은 고딕" panose="020B0503020000020004" pitchFamily="50" charset="-127"/>
                <a:cs typeface="TimesNewRomanPSMT"/>
              </a:rPr>
              <a:t> 2, 3, 4 and 5 send </a:t>
            </a:r>
            <a:r>
              <a:rPr lang="en-US" altLang="ko-KR" sz="2500" dirty="0">
                <a:solidFill>
                  <a:srgbClr val="FF0000"/>
                </a:solidFill>
                <a:latin typeface="+mj-lt"/>
                <a:ea typeface="맑은 고딕" panose="020B0503020000020004" pitchFamily="50" charset="-127"/>
                <a:cs typeface="TimesNewRomanPSMT"/>
              </a:rPr>
              <a:t>duplicated </a:t>
            </a:r>
            <a:r>
              <a:rPr lang="en-US" altLang="ko-KR" sz="2500" dirty="0">
                <a:latin typeface="+mj-lt"/>
                <a:ea typeface="맑은 고딕" panose="020B0503020000020004" pitchFamily="50" charset="-127"/>
                <a:cs typeface="TimesNewRomanPSMT"/>
              </a:rPr>
              <a:t>TC IE </a:t>
            </a:r>
            <a:r>
              <a:rPr lang="en-US" altLang="ko-KR" sz="2500" dirty="0">
                <a:solidFill>
                  <a:srgbClr val="FF0000"/>
                </a:solidFill>
                <a:latin typeface="+mj-lt"/>
                <a:ea typeface="맑은 고딕" panose="020B0503020000020004" pitchFamily="50" charset="-127"/>
                <a:cs typeface="TimesNewRomanPSMT"/>
              </a:rPr>
              <a:t>L2R route establishment messages </a:t>
            </a:r>
            <a:r>
              <a:rPr lang="en-US" altLang="ko-KR" sz="2500" dirty="0">
                <a:latin typeface="+mj-lt"/>
                <a:ea typeface="맑은 고딕" panose="020B0503020000020004" pitchFamily="50" charset="-127"/>
                <a:cs typeface="TimesNewRomanPSMT"/>
              </a:rPr>
              <a:t>by using its operation channels.</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1">
              <a:lnSpc>
                <a:spcPct val="107000"/>
              </a:lnSpc>
              <a:spcAft>
                <a:spcPts val="800"/>
              </a:spcAft>
              <a:buNone/>
            </a:pPr>
            <a:r>
              <a:rPr lang="en-US" altLang="ko-KR" sz="2500" dirty="0">
                <a:solidFill>
                  <a:srgbClr val="FF0000"/>
                </a:solidFill>
                <a:latin typeface="+mj-lt"/>
                <a:ea typeface="맑은 고딕" panose="020B0503020000020004" pitchFamily="50" charset="-127"/>
                <a:cs typeface="TimesNewRomanPSMT"/>
              </a:rPr>
              <a:t>The 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500" dirty="0">
                <a:latin typeface="+mj-lt"/>
                <a:ea typeface="맑은 고딕" panose="020B0503020000020004" pitchFamily="50" charset="-127"/>
                <a:cs typeface="TimesNewRomanPSMT"/>
              </a:rPr>
              <a:t> To identify the operation channel of the device with neighbor address, L2R store the operation channel of the device</a:t>
            </a:r>
            <a:r>
              <a:rPr lang="en-US" altLang="ko-KR" sz="2500" dirty="0" smtClean="0">
                <a:latin typeface="+mj-lt"/>
                <a:ea typeface="맑은 고딕" panose="020B0503020000020004" pitchFamily="50" charset="-127"/>
                <a:cs typeface="TimesNewRomanPSMT"/>
              </a:rPr>
              <a:t>.</a:t>
            </a:r>
          </a:p>
          <a:p>
            <a:pPr marL="0" indent="0" algn="just" latinLnBrk="1">
              <a:lnSpc>
                <a:spcPct val="107000"/>
              </a:lnSpc>
              <a:spcAft>
                <a:spcPts val="800"/>
              </a:spcAft>
              <a:buNone/>
            </a:pPr>
            <a:r>
              <a:rPr lang="en-US" altLang="ko-KR" sz="2800" dirty="0"/>
              <a:t>I</a:t>
            </a:r>
            <a:r>
              <a:rPr lang="en-US" altLang="ko-KR" sz="2800" dirty="0" smtClean="0"/>
              <a:t>f </a:t>
            </a:r>
            <a:r>
              <a:rPr lang="en-US" altLang="ko-KR" sz="2800" dirty="0"/>
              <a:t>the IEEE 802.15.4m device receives multiple beacons (EB, and EB with TC-IE), </a:t>
            </a:r>
            <a:r>
              <a:rPr lang="en-US" altLang="ko-KR" sz="2800" dirty="0" err="1"/>
              <a:t>superframe</a:t>
            </a:r>
            <a:r>
              <a:rPr lang="en-US" altLang="ko-KR" sz="2800" dirty="0"/>
              <a:t> synchronization will not be stable performed. Actually, BOP duration is designed to ensure stable Beacon reception (for time synchronization) and its duration is not wide. Thus, EB (not l2r) frame can be </a:t>
            </a:r>
            <a:r>
              <a:rPr lang="en-US" altLang="ko-KR" sz="2800" dirty="0" err="1"/>
              <a:t>collied</a:t>
            </a:r>
            <a:r>
              <a:rPr lang="en-US" altLang="ko-KR" sz="2800" dirty="0"/>
              <a:t> due to </a:t>
            </a:r>
            <a:r>
              <a:rPr lang="en-US" altLang="ko-KR" sz="2800" dirty="0" err="1"/>
              <a:t>bursty</a:t>
            </a:r>
            <a:r>
              <a:rPr lang="en-US" altLang="ko-KR" sz="2800" dirty="0"/>
              <a:t> L2R EB packets</a:t>
            </a:r>
            <a:endParaRPr lang="en-US" altLang="ko-KR" sz="2500" dirty="0" smtClean="0">
              <a:latin typeface="+mj-lt"/>
              <a:ea typeface="맑은 고딕" panose="020B0503020000020004" pitchFamily="50" charset="-127"/>
              <a:cs typeface="TimesNewRomanPSMT"/>
            </a:endParaRPr>
          </a:p>
          <a:p>
            <a:pPr marL="0" indent="0" algn="just" latinLnBrk="1">
              <a:lnSpc>
                <a:spcPct val="107000"/>
              </a:lnSpc>
              <a:spcAft>
                <a:spcPts val="800"/>
              </a:spcAft>
              <a:buNone/>
            </a:pP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26</a:t>
            </a:r>
          </a:p>
        </p:txBody>
      </p:sp>
    </p:spTree>
    <p:extLst>
      <p:ext uri="{BB962C8B-B14F-4D97-AF65-F5344CB8AC3E}">
        <p14:creationId xmlns:p14="http://schemas.microsoft.com/office/powerpoint/2010/main" val="4091420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1247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44] </a:t>
            </a:r>
            <a:r>
              <a:rPr lang="en-US" sz="2000" dirty="0" smtClean="0"/>
              <a:t>In </a:t>
            </a:r>
            <a:r>
              <a:rPr lang="en-US" sz="2000" dirty="0"/>
              <a:t>this figure, each PAN coordinator uses the two channels: </a:t>
            </a:r>
            <a:r>
              <a:rPr lang="en-US" altLang="ko-KR" sz="2000" dirty="0">
                <a:solidFill>
                  <a:srgbClr val="FF0000"/>
                </a:solidFill>
              </a:rPr>
              <a:t>the channel of the parent PAN</a:t>
            </a:r>
            <a:r>
              <a:rPr lang="en-US" sz="2000" dirty="0" smtClean="0"/>
              <a:t> </a:t>
            </a:r>
            <a:r>
              <a:rPr lang="en-US" sz="2000" dirty="0"/>
              <a:t>and the PAN </a:t>
            </a:r>
            <a:r>
              <a:rPr lang="en-US" sz="2000" dirty="0" smtClean="0"/>
              <a:t>coordinator’s own </a:t>
            </a:r>
            <a:r>
              <a:rPr lang="en-US" sz="2000" dirty="0"/>
              <a:t>channel. </a:t>
            </a:r>
            <a:br>
              <a:rPr lang="en-US" sz="2000" dirty="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99047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49 </a:t>
            </a:r>
          </a:p>
          <a:p>
            <a:r>
              <a:rPr lang="en-US" altLang="ko-KR" sz="2000" dirty="0" smtClean="0">
                <a:ea typeface="굴림" charset="-127"/>
              </a:rPr>
              <a:t>Comment</a:t>
            </a:r>
          </a:p>
          <a:p>
            <a:pPr lvl="1"/>
            <a:r>
              <a:rPr lang="en-US" sz="1600" dirty="0"/>
              <a:t>"communicate" s/b "exchange"? Is it a two-way beacon exchange</a:t>
            </a:r>
            <a:r>
              <a:rPr lang="en-US" sz="1600" dirty="0" smtClean="0"/>
              <a:t>?</a:t>
            </a:r>
          </a:p>
          <a:p>
            <a:r>
              <a:rPr lang="en-US" altLang="ko-KR" sz="2400" dirty="0" smtClean="0">
                <a:ea typeface="굴림" charset="-127"/>
              </a:rPr>
              <a:t>Proposed Change</a:t>
            </a:r>
          </a:p>
          <a:p>
            <a:pPr lvl="1"/>
            <a:r>
              <a:rPr lang="en-US" altLang="ko-KR" sz="1600" dirty="0">
                <a:ea typeface="굴림" charset="-127"/>
              </a:rPr>
              <a:t>Replace with "exchange"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98292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1253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49] </a:t>
            </a:r>
            <a:r>
              <a:rPr lang="en-US" sz="2000" dirty="0" smtClean="0"/>
              <a:t>A </a:t>
            </a:r>
            <a:r>
              <a:rPr lang="en-US" sz="2000" dirty="0"/>
              <a:t>DBS is used to </a:t>
            </a:r>
            <a:r>
              <a:rPr lang="en-US" sz="2000" dirty="0" smtClean="0">
                <a:solidFill>
                  <a:srgbClr val="FF0000"/>
                </a:solidFill>
              </a:rPr>
              <a:t>exchange</a:t>
            </a:r>
            <a:r>
              <a:rPr lang="en-US" sz="2000" dirty="0" smtClean="0"/>
              <a:t> beacons </a:t>
            </a:r>
            <a:r>
              <a:rPr lang="en-US" sz="2000" dirty="0"/>
              <a:t>between the parent PAN coordinator and the child </a:t>
            </a:r>
            <a:r>
              <a:rPr lang="en-US" sz="2000" dirty="0" smtClean="0"/>
              <a:t>PAN coordinator</a:t>
            </a:r>
            <a:r>
              <a:rPr lang="en-US" sz="2000" dirty="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090503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a:t>
            </a:r>
            <a:r>
              <a:rPr lang="en-US" sz="1600" dirty="0" smtClean="0"/>
              <a:t>." </a:t>
            </a:r>
          </a:p>
          <a:p>
            <a:r>
              <a:rPr lang="en-US" altLang="ko-KR" sz="2400" dirty="0" smtClean="0">
                <a:ea typeface="굴림" charset="-127"/>
              </a:rPr>
              <a:t>Proposed Change</a:t>
            </a:r>
          </a:p>
          <a:p>
            <a:pPr lvl="1"/>
            <a:r>
              <a:rPr lang="en-US" altLang="ko-KR" sz="1600" dirty="0">
                <a:ea typeface="굴림" charset="-127"/>
              </a:rPr>
              <a:t>Explain how a device fills the MCO Descriptor in the TC IE before transmitting it in each different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2145885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1264</a:t>
            </a:r>
            <a:endParaRPr lang="en-US" dirty="0">
              <a:solidFill>
                <a:srgbClr val="FF0000"/>
              </a:solidFill>
            </a:endParaRPr>
          </a:p>
        </p:txBody>
      </p:sp>
      <p:sp>
        <p:nvSpPr>
          <p:cNvPr id="3" name="Content Placeholder 2"/>
          <p:cNvSpPr>
            <a:spLocks noGrp="1"/>
          </p:cNvSpPr>
          <p:nvPr>
            <p:ph idx="1"/>
          </p:nvPr>
        </p:nvSpPr>
        <p:spPr>
          <a:xfrm>
            <a:off x="685800" y="1772816"/>
            <a:ext cx="7772400" cy="4752528"/>
          </a:xfrm>
        </p:spPr>
        <p:txBody>
          <a:bodyPr/>
          <a:lstStyle/>
          <a:p>
            <a:r>
              <a:rPr lang="en-US" sz="2000" dirty="0" smtClean="0"/>
              <a:t>Accept in Principle: add how to fill the MCO descriptor field</a:t>
            </a:r>
            <a:br>
              <a:rPr lang="en-US" sz="2000" dirty="0" smtClean="0"/>
            </a:br>
            <a:endParaRPr lang="en-US" sz="2000" dirty="0" smtClean="0"/>
          </a:p>
          <a:p>
            <a:pPr marL="0" indent="0">
              <a:buNone/>
            </a:pPr>
            <a:r>
              <a:rPr lang="en-US" sz="2000" dirty="0" smtClean="0"/>
              <a:t>[</a:t>
            </a:r>
            <a:r>
              <a:rPr lang="en-US" altLang="ko-KR" sz="2000" dirty="0">
                <a:ea typeface="굴림" charset="-127"/>
              </a:rPr>
              <a:t>P 38 line </a:t>
            </a:r>
            <a:r>
              <a:rPr lang="en-US" altLang="ko-KR" sz="2000" dirty="0" smtClean="0">
                <a:ea typeface="굴림" charset="-127"/>
              </a:rPr>
              <a:t>33] </a:t>
            </a:r>
          </a:p>
          <a:p>
            <a:pPr marL="0" indent="0">
              <a:buNone/>
            </a:pPr>
            <a:r>
              <a:rPr lang="en-US" sz="2000" dirty="0" smtClean="0">
                <a:ea typeface="굴림" charset="-127"/>
              </a:rPr>
              <a:t>Resolve as in CID # 1267</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5051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400" dirty="0" err="1" smtClean="0">
                <a:ea typeface="굴림" charset="-127"/>
              </a:rPr>
              <a:t>Commentor</a:t>
            </a:r>
            <a:endParaRPr lang="en-US" altLang="ko-KR" sz="1400" dirty="0" smtClean="0">
              <a:ea typeface="굴림" charset="-127"/>
            </a:endParaRPr>
          </a:p>
          <a:p>
            <a:pPr lvl="1"/>
            <a:r>
              <a:rPr lang="en-US" altLang="ko-KR" sz="1100" dirty="0" err="1"/>
              <a:t>Verotiana</a:t>
            </a:r>
            <a:r>
              <a:rPr lang="en-US" altLang="ko-KR" sz="1100" dirty="0"/>
              <a:t> </a:t>
            </a:r>
            <a:r>
              <a:rPr lang="en-US" altLang="ko-KR" sz="1100" dirty="0" err="1" smtClean="0"/>
              <a:t>Rabarijaona</a:t>
            </a:r>
            <a:endParaRPr lang="en-US" altLang="ko-KR" sz="1100" dirty="0" smtClean="0"/>
          </a:p>
          <a:p>
            <a:r>
              <a:rPr lang="en-US" altLang="ko-KR" sz="1600" dirty="0" smtClean="0">
                <a:ea typeface="굴림" charset="-127"/>
              </a:rPr>
              <a:t>Related clause</a:t>
            </a:r>
          </a:p>
          <a:p>
            <a:pPr lvl="1"/>
            <a:r>
              <a:rPr lang="en-US" altLang="ko-KR" sz="1100" dirty="0" smtClean="0">
                <a:ea typeface="굴림" charset="-127"/>
              </a:rPr>
              <a:t>5.4.1.3 P 38 line 31 </a:t>
            </a:r>
          </a:p>
          <a:p>
            <a:r>
              <a:rPr lang="en-US" altLang="ko-KR" sz="1400" dirty="0" smtClean="0">
                <a:ea typeface="굴림" charset="-127"/>
              </a:rPr>
              <a:t>Comment</a:t>
            </a:r>
          </a:p>
          <a:p>
            <a:pPr lvl="1"/>
            <a:r>
              <a:rPr lang="en-US" sz="1100" dirty="0"/>
              <a:t>"In this Multi-Channel Operation (MCO) in L2R, each device (including PAN coordinator and PAN device) exchanges the parent-channel and its own channel by using MCO Descriptor field in TC IE (6.2.2.2). The device must send a TC IE using its </a:t>
            </a:r>
            <a:r>
              <a:rPr lang="en-US" sz="1100" dirty="0" smtClean="0"/>
              <a:t>all operation </a:t>
            </a:r>
            <a:r>
              <a:rPr lang="en-US" sz="1100" dirty="0"/>
              <a:t>channels and device that receives a TC IE stores the channel information to NT. For example, PAN ID 1 (Super PAN coordinator) in figure 2 sends a single TC IE, but PAN ID 2, 3, 4 and 5 send two TC IE by using its operation channels. 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 To identify the operation channel of the device with neighbor address, L2R store the operation channel of the device." </a:t>
            </a:r>
          </a:p>
          <a:p>
            <a:pPr lvl="1"/>
            <a:r>
              <a:rPr lang="en-US" sz="1100" dirty="0"/>
              <a:t>Some of this text is related to route establishment and should be moved to 5.2.4.3. And some are related to routing. </a:t>
            </a:r>
          </a:p>
          <a:p>
            <a:pPr lvl="1"/>
            <a:r>
              <a:rPr lang="en-US" sz="1100" dirty="0"/>
              <a:t>Route establishment uses TC IEs and RA IEs while routing uses L2R Routing IEs. </a:t>
            </a:r>
          </a:p>
          <a:p>
            <a:pPr lvl="1"/>
            <a:r>
              <a:rPr lang="en-US" sz="1100" dirty="0"/>
              <a:t>Refer to the other </a:t>
            </a:r>
            <a:r>
              <a:rPr lang="en-US" sz="1100" dirty="0" err="1"/>
              <a:t>subclause</a:t>
            </a:r>
            <a:r>
              <a:rPr lang="en-US" sz="1100" dirty="0"/>
              <a:t> on route establishment (5.2.x) and on routing (5.4.x) for </a:t>
            </a:r>
            <a:r>
              <a:rPr lang="en-US" sz="1100" dirty="0" smtClean="0"/>
              <a:t>examples </a:t>
            </a:r>
          </a:p>
          <a:p>
            <a:r>
              <a:rPr lang="en-US" altLang="ko-KR" sz="1600" dirty="0" smtClean="0">
                <a:ea typeface="굴림" charset="-127"/>
              </a:rPr>
              <a:t>Proposed Change</a:t>
            </a:r>
          </a:p>
          <a:p>
            <a:pPr lvl="1"/>
            <a:r>
              <a:rPr lang="en-US" altLang="ko-KR" sz="1100" dirty="0" smtClean="0">
                <a:ea typeface="굴림" charset="-127"/>
              </a:rPr>
              <a:t>Move </a:t>
            </a:r>
            <a:r>
              <a:rPr lang="en-US" altLang="ko-KR" sz="1100" dirty="0">
                <a:ea typeface="굴림" charset="-127"/>
              </a:rPr>
              <a:t>the text related to route establishment to 5.2.4.3. </a:t>
            </a:r>
          </a:p>
          <a:p>
            <a:pPr lvl="1"/>
            <a:r>
              <a:rPr lang="en-US" altLang="ko-KR" sz="1100" dirty="0" smtClean="0">
                <a:ea typeface="굴림" charset="-127"/>
              </a:rPr>
              <a:t>Describe </a:t>
            </a:r>
            <a:r>
              <a:rPr lang="en-US" altLang="ko-KR" sz="1100" dirty="0">
                <a:ea typeface="굴림" charset="-127"/>
              </a:rPr>
              <a:t>the use of the L2R Routing IE for routing in this clause. Figure 23 should to be moved to 5.2.4.3 and "route construction" s/b "route establishment". A similar figure is needed in this clause describing routing. </a:t>
            </a:r>
            <a:endParaRPr lang="en-US" altLang="ko-KR" sz="11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3530091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p>
          <a:p>
            <a:r>
              <a:rPr lang="en-US" sz="2000" dirty="0" smtClean="0"/>
              <a:t>Add additional arrows for routing procedure in figure 23.</a:t>
            </a:r>
          </a:p>
          <a:p>
            <a:r>
              <a:rPr lang="en-US" sz="2000" dirty="0" smtClean="0"/>
              <a:t>Add “</a:t>
            </a:r>
            <a:r>
              <a:rPr lang="en-US" altLang="ko-KR" sz="2000" dirty="0"/>
              <a:t>Blue arrow in figure 23 shows an example of data forwarding procedure in MCO</a:t>
            </a:r>
            <a:r>
              <a:rPr lang="en-US" altLang="ko-KR" sz="2000" dirty="0" smtClean="0"/>
              <a:t>.” after page 38, line 36 “~~~ </a:t>
            </a:r>
            <a:r>
              <a:rPr lang="en-US" altLang="ko-KR" sz="2000" dirty="0"/>
              <a:t>IE by using its operation </a:t>
            </a:r>
            <a:r>
              <a:rPr lang="en-US" altLang="ko-KR" sz="2000" dirty="0" smtClean="0"/>
              <a:t>channels.”</a:t>
            </a:r>
            <a:endParaRPr lang="en-US" sz="2000" dirty="0"/>
          </a:p>
          <a:p>
            <a:r>
              <a:rPr lang="en-US" sz="2000" dirty="0" smtClean="0"/>
              <a:t>Add a reference about MCO route establishment the figure 23 and its description in 5.2.4.3</a:t>
            </a:r>
          </a:p>
          <a:p>
            <a:pPr lvl="1"/>
            <a:r>
              <a:rPr lang="en-US" sz="1600" dirty="0" smtClean="0"/>
              <a:t>The MCO route establishment and routing procedure can be readably described when theses terms are located in same section</a:t>
            </a:r>
          </a:p>
          <a:p>
            <a:pPr lvl="1"/>
            <a:r>
              <a:rPr lang="en-US" sz="1600" dirty="0" smtClean="0"/>
              <a:t>Add a sentence “</a:t>
            </a:r>
            <a:r>
              <a:rPr lang="en-US" altLang="ko-KR" sz="1600" dirty="0" smtClean="0"/>
              <a:t>The </a:t>
            </a:r>
            <a:r>
              <a:rPr lang="en-US" altLang="ko-KR" sz="1600" dirty="0"/>
              <a:t>details of multi-channel route establishment procedure is described in 5.4.1.3 and figure </a:t>
            </a:r>
            <a:r>
              <a:rPr lang="en-US" altLang="ko-KR" sz="1600" dirty="0" smtClean="0"/>
              <a:t>23” to </a:t>
            </a:r>
            <a:r>
              <a:rPr lang="en-US" altLang="ko-KR" sz="1600" dirty="0" err="1" smtClean="0"/>
              <a:t>subclause</a:t>
            </a:r>
            <a:r>
              <a:rPr lang="en-US" altLang="ko-KR" sz="1600" dirty="0" smtClean="0"/>
              <a:t> 5.2.4.3</a:t>
            </a:r>
          </a:p>
          <a:p>
            <a:pPr lvl="1"/>
            <a:r>
              <a:rPr lang="en-US" sz="1600" dirty="0" smtClean="0"/>
              <a:t>Remove “The multi-channel data transmission procedure is shown in figure 19” in 5.2.4.3</a:t>
            </a:r>
          </a:p>
          <a:p>
            <a:r>
              <a:rPr lang="en-US" dirty="0" smtClean="0"/>
              <a:t>See page 11</a:t>
            </a:r>
            <a:endParaRPr lang="en-US" sz="2400" dirty="0"/>
          </a:p>
          <a:p>
            <a:pPr marL="0" indent="0">
              <a:buNone/>
            </a:pPr>
            <a:r>
              <a:rPr lang="en-US" sz="2000" dirty="0" smtClean="0"/>
              <a:t> </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305448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53742</TotalTime>
  <Words>2704</Words>
  <Application>Microsoft Office PowerPoint</Application>
  <PresentationFormat>화면 슬라이드 쇼(4:3)</PresentationFormat>
  <Paragraphs>303</Paragraphs>
  <Slides>28</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28</vt:i4>
      </vt:variant>
    </vt:vector>
  </HeadingPairs>
  <TitlesOfParts>
    <vt:vector size="35" baseType="lpstr">
      <vt:lpstr>TimesNewRomanPSMT</vt:lpstr>
      <vt:lpstr>Gulim</vt:lpstr>
      <vt:lpstr>Gulim</vt:lpstr>
      <vt:lpstr>맑은 고딕</vt:lpstr>
      <vt:lpstr>Arial</vt:lpstr>
      <vt:lpstr>Times New Roman</vt:lpstr>
      <vt:lpstr>Office 테마</vt:lpstr>
      <vt:lpstr>PowerPoint 프레젠테이션</vt:lpstr>
      <vt:lpstr>Comment CID 1247</vt:lpstr>
      <vt:lpstr>Proposed resolution for CID 1247</vt:lpstr>
      <vt:lpstr>Comment CID 1253</vt:lpstr>
      <vt:lpstr>Proposed resolution for CID 1253</vt:lpstr>
      <vt:lpstr>Comment CID 1264</vt:lpstr>
      <vt:lpstr>Proposed resolution for CID 1264</vt:lpstr>
      <vt:lpstr>Comment CID 1262</vt:lpstr>
      <vt:lpstr>Proposed resolution for CID 1262</vt:lpstr>
      <vt:lpstr>Comment CID 1271</vt:lpstr>
      <vt:lpstr>Proposed resolution for CID 1262, 1271</vt:lpstr>
      <vt:lpstr>Proposed resolution for CID 1262, 1271</vt:lpstr>
      <vt:lpstr>Proposed resolution for CID 1271</vt:lpstr>
      <vt:lpstr>Comment CID 1260</vt:lpstr>
      <vt:lpstr>Proposed resolution for CID 1260</vt:lpstr>
      <vt:lpstr>Comment CID 1263</vt:lpstr>
      <vt:lpstr>Proposed resolution for CID 1263</vt:lpstr>
      <vt:lpstr>Comment CID 1266</vt:lpstr>
      <vt:lpstr>Proposed resolution for CID 1266</vt:lpstr>
      <vt:lpstr>Comment CID 1267</vt:lpstr>
      <vt:lpstr>Proposed resolution for CID 1267</vt:lpstr>
      <vt:lpstr>Comment CID 1268</vt:lpstr>
      <vt:lpstr>Proposed resolution for CID 1268</vt:lpstr>
      <vt:lpstr>Comment CID 1270</vt:lpstr>
      <vt:lpstr>Proposed resolution for CID 1270</vt:lpstr>
      <vt:lpstr>Comment CID 1272</vt:lpstr>
      <vt:lpstr>Proposed resolution for CID 1272</vt:lpstr>
      <vt:lpstr>Proposed resolution for CID  1260, 1263, 1266−1268, 1270, 1272</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1016</cp:revision>
  <cp:lastPrinted>1998-02-10T13:28:06Z</cp:lastPrinted>
  <dcterms:created xsi:type="dcterms:W3CDTF">1999-11-08T18:59:45Z</dcterms:created>
  <dcterms:modified xsi:type="dcterms:W3CDTF">2015-11-23T23:48:50Z</dcterms:modified>
</cp:coreProperties>
</file>