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19" r:id="rId2"/>
    <p:sldId id="447" r:id="rId3"/>
    <p:sldId id="502" r:id="rId4"/>
    <p:sldId id="448" r:id="rId5"/>
    <p:sldId id="503" r:id="rId6"/>
    <p:sldId id="452" r:id="rId7"/>
    <p:sldId id="507" r:id="rId8"/>
    <p:sldId id="550" r:id="rId9"/>
    <p:sldId id="551" r:id="rId10"/>
    <p:sldId id="537" r:id="rId11"/>
    <p:sldId id="538" r:id="rId12"/>
    <p:sldId id="554" r:id="rId13"/>
    <p:sldId id="575" r:id="rId14"/>
    <p:sldId id="545" r:id="rId15"/>
    <p:sldId id="576" r:id="rId16"/>
    <p:sldId id="541" r:id="rId17"/>
    <p:sldId id="577" r:id="rId18"/>
    <p:sldId id="543" r:id="rId19"/>
    <p:sldId id="578" r:id="rId20"/>
    <p:sldId id="555" r:id="rId21"/>
    <p:sldId id="579" r:id="rId22"/>
    <p:sldId id="547" r:id="rId23"/>
    <p:sldId id="580" r:id="rId24"/>
    <p:sldId id="556" r:id="rId25"/>
    <p:sldId id="581" r:id="rId26"/>
    <p:sldId id="549" r:id="rId27"/>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234" autoAdjust="0"/>
    <p:restoredTop sz="95219" autoAdjust="0"/>
  </p:normalViewPr>
  <p:slideViewPr>
    <p:cSldViewPr>
      <p:cViewPr varScale="1">
        <p:scale>
          <a:sx n="88" d="100"/>
          <a:sy n="88" d="100"/>
        </p:scale>
        <p:origin x="206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802.15-15-0788-01-0010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comments(</a:t>
            </a:r>
            <a:r>
              <a:rPr lang="en-US" altLang="ko-KR" sz="1600" b="1" dirty="0" err="1"/>
              <a:t>subclause</a:t>
            </a:r>
            <a:r>
              <a:rPr lang="en-US" altLang="ko-KR" sz="1600" b="1" dirty="0"/>
              <a:t> </a:t>
            </a:r>
            <a:r>
              <a:rPr lang="en-US" altLang="ko-KR" sz="1600" b="1" dirty="0" smtClean="0"/>
              <a:t>5.4.1.3</a:t>
            </a:r>
            <a:r>
              <a:rPr lang="en-US" altLang="ko-KR" sz="1600" b="1" dirty="0"/>
              <a:t>) 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a:t>
            </a:r>
            <a:r>
              <a:rPr lang="en-US" altLang="ko-KR" sz="1600" dirty="0">
                <a:ea typeface="굴림" charset="-127"/>
              </a:rPr>
              <a:t>5</a:t>
            </a:r>
            <a:r>
              <a:rPr lang="en-US" altLang="ko-KR" sz="1600" dirty="0" smtClean="0">
                <a:ea typeface="굴림" charset="-127"/>
              </a:rPr>
              <a:t> </a:t>
            </a:r>
          </a:p>
          <a:p>
            <a:r>
              <a:rPr lang="en-US" altLang="ko-KR" sz="2000" dirty="0" smtClean="0">
                <a:ea typeface="굴림" charset="-127"/>
              </a:rPr>
              <a:t>Comment</a:t>
            </a:r>
          </a:p>
          <a:p>
            <a:pPr lvl="1"/>
            <a:r>
              <a:rPr lang="en-US" sz="1600" dirty="0"/>
              <a:t>The red arrows represent the TC IE transmissions, however, a TC IE is transmitted in an EB. Is there a reason why they are transmitted in the CAP or CFP instead of during the beacon period</a:t>
            </a:r>
            <a:r>
              <a:rPr lang="en-US" sz="1600" dirty="0" smtClean="0"/>
              <a:t>? </a:t>
            </a:r>
          </a:p>
          <a:p>
            <a:r>
              <a:rPr lang="en-US" altLang="ko-KR" sz="2400" dirty="0" smtClean="0">
                <a:ea typeface="굴림" charset="-127"/>
              </a:rPr>
              <a:t>Proposed Change</a:t>
            </a:r>
          </a:p>
          <a:p>
            <a:pPr lvl="1"/>
            <a:r>
              <a:rPr lang="en-US" altLang="ko-KR" sz="1600" dirty="0">
                <a:ea typeface="굴림" charset="-127"/>
              </a:rPr>
              <a:t>Double check the figure or describe in text that TC IE are sent in EBs that are different from the beacons sent during the beacon period</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3955309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r>
              <a:rPr lang="en-US" sz="2000" dirty="0"/>
              <a:t>: </a:t>
            </a:r>
            <a:r>
              <a:rPr lang="en-US" sz="2000" dirty="0" smtClean="0"/>
              <a:t>the </a:t>
            </a:r>
            <a:r>
              <a:rPr lang="en-US" sz="2000" dirty="0"/>
              <a:t>figure 23 was modified.</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2143060"/>
            <a:ext cx="8312727" cy="3966260"/>
          </a:xfrm>
          <a:prstGeom prst="rect">
            <a:avLst/>
          </a:prstGeom>
        </p:spPr>
      </p:pic>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11</a:t>
            </a:r>
          </a:p>
        </p:txBody>
      </p:sp>
    </p:spTree>
    <p:extLst>
      <p:ext uri="{BB962C8B-B14F-4D97-AF65-F5344CB8AC3E}">
        <p14:creationId xmlns:p14="http://schemas.microsoft.com/office/powerpoint/2010/main" val="514886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29 </a:t>
            </a:r>
          </a:p>
          <a:p>
            <a:r>
              <a:rPr lang="en-US" altLang="ko-KR" sz="2000" dirty="0" smtClean="0">
                <a:ea typeface="굴림" charset="-127"/>
              </a:rPr>
              <a:t>Comment</a:t>
            </a:r>
          </a:p>
          <a:p>
            <a:pPr lvl="1"/>
            <a:r>
              <a:rPr lang="en-US" sz="1600" dirty="0"/>
              <a:t>There is no need to mention about the PAN coordinator 2 and 3. </a:t>
            </a:r>
            <a:endParaRPr lang="en-US" sz="1600" dirty="0" smtClean="0"/>
          </a:p>
          <a:p>
            <a:r>
              <a:rPr lang="en-US" altLang="ko-KR" sz="2400" dirty="0" smtClean="0">
                <a:ea typeface="굴림" charset="-127"/>
              </a:rPr>
              <a:t>Proposed Change</a:t>
            </a:r>
          </a:p>
          <a:p>
            <a:pPr lvl="1"/>
            <a:r>
              <a:rPr lang="en-US" altLang="ko-KR" sz="1600" dirty="0">
                <a:ea typeface="굴림" charset="-127"/>
              </a:rPr>
              <a:t>Only describe the figure itself, i.e. the communication between the SPC and PAN coordinator 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Tree>
    <p:extLst>
      <p:ext uri="{BB962C8B-B14F-4D97-AF65-F5344CB8AC3E}">
        <p14:creationId xmlns:p14="http://schemas.microsoft.com/office/powerpoint/2010/main" val="848324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we only </a:t>
            </a:r>
            <a:r>
              <a:rPr lang="en-US" sz="2000" dirty="0"/>
              <a:t>describe </a:t>
            </a:r>
            <a:r>
              <a:rPr lang="en-US" sz="2000" dirty="0" smtClean="0"/>
              <a:t>the </a:t>
            </a:r>
            <a:r>
              <a:rPr lang="en-US" sz="2000" dirty="0"/>
              <a:t>communication between the SPC and PAN coordinator </a:t>
            </a:r>
            <a:r>
              <a:rPr lang="en-US" sz="2000" dirty="0" smtClean="0"/>
              <a:t>4.</a:t>
            </a:r>
            <a:endParaRPr lang="en-US" sz="2000" dirty="0"/>
          </a:p>
          <a:p>
            <a:endParaRPr lang="en-US" sz="2000" dirty="0"/>
          </a:p>
          <a:p>
            <a:pPr marL="0" indent="0">
              <a:buNone/>
            </a:pPr>
            <a:r>
              <a:rPr lang="en-US" altLang="ko-KR" sz="2000" dirty="0" smtClean="0">
                <a:ea typeface="맑은 고딕" panose="020B0503020000020004" pitchFamily="50" charset="-127"/>
                <a:cs typeface="TimesNewRomanPSMT"/>
              </a:rPr>
              <a:t>“In </a:t>
            </a:r>
            <a:r>
              <a:rPr lang="en-US" altLang="ko-KR" sz="2000" dirty="0">
                <a:ea typeface="맑은 고딕" panose="020B0503020000020004" pitchFamily="50" charset="-127"/>
                <a:cs typeface="TimesNewRomanPSMT"/>
              </a:rPr>
              <a:t>this case, the super PAN coordinator operates on the dedicated channel, which is channel 1, and switches into the dedicated channel of the child PAN coordinator </a:t>
            </a:r>
            <a:r>
              <a:rPr lang="en-US" altLang="ko-KR" sz="2000" dirty="0">
                <a:solidFill>
                  <a:srgbClr val="FF0000"/>
                </a:solidFill>
                <a:ea typeface="맑은 고딕" panose="020B0503020000020004" pitchFamily="50" charset="-127"/>
                <a:cs typeface="TimesNewRomanPSMT"/>
              </a:rPr>
              <a:t>4</a:t>
            </a:r>
            <a:r>
              <a:rPr lang="en-US" altLang="ko-KR" sz="2000" dirty="0">
                <a:ea typeface="맑은 고딕" panose="020B0503020000020004" pitchFamily="50" charset="-127"/>
                <a:cs typeface="TimesNewRomanPSMT"/>
              </a:rPr>
              <a:t> at their Dedicate Beacon Slot (DBS</a:t>
            </a:r>
            <a:r>
              <a:rPr lang="en-US" altLang="ko-KR" sz="2000" dirty="0" smtClean="0">
                <a:ea typeface="맑은 고딕" panose="020B0503020000020004" pitchFamily="50" charset="-127"/>
                <a:cs typeface="TimesNewRomanPSMT"/>
              </a:rPr>
              <a:t>).”</a:t>
            </a:r>
            <a:r>
              <a:rPr lang="en-US" sz="2000" dirty="0" smtClean="0"/>
              <a:t> </a:t>
            </a:r>
          </a:p>
          <a:p>
            <a:pPr marL="0" indent="0">
              <a:buNone/>
            </a:pPr>
            <a:endParaRPr lang="en-US" sz="2000" dirty="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13</a:t>
            </a:r>
          </a:p>
        </p:txBody>
      </p:sp>
    </p:spTree>
    <p:extLst>
      <p:ext uri="{BB962C8B-B14F-4D97-AF65-F5344CB8AC3E}">
        <p14:creationId xmlns:p14="http://schemas.microsoft.com/office/powerpoint/2010/main" val="1851407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 should be </a:t>
            </a:r>
            <a:r>
              <a:rPr lang="en-US" sz="1600" dirty="0" smtClean="0"/>
              <a:t>rephrased </a:t>
            </a:r>
          </a:p>
          <a:p>
            <a:r>
              <a:rPr lang="en-US" altLang="ko-KR" sz="2400" dirty="0" smtClean="0">
                <a:ea typeface="굴림" charset="-127"/>
              </a:rPr>
              <a:t>Proposed Change</a:t>
            </a:r>
          </a:p>
          <a:p>
            <a:pPr lvl="1"/>
            <a:r>
              <a:rPr lang="en-US" altLang="ko-KR" sz="1600" dirty="0">
                <a:ea typeface="굴림" charset="-127"/>
              </a:rPr>
              <a:t>Replace with "The device should send a TC IE in its own operation channel and in that of its parent and children PAN coordinators. When a device receives a TC IE, it stores the channel information into the 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686859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are changed.</a:t>
            </a:r>
          </a:p>
          <a:p>
            <a:endParaRPr lang="en-US" sz="2000" dirty="0"/>
          </a:p>
          <a:p>
            <a:pPr marL="0" indent="0">
              <a:buNone/>
            </a:pPr>
            <a:r>
              <a:rPr lang="en-US" sz="2000" dirty="0" smtClean="0"/>
              <a:t>“</a:t>
            </a:r>
            <a:r>
              <a:rPr lang="en-US" altLang="ko-KR" sz="2000" dirty="0">
                <a:ea typeface="맑은 고딕" panose="020B0503020000020004" pitchFamily="50" charset="-127"/>
                <a:cs typeface="TimesNewRomanPSMT"/>
              </a:rPr>
              <a:t>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15</a:t>
            </a:r>
          </a:p>
        </p:txBody>
      </p:sp>
    </p:spTree>
    <p:extLst>
      <p:ext uri="{BB962C8B-B14F-4D97-AF65-F5344CB8AC3E}">
        <p14:creationId xmlns:p14="http://schemas.microsoft.com/office/powerpoint/2010/main" val="2278865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35 </a:t>
            </a:r>
          </a:p>
          <a:p>
            <a:r>
              <a:rPr lang="en-US" altLang="ko-KR" sz="2000" dirty="0" smtClean="0">
                <a:ea typeface="굴림" charset="-127"/>
              </a:rPr>
              <a:t>Comment</a:t>
            </a:r>
          </a:p>
          <a:p>
            <a:pPr lvl="1"/>
            <a:r>
              <a:rPr lang="en-US" sz="1600" dirty="0"/>
              <a:t>"PAN ID 1</a:t>
            </a:r>
            <a:r>
              <a:rPr lang="en-US" sz="1600" dirty="0" smtClean="0"/>
              <a:t>" </a:t>
            </a:r>
          </a:p>
          <a:p>
            <a:r>
              <a:rPr lang="en-US" altLang="ko-KR" sz="2400" dirty="0" smtClean="0">
                <a:ea typeface="굴림" charset="-127"/>
              </a:rPr>
              <a:t>Proposed Change</a:t>
            </a:r>
          </a:p>
          <a:p>
            <a:pPr lvl="1"/>
            <a:r>
              <a:rPr lang="en-US" altLang="ko-KR" sz="1600" dirty="0">
                <a:ea typeface="굴림" charset="-127"/>
              </a:rPr>
              <a:t>Replace with "PAN coordinator 1". Same thing with PAN ID 2, 3, 4 and 5 here and in the rest of the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2802132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1266</a:t>
            </a:r>
            <a:endParaRPr lang="en-US" dirty="0">
              <a:solidFill>
                <a:srgbClr val="FF0000"/>
              </a:solidFill>
            </a:endParaRPr>
          </a:p>
        </p:txBody>
      </p:sp>
      <p:sp>
        <p:nvSpPr>
          <p:cNvPr id="3" name="Content Placeholder 2"/>
          <p:cNvSpPr>
            <a:spLocks noGrp="1"/>
          </p:cNvSpPr>
          <p:nvPr>
            <p:ph idx="1"/>
          </p:nvPr>
        </p:nvSpPr>
        <p:spPr/>
        <p:txBody>
          <a:bodyPr/>
          <a:lstStyle/>
          <a:p>
            <a:pPr marL="342900" lvl="1" indent="-342900">
              <a:buFontTx/>
              <a:buChar char="•"/>
            </a:pPr>
            <a:r>
              <a:rPr lang="en-US" sz="2000" dirty="0" smtClean="0"/>
              <a:t>Accept: </a:t>
            </a:r>
            <a:r>
              <a:rPr lang="en-US" sz="1600" dirty="0" smtClean="0">
                <a:ea typeface="굴림" charset="-127"/>
              </a:rPr>
              <a:t>r</a:t>
            </a:r>
            <a:r>
              <a:rPr lang="en-US" altLang="ko-KR" sz="1600" dirty="0" smtClean="0">
                <a:ea typeface="굴림" charset="-127"/>
              </a:rPr>
              <a:t>eplace “PAN ID 1” with </a:t>
            </a:r>
            <a:r>
              <a:rPr lang="en-US" altLang="ko-KR" sz="1600" dirty="0">
                <a:ea typeface="굴림" charset="-127"/>
              </a:rPr>
              <a:t>"PAN coordinator </a:t>
            </a:r>
            <a:r>
              <a:rPr lang="en-US" altLang="ko-KR" sz="1600" dirty="0" smtClean="0">
                <a:ea typeface="굴림" charset="-127"/>
              </a:rPr>
              <a:t>1“ and same </a:t>
            </a:r>
            <a:r>
              <a:rPr lang="en-US" altLang="ko-KR" sz="1600" dirty="0">
                <a:ea typeface="굴림" charset="-127"/>
              </a:rPr>
              <a:t>thing with PAN ID 2, 3, 4 and 5 here and in the rest of the </a:t>
            </a:r>
            <a:r>
              <a:rPr lang="en-US" altLang="ko-KR" sz="1600" dirty="0" smtClean="0">
                <a:ea typeface="굴림" charset="-127"/>
              </a:rPr>
              <a:t>clause</a:t>
            </a:r>
          </a:p>
          <a:p>
            <a:pPr marL="342900" lvl="1" indent="-342900">
              <a:buFontTx/>
              <a:buChar char="•"/>
            </a:pPr>
            <a:endParaRPr lang="en-US" sz="1600" dirty="0">
              <a:ea typeface="굴림"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lvl="1"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17</a:t>
            </a:r>
          </a:p>
        </p:txBody>
      </p:sp>
    </p:spTree>
    <p:extLst>
      <p:ext uri="{BB962C8B-B14F-4D97-AF65-F5344CB8AC3E}">
        <p14:creationId xmlns:p14="http://schemas.microsoft.com/office/powerpoint/2010/main" val="3015548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"send two TC IE by using its operation channels" should be rephrased </a:t>
            </a:r>
            <a:endParaRPr lang="en-US" sz="1600" dirty="0" smtClean="0"/>
          </a:p>
          <a:p>
            <a:r>
              <a:rPr lang="en-US" altLang="ko-KR" sz="2400" dirty="0" smtClean="0">
                <a:ea typeface="굴림" charset="-127"/>
              </a:rPr>
              <a:t>Proposed Change</a:t>
            </a:r>
          </a:p>
          <a:p>
            <a:pPr lvl="1"/>
            <a:r>
              <a:rPr lang="en-US" altLang="ko-KR" sz="1600" dirty="0">
                <a:ea typeface="굴림" charset="-127"/>
              </a:rPr>
              <a:t>If my understanding is correct this should be replaced with "send a TC IE in their parent PAN coordinator's channel and another TC IE in their own dedicated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endParaRPr lang="en-US" altLang="ko-KR" b="0" dirty="0" smtClean="0">
              <a:ea typeface="Gulim" pitchFamily="34" charset="-127"/>
            </a:endParaRPr>
          </a:p>
        </p:txBody>
      </p:sp>
    </p:spTree>
    <p:extLst>
      <p:ext uri="{BB962C8B-B14F-4D97-AF65-F5344CB8AC3E}">
        <p14:creationId xmlns:p14="http://schemas.microsoft.com/office/powerpoint/2010/main" val="3061525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1267</a:t>
            </a:r>
            <a:endParaRPr lang="en-US" dirty="0">
              <a:solidFill>
                <a:srgbClr val="FF0000"/>
              </a:solidFill>
            </a:endParaRPr>
          </a:p>
        </p:txBody>
      </p:sp>
      <p:sp>
        <p:nvSpPr>
          <p:cNvPr id="3" name="Content Placeholder 2"/>
          <p:cNvSpPr>
            <a:spLocks noGrp="1"/>
          </p:cNvSpPr>
          <p:nvPr>
            <p:ph idx="1"/>
          </p:nvPr>
        </p:nvSpPr>
        <p:spPr>
          <a:xfrm>
            <a:off x="685800" y="1772816"/>
            <a:ext cx="7772400" cy="4608512"/>
          </a:xfrm>
        </p:spPr>
        <p:txBody>
          <a:bodyPr/>
          <a:lstStyle/>
          <a:p>
            <a:r>
              <a:rPr lang="en-US" altLang="ko-KR" sz="2000" dirty="0"/>
              <a:t>Accept in principle: related sentences are changed.</a:t>
            </a:r>
          </a:p>
          <a:p>
            <a:pPr marL="0" indent="0">
              <a:buNone/>
            </a:pPr>
            <a:r>
              <a:rPr lang="en-US" altLang="ko-KR" sz="2000" dirty="0" smtClean="0"/>
              <a:t>Replace:</a:t>
            </a:r>
          </a:p>
          <a:p>
            <a:pPr marL="0" indent="0">
              <a:buNone/>
            </a:pPr>
            <a:r>
              <a:rPr lang="en-US" sz="2000" dirty="0"/>
              <a:t>The device must send a TC IE using its all operation channels and the device that receives a TC IE stores the channel information to NT.</a:t>
            </a:r>
            <a:endParaRPr lang="en-US" sz="2000" dirty="0">
              <a:solidFill>
                <a:srgbClr val="FF0000"/>
              </a:solidFill>
            </a:endParaRPr>
          </a:p>
          <a:p>
            <a:pPr marL="0" indent="0">
              <a:buNone/>
            </a:pPr>
            <a:endParaRPr lang="en-US" altLang="ko-KR" sz="2000" dirty="0"/>
          </a:p>
          <a:p>
            <a:pPr marL="0" indent="0">
              <a:buNone/>
            </a:pPr>
            <a:r>
              <a:rPr lang="en-US" altLang="ko-KR" sz="2000" dirty="0" smtClean="0"/>
              <a:t>With:</a:t>
            </a:r>
            <a:endParaRPr lang="en-US" altLang="ko-KR" sz="2000" dirty="0"/>
          </a:p>
          <a:p>
            <a:pPr marL="0" indent="0">
              <a:buNone/>
            </a:pPr>
            <a:r>
              <a:rPr lang="en-US" altLang="ko-KR" sz="2000" dirty="0">
                <a:solidFill>
                  <a:srgbClr val="FF0000"/>
                </a:solidFill>
              </a:rPr>
              <a:t>“</a:t>
            </a:r>
            <a:r>
              <a:rPr lang="en-US" altLang="ko-KR" sz="2000" dirty="0">
                <a:solidFill>
                  <a:srgbClr val="FF0000"/>
                </a:solidFill>
                <a:ea typeface="맑은 고딕" panose="020B0503020000020004" pitchFamily="50" charset="-127"/>
                <a:cs typeface="TimesNewRomanPSMT"/>
              </a:rPr>
              <a:t>Each PAN coordinator should send the duplicated L2R route establishment messages in its </a:t>
            </a:r>
            <a:r>
              <a:rPr lang="en-US" altLang="ko-KR" sz="2000" dirty="0" smtClean="0">
                <a:solidFill>
                  <a:srgbClr val="FF0000"/>
                </a:solidFill>
                <a:ea typeface="맑은 고딕" panose="020B0503020000020004" pitchFamily="50" charset="-127"/>
                <a:cs typeface="TimesNewRomanPSMT"/>
              </a:rPr>
              <a:t>parent’s </a:t>
            </a:r>
            <a:r>
              <a:rPr lang="en-US" altLang="ko-KR" sz="2000" dirty="0">
                <a:solidFill>
                  <a:srgbClr val="FF0000"/>
                </a:solidFill>
                <a:ea typeface="맑은 고딕" panose="020B0503020000020004" pitchFamily="50" charset="-127"/>
                <a:cs typeface="TimesNewRomanPSMT"/>
              </a:rPr>
              <a:t>PAN coordinator's channel </a:t>
            </a:r>
            <a:r>
              <a:rPr lang="en-US" altLang="ko-KR" sz="2000" dirty="0" smtClean="0">
                <a:solidFill>
                  <a:srgbClr val="FF0000"/>
                </a:solidFill>
                <a:ea typeface="맑은 고딕" panose="020B0503020000020004" pitchFamily="50" charset="-127"/>
                <a:cs typeface="TimesNewRomanPSMT"/>
              </a:rPr>
              <a:t>and its own </a:t>
            </a:r>
            <a:r>
              <a:rPr lang="en-US" altLang="ko-KR" sz="2000" dirty="0">
                <a:solidFill>
                  <a:srgbClr val="FF0000"/>
                </a:solidFill>
                <a:ea typeface="맑은 고딕" panose="020B0503020000020004" pitchFamily="50" charset="-127"/>
                <a:cs typeface="TimesNewRomanPSMT"/>
              </a:rPr>
              <a:t>dedicated channel</a:t>
            </a:r>
            <a:r>
              <a:rPr lang="en-US" altLang="ko-KR" sz="2000" dirty="0" smtClean="0">
                <a:solidFill>
                  <a:srgbClr val="FF0000"/>
                </a:solidFill>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altLang="ko-KR"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19</a:t>
            </a:r>
          </a:p>
        </p:txBody>
      </p:sp>
    </p:spTree>
    <p:extLst>
      <p:ext uri="{BB962C8B-B14F-4D97-AF65-F5344CB8AC3E}">
        <p14:creationId xmlns:p14="http://schemas.microsoft.com/office/powerpoint/2010/main" val="2264980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1247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44 </a:t>
            </a:r>
          </a:p>
          <a:p>
            <a:r>
              <a:rPr lang="en-US" altLang="ko-KR" sz="2000" dirty="0" smtClean="0">
                <a:ea typeface="굴림" charset="-127"/>
              </a:rPr>
              <a:t>Comment</a:t>
            </a:r>
          </a:p>
          <a:p>
            <a:pPr lvl="1"/>
            <a:r>
              <a:rPr lang="en-US" sz="1600" dirty="0"/>
              <a:t>"parent’s channel" s/b "the channel of the parent PAN</a:t>
            </a:r>
            <a:r>
              <a:rPr lang="en-US" sz="1600" dirty="0" smtClean="0"/>
              <a:t>"</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118566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a:t>
            </a:r>
          </a:p>
          <a:p>
            <a:r>
              <a:rPr lang="en-US" altLang="ko-KR" sz="2000" dirty="0" smtClean="0">
                <a:ea typeface="굴림" charset="-127"/>
              </a:rPr>
              <a:t>Comment</a:t>
            </a:r>
          </a:p>
          <a:p>
            <a:pPr lvl="1"/>
            <a:r>
              <a:rPr lang="en-US" sz="1600" dirty="0"/>
              <a:t>"If the ID 1" s/b "If the PAN coordinator 1</a:t>
            </a:r>
            <a:r>
              <a:rPr lang="en-US" sz="1600" dirty="0" smtClean="0"/>
              <a:t>" </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20</a:t>
            </a:fld>
            <a:endParaRPr lang="en-US" altLang="ko-KR" b="0" dirty="0" smtClean="0">
              <a:ea typeface="Gulim" pitchFamily="34" charset="-127"/>
            </a:endParaRPr>
          </a:p>
        </p:txBody>
      </p:sp>
    </p:spTree>
    <p:extLst>
      <p:ext uri="{BB962C8B-B14F-4D97-AF65-F5344CB8AC3E}">
        <p14:creationId xmlns:p14="http://schemas.microsoft.com/office/powerpoint/2010/main" val="419335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replace “If the ID 1” with “If PAN coordinator 1”</a:t>
            </a:r>
            <a:br>
              <a:rPr lang="en-US" sz="2000" dirty="0" smtClean="0"/>
            </a:br>
            <a:endParaRPr lang="en-US" sz="2000" dirty="0" smtClean="0"/>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endParaRPr lang="en-US" sz="2000" dirty="0"/>
          </a:p>
          <a:p>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21</a:t>
            </a:r>
          </a:p>
        </p:txBody>
      </p:sp>
    </p:spTree>
    <p:extLst>
      <p:ext uri="{BB962C8B-B14F-4D97-AF65-F5344CB8AC3E}">
        <p14:creationId xmlns:p14="http://schemas.microsoft.com/office/powerpoint/2010/main" val="3098614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800" dirty="0" err="1" smtClean="0">
                <a:ea typeface="굴림" charset="-127"/>
              </a:rPr>
              <a:t>Commentor</a:t>
            </a:r>
            <a:endParaRPr lang="en-US" altLang="ko-KR" sz="1800" dirty="0" smtClean="0">
              <a:ea typeface="굴림" charset="-127"/>
            </a:endParaRPr>
          </a:p>
          <a:p>
            <a:pPr lvl="1"/>
            <a:r>
              <a:rPr lang="en-US" altLang="ko-KR" sz="1400" dirty="0" err="1"/>
              <a:t>Verotiana</a:t>
            </a:r>
            <a:r>
              <a:rPr lang="en-US" altLang="ko-KR" sz="1400" dirty="0"/>
              <a:t> </a:t>
            </a:r>
            <a:r>
              <a:rPr lang="en-US" altLang="ko-KR" sz="1400" dirty="0" err="1" smtClean="0"/>
              <a:t>Rabarijaona</a:t>
            </a:r>
            <a:endParaRPr lang="en-US" altLang="ko-KR" sz="1400" dirty="0" smtClean="0"/>
          </a:p>
          <a:p>
            <a:r>
              <a:rPr lang="en-US" altLang="ko-KR" sz="2000" dirty="0" smtClean="0">
                <a:ea typeface="굴림" charset="-127"/>
              </a:rPr>
              <a:t>Related clause</a:t>
            </a:r>
          </a:p>
          <a:p>
            <a:pPr lvl="1"/>
            <a:r>
              <a:rPr lang="en-US" altLang="ko-KR" sz="1400" dirty="0" smtClean="0">
                <a:ea typeface="굴림" charset="-127"/>
              </a:rPr>
              <a:t>5.4.1.3 P 38 line 36 </a:t>
            </a:r>
          </a:p>
          <a:p>
            <a:r>
              <a:rPr lang="en-US" altLang="ko-KR" sz="1800" dirty="0" smtClean="0">
                <a:ea typeface="굴림" charset="-127"/>
              </a:rPr>
              <a:t>Comment</a:t>
            </a:r>
          </a:p>
          <a:p>
            <a:pPr lvl="1"/>
            <a:r>
              <a:rPr lang="en-US" sz="1400" dirty="0"/>
              <a:t>"If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a:t>
            </a:r>
          </a:p>
          <a:p>
            <a:pPr lvl="1"/>
            <a:r>
              <a:rPr lang="en-US" sz="1400" dirty="0"/>
              <a:t>Rephrase without the academic writing  style</a:t>
            </a:r>
            <a:r>
              <a:rPr lang="en-US" sz="1400" dirty="0" smtClean="0"/>
              <a:t>. </a:t>
            </a:r>
          </a:p>
          <a:p>
            <a:r>
              <a:rPr lang="en-US" altLang="ko-KR" sz="2000" dirty="0" smtClean="0">
                <a:ea typeface="굴림" charset="-127"/>
              </a:rPr>
              <a:t>Proposed Change</a:t>
            </a:r>
          </a:p>
          <a:p>
            <a:pPr lvl="1"/>
            <a:r>
              <a:rPr lang="en-US" altLang="ko-KR" sz="1400" dirty="0">
                <a:ea typeface="굴림" charset="-127"/>
              </a:rPr>
              <a:t>Describe the routing in series of events.</a:t>
            </a:r>
          </a:p>
          <a:p>
            <a:pPr lvl="1"/>
            <a:r>
              <a:rPr lang="en-US" altLang="ko-KR" sz="1400" dirty="0">
                <a:ea typeface="굴림" charset="-127"/>
              </a:rPr>
              <a:t>E.g.: If PAN coordinator 1 wants to send a frame to Device 5-1 at t0, it forwards the frame to PAN coordinator 4 while they are operating on channel 1. </a:t>
            </a:r>
          </a:p>
          <a:p>
            <a:pPr lvl="1"/>
            <a:r>
              <a:rPr lang="en-US" altLang="ko-KR" sz="1400" dirty="0">
                <a:ea typeface="굴림" charset="-127"/>
              </a:rPr>
              <a:t>PAN coordinator 4 waits for the next CAP or CFP in channel 4 and forwards the frame to PAN coordinator 5 at t1. PAN coordinator 5 finally transmits the frame to Device 5-1 during or CAP or the CFP of channel 5 at t2.</a:t>
            </a:r>
            <a:endParaRPr lang="en-US" altLang="ko-KR" sz="14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22</a:t>
            </a:fld>
            <a:endParaRPr lang="en-US" altLang="ko-KR" b="0" dirty="0" smtClean="0">
              <a:ea typeface="Gulim" pitchFamily="34" charset="-127"/>
            </a:endParaRPr>
          </a:p>
        </p:txBody>
      </p:sp>
    </p:spTree>
    <p:extLst>
      <p:ext uri="{BB962C8B-B14F-4D97-AF65-F5344CB8AC3E}">
        <p14:creationId xmlns:p14="http://schemas.microsoft.com/office/powerpoint/2010/main" val="28943029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related sentences are changed as follows:</a:t>
            </a:r>
          </a:p>
          <a:p>
            <a:endParaRPr lang="en-US" sz="2000" dirty="0"/>
          </a:p>
          <a:p>
            <a:pPr marL="0" indent="0">
              <a:buNone/>
            </a:pPr>
            <a:r>
              <a:rPr lang="en-US" altLang="ko-KR" sz="2000" dirty="0" smtClean="0"/>
              <a:t>“</a:t>
            </a: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000" dirty="0" smtClean="0">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26</a:t>
            </a:r>
            <a:endParaRPr lang="ko-KR" altLang="en-US" sz="2000" dirty="0"/>
          </a:p>
          <a:p>
            <a:pPr marL="0" indent="0">
              <a:buNone/>
            </a:pPr>
            <a:endParaRPr lang="en-US" altLang="ko-KR" sz="16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23</a:t>
            </a:r>
          </a:p>
        </p:txBody>
      </p:sp>
    </p:spTree>
    <p:extLst>
      <p:ext uri="{BB962C8B-B14F-4D97-AF65-F5344CB8AC3E}">
        <p14:creationId xmlns:p14="http://schemas.microsoft.com/office/powerpoint/2010/main" val="3674759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39 line 40</a:t>
            </a:r>
          </a:p>
          <a:p>
            <a:r>
              <a:rPr lang="en-US" altLang="ko-KR" sz="2000" dirty="0" smtClean="0">
                <a:ea typeface="굴림" charset="-127"/>
              </a:rPr>
              <a:t>Comment</a:t>
            </a:r>
          </a:p>
          <a:p>
            <a:pPr lvl="1"/>
            <a:r>
              <a:rPr lang="en-US" sz="1600" dirty="0"/>
              <a:t>Indicate that the synchronization and the channel switch is described in </a:t>
            </a:r>
            <a:r>
              <a:rPr lang="en-US" sz="1600" dirty="0" smtClean="0"/>
              <a:t>15.4 </a:t>
            </a:r>
          </a:p>
          <a:p>
            <a:r>
              <a:rPr lang="en-US" altLang="ko-KR" sz="2400" dirty="0" smtClean="0">
                <a:ea typeface="굴림" charset="-127"/>
              </a:rPr>
              <a:t>Proposed Change</a:t>
            </a:r>
          </a:p>
          <a:p>
            <a:pPr lvl="1"/>
            <a:r>
              <a:rPr lang="en-US" altLang="ko-KR" sz="1600" dirty="0">
                <a:ea typeface="굴림" charset="-127"/>
              </a:rPr>
              <a:t>Add the relevant cross reference to 15.4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24</a:t>
            </a:fld>
            <a:endParaRPr lang="en-US" altLang="ko-KR" b="0" dirty="0" smtClean="0">
              <a:ea typeface="Gulim" pitchFamily="34" charset="-127"/>
            </a:endParaRPr>
          </a:p>
        </p:txBody>
      </p:sp>
    </p:spTree>
    <p:extLst>
      <p:ext uri="{BB962C8B-B14F-4D97-AF65-F5344CB8AC3E}">
        <p14:creationId xmlns:p14="http://schemas.microsoft.com/office/powerpoint/2010/main" val="956887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a:t>
            </a:r>
            <a:r>
              <a:rPr lang="en-US" sz="2000" dirty="0" smtClean="0"/>
              <a:t>add </a:t>
            </a:r>
            <a:r>
              <a:rPr lang="en-US" sz="2000" dirty="0"/>
              <a:t>the relevant cross reference to </a:t>
            </a:r>
            <a:r>
              <a:rPr lang="en-US" sz="2000" dirty="0" smtClean="0"/>
              <a:t>15.4</a:t>
            </a:r>
          </a:p>
          <a:p>
            <a:endParaRPr lang="en-US" sz="2000" dirty="0"/>
          </a:p>
          <a:p>
            <a:pPr marL="0" indent="0">
              <a:buNone/>
            </a:pPr>
            <a:r>
              <a:rPr lang="en-US" altLang="ko-KR" sz="2000" dirty="0" smtClean="0">
                <a:ea typeface="맑은 고딕" panose="020B0503020000020004" pitchFamily="50" charset="-127"/>
                <a:cs typeface="TimesNewRomanPSMT"/>
              </a:rPr>
              <a:t>“Figure </a:t>
            </a:r>
            <a:r>
              <a:rPr lang="en-US" altLang="ko-KR" sz="2000" dirty="0">
                <a:ea typeface="맑은 고딕" panose="020B0503020000020004" pitchFamily="50" charset="-127"/>
                <a:cs typeface="TimesNewRomanPSMT"/>
              </a:rPr>
              <a:t>23 shows an example of the multichannel routing in TMCTP topology (</a:t>
            </a:r>
            <a:r>
              <a:rPr lang="en-US" altLang="ko-KR" sz="2000" dirty="0">
                <a:solidFill>
                  <a:srgbClr val="FF0000"/>
                </a:solidFill>
                <a:ea typeface="맑은 고딕" panose="020B0503020000020004" pitchFamily="50" charset="-127"/>
                <a:cs typeface="TimesNewRomanPSMT"/>
              </a:rPr>
              <a:t>the details related to </a:t>
            </a:r>
            <a:r>
              <a:rPr lang="en-US" altLang="ko-KR" sz="2000" dirty="0" err="1">
                <a:solidFill>
                  <a:srgbClr val="FF0000"/>
                </a:solidFill>
                <a:ea typeface="맑은 고딕" panose="020B0503020000020004" pitchFamily="50" charset="-127"/>
                <a:cs typeface="TimesNewRomanPSMT"/>
              </a:rPr>
              <a:t>superframe</a:t>
            </a:r>
            <a:r>
              <a:rPr lang="en-US" altLang="ko-KR" sz="2000" dirty="0">
                <a:solidFill>
                  <a:srgbClr val="FF0000"/>
                </a:solidFill>
                <a:ea typeface="맑은 고딕" panose="020B0503020000020004" pitchFamily="50" charset="-127"/>
                <a:cs typeface="TimesNewRomanPSMT"/>
              </a:rPr>
              <a:t> scheduling and multichannel topology construction is described in IEEE std. </a:t>
            </a:r>
            <a:r>
              <a:rPr lang="en-US" altLang="ko-KR" sz="2000" dirty="0" smtClean="0">
                <a:solidFill>
                  <a:srgbClr val="FF0000"/>
                </a:solidFill>
                <a:ea typeface="맑은 고딕" panose="020B0503020000020004" pitchFamily="50" charset="-127"/>
                <a:cs typeface="TimesNewRomanPSMT"/>
              </a:rPr>
              <a:t>802.15.4m-2014 5.1.14</a:t>
            </a:r>
            <a:r>
              <a:rPr lang="en-US" altLang="ko-KR" sz="2000" dirty="0" smtClean="0">
                <a:ea typeface="맑은 고딕" panose="020B0503020000020004" pitchFamily="50" charset="-127"/>
                <a:cs typeface="TimesNewRomanPSMT"/>
              </a:rPr>
              <a:t>) </a:t>
            </a:r>
            <a:r>
              <a:rPr lang="en-US" altLang="ko-KR" sz="2000" dirty="0">
                <a:ea typeface="맑은 고딕" panose="020B0503020000020004" pitchFamily="50" charset="-127"/>
                <a:cs typeface="TimesNewRomanPSMT"/>
              </a:rPr>
              <a:t>as presented in Figure 22</a:t>
            </a:r>
            <a:r>
              <a:rPr lang="en-US" altLang="ko-KR" sz="2000" dirty="0" smtClean="0">
                <a:ea typeface="맑은 고딕" panose="020B0503020000020004" pitchFamily="50" charset="-127"/>
                <a:cs typeface="TimesNewRomanPSMT"/>
              </a:rPr>
              <a:t>.”</a:t>
            </a:r>
          </a:p>
          <a:p>
            <a:pPr marL="0" indent="0">
              <a:buNone/>
            </a:pPr>
            <a:endParaRPr lang="en-US"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smtClean="0"/>
              <a:t>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25</a:t>
            </a:r>
          </a:p>
        </p:txBody>
      </p:sp>
    </p:spTree>
    <p:extLst>
      <p:ext uri="{BB962C8B-B14F-4D97-AF65-F5344CB8AC3E}">
        <p14:creationId xmlns:p14="http://schemas.microsoft.com/office/powerpoint/2010/main" val="1827289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a:t>
            </a:r>
            <a:r>
              <a:rPr lang="en-US" altLang="ko-KR" dirty="0">
                <a:ea typeface="굴림" charset="-127"/>
              </a:rPr>
              <a:t/>
            </a:r>
            <a:br>
              <a:rPr lang="en-US" altLang="ko-KR" dirty="0">
                <a:ea typeface="굴림" charset="-127"/>
              </a:rPr>
            </a:br>
            <a:r>
              <a:rPr lang="en-US" altLang="ko-KR" dirty="0" smtClean="0">
                <a:ea typeface="굴림" charset="-127"/>
              </a:rPr>
              <a:t>1</a:t>
            </a:r>
            <a:r>
              <a:rPr lang="en-US" altLang="ko-KR" sz="3200" dirty="0" smtClean="0">
                <a:ea typeface="굴림" charset="-127"/>
              </a:rPr>
              <a:t>260, 1263, 1266−1268, 1270, 1272</a:t>
            </a:r>
            <a:endParaRPr lang="en-US" sz="3200"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r>
              <a:rPr lang="en-US" sz="2900" dirty="0" smtClean="0">
                <a:latin typeface="+mj-lt"/>
              </a:rPr>
              <a:t>Accept: several comments related to 5.4.1.3 section are resolved.</a:t>
            </a:r>
          </a:p>
          <a:p>
            <a:endParaRPr lang="en-US" sz="2000" dirty="0">
              <a:latin typeface="+mj-lt"/>
            </a:endParaRPr>
          </a:p>
          <a:p>
            <a:pPr marL="0" indent="0" algn="just" latinLnBrk="0">
              <a:lnSpc>
                <a:spcPct val="107000"/>
              </a:lnSpc>
              <a:spcAft>
                <a:spcPts val="0"/>
              </a:spcAft>
              <a:buNone/>
            </a:pPr>
            <a:r>
              <a:rPr lang="en-US" altLang="ko-KR" sz="2500" dirty="0" smtClean="0">
                <a:solidFill>
                  <a:srgbClr val="FF0000"/>
                </a:solidFill>
                <a:latin typeface="+mj-lt"/>
                <a:ea typeface="맑은 고딕" panose="020B0503020000020004" pitchFamily="50" charset="-127"/>
                <a:cs typeface="TimesNewRomanPSMT"/>
              </a:rPr>
              <a:t>Figure </a:t>
            </a:r>
            <a:r>
              <a:rPr lang="en-US" altLang="ko-KR" sz="2500" dirty="0">
                <a:solidFill>
                  <a:srgbClr val="FF0000"/>
                </a:solidFill>
                <a:latin typeface="+mj-lt"/>
                <a:ea typeface="맑은 고딕" panose="020B0503020000020004" pitchFamily="50" charset="-127"/>
                <a:cs typeface="TimesNewRomanPSMT"/>
              </a:rPr>
              <a:t>23 </a:t>
            </a:r>
            <a:r>
              <a:rPr lang="en-US" altLang="ko-KR" sz="2500" dirty="0">
                <a:latin typeface="+mj-lt"/>
                <a:ea typeface="맑은 고딕" panose="020B0503020000020004" pitchFamily="50" charset="-127"/>
                <a:cs typeface="TimesNewRomanPSMT"/>
              </a:rPr>
              <a:t>shows an example of the multichannel routing in TMCTP </a:t>
            </a:r>
            <a:r>
              <a:rPr lang="en-US" altLang="ko-KR" sz="2500" dirty="0" smtClean="0">
                <a:latin typeface="+mj-lt"/>
                <a:ea typeface="맑은 고딕" panose="020B0503020000020004" pitchFamily="50" charset="-127"/>
                <a:cs typeface="TimesNewRomanPSMT"/>
              </a:rPr>
              <a:t>topology (the details related to </a:t>
            </a:r>
            <a:r>
              <a:rPr lang="en-US" altLang="ko-KR" sz="2500" dirty="0" err="1" smtClean="0">
                <a:latin typeface="+mj-lt"/>
                <a:ea typeface="맑은 고딕" panose="020B0503020000020004" pitchFamily="50" charset="-127"/>
                <a:cs typeface="TimesNewRomanPSMT"/>
              </a:rPr>
              <a:t>superframe</a:t>
            </a:r>
            <a:r>
              <a:rPr lang="en-US" altLang="ko-KR" sz="2500" dirty="0" smtClean="0">
                <a:latin typeface="+mj-lt"/>
                <a:ea typeface="맑은 고딕" panose="020B0503020000020004" pitchFamily="50" charset="-127"/>
                <a:cs typeface="TimesNewRomanPSMT"/>
              </a:rPr>
              <a:t> scheduling and multichannel topology construction is described in IEEE std. </a:t>
            </a:r>
            <a:r>
              <a:rPr lang="en-US" altLang="ko-KR" sz="2500" dirty="0" smtClean="0">
                <a:latin typeface="+mj-lt"/>
                <a:ea typeface="맑은 고딕" panose="020B0503020000020004" pitchFamily="50" charset="-127"/>
                <a:cs typeface="TimesNewRomanPSMT"/>
              </a:rPr>
              <a:t>802.15.4m-2014 5.1.14) </a:t>
            </a:r>
            <a:r>
              <a:rPr lang="en-US" altLang="ko-KR" sz="2500" dirty="0">
                <a:latin typeface="+mj-lt"/>
                <a:ea typeface="맑은 고딕" panose="020B0503020000020004" pitchFamily="50" charset="-127"/>
                <a:cs typeface="TimesNewRomanPSMT"/>
              </a:rPr>
              <a:t>as presented in </a:t>
            </a:r>
            <a:r>
              <a:rPr lang="en-US" altLang="ko-KR" sz="2500" dirty="0">
                <a:solidFill>
                  <a:srgbClr val="FF0000"/>
                </a:solidFill>
                <a:latin typeface="+mj-lt"/>
                <a:ea typeface="맑은 고딕" panose="020B0503020000020004" pitchFamily="50" charset="-127"/>
                <a:cs typeface="TimesNewRomanPSMT"/>
              </a:rPr>
              <a:t>Figure 22</a:t>
            </a:r>
            <a:r>
              <a:rPr lang="en-US" altLang="ko-KR" sz="2500" dirty="0">
                <a:latin typeface="+mj-lt"/>
                <a:ea typeface="맑은 고딕" panose="020B0503020000020004" pitchFamily="50" charset="-127"/>
                <a:cs typeface="TimesNewRomanPSMT"/>
              </a:rPr>
              <a:t>. In this case, the super PAN coordinator operates on the dedicated channel, which is channel 1, and switches into the dedicated channel of the child PAN coordinator </a:t>
            </a:r>
            <a:r>
              <a:rPr lang="en-US" altLang="ko-KR" sz="2500" dirty="0" smtClean="0">
                <a:solidFill>
                  <a:srgbClr val="FF0000"/>
                </a:solidFill>
                <a:latin typeface="+mj-lt"/>
                <a:ea typeface="맑은 고딕" panose="020B0503020000020004" pitchFamily="50" charset="-127"/>
                <a:cs typeface="TimesNewRomanPSMT"/>
              </a:rPr>
              <a:t>4</a:t>
            </a:r>
            <a:r>
              <a:rPr lang="en-US" altLang="ko-KR" sz="2500" dirty="0" smtClean="0">
                <a:latin typeface="+mj-lt"/>
                <a:ea typeface="맑은 고딕" panose="020B0503020000020004" pitchFamily="50" charset="-127"/>
                <a:cs typeface="TimesNewRomanPSMT"/>
              </a:rPr>
              <a:t> </a:t>
            </a:r>
            <a:r>
              <a:rPr lang="en-US" altLang="ko-KR" sz="2500" dirty="0">
                <a:latin typeface="+mj-lt"/>
                <a:ea typeface="맑은 고딕" panose="020B0503020000020004" pitchFamily="50" charset="-127"/>
                <a:cs typeface="TimesNewRomanPSMT"/>
              </a:rPr>
              <a:t>at their Dedicate Beacon Slot (DBS). Similarly the PAN coordinator 4 operates on the dedicated channel, which is channel 4, and switches into the dedicated channel of the child PAN coordinator 5 at its DBS. </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0">
              <a:lnSpc>
                <a:spcPct val="107000"/>
              </a:lnSpc>
              <a:spcAft>
                <a:spcPts val="0"/>
              </a:spcAft>
              <a:buNone/>
            </a:pPr>
            <a:r>
              <a:rPr lang="en-US" altLang="ko-KR" sz="2500" dirty="0">
                <a:solidFill>
                  <a:srgbClr val="FF0000"/>
                </a:solidFill>
                <a:latin typeface="+mj-lt"/>
                <a:ea typeface="맑은 고딕" panose="020B0503020000020004" pitchFamily="50" charset="-127"/>
                <a:cs typeface="TimesNewRomanPSMT"/>
              </a:rPr>
              <a:t>The detail of route establishment procedure is as below. </a:t>
            </a:r>
            <a:r>
              <a:rPr lang="en-US" altLang="ko-KR" sz="2500" dirty="0">
                <a:latin typeface="+mj-lt"/>
                <a:ea typeface="맑은 고딕" panose="020B0503020000020004" pitchFamily="50" charset="-127"/>
                <a:cs typeface="TimesNewRomanPSMT"/>
              </a:rPr>
              <a:t>In this Multi-Channel Operation (MCO) in L2R, each device (including PAN coordinator and PAN device) exchanges the parent-channel and its own channel by using MCO Descriptor field in </a:t>
            </a:r>
            <a:r>
              <a:rPr lang="en-US" altLang="ko-KR" sz="2500" dirty="0">
                <a:solidFill>
                  <a:srgbClr val="FF0000"/>
                </a:solidFill>
                <a:latin typeface="+mj-lt"/>
                <a:ea typeface="맑은 고딕" panose="020B0503020000020004" pitchFamily="50" charset="-127"/>
                <a:cs typeface="TimesNewRomanPSMT"/>
              </a:rPr>
              <a:t>L2R route establishment messages such as L2R-D, TC, and P2P-RQ IEs. 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500" dirty="0">
                <a:latin typeface="+mj-lt"/>
                <a:ea typeface="맑은 고딕" panose="020B0503020000020004" pitchFamily="50" charset="-127"/>
                <a:cs typeface="TimesNewRomanPSMT"/>
              </a:rPr>
              <a:t> For example, PAN </a:t>
            </a:r>
            <a:r>
              <a:rPr lang="en-US" altLang="ko-KR" sz="2500" dirty="0">
                <a:solidFill>
                  <a:srgbClr val="FF0000"/>
                </a:solidFill>
                <a:latin typeface="+mj-lt"/>
                <a:ea typeface="맑은 고딕" panose="020B0503020000020004" pitchFamily="50" charset="-127"/>
                <a:cs typeface="TimesNewRomanPSMT"/>
              </a:rPr>
              <a:t>coordinator </a:t>
            </a:r>
            <a:r>
              <a:rPr lang="en-US" altLang="ko-KR" sz="2500" dirty="0">
                <a:latin typeface="+mj-lt"/>
                <a:ea typeface="맑은 고딕" panose="020B0503020000020004" pitchFamily="50" charset="-127"/>
                <a:cs typeface="TimesNewRomanPSMT"/>
              </a:rPr>
              <a:t>1 (Super PAN coordinator) in </a:t>
            </a:r>
            <a:r>
              <a:rPr lang="en-US" altLang="ko-KR" sz="2500" dirty="0">
                <a:solidFill>
                  <a:srgbClr val="FF0000"/>
                </a:solidFill>
                <a:latin typeface="+mj-lt"/>
                <a:ea typeface="맑은 고딕" panose="020B0503020000020004" pitchFamily="50" charset="-127"/>
                <a:cs typeface="TimesNewRomanPSMT"/>
              </a:rPr>
              <a:t>figure 23 </a:t>
            </a:r>
            <a:r>
              <a:rPr lang="en-US" altLang="ko-KR" sz="2500" dirty="0">
                <a:latin typeface="+mj-lt"/>
                <a:ea typeface="맑은 고딕" panose="020B0503020000020004" pitchFamily="50" charset="-127"/>
                <a:cs typeface="TimesNewRomanPSMT"/>
              </a:rPr>
              <a:t>sends a TC IE, but PAN </a:t>
            </a:r>
            <a:r>
              <a:rPr lang="en-US" altLang="ko-KR" sz="2500" dirty="0">
                <a:solidFill>
                  <a:srgbClr val="FF0000"/>
                </a:solidFill>
                <a:latin typeface="+mj-lt"/>
                <a:ea typeface="맑은 고딕" panose="020B0503020000020004" pitchFamily="50" charset="-127"/>
                <a:cs typeface="TimesNewRomanPSMT"/>
              </a:rPr>
              <a:t>coordinator</a:t>
            </a:r>
            <a:r>
              <a:rPr lang="en-US" altLang="ko-KR" sz="2500" dirty="0">
                <a:latin typeface="+mj-lt"/>
                <a:ea typeface="맑은 고딕" panose="020B0503020000020004" pitchFamily="50" charset="-127"/>
                <a:cs typeface="TimesNewRomanPSMT"/>
              </a:rPr>
              <a:t> 2, 3, 4 and 5 send </a:t>
            </a:r>
            <a:r>
              <a:rPr lang="en-US" altLang="ko-KR" sz="2500" dirty="0">
                <a:solidFill>
                  <a:srgbClr val="FF0000"/>
                </a:solidFill>
                <a:latin typeface="+mj-lt"/>
                <a:ea typeface="맑은 고딕" panose="020B0503020000020004" pitchFamily="50" charset="-127"/>
                <a:cs typeface="TimesNewRomanPSMT"/>
              </a:rPr>
              <a:t>duplicated </a:t>
            </a:r>
            <a:r>
              <a:rPr lang="en-US" altLang="ko-KR" sz="2500" dirty="0">
                <a:latin typeface="+mj-lt"/>
                <a:ea typeface="맑은 고딕" panose="020B0503020000020004" pitchFamily="50" charset="-127"/>
                <a:cs typeface="TimesNewRomanPSMT"/>
              </a:rPr>
              <a:t>TC IE </a:t>
            </a:r>
            <a:r>
              <a:rPr lang="en-US" altLang="ko-KR" sz="2500" dirty="0">
                <a:solidFill>
                  <a:srgbClr val="FF0000"/>
                </a:solidFill>
                <a:latin typeface="+mj-lt"/>
                <a:ea typeface="맑은 고딕" panose="020B0503020000020004" pitchFamily="50" charset="-127"/>
                <a:cs typeface="TimesNewRomanPSMT"/>
              </a:rPr>
              <a:t>L2R route establishment messages </a:t>
            </a:r>
            <a:r>
              <a:rPr lang="en-US" altLang="ko-KR" sz="2500" dirty="0">
                <a:latin typeface="+mj-lt"/>
                <a:ea typeface="맑은 고딕" panose="020B0503020000020004" pitchFamily="50" charset="-127"/>
                <a:cs typeface="TimesNewRomanPSMT"/>
              </a:rPr>
              <a:t>by using its operation channels.</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1">
              <a:lnSpc>
                <a:spcPct val="107000"/>
              </a:lnSpc>
              <a:spcAft>
                <a:spcPts val="800"/>
              </a:spcAft>
              <a:buNone/>
            </a:pPr>
            <a:r>
              <a:rPr lang="en-US" altLang="ko-KR" sz="2500" dirty="0">
                <a:solidFill>
                  <a:srgbClr val="FF0000"/>
                </a:solidFill>
                <a:latin typeface="+mj-lt"/>
                <a:ea typeface="맑은 고딕" panose="020B0503020000020004" pitchFamily="50" charset="-127"/>
                <a:cs typeface="TimesNewRomanPSMT"/>
              </a:rPr>
              <a:t>The 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500" dirty="0">
                <a:latin typeface="+mj-lt"/>
                <a:ea typeface="맑은 고딕" panose="020B0503020000020004" pitchFamily="50" charset="-127"/>
                <a:cs typeface="TimesNewRomanPSMT"/>
              </a:rPr>
              <a:t> To identify the operation channel of the device with neighbor address, L2R store the operation channel of the device</a:t>
            </a:r>
            <a:r>
              <a:rPr lang="en-US" altLang="ko-KR" sz="2500" dirty="0" smtClean="0">
                <a:latin typeface="+mj-lt"/>
                <a:ea typeface="맑은 고딕" panose="020B0503020000020004" pitchFamily="50" charset="-127"/>
                <a:cs typeface="TimesNewRomanPSMT"/>
              </a:rPr>
              <a:t>.</a:t>
            </a: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26</a:t>
            </a:r>
          </a:p>
        </p:txBody>
      </p:sp>
    </p:spTree>
    <p:extLst>
      <p:ext uri="{BB962C8B-B14F-4D97-AF65-F5344CB8AC3E}">
        <p14:creationId xmlns:p14="http://schemas.microsoft.com/office/powerpoint/2010/main" val="4091420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1247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44] </a:t>
            </a:r>
            <a:r>
              <a:rPr lang="en-US" sz="2000" dirty="0" smtClean="0"/>
              <a:t>In </a:t>
            </a:r>
            <a:r>
              <a:rPr lang="en-US" sz="2000" dirty="0"/>
              <a:t>this figure, each PAN coordinator uses the two channels: </a:t>
            </a:r>
            <a:r>
              <a:rPr lang="en-US" altLang="ko-KR" sz="2000" dirty="0">
                <a:solidFill>
                  <a:srgbClr val="FF0000"/>
                </a:solidFill>
              </a:rPr>
              <a:t>the channel of the parent PAN</a:t>
            </a:r>
            <a:r>
              <a:rPr lang="en-US" sz="2000" dirty="0" smtClean="0"/>
              <a:t> </a:t>
            </a:r>
            <a:r>
              <a:rPr lang="en-US" sz="2000" dirty="0"/>
              <a:t>and the PAN </a:t>
            </a:r>
            <a:r>
              <a:rPr lang="en-US" sz="2000" dirty="0" smtClean="0"/>
              <a:t>coordinator’s own </a:t>
            </a:r>
            <a:r>
              <a:rPr lang="en-US" sz="2000" dirty="0"/>
              <a:t>channel. </a:t>
            </a:r>
            <a:br>
              <a:rPr lang="en-US" sz="2000" dirty="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9904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1253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49 </a:t>
            </a:r>
          </a:p>
          <a:p>
            <a:r>
              <a:rPr lang="en-US" altLang="ko-KR" sz="2000" dirty="0" smtClean="0">
                <a:ea typeface="굴림" charset="-127"/>
              </a:rPr>
              <a:t>Comment</a:t>
            </a:r>
          </a:p>
          <a:p>
            <a:pPr lvl="1"/>
            <a:r>
              <a:rPr lang="en-US" sz="1600" dirty="0"/>
              <a:t>"communicate" s/b "exchange"? Is it a two-way beacon exchange</a:t>
            </a:r>
            <a:r>
              <a:rPr lang="en-US" sz="1600" dirty="0" smtClean="0"/>
              <a:t>?</a:t>
            </a:r>
          </a:p>
          <a:p>
            <a:r>
              <a:rPr lang="en-US" altLang="ko-KR" sz="2400" dirty="0" smtClean="0">
                <a:ea typeface="굴림" charset="-127"/>
              </a:rPr>
              <a:t>Proposed Change</a:t>
            </a:r>
          </a:p>
          <a:p>
            <a:pPr lvl="1"/>
            <a:r>
              <a:rPr lang="en-US" altLang="ko-KR" sz="1600" dirty="0">
                <a:ea typeface="굴림" charset="-127"/>
              </a:rPr>
              <a:t>Replace with "exchange"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98292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1253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49] </a:t>
            </a:r>
            <a:r>
              <a:rPr lang="en-US" sz="2000" dirty="0" smtClean="0"/>
              <a:t>A </a:t>
            </a:r>
            <a:r>
              <a:rPr lang="en-US" sz="2000" dirty="0"/>
              <a:t>DBS is used to </a:t>
            </a:r>
            <a:r>
              <a:rPr lang="en-US" sz="2000" dirty="0" smtClean="0">
                <a:solidFill>
                  <a:srgbClr val="FF0000"/>
                </a:solidFill>
              </a:rPr>
              <a:t>exchange</a:t>
            </a:r>
            <a:r>
              <a:rPr lang="en-US" sz="2000" dirty="0" smtClean="0"/>
              <a:t> beacons </a:t>
            </a:r>
            <a:r>
              <a:rPr lang="en-US" sz="2000" dirty="0"/>
              <a:t>between the parent PAN coordinator and the child </a:t>
            </a:r>
            <a:r>
              <a:rPr lang="en-US" sz="2000" dirty="0" smtClean="0"/>
              <a:t>PAN coordinator</a:t>
            </a:r>
            <a:r>
              <a:rPr lang="en-US" sz="2000" dirty="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1090503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a:t>
            </a:r>
            <a:r>
              <a:rPr lang="en-US" sz="1600" dirty="0" smtClean="0"/>
              <a:t>." </a:t>
            </a:r>
          </a:p>
          <a:p>
            <a:r>
              <a:rPr lang="en-US" altLang="ko-KR" sz="2400" dirty="0" smtClean="0">
                <a:ea typeface="굴림" charset="-127"/>
              </a:rPr>
              <a:t>Proposed Change</a:t>
            </a:r>
          </a:p>
          <a:p>
            <a:pPr lvl="1"/>
            <a:r>
              <a:rPr lang="en-US" altLang="ko-KR" sz="1600" dirty="0">
                <a:ea typeface="굴림" charset="-127"/>
              </a:rPr>
              <a:t>Explain how a device fills the MCO Descriptor in the TC IE before transmitting it in each different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2145885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1264</a:t>
            </a:r>
            <a:endParaRPr lang="en-US" dirty="0">
              <a:solidFill>
                <a:srgbClr val="FF0000"/>
              </a:solidFill>
            </a:endParaRPr>
          </a:p>
        </p:txBody>
      </p:sp>
      <p:sp>
        <p:nvSpPr>
          <p:cNvPr id="3" name="Content Placeholder 2"/>
          <p:cNvSpPr>
            <a:spLocks noGrp="1"/>
          </p:cNvSpPr>
          <p:nvPr>
            <p:ph idx="1"/>
          </p:nvPr>
        </p:nvSpPr>
        <p:spPr>
          <a:xfrm>
            <a:off x="685800" y="1772816"/>
            <a:ext cx="7772400" cy="4752528"/>
          </a:xfrm>
        </p:spPr>
        <p:txBody>
          <a:bodyPr/>
          <a:lstStyle/>
          <a:p>
            <a:r>
              <a:rPr lang="en-US" sz="2000" dirty="0" smtClean="0"/>
              <a:t>Accept in Principle: add how to fill the MCO descriptor field</a:t>
            </a:r>
            <a:br>
              <a:rPr lang="en-US" sz="2000" dirty="0" smtClean="0"/>
            </a:br>
            <a:endParaRPr lang="en-US" sz="2000" dirty="0" smtClean="0"/>
          </a:p>
          <a:p>
            <a:pPr marL="0" indent="0">
              <a:buNone/>
            </a:pPr>
            <a:r>
              <a:rPr lang="en-US" sz="2000" dirty="0" smtClean="0"/>
              <a:t>[</a:t>
            </a:r>
            <a:r>
              <a:rPr lang="en-US" altLang="ko-KR" sz="2000" dirty="0">
                <a:ea typeface="굴림" charset="-127"/>
              </a:rPr>
              <a:t>P 38 line </a:t>
            </a:r>
            <a:r>
              <a:rPr lang="en-US" altLang="ko-KR" sz="2000" dirty="0" smtClean="0">
                <a:ea typeface="굴림" charset="-127"/>
              </a:rPr>
              <a:t>33] </a:t>
            </a:r>
          </a:p>
          <a:p>
            <a:pPr marL="0" indent="0">
              <a:buNone/>
            </a:pPr>
            <a:r>
              <a:rPr lang="en-US" sz="2000" dirty="0" smtClean="0">
                <a:ea typeface="굴림" charset="-127"/>
              </a:rPr>
              <a:t>Resolve as in CID # 1267</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85051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400" dirty="0" err="1" smtClean="0">
                <a:ea typeface="굴림" charset="-127"/>
              </a:rPr>
              <a:t>Commentor</a:t>
            </a:r>
            <a:endParaRPr lang="en-US" altLang="ko-KR" sz="1400" dirty="0" smtClean="0">
              <a:ea typeface="굴림" charset="-127"/>
            </a:endParaRPr>
          </a:p>
          <a:p>
            <a:pPr lvl="1"/>
            <a:r>
              <a:rPr lang="en-US" altLang="ko-KR" sz="1100" dirty="0" err="1"/>
              <a:t>Verotiana</a:t>
            </a:r>
            <a:r>
              <a:rPr lang="en-US" altLang="ko-KR" sz="1100" dirty="0"/>
              <a:t> </a:t>
            </a:r>
            <a:r>
              <a:rPr lang="en-US" altLang="ko-KR" sz="1100" dirty="0" err="1" smtClean="0"/>
              <a:t>Rabarijaona</a:t>
            </a:r>
            <a:endParaRPr lang="en-US" altLang="ko-KR" sz="1100" dirty="0" smtClean="0"/>
          </a:p>
          <a:p>
            <a:r>
              <a:rPr lang="en-US" altLang="ko-KR" sz="1600" dirty="0" smtClean="0">
                <a:ea typeface="굴림" charset="-127"/>
              </a:rPr>
              <a:t>Related clause</a:t>
            </a:r>
          </a:p>
          <a:p>
            <a:pPr lvl="1"/>
            <a:r>
              <a:rPr lang="en-US" altLang="ko-KR" sz="1100" dirty="0" smtClean="0">
                <a:ea typeface="굴림" charset="-127"/>
              </a:rPr>
              <a:t>5.4.1.3 P 38 line 31 </a:t>
            </a:r>
          </a:p>
          <a:p>
            <a:r>
              <a:rPr lang="en-US" altLang="ko-KR" sz="1400" dirty="0" smtClean="0">
                <a:ea typeface="굴림" charset="-127"/>
              </a:rPr>
              <a:t>Comment</a:t>
            </a:r>
          </a:p>
          <a:p>
            <a:pPr lvl="1"/>
            <a:r>
              <a:rPr lang="en-US" sz="1100" dirty="0"/>
              <a:t>"In this Multi-Channel Operation (MCO) in L2R, each device (including PAN coordinator and PAN device) exchanges the parent-channel and its own channel by using MCO Descriptor field in TC IE (6.2.2.2). The device must send a TC IE using its </a:t>
            </a:r>
            <a:r>
              <a:rPr lang="en-US" sz="1100" dirty="0" smtClean="0"/>
              <a:t>all operation </a:t>
            </a:r>
            <a:r>
              <a:rPr lang="en-US" sz="1100" dirty="0"/>
              <a:t>channels and device that receives a TC IE stores the channel information to NT. For example, PAN ID 1 (Super PAN coordinator) in figure 2 sends a single TC IE, but PAN ID 2, 3, 4 and 5 send two TC IE by using its operation channels. 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 To identify the operation channel of the device with neighbor address, L2R store the operation channel of the device." </a:t>
            </a:r>
          </a:p>
          <a:p>
            <a:pPr lvl="1"/>
            <a:r>
              <a:rPr lang="en-US" sz="1100" dirty="0"/>
              <a:t>Some of this text is related to route establishment and should be moved to 5.2.4.3. And some are related to routing. </a:t>
            </a:r>
          </a:p>
          <a:p>
            <a:pPr lvl="1"/>
            <a:r>
              <a:rPr lang="en-US" sz="1100" dirty="0"/>
              <a:t>Route establishment uses TC IEs and RA IEs while routing uses L2R Routing IEs. </a:t>
            </a:r>
          </a:p>
          <a:p>
            <a:pPr lvl="1"/>
            <a:r>
              <a:rPr lang="en-US" sz="1100" dirty="0"/>
              <a:t>Refer to the other </a:t>
            </a:r>
            <a:r>
              <a:rPr lang="en-US" sz="1100" dirty="0" err="1"/>
              <a:t>subclause</a:t>
            </a:r>
            <a:r>
              <a:rPr lang="en-US" sz="1100" dirty="0"/>
              <a:t> on route establishment (5.2.x) and on routing (5.4.x) for </a:t>
            </a:r>
            <a:r>
              <a:rPr lang="en-US" sz="1100" dirty="0" smtClean="0"/>
              <a:t>examples </a:t>
            </a:r>
          </a:p>
          <a:p>
            <a:r>
              <a:rPr lang="en-US" altLang="ko-KR" sz="1600" dirty="0" smtClean="0">
                <a:ea typeface="굴림" charset="-127"/>
              </a:rPr>
              <a:t>Proposed Change</a:t>
            </a:r>
          </a:p>
          <a:p>
            <a:pPr lvl="1"/>
            <a:r>
              <a:rPr lang="en-US" altLang="ko-KR" sz="1100" dirty="0" smtClean="0">
                <a:ea typeface="굴림" charset="-127"/>
              </a:rPr>
              <a:t>Move </a:t>
            </a:r>
            <a:r>
              <a:rPr lang="en-US" altLang="ko-KR" sz="1100" dirty="0">
                <a:ea typeface="굴림" charset="-127"/>
              </a:rPr>
              <a:t>the text related to route establishment to 5.2.4.3. </a:t>
            </a:r>
          </a:p>
          <a:p>
            <a:pPr lvl="1"/>
            <a:r>
              <a:rPr lang="en-US" altLang="ko-KR" sz="1100" dirty="0" smtClean="0">
                <a:ea typeface="굴림" charset="-127"/>
              </a:rPr>
              <a:t>Describe </a:t>
            </a:r>
            <a:r>
              <a:rPr lang="en-US" altLang="ko-KR" sz="1100" dirty="0">
                <a:ea typeface="굴림" charset="-127"/>
              </a:rPr>
              <a:t>the use of the L2R Routing IE for routing in this clause. Figure 23 should to be moved to 5.2.4.3 and "route construction" s/b "route establishment". A similar figure is needed in this clause describing routing. </a:t>
            </a:r>
            <a:endParaRPr lang="en-US" altLang="ko-KR" sz="11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3530091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a:t>
            </a:r>
          </a:p>
          <a:p>
            <a:r>
              <a:rPr lang="en-US" sz="2000" dirty="0" smtClean="0"/>
              <a:t>Add additional arrows for routing procedure in figure 23.</a:t>
            </a:r>
          </a:p>
          <a:p>
            <a:r>
              <a:rPr lang="en-US" sz="2000" dirty="0" smtClean="0"/>
              <a:t>Add a reference about MCO route establishment the figure 23 and its description in 5.2.4.3</a:t>
            </a:r>
          </a:p>
          <a:p>
            <a:pPr lvl="1"/>
            <a:r>
              <a:rPr lang="en-US" sz="1600" dirty="0" smtClean="0"/>
              <a:t>The MCO route establishment and routing procedure can be readably described when theses terms are located in same section</a:t>
            </a:r>
          </a:p>
          <a:p>
            <a:r>
              <a:rPr lang="en-US" dirty="0" smtClean="0"/>
              <a:t>See page 11</a:t>
            </a:r>
            <a:endParaRPr lang="en-US" sz="2400" dirty="0"/>
          </a:p>
          <a:p>
            <a:pPr marL="0" indent="0">
              <a:buNone/>
            </a:pPr>
            <a:r>
              <a:rPr lang="en-US" sz="2000" dirty="0" smtClean="0"/>
              <a:t> </a:t>
            </a: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3305448947"/>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53440</TotalTime>
  <Words>2453</Words>
  <Application>Microsoft Office PowerPoint</Application>
  <PresentationFormat>화면 슬라이드 쇼(4:3)</PresentationFormat>
  <Paragraphs>288</Paragraphs>
  <Slides>26</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26</vt:i4>
      </vt:variant>
    </vt:vector>
  </HeadingPairs>
  <TitlesOfParts>
    <vt:vector size="33" baseType="lpstr">
      <vt:lpstr>TimesNewRomanPSMT</vt:lpstr>
      <vt:lpstr>Gulim</vt:lpstr>
      <vt:lpstr>Gulim</vt:lpstr>
      <vt:lpstr>맑은 고딕</vt:lpstr>
      <vt:lpstr>Arial</vt:lpstr>
      <vt:lpstr>Times New Roman</vt:lpstr>
      <vt:lpstr>Office 테마</vt:lpstr>
      <vt:lpstr>PowerPoint 프레젠테이션</vt:lpstr>
      <vt:lpstr>Comment CID 1247</vt:lpstr>
      <vt:lpstr>Proposed resolution for CID 1247</vt:lpstr>
      <vt:lpstr>Comment CID 1253</vt:lpstr>
      <vt:lpstr>Proposed resolution for CID 1253</vt:lpstr>
      <vt:lpstr>Comment CID 1264</vt:lpstr>
      <vt:lpstr>Proposed resolution for CID 1264</vt:lpstr>
      <vt:lpstr>Comment CID 1262</vt:lpstr>
      <vt:lpstr>Proposed resolution for CID 1262</vt:lpstr>
      <vt:lpstr>Comment CID 1271</vt:lpstr>
      <vt:lpstr>Proposed resolution for CID 1262, 1271</vt:lpstr>
      <vt:lpstr>Comment CID 1260</vt:lpstr>
      <vt:lpstr>Proposed resolution for CID 1260</vt:lpstr>
      <vt:lpstr>Comment CID 1263</vt:lpstr>
      <vt:lpstr>Proposed resolution for CID 1263</vt:lpstr>
      <vt:lpstr>Comment CID 1266</vt:lpstr>
      <vt:lpstr>Proposed resolution for CID 1266</vt:lpstr>
      <vt:lpstr>Comment CID 1267</vt:lpstr>
      <vt:lpstr>Proposed resolution for CID 1267</vt:lpstr>
      <vt:lpstr>Comment CID 1268</vt:lpstr>
      <vt:lpstr>Proposed resolution for CID 1268</vt:lpstr>
      <vt:lpstr>Comment CID 1270</vt:lpstr>
      <vt:lpstr>Proposed resolution for CID 1270</vt:lpstr>
      <vt:lpstr>Comment CID 1272</vt:lpstr>
      <vt:lpstr>Proposed resolution for CID 1272</vt:lpstr>
      <vt:lpstr>Proposed resolution for CID  1260, 1263, 1266−1268, 1270, 1272</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1008</cp:revision>
  <cp:lastPrinted>1998-02-10T13:28:06Z</cp:lastPrinted>
  <dcterms:created xsi:type="dcterms:W3CDTF">1999-11-08T18:59:45Z</dcterms:created>
  <dcterms:modified xsi:type="dcterms:W3CDTF">2015-10-26T07:10:31Z</dcterms:modified>
</cp:coreProperties>
</file>