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419" r:id="rId2"/>
    <p:sldId id="434" r:id="rId3"/>
    <p:sldId id="558" r:id="rId4"/>
    <p:sldId id="435" r:id="rId5"/>
    <p:sldId id="559" r:id="rId6"/>
    <p:sldId id="436" r:id="rId7"/>
    <p:sldId id="560" r:id="rId8"/>
    <p:sldId id="437" r:id="rId9"/>
    <p:sldId id="584" r:id="rId10"/>
    <p:sldId id="438" r:id="rId11"/>
    <p:sldId id="562" r:id="rId12"/>
    <p:sldId id="552" r:id="rId13"/>
    <p:sldId id="563" r:id="rId14"/>
    <p:sldId id="440" r:id="rId15"/>
    <p:sldId id="564" r:id="rId16"/>
    <p:sldId id="441" r:id="rId17"/>
    <p:sldId id="565" r:id="rId18"/>
    <p:sldId id="553" r:id="rId19"/>
    <p:sldId id="566" r:id="rId20"/>
    <p:sldId id="585" r:id="rId21"/>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34" autoAdjust="0"/>
    <p:restoredTop sz="95219" autoAdjust="0"/>
  </p:normalViewPr>
  <p:slideViewPr>
    <p:cSldViewPr>
      <p:cViewPr varScale="1">
        <p:scale>
          <a:sx n="115" d="100"/>
          <a:sy n="115" d="100"/>
        </p:scale>
        <p:origin x="318"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9223" name="Rectangle 7"/>
          <p:cNvSpPr>
            <a:spLocks noChangeArrowheads="1"/>
          </p:cNvSpPr>
          <p:nvPr/>
        </p:nvSpPr>
        <p:spPr bwMode="auto">
          <a:xfrm>
            <a:off x="710732" y="9905482"/>
            <a:ext cx="728622" cy="184666"/>
          </a:xfrm>
          <a:prstGeom prst="rect">
            <a:avLst/>
          </a:prstGeom>
          <a:noFill/>
          <a:ln w="9525">
            <a:noFill/>
            <a:miter lim="800000"/>
            <a:headEnd/>
            <a:tailEnd/>
          </a:ln>
        </p:spPr>
        <p:txBody>
          <a:bodyPr lIns="0" tIns="0" rIns="0" bIns="0">
            <a:spAutoFit/>
          </a:bodyPr>
          <a:lstStyle/>
          <a:p>
            <a:pPr defTabSz="998138">
              <a:defRPr/>
            </a:pPr>
            <a:r>
              <a:rPr lang="en-US" altLang="ko-KR">
                <a:ea typeface="굴림" pitchFamily="50" charset="-127"/>
              </a:rPr>
              <a:t>Submission</a:t>
            </a:r>
          </a:p>
        </p:txBody>
      </p:sp>
      <p:sp>
        <p:nvSpPr>
          <p:cNvPr id="9224"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41633" y="9908983"/>
            <a:ext cx="728622" cy="184666"/>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717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552031" y="105545"/>
            <a:ext cx="2883587" cy="237593"/>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70072" y="105545"/>
            <a:ext cx="2803893" cy="237593"/>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864298" y="9908982"/>
            <a:ext cx="2571320"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3005565" y="9908982"/>
            <a:ext cx="821326"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001713" y="773113"/>
            <a:ext cx="5100637" cy="3825875"/>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802.15-15-0787-00-0010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Oct. 2015</a:t>
            </a:r>
          </a:p>
        </p:txBody>
      </p:sp>
      <p:sp>
        <p:nvSpPr>
          <p:cNvPr id="27651" name="Rectangle 3"/>
          <p:cNvSpPr>
            <a:spLocks noChangeArrowheads="1"/>
          </p:cNvSpPr>
          <p:nvPr/>
        </p:nvSpPr>
        <p:spPr bwMode="auto">
          <a:xfrm>
            <a:off x="179512" y="609600"/>
            <a:ext cx="8785101" cy="5262979"/>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a:t>
            </a:r>
            <a:r>
              <a:rPr lang="en-US" altLang="ko-KR" sz="1600" b="1" dirty="0" smtClean="0"/>
              <a:t>on some MCO comments(</a:t>
            </a:r>
            <a:r>
              <a:rPr lang="en-US" altLang="ko-KR" sz="1600" b="1" dirty="0" err="1" smtClean="0"/>
              <a:t>subclause</a:t>
            </a:r>
            <a:r>
              <a:rPr lang="en-US" altLang="ko-KR" sz="1600" b="1" dirty="0" smtClean="0"/>
              <a:t> 5.2.4.3) of LB 110</a:t>
            </a:r>
            <a:endParaRPr kumimoji="0" lang="en-US" altLang="ko-KR" sz="1700" b="1" dirty="0"/>
          </a:p>
          <a:p>
            <a:pPr>
              <a:defRPr/>
            </a:pPr>
            <a:r>
              <a:rPr kumimoji="0" lang="en-US" altLang="ko-KR" sz="1600" dirty="0"/>
              <a:t>	</a:t>
            </a:r>
          </a:p>
          <a:p>
            <a:pPr>
              <a:defRPr/>
            </a:pPr>
            <a:r>
              <a:rPr kumimoji="0" lang="en-US" altLang="ko-KR" sz="1600" b="1" dirty="0"/>
              <a:t>Date Submitted: </a:t>
            </a:r>
            <a:r>
              <a:rPr kumimoji="0" lang="en-US" altLang="ko-KR" sz="1600" dirty="0"/>
              <a:t> </a:t>
            </a:r>
            <a:r>
              <a:rPr lang="en-US" altLang="ko-KR" sz="1600" dirty="0" smtClean="0"/>
              <a:t>Oct.</a:t>
            </a:r>
            <a:r>
              <a:rPr kumimoji="0" lang="en-US" altLang="ko-KR" sz="1600" dirty="0" smtClean="0"/>
              <a:t>, 2015 </a:t>
            </a:r>
            <a:endParaRPr kumimoji="0" lang="en-US" altLang="ko-KR" sz="1600" dirty="0"/>
          </a:p>
          <a:p>
            <a:pPr>
              <a:defRPr/>
            </a:pPr>
            <a:r>
              <a:rPr kumimoji="0" lang="en-US" altLang="ko-KR" sz="1600" b="1" dirty="0"/>
              <a:t>Source:</a:t>
            </a:r>
            <a:r>
              <a:rPr kumimoji="0" lang="en-US" altLang="ko-KR" sz="1600" dirty="0"/>
              <a:t> </a:t>
            </a:r>
            <a:r>
              <a:rPr lang="en-US" altLang="ko-KR" sz="1600" dirty="0" err="1" smtClean="0"/>
              <a:t>Sangjae</a:t>
            </a:r>
            <a:r>
              <a:rPr lang="en-US" altLang="ko-KR" sz="1600" dirty="0" smtClean="0"/>
              <a:t> Lee, </a:t>
            </a:r>
            <a:r>
              <a:rPr kumimoji="0" lang="en-US" altLang="ko-KR" sz="1600" dirty="0" err="1" smtClean="0"/>
              <a:t>Jaehwan</a:t>
            </a:r>
            <a:r>
              <a:rPr kumimoji="0" lang="en-US" altLang="ko-KR" sz="1600" dirty="0" smtClean="0"/>
              <a:t> Kim (ETRI), </a:t>
            </a:r>
            <a:r>
              <a:rPr lang="en-US" altLang="ko-KR" sz="1600" dirty="0"/>
              <a:t>Jaebeom </a:t>
            </a:r>
            <a:r>
              <a:rPr lang="en-US" altLang="ko-KR" sz="1600" dirty="0" smtClean="0"/>
              <a:t>Kim, Jina Han, </a:t>
            </a:r>
            <a:r>
              <a:rPr lang="en-US" altLang="ko-KR" sz="1600" dirty="0" err="1" smtClean="0"/>
              <a:t>Youngbae</a:t>
            </a:r>
            <a:r>
              <a:rPr lang="en-US" altLang="ko-KR" sz="1600" dirty="0" smtClean="0"/>
              <a:t> Ko </a:t>
            </a:r>
            <a:r>
              <a:rPr lang="en-US" altLang="ko-KR" sz="1600" dirty="0"/>
              <a:t>(</a:t>
            </a:r>
            <a:r>
              <a:rPr lang="en-US" altLang="ko-KR" sz="1600" dirty="0" err="1"/>
              <a:t>Ajou</a:t>
            </a:r>
            <a:r>
              <a:rPr lang="en-US" altLang="ko-KR" sz="1600" dirty="0"/>
              <a:t> Univ</a:t>
            </a:r>
            <a:r>
              <a:rPr lang="en-US" altLang="ko-KR" sz="1600" dirty="0" smtClean="0"/>
              <a:t>.), Soo-Young Chang (SYCA), and </a:t>
            </a:r>
            <a:r>
              <a:rPr kumimoji="0" lang="en-US" altLang="ko-KR" sz="1600" dirty="0" err="1" smtClean="0"/>
              <a:t>Sangsung</a:t>
            </a:r>
            <a:r>
              <a:rPr kumimoji="0" lang="en-US" altLang="ko-KR" sz="1600" dirty="0" smtClean="0"/>
              <a:t> </a:t>
            </a:r>
            <a:r>
              <a:rPr kumimoji="0" lang="en-US" altLang="ko-KR" sz="1600" dirty="0"/>
              <a:t>Choi (ETRI</a:t>
            </a:r>
            <a:r>
              <a:rPr kumimoji="0" lang="en-US" altLang="ko-KR" sz="1600" dirty="0" smtClean="0"/>
              <a:t>)</a:t>
            </a:r>
            <a:endParaRPr kumimoji="0" lang="en-US" altLang="ko-KR" sz="1600" dirty="0"/>
          </a:p>
          <a:p>
            <a:pPr>
              <a:defRPr/>
            </a:pPr>
            <a:r>
              <a:rPr kumimoji="0" lang="en-US" altLang="ko-KR" sz="1600" dirty="0" smtClean="0"/>
              <a:t>  Company</a:t>
            </a:r>
            <a:r>
              <a:rPr lang="en-US" altLang="ko-KR" sz="1600" dirty="0" smtClean="0"/>
              <a:t>: ETRI, </a:t>
            </a:r>
            <a:r>
              <a:rPr lang="en-US" altLang="ko-KR" sz="1600" dirty="0" err="1"/>
              <a:t>Ajou</a:t>
            </a:r>
            <a:r>
              <a:rPr lang="en-US" altLang="ko-KR" sz="1600" dirty="0"/>
              <a:t> Univ</a:t>
            </a:r>
            <a:r>
              <a:rPr lang="en-US" altLang="ko-KR" sz="1600" dirty="0" smtClean="0"/>
              <a:t>., SYCA </a:t>
            </a:r>
          </a:p>
          <a:p>
            <a:pPr>
              <a:defRPr/>
            </a:pPr>
            <a:r>
              <a:rPr kumimoji="0" lang="en-US" altLang="ko-KR" sz="1600" dirty="0"/>
              <a:t> </a:t>
            </a:r>
            <a:r>
              <a:rPr kumimoji="0" lang="en-US" altLang="ko-KR" sz="1600" dirty="0" smtClean="0"/>
              <a:t> Address</a:t>
            </a:r>
            <a:r>
              <a:rPr kumimoji="0" lang="en-US" altLang="ko-KR" sz="1600" dirty="0"/>
              <a:t>: </a:t>
            </a:r>
          </a:p>
          <a:p>
            <a:pPr>
              <a:defRPr/>
            </a:pPr>
            <a:r>
              <a:rPr kumimoji="0" lang="en-US" altLang="ko-KR" sz="1600" dirty="0" smtClean="0"/>
              <a:t>  Voice</a:t>
            </a:r>
            <a:r>
              <a:rPr kumimoji="0" lang="en-US" altLang="ko-KR" sz="1600" dirty="0"/>
              <a:t>: </a:t>
            </a:r>
            <a:r>
              <a:rPr kumimoji="0" lang="en-US" altLang="ko-KR" sz="1600" dirty="0" smtClean="0"/>
              <a:t>+</a:t>
            </a:r>
            <a:r>
              <a:rPr lang="en-US" altLang="ko-KR" sz="1600" dirty="0" smtClean="0"/>
              <a:t>82 42 850 5338</a:t>
            </a:r>
            <a:r>
              <a:rPr kumimoji="0" lang="en-US" altLang="ko-KR" sz="1600" dirty="0" smtClean="0"/>
              <a:t>, </a:t>
            </a:r>
            <a:r>
              <a:rPr kumimoji="0" lang="en-US" altLang="ko-KR" sz="1600" dirty="0"/>
              <a:t>E-Mail: </a:t>
            </a:r>
            <a:r>
              <a:rPr kumimoji="0" lang="en-US" altLang="ko-KR" sz="1600" dirty="0" smtClean="0"/>
              <a:t>kimj@etri.re.kr</a:t>
            </a:r>
            <a:r>
              <a:rPr lang="en-US" sz="1600" dirty="0" smtClean="0"/>
              <a:t> </a:t>
            </a:r>
            <a:r>
              <a:rPr kumimoji="0" lang="en-US" altLang="ko-KR" sz="1600" dirty="0"/>
              <a:t>	</a:t>
            </a:r>
          </a:p>
          <a:p>
            <a:pPr>
              <a:spcBef>
                <a:spcPts val="600"/>
              </a:spcBef>
              <a:spcAft>
                <a:spcPts val="600"/>
              </a:spcAft>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endParaRPr kumimoji="0" lang="en-US" altLang="ko-KR" sz="1600" dirty="0" smtClean="0"/>
          </a:p>
          <a:p>
            <a:pPr>
              <a:spcBef>
                <a:spcPts val="600"/>
              </a:spcBef>
              <a:spcAft>
                <a:spcPts val="600"/>
              </a:spcAft>
              <a:defRPr/>
            </a:pPr>
            <a:r>
              <a:rPr kumimoji="0" lang="en-US" altLang="ko-KR" sz="1600" b="1" dirty="0" smtClean="0"/>
              <a:t>Purpose</a:t>
            </a:r>
            <a:r>
              <a:rPr kumimoji="0" lang="en-US" altLang="ko-KR" sz="1600" b="1" dirty="0"/>
              <a:t>:</a:t>
            </a:r>
            <a:r>
              <a:rPr kumimoji="0" lang="en-US" altLang="ko-KR" sz="1600" dirty="0"/>
              <a:t>	To suggest </a:t>
            </a:r>
            <a:r>
              <a:rPr lang="en-US" altLang="ko-KR" sz="1600" dirty="0" smtClean="0"/>
              <a:t>a comment resolution</a:t>
            </a:r>
            <a:r>
              <a:rPr kumimoji="0" lang="en-US" altLang="ko-KR" sz="1600" dirty="0" smtClean="0"/>
              <a:t> for Letter Ballot #110</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1191</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5.2.4.3 P 29 line 28</a:t>
            </a:r>
          </a:p>
          <a:p>
            <a:r>
              <a:rPr lang="en-US" altLang="ko-KR" sz="2000" dirty="0" smtClean="0">
                <a:ea typeface="굴림" charset="-127"/>
              </a:rPr>
              <a:t>Comment</a:t>
            </a:r>
          </a:p>
          <a:p>
            <a:pPr lvl="1"/>
            <a:r>
              <a:rPr lang="en-US" sz="1600" dirty="0"/>
              <a:t>"channels" Is this a typo or is it really supposed to be </a:t>
            </a:r>
            <a:r>
              <a:rPr lang="en-US" sz="1600" dirty="0" smtClean="0"/>
              <a:t>plural</a:t>
            </a:r>
          </a:p>
          <a:p>
            <a:r>
              <a:rPr lang="en-US" altLang="ko-KR" sz="2400" dirty="0" smtClean="0">
                <a:ea typeface="굴림" charset="-127"/>
              </a:rPr>
              <a:t>Proposed Change</a:t>
            </a:r>
          </a:p>
          <a:p>
            <a:pPr lvl="1"/>
            <a:r>
              <a:rPr lang="en-US" altLang="ko-KR" sz="1600" dirty="0">
                <a:ea typeface="굴림" charset="-127"/>
              </a:rPr>
              <a:t>Double check</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10</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40174460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1191</a:t>
            </a:r>
            <a:endParaRPr lang="ko-KR" altLang="en-US" dirty="0"/>
          </a:p>
        </p:txBody>
      </p:sp>
      <p:sp>
        <p:nvSpPr>
          <p:cNvPr id="3" name="내용 개체 틀 2"/>
          <p:cNvSpPr>
            <a:spLocks noGrp="1"/>
          </p:cNvSpPr>
          <p:nvPr>
            <p:ph idx="1"/>
          </p:nvPr>
        </p:nvSpPr>
        <p:spPr/>
        <p:txBody>
          <a:bodyPr/>
          <a:lstStyle/>
          <a:p>
            <a:r>
              <a:rPr lang="en-US" altLang="ko-KR" dirty="0"/>
              <a:t>Accept: </a:t>
            </a:r>
            <a:r>
              <a:rPr lang="en-US" altLang="ko-KR" dirty="0" smtClean="0"/>
              <a:t>double check is done. It is typo</a:t>
            </a:r>
          </a:p>
          <a:p>
            <a:r>
              <a:rPr lang="en-US" altLang="ko-KR" dirty="0" smtClean="0"/>
              <a:t>Change “channels” to “channel”</a:t>
            </a:r>
          </a:p>
          <a:p>
            <a:r>
              <a:rPr lang="en-US" altLang="ko-KR" dirty="0"/>
              <a:t>Rewrite the </a:t>
            </a:r>
            <a:r>
              <a:rPr lang="en-US" altLang="ko-KR" dirty="0" err="1"/>
              <a:t>Subclause</a:t>
            </a:r>
            <a:endParaRPr lang="en-US" altLang="ko-KR" dirty="0"/>
          </a:p>
          <a:p>
            <a:r>
              <a:rPr lang="en-US" altLang="ko-KR" dirty="0"/>
              <a:t>See page 20</a:t>
            </a:r>
          </a:p>
          <a:p>
            <a:endParaRPr lang="en-US" altLang="ko-KR" dirty="0" smtClean="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11</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2795549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1194</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5.2.4.3 P 29 line 32 </a:t>
            </a:r>
          </a:p>
          <a:p>
            <a:r>
              <a:rPr lang="en-US" altLang="ko-KR" sz="2000" dirty="0" smtClean="0">
                <a:ea typeface="굴림" charset="-127"/>
              </a:rPr>
              <a:t>Comment</a:t>
            </a:r>
          </a:p>
          <a:p>
            <a:pPr lvl="1"/>
            <a:r>
              <a:rPr lang="en-US" sz="1600" dirty="0"/>
              <a:t>What is a "DATA-DATA frame procedure</a:t>
            </a:r>
            <a:r>
              <a:rPr lang="en-US" sz="1600" dirty="0" smtClean="0"/>
              <a:t>"?</a:t>
            </a:r>
          </a:p>
          <a:p>
            <a:r>
              <a:rPr lang="en-US" altLang="ko-KR" sz="2400" dirty="0" smtClean="0">
                <a:ea typeface="굴림" charset="-127"/>
              </a:rPr>
              <a:t>Proposed Change</a:t>
            </a:r>
          </a:p>
          <a:p>
            <a:pPr lvl="1"/>
            <a:r>
              <a:rPr lang="en-US" altLang="ko-KR" sz="1600" dirty="0">
                <a:ea typeface="굴림" charset="-127"/>
              </a:rPr>
              <a:t>Rephrase and explain</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12</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35551821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1194</a:t>
            </a:r>
            <a:endParaRPr lang="ko-KR" altLang="en-US" dirty="0"/>
          </a:p>
        </p:txBody>
      </p:sp>
      <p:sp>
        <p:nvSpPr>
          <p:cNvPr id="3" name="내용 개체 틀 2"/>
          <p:cNvSpPr>
            <a:spLocks noGrp="1"/>
          </p:cNvSpPr>
          <p:nvPr>
            <p:ph idx="1"/>
          </p:nvPr>
        </p:nvSpPr>
        <p:spPr/>
        <p:txBody>
          <a:bodyPr/>
          <a:lstStyle/>
          <a:p>
            <a:r>
              <a:rPr lang="en-US" altLang="ko-KR" dirty="0" smtClean="0"/>
              <a:t>Accept in principle: the sentence is removed</a:t>
            </a:r>
            <a:r>
              <a:rPr lang="en-US" altLang="ko-KR" dirty="0"/>
              <a:t> </a:t>
            </a:r>
            <a:r>
              <a:rPr lang="en-US" altLang="ko-KR" dirty="0" smtClean="0"/>
              <a:t>and the paragraph is modified.</a:t>
            </a:r>
          </a:p>
          <a:p>
            <a:r>
              <a:rPr lang="en-US" altLang="ko-KR" dirty="0"/>
              <a:t>Rewrite the </a:t>
            </a:r>
            <a:r>
              <a:rPr lang="en-US" altLang="ko-KR" dirty="0" err="1"/>
              <a:t>Subclause</a:t>
            </a:r>
            <a:endParaRPr lang="en-US" altLang="ko-KR" dirty="0"/>
          </a:p>
          <a:p>
            <a:r>
              <a:rPr lang="en-US" altLang="ko-KR" dirty="0"/>
              <a:t>See page 20</a:t>
            </a:r>
            <a:endParaRPr lang="ko-KR" altLang="en-US"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13</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32120737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1195</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5.2.4.3 P 29 line 32 </a:t>
            </a:r>
          </a:p>
          <a:p>
            <a:r>
              <a:rPr lang="en-US" altLang="ko-KR" sz="2000" dirty="0" smtClean="0">
                <a:ea typeface="굴림" charset="-127"/>
              </a:rPr>
              <a:t>Comment</a:t>
            </a:r>
          </a:p>
          <a:p>
            <a:pPr lvl="1"/>
            <a:r>
              <a:rPr lang="en-US" sz="1600" dirty="0"/>
              <a:t>"to find a valid packet for data transmission in current operation channel of the device" is unclear. Does this mean that a device buffers frames? This sentence doesn't seem to belong here, since it is not related to route establishment but to routing </a:t>
            </a:r>
            <a:r>
              <a:rPr lang="en-US" sz="1600" dirty="0" smtClean="0"/>
              <a:t>itself</a:t>
            </a:r>
          </a:p>
          <a:p>
            <a:r>
              <a:rPr lang="en-US" altLang="ko-KR" sz="2400" dirty="0" smtClean="0">
                <a:ea typeface="굴림" charset="-127"/>
              </a:rPr>
              <a:t>Proposed Change</a:t>
            </a:r>
          </a:p>
          <a:p>
            <a:pPr lvl="1"/>
            <a:r>
              <a:rPr lang="en-US" altLang="ko-KR" sz="1600" dirty="0">
                <a:ea typeface="굴림" charset="-127"/>
              </a:rPr>
              <a:t>Rephrase to clarify and move to the routing clause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14</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19570290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1195</a:t>
            </a:r>
            <a:endParaRPr lang="ko-KR" altLang="en-US" dirty="0"/>
          </a:p>
        </p:txBody>
      </p:sp>
      <p:sp>
        <p:nvSpPr>
          <p:cNvPr id="3" name="내용 개체 틀 2"/>
          <p:cNvSpPr>
            <a:spLocks noGrp="1"/>
          </p:cNvSpPr>
          <p:nvPr>
            <p:ph idx="1"/>
          </p:nvPr>
        </p:nvSpPr>
        <p:spPr/>
        <p:txBody>
          <a:bodyPr/>
          <a:lstStyle/>
          <a:p>
            <a:r>
              <a:rPr lang="en-US" altLang="ko-KR" dirty="0"/>
              <a:t>Accept in principle: the sentence is removed and the paragraph is modified</a:t>
            </a:r>
            <a:r>
              <a:rPr lang="en-US" altLang="ko-KR" dirty="0" smtClean="0"/>
              <a:t>.</a:t>
            </a:r>
          </a:p>
          <a:p>
            <a:r>
              <a:rPr lang="en-US" altLang="ko-KR" dirty="0"/>
              <a:t>Rewrite the </a:t>
            </a:r>
            <a:r>
              <a:rPr lang="en-US" altLang="ko-KR" dirty="0" err="1"/>
              <a:t>Subclause</a:t>
            </a:r>
            <a:endParaRPr lang="en-US" altLang="ko-KR" dirty="0"/>
          </a:p>
          <a:p>
            <a:r>
              <a:rPr lang="en-US" altLang="ko-KR" dirty="0"/>
              <a:t>See page 20</a:t>
            </a:r>
          </a:p>
          <a:p>
            <a:endParaRPr lang="ko-KR" altLang="en-US"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15</a:t>
            </a:fld>
            <a:r>
              <a:rPr lang="en-US" altLang="ko-KR" b="0" dirty="0" smtClean="0">
                <a:ea typeface="Gulim" pitchFamily="34" charset="-127"/>
              </a:rPr>
              <a:t>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4776553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1197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5.2.4.3 P 29 line 33</a:t>
            </a:r>
          </a:p>
          <a:p>
            <a:r>
              <a:rPr lang="en-US" altLang="ko-KR" sz="2000" dirty="0" smtClean="0">
                <a:ea typeface="굴림" charset="-127"/>
              </a:rPr>
              <a:t>Comment</a:t>
            </a:r>
          </a:p>
          <a:p>
            <a:pPr lvl="1"/>
            <a:r>
              <a:rPr lang="en-US" sz="1600" dirty="0"/>
              <a:t>The US route establishment uses TC IEs but DS route establishment uses L2R Routing, RA, SLR or SRA IEs. It looks like only the US route establishment is described in this clause</a:t>
            </a:r>
            <a:r>
              <a:rPr lang="en-US" sz="1600" dirty="0" smtClean="0"/>
              <a:t>.</a:t>
            </a:r>
          </a:p>
          <a:p>
            <a:r>
              <a:rPr lang="en-US" altLang="ko-KR" sz="2400" dirty="0" smtClean="0">
                <a:ea typeface="굴림" charset="-127"/>
              </a:rPr>
              <a:t>Proposed Change</a:t>
            </a:r>
          </a:p>
          <a:p>
            <a:pPr lvl="1"/>
            <a:r>
              <a:rPr lang="en-US" altLang="ko-KR" sz="1600" dirty="0">
                <a:ea typeface="굴림" charset="-127"/>
              </a:rPr>
              <a:t>Describe the DS route establishment and add a figure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16</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7104929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1197</a:t>
            </a:r>
            <a:endParaRPr lang="ko-KR" altLang="en-US" dirty="0"/>
          </a:p>
        </p:txBody>
      </p:sp>
      <p:sp>
        <p:nvSpPr>
          <p:cNvPr id="3" name="내용 개체 틀 2"/>
          <p:cNvSpPr>
            <a:spLocks noGrp="1"/>
          </p:cNvSpPr>
          <p:nvPr>
            <p:ph idx="1"/>
          </p:nvPr>
        </p:nvSpPr>
        <p:spPr/>
        <p:txBody>
          <a:bodyPr/>
          <a:lstStyle/>
          <a:p>
            <a:r>
              <a:rPr lang="en-US" altLang="ko-KR" sz="2000" dirty="0"/>
              <a:t>Accept: related </a:t>
            </a:r>
            <a:r>
              <a:rPr lang="en-US" altLang="ko-KR" sz="2000" dirty="0" smtClean="0"/>
              <a:t>sentences about DS route construction are added</a:t>
            </a:r>
          </a:p>
          <a:p>
            <a:r>
              <a:rPr lang="en-US" altLang="ko-KR" sz="2000" dirty="0" smtClean="0"/>
              <a:t>For </a:t>
            </a:r>
            <a:r>
              <a:rPr lang="en-US" altLang="ko-KR" sz="2000" dirty="0"/>
              <a:t>the DS route construction, each device uses the RA/P2P RP-IE with MCO. When a device receives RA/P2P-RP IE MCO, it stores DS channel information of the neighbor. The RA/P2P-RP IE MCO is updated by each forwarder device when a received MCO channel is different from forwarder device</a:t>
            </a:r>
            <a:r>
              <a:rPr lang="en-US" altLang="ko-KR" sz="2000" dirty="0" smtClean="0"/>
              <a:t>.</a:t>
            </a:r>
          </a:p>
          <a:p>
            <a:r>
              <a:rPr lang="en-US" altLang="ko-KR" sz="2000" dirty="0"/>
              <a:t>Rewrite the </a:t>
            </a:r>
            <a:r>
              <a:rPr lang="en-US" altLang="ko-KR" sz="2000" dirty="0" err="1"/>
              <a:t>Subclause</a:t>
            </a:r>
            <a:endParaRPr lang="en-US" altLang="ko-KR" sz="2000" dirty="0"/>
          </a:p>
          <a:p>
            <a:r>
              <a:rPr lang="en-US" altLang="ko-KR" sz="2000" dirty="0"/>
              <a:t>See page 20</a:t>
            </a:r>
          </a:p>
          <a:p>
            <a:endParaRPr lang="en-US" altLang="ko-KR" sz="2000" dirty="0"/>
          </a:p>
          <a:p>
            <a:endParaRPr lang="ko-KR" altLang="en-US" sz="2000"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17</a:t>
            </a:fld>
            <a:r>
              <a:rPr lang="en-US" altLang="ko-KR" b="0" dirty="0" smtClean="0">
                <a:ea typeface="Gulim" pitchFamily="34" charset="-127"/>
              </a:rPr>
              <a:t>7</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14269740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1200</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5.2.4.3 P 29 line 33 </a:t>
            </a:r>
          </a:p>
          <a:p>
            <a:r>
              <a:rPr lang="en-US" altLang="ko-KR" sz="2000" dirty="0" smtClean="0">
                <a:ea typeface="굴림" charset="-127"/>
              </a:rPr>
              <a:t>Comment</a:t>
            </a:r>
          </a:p>
          <a:p>
            <a:pPr lvl="1"/>
            <a:r>
              <a:rPr lang="en-US" sz="1600" dirty="0"/>
              <a:t>A figure to describe the route establishment would be helpful, depicting the TC IE exchange from one PAN to another, etc</a:t>
            </a:r>
            <a:r>
              <a:rPr lang="en-US" sz="1600" dirty="0" smtClean="0"/>
              <a:t>.</a:t>
            </a:r>
          </a:p>
          <a:p>
            <a:r>
              <a:rPr lang="en-US" altLang="ko-KR" sz="2400" dirty="0" smtClean="0">
                <a:ea typeface="굴림" charset="-127"/>
              </a:rPr>
              <a:t>Proposed Change</a:t>
            </a:r>
          </a:p>
          <a:p>
            <a:pPr lvl="1"/>
            <a:r>
              <a:rPr lang="en-US" altLang="ko-KR" sz="1600" dirty="0">
                <a:ea typeface="굴림" charset="-127"/>
              </a:rPr>
              <a:t>Add a figure to describe route establishment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18</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10"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41735560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1200</a:t>
            </a:r>
            <a:endParaRPr lang="ko-KR" altLang="en-US" dirty="0"/>
          </a:p>
        </p:txBody>
      </p:sp>
      <p:sp>
        <p:nvSpPr>
          <p:cNvPr id="3" name="내용 개체 틀 2"/>
          <p:cNvSpPr>
            <a:spLocks noGrp="1"/>
          </p:cNvSpPr>
          <p:nvPr>
            <p:ph idx="1"/>
          </p:nvPr>
        </p:nvSpPr>
        <p:spPr/>
        <p:txBody>
          <a:bodyPr/>
          <a:lstStyle/>
          <a:p>
            <a:r>
              <a:rPr lang="en-US" altLang="ko-KR" dirty="0" smtClean="0"/>
              <a:t>Accept in principle: Cross reference figure is added.</a:t>
            </a:r>
          </a:p>
          <a:p>
            <a:r>
              <a:rPr lang="en-US" altLang="ko-KR" dirty="0" smtClean="0"/>
              <a:t>The </a:t>
            </a:r>
            <a:r>
              <a:rPr lang="en-US" altLang="ko-KR" dirty="0"/>
              <a:t>details of multi-channel route establishment procedure is described in 5.4.1.3 and figure 23</a:t>
            </a:r>
            <a:r>
              <a:rPr lang="en-US" altLang="ko-KR" dirty="0" smtClean="0"/>
              <a:t>.</a:t>
            </a:r>
          </a:p>
          <a:p>
            <a:r>
              <a:rPr lang="en-US" altLang="ko-KR" dirty="0"/>
              <a:t>Rewrite the </a:t>
            </a:r>
            <a:r>
              <a:rPr lang="en-US" altLang="ko-KR" dirty="0" err="1"/>
              <a:t>Subclause</a:t>
            </a:r>
            <a:endParaRPr lang="en-US" altLang="ko-KR" dirty="0"/>
          </a:p>
          <a:p>
            <a:r>
              <a:rPr lang="en-US" altLang="ko-KR" dirty="0"/>
              <a:t>See page 20</a:t>
            </a:r>
            <a:endParaRPr lang="ko-KR" altLang="en-US"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19</a:t>
            </a:fld>
            <a:r>
              <a:rPr lang="en-US" altLang="ko-KR" b="0" dirty="0" smtClean="0">
                <a:ea typeface="Gulim" pitchFamily="34" charset="-127"/>
              </a:rPr>
              <a:t>9</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1995661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1186</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5.2.4.3 P 29 line 27 </a:t>
            </a:r>
          </a:p>
          <a:p>
            <a:r>
              <a:rPr lang="en-US" altLang="ko-KR" sz="2000" dirty="0" smtClean="0">
                <a:ea typeface="굴림" charset="-127"/>
              </a:rPr>
              <a:t>Comment</a:t>
            </a:r>
          </a:p>
          <a:p>
            <a:pPr lvl="1"/>
            <a:r>
              <a:rPr lang="en-US" sz="1600" dirty="0"/>
              <a:t>"each device transmits a TC IE by using its operation channel as described in 4.3" There is no such description in </a:t>
            </a:r>
            <a:r>
              <a:rPr lang="en-US" sz="1600" dirty="0" smtClean="0"/>
              <a:t>4.3</a:t>
            </a:r>
          </a:p>
          <a:p>
            <a:r>
              <a:rPr lang="en-US" altLang="ko-KR" sz="2400" dirty="0" smtClean="0">
                <a:ea typeface="굴림" charset="-127"/>
              </a:rPr>
              <a:t>Proposed Change</a:t>
            </a:r>
          </a:p>
          <a:p>
            <a:pPr lvl="1"/>
            <a:r>
              <a:rPr lang="en-US" altLang="ko-KR" sz="1600" dirty="0">
                <a:ea typeface="굴림" charset="-127"/>
              </a:rPr>
              <a:t>double check the cross reference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10"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40276310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08912" cy="864096"/>
          </a:xfrm>
        </p:spPr>
        <p:txBody>
          <a:bodyPr/>
          <a:lstStyle/>
          <a:p>
            <a:r>
              <a:rPr lang="en-US" altLang="ko-KR" dirty="0">
                <a:ea typeface="굴림" charset="-127"/>
              </a:rPr>
              <a:t>Proposed resolution for </a:t>
            </a:r>
            <a:r>
              <a:rPr lang="en-US" altLang="ko-KR" dirty="0" smtClean="0">
                <a:ea typeface="굴림" charset="-127"/>
              </a:rPr>
              <a:t>CID </a:t>
            </a:r>
            <a:br>
              <a:rPr lang="en-US" altLang="ko-KR" dirty="0" smtClean="0">
                <a:ea typeface="굴림" charset="-127"/>
              </a:rPr>
            </a:br>
            <a:r>
              <a:rPr lang="en-US" altLang="ko-KR" dirty="0" smtClean="0">
                <a:ea typeface="굴림" charset="-127"/>
              </a:rPr>
              <a:t>1186−1189, 1191, 1194, 1195, 1197, 1200 </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altLang="ko-KR" sz="2000" dirty="0" smtClean="0"/>
              <a:t>Accept: several </a:t>
            </a:r>
            <a:r>
              <a:rPr lang="en-US" altLang="ko-KR" sz="2000" dirty="0"/>
              <a:t>comments related to </a:t>
            </a:r>
            <a:r>
              <a:rPr lang="en-US" altLang="ko-KR" sz="2000" dirty="0" smtClean="0"/>
              <a:t>5.2.4.3 </a:t>
            </a:r>
            <a:r>
              <a:rPr lang="en-US" altLang="ko-KR" sz="2000" dirty="0"/>
              <a:t>section are </a:t>
            </a:r>
            <a:r>
              <a:rPr lang="en-US" altLang="ko-KR" sz="2000" dirty="0" smtClean="0"/>
              <a:t>resolved</a:t>
            </a:r>
          </a:p>
          <a:p>
            <a:endParaRPr lang="en-US" sz="2000" dirty="0"/>
          </a:p>
          <a:p>
            <a:pPr marL="0" indent="0">
              <a:buNone/>
            </a:pPr>
            <a:r>
              <a:rPr lang="en-US" altLang="ko-KR" sz="1400" dirty="0" smtClean="0">
                <a:ea typeface="굴림" charset="-127"/>
              </a:rPr>
              <a:t>[P 29] </a:t>
            </a:r>
            <a:r>
              <a:rPr lang="en-US" sz="1400" dirty="0" smtClean="0"/>
              <a:t>When </a:t>
            </a:r>
            <a:r>
              <a:rPr lang="en-US" sz="1400" dirty="0"/>
              <a:t>the MCO field in the L2R-D IE is set to 1, the L2R spans more than one PAN operating on different channels and the MCO Descriptor field is present in the TC/RA/P2P-RE/P2P-RP IE for IEEE 802.15.4m TMCTP. If MCO is used for </a:t>
            </a:r>
            <a:r>
              <a:rPr lang="en-US" sz="1400" dirty="0" smtClean="0"/>
              <a:t>US/DS </a:t>
            </a:r>
            <a:r>
              <a:rPr lang="en-US" sz="1400" dirty="0"/>
              <a:t>routes, the operation channel information of the neighbor device is stored to the entry of the corresponding neighbor in the NT in order to identify the operation channel of the next-hop device in the routing path. All devices must aware the Parent PAN channel information to decide whether PAN coordinator can be connected or not </a:t>
            </a:r>
            <a:r>
              <a:rPr lang="en-US" sz="1400" dirty="0" smtClean="0"/>
              <a:t>at </a:t>
            </a:r>
            <a:r>
              <a:rPr lang="en-US" sz="1400" dirty="0"/>
              <a:t>the certain time in TMCTP environment. The details of multi-channel route establishment procedure is described in 5.4.1.3 and figure 23. In the L2R, tree topology will be constructed between PANs through PAN coordinators, but mesh topology is constructed in a PAN.</a:t>
            </a:r>
          </a:p>
          <a:p>
            <a:pPr marL="0" indent="0" algn="just">
              <a:buNone/>
            </a:pPr>
            <a:r>
              <a:rPr lang="en-US" sz="1400" dirty="0"/>
              <a:t> For the US route construction, each device transmits a TC/P2P-RQ IE by using its operation channel as described in 5.4.1.3. In </a:t>
            </a:r>
            <a:r>
              <a:rPr lang="en-US" sz="1400" dirty="0" smtClean="0"/>
              <a:t>TMCTP environment</a:t>
            </a:r>
            <a:r>
              <a:rPr lang="en-US" sz="1400" dirty="0"/>
              <a:t>, each device duplicates generated TC IE frame for multi-channel TC IE broadcasting and duplicated TC IE can be transmitted to all channels of the device depending on IEEE 802.15.4m TMCTP </a:t>
            </a:r>
            <a:r>
              <a:rPr lang="en-US" sz="1400" dirty="0" err="1"/>
              <a:t>superframe</a:t>
            </a:r>
            <a:r>
              <a:rPr lang="en-US" sz="1400" dirty="0"/>
              <a:t> scheduling. In an MCO enabled L2R, each TMCTP PAN coordinator sends a TC/P2P-RQ IE with the MCO information that indicates the a parent PAN page and channel of a PAN coordinator for US route construction. When a device receives a TC/P2P-RQ IE with a valid MCO descriptor, it stores the channel information of the TC/P2P-RQ IE sender in the NT. Also, each device in the PAN broadcasts TC IE with received parent PAN channel information. For the DS route construction, each device uses the RA/P2P RP-IE with MCO. When a device receives RA/P2P-RP IE MCO, it stores DS channel information of the neighbor. The RA/P2P-RP IE MCO is updated by each forwarder device when a received MCO channel is different from forwarder device.</a:t>
            </a:r>
          </a:p>
          <a:p>
            <a:pPr marL="0" indent="0" algn="just">
              <a:buNone/>
            </a:pPr>
            <a:endParaRPr lang="en-US" sz="1400"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20</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2119771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1186</a:t>
            </a:r>
            <a:endParaRPr lang="ko-KR" altLang="en-US" dirty="0"/>
          </a:p>
        </p:txBody>
      </p:sp>
      <p:sp>
        <p:nvSpPr>
          <p:cNvPr id="3" name="내용 개체 틀 2"/>
          <p:cNvSpPr>
            <a:spLocks noGrp="1"/>
          </p:cNvSpPr>
          <p:nvPr>
            <p:ph idx="1"/>
          </p:nvPr>
        </p:nvSpPr>
        <p:spPr/>
        <p:txBody>
          <a:bodyPr/>
          <a:lstStyle/>
          <a:p>
            <a:r>
              <a:rPr lang="en-US" altLang="ko-KR" dirty="0"/>
              <a:t>Accept: </a:t>
            </a:r>
            <a:r>
              <a:rPr lang="en-US" altLang="ko-KR" dirty="0" smtClean="0"/>
              <a:t>Change the sentence</a:t>
            </a:r>
          </a:p>
          <a:p>
            <a:r>
              <a:rPr lang="en-US" altLang="ko-KR" dirty="0" smtClean="0"/>
              <a:t>Change the reference 4.3 to 5.4.1.3 and figure 23</a:t>
            </a:r>
          </a:p>
          <a:p>
            <a:r>
              <a:rPr lang="en-US" altLang="ko-KR" dirty="0"/>
              <a:t>Rewrite the </a:t>
            </a:r>
            <a:r>
              <a:rPr lang="en-US" altLang="ko-KR" dirty="0" err="1"/>
              <a:t>Subclause</a:t>
            </a:r>
            <a:endParaRPr lang="en-US" altLang="ko-KR" dirty="0"/>
          </a:p>
          <a:p>
            <a:r>
              <a:rPr lang="en-US" altLang="ko-KR" dirty="0" smtClean="0"/>
              <a:t>See </a:t>
            </a:r>
            <a:r>
              <a:rPr lang="en-US" altLang="ko-KR" dirty="0"/>
              <a:t>page </a:t>
            </a:r>
            <a:r>
              <a:rPr lang="en-US" altLang="ko-KR" dirty="0" smtClean="0"/>
              <a:t>20</a:t>
            </a:r>
            <a:endParaRPr lang="en-US" altLang="ko-KR"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3</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1611808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1187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5.2.4.3 P 29 line 27 </a:t>
            </a:r>
          </a:p>
          <a:p>
            <a:r>
              <a:rPr lang="en-US" altLang="ko-KR" sz="2000" dirty="0" smtClean="0">
                <a:ea typeface="굴림" charset="-127"/>
              </a:rPr>
              <a:t>Comment</a:t>
            </a:r>
          </a:p>
          <a:p>
            <a:pPr lvl="1"/>
            <a:r>
              <a:rPr lang="en-US" sz="1600" dirty="0"/>
              <a:t>"each device transmits a TC IE by using its operation channel as described in 4.3" </a:t>
            </a:r>
          </a:p>
          <a:p>
            <a:pPr lvl="1"/>
            <a:r>
              <a:rPr lang="en-US" sz="1600" dirty="0"/>
              <a:t>A border device (PAN coordinator) works on two different channels, therefore it will need to transmit a TC IE on each channel. explain how the TC IE are constructed and how the device schedules there transmission on each </a:t>
            </a:r>
            <a:r>
              <a:rPr lang="en-US" sz="1600" dirty="0" smtClean="0"/>
              <a:t>channel</a:t>
            </a:r>
          </a:p>
          <a:p>
            <a:r>
              <a:rPr lang="en-US" altLang="ko-KR" sz="2400" dirty="0" smtClean="0">
                <a:ea typeface="굴림" charset="-127"/>
              </a:rPr>
              <a:t>Proposed Change</a:t>
            </a:r>
          </a:p>
          <a:p>
            <a:pPr lvl="1"/>
            <a:r>
              <a:rPr lang="en-US" altLang="ko-KR" sz="1600" dirty="0">
                <a:ea typeface="굴림" charset="-127"/>
              </a:rPr>
              <a:t>See comment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12541248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1187</a:t>
            </a:r>
            <a:endParaRPr lang="ko-KR" altLang="en-US" dirty="0"/>
          </a:p>
        </p:txBody>
      </p:sp>
      <p:sp>
        <p:nvSpPr>
          <p:cNvPr id="3" name="내용 개체 틀 2"/>
          <p:cNvSpPr>
            <a:spLocks noGrp="1"/>
          </p:cNvSpPr>
          <p:nvPr>
            <p:ph idx="1"/>
          </p:nvPr>
        </p:nvSpPr>
        <p:spPr/>
        <p:txBody>
          <a:bodyPr/>
          <a:lstStyle/>
          <a:p>
            <a:r>
              <a:rPr lang="en-US" altLang="ko-KR" dirty="0"/>
              <a:t>Accept: related sentence is </a:t>
            </a:r>
            <a:r>
              <a:rPr lang="en-US" altLang="ko-KR" dirty="0" smtClean="0"/>
              <a:t>changed</a:t>
            </a:r>
            <a:endParaRPr lang="en-US" altLang="ko-KR" dirty="0"/>
          </a:p>
          <a:p>
            <a:r>
              <a:rPr lang="en-US" altLang="ko-KR" dirty="0" smtClean="0"/>
              <a:t>Rewrite the </a:t>
            </a:r>
            <a:r>
              <a:rPr lang="en-US" altLang="ko-KR" dirty="0" err="1" smtClean="0"/>
              <a:t>Subclause</a:t>
            </a:r>
            <a:endParaRPr lang="en-US" altLang="ko-KR" dirty="0" smtClean="0"/>
          </a:p>
          <a:p>
            <a:r>
              <a:rPr lang="en-US" altLang="ko-KR" dirty="0" smtClean="0"/>
              <a:t>See page </a:t>
            </a:r>
            <a:r>
              <a:rPr lang="en-US" altLang="ko-KR" dirty="0"/>
              <a:t>20</a:t>
            </a:r>
            <a:endParaRPr lang="ko-KR" altLang="en-US"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1050372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1188</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5.2.4.3 P 29 line 28 </a:t>
            </a:r>
          </a:p>
          <a:p>
            <a:r>
              <a:rPr lang="en-US" altLang="ko-KR" sz="2000" dirty="0" smtClean="0">
                <a:ea typeface="굴림" charset="-127"/>
              </a:rPr>
              <a:t>Comment</a:t>
            </a:r>
          </a:p>
          <a:p>
            <a:pPr lvl="1"/>
            <a:r>
              <a:rPr lang="en-US" sz="1600" dirty="0"/>
              <a:t>"In an MCO enabled L2R, each coordinator sends a TC IE with the MCO information that indicates the operation channels of the device."</a:t>
            </a:r>
          </a:p>
          <a:p>
            <a:pPr lvl="1"/>
            <a:r>
              <a:rPr lang="en-US" sz="1600" dirty="0"/>
              <a:t>Which device is referred to here? Is it the coordinator itself, or the devices that are associated with </a:t>
            </a:r>
            <a:r>
              <a:rPr lang="en-US" sz="1600" dirty="0" smtClean="0"/>
              <a:t>it</a:t>
            </a:r>
          </a:p>
          <a:p>
            <a:r>
              <a:rPr lang="en-US" altLang="ko-KR" sz="2400" dirty="0" smtClean="0">
                <a:ea typeface="굴림" charset="-127"/>
              </a:rPr>
              <a:t>Proposed Change</a:t>
            </a:r>
          </a:p>
          <a:p>
            <a:pPr lvl="1"/>
            <a:r>
              <a:rPr lang="en-US" altLang="ko-KR" sz="1600" dirty="0">
                <a:ea typeface="굴림" charset="-127"/>
              </a:rPr>
              <a:t>Specify which device is referred to</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6</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13746792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1188</a:t>
            </a:r>
            <a:endParaRPr lang="ko-KR" altLang="en-US" dirty="0"/>
          </a:p>
        </p:txBody>
      </p:sp>
      <p:sp>
        <p:nvSpPr>
          <p:cNvPr id="3" name="내용 개체 틀 2"/>
          <p:cNvSpPr>
            <a:spLocks noGrp="1"/>
          </p:cNvSpPr>
          <p:nvPr>
            <p:ph idx="1"/>
          </p:nvPr>
        </p:nvSpPr>
        <p:spPr/>
        <p:txBody>
          <a:bodyPr/>
          <a:lstStyle/>
          <a:p>
            <a:r>
              <a:rPr lang="en-US" altLang="ko-KR" dirty="0"/>
              <a:t>Accept: related sentence is </a:t>
            </a:r>
            <a:r>
              <a:rPr lang="en-US" altLang="ko-KR" dirty="0" smtClean="0"/>
              <a:t>changed</a:t>
            </a:r>
          </a:p>
          <a:p>
            <a:r>
              <a:rPr lang="en-US" altLang="ko-KR" dirty="0"/>
              <a:t>Rewrite the </a:t>
            </a:r>
            <a:r>
              <a:rPr lang="en-US" altLang="ko-KR" dirty="0" err="1"/>
              <a:t>Subclause</a:t>
            </a:r>
            <a:endParaRPr lang="en-US" altLang="ko-KR" dirty="0"/>
          </a:p>
          <a:p>
            <a:r>
              <a:rPr lang="en-US" altLang="ko-KR" dirty="0" smtClean="0"/>
              <a:t>See </a:t>
            </a:r>
            <a:r>
              <a:rPr lang="en-US" altLang="ko-KR" dirty="0"/>
              <a:t>page 20</a:t>
            </a:r>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7</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3245535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1189</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1600" dirty="0" err="1" smtClean="0">
                <a:ea typeface="굴림" charset="-127"/>
              </a:rPr>
              <a:t>Commentor</a:t>
            </a:r>
            <a:endParaRPr lang="en-US" altLang="ko-KR" sz="1600" dirty="0" smtClean="0">
              <a:ea typeface="굴림" charset="-127"/>
            </a:endParaRPr>
          </a:p>
          <a:p>
            <a:pPr lvl="1"/>
            <a:r>
              <a:rPr lang="en-US" altLang="ko-KR" sz="1200" dirty="0" err="1"/>
              <a:t>Verotiana</a:t>
            </a:r>
            <a:r>
              <a:rPr lang="en-US" altLang="ko-KR" sz="1200" dirty="0"/>
              <a:t> </a:t>
            </a:r>
            <a:r>
              <a:rPr lang="en-US" altLang="ko-KR" sz="1200" dirty="0" err="1" smtClean="0"/>
              <a:t>Rabarijaona</a:t>
            </a:r>
            <a:endParaRPr lang="en-US" altLang="ko-KR" sz="1200" dirty="0" smtClean="0"/>
          </a:p>
          <a:p>
            <a:r>
              <a:rPr lang="en-US" altLang="ko-KR" sz="1800" dirty="0" smtClean="0">
                <a:ea typeface="굴림" charset="-127"/>
              </a:rPr>
              <a:t>Related clause</a:t>
            </a:r>
          </a:p>
          <a:p>
            <a:pPr lvl="1"/>
            <a:r>
              <a:rPr lang="en-US" altLang="ko-KR" sz="1200" dirty="0" smtClean="0">
                <a:ea typeface="굴림" charset="-127"/>
              </a:rPr>
              <a:t>5.2.4.3 P 29 line 28</a:t>
            </a:r>
          </a:p>
          <a:p>
            <a:r>
              <a:rPr lang="en-US" altLang="ko-KR" sz="1600" dirty="0" smtClean="0">
                <a:ea typeface="굴림" charset="-127"/>
              </a:rPr>
              <a:t>Comment</a:t>
            </a:r>
          </a:p>
          <a:p>
            <a:pPr lvl="1"/>
            <a:r>
              <a:rPr lang="en-US" sz="1200" dirty="0"/>
              <a:t>"If MCO is used for US/DS routes, the operation </a:t>
            </a:r>
            <a:r>
              <a:rPr lang="en-US" sz="1200" dirty="0" smtClean="0"/>
              <a:t>channel information </a:t>
            </a:r>
            <a:r>
              <a:rPr lang="en-US" sz="1200" dirty="0"/>
              <a:t>of the neighbor device is stored to the entry of the corresponding neighbor in the NT in order to identify the operation channel of the next-hop device in the routing path." </a:t>
            </a:r>
          </a:p>
          <a:p>
            <a:pPr lvl="1"/>
            <a:r>
              <a:rPr lang="en-US" sz="1200" dirty="0"/>
              <a:t>A device that is not a "border" PAN coordinator can only receive frames on the channel of the PAN it is associated with. Therefore, a device's neighbors will only be the other devices within the same PAN, except for the PAN coordinator whose neighbors will be its children and the devices in the parent PAN that are 1 hop away. </a:t>
            </a:r>
          </a:p>
          <a:p>
            <a:pPr lvl="1"/>
            <a:r>
              <a:rPr lang="en-US" sz="1200" dirty="0"/>
              <a:t>This results in a mesh topology within each PAN but a tree topology of sub-meshes overall. </a:t>
            </a:r>
            <a:endParaRPr lang="en-US" sz="1200" dirty="0" smtClean="0"/>
          </a:p>
          <a:p>
            <a:r>
              <a:rPr lang="en-US" altLang="ko-KR" sz="1800" dirty="0" smtClean="0">
                <a:ea typeface="굴림" charset="-127"/>
              </a:rPr>
              <a:t>Proposed Change</a:t>
            </a:r>
          </a:p>
          <a:p>
            <a:pPr lvl="1"/>
            <a:r>
              <a:rPr lang="en-US" altLang="ko-KR" sz="1200" dirty="0" smtClean="0">
                <a:ea typeface="굴림" charset="-127"/>
              </a:rPr>
              <a:t>State </a:t>
            </a:r>
            <a:r>
              <a:rPr lang="en-US" altLang="ko-KR" sz="1200" dirty="0">
                <a:ea typeface="굴림" charset="-127"/>
              </a:rPr>
              <a:t>that only PAN coordinators require the operation channel information of a neighbor. </a:t>
            </a:r>
          </a:p>
          <a:p>
            <a:pPr lvl="1"/>
            <a:r>
              <a:rPr lang="en-US" altLang="ko-KR" sz="1200" dirty="0" smtClean="0">
                <a:ea typeface="굴림" charset="-127"/>
              </a:rPr>
              <a:t>Modify </a:t>
            </a:r>
            <a:r>
              <a:rPr lang="en-US" altLang="ko-KR" sz="1200" dirty="0">
                <a:ea typeface="굴림" charset="-127"/>
              </a:rPr>
              <a:t>Figure 3 to have inter-PAN L2R mesh link only </a:t>
            </a:r>
            <a:r>
              <a:rPr lang="en-US" altLang="ko-KR" sz="1200" dirty="0" smtClean="0">
                <a:ea typeface="굴림" charset="-127"/>
              </a:rPr>
              <a:t>between </a:t>
            </a:r>
            <a:r>
              <a:rPr lang="en-US" altLang="ko-KR" sz="1200" dirty="0">
                <a:ea typeface="굴림" charset="-127"/>
              </a:rPr>
              <a:t>PAN </a:t>
            </a:r>
            <a:r>
              <a:rPr lang="en-US" altLang="ko-KR" sz="1200" dirty="0" smtClean="0">
                <a:ea typeface="굴림" charset="-127"/>
              </a:rPr>
              <a:t>coordinators: reject</a:t>
            </a:r>
            <a:endParaRPr lang="en-US" altLang="ko-KR" sz="1200" dirty="0">
              <a:ea typeface="굴림" charset="-127"/>
            </a:endParaRPr>
          </a:p>
          <a:p>
            <a:pPr lvl="1"/>
            <a:r>
              <a:rPr lang="en-US" altLang="ko-KR" sz="1200" dirty="0" smtClean="0">
                <a:ea typeface="굴림" charset="-127"/>
              </a:rPr>
              <a:t>State </a:t>
            </a:r>
            <a:r>
              <a:rPr lang="en-US" altLang="ko-KR" sz="1200" dirty="0">
                <a:ea typeface="굴림" charset="-127"/>
              </a:rPr>
              <a:t>somewhere in the document that the topology is a tree topology between PAN coordinators and a mesh topology within each PAN</a:t>
            </a:r>
            <a:endParaRPr lang="en-US" altLang="ko-KR" sz="12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8</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10"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39280483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1189</a:t>
            </a:r>
            <a:endParaRPr lang="ko-KR" altLang="en-US" dirty="0"/>
          </a:p>
        </p:txBody>
      </p:sp>
      <p:sp>
        <p:nvSpPr>
          <p:cNvPr id="3" name="내용 개체 틀 2"/>
          <p:cNvSpPr>
            <a:spLocks noGrp="1"/>
          </p:cNvSpPr>
          <p:nvPr>
            <p:ph idx="1"/>
          </p:nvPr>
        </p:nvSpPr>
        <p:spPr/>
        <p:txBody>
          <a:bodyPr/>
          <a:lstStyle/>
          <a:p>
            <a:r>
              <a:rPr lang="en-US" altLang="ko-KR" dirty="0" smtClean="0"/>
              <a:t>Accept </a:t>
            </a:r>
            <a:r>
              <a:rPr lang="en-US" altLang="ko-KR" dirty="0"/>
              <a:t>in principle: related sentence is changed</a:t>
            </a:r>
          </a:p>
          <a:p>
            <a:r>
              <a:rPr lang="en-US" altLang="ko-KR" dirty="0"/>
              <a:t>Rewrite the </a:t>
            </a:r>
            <a:r>
              <a:rPr lang="en-US" altLang="ko-KR" dirty="0" err="1"/>
              <a:t>Subclause</a:t>
            </a:r>
            <a:endParaRPr lang="en-US" altLang="ko-KR" dirty="0"/>
          </a:p>
          <a:p>
            <a:r>
              <a:rPr lang="en-US" altLang="ko-KR" dirty="0" smtClean="0"/>
              <a:t>See page </a:t>
            </a:r>
            <a:r>
              <a:rPr lang="en-US" altLang="ko-KR" dirty="0"/>
              <a:t>20</a:t>
            </a:r>
            <a:endParaRPr lang="en-US" altLang="ko-KR" dirty="0" smtClean="0"/>
          </a:p>
          <a:p>
            <a:r>
              <a:rPr lang="en-US" altLang="ko-KR" dirty="0" smtClean="0"/>
              <a:t>For </a:t>
            </a:r>
            <a:r>
              <a:rPr lang="en-US" altLang="ko-KR" dirty="0" err="1" smtClean="0"/>
              <a:t>commentor’s</a:t>
            </a:r>
            <a:r>
              <a:rPr lang="en-US" altLang="ko-KR" dirty="0" smtClean="0"/>
              <a:t> 2</a:t>
            </a:r>
            <a:r>
              <a:rPr lang="en-US" altLang="ko-KR" baseline="30000" dirty="0" smtClean="0"/>
              <a:t>nd</a:t>
            </a:r>
            <a:r>
              <a:rPr lang="en-US" altLang="ko-KR" dirty="0" smtClean="0"/>
              <a:t> suggestion</a:t>
            </a:r>
          </a:p>
          <a:p>
            <a:pPr lvl="1"/>
            <a:r>
              <a:rPr lang="en-US" altLang="ko-KR" sz="1800" dirty="0"/>
              <a:t>Figure 3 shows a single channel multiple PANs environment. Thus, each device between PANs can exchange the TC IE and construct route without specific border PAN coordinator</a:t>
            </a:r>
            <a:r>
              <a:rPr lang="en-US" altLang="ko-KR" sz="1800" dirty="0" smtClean="0"/>
              <a:t>.</a:t>
            </a:r>
            <a:endParaRPr lang="en-US" altLang="ko-KR" sz="1800"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9</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3556517632"/>
      </p:ext>
    </p:extLst>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53380</TotalTime>
  <Words>1578</Words>
  <Application>Microsoft Office PowerPoint</Application>
  <PresentationFormat>화면 슬라이드 쇼(4:3)</PresentationFormat>
  <Paragraphs>212</Paragraphs>
  <Slides>20</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20</vt:i4>
      </vt:variant>
    </vt:vector>
  </HeadingPairs>
  <TitlesOfParts>
    <vt:vector size="26" baseType="lpstr">
      <vt:lpstr>Gulim</vt:lpstr>
      <vt:lpstr>Gulim</vt:lpstr>
      <vt:lpstr>맑은 고딕</vt:lpstr>
      <vt:lpstr>Arial</vt:lpstr>
      <vt:lpstr>Times New Roman</vt:lpstr>
      <vt:lpstr>Office 테마</vt:lpstr>
      <vt:lpstr>PowerPoint 프레젠테이션</vt:lpstr>
      <vt:lpstr>Comment CID 1186</vt:lpstr>
      <vt:lpstr>Proposed resolution for CID 1186</vt:lpstr>
      <vt:lpstr>Comment CID 1187</vt:lpstr>
      <vt:lpstr>Proposed resolution for CID 1187</vt:lpstr>
      <vt:lpstr>Comment CID 1188</vt:lpstr>
      <vt:lpstr>Proposed resolution for CID 1188</vt:lpstr>
      <vt:lpstr>Comment CID 1189</vt:lpstr>
      <vt:lpstr>Proposed resolution for CID 1189</vt:lpstr>
      <vt:lpstr>Comment CID 1191</vt:lpstr>
      <vt:lpstr>Proposed resolution for CID 1191</vt:lpstr>
      <vt:lpstr>Comment CID 1194</vt:lpstr>
      <vt:lpstr>Proposed resolution for CID 1194</vt:lpstr>
      <vt:lpstr>Comment CID 1195</vt:lpstr>
      <vt:lpstr>Proposed resolution for CID 1195</vt:lpstr>
      <vt:lpstr>Comment CID 1197</vt:lpstr>
      <vt:lpstr>Proposed resolution for CID 1197</vt:lpstr>
      <vt:lpstr>Comment CID 1200</vt:lpstr>
      <vt:lpstr>Proposed resolution for CID 1200</vt:lpstr>
      <vt:lpstr>Proposed resolution for CID  1186−1189, 1191, 1194, 1195, 1197, 1200 </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김재환</cp:lastModifiedBy>
  <cp:revision>995</cp:revision>
  <cp:lastPrinted>1998-02-10T13:28:06Z</cp:lastPrinted>
  <dcterms:created xsi:type="dcterms:W3CDTF">1999-11-08T18:59:45Z</dcterms:created>
  <dcterms:modified xsi:type="dcterms:W3CDTF">2015-10-05T00:59:41Z</dcterms:modified>
</cp:coreProperties>
</file>