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526" r:id="rId3"/>
    <p:sldId id="527" r:id="rId4"/>
    <p:sldId id="522" r:id="rId5"/>
    <p:sldId id="523" r:id="rId6"/>
    <p:sldId id="524" r:id="rId7"/>
    <p:sldId id="525" r:id="rId8"/>
    <p:sldId id="462" r:id="rId9"/>
    <p:sldId id="517" r:id="rId10"/>
    <p:sldId id="463" r:id="rId11"/>
    <p:sldId id="518" r:id="rId12"/>
    <p:sldId id="464" r:id="rId13"/>
    <p:sldId id="519" r:id="rId14"/>
    <p:sldId id="465" r:id="rId15"/>
    <p:sldId id="520" r:id="rId16"/>
    <p:sldId id="466" r:id="rId17"/>
    <p:sldId id="521"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7" autoAdjust="0"/>
    <p:restoredTop sz="95219" autoAdjust="0"/>
  </p:normalViewPr>
  <p:slideViewPr>
    <p:cSldViewPr>
      <p:cViewPr varScale="1">
        <p:scale>
          <a:sx n="69" d="100"/>
          <a:sy n="69" d="100"/>
        </p:scale>
        <p:origin x="-51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802.15-15-0785-02-0010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P2P comments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a:t>Sangjae</a:t>
            </a:r>
            <a:r>
              <a:rPr lang="en-US" altLang="ko-KR" sz="1600" dirty="0"/>
              <a:t> Lee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6.2.6.1 P 62 line 16</a:t>
            </a:r>
          </a:p>
          <a:p>
            <a:r>
              <a:rPr lang="en-US" altLang="ko-KR" sz="2000" dirty="0" smtClean="0">
                <a:ea typeface="굴림" charset="-127"/>
              </a:rPr>
              <a:t>Comment</a:t>
            </a:r>
          </a:p>
          <a:p>
            <a:pPr lvl="1"/>
            <a:r>
              <a:rPr lang="en-US" sz="1600" dirty="0"/>
              <a:t>Describe the case when the field is set to </a:t>
            </a:r>
            <a:r>
              <a:rPr lang="en-US" sz="1600" dirty="0" smtClean="0"/>
              <a:t>0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887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1396</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in Principle: add description about the case when the field is set to 0 </a:t>
            </a:r>
            <a:br>
              <a:rPr lang="en-US" altLang="ko-KR" sz="2000" dirty="0"/>
            </a:br>
            <a:endParaRPr lang="en-US" altLang="ko-KR" sz="2000" dirty="0"/>
          </a:p>
          <a:p>
            <a:pPr marL="0" indent="0">
              <a:buNone/>
            </a:pPr>
            <a:r>
              <a:rPr lang="en-US" altLang="ko-KR" sz="2000" dirty="0"/>
              <a:t>[P 62 line 16] When the Request Direct Response field is set to 1, a device that receives the P2P-RQ IE and has routing information to the destination inquired may reply directly with a P2P-RP IE instead of propagating the P2PRQ IE even if it is not the route destination. </a:t>
            </a:r>
            <a:r>
              <a:rPr lang="en-US" altLang="ko-KR" sz="2000" dirty="0">
                <a:solidFill>
                  <a:srgbClr val="FF0000"/>
                </a:solidFill>
              </a:rPr>
              <a:t>When the Request Intermediate Response field is set to 0, P2P-RQ IE is propagated to the final destination.</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115005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6.2.7.1 P 63 line 23</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 How does it know whether this mesh uses short or extended addresses</a:t>
            </a:r>
            <a:r>
              <a:rPr lang="en-US" sz="1600" dirty="0" smtClean="0"/>
              <a:t>. </a:t>
            </a:r>
          </a:p>
          <a:p>
            <a:r>
              <a:rPr lang="en-US" altLang="ko-KR" sz="2400" dirty="0" smtClean="0">
                <a:ea typeface="굴림" charset="-127"/>
              </a:rPr>
              <a:t>Proposed Change</a:t>
            </a:r>
          </a:p>
          <a:p>
            <a:pPr lvl="1"/>
            <a:r>
              <a:rPr lang="en-US" altLang="ko-KR" sz="1600" dirty="0">
                <a:ea typeface="굴림" charset="-127"/>
              </a:rPr>
              <a:t>This is harder to fix as there is no Descriptor where we can add the Address Mode field. Perhaps we need to add Descriptor field and add Address Mode field in to it.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98608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1397</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1800" dirty="0"/>
              <a:t>Accept in Principle: additional description was added. </a:t>
            </a:r>
            <a:br>
              <a:rPr lang="en-US" altLang="ko-KR" sz="1800" dirty="0"/>
            </a:br>
            <a:endParaRPr lang="en-US" altLang="ko-KR" sz="1800" dirty="0"/>
          </a:p>
          <a:p>
            <a:pPr marL="0" indent="0" algn="just">
              <a:buNone/>
            </a:pPr>
            <a:r>
              <a:rPr lang="en-US" altLang="ko-KR" sz="1800" dirty="0"/>
              <a:t>[P 63 line 23] </a:t>
            </a:r>
          </a:p>
          <a:p>
            <a:pPr marL="0" indent="0" algn="just">
              <a:buNone/>
            </a:pPr>
            <a:r>
              <a:rPr lang="en-US" altLang="ko-KR" sz="1800" dirty="0"/>
              <a:t>6.2.7.1 Route Destination Address field</a:t>
            </a:r>
          </a:p>
          <a:p>
            <a:pPr marL="0" indent="0" algn="just">
              <a:buNone/>
            </a:pPr>
            <a:r>
              <a:rPr lang="en-US" altLang="ko-KR" sz="1800" dirty="0"/>
              <a:t>The Route Destination Address field contains the address of the device that the source wanted to reach with the P2P-RQ IE. </a:t>
            </a:r>
            <a:r>
              <a:rPr lang="en-US" altLang="ko-KR" sz="1800" dirty="0">
                <a:solidFill>
                  <a:srgbClr val="FF0000"/>
                </a:solidFill>
              </a:rPr>
              <a:t>The P2P-RP IE uses the same addressing mode as the corresponding P2P-RQ IE.</a:t>
            </a:r>
          </a:p>
          <a:p>
            <a:pPr marL="0" indent="0" algn="just">
              <a:buNone/>
            </a:pPr>
            <a:r>
              <a:rPr lang="en-US" altLang="ko-KR" sz="1800" dirty="0"/>
              <a:t>6.2.7.2 Route Source Address field</a:t>
            </a:r>
          </a:p>
          <a:p>
            <a:pPr marL="0" indent="0" algn="just">
              <a:buNone/>
            </a:pPr>
            <a:r>
              <a:rPr lang="en-US" altLang="ko-KR" sz="1800" dirty="0"/>
              <a:t>The Route Source Address field contains the address of the device originating the P2P-RQ IE to which the P2P-RP IE is addressed. </a:t>
            </a:r>
            <a:r>
              <a:rPr lang="en-US" altLang="ko-KR" sz="1800" dirty="0">
                <a:solidFill>
                  <a:srgbClr val="FF0000"/>
                </a:solidFill>
              </a:rPr>
              <a:t>The P2P-RP IE uses the same addressing mode as the corresponding P2P-RQ IE.</a:t>
            </a:r>
            <a:endParaRPr lang="en-US" altLang="ko-KR"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604163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6.2.7.3 P 63 line 35</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MCO and another not using it. There is no Mesh Root Address in these IEs so the receiver cannot check out the MT table to find out mesh parameters</a:t>
            </a:r>
            <a:r>
              <a:rPr lang="en-US" sz="1600" dirty="0" smtClean="0"/>
              <a:t>. </a:t>
            </a:r>
          </a:p>
          <a:p>
            <a:r>
              <a:rPr lang="en-US" altLang="ko-KR" sz="2400" dirty="0" smtClean="0">
                <a:ea typeface="굴림" charset="-127"/>
              </a:rPr>
              <a:t>Proposed Change</a:t>
            </a:r>
          </a:p>
          <a:p>
            <a:pPr lvl="1"/>
            <a:r>
              <a:rPr lang="en-US" altLang="ko-KR" sz="1600" dirty="0">
                <a:ea typeface="굴림" charset="-127"/>
              </a:rPr>
              <a:t>Perhaps we need to add Descriptor field and add MCO field in to it. Actually I would think it would be better to add MCO field to all Descriptor fields where there is MCO Descriptor in the IE. This includes TC IE, RA IE, P2P-RQ IE, P2P-RP IE. Now at least P2P-RQ and this P2P-RP are missing the Mesh Root Address, so they cannot know which mesh this message belongs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651658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1398</a:t>
            </a:r>
            <a:endParaRPr lang="en-US" dirty="0">
              <a:solidFill>
                <a:srgbClr val="FF0000"/>
              </a:solidFill>
            </a:endParaRPr>
          </a:p>
        </p:txBody>
      </p:sp>
      <p:sp>
        <p:nvSpPr>
          <p:cNvPr id="12"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
        <p:nvSpPr>
          <p:cNvPr id="15" name="Content Placeholder 2"/>
          <p:cNvSpPr>
            <a:spLocks noGrp="1"/>
          </p:cNvSpPr>
          <p:nvPr/>
        </p:nvSpPr>
        <p:spPr bwMode="auto">
          <a:xfrm>
            <a:off x="685800" y="1626096"/>
            <a:ext cx="7772400" cy="432318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sz="2000" dirty="0" smtClean="0"/>
              <a:t>Accept in Principle </a:t>
            </a:r>
          </a:p>
          <a:p>
            <a:pPr lvl="1"/>
            <a:r>
              <a:rPr lang="en-US" sz="1600" dirty="0" smtClean="0"/>
              <a:t>Add the “Mesh Root Address” field to P2P-RQ/P2P-RP IE and delete “MCO descriptor” field of </a:t>
            </a:r>
            <a:r>
              <a:rPr lang="en-US" altLang="ko-KR" sz="1600" dirty="0"/>
              <a:t>P2P-RQ/P2P-RP </a:t>
            </a:r>
            <a:r>
              <a:rPr lang="en-US" altLang="ko-KR" sz="1600" dirty="0" smtClean="0"/>
              <a:t>IE (Figure 49 ad 51)</a:t>
            </a:r>
          </a:p>
          <a:p>
            <a:pPr lvl="1"/>
            <a:r>
              <a:rPr lang="en-US" sz="1600" dirty="0" smtClean="0"/>
              <a:t>Delete “MCO descriptor” field of RA IE (Figure 44)</a:t>
            </a:r>
            <a:br>
              <a:rPr lang="en-US" sz="1600" dirty="0" smtClean="0"/>
            </a:br>
            <a:endParaRPr lang="en-US" sz="1600" dirty="0" smtClean="0"/>
          </a:p>
          <a:p>
            <a:pPr marL="0" indent="0">
              <a:buNone/>
            </a:pPr>
            <a:endParaRPr lang="en-US" sz="2000" dirty="0"/>
          </a:p>
        </p:txBody>
      </p:sp>
      <p:pic>
        <p:nvPicPr>
          <p:cNvPr id="16" name="table"/>
          <p:cNvPicPr>
            <a:picLocks noChangeAspect="1"/>
          </p:cNvPicPr>
          <p:nvPr/>
        </p:nvPicPr>
        <p:blipFill>
          <a:blip r:embed="rId2"/>
          <a:stretch>
            <a:fillRect/>
          </a:stretch>
        </p:blipFill>
        <p:spPr>
          <a:xfrm>
            <a:off x="290278" y="2925569"/>
            <a:ext cx="8602202" cy="1164437"/>
          </a:xfrm>
          <a:prstGeom prst="rect">
            <a:avLst/>
          </a:prstGeom>
        </p:spPr>
      </p:pic>
      <p:pic>
        <p:nvPicPr>
          <p:cNvPr id="17" name="table"/>
          <p:cNvPicPr>
            <a:picLocks noChangeAspect="1"/>
          </p:cNvPicPr>
          <p:nvPr/>
        </p:nvPicPr>
        <p:blipFill>
          <a:blip r:embed="rId3"/>
          <a:stretch>
            <a:fillRect/>
          </a:stretch>
        </p:blipFill>
        <p:spPr>
          <a:xfrm>
            <a:off x="1837031" y="4348447"/>
            <a:ext cx="5694158" cy="1164437"/>
          </a:xfrm>
          <a:prstGeom prst="rect">
            <a:avLst/>
          </a:prstGeom>
        </p:spPr>
      </p:pic>
      <p:sp>
        <p:nvSpPr>
          <p:cNvPr id="18" name="TextBox 16"/>
          <p:cNvSpPr txBox="1"/>
          <p:nvPr/>
        </p:nvSpPr>
        <p:spPr>
          <a:xfrm>
            <a:off x="3098590" y="5456257"/>
            <a:ext cx="2626040"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b="1" dirty="0"/>
              <a:t>Figure </a:t>
            </a:r>
            <a:r>
              <a:rPr lang="en-US" altLang="ko-KR" b="1" dirty="0" smtClean="0"/>
              <a:t>51—Format </a:t>
            </a:r>
            <a:r>
              <a:rPr lang="en-US" altLang="ko-KR" b="1" dirty="0"/>
              <a:t>of the </a:t>
            </a:r>
            <a:r>
              <a:rPr lang="en-US" altLang="ko-KR" b="1" dirty="0" smtClean="0"/>
              <a:t>P2P-RP </a:t>
            </a:r>
            <a:r>
              <a:rPr lang="en-US" altLang="ko-KR" b="1" dirty="0"/>
              <a:t>IE</a:t>
            </a:r>
            <a:endParaRPr lang="ko-KR" altLang="en-US" dirty="0"/>
          </a:p>
        </p:txBody>
      </p:sp>
      <p:sp>
        <p:nvSpPr>
          <p:cNvPr id="19" name="직사각형 18"/>
          <p:cNvSpPr/>
          <p:nvPr/>
        </p:nvSpPr>
        <p:spPr>
          <a:xfrm>
            <a:off x="3186371" y="4088105"/>
            <a:ext cx="2660152" cy="276999"/>
          </a:xfrm>
          <a:prstGeom prst="rect">
            <a:avLst/>
          </a:prstGeom>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b="1" dirty="0">
                <a:latin typeface="+mj-lt"/>
              </a:rPr>
              <a:t>Figure 49—Format of the P2P-RQ IE</a:t>
            </a:r>
            <a:endParaRPr lang="ko-KR" altLang="en-US" dirty="0">
              <a:latin typeface="+mj-lt"/>
            </a:endParaRPr>
          </a:p>
        </p:txBody>
      </p:sp>
      <p:sp>
        <p:nvSpPr>
          <p:cNvPr id="20" name="Rectangle 5"/>
          <p:cNvSpPr/>
          <p:nvPr/>
        </p:nvSpPr>
        <p:spPr>
          <a:xfrm>
            <a:off x="691414" y="5703639"/>
            <a:ext cx="7805544" cy="461665"/>
          </a:xfrm>
          <a:prstGeom prst="rect">
            <a:avLst/>
          </a:prstGeom>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latin typeface=""/>
              </a:rPr>
              <a:t>Mesh root address: </a:t>
            </a:r>
            <a:r>
              <a:rPr lang="en-US" dirty="0">
                <a:latin typeface=""/>
              </a:rPr>
              <a:t>Indicates the address </a:t>
            </a:r>
            <a:r>
              <a:rPr lang="en-US" dirty="0" smtClean="0">
                <a:latin typeface=""/>
              </a:rPr>
              <a:t>of </a:t>
            </a:r>
            <a:r>
              <a:rPr lang="en-US" dirty="0">
                <a:latin typeface=""/>
              </a:rPr>
              <a:t>the </a:t>
            </a:r>
            <a:r>
              <a:rPr lang="en-US" dirty="0" smtClean="0">
                <a:latin typeface=""/>
              </a:rPr>
              <a:t>mesh root</a:t>
            </a:r>
            <a:r>
              <a:rPr lang="en-US" dirty="0">
                <a:latin typeface=""/>
              </a:rPr>
              <a:t>. If SHORT, a short address </a:t>
            </a:r>
            <a:r>
              <a:rPr lang="en-US" dirty="0" smtClean="0">
                <a:latin typeface=""/>
              </a:rPr>
              <a:t>is used. If LONG</a:t>
            </a:r>
            <a:r>
              <a:rPr lang="en-US" dirty="0">
                <a:latin typeface=""/>
              </a:rPr>
              <a:t>, a 64-bit address is used.</a:t>
            </a:r>
            <a:endParaRPr lang="en-US" dirty="0"/>
          </a:p>
        </p:txBody>
      </p:sp>
    </p:spTree>
    <p:extLst>
      <p:ext uri="{BB962C8B-B14F-4D97-AF65-F5344CB8AC3E}">
        <p14:creationId xmlns:p14="http://schemas.microsoft.com/office/powerpoint/2010/main" val="329189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 P 63 line 16</a:t>
            </a:r>
          </a:p>
          <a:p>
            <a:r>
              <a:rPr lang="en-US" altLang="ko-KR" sz="2000" dirty="0" smtClean="0">
                <a:ea typeface="굴림" charset="-127"/>
              </a:rPr>
              <a:t>Comment</a:t>
            </a:r>
          </a:p>
          <a:p>
            <a:pPr lvl="1"/>
            <a:r>
              <a:rPr lang="en-US" sz="1600" dirty="0"/>
              <a:t>The P2P-RP IE should have a LSN </a:t>
            </a:r>
            <a:r>
              <a:rPr lang="en-US" sz="1600" dirty="0" smtClean="0"/>
              <a:t>field </a:t>
            </a:r>
          </a:p>
          <a:p>
            <a:r>
              <a:rPr lang="en-US" altLang="ko-KR" sz="2000" dirty="0" smtClean="0">
                <a:ea typeface="굴림" charset="-127"/>
              </a:rPr>
              <a:t>Proposed Change</a:t>
            </a:r>
          </a:p>
          <a:p>
            <a:pPr lvl="1"/>
            <a:r>
              <a:rPr lang="en-US" altLang="ko-KR" sz="1600" dirty="0">
                <a:ea typeface="굴림" charset="-127"/>
              </a:rPr>
              <a:t>Insert an "LSN" field after the Route Source Address, and the corresponding description in a new </a:t>
            </a:r>
            <a:r>
              <a:rPr lang="en-US" altLang="ko-KR" sz="1600" dirty="0" err="1">
                <a:ea typeface="굴림" charset="-127"/>
              </a:rPr>
              <a:t>subclause</a:t>
            </a:r>
            <a:r>
              <a:rPr lang="en-US" altLang="ko-KR" sz="1600" dirty="0">
                <a:ea typeface="굴림" charset="-127"/>
              </a:rPr>
              <a:t> 6.2.7.3</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715032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704"/>
            <a:ext cx="7772400" cy="504056"/>
          </a:xfrm>
        </p:spPr>
        <p:txBody>
          <a:bodyPr/>
          <a:lstStyle/>
          <a:p>
            <a:r>
              <a:rPr lang="en-US" altLang="ko-KR" sz="2400" dirty="0">
                <a:ea typeface="굴림" charset="-127"/>
              </a:rPr>
              <a:t>Proposed resolution for </a:t>
            </a:r>
            <a:r>
              <a:rPr lang="en-US" altLang="ko-KR" sz="2400" dirty="0" smtClean="0">
                <a:ea typeface="굴림" charset="-127"/>
              </a:rPr>
              <a:t>CID 1399</a:t>
            </a:r>
            <a:endParaRPr lang="en-US" sz="2400"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
        <p:nvSpPr>
          <p:cNvPr id="9" name="Content Placeholder 2"/>
          <p:cNvSpPr>
            <a:spLocks noGrp="1"/>
          </p:cNvSpPr>
          <p:nvPr/>
        </p:nvSpPr>
        <p:spPr bwMode="auto">
          <a:xfrm>
            <a:off x="685800" y="1340768"/>
            <a:ext cx="7918648" cy="468322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sz="2000" dirty="0" smtClean="0"/>
              <a:t>Accept in Principle: Add the P2P Sequence Number (PSN) field</a:t>
            </a:r>
          </a:p>
          <a:p>
            <a:endParaRPr lang="en-US" sz="2000" dirty="0"/>
          </a:p>
          <a:p>
            <a:endParaRPr lang="en-US" sz="2000" dirty="0" smtClean="0"/>
          </a:p>
          <a:p>
            <a:endParaRPr lang="en-US" sz="2000" dirty="0"/>
          </a:p>
          <a:p>
            <a:endParaRPr lang="en-US" sz="2000" dirty="0" smtClean="0"/>
          </a:p>
          <a:p>
            <a:r>
              <a:rPr lang="en-US" sz="1800" dirty="0"/>
              <a:t>Change “LSN” to “PSN”</a:t>
            </a:r>
          </a:p>
          <a:p>
            <a:pPr lvl="1"/>
            <a:r>
              <a:rPr lang="en-US" sz="1600" dirty="0" smtClean="0"/>
              <a:t>5.2.6 (Page 31), Figure 49, 6.2.6.6 (Page 62)</a:t>
            </a:r>
          </a:p>
          <a:p>
            <a:r>
              <a:rPr lang="en-US" sz="1800" dirty="0" smtClean="0"/>
              <a:t>Change “2” to “1” of PSN in figure 49</a:t>
            </a:r>
            <a:endParaRPr lang="en-US" sz="1800" dirty="0"/>
          </a:p>
          <a:p>
            <a:r>
              <a:rPr lang="en-US" sz="1800" dirty="0" smtClean="0"/>
              <a:t>Add sentences in page 31, line 46</a:t>
            </a:r>
          </a:p>
          <a:p>
            <a:pPr lvl="1"/>
            <a:r>
              <a:rPr lang="en-US" sz="1400" dirty="0"/>
              <a:t>The P2P-RQ IE </a:t>
            </a:r>
            <a:r>
              <a:rPr lang="en-US" sz="1400" dirty="0" smtClean="0"/>
              <a:t>is </a:t>
            </a:r>
            <a:r>
              <a:rPr lang="en-US" sz="1400" dirty="0" smtClean="0"/>
              <a:t>transmitted </a:t>
            </a:r>
            <a:r>
              <a:rPr lang="en-US" sz="1400" dirty="0"/>
              <a:t>within a MP frame along with </a:t>
            </a:r>
            <a:r>
              <a:rPr lang="en-US" sz="1400" dirty="0" smtClean="0"/>
              <a:t>L2R Routing </a:t>
            </a:r>
            <a:r>
              <a:rPr lang="en-US" sz="1400" dirty="0" smtClean="0"/>
              <a:t>IE where the Source address field is set to the address of originator of the P2P-RQ IE, and the Destination address field is set to the address of the destination </a:t>
            </a:r>
          </a:p>
          <a:p>
            <a:pPr lvl="1"/>
            <a:r>
              <a:rPr lang="en-US" sz="1400" dirty="0" smtClean="0"/>
              <a:t>The P2P-RP IE is transmitted within a MP frame along with L2R Routing IE </a:t>
            </a:r>
            <a:r>
              <a:rPr lang="en-US" altLang="ko-KR" sz="1400" dirty="0"/>
              <a:t>where the Source address field is set to the address of </a:t>
            </a:r>
            <a:r>
              <a:rPr lang="en-US" altLang="ko-KR" sz="1400" dirty="0" smtClean="0"/>
              <a:t>the originator </a:t>
            </a:r>
            <a:r>
              <a:rPr lang="en-US" altLang="ko-KR" sz="1400" dirty="0"/>
              <a:t>of the </a:t>
            </a:r>
            <a:r>
              <a:rPr lang="en-US" altLang="ko-KR" sz="1400" dirty="0" smtClean="0"/>
              <a:t>P2P-RP </a:t>
            </a:r>
            <a:r>
              <a:rPr lang="en-US" altLang="ko-KR" sz="1400" dirty="0"/>
              <a:t>IE, and the Destination address field is set to the address of </a:t>
            </a:r>
            <a:r>
              <a:rPr lang="en-US" altLang="ko-KR" sz="1400" dirty="0" smtClean="0"/>
              <a:t>the originator of the corresponding P2P-RQ IE</a:t>
            </a:r>
          </a:p>
          <a:p>
            <a:r>
              <a:rPr lang="en-US" sz="1800" dirty="0" smtClean="0"/>
              <a:t>Add PSN to clause 3.2</a:t>
            </a:r>
            <a:endParaRPr lang="en-US" sz="1800" dirty="0"/>
          </a:p>
          <a:p>
            <a:pPr marL="457200" lvl="1" indent="0">
              <a:buNone/>
            </a:pPr>
            <a:r>
              <a:rPr lang="en-US" sz="1400" dirty="0" smtClean="0"/>
              <a:t>	</a:t>
            </a:r>
          </a:p>
        </p:txBody>
      </p:sp>
      <p:sp>
        <p:nvSpPr>
          <p:cNvPr id="11" name="TextBox 9"/>
          <p:cNvSpPr txBox="1"/>
          <p:nvPr/>
        </p:nvSpPr>
        <p:spPr>
          <a:xfrm>
            <a:off x="3258980" y="2708919"/>
            <a:ext cx="2626040"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b="1" dirty="0"/>
              <a:t>Figure </a:t>
            </a:r>
            <a:r>
              <a:rPr lang="en-US" altLang="ko-KR" b="1" dirty="0" smtClean="0"/>
              <a:t>51—Format </a:t>
            </a:r>
            <a:r>
              <a:rPr lang="en-US" altLang="ko-KR" b="1" dirty="0"/>
              <a:t>of the </a:t>
            </a:r>
            <a:r>
              <a:rPr lang="en-US" altLang="ko-KR" b="1" dirty="0" smtClean="0"/>
              <a:t>P2P-RP </a:t>
            </a:r>
            <a:r>
              <a:rPr lang="en-US" altLang="ko-KR" b="1" dirty="0"/>
              <a:t>IE</a:t>
            </a:r>
            <a:endParaRPr lang="ko-KR" altLang="en-US" dirty="0"/>
          </a:p>
        </p:txBody>
      </p:sp>
      <p:graphicFrame>
        <p:nvGraphicFramePr>
          <p:cNvPr id="3" name="표 2"/>
          <p:cNvGraphicFramePr>
            <a:graphicFrameLocks noGrp="1"/>
          </p:cNvGraphicFramePr>
          <p:nvPr>
            <p:extLst>
              <p:ext uri="{D42A27DB-BD31-4B8C-83A1-F6EECF244321}">
                <p14:modId xmlns:p14="http://schemas.microsoft.com/office/powerpoint/2010/main" val="2672571095"/>
              </p:ext>
            </p:extLst>
          </p:nvPr>
        </p:nvGraphicFramePr>
        <p:xfrm>
          <a:off x="1808341" y="1844824"/>
          <a:ext cx="5527317" cy="914400"/>
        </p:xfrm>
        <a:graphic>
          <a:graphicData uri="http://schemas.openxmlformats.org/drawingml/2006/table">
            <a:tbl>
              <a:tblPr firstRow="1" bandRow="1">
                <a:tableStyleId>{5940675A-B579-460E-94D1-54222C63F5DA}</a:tableStyleId>
              </a:tblPr>
              <a:tblGrid>
                <a:gridCol w="759418"/>
                <a:gridCol w="1029978"/>
                <a:gridCol w="759418"/>
                <a:gridCol w="759418"/>
                <a:gridCol w="1106422"/>
                <a:gridCol w="1112663"/>
              </a:tblGrid>
              <a:tr h="204125">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solidFill>
                            <a:srgbClr val="FF0000"/>
                          </a:solidFill>
                          <a:latin typeface="+mj-lt"/>
                        </a:rPr>
                        <a:t>1</a:t>
                      </a:r>
                      <a:endParaRPr lang="ko-KR" altLang="en-US" sz="1200" dirty="0">
                        <a:solidFill>
                          <a:srgbClr val="FF0000"/>
                        </a:solidFill>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443947">
                <a:tc>
                  <a:txBody>
                    <a:bodyPr/>
                    <a:lstStyle/>
                    <a:p>
                      <a:pPr latinLnBrk="1"/>
                      <a:r>
                        <a:rPr lang="en-US" altLang="ko-KR" sz="1200" dirty="0" smtClean="0">
                          <a:latin typeface="+mj-lt"/>
                        </a:rPr>
                        <a:t>Mesh</a:t>
                      </a:r>
                    </a:p>
                    <a:p>
                      <a:pPr latinLnBrk="1"/>
                      <a:r>
                        <a:rPr lang="en-US" altLang="ko-KR" sz="1200" dirty="0" smtClean="0">
                          <a:latin typeface="+mj-lt"/>
                        </a:rPr>
                        <a:t>Root</a:t>
                      </a:r>
                    </a:p>
                    <a:p>
                      <a:pPr latinLnBrk="1"/>
                      <a:r>
                        <a:rPr lang="en-US" altLang="ko-KR" sz="1200" dirty="0" smtClean="0">
                          <a:latin typeface="+mj-lt"/>
                        </a:rPr>
                        <a:t>Address</a:t>
                      </a:r>
                      <a:endParaRPr lang="ko-KR" altLang="en-US" sz="1200" dirty="0">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dirty="0" smtClean="0">
                          <a:solidFill>
                            <a:srgbClr val="FF0000"/>
                          </a:solidFill>
                          <a:latin typeface="+mj-lt"/>
                        </a:rPr>
                        <a:t>PSN</a:t>
                      </a:r>
                      <a:endParaRPr lang="ko-KR" altLang="en-US" sz="1200" dirty="0">
                        <a:solidFill>
                          <a:srgbClr val="FF0000"/>
                        </a:solidFill>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spTree>
    <p:extLst>
      <p:ext uri="{BB962C8B-B14F-4D97-AF65-F5344CB8AC3E}">
        <p14:creationId xmlns:p14="http://schemas.microsoft.com/office/powerpoint/2010/main" val="561106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28 </a:t>
            </a:r>
          </a:p>
          <a:p>
            <a:r>
              <a:rPr lang="en-US" altLang="ko-KR" sz="2000" dirty="0" smtClean="0">
                <a:ea typeface="굴림" charset="-127"/>
              </a:rPr>
              <a:t>Comment</a:t>
            </a:r>
          </a:p>
          <a:p>
            <a:pPr lvl="1"/>
            <a:r>
              <a:rPr lang="en-US" sz="1600" dirty="0"/>
              <a:t>How is the TTL initialized</a:t>
            </a:r>
            <a:r>
              <a:rPr lang="en-US" sz="1600" dirty="0" smtClean="0"/>
              <a:t>?</a:t>
            </a:r>
          </a:p>
          <a:p>
            <a:r>
              <a:rPr lang="en-US" altLang="ko-KR" sz="2400" dirty="0" smtClean="0">
                <a:ea typeface="굴림" charset="-127"/>
              </a:rPr>
              <a:t>Proposed Change</a:t>
            </a:r>
          </a:p>
          <a:p>
            <a:pPr lvl="1"/>
            <a:r>
              <a:rPr lang="en-US" altLang="ko-KR" sz="1600" dirty="0">
                <a:ea typeface="굴림" charset="-127"/>
              </a:rPr>
              <a:t>Add details on the TTL initialization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7223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in Principle: add details on the TTL initialization</a:t>
            </a:r>
            <a:br>
              <a:rPr lang="en-US" altLang="ko-KR" sz="2000" dirty="0"/>
            </a:br>
            <a:endParaRPr lang="en-US" altLang="ko-KR" sz="2000" dirty="0"/>
          </a:p>
          <a:p>
            <a:pPr marL="0" indent="0" algn="just">
              <a:buNone/>
            </a:pPr>
            <a:r>
              <a:rPr lang="en-US" altLang="ko-KR" sz="2000" dirty="0"/>
              <a:t>[</a:t>
            </a:r>
            <a:r>
              <a:rPr lang="en-US" altLang="ko-KR" sz="2000" dirty="0">
                <a:ea typeface="굴림" charset="-127"/>
              </a:rPr>
              <a:t>P 31 line 28] </a:t>
            </a:r>
            <a:r>
              <a:rPr lang="en-US" altLang="ko-KR" sz="2000" dirty="0"/>
              <a:t>…..it attempts to discover a path to the desired destination by transmitting a P2P-RQ IE addressed accordingly and with the TTL field initialized. </a:t>
            </a:r>
            <a:r>
              <a:rPr lang="en-US" altLang="ko-KR" sz="2000" dirty="0">
                <a:solidFill>
                  <a:srgbClr val="FF0000"/>
                </a:solidFill>
              </a:rPr>
              <a:t>The default value of the TTL is set to l2rDefaultTTL in l2rMeshDescriptionList.</a:t>
            </a:r>
          </a:p>
          <a:p>
            <a:pPr marL="0" indent="0" algn="just">
              <a:buNone/>
            </a:pPr>
            <a:endParaRPr lang="en-US" altLang="ko-KR" sz="2000" dirty="0">
              <a:solidFill>
                <a:srgbClr val="FF0000"/>
              </a:solidFill>
            </a:endParaRPr>
          </a:p>
          <a:p>
            <a:pPr marL="0" indent="0" algn="just">
              <a:buNone/>
            </a:pPr>
            <a:r>
              <a:rPr lang="en-US" altLang="ko-KR" sz="2000" dirty="0">
                <a:solidFill>
                  <a:srgbClr val="FF0000"/>
                </a:solidFill>
              </a:rPr>
              <a:t>Modify Table 42, page 94, line 6 and insert “and P2P-RQ IE” after L2R Routing IE.</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214418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37 </a:t>
            </a:r>
          </a:p>
          <a:p>
            <a:r>
              <a:rPr lang="en-US" altLang="ko-KR" sz="2000" dirty="0" smtClean="0">
                <a:ea typeface="굴림" charset="-127"/>
              </a:rPr>
              <a:t>Comment</a:t>
            </a:r>
          </a:p>
          <a:p>
            <a:pPr lvl="1"/>
            <a:r>
              <a:rPr lang="en-US" sz="1600" dirty="0"/>
              <a:t>"If the Request Direct Response field in the P2P-RQ IE is set to 1 and if an intermediate device has a path to the requested destination, it does not propagate the P2P-RQ IE but replies with a P2P-RP IE."  </a:t>
            </a:r>
          </a:p>
          <a:p>
            <a:pPr lvl="1"/>
            <a:r>
              <a:rPr lang="en-US" sz="1600" dirty="0"/>
              <a:t>What happens if the intended destination receives the P2P-RQ IE from another device later and replies with its own P2P-RP IE</a:t>
            </a:r>
            <a:r>
              <a:rPr lang="en-US" sz="1600" dirty="0" smtClean="0"/>
              <a:t>?</a:t>
            </a:r>
          </a:p>
          <a:p>
            <a:r>
              <a:rPr lang="en-US" altLang="ko-KR" sz="2000" dirty="0" smtClean="0">
                <a:ea typeface="굴림" charset="-127"/>
              </a:rPr>
              <a:t>Proposed Change</a:t>
            </a:r>
          </a:p>
          <a:p>
            <a:pPr lvl="1"/>
            <a:r>
              <a:rPr lang="en-US" altLang="ko-KR" sz="1600" dirty="0">
                <a:ea typeface="굴림" charset="-127"/>
              </a:rPr>
              <a:t>Explain what happens if the original source receives several P2P-RP IEs for the same destination?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69785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1216</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in Principle: add and explain about the case </a:t>
            </a:r>
            <a:r>
              <a:rPr lang="en-US" altLang="ko-KR" sz="2000" dirty="0">
                <a:ea typeface="굴림" charset="-127"/>
              </a:rPr>
              <a:t>that the original source receives several P2P-RP IEs for the same destination</a:t>
            </a:r>
            <a:r>
              <a:rPr lang="en-US" altLang="ko-KR" sz="2000" dirty="0"/>
              <a:t/>
            </a:r>
            <a:br>
              <a:rPr lang="en-US" altLang="ko-KR" sz="2000" dirty="0"/>
            </a:br>
            <a:endParaRPr lang="en-US" altLang="ko-KR" sz="2000" dirty="0"/>
          </a:p>
          <a:p>
            <a:pPr marL="0" indent="0">
              <a:buNone/>
            </a:pPr>
            <a:r>
              <a:rPr lang="en-US" altLang="ko-KR" sz="2000" dirty="0"/>
              <a:t>[</a:t>
            </a:r>
            <a:r>
              <a:rPr lang="en-US" altLang="ko-KR" sz="2000" dirty="0">
                <a:ea typeface="굴림" charset="-127"/>
              </a:rPr>
              <a:t>P 31 line 37] </a:t>
            </a:r>
            <a:r>
              <a:rPr lang="en-US" altLang="ko-KR" sz="2000" dirty="0"/>
              <a:t>If the Request Direct Response field in the P2P-RQ IE is set to 1 and if an intermediate device has a path to the requested destination, it does not propagate the P2P-RQ IE but replies with a P2P-RP IE. </a:t>
            </a:r>
            <a:r>
              <a:rPr lang="en-US" altLang="ko-KR" sz="2000" dirty="0">
                <a:solidFill>
                  <a:srgbClr val="FF0000"/>
                </a:solidFill>
              </a:rPr>
              <a:t>The original source device may start routing data frames as soon as it receives a P2P-RP IE. If it later receives a new P2P-RP IE with a lower hop count, then the routing record is replaced with the information of the new P2P-RP IE, otherwise the P2P-RP IE is discarded.</a:t>
            </a:r>
          </a:p>
          <a:p>
            <a:pPr marL="0" indent="0">
              <a:buNone/>
            </a:pPr>
            <a:endParaRPr lang="en-US" sz="2000"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898272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47 </a:t>
            </a:r>
          </a:p>
          <a:p>
            <a:r>
              <a:rPr lang="en-US" altLang="ko-KR" sz="2000" dirty="0" smtClean="0">
                <a:ea typeface="굴림" charset="-127"/>
              </a:rPr>
              <a:t>Comment</a:t>
            </a:r>
          </a:p>
          <a:p>
            <a:pPr lvl="1"/>
            <a:r>
              <a:rPr lang="en-US" sz="1600" dirty="0"/>
              <a:t>"Figure 19 shows an example of the P2P route establishment between devices D and H when direct response is enabled." </a:t>
            </a:r>
          </a:p>
          <a:p>
            <a:pPr lvl="1"/>
            <a:r>
              <a:rPr lang="en-US" sz="1600" dirty="0"/>
              <a:t>There should be an illustration for both cases, i.e. with direct response enabled and disabled, within one or two figures. See the figures for US route establishment with sibling routing enabled and disabled for your </a:t>
            </a:r>
            <a:r>
              <a:rPr lang="en-US" sz="1600" dirty="0" smtClean="0"/>
              <a:t>reference</a:t>
            </a:r>
          </a:p>
          <a:p>
            <a:r>
              <a:rPr lang="en-US" altLang="ko-KR" sz="2000" dirty="0" smtClean="0">
                <a:ea typeface="굴림" charset="-127"/>
              </a:rPr>
              <a:t>Proposed Change</a:t>
            </a:r>
          </a:p>
          <a:p>
            <a:pPr lvl="1"/>
            <a:r>
              <a:rPr lang="en-US" altLang="ko-KR" sz="1600" dirty="0">
                <a:ea typeface="굴림" charset="-127"/>
              </a:rPr>
              <a:t>Modify Figure 19 to illustrate the direct response disabled case as well or add a new figure for the direct response disabled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4293056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1217</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1600" dirty="0"/>
              <a:t>Accept: </a:t>
            </a:r>
            <a:r>
              <a:rPr lang="en-US" altLang="ko-KR" sz="1600" dirty="0">
                <a:ea typeface="굴림" charset="-127"/>
              </a:rPr>
              <a:t>modify Figure 19 to illustrate the direct response disabled case</a:t>
            </a:r>
            <a:r>
              <a:rPr lang="en-US" altLang="ko-KR" sz="1600" dirty="0"/>
              <a:t> as shown below</a:t>
            </a:r>
          </a:p>
          <a:p>
            <a:r>
              <a:rPr lang="en-US" altLang="ko-KR" sz="1600" dirty="0"/>
              <a:t>Change in figure an all related text the use of Direct Response for intermediate response</a:t>
            </a:r>
          </a:p>
          <a:p>
            <a:r>
              <a:rPr lang="en-US" altLang="ko-KR" sz="1600" dirty="0"/>
              <a:t>Add description of the figure</a:t>
            </a:r>
          </a:p>
          <a:p>
            <a:pPr lvl="1"/>
            <a:r>
              <a:rPr lang="en-US" altLang="ko-KR" sz="1200" dirty="0"/>
              <a:t>Figure 19 shows an example of the P2P route establishment between devices D and H. </a:t>
            </a:r>
            <a:r>
              <a:rPr lang="en-US" altLang="ko-KR" sz="1200" dirty="0">
                <a:solidFill>
                  <a:srgbClr val="00B050"/>
                </a:solidFill>
              </a:rPr>
              <a:t>Assuming that device G has a route record to H</a:t>
            </a:r>
            <a:r>
              <a:rPr lang="en-US" altLang="ko-KR" sz="1200" dirty="0"/>
              <a:t>, if intermediate response is enabled, device </a:t>
            </a:r>
            <a:r>
              <a:rPr lang="en-US" altLang="ko-KR" sz="1200" dirty="0">
                <a:solidFill>
                  <a:srgbClr val="00B050"/>
                </a:solidFill>
              </a:rPr>
              <a:t>responds with</a:t>
            </a:r>
            <a:r>
              <a:rPr lang="en-US" altLang="ko-KR" sz="1200" dirty="0"/>
              <a:t> a P2P-RP </a:t>
            </a:r>
            <a:r>
              <a:rPr lang="en-US" altLang="ko-KR" sz="1200" dirty="0">
                <a:solidFill>
                  <a:srgbClr val="00B050"/>
                </a:solidFill>
              </a:rPr>
              <a:t>IE</a:t>
            </a:r>
            <a:r>
              <a:rPr lang="en-US" altLang="ko-KR" sz="1200" dirty="0"/>
              <a:t> and does not retransmit the P2P-RQ IE. However, if intermediate response is disables, the P2P-RQ IE is flooded to device H.</a:t>
            </a:r>
            <a:r>
              <a:rPr lang="en-US" altLang="ko-KR" sz="1200" i="1" dirty="0"/>
              <a:t/>
            </a:r>
            <a:br>
              <a:rPr lang="en-US" altLang="ko-KR" sz="1200" i="1" dirty="0"/>
            </a:br>
            <a:endParaRPr lang="en-US" altLang="ko-KR" sz="1200" i="1" dirty="0"/>
          </a:p>
          <a:p>
            <a:r>
              <a:rPr lang="en-US" sz="2000" dirty="0" smtClean="0"/>
              <a:t/>
            </a:r>
            <a:br>
              <a:rPr lang="en-US" sz="2000" dirty="0" smtClean="0"/>
            </a:br>
            <a:endParaRPr lang="en-US" sz="2000"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pic>
        <p:nvPicPr>
          <p:cNvPr id="10" name="그림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4089748"/>
            <a:ext cx="3744416" cy="2507604"/>
          </a:xfrm>
          <a:prstGeom prst="rect">
            <a:avLst/>
          </a:prstGeom>
        </p:spPr>
      </p:pic>
    </p:spTree>
    <p:extLst>
      <p:ext uri="{BB962C8B-B14F-4D97-AF65-F5344CB8AC3E}">
        <p14:creationId xmlns:p14="http://schemas.microsoft.com/office/powerpoint/2010/main" val="174295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6.2.6.2 P 62 line </a:t>
            </a:r>
            <a:r>
              <a:rPr lang="en-US" altLang="ko-KR" sz="1600" dirty="0">
                <a:ea typeface="굴림" charset="-127"/>
              </a:rPr>
              <a:t>2</a:t>
            </a:r>
            <a:r>
              <a:rPr lang="en-US" altLang="ko-KR" sz="1600" dirty="0" smtClean="0">
                <a:ea typeface="굴림" charset="-127"/>
              </a:rPr>
              <a:t>0</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a:t>
            </a:r>
            <a:r>
              <a:rPr lang="en-US" sz="1600" dirty="0" smtClean="0"/>
              <a:t>. </a:t>
            </a:r>
          </a:p>
          <a:p>
            <a:r>
              <a:rPr lang="en-US" altLang="ko-KR" sz="2400" dirty="0" smtClean="0">
                <a:ea typeface="굴림" charset="-127"/>
              </a:rPr>
              <a:t>Proposed Change</a:t>
            </a:r>
          </a:p>
          <a:p>
            <a:pPr lvl="1"/>
            <a:r>
              <a:rPr lang="en-US" altLang="ko-KR" sz="1600" dirty="0">
                <a:ea typeface="굴림" charset="-127"/>
              </a:rPr>
              <a:t>I think we need to add Address Mode field to the Descriptor to specify format of the Address fields inside this IE.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90374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1395</a:t>
            </a:r>
            <a:endParaRPr lang="en-US" dirty="0">
              <a:solidFill>
                <a:srgbClr val="FF0000"/>
              </a:solidFill>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9"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
        <p:nvSpPr>
          <p:cNvPr id="11" name="Content Placeholder 2"/>
          <p:cNvSpPr>
            <a:spLocks noGrp="1"/>
          </p:cNvSpPr>
          <p:nvPr/>
        </p:nvSpPr>
        <p:spPr bwMode="auto">
          <a:xfrm>
            <a:off x="688032" y="1698104"/>
            <a:ext cx="7772400" cy="4323184"/>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sz="2000" dirty="0" smtClean="0"/>
              <a:t>Accept in Principle: </a:t>
            </a:r>
            <a:br>
              <a:rPr lang="en-US" sz="2000" dirty="0" smtClean="0"/>
            </a:br>
            <a:endParaRPr lang="en-US" sz="2000" dirty="0" smtClean="0"/>
          </a:p>
          <a:p>
            <a:pPr marL="0" indent="0">
              <a:buNone/>
            </a:pPr>
            <a:r>
              <a:rPr lang="en-US" altLang="ko-KR" sz="2000" dirty="0"/>
              <a:t>[P 62 line </a:t>
            </a:r>
            <a:r>
              <a:rPr lang="en-US" altLang="ko-KR" sz="2000" dirty="0" smtClean="0"/>
              <a:t>20] </a:t>
            </a:r>
            <a:r>
              <a:rPr lang="en-US" sz="2000" dirty="0" smtClean="0"/>
              <a:t>Add the Mesh Address </a:t>
            </a:r>
            <a:r>
              <a:rPr lang="en-US" sz="2000" dirty="0"/>
              <a:t>Mode field to the Descriptor to specify format of the Address fields inside this IE as the commenter suggested</a:t>
            </a:r>
            <a:r>
              <a:rPr lang="en-US" sz="2000" dirty="0" smtClean="0"/>
              <a:t>.</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When the Mesh Address Mode is set to 1, EUI-64 addresses are used, otherwise short addresses are used. </a:t>
            </a:r>
          </a:p>
        </p:txBody>
      </p:sp>
      <p:pic>
        <p:nvPicPr>
          <p:cNvPr id="12" name="table"/>
          <p:cNvPicPr>
            <a:picLocks noChangeAspect="1"/>
          </p:cNvPicPr>
          <p:nvPr/>
        </p:nvPicPr>
        <p:blipFill>
          <a:blip r:embed="rId2"/>
          <a:stretch>
            <a:fillRect/>
          </a:stretch>
        </p:blipFill>
        <p:spPr>
          <a:xfrm>
            <a:off x="1201056" y="3468869"/>
            <a:ext cx="6779340" cy="1158340"/>
          </a:xfrm>
          <a:prstGeom prst="rect">
            <a:avLst/>
          </a:prstGeom>
        </p:spPr>
      </p:pic>
      <p:sp>
        <p:nvSpPr>
          <p:cNvPr id="13" name="TextBox 6"/>
          <p:cNvSpPr txBox="1"/>
          <p:nvPr/>
        </p:nvSpPr>
        <p:spPr>
          <a:xfrm>
            <a:off x="2125960" y="4633678"/>
            <a:ext cx="4786760" cy="30777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sz="1400" b="1" dirty="0"/>
              <a:t>Figure 50—Format of the Descriptor field in the P2P-RQ IE</a:t>
            </a:r>
            <a:endParaRPr lang="ko-KR" altLang="en-US" sz="1400" dirty="0"/>
          </a:p>
        </p:txBody>
      </p:sp>
    </p:spTree>
    <p:extLst>
      <p:ext uri="{BB962C8B-B14F-4D97-AF65-F5344CB8AC3E}">
        <p14:creationId xmlns:p14="http://schemas.microsoft.com/office/powerpoint/2010/main" val="1123526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53500</TotalTime>
  <Words>1373</Words>
  <Application>Microsoft Office PowerPoint</Application>
  <PresentationFormat>화면 슬라이드 쇼(4:3)</PresentationFormat>
  <Paragraphs>221</Paragraphs>
  <Slides>17</Slides>
  <Notes>1</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Office 테마</vt:lpstr>
      <vt:lpstr>PowerPoint 프레젠테이션</vt:lpstr>
      <vt:lpstr>Comment CID 1212</vt:lpstr>
      <vt:lpstr>Proposed resolution for CID 1212</vt:lpstr>
      <vt:lpstr>Comment CID 1216</vt:lpstr>
      <vt:lpstr>Proposed resolution for CID 1216</vt:lpstr>
      <vt:lpstr>Comment CID 1217</vt:lpstr>
      <vt:lpstr>Proposed resolution for CID 1217</vt:lpstr>
      <vt:lpstr>Comment CID 1395</vt:lpstr>
      <vt:lpstr>Proposed resolution for CID 1395</vt:lpstr>
      <vt:lpstr>Comment CID 1396</vt:lpstr>
      <vt:lpstr>Proposed resolution for CID 1396</vt:lpstr>
      <vt:lpstr>Comment CID 1397</vt:lpstr>
      <vt:lpstr>Proposed resolution for CID 1397</vt:lpstr>
      <vt:lpstr>Comment CID 1398</vt:lpstr>
      <vt:lpstr>Proposed resolution for CID 1398</vt:lpstr>
      <vt:lpstr>Comment CID 1399</vt:lpstr>
      <vt:lpstr>Proposed resolution for CID 1399</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1001</cp:revision>
  <cp:lastPrinted>1998-02-10T13:28:06Z</cp:lastPrinted>
  <dcterms:created xsi:type="dcterms:W3CDTF">1999-11-08T18:59:45Z</dcterms:created>
  <dcterms:modified xsi:type="dcterms:W3CDTF">2015-11-12T19:54:42Z</dcterms:modified>
</cp:coreProperties>
</file>