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526" r:id="rId3"/>
    <p:sldId id="527" r:id="rId4"/>
    <p:sldId id="522" r:id="rId5"/>
    <p:sldId id="523" r:id="rId6"/>
    <p:sldId id="524" r:id="rId7"/>
    <p:sldId id="525" r:id="rId8"/>
    <p:sldId id="462" r:id="rId9"/>
    <p:sldId id="517" r:id="rId10"/>
    <p:sldId id="463" r:id="rId11"/>
    <p:sldId id="518" r:id="rId12"/>
    <p:sldId id="464" r:id="rId13"/>
    <p:sldId id="519" r:id="rId14"/>
    <p:sldId id="465" r:id="rId15"/>
    <p:sldId id="520" r:id="rId16"/>
    <p:sldId id="466" r:id="rId17"/>
    <p:sldId id="521"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7" autoAdjust="0"/>
    <p:restoredTop sz="95219" autoAdjust="0"/>
  </p:normalViewPr>
  <p:slideViewPr>
    <p:cSldViewPr>
      <p:cViewPr varScale="1">
        <p:scale>
          <a:sx n="115" d="100"/>
          <a:sy n="115" d="100"/>
        </p:scale>
        <p:origin x="40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802.15-15-0785-00-0010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P2P comments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a:t>Sangjae</a:t>
            </a:r>
            <a:r>
              <a:rPr lang="en-US" altLang="ko-KR" sz="1600" dirty="0"/>
              <a:t> Lee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6.2.6.1 P 62 line 16</a:t>
            </a:r>
          </a:p>
          <a:p>
            <a:r>
              <a:rPr lang="en-US" altLang="ko-KR" sz="2000" dirty="0" smtClean="0">
                <a:ea typeface="굴림" charset="-127"/>
              </a:rPr>
              <a:t>Comment</a:t>
            </a:r>
          </a:p>
          <a:p>
            <a:pPr lvl="1"/>
            <a:r>
              <a:rPr lang="en-US" sz="1600" dirty="0"/>
              <a:t>Describe the case when the field is set to </a:t>
            </a:r>
            <a:r>
              <a:rPr lang="en-US" sz="1600" dirty="0" smtClean="0"/>
              <a:t>0 </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2288876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1396</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add description about </a:t>
            </a:r>
            <a:r>
              <a:rPr lang="en-US" altLang="ko-KR" sz="2000" dirty="0" smtClean="0"/>
              <a:t>the </a:t>
            </a:r>
            <a:r>
              <a:rPr lang="en-US" altLang="ko-KR" sz="2000" dirty="0"/>
              <a:t>case when the field is set to 0 </a:t>
            </a:r>
            <a:r>
              <a:rPr lang="en-US" sz="2000" dirty="0" smtClean="0"/>
              <a:t/>
            </a:r>
            <a:br>
              <a:rPr lang="en-US" sz="2000" dirty="0" smtClean="0"/>
            </a:br>
            <a:endParaRPr lang="en-US" sz="2000" dirty="0" smtClean="0"/>
          </a:p>
          <a:p>
            <a:pPr marL="0" indent="0">
              <a:buNone/>
            </a:pPr>
            <a:r>
              <a:rPr lang="en-US" sz="2000" dirty="0"/>
              <a:t>[P 62 line </a:t>
            </a:r>
            <a:r>
              <a:rPr lang="en-US" sz="2000" dirty="0" smtClean="0"/>
              <a:t>16] When the Request Direct Response field is set to 1, a device that receives the P2P-RQ IE and has routing information to the destination inquired may reply directly with a P2P-RP IE instead of propagating the P2PRQ IE even if it is not the route destination. </a:t>
            </a:r>
            <a:r>
              <a:rPr lang="en-US" sz="2000" dirty="0" smtClean="0">
                <a:solidFill>
                  <a:srgbClr val="FF0000"/>
                </a:solidFill>
              </a:rPr>
              <a:t>When </a:t>
            </a:r>
            <a:r>
              <a:rPr lang="en-US" sz="2000" dirty="0">
                <a:solidFill>
                  <a:srgbClr val="FF0000"/>
                </a:solidFill>
              </a:rPr>
              <a:t>the Request Direct Response field is set to 0, P2P-RQ IE is propagated to the final destination</a:t>
            </a:r>
            <a:r>
              <a:rPr lang="en-US" sz="2000" dirty="0" smtClean="0">
                <a:solidFill>
                  <a:srgbClr val="FF0000"/>
                </a:solidFill>
              </a:rPr>
              <a:t>.</a:t>
            </a:r>
            <a:endParaRPr lang="en-US" sz="2000" dirty="0">
              <a:solidFill>
                <a:srgbClr val="FF0000"/>
              </a:solidFill>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Tree>
    <p:extLst>
      <p:ext uri="{BB962C8B-B14F-4D97-AF65-F5344CB8AC3E}">
        <p14:creationId xmlns:p14="http://schemas.microsoft.com/office/powerpoint/2010/main" val="115005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6.2.7.1 P 63 line 23</a:t>
            </a:r>
          </a:p>
          <a:p>
            <a:r>
              <a:rPr lang="en-US" altLang="ko-KR" sz="2000" dirty="0" smtClean="0">
                <a:ea typeface="굴림" charset="-127"/>
              </a:rPr>
              <a:t>Comment</a:t>
            </a:r>
          </a:p>
          <a:p>
            <a:pPr lvl="1"/>
            <a:r>
              <a:rPr lang="en-US" sz="1600" dirty="0"/>
              <a:t>How does the receiver know to which mesh this message belongs to. I mean there might be two L2R meshes around, one using short addresses one using long addresses, and the neighbor who sent this message might also belong to both of them. How does it know whether this mesh uses short or extended addresses</a:t>
            </a:r>
            <a:r>
              <a:rPr lang="en-US" sz="1600" dirty="0" smtClean="0"/>
              <a:t>. </a:t>
            </a:r>
          </a:p>
          <a:p>
            <a:r>
              <a:rPr lang="en-US" altLang="ko-KR" sz="2400" dirty="0" smtClean="0">
                <a:ea typeface="굴림" charset="-127"/>
              </a:rPr>
              <a:t>Proposed Change</a:t>
            </a:r>
          </a:p>
          <a:p>
            <a:pPr lvl="1"/>
            <a:r>
              <a:rPr lang="en-US" altLang="ko-KR" sz="1600" dirty="0">
                <a:ea typeface="굴림" charset="-127"/>
              </a:rPr>
              <a:t>This is harder to fix as there is no Descriptor where we can add the Address Mode field. Perhaps we need to add Descriptor field and add Address Mode field in to it.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798608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1397</a:t>
            </a:r>
            <a:endParaRPr lang="en-US" dirty="0">
              <a:solidFill>
                <a:srgbClr val="FF0000"/>
              </a:solidFill>
            </a:endParaRPr>
          </a:p>
        </p:txBody>
      </p:sp>
      <p:sp>
        <p:nvSpPr>
          <p:cNvPr id="3" name="Content Placeholder 2"/>
          <p:cNvSpPr>
            <a:spLocks noGrp="1"/>
          </p:cNvSpPr>
          <p:nvPr>
            <p:ph idx="1"/>
          </p:nvPr>
        </p:nvSpPr>
        <p:spPr/>
        <p:txBody>
          <a:bodyPr/>
          <a:lstStyle/>
          <a:p>
            <a:r>
              <a:rPr lang="en-US" sz="1800" dirty="0" smtClean="0"/>
              <a:t>Accept in principle: additional description was added. </a:t>
            </a:r>
            <a:br>
              <a:rPr lang="en-US" sz="1800" dirty="0" smtClean="0"/>
            </a:br>
            <a:endParaRPr lang="en-US" sz="1800" dirty="0" smtClean="0"/>
          </a:p>
          <a:p>
            <a:pPr marL="0" indent="0" algn="just">
              <a:buNone/>
            </a:pPr>
            <a:r>
              <a:rPr lang="en-US" sz="1800" dirty="0"/>
              <a:t>[P 63 line </a:t>
            </a:r>
            <a:r>
              <a:rPr lang="en-US" sz="1800" dirty="0" smtClean="0"/>
              <a:t>23] </a:t>
            </a:r>
          </a:p>
          <a:p>
            <a:pPr marL="0" indent="0" algn="just">
              <a:buNone/>
            </a:pPr>
            <a:r>
              <a:rPr lang="en-US" sz="1800" dirty="0" smtClean="0"/>
              <a:t>6.2.7.1 Route Destination Address field</a:t>
            </a:r>
          </a:p>
          <a:p>
            <a:pPr marL="0" indent="0" algn="just">
              <a:buNone/>
            </a:pPr>
            <a:r>
              <a:rPr lang="en-US" sz="1800" dirty="0" smtClean="0"/>
              <a:t>The </a:t>
            </a:r>
            <a:r>
              <a:rPr lang="en-US" sz="1800" dirty="0"/>
              <a:t>Route Destination Address field contains the address of the device that the source wanted to reach </a:t>
            </a:r>
            <a:r>
              <a:rPr lang="en-US" sz="1800" dirty="0" smtClean="0"/>
              <a:t>with the </a:t>
            </a:r>
            <a:r>
              <a:rPr lang="en-US" sz="1800" dirty="0"/>
              <a:t>P2P-RQ IE. If </a:t>
            </a:r>
            <a:r>
              <a:rPr lang="en-US" sz="1800" dirty="0">
                <a:solidFill>
                  <a:srgbClr val="FF0000"/>
                </a:solidFill>
              </a:rPr>
              <a:t>the </a:t>
            </a:r>
            <a:r>
              <a:rPr lang="en-US" sz="1800" dirty="0" smtClean="0">
                <a:solidFill>
                  <a:srgbClr val="FF0000"/>
                </a:solidFill>
              </a:rPr>
              <a:t>received P2P-RQ</a:t>
            </a:r>
            <a:r>
              <a:rPr lang="en-US" sz="1800" dirty="0" smtClean="0"/>
              <a:t> uses </a:t>
            </a:r>
            <a:r>
              <a:rPr lang="en-US" sz="1800" dirty="0"/>
              <a:t>EUI-64s, this field is encoded as a string. If short addresses are </a:t>
            </a:r>
            <a:r>
              <a:rPr lang="en-US" sz="1800" dirty="0" smtClean="0"/>
              <a:t>used, this </a:t>
            </a:r>
            <a:r>
              <a:rPr lang="en-US" sz="1800" dirty="0"/>
              <a:t>field is encoded as an unsigned integer.</a:t>
            </a:r>
          </a:p>
          <a:p>
            <a:pPr marL="0" indent="0" algn="just">
              <a:buNone/>
            </a:pPr>
            <a:r>
              <a:rPr lang="en-US" sz="1800" dirty="0"/>
              <a:t>6.2.7.2 Route Source Address field</a:t>
            </a:r>
          </a:p>
          <a:p>
            <a:pPr marL="0" indent="0" algn="just">
              <a:buNone/>
            </a:pPr>
            <a:r>
              <a:rPr lang="en-US" sz="1800" dirty="0"/>
              <a:t>The Route Source Address field contains the address of the device originating the P2P-RQ IE to which </a:t>
            </a:r>
            <a:r>
              <a:rPr lang="en-US" sz="1800" dirty="0" smtClean="0"/>
              <a:t>the P2P-RP </a:t>
            </a:r>
            <a:r>
              <a:rPr lang="en-US" sz="1800" dirty="0"/>
              <a:t>IE is addressed. If </a:t>
            </a:r>
            <a:r>
              <a:rPr lang="en-US" sz="1800" dirty="0">
                <a:solidFill>
                  <a:srgbClr val="FF0000"/>
                </a:solidFill>
              </a:rPr>
              <a:t>the</a:t>
            </a:r>
            <a:r>
              <a:rPr lang="en-US" sz="1800" dirty="0"/>
              <a:t> </a:t>
            </a:r>
            <a:r>
              <a:rPr lang="en-US" altLang="ko-KR" sz="1800" dirty="0">
                <a:solidFill>
                  <a:srgbClr val="FF0000"/>
                </a:solidFill>
              </a:rPr>
              <a:t>received P2P-RQ</a:t>
            </a:r>
            <a:r>
              <a:rPr lang="en-US" sz="1800" dirty="0" smtClean="0"/>
              <a:t> </a:t>
            </a:r>
            <a:r>
              <a:rPr lang="en-US" sz="1800" dirty="0"/>
              <a:t>uses EUI-64s, this field is encoded as a string. If short </a:t>
            </a:r>
            <a:r>
              <a:rPr lang="en-US" sz="1800" dirty="0" smtClean="0"/>
              <a:t>addresses are </a:t>
            </a:r>
            <a:r>
              <a:rPr lang="en-US" sz="1800" dirty="0"/>
              <a:t>used, this field is encoded as an unsigned integer.</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r>
              <a:rPr lang="en-US" altLang="ko-KR" b="0" dirty="0" smtClean="0">
                <a:ea typeface="Gulim" pitchFamily="34" charset="-127"/>
              </a:rPr>
              <a:t>3</a:t>
            </a:r>
            <a:endParaRPr lang="en-US" altLang="ko-KR" b="0" dirty="0" smtClean="0">
              <a:ea typeface="Gulim" pitchFamily="34" charset="-127"/>
            </a:endParaRPr>
          </a:p>
        </p:txBody>
      </p:sp>
    </p:spTree>
    <p:extLst>
      <p:ext uri="{BB962C8B-B14F-4D97-AF65-F5344CB8AC3E}">
        <p14:creationId xmlns:p14="http://schemas.microsoft.com/office/powerpoint/2010/main" val="604163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6.2.7.3 P 63 line 35</a:t>
            </a:r>
          </a:p>
          <a:p>
            <a:r>
              <a:rPr lang="en-US" altLang="ko-KR" sz="2000" dirty="0" smtClean="0">
                <a:ea typeface="굴림" charset="-127"/>
              </a:rPr>
              <a:t>Comment</a:t>
            </a:r>
          </a:p>
          <a:p>
            <a:pPr lvl="1"/>
            <a:r>
              <a:rPr lang="en-US" sz="1600" dirty="0"/>
              <a:t>How does the receiver know to which mesh this message belongs to. I mean there might be two L2R meshes around, one using MCO and another not using it. There is no Mesh Root Address in these IEs so the receiver cannot check out the MT table to find out mesh parameters</a:t>
            </a:r>
            <a:r>
              <a:rPr lang="en-US" sz="1600" dirty="0" smtClean="0"/>
              <a:t>. </a:t>
            </a:r>
          </a:p>
          <a:p>
            <a:r>
              <a:rPr lang="en-US" altLang="ko-KR" sz="2400" dirty="0" smtClean="0">
                <a:ea typeface="굴림" charset="-127"/>
              </a:rPr>
              <a:t>Proposed Change</a:t>
            </a:r>
          </a:p>
          <a:p>
            <a:pPr lvl="1"/>
            <a:r>
              <a:rPr lang="en-US" altLang="ko-KR" sz="1600" dirty="0">
                <a:ea typeface="굴림" charset="-127"/>
              </a:rPr>
              <a:t>Perhaps we need to add Descriptor field and add MCO field in to it. Actually I would think it would be better to add MCO field to all Descriptor fields where there is MCO Descriptor in the IE. This includes TC IE, RA IE, P2P-RQ IE, P2P-RP IE. Now at least P2P-RQ and this P2P-RP are missing the Mesh Root Address, so they cannot know which mesh this message belongs to.</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6516580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we added “Mesh Root Address” field. </a:t>
            </a:r>
            <a:br>
              <a:rPr lang="en-US" sz="2000" dirty="0" smtClean="0"/>
            </a:br>
            <a:endParaRPr lang="en-US" sz="2000" dirty="0" smtClean="0"/>
          </a:p>
          <a:p>
            <a:pPr marL="0" indent="0">
              <a:buNone/>
            </a:pPr>
            <a:endParaRPr lang="en-US" sz="2000" dirty="0"/>
          </a:p>
        </p:txBody>
      </p:sp>
      <p:graphicFrame>
        <p:nvGraphicFramePr>
          <p:cNvPr id="7" name="표 6"/>
          <p:cNvGraphicFramePr>
            <a:graphicFrameLocks noGrp="1"/>
          </p:cNvGraphicFramePr>
          <p:nvPr>
            <p:extLst>
              <p:ext uri="{D42A27DB-BD31-4B8C-83A1-F6EECF244321}">
                <p14:modId xmlns:p14="http://schemas.microsoft.com/office/powerpoint/2010/main" val="737588611"/>
              </p:ext>
            </p:extLst>
          </p:nvPr>
        </p:nvGraphicFramePr>
        <p:xfrm>
          <a:off x="251520" y="2503300"/>
          <a:ext cx="8452339" cy="1018520"/>
        </p:xfrm>
        <a:graphic>
          <a:graphicData uri="http://schemas.openxmlformats.org/drawingml/2006/table">
            <a:tbl>
              <a:tblPr firstRow="1" bandRow="1">
                <a:tableStyleId>{5940675A-B579-460E-94D1-54222C63F5DA}</a:tableStyleId>
              </a:tblPr>
              <a:tblGrid>
                <a:gridCol w="944004"/>
                <a:gridCol w="745728"/>
                <a:gridCol w="1011411"/>
                <a:gridCol w="745728"/>
                <a:gridCol w="653627"/>
                <a:gridCol w="653627"/>
                <a:gridCol w="653627"/>
                <a:gridCol w="865505"/>
                <a:gridCol w="1086477"/>
                <a:gridCol w="1092605"/>
              </a:tblGrid>
              <a:tr h="378440">
                <a:tc>
                  <a:txBody>
                    <a:bodyPr/>
                    <a:lstStyle/>
                    <a:p>
                      <a:pPr latinLnBrk="1"/>
                      <a:r>
                        <a:rPr lang="en-US" altLang="ko-KR" sz="1200" dirty="0" smtClean="0">
                          <a:latin typeface="+mj-lt"/>
                        </a:rPr>
                        <a:t>Octets:</a:t>
                      </a:r>
                      <a:r>
                        <a:rPr lang="en-US" altLang="ko-KR" sz="1200" baseline="0" dirty="0" smtClean="0">
                          <a:latin typeface="+mj-lt"/>
                        </a:rPr>
                        <a:t> 1</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1</a:t>
                      </a:r>
                      <a:endParaRPr lang="ko-KR" altLang="en-US" sz="1200" dirty="0">
                        <a:latin typeface="+mj-lt"/>
                      </a:endParaRPr>
                    </a:p>
                  </a:txBody>
                  <a:tcPr/>
                </a:tc>
                <a:tc>
                  <a:txBody>
                    <a:bodyPr/>
                    <a:lstStyle/>
                    <a:p>
                      <a:pPr latinLnBrk="1"/>
                      <a:r>
                        <a:rPr lang="en-US" altLang="ko-KR" sz="1200" dirty="0" smtClean="0">
                          <a:latin typeface="+mj-lt"/>
                        </a:rPr>
                        <a:t>1</a:t>
                      </a:r>
                      <a:endParaRPr lang="ko-KR" altLang="en-US" sz="1200" dirty="0">
                        <a:latin typeface="+mj-lt"/>
                      </a:endParaRPr>
                    </a:p>
                  </a:txBody>
                  <a:tcPr/>
                </a:tc>
                <a:tc>
                  <a:txBody>
                    <a:bodyPr/>
                    <a:lstStyle/>
                    <a:p>
                      <a:pPr latinLnBrk="1"/>
                      <a:r>
                        <a:rPr lang="en-US" altLang="ko-KR" sz="1200" dirty="0" smtClean="0">
                          <a:latin typeface="+mj-lt"/>
                        </a:rPr>
                        <a:t>2</a:t>
                      </a:r>
                      <a:endParaRPr lang="ko-KR" altLang="en-US" sz="1200" dirty="0">
                        <a:latin typeface="+mj-lt"/>
                      </a:endParaRPr>
                    </a:p>
                  </a:txBody>
                  <a:tcPr/>
                </a:tc>
                <a:tc>
                  <a:txBody>
                    <a:bodyPr/>
                    <a:lstStyle/>
                    <a:p>
                      <a:pPr latinLnBrk="1"/>
                      <a:r>
                        <a:rPr lang="en-US" altLang="ko-KR" sz="1200" dirty="0" smtClean="0">
                          <a:latin typeface="+mj-lt"/>
                        </a:rPr>
                        <a:t>0/10</a:t>
                      </a:r>
                      <a:endParaRPr lang="ko-KR" altLang="en-US" sz="1200" dirty="0">
                        <a:latin typeface="+mj-lt"/>
                      </a:endParaRPr>
                    </a:p>
                  </a:txBody>
                  <a:tcPr/>
                </a:tc>
                <a:tc>
                  <a:txBody>
                    <a:bodyPr/>
                    <a:lstStyle/>
                    <a:p>
                      <a:pPr latinLnBrk="1"/>
                      <a:r>
                        <a:rPr lang="en-US" altLang="ko-KR" sz="1200" dirty="0" smtClean="0">
                          <a:latin typeface="+mj-lt"/>
                        </a:rPr>
                        <a:t>0/1</a:t>
                      </a:r>
                      <a:endParaRPr lang="ko-KR" altLang="en-US" sz="1200" dirty="0">
                        <a:latin typeface="+mj-lt"/>
                      </a:endParaRPr>
                    </a:p>
                  </a:txBody>
                  <a:tcPr/>
                </a:tc>
                <a:tc>
                  <a:txBody>
                    <a:bodyPr/>
                    <a:lstStyle/>
                    <a:p>
                      <a:pPr latinLnBrk="1"/>
                      <a:r>
                        <a:rPr lang="en-US" altLang="ko-KR" sz="1200" dirty="0" smtClean="0">
                          <a:latin typeface="+mj-lt"/>
                        </a:rPr>
                        <a:t>0/Variable</a:t>
                      </a:r>
                      <a:endParaRPr lang="ko-KR" altLang="en-US" sz="1200" dirty="0">
                        <a:latin typeface="+mj-lt"/>
                      </a:endParaRPr>
                    </a:p>
                  </a:txBody>
                  <a:tcPr/>
                </a:tc>
              </a:tr>
              <a:tr h="370840">
                <a:tc>
                  <a:txBody>
                    <a:bodyPr/>
                    <a:lstStyle/>
                    <a:p>
                      <a:pPr latinLnBrk="1"/>
                      <a:r>
                        <a:rPr lang="en-US" altLang="ko-KR" sz="1200" dirty="0" smtClean="0">
                          <a:latin typeface="+mj-lt"/>
                        </a:rPr>
                        <a:t>Descriptor</a:t>
                      </a:r>
                      <a:endParaRPr lang="ko-KR" altLang="en-US" sz="1200" dirty="0">
                        <a:latin typeface="+mj-lt"/>
                      </a:endParaRPr>
                    </a:p>
                  </a:txBody>
                  <a:tcPr/>
                </a:tc>
                <a:tc>
                  <a:txBody>
                    <a:bodyPr/>
                    <a:lstStyle/>
                    <a:p>
                      <a:pPr latinLnBrk="1"/>
                      <a:r>
                        <a:rPr lang="en-US" altLang="ko-KR" sz="1200" dirty="0" smtClean="0">
                          <a:latin typeface="+mj-lt"/>
                        </a:rPr>
                        <a:t>Mesh</a:t>
                      </a:r>
                    </a:p>
                    <a:p>
                      <a:pPr latinLnBrk="1"/>
                      <a:r>
                        <a:rPr lang="en-US" altLang="ko-KR" sz="1200" dirty="0" smtClean="0">
                          <a:latin typeface="+mj-lt"/>
                        </a:rPr>
                        <a:t>Root</a:t>
                      </a:r>
                    </a:p>
                    <a:p>
                      <a:pPr latinLnBrk="1"/>
                      <a:r>
                        <a:rPr lang="en-US" altLang="ko-KR" sz="1200" dirty="0" smtClean="0">
                          <a:latin typeface="+mj-lt"/>
                        </a:rPr>
                        <a:t>Address</a:t>
                      </a:r>
                      <a:endParaRPr lang="ko-KR" altLang="en-US" sz="1200" dirty="0">
                        <a:latin typeface="+mj-lt"/>
                      </a:endParaRPr>
                    </a:p>
                  </a:txBody>
                  <a:tcPr/>
                </a:tc>
                <a:tc>
                  <a:txBody>
                    <a:bodyPr/>
                    <a:lstStyle/>
                    <a:p>
                      <a:r>
                        <a:rPr lang="en-US" altLang="ko-KR" sz="1200" b="0" i="0" u="none" strike="noStrike" kern="1200" baseline="0" dirty="0" smtClean="0">
                          <a:solidFill>
                            <a:schemeClr val="tx1"/>
                          </a:solidFill>
                          <a:latin typeface="+mj-lt"/>
                          <a:ea typeface="+mn-ea"/>
                          <a:cs typeface="+mn-cs"/>
                        </a:rPr>
                        <a:t>Route</a:t>
                      </a:r>
                    </a:p>
                    <a:p>
                      <a:r>
                        <a:rPr lang="en-US" altLang="ko-KR" sz="1200" b="0" i="0" u="none" strike="noStrike" kern="1200" baseline="0" dirty="0" smtClean="0">
                          <a:solidFill>
                            <a:schemeClr val="tx1"/>
                          </a:solidFill>
                          <a:latin typeface="+mj-lt"/>
                          <a:ea typeface="+mn-ea"/>
                          <a:cs typeface="+mn-cs"/>
                        </a:rPr>
                        <a:t>Destination</a:t>
                      </a:r>
                    </a:p>
                    <a:p>
                      <a:r>
                        <a:rPr lang="en-US" altLang="ko-KR" sz="1200" b="0" i="0" u="none" strike="noStrike" kern="1200" baseline="0" dirty="0" smtClean="0">
                          <a:solidFill>
                            <a:schemeClr val="tx1"/>
                          </a:solidFill>
                          <a:latin typeface="+mj-lt"/>
                          <a:ea typeface="+mn-ea"/>
                          <a:cs typeface="+mn-cs"/>
                        </a:rPr>
                        <a:t>Address</a:t>
                      </a:r>
                      <a:endParaRPr lang="ko-KR" altLang="en-US" sz="1200" dirty="0">
                        <a:latin typeface="+mj-lt"/>
                      </a:endParaRPr>
                    </a:p>
                  </a:txBody>
                  <a:tcPr/>
                </a:tc>
                <a:tc>
                  <a:txBody>
                    <a:bodyPr/>
                    <a:lstStyle/>
                    <a:p>
                      <a:pPr latinLnBrk="1"/>
                      <a:r>
                        <a:rPr lang="en-US" altLang="ko-KR" sz="1200" dirty="0" smtClean="0">
                          <a:latin typeface="+mj-lt"/>
                        </a:rPr>
                        <a:t>Route</a:t>
                      </a:r>
                    </a:p>
                    <a:p>
                      <a:pPr latinLnBrk="1"/>
                      <a:r>
                        <a:rPr lang="en-US" altLang="ko-KR" sz="1200" dirty="0" smtClean="0">
                          <a:latin typeface="+mj-lt"/>
                        </a:rPr>
                        <a:t>Source</a:t>
                      </a:r>
                    </a:p>
                    <a:p>
                      <a:pPr latinLnBrk="1"/>
                      <a:r>
                        <a:rPr lang="en-US" altLang="ko-KR" sz="1200" dirty="0" smtClean="0">
                          <a:latin typeface="+mj-lt"/>
                        </a:rPr>
                        <a:t>Address</a:t>
                      </a:r>
                      <a:endParaRPr lang="ko-KR" altLang="en-US" sz="1200" dirty="0">
                        <a:latin typeface="+mj-lt"/>
                      </a:endParaRPr>
                    </a:p>
                  </a:txBody>
                  <a:tcPr/>
                </a:tc>
                <a:tc>
                  <a:txBody>
                    <a:bodyPr/>
                    <a:lstStyle/>
                    <a:p>
                      <a:pPr latinLnBrk="1"/>
                      <a:r>
                        <a:rPr lang="en-US" altLang="ko-KR" sz="1200" dirty="0" smtClean="0">
                          <a:latin typeface="+mj-lt"/>
                        </a:rPr>
                        <a:t>Hop Count</a:t>
                      </a:r>
                      <a:endParaRPr lang="ko-KR" altLang="en-US" sz="1200" dirty="0">
                        <a:latin typeface="+mj-lt"/>
                      </a:endParaRPr>
                    </a:p>
                  </a:txBody>
                  <a:tcPr/>
                </a:tc>
                <a:tc>
                  <a:txBody>
                    <a:bodyPr/>
                    <a:lstStyle/>
                    <a:p>
                      <a:pPr latinLnBrk="1"/>
                      <a:r>
                        <a:rPr lang="en-US" altLang="ko-KR" sz="1200" dirty="0" smtClean="0">
                          <a:latin typeface="+mj-lt"/>
                        </a:rPr>
                        <a:t>TTL</a:t>
                      </a:r>
                      <a:endParaRPr lang="ko-KR" altLang="en-US" sz="1200" dirty="0">
                        <a:latin typeface="+mj-lt"/>
                      </a:endParaRPr>
                    </a:p>
                  </a:txBody>
                  <a:tcPr/>
                </a:tc>
                <a:tc>
                  <a:txBody>
                    <a:bodyPr/>
                    <a:lstStyle/>
                    <a:p>
                      <a:pPr latinLnBrk="1"/>
                      <a:r>
                        <a:rPr lang="en-US" altLang="ko-KR" sz="1200" dirty="0" smtClean="0">
                          <a:latin typeface="+mj-lt"/>
                        </a:rPr>
                        <a:t>LSN</a:t>
                      </a:r>
                      <a:endParaRPr lang="ko-KR" altLang="en-US" sz="1200" dirty="0">
                        <a:latin typeface="+mj-lt"/>
                      </a:endParaRPr>
                    </a:p>
                  </a:txBody>
                  <a:tcPr/>
                </a:tc>
                <a:tc>
                  <a:txBody>
                    <a:bodyPr/>
                    <a:lstStyle/>
                    <a:p>
                      <a:pPr latinLnBrk="1"/>
                      <a:r>
                        <a:rPr lang="en-US" altLang="ko-KR" sz="1200" dirty="0" smtClean="0">
                          <a:latin typeface="+mj-lt"/>
                        </a:rPr>
                        <a:t>MCO</a:t>
                      </a:r>
                    </a:p>
                    <a:p>
                      <a:pPr latinLnBrk="1"/>
                      <a:r>
                        <a:rPr lang="en-US" altLang="ko-KR" sz="1200" baseline="0" dirty="0" smtClean="0">
                          <a:latin typeface="+mj-lt"/>
                        </a:rPr>
                        <a:t>Descriptor</a:t>
                      </a:r>
                      <a:endParaRPr lang="ko-KR" altLang="en-US" sz="1200" dirty="0">
                        <a:latin typeface="+mj-lt"/>
                      </a:endParaRPr>
                    </a:p>
                  </a:txBody>
                  <a:tcPr/>
                </a:tc>
                <a:tc>
                  <a:txBody>
                    <a:bodyPr/>
                    <a:lstStyle/>
                    <a:p>
                      <a:pPr latinLnBrk="1"/>
                      <a:r>
                        <a:rPr lang="en-US" altLang="ko-KR" sz="1200" dirty="0" smtClean="0">
                          <a:latin typeface="+mj-lt"/>
                        </a:rPr>
                        <a:t>Number of</a:t>
                      </a:r>
                    </a:p>
                    <a:p>
                      <a:pPr latinLnBrk="1"/>
                      <a:r>
                        <a:rPr lang="en-US" altLang="ko-KR" sz="1200" dirty="0" smtClean="0">
                          <a:latin typeface="+mj-lt"/>
                        </a:rPr>
                        <a:t>Intermediate</a:t>
                      </a:r>
                    </a:p>
                    <a:p>
                      <a:pPr latinLnBrk="1"/>
                      <a:r>
                        <a:rPr lang="en-US" altLang="ko-KR" sz="1200" dirty="0" smtClean="0">
                          <a:latin typeface="+mj-lt"/>
                        </a:rPr>
                        <a:t>Addresses</a:t>
                      </a:r>
                      <a:endParaRPr lang="ko-KR" altLang="en-US" sz="1200" dirty="0">
                        <a:latin typeface="+mj-lt"/>
                      </a:endParaRPr>
                    </a:p>
                  </a:txBody>
                  <a:tcPr/>
                </a:tc>
                <a:tc>
                  <a:txBody>
                    <a:bodyPr/>
                    <a:lstStyle/>
                    <a:p>
                      <a:pPr latinLnBrk="1"/>
                      <a:r>
                        <a:rPr lang="en-US" altLang="ko-KR" sz="1200" dirty="0" smtClean="0">
                          <a:latin typeface="+mj-lt"/>
                        </a:rPr>
                        <a:t>Intermediate</a:t>
                      </a:r>
                    </a:p>
                    <a:p>
                      <a:pPr latinLnBrk="1"/>
                      <a:r>
                        <a:rPr lang="en-US" altLang="ko-KR" sz="1200" dirty="0" smtClean="0">
                          <a:latin typeface="+mj-lt"/>
                        </a:rPr>
                        <a:t>Address List</a:t>
                      </a:r>
                      <a:endParaRPr lang="ko-KR" altLang="en-US" sz="1200" dirty="0">
                        <a:latin typeface="+mj-lt"/>
                      </a:endParaRPr>
                    </a:p>
                  </a:txBody>
                  <a:tcPr/>
                </a:tc>
              </a:tr>
            </a:tbl>
          </a:graphicData>
        </a:graphic>
      </p:graphicFrame>
      <p:graphicFrame>
        <p:nvGraphicFramePr>
          <p:cNvPr id="8" name="표 7"/>
          <p:cNvGraphicFramePr>
            <a:graphicFrameLocks noGrp="1"/>
          </p:cNvGraphicFramePr>
          <p:nvPr>
            <p:extLst>
              <p:ext uri="{D42A27DB-BD31-4B8C-83A1-F6EECF244321}">
                <p14:modId xmlns:p14="http://schemas.microsoft.com/office/powerpoint/2010/main" val="1670092659"/>
              </p:ext>
            </p:extLst>
          </p:nvPr>
        </p:nvGraphicFramePr>
        <p:xfrm>
          <a:off x="1798273" y="4299650"/>
          <a:ext cx="5547454" cy="1018520"/>
        </p:xfrm>
        <a:graphic>
          <a:graphicData uri="http://schemas.openxmlformats.org/drawingml/2006/table">
            <a:tbl>
              <a:tblPr firstRow="1" bandRow="1">
                <a:tableStyleId>{5940675A-B579-460E-94D1-54222C63F5DA}</a:tableStyleId>
              </a:tblPr>
              <a:tblGrid>
                <a:gridCol w="745728"/>
                <a:gridCol w="1011411"/>
                <a:gridCol w="745728"/>
                <a:gridCol w="865505"/>
                <a:gridCol w="1086477"/>
                <a:gridCol w="1092605"/>
              </a:tblGrid>
              <a:tr h="378440">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2/8</a:t>
                      </a:r>
                      <a:endParaRPr lang="ko-KR" altLang="en-US" sz="1200" dirty="0">
                        <a:latin typeface="+mj-lt"/>
                      </a:endParaRPr>
                    </a:p>
                  </a:txBody>
                  <a:tcPr/>
                </a:tc>
                <a:tc>
                  <a:txBody>
                    <a:bodyPr/>
                    <a:lstStyle/>
                    <a:p>
                      <a:pPr latinLnBrk="1"/>
                      <a:r>
                        <a:rPr lang="en-US" altLang="ko-KR" sz="1200" dirty="0" smtClean="0">
                          <a:latin typeface="+mj-lt"/>
                        </a:rPr>
                        <a:t>0/10</a:t>
                      </a:r>
                      <a:endParaRPr lang="ko-KR" altLang="en-US" sz="1200" dirty="0">
                        <a:latin typeface="+mj-lt"/>
                      </a:endParaRPr>
                    </a:p>
                  </a:txBody>
                  <a:tcPr/>
                </a:tc>
                <a:tc>
                  <a:txBody>
                    <a:bodyPr/>
                    <a:lstStyle/>
                    <a:p>
                      <a:pPr latinLnBrk="1"/>
                      <a:r>
                        <a:rPr lang="en-US" altLang="ko-KR" sz="1200" dirty="0" smtClean="0">
                          <a:latin typeface="+mj-lt"/>
                        </a:rPr>
                        <a:t>0/1</a:t>
                      </a:r>
                      <a:endParaRPr lang="ko-KR" altLang="en-US" sz="1200" dirty="0">
                        <a:latin typeface="+mj-lt"/>
                      </a:endParaRPr>
                    </a:p>
                  </a:txBody>
                  <a:tcPr/>
                </a:tc>
                <a:tc>
                  <a:txBody>
                    <a:bodyPr/>
                    <a:lstStyle/>
                    <a:p>
                      <a:pPr latinLnBrk="1"/>
                      <a:r>
                        <a:rPr lang="en-US" altLang="ko-KR" sz="1200" dirty="0" smtClean="0">
                          <a:latin typeface="+mj-lt"/>
                        </a:rPr>
                        <a:t>0/Variable</a:t>
                      </a:r>
                      <a:endParaRPr lang="ko-KR" altLang="en-US" sz="1200" dirty="0">
                        <a:latin typeface="+mj-lt"/>
                      </a:endParaRPr>
                    </a:p>
                  </a:txBody>
                  <a:tcPr/>
                </a:tc>
              </a:tr>
              <a:tr h="370840">
                <a:tc>
                  <a:txBody>
                    <a:bodyPr/>
                    <a:lstStyle/>
                    <a:p>
                      <a:pPr latinLnBrk="1"/>
                      <a:r>
                        <a:rPr lang="en-US" altLang="ko-KR" sz="1200" dirty="0" smtClean="0">
                          <a:latin typeface="+mj-lt"/>
                        </a:rPr>
                        <a:t>Mesh</a:t>
                      </a:r>
                    </a:p>
                    <a:p>
                      <a:pPr latinLnBrk="1"/>
                      <a:r>
                        <a:rPr lang="en-US" altLang="ko-KR" sz="1200" dirty="0" smtClean="0">
                          <a:latin typeface="+mj-lt"/>
                        </a:rPr>
                        <a:t>Root</a:t>
                      </a:r>
                    </a:p>
                    <a:p>
                      <a:pPr latinLnBrk="1"/>
                      <a:r>
                        <a:rPr lang="en-US" altLang="ko-KR" sz="1200" dirty="0" smtClean="0">
                          <a:latin typeface="+mj-lt"/>
                        </a:rPr>
                        <a:t>Address</a:t>
                      </a:r>
                      <a:endParaRPr lang="ko-KR" altLang="en-US" sz="1200" dirty="0">
                        <a:latin typeface="+mj-lt"/>
                      </a:endParaRPr>
                    </a:p>
                  </a:txBody>
                  <a:tcPr/>
                </a:tc>
                <a:tc>
                  <a:txBody>
                    <a:bodyPr/>
                    <a:lstStyle/>
                    <a:p>
                      <a:r>
                        <a:rPr lang="en-US" altLang="ko-KR" sz="1200" b="0" i="0" u="none" strike="noStrike" kern="1200" baseline="0" dirty="0" smtClean="0">
                          <a:solidFill>
                            <a:schemeClr val="tx1"/>
                          </a:solidFill>
                          <a:latin typeface="+mj-lt"/>
                          <a:ea typeface="+mn-ea"/>
                          <a:cs typeface="+mn-cs"/>
                        </a:rPr>
                        <a:t>Route</a:t>
                      </a:r>
                    </a:p>
                    <a:p>
                      <a:r>
                        <a:rPr lang="en-US" altLang="ko-KR" sz="1200" b="0" i="0" u="none" strike="noStrike" kern="1200" baseline="0" dirty="0" smtClean="0">
                          <a:solidFill>
                            <a:schemeClr val="tx1"/>
                          </a:solidFill>
                          <a:latin typeface="+mj-lt"/>
                          <a:ea typeface="+mn-ea"/>
                          <a:cs typeface="+mn-cs"/>
                        </a:rPr>
                        <a:t>Destination</a:t>
                      </a:r>
                    </a:p>
                    <a:p>
                      <a:r>
                        <a:rPr lang="en-US" altLang="ko-KR" sz="1200" b="0" i="0" u="none" strike="noStrike" kern="1200" baseline="0" dirty="0" smtClean="0">
                          <a:solidFill>
                            <a:schemeClr val="tx1"/>
                          </a:solidFill>
                          <a:latin typeface="+mj-lt"/>
                          <a:ea typeface="+mn-ea"/>
                          <a:cs typeface="+mn-cs"/>
                        </a:rPr>
                        <a:t>Address</a:t>
                      </a:r>
                      <a:endParaRPr lang="ko-KR" altLang="en-US" sz="1200" dirty="0">
                        <a:latin typeface="+mj-lt"/>
                      </a:endParaRPr>
                    </a:p>
                  </a:txBody>
                  <a:tcPr/>
                </a:tc>
                <a:tc>
                  <a:txBody>
                    <a:bodyPr/>
                    <a:lstStyle/>
                    <a:p>
                      <a:pPr latinLnBrk="1"/>
                      <a:r>
                        <a:rPr lang="en-US" altLang="ko-KR" sz="1200" dirty="0" smtClean="0">
                          <a:latin typeface="+mj-lt"/>
                        </a:rPr>
                        <a:t>Route</a:t>
                      </a:r>
                    </a:p>
                    <a:p>
                      <a:pPr latinLnBrk="1"/>
                      <a:r>
                        <a:rPr lang="en-US" altLang="ko-KR" sz="1200" dirty="0" smtClean="0">
                          <a:latin typeface="+mj-lt"/>
                        </a:rPr>
                        <a:t>Source</a:t>
                      </a:r>
                    </a:p>
                    <a:p>
                      <a:pPr latinLnBrk="1"/>
                      <a:r>
                        <a:rPr lang="en-US" altLang="ko-KR" sz="1200" dirty="0" smtClean="0">
                          <a:latin typeface="+mj-lt"/>
                        </a:rPr>
                        <a:t>Address</a:t>
                      </a:r>
                      <a:endParaRPr lang="ko-KR" altLang="en-US" sz="1200" dirty="0">
                        <a:latin typeface="+mj-lt"/>
                      </a:endParaRPr>
                    </a:p>
                  </a:txBody>
                  <a:tcPr/>
                </a:tc>
                <a:tc>
                  <a:txBody>
                    <a:bodyPr/>
                    <a:lstStyle/>
                    <a:p>
                      <a:pPr latinLnBrk="1"/>
                      <a:r>
                        <a:rPr lang="en-US" altLang="ko-KR" sz="1200" dirty="0" smtClean="0">
                          <a:latin typeface="+mj-lt"/>
                        </a:rPr>
                        <a:t>MCO</a:t>
                      </a:r>
                      <a:endParaRPr lang="en-US" altLang="ko-KR" sz="1200" baseline="0" dirty="0" smtClean="0">
                        <a:latin typeface="+mj-lt"/>
                      </a:endParaRPr>
                    </a:p>
                    <a:p>
                      <a:pPr latinLnBrk="1"/>
                      <a:r>
                        <a:rPr lang="en-US" altLang="ko-KR" sz="1200" baseline="0" dirty="0" smtClean="0">
                          <a:latin typeface="+mj-lt"/>
                        </a:rPr>
                        <a:t>Descriptor</a:t>
                      </a:r>
                      <a:endParaRPr lang="ko-KR" altLang="en-US" sz="1200" dirty="0">
                        <a:latin typeface="+mj-lt"/>
                      </a:endParaRPr>
                    </a:p>
                  </a:txBody>
                  <a:tcPr/>
                </a:tc>
                <a:tc>
                  <a:txBody>
                    <a:bodyPr/>
                    <a:lstStyle/>
                    <a:p>
                      <a:pPr latinLnBrk="1"/>
                      <a:r>
                        <a:rPr lang="en-US" altLang="ko-KR" sz="1200" dirty="0" smtClean="0">
                          <a:latin typeface="+mj-lt"/>
                        </a:rPr>
                        <a:t>Number of</a:t>
                      </a:r>
                    </a:p>
                    <a:p>
                      <a:pPr latinLnBrk="1"/>
                      <a:r>
                        <a:rPr lang="en-US" altLang="ko-KR" sz="1200" dirty="0" smtClean="0">
                          <a:latin typeface="+mj-lt"/>
                        </a:rPr>
                        <a:t>Intermediate</a:t>
                      </a:r>
                    </a:p>
                    <a:p>
                      <a:pPr latinLnBrk="1"/>
                      <a:r>
                        <a:rPr lang="en-US" altLang="ko-KR" sz="1200" dirty="0" smtClean="0">
                          <a:latin typeface="+mj-lt"/>
                        </a:rPr>
                        <a:t>Addresses</a:t>
                      </a:r>
                      <a:endParaRPr lang="ko-KR" altLang="en-US" sz="1200" dirty="0">
                        <a:latin typeface="+mj-lt"/>
                      </a:endParaRPr>
                    </a:p>
                  </a:txBody>
                  <a:tcPr/>
                </a:tc>
                <a:tc>
                  <a:txBody>
                    <a:bodyPr/>
                    <a:lstStyle/>
                    <a:p>
                      <a:pPr latinLnBrk="1"/>
                      <a:r>
                        <a:rPr lang="en-US" altLang="ko-KR" sz="1200" dirty="0" smtClean="0">
                          <a:latin typeface="+mj-lt"/>
                        </a:rPr>
                        <a:t>Intermediate</a:t>
                      </a:r>
                    </a:p>
                    <a:p>
                      <a:pPr latinLnBrk="1"/>
                      <a:r>
                        <a:rPr lang="en-US" altLang="ko-KR" sz="1200" dirty="0" smtClean="0">
                          <a:latin typeface="+mj-lt"/>
                        </a:rPr>
                        <a:t>Address List</a:t>
                      </a:r>
                      <a:endParaRPr lang="ko-KR" altLang="en-US" sz="1200" dirty="0">
                        <a:latin typeface="+mj-lt"/>
                      </a:endParaRPr>
                    </a:p>
                  </a:txBody>
                  <a:tcPr/>
                </a:tc>
              </a:tr>
            </a:tbl>
          </a:graphicData>
        </a:graphic>
      </p:graphicFrame>
      <p:sp>
        <p:nvSpPr>
          <p:cNvPr id="10" name="TextBox 9"/>
          <p:cNvSpPr txBox="1"/>
          <p:nvPr/>
        </p:nvSpPr>
        <p:spPr>
          <a:xfrm>
            <a:off x="3059832" y="5407460"/>
            <a:ext cx="2660152" cy="276999"/>
          </a:xfrm>
          <a:prstGeom prst="rect">
            <a:avLst/>
          </a:prstGeom>
          <a:noFill/>
        </p:spPr>
        <p:txBody>
          <a:bodyPr wrap="none" rtlCol="0">
            <a:spAutoFit/>
          </a:bodyPr>
          <a:lstStyle/>
          <a:p>
            <a:r>
              <a:rPr lang="en-US" altLang="ko-KR" b="1" dirty="0"/>
              <a:t>Figure 49—Format of the P2P-RQ IE</a:t>
            </a:r>
            <a:endParaRPr lang="ko-KR" altLang="en-US" dirty="0"/>
          </a:p>
        </p:txBody>
      </p:sp>
      <p:sp>
        <p:nvSpPr>
          <p:cNvPr id="11" name="직사각형 10"/>
          <p:cNvSpPr/>
          <p:nvPr/>
        </p:nvSpPr>
        <p:spPr>
          <a:xfrm>
            <a:off x="3147613" y="3665836"/>
            <a:ext cx="2660152" cy="276999"/>
          </a:xfrm>
          <a:prstGeom prst="rect">
            <a:avLst/>
          </a:prstGeom>
        </p:spPr>
        <p:txBody>
          <a:bodyPr wrap="none">
            <a:spAutoFit/>
          </a:bodyPr>
          <a:lstStyle/>
          <a:p>
            <a:r>
              <a:rPr lang="en-US" altLang="ko-KR" b="1" dirty="0">
                <a:latin typeface="+mj-lt"/>
              </a:rPr>
              <a:t>Figure 49—Format of the P2P-RQ IE</a:t>
            </a:r>
            <a:endParaRPr lang="ko-KR" altLang="en-US" dirty="0">
              <a:latin typeface="+mj-lt"/>
            </a:endParaRPr>
          </a:p>
        </p:txBody>
      </p:sp>
      <p:sp>
        <p:nvSpPr>
          <p:cNvPr id="6" name="Rectangle 5"/>
          <p:cNvSpPr/>
          <p:nvPr/>
        </p:nvSpPr>
        <p:spPr>
          <a:xfrm>
            <a:off x="652656" y="5773749"/>
            <a:ext cx="7805544" cy="461665"/>
          </a:xfrm>
          <a:prstGeom prst="rect">
            <a:avLst/>
          </a:prstGeom>
        </p:spPr>
        <p:txBody>
          <a:bodyPr wrap="square">
            <a:spAutoFit/>
          </a:bodyPr>
          <a:lstStyle/>
          <a:p>
            <a:r>
              <a:rPr lang="en-US" dirty="0" smtClean="0">
                <a:latin typeface=""/>
              </a:rPr>
              <a:t>Mesh root address: </a:t>
            </a:r>
            <a:r>
              <a:rPr lang="en-US" dirty="0">
                <a:latin typeface=""/>
              </a:rPr>
              <a:t>Indicates the address mode of the </a:t>
            </a:r>
            <a:r>
              <a:rPr lang="en-US" dirty="0" smtClean="0">
                <a:latin typeface=""/>
              </a:rPr>
              <a:t>mesh root</a:t>
            </a:r>
            <a:r>
              <a:rPr lang="en-US" dirty="0">
                <a:latin typeface=""/>
              </a:rPr>
              <a:t>. If SHORT, a short address </a:t>
            </a:r>
            <a:r>
              <a:rPr lang="en-US" dirty="0" smtClean="0">
                <a:latin typeface=""/>
              </a:rPr>
              <a:t>is used. If LONG</a:t>
            </a:r>
            <a:r>
              <a:rPr lang="en-US" dirty="0">
                <a:latin typeface=""/>
              </a:rPr>
              <a:t>, a 64-bit address is used.</a:t>
            </a:r>
            <a:endParaRPr lang="en-US" dirty="0"/>
          </a:p>
        </p:txBody>
      </p:sp>
      <p:sp>
        <p:nvSpPr>
          <p:cNvPr id="12"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3"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r>
              <a:rPr lang="en-US" altLang="ko-KR" b="0" dirty="0" smtClean="0">
                <a:ea typeface="Gulim" pitchFamily="34" charset="-127"/>
              </a:rPr>
              <a:t>5</a:t>
            </a:r>
            <a:endParaRPr lang="en-US" altLang="ko-KR" b="0" dirty="0" smtClean="0">
              <a:ea typeface="Gulim" pitchFamily="34" charset="-127"/>
            </a:endParaRPr>
          </a:p>
        </p:txBody>
      </p:sp>
    </p:spTree>
    <p:extLst>
      <p:ext uri="{BB962C8B-B14F-4D97-AF65-F5344CB8AC3E}">
        <p14:creationId xmlns:p14="http://schemas.microsoft.com/office/powerpoint/2010/main" val="329189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6.2.7 P 63 line 16</a:t>
            </a:r>
          </a:p>
          <a:p>
            <a:r>
              <a:rPr lang="en-US" altLang="ko-KR" sz="2000" dirty="0" smtClean="0">
                <a:ea typeface="굴림" charset="-127"/>
              </a:rPr>
              <a:t>Comment</a:t>
            </a:r>
          </a:p>
          <a:p>
            <a:pPr lvl="1"/>
            <a:r>
              <a:rPr lang="en-US" sz="1600" dirty="0"/>
              <a:t>The P2P-RP IE should have a LSN </a:t>
            </a:r>
            <a:r>
              <a:rPr lang="en-US" sz="1600" dirty="0" smtClean="0"/>
              <a:t>field </a:t>
            </a:r>
          </a:p>
          <a:p>
            <a:r>
              <a:rPr lang="en-US" altLang="ko-KR" sz="2000" dirty="0" smtClean="0">
                <a:ea typeface="굴림" charset="-127"/>
              </a:rPr>
              <a:t>Proposed Change</a:t>
            </a:r>
          </a:p>
          <a:p>
            <a:pPr lvl="1"/>
            <a:r>
              <a:rPr lang="en-US" altLang="ko-KR" sz="1600" dirty="0">
                <a:ea typeface="굴림" charset="-127"/>
              </a:rPr>
              <a:t>Insert an "LSN" field after the Route Source Address, and the corresponding description in a new </a:t>
            </a:r>
            <a:r>
              <a:rPr lang="en-US" altLang="ko-KR" sz="1600" dirty="0" err="1">
                <a:ea typeface="굴림" charset="-127"/>
              </a:rPr>
              <a:t>subclause</a:t>
            </a:r>
            <a:r>
              <a:rPr lang="en-US" altLang="ko-KR" sz="1600" dirty="0">
                <a:ea typeface="굴림" charset="-127"/>
              </a:rPr>
              <a:t> 6.2.7.3</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1715032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1399</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Reject</a:t>
            </a:r>
          </a:p>
          <a:p>
            <a:r>
              <a:rPr lang="en-US" sz="2000" dirty="0" smtClean="0"/>
              <a:t>[</a:t>
            </a:r>
            <a:r>
              <a:rPr lang="en-US" altLang="ko-KR" sz="2000" dirty="0">
                <a:ea typeface="굴림" charset="-127"/>
              </a:rPr>
              <a:t>P 63 line </a:t>
            </a:r>
            <a:r>
              <a:rPr lang="en-US" altLang="ko-KR" sz="2000" dirty="0" smtClean="0">
                <a:ea typeface="굴림" charset="-127"/>
              </a:rPr>
              <a:t>16]</a:t>
            </a:r>
            <a:r>
              <a:rPr lang="en-US" altLang="ko-KR" sz="2000" dirty="0" smtClean="0"/>
              <a:t> </a:t>
            </a:r>
            <a:r>
              <a:rPr lang="en-US" sz="2000" dirty="0" smtClean="0"/>
              <a:t>the </a:t>
            </a:r>
            <a:r>
              <a:rPr lang="en-US" sz="2000" dirty="0"/>
              <a:t>LSN of P2P-RP IE is same as the LSN of P2P-RQ IE</a:t>
            </a:r>
            <a:r>
              <a:rPr lang="en-US" sz="2000" dirty="0" smtClean="0"/>
              <a:t>. Therefore, LSN field is not necessary in P2P-RP IE.</a:t>
            </a:r>
            <a:endParaRPr lang="en-US" sz="2000" dirty="0"/>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r>
              <a:rPr lang="en-US" altLang="ko-KR" b="0" dirty="0" smtClean="0">
                <a:ea typeface="Gulim" pitchFamily="34" charset="-127"/>
              </a:rPr>
              <a:t>7</a:t>
            </a:r>
            <a:endParaRPr lang="en-US" altLang="ko-KR" b="0" dirty="0" smtClean="0">
              <a:ea typeface="Gulim" pitchFamily="34" charset="-127"/>
            </a:endParaRPr>
          </a:p>
        </p:txBody>
      </p:sp>
    </p:spTree>
    <p:extLst>
      <p:ext uri="{BB962C8B-B14F-4D97-AF65-F5344CB8AC3E}">
        <p14:creationId xmlns:p14="http://schemas.microsoft.com/office/powerpoint/2010/main" val="561106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1212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5.2.6 P 31 line 28 </a:t>
            </a:r>
          </a:p>
          <a:p>
            <a:r>
              <a:rPr lang="en-US" altLang="ko-KR" sz="2000" dirty="0" smtClean="0">
                <a:ea typeface="굴림" charset="-127"/>
              </a:rPr>
              <a:t>Comment</a:t>
            </a:r>
          </a:p>
          <a:p>
            <a:pPr lvl="1"/>
            <a:r>
              <a:rPr lang="en-US" sz="1600" dirty="0"/>
              <a:t>How is the TTL initialized</a:t>
            </a:r>
            <a:r>
              <a:rPr lang="en-US" sz="1600" dirty="0" smtClean="0"/>
              <a:t>?</a:t>
            </a:r>
          </a:p>
          <a:p>
            <a:r>
              <a:rPr lang="en-US" altLang="ko-KR" sz="2400" dirty="0" smtClean="0">
                <a:ea typeface="굴림" charset="-127"/>
              </a:rPr>
              <a:t>Proposed Change</a:t>
            </a:r>
          </a:p>
          <a:p>
            <a:pPr lvl="1"/>
            <a:r>
              <a:rPr lang="en-US" altLang="ko-KR" sz="1600" dirty="0">
                <a:ea typeface="굴림" charset="-127"/>
              </a:rPr>
              <a:t>Add details on the TTL initialization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772230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1212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add </a:t>
            </a:r>
            <a:r>
              <a:rPr lang="en-US" sz="2000" dirty="0"/>
              <a:t>details on the TTL </a:t>
            </a:r>
            <a:r>
              <a:rPr lang="en-US" sz="2000" dirty="0" smtClean="0"/>
              <a:t>initialization</a:t>
            </a:r>
            <a:br>
              <a:rPr lang="en-US" sz="2000" dirty="0" smtClean="0"/>
            </a:br>
            <a:endParaRPr lang="en-US" sz="2000" dirty="0" smtClean="0"/>
          </a:p>
          <a:p>
            <a:pPr marL="0" indent="0" algn="just">
              <a:buNone/>
            </a:pPr>
            <a:r>
              <a:rPr lang="en-US" sz="2000" dirty="0" smtClean="0"/>
              <a:t>[</a:t>
            </a:r>
            <a:r>
              <a:rPr lang="en-US" altLang="ko-KR" sz="2000" dirty="0">
                <a:ea typeface="굴림" charset="-127"/>
              </a:rPr>
              <a:t>P 31 line </a:t>
            </a:r>
            <a:r>
              <a:rPr lang="en-US" altLang="ko-KR" sz="2000" dirty="0" smtClean="0">
                <a:ea typeface="굴림" charset="-127"/>
              </a:rPr>
              <a:t>28] </a:t>
            </a:r>
            <a:r>
              <a:rPr lang="en-US" sz="2000" dirty="0" smtClean="0"/>
              <a:t>…..it </a:t>
            </a:r>
            <a:r>
              <a:rPr lang="en-US" sz="2000" dirty="0"/>
              <a:t>attempts to discover a path to the desired destination by transmitting a P2P-RQ IE </a:t>
            </a:r>
            <a:r>
              <a:rPr lang="en-US" sz="2000" dirty="0" smtClean="0"/>
              <a:t>addressed accordingly </a:t>
            </a:r>
            <a:r>
              <a:rPr lang="en-US" sz="2000" dirty="0"/>
              <a:t>and with the TTL field </a:t>
            </a:r>
            <a:r>
              <a:rPr lang="en-US" sz="2000" dirty="0" smtClean="0"/>
              <a:t>initialized. </a:t>
            </a:r>
            <a:r>
              <a:rPr lang="en-US" sz="2000" dirty="0" smtClean="0">
                <a:solidFill>
                  <a:srgbClr val="FF0000"/>
                </a:solidFill>
              </a:rPr>
              <a:t>The </a:t>
            </a:r>
            <a:r>
              <a:rPr lang="en-US" sz="2000" dirty="0">
                <a:solidFill>
                  <a:srgbClr val="FF0000"/>
                </a:solidFill>
              </a:rPr>
              <a:t>default </a:t>
            </a:r>
            <a:r>
              <a:rPr lang="en-US" sz="2000" dirty="0" smtClean="0">
                <a:solidFill>
                  <a:srgbClr val="FF0000"/>
                </a:solidFill>
              </a:rPr>
              <a:t>value of the TTL </a:t>
            </a:r>
            <a:r>
              <a:rPr lang="en-US" sz="2000" dirty="0">
                <a:solidFill>
                  <a:srgbClr val="FF0000"/>
                </a:solidFill>
              </a:rPr>
              <a:t>is set to </a:t>
            </a:r>
            <a:r>
              <a:rPr lang="en-US" sz="2000" dirty="0" smtClean="0">
                <a:solidFill>
                  <a:srgbClr val="FF0000"/>
                </a:solidFill>
              </a:rPr>
              <a:t>l2rDefaultTTL in </a:t>
            </a:r>
            <a:r>
              <a:rPr lang="en-US" sz="2000" dirty="0">
                <a:solidFill>
                  <a:srgbClr val="FF0000"/>
                </a:solidFill>
              </a:rPr>
              <a:t>l2rMeshDescriptionList</a:t>
            </a:r>
            <a:r>
              <a:rPr lang="en-US" sz="2000" dirty="0" smtClean="0">
                <a:solidFill>
                  <a:srgbClr val="FF0000"/>
                </a:solidFill>
              </a:rPr>
              <a:t>. The TTL in SSPAN </a:t>
            </a:r>
            <a:r>
              <a:rPr lang="en-US" sz="2000" dirty="0">
                <a:solidFill>
                  <a:srgbClr val="FF0000"/>
                </a:solidFill>
              </a:rPr>
              <a:t>relies on the </a:t>
            </a:r>
            <a:r>
              <a:rPr lang="en-US" sz="2000" dirty="0" smtClean="0">
                <a:solidFill>
                  <a:srgbClr val="FF0000"/>
                </a:solidFill>
              </a:rPr>
              <a:t>implementer and </a:t>
            </a:r>
            <a:r>
              <a:rPr lang="en-US" sz="2000" dirty="0">
                <a:solidFill>
                  <a:srgbClr val="FF0000"/>
                </a:solidFill>
              </a:rPr>
              <a:t>is out of the scope of this recommended practice</a:t>
            </a:r>
            <a:r>
              <a:rPr lang="en-US" sz="2000" dirty="0" smtClean="0">
                <a:solidFill>
                  <a:srgbClr val="FF0000"/>
                </a:solidFill>
              </a:rPr>
              <a:t>.</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3</a:t>
            </a:r>
            <a:endParaRPr lang="en-US" altLang="ko-KR" b="0" dirty="0" smtClean="0">
              <a:ea typeface="Gulim" pitchFamily="34" charset="-127"/>
            </a:endParaRPr>
          </a:p>
        </p:txBody>
      </p:sp>
    </p:spTree>
    <p:extLst>
      <p:ext uri="{BB962C8B-B14F-4D97-AF65-F5344CB8AC3E}">
        <p14:creationId xmlns:p14="http://schemas.microsoft.com/office/powerpoint/2010/main" val="214418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1216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5.2.6 P 31 line 37 </a:t>
            </a:r>
          </a:p>
          <a:p>
            <a:r>
              <a:rPr lang="en-US" altLang="ko-KR" sz="2000" dirty="0" smtClean="0">
                <a:ea typeface="굴림" charset="-127"/>
              </a:rPr>
              <a:t>Comment</a:t>
            </a:r>
          </a:p>
          <a:p>
            <a:pPr lvl="1"/>
            <a:r>
              <a:rPr lang="en-US" sz="1600" dirty="0"/>
              <a:t>"If the Request Direct Response field in the P2P-RQ IE is set to 1 and if an intermediate device has a path to the requested destination, it does not propagate the P2P-RQ IE but replies with a P2P-RP IE."  </a:t>
            </a:r>
          </a:p>
          <a:p>
            <a:pPr lvl="1"/>
            <a:r>
              <a:rPr lang="en-US" sz="1600" dirty="0"/>
              <a:t>What happens if the intended destination receives the P2P-RQ IE from another device later and replies with its own P2P-RP IE</a:t>
            </a:r>
            <a:r>
              <a:rPr lang="en-US" sz="1600" dirty="0" smtClean="0"/>
              <a:t>?</a:t>
            </a:r>
          </a:p>
          <a:p>
            <a:r>
              <a:rPr lang="en-US" altLang="ko-KR" sz="2000" dirty="0" smtClean="0">
                <a:ea typeface="굴림" charset="-127"/>
              </a:rPr>
              <a:t>Proposed Change</a:t>
            </a:r>
          </a:p>
          <a:p>
            <a:pPr lvl="1"/>
            <a:r>
              <a:rPr lang="en-US" altLang="ko-KR" sz="1600" dirty="0">
                <a:ea typeface="굴림" charset="-127"/>
              </a:rPr>
              <a:t>Explain what happens if the original source receives several P2P-RP IEs for the same destination?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769785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1216</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add and explain about the case </a:t>
            </a:r>
            <a:r>
              <a:rPr lang="en-US" sz="2000" dirty="0" smtClean="0">
                <a:ea typeface="굴림" charset="-127"/>
              </a:rPr>
              <a:t>that</a:t>
            </a:r>
            <a:r>
              <a:rPr lang="en-US" altLang="ko-KR" sz="2000" dirty="0" smtClean="0">
                <a:ea typeface="굴림" charset="-127"/>
              </a:rPr>
              <a:t> </a:t>
            </a:r>
            <a:r>
              <a:rPr lang="en-US" altLang="ko-KR" sz="2000" dirty="0">
                <a:ea typeface="굴림" charset="-127"/>
              </a:rPr>
              <a:t>the original source receives several P2P-RP IEs for the same destination</a:t>
            </a:r>
            <a:r>
              <a:rPr lang="en-US" sz="2000" dirty="0" smtClean="0"/>
              <a:t/>
            </a:r>
            <a:br>
              <a:rPr lang="en-US" sz="2000" dirty="0" smtClean="0"/>
            </a:br>
            <a:endParaRPr lang="en-US" sz="2000" dirty="0" smtClean="0"/>
          </a:p>
          <a:p>
            <a:pPr marL="0" indent="0">
              <a:buNone/>
            </a:pPr>
            <a:r>
              <a:rPr lang="en-US" sz="2000" dirty="0" smtClean="0"/>
              <a:t>[</a:t>
            </a:r>
            <a:r>
              <a:rPr lang="en-US" altLang="ko-KR" sz="2000" dirty="0">
                <a:ea typeface="굴림" charset="-127"/>
              </a:rPr>
              <a:t>P 31 line </a:t>
            </a:r>
            <a:r>
              <a:rPr lang="en-US" altLang="ko-KR" sz="2000" dirty="0" smtClean="0">
                <a:ea typeface="굴림" charset="-127"/>
              </a:rPr>
              <a:t>37] </a:t>
            </a:r>
            <a:r>
              <a:rPr lang="en-US" sz="2000" dirty="0" smtClean="0"/>
              <a:t>If </a:t>
            </a:r>
            <a:r>
              <a:rPr lang="en-US" sz="2000" dirty="0"/>
              <a:t>the Request Direct Response field in the P2P-RQ IE is set to 1 and if an intermediate device </a:t>
            </a:r>
            <a:r>
              <a:rPr lang="en-US" sz="2000" dirty="0" smtClean="0"/>
              <a:t>has a </a:t>
            </a:r>
            <a:r>
              <a:rPr lang="en-US" sz="2000" dirty="0"/>
              <a:t>path to the requested destination, it does not propagate the P2P-RQ IE but replies with a P2P-RP IE</a:t>
            </a:r>
            <a:r>
              <a:rPr lang="en-US" sz="2000" dirty="0" smtClean="0"/>
              <a:t>. </a:t>
            </a:r>
            <a:r>
              <a:rPr lang="en-US" sz="2000" dirty="0" smtClean="0">
                <a:solidFill>
                  <a:srgbClr val="FF0000"/>
                </a:solidFill>
              </a:rPr>
              <a:t>If </a:t>
            </a:r>
            <a:r>
              <a:rPr lang="en-US" sz="2000" dirty="0">
                <a:solidFill>
                  <a:srgbClr val="FF0000"/>
                </a:solidFill>
              </a:rPr>
              <a:t>the original source receives several P2P-RP </a:t>
            </a:r>
            <a:r>
              <a:rPr lang="en-US" sz="2000" dirty="0" smtClean="0">
                <a:solidFill>
                  <a:srgbClr val="FF0000"/>
                </a:solidFill>
              </a:rPr>
              <a:t>IEs, </a:t>
            </a:r>
            <a:r>
              <a:rPr lang="en-US" sz="2000" dirty="0">
                <a:solidFill>
                  <a:srgbClr val="FF0000"/>
                </a:solidFill>
              </a:rPr>
              <a:t>it selects latest P2P-RP IE for P2P route construction.</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5</a:t>
            </a:r>
            <a:endParaRPr lang="en-US" altLang="ko-KR" b="0" dirty="0" smtClean="0">
              <a:ea typeface="Gulim" pitchFamily="34" charset="-127"/>
            </a:endParaRPr>
          </a:p>
        </p:txBody>
      </p:sp>
    </p:spTree>
    <p:extLst>
      <p:ext uri="{BB962C8B-B14F-4D97-AF65-F5344CB8AC3E}">
        <p14:creationId xmlns:p14="http://schemas.microsoft.com/office/powerpoint/2010/main" val="1898272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1217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5.2.6 P 31 line 47 </a:t>
            </a:r>
          </a:p>
          <a:p>
            <a:r>
              <a:rPr lang="en-US" altLang="ko-KR" sz="2000" dirty="0" smtClean="0">
                <a:ea typeface="굴림" charset="-127"/>
              </a:rPr>
              <a:t>Comment</a:t>
            </a:r>
          </a:p>
          <a:p>
            <a:pPr lvl="1"/>
            <a:r>
              <a:rPr lang="en-US" sz="1600" dirty="0"/>
              <a:t>"Figure 19 shows an example of the P2P route establishment between devices D and H when direct response is enabled." </a:t>
            </a:r>
          </a:p>
          <a:p>
            <a:pPr lvl="1"/>
            <a:r>
              <a:rPr lang="en-US" sz="1600" dirty="0"/>
              <a:t>There should be an illustration for both cases, i.e. with direct response enabled and disabled, within one or two figures. See the figures for US route establishment with sibling routing enabled and disabled for your </a:t>
            </a:r>
            <a:r>
              <a:rPr lang="en-US" sz="1600" dirty="0" smtClean="0"/>
              <a:t>reference</a:t>
            </a:r>
          </a:p>
          <a:p>
            <a:r>
              <a:rPr lang="en-US" altLang="ko-KR" sz="2000" dirty="0" smtClean="0">
                <a:ea typeface="굴림" charset="-127"/>
              </a:rPr>
              <a:t>Proposed Change</a:t>
            </a:r>
          </a:p>
          <a:p>
            <a:pPr lvl="1"/>
            <a:r>
              <a:rPr lang="en-US" altLang="ko-KR" sz="1600" dirty="0">
                <a:ea typeface="굴림" charset="-127"/>
              </a:rPr>
              <a:t>Modify Figure 19 to illustrate the direct response disabled case as well or add a new figure for the direct response disabled case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4293056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1217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t>
            </a:r>
            <a:r>
              <a:rPr lang="en-US" sz="2000" dirty="0" smtClean="0">
                <a:ea typeface="굴림" charset="-127"/>
              </a:rPr>
              <a:t>m</a:t>
            </a:r>
            <a:r>
              <a:rPr lang="en-US" altLang="ko-KR" sz="2000" dirty="0" smtClean="0">
                <a:ea typeface="굴림" charset="-127"/>
              </a:rPr>
              <a:t>odify </a:t>
            </a:r>
            <a:r>
              <a:rPr lang="en-US" altLang="ko-KR" sz="2000" dirty="0">
                <a:ea typeface="굴림" charset="-127"/>
              </a:rPr>
              <a:t>Figure 19 to illustrate the direct response disabled case</a:t>
            </a:r>
            <a:r>
              <a:rPr lang="en-US" sz="2000" dirty="0" smtClean="0"/>
              <a:t> </a:t>
            </a:r>
            <a:br>
              <a:rPr lang="en-US" sz="2000" dirty="0" smtClean="0"/>
            </a:br>
            <a:endParaRPr lang="en-US" sz="2000" dirty="0" smtClean="0"/>
          </a:p>
        </p:txBody>
      </p:sp>
      <p:pic>
        <p:nvPicPr>
          <p:cNvPr id="6" name="그림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2492896"/>
            <a:ext cx="5248313" cy="3514751"/>
          </a:xfrm>
          <a:prstGeom prst="rect">
            <a:avLst/>
          </a:prstGeom>
        </p:spPr>
      </p:pic>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7</a:t>
            </a:r>
            <a:endParaRPr lang="en-US" altLang="ko-KR" b="0" dirty="0" smtClean="0">
              <a:ea typeface="Gulim" pitchFamily="34" charset="-127"/>
            </a:endParaRPr>
          </a:p>
        </p:txBody>
      </p:sp>
    </p:spTree>
    <p:extLst>
      <p:ext uri="{BB962C8B-B14F-4D97-AF65-F5344CB8AC3E}">
        <p14:creationId xmlns:p14="http://schemas.microsoft.com/office/powerpoint/2010/main" val="174295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1395</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6.2.6.2 P 62 line </a:t>
            </a:r>
            <a:r>
              <a:rPr lang="en-US" altLang="ko-KR" sz="1600" dirty="0">
                <a:ea typeface="굴림" charset="-127"/>
              </a:rPr>
              <a:t>2</a:t>
            </a:r>
            <a:r>
              <a:rPr lang="en-US" altLang="ko-KR" sz="1600" dirty="0" smtClean="0">
                <a:ea typeface="굴림" charset="-127"/>
              </a:rPr>
              <a:t>0</a:t>
            </a:r>
          </a:p>
          <a:p>
            <a:r>
              <a:rPr lang="en-US" altLang="ko-KR" sz="2000" dirty="0" smtClean="0">
                <a:ea typeface="굴림" charset="-127"/>
              </a:rPr>
              <a:t>Comment</a:t>
            </a:r>
          </a:p>
          <a:p>
            <a:pPr lvl="1"/>
            <a:r>
              <a:rPr lang="en-US" sz="1600" dirty="0"/>
              <a:t>How does the receiver know to which mesh this message belongs to. I mean there might be two L2R meshes around, one using short addresses one using long addresses, and the neighbor who sent this message might also belong to both of them</a:t>
            </a:r>
            <a:r>
              <a:rPr lang="en-US" sz="1600" dirty="0" smtClean="0"/>
              <a:t>. </a:t>
            </a:r>
          </a:p>
          <a:p>
            <a:r>
              <a:rPr lang="en-US" altLang="ko-KR" sz="2400" dirty="0" smtClean="0">
                <a:ea typeface="굴림" charset="-127"/>
              </a:rPr>
              <a:t>Proposed Change</a:t>
            </a:r>
          </a:p>
          <a:p>
            <a:pPr lvl="1"/>
            <a:r>
              <a:rPr lang="en-US" altLang="ko-KR" sz="1600" dirty="0">
                <a:ea typeface="굴림" charset="-127"/>
              </a:rPr>
              <a:t>I think we need to add Address Mode field to the Descriptor to specify format of the Address fields inside this IE.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Tree>
    <p:extLst>
      <p:ext uri="{BB962C8B-B14F-4D97-AF65-F5344CB8AC3E}">
        <p14:creationId xmlns:p14="http://schemas.microsoft.com/office/powerpoint/2010/main" val="3490374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1395</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sz="2000" dirty="0" smtClean="0"/>
              <a:t>Accept: </a:t>
            </a:r>
            <a:br>
              <a:rPr lang="en-US" sz="2000" dirty="0" smtClean="0"/>
            </a:br>
            <a:endParaRPr lang="en-US" sz="2000" dirty="0" smtClean="0"/>
          </a:p>
          <a:p>
            <a:pPr marL="0" indent="0">
              <a:buNone/>
            </a:pPr>
            <a:r>
              <a:rPr lang="en-US" altLang="ko-KR" sz="2000" dirty="0"/>
              <a:t>[P 62 line </a:t>
            </a:r>
            <a:r>
              <a:rPr lang="en-US" altLang="ko-KR" sz="2000" dirty="0" smtClean="0"/>
              <a:t>20] </a:t>
            </a:r>
            <a:r>
              <a:rPr lang="en-US" sz="2000" dirty="0" smtClean="0"/>
              <a:t>by </a:t>
            </a:r>
            <a:r>
              <a:rPr lang="en-US" sz="2000" dirty="0"/>
              <a:t>adding Address Mode field to the Descriptor to specify format of the Address fields inside this IE as the commenter suggested</a:t>
            </a:r>
            <a:r>
              <a:rPr lang="en-US" sz="2000" dirty="0" smtClean="0"/>
              <a:t>.</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smtClean="0"/>
          </a:p>
          <a:p>
            <a:pPr marL="0" indent="0">
              <a:buNone/>
            </a:pPr>
            <a:r>
              <a:rPr lang="en-US" sz="2000" dirty="0" smtClean="0"/>
              <a:t>The Mesh Root Address Mode is set to 1, the address in the P2P-RQ is extended address mode. Otherwise, short address mode. </a:t>
            </a:r>
          </a:p>
          <a:p>
            <a:pPr marL="0" indent="0">
              <a:buNone/>
            </a:pPr>
            <a:r>
              <a:rPr lang="en-US" sz="2000" dirty="0" smtClean="0"/>
              <a:t>The P2P-RQ Address mode is set to 1, the source address in the P2P-RQ is extended address. Otherwise, short address mode. </a:t>
            </a:r>
          </a:p>
          <a:p>
            <a:pPr marL="0" indent="0">
              <a:buNone/>
            </a:pPr>
            <a:endParaRPr lang="en-US" sz="2000" dirty="0"/>
          </a:p>
          <a:p>
            <a:pPr marL="0" indent="0">
              <a:buNone/>
            </a:pPr>
            <a:endParaRPr lang="en-US" sz="2000" dirty="0"/>
          </a:p>
        </p:txBody>
      </p:sp>
      <p:graphicFrame>
        <p:nvGraphicFramePr>
          <p:cNvPr id="6" name="표 5"/>
          <p:cNvGraphicFramePr>
            <a:graphicFrameLocks noGrp="1"/>
          </p:cNvGraphicFramePr>
          <p:nvPr>
            <p:extLst>
              <p:ext uri="{D42A27DB-BD31-4B8C-83A1-F6EECF244321}">
                <p14:modId xmlns:p14="http://schemas.microsoft.com/office/powerpoint/2010/main" val="1719288315"/>
              </p:ext>
            </p:extLst>
          </p:nvPr>
        </p:nvGraphicFramePr>
        <p:xfrm>
          <a:off x="1247800" y="3262077"/>
          <a:ext cx="6648400" cy="1010920"/>
        </p:xfrm>
        <a:graphic>
          <a:graphicData uri="http://schemas.openxmlformats.org/drawingml/2006/table">
            <a:tbl>
              <a:tblPr firstRow="1" bandRow="1">
                <a:tableStyleId>{5940675A-B579-460E-94D1-54222C63F5DA}</a:tableStyleId>
              </a:tblPr>
              <a:tblGrid>
                <a:gridCol w="1662100"/>
                <a:gridCol w="1662100"/>
                <a:gridCol w="1662100"/>
                <a:gridCol w="1662100"/>
              </a:tblGrid>
              <a:tr h="370840">
                <a:tc>
                  <a:txBody>
                    <a:bodyPr/>
                    <a:lstStyle/>
                    <a:p>
                      <a:pPr latinLnBrk="1"/>
                      <a:r>
                        <a:rPr lang="en-US" altLang="ko-KR" dirty="0" smtClean="0">
                          <a:latin typeface="+mj-lt"/>
                        </a:rPr>
                        <a:t>Bits: 0</a:t>
                      </a:r>
                      <a:endParaRPr lang="ko-KR" altLang="en-US" dirty="0">
                        <a:latin typeface="+mj-lt"/>
                      </a:endParaRPr>
                    </a:p>
                  </a:txBody>
                  <a:tcPr/>
                </a:tc>
                <a:tc>
                  <a:txBody>
                    <a:bodyPr/>
                    <a:lstStyle/>
                    <a:p>
                      <a:pPr latinLnBrk="1"/>
                      <a:r>
                        <a:rPr lang="en-US" altLang="ko-KR" dirty="0" smtClean="0">
                          <a:latin typeface="+mj-lt"/>
                        </a:rPr>
                        <a:t>1</a:t>
                      </a:r>
                      <a:endParaRPr lang="ko-KR" altLang="en-US" dirty="0">
                        <a:latin typeface="+mj-lt"/>
                      </a:endParaRPr>
                    </a:p>
                  </a:txBody>
                  <a:tcPr/>
                </a:tc>
                <a:tc>
                  <a:txBody>
                    <a:bodyPr/>
                    <a:lstStyle/>
                    <a:p>
                      <a:pPr latinLnBrk="1"/>
                      <a:r>
                        <a:rPr lang="en-US" altLang="ko-KR" dirty="0" smtClean="0">
                          <a:latin typeface="+mj-lt"/>
                        </a:rPr>
                        <a:t>2</a:t>
                      </a:r>
                      <a:endParaRPr lang="ko-KR" altLang="en-US" dirty="0">
                        <a:latin typeface="+mj-lt"/>
                      </a:endParaRPr>
                    </a:p>
                  </a:txBody>
                  <a:tcPr/>
                </a:tc>
                <a:tc>
                  <a:txBody>
                    <a:bodyPr/>
                    <a:lstStyle/>
                    <a:p>
                      <a:pPr latinLnBrk="1"/>
                      <a:r>
                        <a:rPr lang="en-US" altLang="ko-KR" dirty="0" smtClean="0">
                          <a:latin typeface="+mj-lt"/>
                        </a:rPr>
                        <a:t>3-7</a:t>
                      </a:r>
                      <a:endParaRPr lang="ko-KR" altLang="en-US" dirty="0">
                        <a:latin typeface="+mj-lt"/>
                      </a:endParaRPr>
                    </a:p>
                  </a:txBody>
                  <a:tcPr/>
                </a:tc>
              </a:tr>
              <a:tr h="370840">
                <a:tc>
                  <a:txBody>
                    <a:bodyPr/>
                    <a:lstStyle/>
                    <a:p>
                      <a:pPr latinLnBrk="1"/>
                      <a:r>
                        <a:rPr lang="en-US" altLang="ko-KR" sz="1800" b="0" i="0" u="none" strike="noStrike" kern="1200" baseline="0" dirty="0" smtClean="0">
                          <a:solidFill>
                            <a:schemeClr val="tx1"/>
                          </a:solidFill>
                          <a:latin typeface="+mj-lt"/>
                          <a:ea typeface="+mn-ea"/>
                          <a:cs typeface="+mn-cs"/>
                        </a:rPr>
                        <a:t>Request Direct Response</a:t>
                      </a:r>
                      <a:endParaRPr lang="ko-KR" altLang="en-US" dirty="0">
                        <a:latin typeface="+mj-lt"/>
                      </a:endParaRPr>
                    </a:p>
                  </a:txBody>
                  <a:tcPr/>
                </a:tc>
                <a:tc>
                  <a:txBody>
                    <a:bodyPr/>
                    <a:lstStyle/>
                    <a:p>
                      <a:pPr latinLnBrk="1"/>
                      <a:r>
                        <a:rPr lang="en-US" altLang="ko-KR" dirty="0" smtClean="0">
                          <a:latin typeface="+mj-lt"/>
                        </a:rPr>
                        <a:t>Mesh Root</a:t>
                      </a:r>
                    </a:p>
                    <a:p>
                      <a:pPr latinLnBrk="1"/>
                      <a:r>
                        <a:rPr lang="en-US" altLang="ko-KR" dirty="0" smtClean="0">
                          <a:latin typeface="+mj-lt"/>
                        </a:rPr>
                        <a:t>Address</a:t>
                      </a:r>
                      <a:r>
                        <a:rPr lang="en-US" altLang="ko-KR" baseline="0" dirty="0" smtClean="0">
                          <a:latin typeface="+mj-lt"/>
                        </a:rPr>
                        <a:t> Mode</a:t>
                      </a:r>
                      <a:endParaRPr lang="ko-KR" altLang="en-US" dirty="0">
                        <a:latin typeface="+mj-lt"/>
                      </a:endParaRPr>
                    </a:p>
                  </a:txBody>
                  <a:tcPr/>
                </a:tc>
                <a:tc>
                  <a:txBody>
                    <a:bodyPr/>
                    <a:lstStyle/>
                    <a:p>
                      <a:pPr latinLnBrk="1"/>
                      <a:r>
                        <a:rPr lang="en-US" altLang="ko-KR" dirty="0" smtClean="0">
                          <a:latin typeface="+mj-lt"/>
                        </a:rPr>
                        <a:t>P2P-RQ</a:t>
                      </a:r>
                    </a:p>
                    <a:p>
                      <a:pPr latinLnBrk="1"/>
                      <a:r>
                        <a:rPr lang="en-US" altLang="ko-KR" dirty="0" smtClean="0">
                          <a:latin typeface="+mj-lt"/>
                        </a:rPr>
                        <a:t>Address</a:t>
                      </a:r>
                      <a:r>
                        <a:rPr lang="en-US" altLang="ko-KR" baseline="0" dirty="0" smtClean="0">
                          <a:latin typeface="+mj-lt"/>
                        </a:rPr>
                        <a:t> Mode</a:t>
                      </a:r>
                      <a:endParaRPr lang="ko-KR" altLang="en-US" dirty="0">
                        <a:latin typeface="+mj-lt"/>
                      </a:endParaRPr>
                    </a:p>
                  </a:txBody>
                  <a:tcPr/>
                </a:tc>
                <a:tc>
                  <a:txBody>
                    <a:bodyPr/>
                    <a:lstStyle/>
                    <a:p>
                      <a:pPr latinLnBrk="1"/>
                      <a:r>
                        <a:rPr lang="en-US" altLang="ko-KR" dirty="0" smtClean="0">
                          <a:latin typeface="+mj-lt"/>
                        </a:rPr>
                        <a:t>Reserved</a:t>
                      </a:r>
                      <a:endParaRPr lang="ko-KR" altLang="en-US" dirty="0">
                        <a:latin typeface="+mj-lt"/>
                      </a:endParaRPr>
                    </a:p>
                  </a:txBody>
                  <a:tcPr/>
                </a:tc>
              </a:tr>
            </a:tbl>
          </a:graphicData>
        </a:graphic>
      </p:graphicFrame>
      <p:sp>
        <p:nvSpPr>
          <p:cNvPr id="7" name="TextBox 6"/>
          <p:cNvSpPr txBox="1"/>
          <p:nvPr/>
        </p:nvSpPr>
        <p:spPr>
          <a:xfrm>
            <a:off x="2123728" y="4400613"/>
            <a:ext cx="4786760" cy="307777"/>
          </a:xfrm>
          <a:prstGeom prst="rect">
            <a:avLst/>
          </a:prstGeom>
          <a:noFill/>
        </p:spPr>
        <p:txBody>
          <a:bodyPr wrap="none" rtlCol="0">
            <a:spAutoFit/>
          </a:bodyPr>
          <a:lstStyle/>
          <a:p>
            <a:r>
              <a:rPr lang="en-US" altLang="ko-KR" sz="1400" b="1" dirty="0"/>
              <a:t>Figure 50—Format of the Descriptor field in the P2P-RQ IE</a:t>
            </a:r>
            <a:endParaRPr lang="ko-KR" altLang="en-US" sz="1400" dirty="0"/>
          </a:p>
        </p:txBody>
      </p:sp>
      <p:sp>
        <p:nvSpPr>
          <p:cNvPr id="8"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9" name="바닥글 개체 틀 4"/>
          <p:cNvSpPr>
            <a:spLocks noGrp="1"/>
          </p:cNvSpPr>
          <p:nvPr>
            <p:ph type="ftr" sz="quarter" idx="11"/>
          </p:nvPr>
        </p:nvSpPr>
        <p:spPr>
          <a:xfrm>
            <a:off x="5004048" y="6475413"/>
            <a:ext cx="3606552" cy="184666"/>
          </a:xfrm>
          <a:noFill/>
        </p:spPr>
        <p:txBody>
          <a:bodyPr/>
          <a:lstStyle/>
          <a:p>
            <a:r>
              <a:rPr lang="de-DE" altLang="ko-KR" dirty="0" smtClean="0"/>
              <a:t>Jaehwan Kim (ETRI) et al </a:t>
            </a:r>
            <a:endParaRPr lang="en-US" altLang="ko-KR" dirty="0" smtClean="0"/>
          </a:p>
        </p:txBody>
      </p:sp>
      <p:sp>
        <p:nvSpPr>
          <p:cNvPr id="10"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9</a:t>
            </a:r>
            <a:endParaRPr lang="en-US" altLang="ko-KR" b="0" dirty="0" smtClean="0">
              <a:ea typeface="Gulim" pitchFamily="34" charset="-127"/>
            </a:endParaRPr>
          </a:p>
        </p:txBody>
      </p:sp>
    </p:spTree>
    <p:extLst>
      <p:ext uri="{BB962C8B-B14F-4D97-AF65-F5344CB8AC3E}">
        <p14:creationId xmlns:p14="http://schemas.microsoft.com/office/powerpoint/2010/main" val="1123526634"/>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53231</TotalTime>
  <Words>1172</Words>
  <Application>Microsoft Office PowerPoint</Application>
  <PresentationFormat>화면 슬라이드 쇼(4:3)</PresentationFormat>
  <Paragraphs>243</Paragraphs>
  <Slides>17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Gulim</vt:lpstr>
      <vt:lpstr>Gulim</vt:lpstr>
      <vt:lpstr>맑은 고딕</vt:lpstr>
      <vt:lpstr>Arial</vt:lpstr>
      <vt:lpstr>Times New Roman</vt:lpstr>
      <vt:lpstr>Office 테마</vt:lpstr>
      <vt:lpstr>PowerPoint 프레젠테이션</vt:lpstr>
      <vt:lpstr>Comment CID 1212</vt:lpstr>
      <vt:lpstr>Proposed resolution for CID 1212</vt:lpstr>
      <vt:lpstr>Comment CID 1216</vt:lpstr>
      <vt:lpstr>Proposed resolution for CID 1216</vt:lpstr>
      <vt:lpstr>Comment CID 1217</vt:lpstr>
      <vt:lpstr>Proposed resolution for CID 1217</vt:lpstr>
      <vt:lpstr>Comment CID 1395</vt:lpstr>
      <vt:lpstr>Proposed resolution for CID 1395</vt:lpstr>
      <vt:lpstr>Comment CID 1396</vt:lpstr>
      <vt:lpstr>Proposed resolution for CID 1396</vt:lpstr>
      <vt:lpstr>Comment CID 1397</vt:lpstr>
      <vt:lpstr>Proposed resolution for CID 1397</vt:lpstr>
      <vt:lpstr>Comment CID 1398</vt:lpstr>
      <vt:lpstr>Proposed resolution for CID 1398</vt:lpstr>
      <vt:lpstr>Comment CID 1399</vt:lpstr>
      <vt:lpstr>Proposed resolution for CID 1399</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991</cp:revision>
  <cp:lastPrinted>1998-02-10T13:28:06Z</cp:lastPrinted>
  <dcterms:created xsi:type="dcterms:W3CDTF">1999-11-08T18:59:45Z</dcterms:created>
  <dcterms:modified xsi:type="dcterms:W3CDTF">2015-10-05T01:10:33Z</dcterms:modified>
</cp:coreProperties>
</file>