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419" r:id="rId2"/>
    <p:sldId id="528" r:id="rId3"/>
    <p:sldId id="529" r:id="rId4"/>
    <p:sldId id="530" r:id="rId5"/>
    <p:sldId id="531" r:id="rId6"/>
  </p:sldIdLst>
  <p:sldSz cx="9144000" cy="6858000" type="screen4x3"/>
  <p:notesSz cx="7104063" cy="102346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343" autoAdjust="0"/>
    <p:restoredTop sz="95301" autoAdjust="0"/>
  </p:normalViewPr>
  <p:slideViewPr>
    <p:cSldViewPr>
      <p:cViewPr varScale="1">
        <p:scale>
          <a:sx n="62" d="100"/>
          <a:sy n="62" d="100"/>
        </p:scale>
        <p:origin x="-786" y="-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631726" y="196079"/>
            <a:ext cx="2759980"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712359" y="196079"/>
            <a:ext cx="2366395"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262764" y="9905481"/>
            <a:ext cx="2210261"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sz="1100">
                <a:ea typeface="굴림" charset="-127"/>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763234" y="9905481"/>
            <a:ext cx="1419836" cy="16806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98138">
              <a:defRPr sz="1100">
                <a:ea typeface="굴림" charset="-127"/>
              </a:defRPr>
            </a:lvl1pPr>
          </a:lstStyle>
          <a:p>
            <a:pPr>
              <a:defRPr/>
            </a:pPr>
            <a:r>
              <a:rPr lang="en-US" altLang="ko-KR"/>
              <a:t>Page </a:t>
            </a:r>
            <a:fld id="{BD05A700-BA78-421C-A37A-5AAE1C708A2D}" type="slidenum">
              <a:rPr lang="en-US" altLang="ko-KR"/>
              <a:pPr>
                <a:defRPr/>
              </a:pPr>
              <a:t>‹#›</a:t>
            </a:fld>
            <a:endParaRPr lang="en-US" altLang="ko-KR"/>
          </a:p>
        </p:txBody>
      </p:sp>
      <p:sp>
        <p:nvSpPr>
          <p:cNvPr id="9222" name="Line 6"/>
          <p:cNvSpPr>
            <a:spLocks noChangeShapeType="1"/>
          </p:cNvSpPr>
          <p:nvPr/>
        </p:nvSpPr>
        <p:spPr bwMode="auto">
          <a:xfrm>
            <a:off x="710733" y="427172"/>
            <a:ext cx="568260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9223" name="Rectangle 7"/>
          <p:cNvSpPr>
            <a:spLocks noChangeArrowheads="1"/>
          </p:cNvSpPr>
          <p:nvPr/>
        </p:nvSpPr>
        <p:spPr bwMode="auto">
          <a:xfrm>
            <a:off x="710732" y="9905482"/>
            <a:ext cx="728622" cy="184666"/>
          </a:xfrm>
          <a:prstGeom prst="rect">
            <a:avLst/>
          </a:prstGeom>
          <a:noFill/>
          <a:ln w="9525">
            <a:noFill/>
            <a:miter lim="800000"/>
            <a:headEnd/>
            <a:tailEnd/>
          </a:ln>
        </p:spPr>
        <p:txBody>
          <a:bodyPr lIns="0" tIns="0" rIns="0" bIns="0">
            <a:spAutoFit/>
          </a:bodyPr>
          <a:lstStyle/>
          <a:p>
            <a:pPr defTabSz="998138">
              <a:defRPr/>
            </a:pPr>
            <a:r>
              <a:rPr lang="en-US" altLang="ko-KR">
                <a:ea typeface="굴림" pitchFamily="50" charset="-127"/>
              </a:rPr>
              <a:t>Submission</a:t>
            </a:r>
          </a:p>
        </p:txBody>
      </p:sp>
      <p:sp>
        <p:nvSpPr>
          <p:cNvPr id="9224" name="Line 8"/>
          <p:cNvSpPr>
            <a:spLocks noChangeShapeType="1"/>
          </p:cNvSpPr>
          <p:nvPr/>
        </p:nvSpPr>
        <p:spPr bwMode="auto">
          <a:xfrm>
            <a:off x="710732" y="9893226"/>
            <a:ext cx="5840359"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2874184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552031" y="108544"/>
            <a:ext cx="2883587"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98138">
              <a:defRPr sz="1500" b="1">
                <a:ea typeface="굴림" charset="-127"/>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70072" y="108544"/>
            <a:ext cx="2803893" cy="23459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98138">
              <a:defRPr sz="1500" b="1">
                <a:ea typeface="굴림" charset="-127"/>
              </a:defRPr>
            </a:lvl1pPr>
          </a:lstStyle>
          <a:p>
            <a:pPr>
              <a:defRPr/>
            </a:pPr>
            <a:r>
              <a:rPr lang="en-US" altLang="ko-KR"/>
              <a:t>&lt;month year&gt;</a:t>
            </a:r>
          </a:p>
        </p:txBody>
      </p:sp>
      <p:sp>
        <p:nvSpPr>
          <p:cNvPr id="7172" name="Rectangle 4"/>
          <p:cNvSpPr>
            <a:spLocks noGrp="1" noRot="1" noChangeAspect="1" noChangeArrowheads="1" noTextEdit="1"/>
          </p:cNvSpPr>
          <p:nvPr>
            <p:ph type="sldImg" idx="2"/>
          </p:nvPr>
        </p:nvSpPr>
        <p:spPr bwMode="auto">
          <a:xfrm>
            <a:off x="1001713" y="773113"/>
            <a:ext cx="5100637" cy="38258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46558" y="4861704"/>
            <a:ext cx="5210947" cy="4606101"/>
          </a:xfrm>
          <a:prstGeom prst="rect">
            <a:avLst/>
          </a:prstGeom>
          <a:noFill/>
          <a:ln w="9525">
            <a:noFill/>
            <a:miter lim="800000"/>
            <a:headEnd/>
            <a:tailEnd/>
          </a:ln>
          <a:effectLst/>
        </p:spPr>
        <p:txBody>
          <a:bodyPr vert="horz" wrap="square" lIns="100153" tIns="49228" rIns="100153" bIns="4922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864298" y="9908983"/>
            <a:ext cx="257132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88884" lvl="4" algn="r" defTabSz="998138">
              <a:defRPr>
                <a:ea typeface="굴림" charset="-127"/>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3005565" y="9908983"/>
            <a:ext cx="821326"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98138">
              <a:defRPr>
                <a:ea typeface="굴림" charset="-127"/>
              </a:defRPr>
            </a:lvl1pPr>
          </a:lstStyle>
          <a:p>
            <a:pPr>
              <a:defRPr/>
            </a:pPr>
            <a:r>
              <a:rPr lang="en-US" altLang="ko-KR"/>
              <a:t>Page </a:t>
            </a:r>
            <a:fld id="{5D484542-D160-4DC6-98CE-B3F80D4A0826}" type="slidenum">
              <a:rPr lang="en-US" altLang="ko-KR"/>
              <a:pPr>
                <a:defRPr/>
              </a:pPr>
              <a:t>‹#›</a:t>
            </a:fld>
            <a:endParaRPr lang="en-US" altLang="ko-KR"/>
          </a:p>
        </p:txBody>
      </p:sp>
      <p:sp>
        <p:nvSpPr>
          <p:cNvPr id="7176" name="Rectangle 8"/>
          <p:cNvSpPr>
            <a:spLocks noChangeArrowheads="1"/>
          </p:cNvSpPr>
          <p:nvPr/>
        </p:nvSpPr>
        <p:spPr bwMode="auto">
          <a:xfrm>
            <a:off x="741633" y="9908983"/>
            <a:ext cx="728622" cy="184666"/>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7177" name="Line 9"/>
          <p:cNvSpPr>
            <a:spLocks noChangeShapeType="1"/>
          </p:cNvSpPr>
          <p:nvPr/>
        </p:nvSpPr>
        <p:spPr bwMode="auto">
          <a:xfrm>
            <a:off x="741633" y="9907232"/>
            <a:ext cx="5620797"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
        <p:nvSpPr>
          <p:cNvPr id="7178" name="Line 10"/>
          <p:cNvSpPr>
            <a:spLocks noChangeShapeType="1"/>
          </p:cNvSpPr>
          <p:nvPr/>
        </p:nvSpPr>
        <p:spPr bwMode="auto">
          <a:xfrm>
            <a:off x="663567" y="327382"/>
            <a:ext cx="5776930" cy="0"/>
          </a:xfrm>
          <a:prstGeom prst="line">
            <a:avLst/>
          </a:prstGeom>
          <a:noFill/>
          <a:ln w="12700">
            <a:solidFill>
              <a:schemeClr val="tx1"/>
            </a:solidFill>
            <a:round/>
            <a:headEnd type="none" w="sm" len="sm"/>
            <a:tailEnd type="none" w="sm" len="sm"/>
          </a:ln>
        </p:spPr>
        <p:txBody>
          <a:bodyPr wrap="none" lIns="97777" tIns="48888" rIns="97777" bIns="48888" anchor="ctr"/>
          <a:lstStyle/>
          <a:p>
            <a:pPr>
              <a:defRPr/>
            </a:pPr>
            <a:endParaRPr lang="en-US"/>
          </a:p>
        </p:txBody>
      </p:sp>
    </p:spTree>
    <p:extLst>
      <p:ext uri="{BB962C8B-B14F-4D97-AF65-F5344CB8AC3E}">
        <p14:creationId xmlns:p14="http://schemas.microsoft.com/office/powerpoint/2010/main" val="353911476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xfrm>
            <a:off x="3552031" y="105545"/>
            <a:ext cx="2883587" cy="237593"/>
          </a:xfrm>
          <a:noFill/>
        </p:spPr>
        <p:txBody>
          <a:bodyPr/>
          <a:lstStyle/>
          <a:p>
            <a:r>
              <a:rPr lang="ko-KR" altLang="en-US" smtClean="0"/>
              <a:t>doc.: IEEE 802.15-&lt;doc#&gt;</a:t>
            </a:r>
            <a:endParaRPr lang="en-US" altLang="ko-KR" smtClean="0"/>
          </a:p>
        </p:txBody>
      </p:sp>
      <p:sp>
        <p:nvSpPr>
          <p:cNvPr id="7171" name="Rectangle 3"/>
          <p:cNvSpPr>
            <a:spLocks noGrp="1" noChangeArrowheads="1"/>
          </p:cNvSpPr>
          <p:nvPr>
            <p:ph type="dt" sz="quarter" idx="1"/>
          </p:nvPr>
        </p:nvSpPr>
        <p:spPr>
          <a:xfrm>
            <a:off x="670072" y="105545"/>
            <a:ext cx="2803893" cy="237593"/>
          </a:xfrm>
          <a:noFill/>
        </p:spPr>
        <p:txBody>
          <a:bodyPr/>
          <a:lstStyle/>
          <a:p>
            <a:r>
              <a:rPr lang="ko-KR" altLang="en-US" smtClean="0"/>
              <a:t>&lt;month year&gt;</a:t>
            </a:r>
            <a:endParaRPr lang="en-US" altLang="ko-KR" smtClean="0"/>
          </a:p>
        </p:txBody>
      </p:sp>
      <p:sp>
        <p:nvSpPr>
          <p:cNvPr id="7172" name="Rectangle 6"/>
          <p:cNvSpPr>
            <a:spLocks noGrp="1" noChangeArrowheads="1"/>
          </p:cNvSpPr>
          <p:nvPr>
            <p:ph type="ftr" sz="quarter" idx="4"/>
          </p:nvPr>
        </p:nvSpPr>
        <p:spPr>
          <a:xfrm>
            <a:off x="3864298" y="9908982"/>
            <a:ext cx="2571320" cy="184666"/>
          </a:xfrm>
          <a:noFill/>
        </p:spPr>
        <p:txBody>
          <a:bodyPr/>
          <a:lstStyle/>
          <a:p>
            <a:pPr lvl="4"/>
            <a:r>
              <a:rPr lang="ko-KR" altLang="en-US" smtClean="0"/>
              <a:t>&lt;author&gt;, &lt;company&gt;</a:t>
            </a:r>
            <a:endParaRPr lang="en-US" altLang="ko-KR" smtClean="0"/>
          </a:p>
        </p:txBody>
      </p:sp>
      <p:sp>
        <p:nvSpPr>
          <p:cNvPr id="7173" name="Rectangle 7"/>
          <p:cNvSpPr>
            <a:spLocks noGrp="1" noChangeArrowheads="1"/>
          </p:cNvSpPr>
          <p:nvPr>
            <p:ph type="sldNum" sz="quarter" idx="5"/>
          </p:nvPr>
        </p:nvSpPr>
        <p:spPr>
          <a:xfrm>
            <a:off x="3005565" y="9908982"/>
            <a:ext cx="821326" cy="184666"/>
          </a:xfrm>
          <a:noFill/>
        </p:spPr>
        <p:txBody>
          <a:bodyPr/>
          <a:lstStyle/>
          <a:p>
            <a:r>
              <a:rPr lang="en-US" altLang="ko-KR" smtClean="0">
                <a:ea typeface="Gulim" pitchFamily="34" charset="-127"/>
              </a:rPr>
              <a:t>Page </a:t>
            </a:r>
            <a:fld id="{9921F1DE-A05C-4985-8EA4-5F6A5154CF91}" type="slidenum">
              <a:rPr lang="en-US" altLang="ko-KR" smtClean="0">
                <a:ea typeface="Gulim" pitchFamily="34" charset="-127"/>
              </a:rPr>
              <a:pPr/>
              <a:t>1</a:t>
            </a:fld>
            <a:endParaRPr lang="en-US" altLang="ko-KR" smtClean="0">
              <a:ea typeface="Gulim" pitchFamily="34" charset="-127"/>
            </a:endParaRPr>
          </a:p>
        </p:txBody>
      </p:sp>
      <p:sp>
        <p:nvSpPr>
          <p:cNvPr id="7174" name="Rectangle 2"/>
          <p:cNvSpPr>
            <a:spLocks noGrp="1" noRot="1" noChangeAspect="1" noChangeArrowheads="1" noTextEdit="1"/>
          </p:cNvSpPr>
          <p:nvPr>
            <p:ph type="sldImg"/>
          </p:nvPr>
        </p:nvSpPr>
        <p:spPr>
          <a:xfrm>
            <a:off x="1001713" y="773113"/>
            <a:ext cx="5100637" cy="3825875"/>
          </a:xfrm>
          <a:ln/>
        </p:spPr>
      </p:sp>
      <p:sp>
        <p:nvSpPr>
          <p:cNvPr id="7175" name="Rectangle 3"/>
          <p:cNvSpPr>
            <a:spLocks noGrp="1" noChangeArrowheads="1"/>
          </p:cNvSpPr>
          <p:nvPr>
            <p:ph type="body" idx="1"/>
          </p:nvPr>
        </p:nvSpPr>
        <p:spPr>
          <a:noFill/>
          <a:ln/>
        </p:spPr>
        <p:txBody>
          <a:bodyPr/>
          <a:lstStyle/>
          <a:p>
            <a:endParaRPr lang="ko-KR" altLang="en-US" dirty="0" smtClean="0">
              <a:ea typeface="Gulim" pitchFamily="34" charset="-127"/>
            </a:endParaRPr>
          </a:p>
        </p:txBody>
      </p:sp>
    </p:spTree>
    <p:extLst>
      <p:ext uri="{BB962C8B-B14F-4D97-AF65-F5344CB8AC3E}">
        <p14:creationId xmlns:p14="http://schemas.microsoft.com/office/powerpoint/2010/main" val="18539259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4AF370-422E-44C5-A124-E4E4F0487DA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3B84AAA5-CE2F-4939-AEC2-ED01B1707667}" type="slidenum">
              <a:rPr lang="en-US" altLang="ko-KR"/>
              <a:pPr>
                <a:defRPr/>
              </a:pPr>
              <a:t>‹#›</a:t>
            </a:fld>
            <a:endParaRPr lang="en-US" altLang="ko-K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FBEB1199-2572-4F3F-BF0E-68B1A4A53161}" type="slidenum">
              <a:rPr lang="en-US" altLang="ko-KR"/>
              <a:pPr>
                <a:defRPr/>
              </a:pPr>
              <a:t>‹#›</a:t>
            </a:fld>
            <a:endParaRPr lang="en-US" altLang="ko-K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7EFE51D9-0942-4CE1-B51E-40F8D0FDE394}" type="slidenum">
              <a:rPr lang="en-US" altLang="ko-KR"/>
              <a:pPr>
                <a:defRPr/>
              </a:pPr>
              <a:t>‹#›</a:t>
            </a:fld>
            <a:endParaRPr lang="en-US" altLang="ko-K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ko-KR"/>
              <a:t>Slide </a:t>
            </a:r>
            <a:fld id="{2A61676D-52FF-4FEB-A775-FB103356C84B}"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DE18148-35A3-483B-8072-D8F5FC5B9AF5}"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ko-KR"/>
              <a:t>Slide </a:t>
            </a:r>
            <a:fld id="{17D357D8-CADC-425D-8537-9DA000EF7037}"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ko-KR"/>
              <a:t>Slide </a:t>
            </a:r>
            <a:fld id="{41813FB8-D06E-49E0-98A4-915C34243CDF}"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dirty="0" smtClean="0"/>
              <a:t>Nov. 2012</a:t>
            </a:r>
            <a:endParaRPr lang="en-US" altLang="ko-KR" dirty="0"/>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dirty="0" smtClean="0"/>
              <a:t>Jaehwan Kim (ETRI) et al</a:t>
            </a:r>
            <a:endParaRPr lang="en-US" altLang="ko-KR" dirty="0"/>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ko-KR"/>
              <a:t>Slide </a:t>
            </a:r>
            <a:fld id="{DC9D6A01-0AA4-4316-8C3A-65AE6D75AA21}"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436841CB-79B7-4826-BF22-01F1A12D73D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Sept. 2012</a:t>
            </a:r>
            <a:endParaRPr lang="en-US" altLang="ko-KR" dirty="0"/>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ETRI </a:t>
            </a:r>
            <a:endParaRPr lang="en-US" altLang="ko-KR" dirty="0"/>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ko-KR"/>
              <a:t>Slide </a:t>
            </a:r>
            <a:fld id="{010EBBDE-477E-4FB9-B753-63879DC8E203}" type="slidenum">
              <a:rPr lang="en-US" altLang="ko-KR"/>
              <a:pPr>
                <a:defRP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dirty="0"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r>
              <a:rPr lang="en-US" altLang="ko-KR" dirty="0" smtClean="0"/>
              <a:t>May 2015</a:t>
            </a:r>
            <a:endParaRPr lang="en-US" altLang="ko-KR" dirty="0"/>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r>
              <a:rPr lang="de-DE" altLang="ko-KR" dirty="0" smtClean="0"/>
              <a:t>Jaehwan Kim (ETRI) et al</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pPr>
              <a:defRPr/>
            </a:pPr>
            <a:r>
              <a:rPr lang="en-US" altLang="ko-KR" dirty="0"/>
              <a:t>Slide </a:t>
            </a:r>
            <a:fld id="{56BEC2EA-1D7B-457D-BD29-5C3FD9FCA07C}" type="slidenum">
              <a:rPr lang="en-US" altLang="ko-KR"/>
              <a:pPr>
                <a:defRPr/>
              </a:pPr>
              <a:t>‹#›</a:t>
            </a:fld>
            <a:endParaRPr lang="en-US" altLang="ko-KR" dirty="0"/>
          </a:p>
        </p:txBody>
      </p:sp>
      <p:sp>
        <p:nvSpPr>
          <p:cNvPr id="1031" name="Rectangle 7"/>
          <p:cNvSpPr>
            <a:spLocks noChangeArrowheads="1"/>
          </p:cNvSpPr>
          <p:nvPr/>
        </p:nvSpPr>
        <p:spPr bwMode="auto">
          <a:xfrm>
            <a:off x="3786188" y="396875"/>
            <a:ext cx="4672012" cy="215900"/>
          </a:xfrm>
          <a:prstGeom prst="rect">
            <a:avLst/>
          </a:prstGeom>
          <a:noFill/>
          <a:ln w="9525">
            <a:noFill/>
            <a:miter lim="800000"/>
            <a:headEnd/>
            <a:tailEnd/>
          </a:ln>
        </p:spPr>
        <p:txBody>
          <a:bodyPr lIns="0" tIns="0" rIns="0" bIns="0" anchor="b">
            <a:spAutoFit/>
          </a:bodyPr>
          <a:lstStyle/>
          <a:p>
            <a:pPr lvl="4" algn="r">
              <a:defRPr/>
            </a:pPr>
            <a:r>
              <a:rPr lang="en-US" altLang="ko-KR" sz="1400" b="1" dirty="0">
                <a:ea typeface="굴림" pitchFamily="50" charset="-127"/>
              </a:rPr>
              <a:t>doc.: IEEE </a:t>
            </a:r>
            <a:r>
              <a:rPr lang="en-US" altLang="ko-KR" sz="1400" b="1" dirty="0" smtClean="0">
                <a:ea typeface="굴림" pitchFamily="50" charset="-127"/>
              </a:rPr>
              <a:t>802.15-15-0784-01-0010</a:t>
            </a:r>
            <a:endParaRPr lang="en-US" altLang="ko-KR" sz="1400" b="1" dirty="0">
              <a:ea typeface="굴림" pitchFamily="50"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p:spPr>
        <p:txBody>
          <a:bodyPr lIns="0" tIns="0" rIns="0" bIns="0">
            <a:spAutoFit/>
          </a:bodyPr>
          <a:lstStyle/>
          <a:p>
            <a:pPr>
              <a:defRPr/>
            </a:pPr>
            <a:r>
              <a:rPr lang="en-US" altLang="ko-KR">
                <a:ea typeface="굴림" pitchFamily="50"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0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6"/>
          <p:cNvSpPr>
            <a:spLocks noGrp="1" noChangeArrowheads="1"/>
          </p:cNvSpPr>
          <p:nvPr>
            <p:ph type="sldNum" sz="quarter" idx="10"/>
          </p:nvPr>
        </p:nvSpPr>
        <p:spPr>
          <a:noFill/>
        </p:spPr>
        <p:txBody>
          <a:bodyPr/>
          <a:lstStyle/>
          <a:p>
            <a:r>
              <a:rPr lang="en-US" altLang="ko-KR" dirty="0" smtClean="0">
                <a:ea typeface="Gulim" pitchFamily="34" charset="-127"/>
              </a:rPr>
              <a:t>Oct. 2015</a:t>
            </a:r>
          </a:p>
        </p:txBody>
      </p:sp>
      <p:sp>
        <p:nvSpPr>
          <p:cNvPr id="27651" name="Rectangle 3"/>
          <p:cNvSpPr>
            <a:spLocks noChangeArrowheads="1"/>
          </p:cNvSpPr>
          <p:nvPr/>
        </p:nvSpPr>
        <p:spPr bwMode="auto">
          <a:xfrm>
            <a:off x="179512" y="609600"/>
            <a:ext cx="8785101" cy="5109091"/>
          </a:xfrm>
          <a:prstGeom prst="rect">
            <a:avLst/>
          </a:prstGeom>
          <a:noFill/>
          <a:ln w="12700">
            <a:noFill/>
            <a:miter lim="800000"/>
            <a:headEnd type="none" w="sm" len="sm"/>
            <a:tailEnd type="none" w="sm" len="sm"/>
          </a:ln>
          <a:effectLst/>
        </p:spPr>
        <p:txBody>
          <a:bodyPr wrap="square">
            <a:spAutoFit/>
          </a:bodyPr>
          <a:lstStyle/>
          <a:p>
            <a:pPr algn="ctr">
              <a:defRPr/>
            </a:pPr>
            <a:r>
              <a:rPr kumimoji="0" lang="en-US" altLang="ko-KR" sz="1800" b="1" u="sng" dirty="0">
                <a:effectLst>
                  <a:outerShdw blurRad="38100" dist="38100" dir="2700000" algn="tl">
                    <a:srgbClr val="C0C0C0"/>
                  </a:outerShdw>
                </a:effectLst>
              </a:rPr>
              <a:t>Project: IEEE P802.15 Working Group for Wireless Personal Area Networks (WPANs)</a:t>
            </a:r>
            <a:endParaRPr kumimoji="0" lang="en-US" altLang="ko-KR" sz="1600" b="1" dirty="0"/>
          </a:p>
          <a:p>
            <a:pPr>
              <a:defRPr/>
            </a:pPr>
            <a:endParaRPr kumimoji="0" lang="en-US" altLang="ko-KR" sz="1600" dirty="0"/>
          </a:p>
          <a:p>
            <a:pPr>
              <a:defRPr/>
            </a:pPr>
            <a:r>
              <a:rPr kumimoji="0" lang="en-US" altLang="ko-KR" sz="1600" b="1" dirty="0"/>
              <a:t>Submission Title:</a:t>
            </a:r>
            <a:r>
              <a:rPr kumimoji="0" lang="en-US" altLang="ko-KR" sz="1600" dirty="0"/>
              <a:t> </a:t>
            </a:r>
            <a:r>
              <a:rPr kumimoji="0" lang="en-US" altLang="ko-KR" sz="1600" b="1" dirty="0" smtClean="0"/>
              <a:t>Proposed Resolution </a:t>
            </a:r>
            <a:r>
              <a:rPr lang="en-US" altLang="ko-KR" sz="1600" b="1" dirty="0" smtClean="0"/>
              <a:t>on some Expected Airtime comments of LB 110</a:t>
            </a:r>
            <a:endParaRPr kumimoji="0" lang="en-US" altLang="ko-KR" sz="1700" b="1" dirty="0"/>
          </a:p>
          <a:p>
            <a:pPr>
              <a:defRPr/>
            </a:pPr>
            <a:r>
              <a:rPr kumimoji="0" lang="en-US" altLang="ko-KR" sz="1600" dirty="0"/>
              <a:t>	</a:t>
            </a:r>
          </a:p>
          <a:p>
            <a:pPr>
              <a:defRPr/>
            </a:pPr>
            <a:r>
              <a:rPr lang="en-US" altLang="ko-KR" sz="1600" b="1" dirty="0"/>
              <a:t>Date Submitted: </a:t>
            </a:r>
            <a:r>
              <a:rPr lang="en-US" altLang="ko-KR" sz="1600" dirty="0"/>
              <a:t>  Oct., 2015 </a:t>
            </a:r>
          </a:p>
          <a:p>
            <a:pPr>
              <a:defRPr/>
            </a:pPr>
            <a:r>
              <a:rPr lang="en-US" altLang="ko-KR" sz="1600" b="1" dirty="0"/>
              <a:t>Source:</a:t>
            </a:r>
            <a:r>
              <a:rPr lang="en-US" altLang="ko-KR" sz="1600" dirty="0"/>
              <a:t> </a:t>
            </a:r>
            <a:r>
              <a:rPr lang="en-US" altLang="ko-KR" sz="1600" dirty="0" err="1"/>
              <a:t>Jaehwan</a:t>
            </a:r>
            <a:r>
              <a:rPr lang="en-US" altLang="ko-KR" sz="1600" dirty="0"/>
              <a:t> Kim, </a:t>
            </a:r>
            <a:r>
              <a:rPr lang="en-US" altLang="ko-KR" sz="1600" dirty="0" err="1"/>
              <a:t>Sangjae</a:t>
            </a:r>
            <a:r>
              <a:rPr lang="en-US" altLang="ko-KR" sz="1600" dirty="0"/>
              <a:t> Lee (ETRI), Jaebeom Kim, Jina Han, </a:t>
            </a:r>
            <a:r>
              <a:rPr lang="en-US" altLang="ko-KR" sz="1600" dirty="0" err="1"/>
              <a:t>Youngbae</a:t>
            </a:r>
            <a:r>
              <a:rPr lang="en-US" altLang="ko-KR" sz="1600" dirty="0"/>
              <a:t> Ko (</a:t>
            </a:r>
            <a:r>
              <a:rPr lang="en-US" altLang="ko-KR" sz="1600" dirty="0" err="1"/>
              <a:t>Ajou</a:t>
            </a:r>
            <a:r>
              <a:rPr lang="en-US" altLang="ko-KR" sz="1600" dirty="0"/>
              <a:t> Univ.), Soo-Young Chang (SYCA), and </a:t>
            </a:r>
            <a:r>
              <a:rPr lang="en-US" altLang="ko-KR" sz="1600" dirty="0" err="1"/>
              <a:t>Sangsung</a:t>
            </a:r>
            <a:r>
              <a:rPr lang="en-US" altLang="ko-KR" sz="1600" dirty="0"/>
              <a:t> Choi (ETRI)</a:t>
            </a:r>
          </a:p>
          <a:p>
            <a:pPr>
              <a:defRPr/>
            </a:pPr>
            <a:r>
              <a:rPr lang="en-US" altLang="ko-KR" sz="1600" dirty="0"/>
              <a:t>  Company: ETRI, </a:t>
            </a:r>
            <a:r>
              <a:rPr lang="en-US" altLang="ko-KR" sz="1600" dirty="0" err="1"/>
              <a:t>Ajou</a:t>
            </a:r>
            <a:r>
              <a:rPr lang="en-US" altLang="ko-KR" sz="1600" dirty="0"/>
              <a:t> Univ., SYCA </a:t>
            </a:r>
          </a:p>
          <a:p>
            <a:pPr>
              <a:defRPr/>
            </a:pPr>
            <a:r>
              <a:rPr lang="en-US" altLang="ko-KR" sz="1600" dirty="0"/>
              <a:t>  Address: </a:t>
            </a:r>
          </a:p>
          <a:p>
            <a:pPr>
              <a:defRPr/>
            </a:pPr>
            <a:r>
              <a:rPr lang="en-US" altLang="ko-KR" sz="1600" dirty="0"/>
              <a:t>  Voice: +82 42 850 5338, E-Mail: kimj@etri.re.kr </a:t>
            </a:r>
          </a:p>
          <a:p>
            <a:pPr>
              <a:defRPr/>
            </a:pPr>
            <a:r>
              <a:rPr lang="en-US" altLang="ko-KR" sz="1600" b="1" dirty="0"/>
              <a:t>Re:</a:t>
            </a:r>
            <a:r>
              <a:rPr lang="en-US" altLang="ko-KR" sz="1600" dirty="0"/>
              <a:t> </a:t>
            </a:r>
          </a:p>
          <a:p>
            <a:pPr>
              <a:spcBef>
                <a:spcPts val="600"/>
              </a:spcBef>
              <a:spcAft>
                <a:spcPts val="600"/>
              </a:spcAft>
              <a:defRPr/>
            </a:pPr>
            <a:r>
              <a:rPr lang="en-US" altLang="ko-KR" sz="1600" b="1" dirty="0"/>
              <a:t>Abstract:</a:t>
            </a:r>
            <a:r>
              <a:rPr lang="en-US" altLang="ko-KR" sz="1600" dirty="0"/>
              <a:t>	 </a:t>
            </a:r>
          </a:p>
          <a:p>
            <a:pPr>
              <a:spcBef>
                <a:spcPts val="600"/>
              </a:spcBef>
              <a:spcAft>
                <a:spcPts val="600"/>
              </a:spcAft>
              <a:defRPr/>
            </a:pPr>
            <a:r>
              <a:rPr lang="en-US" altLang="ko-KR" sz="1600" b="1" dirty="0"/>
              <a:t>Purpose:</a:t>
            </a:r>
            <a:r>
              <a:rPr lang="en-US" altLang="ko-KR" sz="1600" dirty="0"/>
              <a:t>	To suggest a comment resolution for Letter Ballot #110</a:t>
            </a:r>
          </a:p>
          <a:p>
            <a:pPr>
              <a:defRPr/>
            </a:pPr>
            <a:r>
              <a:rPr lang="en-US" altLang="ko-KR" sz="1600" b="1" dirty="0"/>
              <a:t>Notice:</a:t>
            </a:r>
            <a:r>
              <a:rPr lang="en-US" altLang="ko-KR" sz="1600" dirty="0"/>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ko-KR" sz="1600" b="1" dirty="0"/>
              <a:t>Release:</a:t>
            </a:r>
            <a:r>
              <a:rPr lang="en-US" altLang="ko-KR" sz="1600" dirty="0"/>
              <a:t>	The contributor acknowledges and accepts that this contribution becomes the property of IEEE and may be made publicly available by P802.15.	</a:t>
            </a:r>
          </a:p>
        </p:txBody>
      </p:sp>
      <p:sp>
        <p:nvSpPr>
          <p:cNvPr id="4"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1</a:t>
            </a:fld>
            <a:endParaRPr lang="en-US" altLang="ko-KR" b="0" dirty="0" smtClean="0">
              <a:ea typeface="Gulim" pitchFamily="34" charset="-127"/>
            </a:endParaRPr>
          </a:p>
        </p:txBody>
      </p:sp>
      <p:sp>
        <p:nvSpPr>
          <p:cNvPr id="5"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Tree>
  </p:cSld>
  <p:clrMapOvr>
    <a:masterClrMapping/>
  </p:clrMapOvr>
  <p:transition spd="slow" advTm="90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1166</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32 </a:t>
            </a:r>
          </a:p>
          <a:p>
            <a:r>
              <a:rPr lang="en-US" altLang="ko-KR" sz="2000" dirty="0" smtClean="0">
                <a:ea typeface="굴림" charset="-127"/>
              </a:rPr>
              <a:t>Comment</a:t>
            </a:r>
          </a:p>
          <a:p>
            <a:pPr lvl="1"/>
            <a:r>
              <a:rPr lang="en-US" sz="1600" dirty="0"/>
              <a:t>", and the input parameters r and </a:t>
            </a:r>
            <a:r>
              <a:rPr lang="en-US" sz="1600" dirty="0" err="1"/>
              <a:t>ef</a:t>
            </a:r>
            <a:r>
              <a:rPr lang="en-US" sz="1600" dirty="0"/>
              <a:t> are the data </a:t>
            </a:r>
            <a:r>
              <a:rPr lang="en-US" sz="1600" dirty="0" smtClean="0"/>
              <a:t>rate</a:t>
            </a:r>
            <a:br>
              <a:rPr lang="en-US" sz="1600" dirty="0" smtClean="0"/>
            </a:br>
            <a:r>
              <a:rPr lang="en-US" sz="1600" dirty="0" smtClean="0"/>
              <a:t>in </a:t>
            </a:r>
            <a:r>
              <a:rPr lang="en-US" sz="1600" dirty="0"/>
              <a:t>Kbps and the frame error rate for the test frame size </a:t>
            </a:r>
            <a:r>
              <a:rPr lang="en-US" sz="1600" dirty="0" err="1"/>
              <a:t>bt</a:t>
            </a:r>
            <a:r>
              <a:rPr lang="en-US" sz="1600" dirty="0"/>
              <a:t> respectively." This text is unnecessary. r and </a:t>
            </a:r>
            <a:r>
              <a:rPr lang="en-US" sz="1600" dirty="0" err="1"/>
              <a:t>ef</a:t>
            </a:r>
            <a:r>
              <a:rPr lang="en-US" sz="1600" dirty="0"/>
              <a:t> are already described later in the paragraph</a:t>
            </a:r>
            <a:endParaRPr lang="en-US" sz="1600" dirty="0" smtClean="0"/>
          </a:p>
          <a:p>
            <a:r>
              <a:rPr lang="en-US" altLang="ko-KR" sz="2000" dirty="0" smtClean="0">
                <a:ea typeface="굴림" charset="-127"/>
              </a:rPr>
              <a:t>Proposed Change</a:t>
            </a:r>
          </a:p>
          <a:p>
            <a:pPr lvl="1"/>
            <a:r>
              <a:rPr lang="en-US" altLang="ko-KR" sz="1600" dirty="0">
                <a:ea typeface="굴림" charset="-127"/>
              </a:rPr>
              <a:t>Delete this text</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2</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10"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Tree>
    <p:extLst>
      <p:ext uri="{BB962C8B-B14F-4D97-AF65-F5344CB8AC3E}">
        <p14:creationId xmlns:p14="http://schemas.microsoft.com/office/powerpoint/2010/main" val="7843911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1166</a:t>
            </a:r>
            <a:endParaRPr lang="en-US" dirty="0">
              <a:solidFill>
                <a:srgbClr val="FF0000"/>
              </a:solidFill>
            </a:endParaRPr>
          </a:p>
        </p:txBody>
      </p:sp>
      <p:sp>
        <p:nvSpPr>
          <p:cNvPr id="3" name="Content Placeholder 2"/>
          <p:cNvSpPr>
            <a:spLocks noGrp="1"/>
          </p:cNvSpPr>
          <p:nvPr>
            <p:ph idx="1"/>
          </p:nvPr>
        </p:nvSpPr>
        <p:spPr/>
        <p:txBody>
          <a:bodyPr/>
          <a:lstStyle/>
          <a:p>
            <a:r>
              <a:rPr lang="en-US" altLang="ko-KR" sz="2000" dirty="0" smtClean="0"/>
              <a:t>Accept: Delete original sentence</a:t>
            </a:r>
          </a:p>
          <a:p>
            <a:pPr marL="0" indent="0">
              <a:buNone/>
            </a:pPr>
            <a:endParaRPr lang="en-US" sz="2000" dirty="0" smtClean="0"/>
          </a:p>
          <a:p>
            <a:pPr marL="0" indent="0">
              <a:buNone/>
            </a:pPr>
            <a:r>
              <a:rPr lang="en-US" sz="2000" dirty="0" smtClean="0"/>
              <a:t>[</a:t>
            </a:r>
            <a:r>
              <a:rPr lang="en-US" altLang="ko-KR" sz="2000" dirty="0">
                <a:ea typeface="굴림" charset="-127"/>
              </a:rPr>
              <a:t>P 26 line 3</a:t>
            </a:r>
            <a:r>
              <a:rPr lang="en-US" altLang="ko-KR" sz="2000" dirty="0" smtClean="0">
                <a:ea typeface="굴림" charset="-127"/>
              </a:rPr>
              <a:t>2] </a:t>
            </a:r>
            <a:r>
              <a:rPr lang="en-US" sz="2000" dirty="0" smtClean="0"/>
              <a:t>in </a:t>
            </a:r>
            <a:r>
              <a:rPr lang="en-US" sz="2000" dirty="0"/>
              <a:t>Table </a:t>
            </a:r>
            <a:r>
              <a:rPr lang="en-US" sz="2000" dirty="0" smtClean="0"/>
              <a:t>4</a:t>
            </a:r>
            <a:r>
              <a:rPr lang="en-US" sz="2000" strike="sngStrike" dirty="0" smtClean="0">
                <a:solidFill>
                  <a:srgbClr val="FF0000"/>
                </a:solidFill>
              </a:rPr>
              <a:t>, and the input parameters r and </a:t>
            </a:r>
            <a:r>
              <a:rPr lang="en-US" sz="2000" strike="sngStrike" dirty="0" err="1" smtClean="0">
                <a:solidFill>
                  <a:srgbClr val="FF0000"/>
                </a:solidFill>
              </a:rPr>
              <a:t>ef</a:t>
            </a:r>
            <a:r>
              <a:rPr lang="en-US" sz="2000" strike="sngStrike" dirty="0" smtClean="0">
                <a:solidFill>
                  <a:srgbClr val="FF0000"/>
                </a:solidFill>
              </a:rPr>
              <a:t> are the data rate in Kbps and the frame error rate for the test frame size </a:t>
            </a:r>
            <a:r>
              <a:rPr lang="en-US" sz="2000" strike="sngStrike" dirty="0" err="1" smtClean="0">
                <a:solidFill>
                  <a:srgbClr val="FF0000"/>
                </a:solidFill>
              </a:rPr>
              <a:t>bt</a:t>
            </a:r>
            <a:r>
              <a:rPr lang="en-US" sz="2000" strike="sngStrike" dirty="0" smtClean="0">
                <a:solidFill>
                  <a:srgbClr val="FF0000"/>
                </a:solidFill>
              </a:rPr>
              <a:t> respectively.</a:t>
            </a:r>
            <a:endParaRPr lang="en-US" sz="2000" strike="sngStrike" dirty="0">
              <a:solidFill>
                <a:srgbClr val="FF0000"/>
              </a:solidFill>
            </a:endParaRP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3</a:t>
            </a:r>
          </a:p>
        </p:txBody>
      </p:sp>
    </p:spTree>
    <p:extLst>
      <p:ext uri="{BB962C8B-B14F-4D97-AF65-F5344CB8AC3E}">
        <p14:creationId xmlns:p14="http://schemas.microsoft.com/office/powerpoint/2010/main" val="3323455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제목 1"/>
          <p:cNvSpPr>
            <a:spLocks noGrp="1"/>
          </p:cNvSpPr>
          <p:nvPr>
            <p:ph type="title"/>
          </p:nvPr>
        </p:nvSpPr>
        <p:spPr>
          <a:xfrm>
            <a:off x="685800" y="765175"/>
            <a:ext cx="7772400" cy="863600"/>
          </a:xfrm>
        </p:spPr>
        <p:txBody>
          <a:bodyPr/>
          <a:lstStyle/>
          <a:p>
            <a:r>
              <a:rPr lang="en-US" altLang="ko-KR" dirty="0" smtClean="0">
                <a:ea typeface="굴림" charset="-127"/>
              </a:rPr>
              <a:t>Comment CID 1167</a:t>
            </a:r>
            <a:endParaRPr lang="en-US" altLang="ko-KR" dirty="0">
              <a:ea typeface="굴림" charset="-127"/>
            </a:endParaRPr>
          </a:p>
        </p:txBody>
      </p:sp>
      <p:sp>
        <p:nvSpPr>
          <p:cNvPr id="3077" name="내용 개체 틀 2"/>
          <p:cNvSpPr>
            <a:spLocks noGrp="1"/>
          </p:cNvSpPr>
          <p:nvPr>
            <p:ph idx="1"/>
          </p:nvPr>
        </p:nvSpPr>
        <p:spPr>
          <a:xfrm>
            <a:off x="685800" y="1773238"/>
            <a:ext cx="7847013" cy="4322762"/>
          </a:xfrm>
        </p:spPr>
        <p:txBody>
          <a:bodyPr/>
          <a:lstStyle/>
          <a:p>
            <a:r>
              <a:rPr lang="en-US" altLang="ko-KR" sz="2000" dirty="0" err="1" smtClean="0">
                <a:ea typeface="굴림" charset="-127"/>
              </a:rPr>
              <a:t>Commentor</a:t>
            </a:r>
            <a:endParaRPr lang="en-US" altLang="ko-KR" sz="2000" dirty="0" smtClean="0">
              <a:ea typeface="굴림" charset="-127"/>
            </a:endParaRPr>
          </a:p>
          <a:p>
            <a:pPr lvl="1"/>
            <a:r>
              <a:rPr lang="en-US" altLang="ko-KR" sz="1600" dirty="0" err="1"/>
              <a:t>Verotiana</a:t>
            </a:r>
            <a:r>
              <a:rPr lang="en-US" altLang="ko-KR" sz="1600" dirty="0"/>
              <a:t> </a:t>
            </a:r>
            <a:r>
              <a:rPr lang="en-US" altLang="ko-KR" sz="1600" dirty="0" err="1" smtClean="0"/>
              <a:t>Rabarijaona</a:t>
            </a:r>
            <a:endParaRPr lang="en-US" altLang="ko-KR" sz="1600" dirty="0" smtClean="0"/>
          </a:p>
          <a:p>
            <a:r>
              <a:rPr lang="en-US" altLang="ko-KR" sz="2400" dirty="0" smtClean="0">
                <a:ea typeface="굴림" charset="-127"/>
              </a:rPr>
              <a:t>Related clause</a:t>
            </a:r>
          </a:p>
          <a:p>
            <a:pPr lvl="1"/>
            <a:r>
              <a:rPr lang="en-US" altLang="ko-KR" sz="1600" dirty="0" smtClean="0">
                <a:ea typeface="굴림" charset="-127"/>
              </a:rPr>
              <a:t>5.2.2.3 P 26 line 47 </a:t>
            </a:r>
          </a:p>
          <a:p>
            <a:r>
              <a:rPr lang="en-US" altLang="ko-KR" sz="2000" dirty="0" smtClean="0">
                <a:ea typeface="굴림" charset="-127"/>
              </a:rPr>
              <a:t>Comment</a:t>
            </a:r>
          </a:p>
          <a:p>
            <a:pPr lvl="1"/>
            <a:r>
              <a:rPr lang="en-US" sz="1600" dirty="0"/>
              <a:t>What does "channel estimation mean</a:t>
            </a:r>
            <a:r>
              <a:rPr lang="en-US" sz="1600" dirty="0" smtClean="0"/>
              <a:t>"?</a:t>
            </a:r>
          </a:p>
          <a:p>
            <a:r>
              <a:rPr lang="en-US" altLang="ko-KR" sz="2400" dirty="0" smtClean="0">
                <a:ea typeface="굴림" charset="-127"/>
              </a:rPr>
              <a:t>Proposed Change</a:t>
            </a:r>
          </a:p>
          <a:p>
            <a:pPr lvl="1"/>
            <a:r>
              <a:rPr lang="en-US" altLang="ko-KR" sz="1600" dirty="0">
                <a:ea typeface="굴림" charset="-127"/>
              </a:rPr>
              <a:t>Double check this parameter or define it somewhere</a:t>
            </a:r>
            <a:endParaRPr lang="en-US" altLang="ko-KR" sz="1600" dirty="0" smtClean="0">
              <a:ea typeface="굴림" charset="-127"/>
            </a:endParaRPr>
          </a:p>
        </p:txBody>
      </p:sp>
      <p:sp>
        <p:nvSpPr>
          <p:cNvPr id="9"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a:t>
            </a:r>
            <a:fld id="{B6AE4EEF-CC2C-459F-9507-E167D69D5C0B}" type="slidenum">
              <a:rPr lang="en-US" altLang="ko-KR" b="0" smtClean="0">
                <a:ea typeface="Gulim" pitchFamily="34" charset="-127"/>
              </a:rPr>
              <a:pPr algn="ctr"/>
              <a:t>4</a:t>
            </a:fld>
            <a:endParaRPr lang="en-US" altLang="ko-KR" b="0" dirty="0" smtClean="0">
              <a:ea typeface="Gulim" pitchFamily="34" charset="-127"/>
            </a:endParaRPr>
          </a:p>
        </p:txBody>
      </p:sp>
      <p:sp>
        <p:nvSpPr>
          <p:cNvPr id="7"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8"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Tree>
    <p:extLst>
      <p:ext uri="{BB962C8B-B14F-4D97-AF65-F5344CB8AC3E}">
        <p14:creationId xmlns:p14="http://schemas.microsoft.com/office/powerpoint/2010/main" val="39357607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ea typeface="굴림" charset="-127"/>
              </a:rPr>
              <a:t>Proposed resolution for </a:t>
            </a:r>
            <a:r>
              <a:rPr lang="en-US" altLang="ko-KR" dirty="0" smtClean="0">
                <a:ea typeface="굴림" charset="-127"/>
              </a:rPr>
              <a:t>CID 1167</a:t>
            </a:r>
            <a:endParaRPr lang="en-US" dirty="0">
              <a:solidFill>
                <a:srgbClr val="FF0000"/>
              </a:solidFill>
            </a:endParaRPr>
          </a:p>
        </p:txBody>
      </p:sp>
      <p:sp>
        <p:nvSpPr>
          <p:cNvPr id="3" name="Content Placeholder 2"/>
          <p:cNvSpPr>
            <a:spLocks noGrp="1"/>
          </p:cNvSpPr>
          <p:nvPr>
            <p:ph idx="1"/>
          </p:nvPr>
        </p:nvSpPr>
        <p:spPr/>
        <p:txBody>
          <a:bodyPr/>
          <a:lstStyle/>
          <a:p>
            <a:r>
              <a:rPr lang="en-US" sz="2000" dirty="0"/>
              <a:t>A</a:t>
            </a:r>
            <a:r>
              <a:rPr lang="en-US" sz="2000" dirty="0" smtClean="0"/>
              <a:t>ccept</a:t>
            </a:r>
            <a:r>
              <a:rPr lang="en-US" sz="2000" dirty="0"/>
              <a:t>: remove the channel estimation term. </a:t>
            </a:r>
            <a:endParaRPr lang="en-US" sz="2000" dirty="0" smtClean="0"/>
          </a:p>
          <a:p>
            <a:endParaRPr lang="en-US" sz="2000" dirty="0"/>
          </a:p>
          <a:p>
            <a:pPr marL="0" indent="0">
              <a:buNone/>
            </a:pPr>
            <a:r>
              <a:rPr lang="en-US" sz="2000" dirty="0" smtClean="0"/>
              <a:t>[</a:t>
            </a:r>
            <a:r>
              <a:rPr lang="en-US" altLang="ko-KR" sz="2000" dirty="0">
                <a:ea typeface="굴림" charset="-127"/>
              </a:rPr>
              <a:t>P 26 line </a:t>
            </a:r>
            <a:r>
              <a:rPr lang="en-US" altLang="ko-KR" sz="2000" dirty="0" smtClean="0">
                <a:ea typeface="굴림" charset="-127"/>
              </a:rPr>
              <a:t>47] </a:t>
            </a:r>
            <a:r>
              <a:rPr lang="en-US" sz="2000" dirty="0" smtClean="0"/>
              <a:t>Training </a:t>
            </a:r>
            <a:r>
              <a:rPr lang="en-US" sz="2000" dirty="0"/>
              <a:t>sequence </a:t>
            </a:r>
            <a:r>
              <a:rPr lang="en-US" sz="2000" strike="sngStrike" dirty="0">
                <a:solidFill>
                  <a:srgbClr val="FF0000"/>
                </a:solidFill>
              </a:rPr>
              <a:t>+ channel </a:t>
            </a:r>
            <a:r>
              <a:rPr lang="en-US" sz="2000" strike="sngStrike" dirty="0" smtClean="0">
                <a:solidFill>
                  <a:srgbClr val="FF0000"/>
                </a:solidFill>
              </a:rPr>
              <a:t>estimation</a:t>
            </a:r>
            <a:r>
              <a:rPr lang="en-US" sz="2000" dirty="0" smtClean="0"/>
              <a:t> + </a:t>
            </a:r>
            <a:r>
              <a:rPr lang="en-US" sz="2000" dirty="0"/>
              <a:t>frame header </a:t>
            </a:r>
            <a:r>
              <a:rPr lang="en-US" sz="2000" dirty="0" smtClean="0"/>
              <a:t>transmission time depending </a:t>
            </a:r>
            <a:r>
              <a:rPr lang="en-US" sz="2000" dirty="0"/>
              <a:t>on PHY/MAC parameters</a:t>
            </a:r>
          </a:p>
        </p:txBody>
      </p:sp>
      <p:sp>
        <p:nvSpPr>
          <p:cNvPr id="6" name="Rectangle 6"/>
          <p:cNvSpPr>
            <a:spLocks noGrp="1" noChangeArrowheads="1"/>
          </p:cNvSpPr>
          <p:nvPr>
            <p:ph type="sldNum" sz="quarter" idx="10"/>
          </p:nvPr>
        </p:nvSpPr>
        <p:spPr>
          <a:xfrm>
            <a:off x="685800" y="381000"/>
            <a:ext cx="1600200" cy="215900"/>
          </a:xfrm>
          <a:noFill/>
        </p:spPr>
        <p:txBody>
          <a:bodyPr/>
          <a:lstStyle/>
          <a:p>
            <a:r>
              <a:rPr lang="en-US" altLang="ko-KR" dirty="0" smtClean="0">
                <a:ea typeface="Gulim" pitchFamily="34" charset="-127"/>
              </a:rPr>
              <a:t>Oct. 2015</a:t>
            </a:r>
          </a:p>
        </p:txBody>
      </p:sp>
      <p:sp>
        <p:nvSpPr>
          <p:cNvPr id="7" name="바닥글 개체 틀 4"/>
          <p:cNvSpPr>
            <a:spLocks noGrp="1"/>
          </p:cNvSpPr>
          <p:nvPr>
            <p:ph type="ftr" sz="quarter" idx="11"/>
          </p:nvPr>
        </p:nvSpPr>
        <p:spPr>
          <a:xfrm>
            <a:off x="5004048" y="6475413"/>
            <a:ext cx="3606552" cy="184666"/>
          </a:xfrm>
          <a:noFill/>
        </p:spPr>
        <p:txBody>
          <a:bodyPr/>
          <a:lstStyle/>
          <a:p>
            <a:pPr>
              <a:defRPr/>
            </a:pPr>
            <a:r>
              <a:rPr lang="de-DE" altLang="ko-KR" dirty="0"/>
              <a:t>Jaehwan Kim (ETRI) et al</a:t>
            </a:r>
            <a:endParaRPr lang="en-US" altLang="ko-KR" dirty="0"/>
          </a:p>
        </p:txBody>
      </p:sp>
      <p:sp>
        <p:nvSpPr>
          <p:cNvPr id="8" name="Rectangle 6"/>
          <p:cNvSpPr>
            <a:spLocks noGrp="1" noChangeArrowheads="1"/>
          </p:cNvSpPr>
          <p:nvPr>
            <p:ph type="sldNum" sz="quarter" idx="10"/>
          </p:nvPr>
        </p:nvSpPr>
        <p:spPr>
          <a:xfrm>
            <a:off x="3779912" y="6453460"/>
            <a:ext cx="1600200" cy="215900"/>
          </a:xfrm>
          <a:noFill/>
        </p:spPr>
        <p:txBody>
          <a:bodyPr/>
          <a:lstStyle/>
          <a:p>
            <a:pPr algn="ctr"/>
            <a:r>
              <a:rPr lang="en-US" altLang="ko-KR" b="0" dirty="0" smtClean="0">
                <a:ea typeface="Gulim" pitchFamily="34" charset="-127"/>
              </a:rPr>
              <a:t>Slide 5</a:t>
            </a:r>
          </a:p>
        </p:txBody>
      </p:sp>
    </p:spTree>
    <p:extLst>
      <p:ext uri="{BB962C8B-B14F-4D97-AF65-F5344CB8AC3E}">
        <p14:creationId xmlns:p14="http://schemas.microsoft.com/office/powerpoint/2010/main" val="2733706978"/>
      </p:ext>
    </p:extLst>
  </p:cSld>
  <p:clrMapOvr>
    <a:masterClrMapping/>
  </p:clrMapOvr>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53325</TotalTime>
  <Words>242</Words>
  <Application>Microsoft Office PowerPoint</Application>
  <PresentationFormat>On-screen Show (4:3)</PresentationFormat>
  <Paragraphs>59</Paragraphs>
  <Slides>5</Slides>
  <Notes>1</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테마</vt:lpstr>
      <vt:lpstr>PowerPoint Presentation</vt:lpstr>
      <vt:lpstr>Comment CID 1166</vt:lpstr>
      <vt:lpstr>Proposed resolution for CID 1166</vt:lpstr>
      <vt:lpstr>Comment CID 1167</vt:lpstr>
      <vt:lpstr>Proposed resolution for CID 1167</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Clint Powell</cp:lastModifiedBy>
  <cp:revision>994</cp:revision>
  <cp:lastPrinted>1998-02-10T13:28:06Z</cp:lastPrinted>
  <dcterms:created xsi:type="dcterms:W3CDTF">1999-11-08T18:59:45Z</dcterms:created>
  <dcterms:modified xsi:type="dcterms:W3CDTF">2015-10-06T03:06:04Z</dcterms:modified>
</cp:coreProperties>
</file>