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s/slide7.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61" r:id="rId4"/>
    <p:sldId id="268" r:id="rId5"/>
    <p:sldId id="269" r:id="rId6"/>
    <p:sldId id="256"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5" d="100"/>
          <a:sy n="65" d="100"/>
        </p:scale>
        <p:origin x="-576"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ja-JP"/>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ja-JP"/>
              <a:t>Page </a:t>
            </a:r>
            <a:fld id="{F0FFAB03-89E0-4626-923C-3D0035B3C66E}" type="slidenum">
              <a:rPr lang="en-US" altLang="ja-JP"/>
              <a:pPr>
                <a:defRPr/>
              </a:pPr>
              <a:t>&lt;#&gt;</a:t>
            </a:fld>
            <a:endParaRPr lang="en-US" altLang="ja-JP"/>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ja-JP"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ja-JP"/>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ja-JP"/>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ja-JP"/>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ja-JP"/>
              <a:t>Page </a:t>
            </a:r>
            <a:fld id="{44F6FFEA-2EA3-41B8-9D1F-84CF1B7A7AF6}" type="slidenum">
              <a:rPr lang="en-US" altLang="ja-JP"/>
              <a:pPr>
                <a:defRPr/>
              </a:pPr>
              <a:t>&lt;#&gt;</a:t>
            </a:fld>
            <a:endParaRPr lang="en-US" altLang="ja-JP"/>
          </a:p>
        </p:txBody>
      </p:sp>
      <p:sp>
        <p:nvSpPr>
          <p:cNvPr id="5128"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ltLang="ja-JP"/>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dirty="0"/>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dirty="0"/>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dirty="0"/>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dirty="0"/>
              <a:t>Page </a:t>
            </a:r>
            <a:fld id="{032098A4-65E9-488D-8479-2100CCEEE1A0}" type="slidenum">
              <a:rPr lang="en-US" altLang="ja-JP"/>
              <a:pPr/>
              <a:t>3</a:t>
            </a:fld>
            <a:endParaRPr lang="en-US" altLang="ja-JP" dirty="0"/>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a:ln>
            <a:miter lim="800000"/>
            <a:headEnd/>
            <a:tailEnd/>
          </a:ln>
        </p:spPr>
        <p:txBody>
          <a:bodyPr/>
          <a:lstStyle/>
          <a:p>
            <a:r>
              <a:rPr lang="en-US" altLang="ja-JP"/>
              <a:t>doc.: IEEE 802.15-&lt;doc#&gt;</a:t>
            </a:r>
          </a:p>
        </p:txBody>
      </p:sp>
      <p:sp>
        <p:nvSpPr>
          <p:cNvPr id="6147" name="Rectangle 3"/>
          <p:cNvSpPr>
            <a:spLocks noGrp="1" noChangeArrowheads="1"/>
          </p:cNvSpPr>
          <p:nvPr>
            <p:ph type="dt" sz="quarter" idx="1"/>
          </p:nvPr>
        </p:nvSpPr>
        <p:spPr>
          <a:noFill/>
          <a:ln>
            <a:miter lim="800000"/>
            <a:headEnd/>
            <a:tailEnd/>
          </a:ln>
        </p:spPr>
        <p:txBody>
          <a:bodyPr/>
          <a:lstStyle/>
          <a:p>
            <a:r>
              <a:rPr lang="en-US" altLang="ja-JP"/>
              <a:t>&lt;month year&gt;</a:t>
            </a:r>
          </a:p>
        </p:txBody>
      </p:sp>
      <p:sp>
        <p:nvSpPr>
          <p:cNvPr id="6148" name="Rectangle 6"/>
          <p:cNvSpPr>
            <a:spLocks noGrp="1" noChangeArrowheads="1"/>
          </p:cNvSpPr>
          <p:nvPr>
            <p:ph type="ftr" sz="quarter" idx="4"/>
          </p:nvPr>
        </p:nvSpPr>
        <p:spPr>
          <a:noFill/>
          <a:ln>
            <a:miter lim="800000"/>
            <a:headEnd/>
            <a:tailEnd/>
          </a:ln>
        </p:spPr>
        <p:txBody>
          <a:bodyPr/>
          <a:lstStyle/>
          <a:p>
            <a:pPr lvl="4"/>
            <a:r>
              <a:rPr lang="en-US" altLang="ja-JP"/>
              <a:t>&lt;author&gt;, &lt;company&gt;</a:t>
            </a:r>
          </a:p>
        </p:txBody>
      </p:sp>
      <p:sp>
        <p:nvSpPr>
          <p:cNvPr id="6149" name="Rectangle 7"/>
          <p:cNvSpPr>
            <a:spLocks noGrp="1" noChangeArrowheads="1"/>
          </p:cNvSpPr>
          <p:nvPr>
            <p:ph type="sldNum" sz="quarter" idx="5"/>
          </p:nvPr>
        </p:nvSpPr>
        <p:spPr>
          <a:noFill/>
          <a:ln>
            <a:miter lim="800000"/>
            <a:headEnd/>
            <a:tailEnd/>
          </a:ln>
        </p:spPr>
        <p:txBody>
          <a:bodyPr/>
          <a:lstStyle/>
          <a:p>
            <a:r>
              <a:rPr lang="en-US" altLang="ja-JP"/>
              <a:t>Page </a:t>
            </a:r>
            <a:fld id="{032098A4-65E9-488D-8479-2100CCEEE1A0}" type="slidenum">
              <a:rPr lang="en-US" altLang="ja-JP"/>
              <a:pPr/>
              <a:t>6</a:t>
            </a:fld>
            <a:endParaRPr lang="en-US" altLang="ja-JP"/>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ja-JP" altLang="ja-JP"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D90FBA1F-406D-4570-8D93-1C718CB8028D}" type="slidenum">
              <a:rPr lang="en-US" altLang="ja-JP"/>
              <a:pPr>
                <a:defRPr/>
              </a:pPr>
              <a:t>&lt;#&gt;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5B276CEC-641A-426A-A4CF-567A72D18702}" type="slidenum">
              <a:rPr lang="en-US" altLang="ja-JP"/>
              <a:pPr>
                <a:defRPr/>
              </a:pPr>
              <a:t>&lt;#&gt;</a:t>
            </a:fld>
            <a:endParaRPr lang="en-US" altLang="ja-JP"/>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ja-JP"/>
              <a:t>Slide </a:t>
            </a:r>
            <a:fld id="{9965E71D-4B90-4FBE-BACA-94EDF2C2D44D}" type="slidenum">
              <a:rPr lang="en-US" altLang="ja-JP"/>
              <a:pPr>
                <a:defRPr/>
              </a:pPr>
              <a:t>&lt;#&gt;</a:t>
            </a:fld>
            <a:endParaRPr lang="en-US" altLang="ja-JP"/>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ja-JP"/>
              <a:t>Slide </a:t>
            </a:r>
            <a:fld id="{99E8EDB0-6A65-4C48-A53B-D0F68D84F66B}" type="slidenum">
              <a:rPr lang="en-US" altLang="ja-JP"/>
              <a:pPr>
                <a:defRPr/>
              </a:pPr>
              <a:t>&lt;#&gt;</a:t>
            </a:fld>
            <a:endParaRPr lang="en-US" altLang="ja-JP"/>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ja-JP"/>
              <a:t>Slide </a:t>
            </a:r>
            <a:fld id="{F3D8D98C-E633-46DD-BF4A-82FDB30C79BB}" type="slidenum">
              <a:rPr lang="en-US" altLang="ja-JP"/>
              <a:pPr>
                <a:defRPr/>
              </a:pPr>
              <a:t>&lt;#&gt;</a:t>
            </a:fld>
            <a:endParaRPr lang="en-US" altLang="ja-JP"/>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ja-JP"/>
              <a:t>Slide </a:t>
            </a:r>
            <a:fld id="{D78FD698-95C0-4845-8AA1-AE13DC99F872}" type="slidenum">
              <a:rPr lang="en-US" altLang="ja-JP"/>
              <a:pPr>
                <a:defRPr/>
              </a:pPr>
              <a:t>&lt;#&gt;</a:t>
            </a:fld>
            <a:endParaRPr lang="en-US" altLang="ja-JP"/>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September, 2015</a:t>
            </a:r>
            <a:endParaRPr lang="en-US" altLang="ja-JP"/>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ja-JP"/>
              <a:t>Shoichi Kitazawa,ATR</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ja-JP"/>
              <a:t>Slide </a:t>
            </a:r>
            <a:fld id="{0EE4C87E-7721-4C7F-93D8-C27C7B733789}" type="slidenum">
              <a:rPr lang="en-US" altLang="ja-JP"/>
              <a:pPr>
                <a:defRPr/>
              </a:pPr>
              <a:t>&lt;#&gt;</a:t>
            </a:fld>
            <a:endParaRPr lang="en-US" altLang="ja-JP"/>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itle 3"/>
          <p:cNvSpPr>
            <a:spLocks noGrp="1"/>
          </p:cNvSpPr>
          <p:nvPr>
            <p:ph type="title"/>
          </p:nvPr>
        </p:nvSpPr>
        <p:spPr/>
        <p:txBody>
          <a:bodyPr/>
          <a:lstStyle/>
          <a:p>
            <a:r>
              <a:rPr lang="en-US" smtClean="0"/>
              <a:t>Click to edit Master title style</a:t>
            </a:r>
            <a:endParaRPr lang="en-US"/>
          </a:p>
        </p:txBody>
      </p:sp>
      <p:sp>
        <p:nvSpPr>
          <p:cNvPr id="5" name="フッター プレースホルダー 4"/>
          <p:cNvSpPr>
            <a:spLocks noGrp="1"/>
          </p:cNvSpPr>
          <p:nvPr>
            <p:ph type="ftr" sz="quarter" idx="11"/>
          </p:nvPr>
        </p:nvSpPr>
        <p:spPr>
          <a:xfrm>
            <a:off x="5486400" y="6475413"/>
            <a:ext cx="3124200" cy="182562"/>
          </a:xfrm>
        </p:spPr>
        <p:txBody>
          <a:bodyPr/>
          <a:lstStyle>
            <a:lvl1pPr>
              <a:defRPr/>
            </a:lvl1pPr>
          </a:lstStyle>
          <a:p>
            <a:r>
              <a:rPr lang="en-US" altLang="ja-JP" smtClean="0"/>
              <a:t>Shoichi Kitazawa,ATR</a:t>
            </a:r>
            <a:endParaRPr lang="en-US" altLang="ja-JP" dirty="0"/>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&lt;#&gt;</a:t>
            </a:fld>
            <a:endParaRPr lang="en-US" altLang="ja-JP" dirty="0"/>
          </a:p>
        </p:txBody>
      </p:sp>
      <p:sp>
        <p:nvSpPr>
          <p:cNvPr id="7" name="日付プレースホルダー 3"/>
          <p:cNvSpPr>
            <a:spLocks noGrp="1"/>
          </p:cNvSpPr>
          <p:nvPr>
            <p:ph type="dt" sz="half" idx="10"/>
          </p:nvPr>
        </p:nvSpPr>
        <p:spPr>
          <a:xfrm>
            <a:off x="685800" y="381000"/>
            <a:ext cx="1600200" cy="212725"/>
          </a:xfrm>
        </p:spPr>
        <p:txBody>
          <a:bodyPr/>
          <a:lstStyle>
            <a:lvl1pPr>
              <a:defRPr/>
            </a:lvl1pPr>
          </a:lstStyle>
          <a:p>
            <a:r>
              <a:rPr lang="en-US" altLang="ja-JP" smtClean="0"/>
              <a:t>September, 2015</a:t>
            </a:r>
            <a:endParaRPr lang="en-US" altLang="ja-JP" dirty="0"/>
          </a:p>
        </p:txBody>
      </p:sp>
    </p:spTree>
    <p:extLst>
      <p:ext uri="{BB962C8B-B14F-4D97-AF65-F5344CB8AC3E}">
        <p14:creationId xmlns:p14="http://schemas.microsoft.com/office/powerpoint/2010/main" xmlns="" val="163722690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ja-JP"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ea typeface="ＭＳ Ｐゴシック" charset="-128"/>
              </a:defRPr>
            </a:lvl1pPr>
          </a:lstStyle>
          <a:p>
            <a:pPr>
              <a:defRPr/>
            </a:pPr>
            <a:r>
              <a:rPr lang="en-US" altLang="ja-JP" smtClean="0"/>
              <a:t>September, 2015</a:t>
            </a:r>
            <a:endParaRPr lang="en-US" altLang="ja-JP"/>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ea typeface="ＭＳ Ｐゴシック" charset="-128"/>
              </a:defRPr>
            </a:lvl1pPr>
          </a:lstStyle>
          <a:p>
            <a:pPr>
              <a:defRPr/>
            </a:pPr>
            <a:r>
              <a:rPr lang="en-US" altLang="ja-JP"/>
              <a:t>Shoichi Kitazawa,ATR</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ea typeface="ＭＳ Ｐゴシック" charset="-128"/>
              </a:defRPr>
            </a:lvl1pPr>
          </a:lstStyle>
          <a:p>
            <a:pPr>
              <a:defRPr/>
            </a:pPr>
            <a:r>
              <a:rPr lang="en-US" altLang="ja-JP"/>
              <a:t>Slide </a:t>
            </a:r>
            <a:fld id="{2013AF30-E9D5-4990-80B2-CABF7B6EC42E}" type="slidenum">
              <a:rPr lang="en-US" altLang="ja-JP"/>
              <a:pPr>
                <a:defRPr/>
              </a:pPr>
              <a:t>&lt;#&gt;</a:t>
            </a:fld>
            <a:endParaRPr lang="en-US" altLang="ja-JP"/>
          </a:p>
        </p:txBody>
      </p:sp>
      <p:sp>
        <p:nvSpPr>
          <p:cNvPr id="1031" name="Rectangle 7"/>
          <p:cNvSpPr>
            <a:spLocks noChangeArrowheads="1"/>
          </p:cNvSpPr>
          <p:nvPr/>
        </p:nvSpPr>
        <p:spPr bwMode="auto">
          <a:xfrm>
            <a:off x="4495800" y="394156"/>
            <a:ext cx="3962400" cy="215444"/>
          </a:xfrm>
          <a:prstGeom prst="rect">
            <a:avLst/>
          </a:prstGeom>
          <a:noFill/>
          <a:ln w="9525">
            <a:noFill/>
            <a:miter lim="800000"/>
            <a:headEnd/>
            <a:tailEnd/>
          </a:ln>
          <a:effectLst/>
        </p:spPr>
        <p:txBody>
          <a:bodyPr lIns="0" tIns="0" rIns="0" bIns="0" anchor="b">
            <a:spAutoFit/>
          </a:bodyPr>
          <a:lstStyle/>
          <a:p>
            <a:pPr marL="712788" marR="0" lvl="4" indent="0" algn="r" defTabSz="914400" rtl="0" eaLnBrk="0" fontAlgn="base" latinLnBrk="0" hangingPunct="0">
              <a:lnSpc>
                <a:spcPct val="100000"/>
              </a:lnSpc>
              <a:spcBef>
                <a:spcPct val="0"/>
              </a:spcBef>
              <a:spcAft>
                <a:spcPct val="0"/>
              </a:spcAft>
              <a:buClrTx/>
              <a:buSzTx/>
              <a:buFontTx/>
              <a:buNone/>
              <a:tabLst/>
              <a:defRPr/>
            </a:pPr>
            <a:r>
              <a:rPr lang="en-US" altLang="ja-JP" sz="1400" b="1" dirty="0">
                <a:ea typeface="ＭＳ Ｐゴシック" charset="-128"/>
              </a:rPr>
              <a:t>doc.: IEEE </a:t>
            </a:r>
            <a:r>
              <a:rPr lang="en-US" altLang="ja-JP" sz="1400" b="1" dirty="0" smtClean="0">
                <a:ea typeface="ＭＳ Ｐゴシック" charset="-128"/>
              </a:rPr>
              <a:t>802.15-15- 0763-00-004s</a:t>
            </a:r>
            <a:endParaRPr lang="en-US" altLang="ja-JP" sz="1400" b="1" dirty="0">
              <a:ea typeface="ＭＳ Ｐゴシック" charset="-128"/>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ja-JP">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a:ln>
            <a:miter lim="800000"/>
            <a:headEnd/>
            <a:tailEnd/>
          </a:ln>
        </p:spPr>
        <p:txBody>
          <a:bodyPr/>
          <a:lstStyle/>
          <a:p>
            <a:r>
              <a:rPr lang="en-US" altLang="ja-JP" smtClean="0"/>
              <a:t>September, 2015</a:t>
            </a:r>
            <a:endParaRPr lang="en-US" altLang="ja-JP"/>
          </a:p>
        </p:txBody>
      </p:sp>
      <p:sp>
        <p:nvSpPr>
          <p:cNvPr id="2051" name="フッター プレースホルダー 2"/>
          <p:cNvSpPr>
            <a:spLocks noGrp="1"/>
          </p:cNvSpPr>
          <p:nvPr>
            <p:ph type="ftr" sz="quarter" idx="11"/>
          </p:nvPr>
        </p:nvSpPr>
        <p:spPr>
          <a:noFill/>
          <a:ln>
            <a:miter lim="800000"/>
            <a:headEnd/>
            <a:tailEnd/>
          </a:ln>
        </p:spPr>
        <p:txBody>
          <a:bodyPr/>
          <a:lstStyle/>
          <a:p>
            <a:r>
              <a:rPr lang="en-US" altLang="ja-JP"/>
              <a:t>Shoichi Kitazawa,ATR</a:t>
            </a:r>
          </a:p>
        </p:txBody>
      </p:sp>
      <p:sp>
        <p:nvSpPr>
          <p:cNvPr id="2052" name="スライド番号プレースホルダー 3"/>
          <p:cNvSpPr>
            <a:spLocks noGrp="1"/>
          </p:cNvSpPr>
          <p:nvPr>
            <p:ph type="sldNum" sz="quarter" idx="12"/>
          </p:nvPr>
        </p:nvSpPr>
        <p:spPr>
          <a:noFill/>
          <a:ln>
            <a:miter lim="800000"/>
            <a:headEnd/>
            <a:tailEnd/>
          </a:ln>
        </p:spPr>
        <p:txBody>
          <a:bodyPr/>
          <a:lstStyle/>
          <a:p>
            <a:r>
              <a:rPr lang="en-US" altLang="ja-JP"/>
              <a:t>Slide </a:t>
            </a:r>
            <a:fld id="{07A4A8D4-A6EB-4596-BC11-A7733F1E04B3}" type="slidenum">
              <a:rPr lang="en-US" altLang="ja-JP"/>
              <a:pPr/>
              <a:t>1</a:t>
            </a:fld>
            <a:endParaRPr lang="en-US" altLang="ja-JP"/>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12700">
                <a:solidFill>
                  <a:schemeClr val="tx1"/>
                </a:solidFill>
                <a:miter lim="800000"/>
                <a:headEnd type="none" w="sm" len="sm"/>
                <a:tailEnd type="none" w="sm" len="sm"/>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pPr>
              <a:defRPr/>
            </a:pP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Submission Title: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 Closing Report for September 2015]</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Date Submitted: </a:t>
            </a:r>
            <a:r>
              <a:rPr lang="en-US" altLang="ja-JP" sz="1600" dirty="0" smtClean="0">
                <a:solidFill>
                  <a:schemeClr val="tx2"/>
                </a:solidFill>
                <a:ea typeface="ＭＳ Ｐゴシック" charset="-128"/>
              </a:rPr>
              <a:t>[</a:t>
            </a:r>
            <a:r>
              <a:rPr lang="en-US" altLang="ja-JP" sz="1600" dirty="0" smtClean="0">
                <a:ea typeface="ＭＳ Ｐゴシック" charset="-128"/>
              </a:rPr>
              <a:t>17 September, 2015</a:t>
            </a:r>
            <a:r>
              <a:rPr lang="en-US" altLang="ja-JP" sz="1600" dirty="0" smtClean="0">
                <a:solidFill>
                  <a:schemeClr val="tx2"/>
                </a:solidFill>
                <a:ea typeface="ＭＳ Ｐゴシック" charset="-128"/>
              </a:rPr>
              <a:t>]</a:t>
            </a:r>
            <a:r>
              <a:rPr lang="en-US" altLang="ja-JP" sz="1600" dirty="0">
                <a:solidFill>
                  <a:schemeClr val="tx2"/>
                </a:solidFill>
                <a:ea typeface="ＭＳ Ｐゴシック" charset="-128"/>
              </a:rPr>
              <a:t>	</a:t>
            </a:r>
          </a:p>
          <a:p>
            <a:pPr>
              <a:defRPr/>
            </a:pPr>
            <a:r>
              <a:rPr lang="en-US" altLang="ja-JP" sz="1600" b="1" dirty="0">
                <a:solidFill>
                  <a:schemeClr val="tx2"/>
                </a:solidFill>
                <a:ea typeface="ＭＳ Ｐゴシック" charset="-128"/>
              </a:rPr>
              <a:t>Source:</a:t>
            </a:r>
            <a:r>
              <a:rPr lang="en-US" altLang="ja-JP" sz="1600" dirty="0">
                <a:solidFill>
                  <a:schemeClr val="tx2"/>
                </a:solidFill>
                <a:ea typeface="ＭＳ Ｐゴシック" charset="-128"/>
              </a:rPr>
              <a:t> [Shoichi Kitazawa] Company [ATR]</a:t>
            </a:r>
          </a:p>
          <a:p>
            <a:pPr>
              <a:defRPr/>
            </a:pPr>
            <a:r>
              <a:rPr lang="en-US" altLang="ja-JP" sz="1600" dirty="0">
                <a:solidFill>
                  <a:schemeClr val="tx2"/>
                </a:solidFill>
                <a:ea typeface="ＭＳ Ｐゴシック" charset="-128"/>
              </a:rPr>
              <a:t>Address [Hikaridai, Seika, Kyoto JAPAN]</a:t>
            </a:r>
          </a:p>
          <a:p>
            <a:pPr>
              <a:defRPr/>
            </a:pPr>
            <a:r>
              <a:rPr lang="en-US" altLang="ja-JP" sz="1600" dirty="0">
                <a:solidFill>
                  <a:schemeClr val="tx2"/>
                </a:solidFill>
                <a:ea typeface="ＭＳ Ｐゴシック" charset="-128"/>
              </a:rPr>
              <a:t>Voice</a:t>
            </a:r>
            <a:r>
              <a:rPr lang="en-US" altLang="ja-JP" sz="1600" dirty="0">
                <a:ea typeface="ＭＳ Ｐゴシック" charset="-128"/>
              </a:rPr>
              <a:t>:[+81-774-95-1565</a:t>
            </a:r>
            <a:r>
              <a:rPr lang="en-US" altLang="ja-JP" sz="1600" dirty="0">
                <a:solidFill>
                  <a:schemeClr val="tx2"/>
                </a:solidFill>
                <a:ea typeface="ＭＳ Ｐゴシック" charset="-128"/>
              </a:rPr>
              <a:t>], FAX: [], E-Mail:[kitazawa@atr.jp]	</a:t>
            </a:r>
          </a:p>
          <a:p>
            <a:pPr>
              <a:spcBef>
                <a:spcPts val="600"/>
              </a:spcBef>
              <a:spcAft>
                <a:spcPts val="600"/>
              </a:spcAft>
              <a:defRPr/>
            </a:pPr>
            <a:r>
              <a:rPr lang="en-US" altLang="ja-JP" sz="1600" b="1" dirty="0">
                <a:solidFill>
                  <a:schemeClr val="tx2"/>
                </a:solidFill>
                <a:ea typeface="ＭＳ Ｐゴシック" charset="-128"/>
              </a:rPr>
              <a:t>Re: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 ]</a:t>
            </a:r>
            <a:endParaRPr lang="en-US" altLang="ja-JP" sz="1600" dirty="0">
              <a:solidFill>
                <a:schemeClr val="tx2"/>
              </a:solidFill>
              <a:ea typeface="ＭＳ Ｐゴシック" charset="-128"/>
            </a:endParaRPr>
          </a:p>
          <a:p>
            <a:pPr>
              <a:spcBef>
                <a:spcPts val="100"/>
              </a:spcBef>
              <a:spcAft>
                <a:spcPts val="100"/>
              </a:spcAft>
              <a:defRPr/>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[TG4s</a:t>
            </a:r>
            <a:r>
              <a:rPr lang="en-US" altLang="ja-JP" sz="1600" dirty="0" smtClean="0">
                <a:ea typeface="ＭＳ Ｐゴシック" pitchFamily="-65" charset="-128"/>
              </a:rPr>
              <a:t> c</a:t>
            </a:r>
            <a:r>
              <a:rPr lang="en-US" altLang="ja-JP" sz="1600" dirty="0" smtClean="0">
                <a:latin typeface="Times New Roman" pitchFamily="16" charset="0"/>
                <a:ea typeface="ＭＳ Ｐゴシック" pitchFamily="50" charset="-128"/>
              </a:rPr>
              <a:t>losing report </a:t>
            </a:r>
            <a:r>
              <a:rPr lang="en-US" altLang="ja-JP" sz="1600" dirty="0" smtClean="0">
                <a:ea typeface="ＭＳ Ｐゴシック" pitchFamily="-65" charset="-128"/>
              </a:rPr>
              <a:t>for </a:t>
            </a:r>
            <a:r>
              <a:rPr lang="en-US" altLang="ja-JP" sz="1600" dirty="0" smtClean="0">
                <a:ea typeface="ＭＳ Ｐゴシック" pitchFamily="-65" charset="-128"/>
              </a:rPr>
              <a:t>September 2015 </a:t>
            </a:r>
            <a:r>
              <a:rPr lang="en-US" altLang="ja-JP" sz="1600" dirty="0" smtClean="0">
                <a:ea typeface="ＭＳ Ｐゴシック" pitchFamily="-65" charset="-128"/>
              </a:rPr>
              <a:t>at </a:t>
            </a:r>
            <a:r>
              <a:rPr lang="en-US" altLang="ja-JP" sz="1600" dirty="0" smtClean="0">
                <a:ea typeface="ＭＳ Ｐゴシック" pitchFamily="-65" charset="-128"/>
              </a:rPr>
              <a:t>Bangkok</a:t>
            </a:r>
            <a:r>
              <a:rPr lang="en-US" altLang="ja-JP" sz="1600" dirty="0" smtClean="0">
                <a:solidFill>
                  <a:schemeClr val="tx2"/>
                </a:solidFill>
                <a:ea typeface="ＭＳ Ｐゴシック" charset="-128"/>
              </a:rPr>
              <a:t>]</a:t>
            </a:r>
            <a:endParaRPr lang="en-US" altLang="ja-JP" sz="1600" dirty="0">
              <a:solidFill>
                <a:schemeClr val="tx2"/>
              </a:solidFill>
              <a:ea typeface="ＭＳ Ｐゴシック" charset="-128"/>
            </a:endParaRPr>
          </a:p>
          <a:p>
            <a:pPr>
              <a:spcBef>
                <a:spcPts val="600"/>
              </a:spcBef>
              <a:spcAft>
                <a:spcPts val="600"/>
              </a:spcAft>
              <a:defRPr/>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smtClean="0">
                <a:solidFill>
                  <a:schemeClr val="tx2"/>
                </a:solidFill>
                <a:ea typeface="ＭＳ Ｐゴシック" charset="-128"/>
              </a:rPr>
              <a:t>[Report progress to </a:t>
            </a:r>
            <a:r>
              <a:rPr lang="en-US" altLang="ja-JP" sz="1600" dirty="0" smtClean="0">
                <a:solidFill>
                  <a:schemeClr val="tx2"/>
                </a:solidFill>
                <a:ea typeface="ＭＳ Ｐゴシック" charset="-128"/>
              </a:rPr>
              <a:t>WG]</a:t>
            </a:r>
            <a:endParaRPr lang="en-US" altLang="ja-JP" sz="1600" dirty="0">
              <a:solidFill>
                <a:schemeClr val="tx2"/>
              </a:solidFill>
              <a:ea typeface="ＭＳ Ｐゴシック" charset="-128"/>
            </a:endParaRPr>
          </a:p>
          <a:p>
            <a:pPr>
              <a:defRPr/>
            </a:pPr>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a:ln>
            <a:miter lim="800000"/>
            <a:headEnd/>
            <a:tailEnd/>
          </a:ln>
        </p:spPr>
        <p:txBody>
          <a:bodyPr/>
          <a:lstStyle/>
          <a:p>
            <a:r>
              <a:rPr lang="en-US" altLang="ja-JP" smtClean="0"/>
              <a:t>September, 2015</a:t>
            </a:r>
            <a:endParaRPr lang="en-US" altLang="ja-JP"/>
          </a:p>
        </p:txBody>
      </p:sp>
      <p:sp>
        <p:nvSpPr>
          <p:cNvPr id="3075"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3076" name="スライド番号プレースホルダー 5"/>
          <p:cNvSpPr>
            <a:spLocks noGrp="1"/>
          </p:cNvSpPr>
          <p:nvPr>
            <p:ph type="sldNum" sz="quarter" idx="12"/>
          </p:nvPr>
        </p:nvSpPr>
        <p:spPr>
          <a:noFill/>
          <a:ln>
            <a:miter lim="800000"/>
            <a:headEnd/>
            <a:tailEnd/>
          </a:ln>
        </p:spPr>
        <p:txBody>
          <a:bodyPr/>
          <a:lstStyle/>
          <a:p>
            <a:r>
              <a:rPr lang="en-US" altLang="ja-JP"/>
              <a:t>Slide </a:t>
            </a:r>
            <a:fld id="{B5E08AEC-46ED-40F2-81AC-69CFA93FED46}" type="slidenum">
              <a:rPr lang="en-US" altLang="ja-JP"/>
              <a:pPr/>
              <a:t>2</a:t>
            </a:fld>
            <a:endParaRPr lang="en-US" altLang="ja-JP"/>
          </a:p>
        </p:txBody>
      </p:sp>
      <p:sp>
        <p:nvSpPr>
          <p:cNvPr id="3077" name="Rectangle 2"/>
          <p:cNvSpPr>
            <a:spLocks noGrp="1" noChangeArrowheads="1"/>
          </p:cNvSpPr>
          <p:nvPr>
            <p:ph type="ctrTitle"/>
          </p:nvPr>
        </p:nvSpPr>
        <p:spPr>
          <a:xfrm>
            <a:off x="685800" y="2286000"/>
            <a:ext cx="7772400" cy="1143000"/>
          </a:xfrm>
        </p:spPr>
        <p:txBody>
          <a:bodyPr/>
          <a:lstStyle/>
          <a:p>
            <a:r>
              <a:rPr lang="en-US" altLang="ja-JP" b="1" dirty="0" smtClean="0">
                <a:ea typeface="ＭＳ Ｐゴシック" pitchFamily="50" charset="-128"/>
              </a:rPr>
              <a:t>IEEE 802.15 TG4s</a:t>
            </a:r>
            <a:br>
              <a:rPr lang="en-US" altLang="ja-JP" b="1" dirty="0" smtClean="0">
                <a:ea typeface="ＭＳ Ｐゴシック" pitchFamily="50" charset="-128"/>
              </a:rPr>
            </a:br>
            <a:r>
              <a:rPr lang="en-US" altLang="ja-JP" dirty="0" smtClean="0">
                <a:ea typeface="ＭＳ Ｐゴシック" pitchFamily="50" charset="-128"/>
              </a:rPr>
              <a:t>Closing report</a:t>
            </a:r>
            <a:endParaRPr lang="ja-JP" altLang="ja-JP" dirty="0" smtClean="0">
              <a:ea typeface="ＭＳ Ｐゴシック" charset="-128"/>
            </a:endParaRPr>
          </a:p>
        </p:txBody>
      </p:sp>
      <p:sp>
        <p:nvSpPr>
          <p:cNvPr id="3078" name="Rectangle 3"/>
          <p:cNvSpPr>
            <a:spLocks noGrp="1" noChangeArrowheads="1"/>
          </p:cNvSpPr>
          <p:nvPr>
            <p:ph type="subTitle" idx="1"/>
          </p:nvPr>
        </p:nvSpPr>
        <p:spPr/>
        <p:txBody>
          <a:bodyPr/>
          <a:lstStyle/>
          <a:p>
            <a:r>
              <a:rPr lang="en-US" altLang="ja-JP" dirty="0" smtClean="0"/>
              <a:t>Bangkok, Thailand</a:t>
            </a:r>
            <a:r>
              <a:rPr lang="en-US" altLang="ja-JP" dirty="0" smtClean="0">
                <a:ea typeface="ＭＳ Ｐゴシック" pitchFamily="50" charset="-128"/>
              </a:rPr>
              <a:t/>
            </a:r>
            <a:br>
              <a:rPr lang="en-US" altLang="ja-JP" dirty="0" smtClean="0">
                <a:ea typeface="ＭＳ Ｐゴシック" pitchFamily="50" charset="-128"/>
              </a:rPr>
            </a:br>
            <a:r>
              <a:rPr lang="en-US" altLang="ja-JP" dirty="0" smtClean="0">
                <a:ea typeface="ＭＳ Ｐゴシック" pitchFamily="50" charset="-128"/>
              </a:rPr>
              <a:t>September 17, </a:t>
            </a:r>
            <a:r>
              <a:rPr lang="en-US" altLang="ja-JP" dirty="0" smtClean="0">
                <a:ea typeface="ＭＳ Ｐゴシック" pitchFamily="50" charset="-128"/>
              </a:rPr>
              <a:t>2015</a:t>
            </a:r>
            <a:endParaRPr lang="ja-JP" altLang="ja-JP" dirty="0" smtClean="0">
              <a:ea typeface="ＭＳ Ｐゴシック" charset="-12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quarter" idx="10"/>
          </p:nvPr>
        </p:nvSpPr>
        <p:spPr>
          <a:noFill/>
          <a:ln>
            <a:miter lim="800000"/>
            <a:headEnd/>
            <a:tailEnd/>
          </a:ln>
        </p:spPr>
        <p:txBody>
          <a:bodyPr/>
          <a:lstStyle/>
          <a:p>
            <a:r>
              <a:rPr lang="en-US" altLang="ja-JP" smtClean="0"/>
              <a:t>September, 2015</a:t>
            </a:r>
            <a:endParaRPr lang="en-US" altLang="ja-JP" dirty="0"/>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smtClean="0"/>
              <a:t>Shoichi Kitazawa,ATR</a:t>
            </a:r>
            <a:endParaRPr lang="en-US" altLang="ja-JP" dirty="0"/>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dirty="0"/>
              <a:t>Slide </a:t>
            </a:r>
            <a:fld id="{706A6CBF-2122-4B1A-A832-61121D78B413}" type="slidenum">
              <a:rPr lang="en-US" altLang="ja-JP"/>
              <a:pPr/>
              <a:t>3</a:t>
            </a:fld>
            <a:endParaRPr lang="en-US" altLang="ja-JP" dirty="0"/>
          </a:p>
        </p:txBody>
      </p:sp>
      <p:sp>
        <p:nvSpPr>
          <p:cNvPr id="4101" name="Rectangle 2"/>
          <p:cNvSpPr>
            <a:spLocks noGrp="1" noChangeArrowheads="1"/>
          </p:cNvSpPr>
          <p:nvPr>
            <p:ph type="title"/>
          </p:nvPr>
        </p:nvSpPr>
        <p:spPr/>
        <p:txBody>
          <a:bodyPr/>
          <a:lstStyle/>
          <a:p>
            <a:r>
              <a:rPr lang="en-US" altLang="ja-JP" sz="3200" dirty="0" smtClean="0">
                <a:ea typeface="ＭＳ Ｐゴシック" charset="-128"/>
              </a:rPr>
              <a:t>Agenda items for the week</a:t>
            </a:r>
            <a:endParaRPr lang="ja-JP" altLang="ja-JP" sz="3200" dirty="0" smtClean="0">
              <a:ea typeface="ＭＳ Ｐゴシック" charset="-128"/>
            </a:endParaRPr>
          </a:p>
        </p:txBody>
      </p:sp>
      <p:sp>
        <p:nvSpPr>
          <p:cNvPr id="4102" name="Rectangle 3"/>
          <p:cNvSpPr>
            <a:spLocks noGrp="1" noChangeArrowheads="1"/>
          </p:cNvSpPr>
          <p:nvPr>
            <p:ph type="body" idx="1"/>
          </p:nvPr>
        </p:nvSpPr>
        <p:spPr>
          <a:xfrm>
            <a:off x="323528" y="1700808"/>
            <a:ext cx="8496944" cy="4395192"/>
          </a:xfrm>
        </p:spPr>
        <p:txBody>
          <a:bodyPr/>
          <a:lstStyle/>
          <a:p>
            <a:r>
              <a:rPr lang="en-US" altLang="ja-JP" sz="2800" dirty="0" smtClean="0"/>
              <a:t>TG4s meeting call to order</a:t>
            </a:r>
          </a:p>
          <a:p>
            <a:r>
              <a:rPr lang="en-US" altLang="ja-JP" sz="2800" dirty="0" smtClean="0"/>
              <a:t>Approve </a:t>
            </a:r>
            <a:r>
              <a:rPr lang="en-US" altLang="ja-JP" sz="2800" dirty="0" smtClean="0"/>
              <a:t>Waikoloa </a:t>
            </a:r>
            <a:r>
              <a:rPr lang="en-US" altLang="ja-JP" sz="2800" dirty="0" smtClean="0"/>
              <a:t>meeting and Teleconference minutes</a:t>
            </a:r>
          </a:p>
          <a:p>
            <a:r>
              <a:rPr lang="en-US" altLang="ja-JP" sz="2800" dirty="0" smtClean="0"/>
              <a:t>Hearing Presentations</a:t>
            </a:r>
          </a:p>
          <a:p>
            <a:pPr>
              <a:lnSpc>
                <a:spcPct val="80000"/>
              </a:lnSpc>
            </a:pPr>
            <a:r>
              <a:rPr lang="en-US" altLang="ja-JP" sz="2800" dirty="0" smtClean="0"/>
              <a:t>Work on Technical Guidance </a:t>
            </a:r>
            <a:r>
              <a:rPr lang="en-US" altLang="ja-JP" sz="2800" dirty="0" smtClean="0"/>
              <a:t>Document and Draft.</a:t>
            </a:r>
          </a:p>
          <a:p>
            <a:pPr>
              <a:lnSpc>
                <a:spcPct val="80000"/>
              </a:lnSpc>
            </a:pPr>
            <a:r>
              <a:rPr lang="en-US" altLang="ja-JP" sz="2800" dirty="0" smtClean="0"/>
              <a:t>Discuss Transmit Power Control issues.</a:t>
            </a:r>
            <a:endParaRPr lang="en-US" altLang="ja-JP" sz="2800" dirty="0" smtClean="0"/>
          </a:p>
          <a:p>
            <a:pPr>
              <a:lnSpc>
                <a:spcPct val="80000"/>
              </a:lnSpc>
            </a:pPr>
            <a:r>
              <a:rPr lang="en-US" altLang="ja-JP" sz="2800" dirty="0" smtClean="0"/>
              <a:t>Plan for Teleconference and </a:t>
            </a:r>
            <a:r>
              <a:rPr lang="en-US" altLang="ja-JP" sz="2800" dirty="0" smtClean="0"/>
              <a:t>November </a:t>
            </a:r>
            <a:r>
              <a:rPr lang="en-US" altLang="ja-JP" sz="2800" dirty="0" smtClean="0"/>
              <a:t>meeting</a:t>
            </a:r>
          </a:p>
          <a:p>
            <a:r>
              <a:rPr lang="en-US" altLang="ja-JP" sz="2800" dirty="0" smtClean="0">
                <a:ea typeface="ＭＳ Ｐゴシック" pitchFamily="50" charset="-128"/>
              </a:rPr>
              <a:t>Report on progress to WG</a:t>
            </a:r>
          </a:p>
          <a:p>
            <a:endParaRPr lang="ja-JP" altLang="ja-JP" sz="2800" dirty="0" smtClean="0">
              <a:ea typeface="ＭＳ Ｐゴシック" charset="-128"/>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Accomplishment for the meeting</a:t>
            </a:r>
            <a:endParaRPr kumimoji="1" lang="ja-JP" altLang="en-US" dirty="0"/>
          </a:p>
        </p:txBody>
      </p:sp>
      <p:sp>
        <p:nvSpPr>
          <p:cNvPr id="3" name="コンテンツ プレースホルダ 2"/>
          <p:cNvSpPr>
            <a:spLocks noGrp="1"/>
          </p:cNvSpPr>
          <p:nvPr>
            <p:ph idx="1"/>
          </p:nvPr>
        </p:nvSpPr>
        <p:spPr>
          <a:xfrm>
            <a:off x="251520" y="1700808"/>
            <a:ext cx="8640960" cy="4608512"/>
          </a:xfrm>
        </p:spPr>
        <p:txBody>
          <a:bodyPr/>
          <a:lstStyle/>
          <a:p>
            <a:pPr>
              <a:lnSpc>
                <a:spcPct val="80000"/>
              </a:lnSpc>
            </a:pPr>
            <a:r>
              <a:rPr lang="en-US" altLang="ja-JP" sz="2400" dirty="0" smtClean="0">
                <a:ea typeface="ＭＳ Ｐゴシック" pitchFamily="50" charset="-128"/>
              </a:rPr>
              <a:t>Three meetings were held on Tuesday Wednesday and  </a:t>
            </a:r>
            <a:r>
              <a:rPr lang="en-US" altLang="ja-JP" sz="2400" dirty="0" smtClean="0">
                <a:ea typeface="굴림" pitchFamily="34" charset="-127"/>
              </a:rPr>
              <a:t>Thursday AM1.</a:t>
            </a:r>
          </a:p>
          <a:p>
            <a:pPr>
              <a:lnSpc>
                <a:spcPct val="80000"/>
              </a:lnSpc>
            </a:pPr>
            <a:r>
              <a:rPr lang="en-US" altLang="ja-JP" sz="2400" dirty="0" smtClean="0">
                <a:ea typeface="ＭＳ Ｐゴシック" pitchFamily="50" charset="-128"/>
              </a:rPr>
              <a:t>Approved July </a:t>
            </a:r>
            <a:r>
              <a:rPr lang="en-US" altLang="ja-JP" sz="2400" dirty="0" smtClean="0">
                <a:ea typeface="ＭＳ Ｐゴシック" pitchFamily="50" charset="-128"/>
              </a:rPr>
              <a:t>meeting and </a:t>
            </a:r>
            <a:r>
              <a:rPr lang="en-US" altLang="ja-JP" sz="2400" dirty="0" smtClean="0">
                <a:ea typeface="ＭＳ Ｐゴシック" pitchFamily="50" charset="-128"/>
              </a:rPr>
              <a:t>September </a:t>
            </a:r>
            <a:r>
              <a:rPr lang="en-US" altLang="ja-JP" sz="2400" dirty="0" smtClean="0">
                <a:ea typeface="ＭＳ Ｐゴシック" pitchFamily="50" charset="-128"/>
              </a:rPr>
              <a:t>Teleconference meeting minutes.</a:t>
            </a:r>
          </a:p>
          <a:p>
            <a:r>
              <a:rPr lang="en-US" altLang="ja-JP" sz="2400" dirty="0" smtClean="0"/>
              <a:t>Heard </a:t>
            </a:r>
            <a:r>
              <a:rPr lang="en-US" altLang="ja-JP" sz="2400" dirty="0" smtClean="0"/>
              <a:t>presentation.</a:t>
            </a:r>
            <a:endParaRPr lang="en-US" altLang="ja-JP" sz="2000" dirty="0" smtClean="0"/>
          </a:p>
          <a:p>
            <a:r>
              <a:rPr lang="en-US" altLang="ja-JP" sz="2400" dirty="0" smtClean="0"/>
              <a:t>Discussed about Technical Guidance Document (15-14-555) and Spectrum Resource Measurement and Management requirement table (15-15-89).</a:t>
            </a:r>
          </a:p>
          <a:p>
            <a:r>
              <a:rPr lang="en-US" altLang="ja-JP" sz="2400" dirty="0" smtClean="0"/>
              <a:t>Discussed Transmit </a:t>
            </a:r>
            <a:r>
              <a:rPr lang="en-US" altLang="ja-JP" sz="2400" dirty="0" smtClean="0"/>
              <a:t>Power Control </a:t>
            </a:r>
            <a:r>
              <a:rPr lang="en-US" altLang="ja-JP" sz="2400" dirty="0" smtClean="0"/>
              <a:t>issue.</a:t>
            </a:r>
          </a:p>
          <a:p>
            <a:r>
              <a:rPr lang="en-US" altLang="ja-JP" sz="2400" dirty="0" smtClean="0"/>
              <a:t>Revised Timeline</a:t>
            </a:r>
            <a:endParaRPr lang="en-US" altLang="ja-JP" sz="2400" dirty="0" smtClean="0"/>
          </a:p>
          <a:p>
            <a:pPr>
              <a:lnSpc>
                <a:spcPct val="80000"/>
              </a:lnSpc>
            </a:pPr>
            <a:r>
              <a:rPr lang="en-US" altLang="ja-JP" sz="2400" dirty="0" smtClean="0"/>
              <a:t>Confirm plan for Teleconference and </a:t>
            </a:r>
            <a:r>
              <a:rPr lang="en-US" altLang="ja-JP" sz="2400" dirty="0" smtClean="0"/>
              <a:t>November </a:t>
            </a:r>
            <a:r>
              <a:rPr lang="en-US" altLang="ja-JP" sz="2400" dirty="0" smtClean="0"/>
              <a:t>meeting.</a:t>
            </a:r>
            <a:endParaRPr lang="en-US" altLang="ja-JP" sz="1800"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September, 2015</a:t>
            </a:r>
            <a:endParaRPr lang="en-US" altLang="ja-JP" dirty="0"/>
          </a:p>
        </p:txBody>
      </p:sp>
      <p:sp>
        <p:nvSpPr>
          <p:cNvPr id="5" name="フッター プレースホルダ 4"/>
          <p:cNvSpPr>
            <a:spLocks noGrp="1"/>
          </p:cNvSpPr>
          <p:nvPr>
            <p:ph type="ftr" sz="quarter" idx="11"/>
          </p:nvPr>
        </p:nvSpPr>
        <p:spPr>
          <a:xfrm>
            <a:off x="5486400" y="6475413"/>
            <a:ext cx="3124200" cy="184666"/>
          </a:xfrm>
        </p:spPr>
        <p:txBody>
          <a:bodyPr/>
          <a:lstStyle/>
          <a:p>
            <a:pPr>
              <a:defRPr/>
            </a:pPr>
            <a:r>
              <a:rPr lang="en-US" altLang="ja-JP" smtClean="0"/>
              <a:t>Shoichi Kitazawa,ATR</a:t>
            </a:r>
            <a:endParaRPr lang="en-US" altLang="ja-JP" dirty="0"/>
          </a:p>
        </p:txBody>
      </p:sp>
      <p:sp>
        <p:nvSpPr>
          <p:cNvPr id="6" name="スライド番号プレースホルダ 5"/>
          <p:cNvSpPr>
            <a:spLocks noGrp="1"/>
          </p:cNvSpPr>
          <p:nvPr>
            <p:ph type="sldNum" sz="quarter" idx="12"/>
          </p:nvPr>
        </p:nvSpPr>
        <p:spPr/>
        <p:txBody>
          <a:bodyPr/>
          <a:lstStyle/>
          <a:p>
            <a:pPr>
              <a:defRPr/>
            </a:pPr>
            <a:r>
              <a:rPr lang="en-US" altLang="ja-JP" dirty="0" smtClean="0"/>
              <a:t>Slide </a:t>
            </a:r>
            <a:fld id="{5B276CEC-641A-426A-A4CF-567A72D18702}" type="slidenum">
              <a:rPr lang="en-US" altLang="ja-JP" smtClean="0"/>
              <a:pPr>
                <a:defRPr/>
              </a:pPr>
              <a:t>4</a:t>
            </a:fld>
            <a:endParaRPr lang="en-US" altLang="ja-JP"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51520" y="1556792"/>
            <a:ext cx="8640960" cy="4896544"/>
          </a:xfrm>
        </p:spPr>
        <p:txBody>
          <a:bodyPr/>
          <a:lstStyle/>
          <a:p>
            <a:r>
              <a:rPr lang="en-US" altLang="ja-JP" sz="2400" dirty="0" smtClean="0"/>
              <a:t>TG4s September 2015 Agenda</a:t>
            </a:r>
            <a:r>
              <a:rPr lang="ja-JP" altLang="en-US" sz="2400" dirty="0" smtClean="0"/>
              <a:t> </a:t>
            </a:r>
            <a:r>
              <a:rPr lang="en-US" altLang="ja-JP" sz="2400" dirty="0" smtClean="0"/>
              <a:t>(15-15-631r1)</a:t>
            </a:r>
          </a:p>
          <a:p>
            <a:r>
              <a:rPr lang="en-US" altLang="ja-JP" sz="2400" dirty="0" smtClean="0">
                <a:ea typeface="ＭＳ Ｐゴシック" charset="-128"/>
              </a:rPr>
              <a:t>TG4s Opening Information for September 2015</a:t>
            </a:r>
            <a:r>
              <a:rPr lang="en-US" altLang="ja-JP" sz="2400" dirty="0" smtClean="0"/>
              <a:t> (15-15-705r0)</a:t>
            </a:r>
          </a:p>
          <a:p>
            <a:r>
              <a:rPr lang="en-US" altLang="ja-JP" sz="2400" dirty="0" smtClean="0"/>
              <a:t>TG4s </a:t>
            </a:r>
            <a:r>
              <a:rPr lang="en-US" altLang="ja-JP" sz="2400" dirty="0" smtClean="0">
                <a:ea typeface="ＭＳ Ｐゴシック" charset="-128"/>
              </a:rPr>
              <a:t>July</a:t>
            </a:r>
            <a:r>
              <a:rPr lang="en-US" altLang="ja-JP" sz="2400" dirty="0" smtClean="0"/>
              <a:t> 2015 Meeting Minutes (15-15-607)</a:t>
            </a:r>
          </a:p>
          <a:p>
            <a:r>
              <a:rPr lang="en-US" altLang="ja-JP" sz="2400" dirty="0" smtClean="0"/>
              <a:t>TG4s Teleconference Minutes for </a:t>
            </a:r>
            <a:r>
              <a:rPr lang="en-US" altLang="ja-JP" sz="2400" dirty="0" smtClean="0">
                <a:ea typeface="ＭＳ Ｐゴシック" charset="-128"/>
              </a:rPr>
              <a:t>September</a:t>
            </a:r>
            <a:r>
              <a:rPr lang="en-US" altLang="ja-JP" sz="2400" dirty="0" smtClean="0"/>
              <a:t> 2015 (15-15-670r0)</a:t>
            </a:r>
          </a:p>
          <a:p>
            <a:r>
              <a:rPr lang="en-US" altLang="ja-JP" sz="2400" dirty="0" smtClean="0"/>
              <a:t>TG4s Technical Guidance Document(15-14-555r6)</a:t>
            </a:r>
          </a:p>
          <a:p>
            <a:r>
              <a:rPr lang="en-US" altLang="ja-JP" sz="2400" dirty="0" smtClean="0"/>
              <a:t>Proposal for SRM specific MAC PIB in Technical Guidance </a:t>
            </a:r>
            <a:r>
              <a:rPr lang="en-US" altLang="ja-JP" sz="2400" dirty="0" smtClean="0"/>
              <a:t>Document(15-15-673r1)</a:t>
            </a:r>
            <a:endParaRPr lang="en-US" altLang="ja-JP" sz="2400" dirty="0" smtClean="0"/>
          </a:p>
          <a:p>
            <a:r>
              <a:rPr lang="en-US" altLang="ja-JP" sz="2400" dirty="0" smtClean="0"/>
              <a:t>Spectrum Resource Measurement and Management requirement </a:t>
            </a:r>
            <a:r>
              <a:rPr lang="en-US" altLang="ja-JP" sz="2400" dirty="0" smtClean="0"/>
              <a:t>table (15-15-89r3)</a:t>
            </a:r>
          </a:p>
          <a:p>
            <a:r>
              <a:rPr lang="en-US" altLang="ja-JP" sz="2400" dirty="0" smtClean="0">
                <a:ea typeface="ＭＳ Ｐゴシック" charset="-128"/>
              </a:rPr>
              <a:t>This document show timeline of the </a:t>
            </a:r>
            <a:r>
              <a:rPr lang="en-US" altLang="ja-JP" sz="2400" dirty="0" smtClean="0">
                <a:ea typeface="ＭＳ Ｐゴシック" charset="-128"/>
              </a:rPr>
              <a:t>TG4s </a:t>
            </a:r>
            <a:r>
              <a:rPr lang="en-US" altLang="ja-JP" sz="2400" dirty="0" smtClean="0"/>
              <a:t>(15-14-0559r1)</a:t>
            </a:r>
            <a:endParaRPr lang="en-US" altLang="ja-JP" sz="2400" dirty="0" smtClean="0"/>
          </a:p>
        </p:txBody>
      </p:sp>
      <p:sp>
        <p:nvSpPr>
          <p:cNvPr id="3" name="タイトル 2"/>
          <p:cNvSpPr>
            <a:spLocks noGrp="1"/>
          </p:cNvSpPr>
          <p:nvPr>
            <p:ph type="title"/>
          </p:nvPr>
        </p:nvSpPr>
        <p:spPr>
          <a:xfrm>
            <a:off x="685800" y="685800"/>
            <a:ext cx="7772400" cy="870992"/>
          </a:xfrm>
        </p:spPr>
        <p:txBody>
          <a:bodyPr/>
          <a:lstStyle/>
          <a:p>
            <a:r>
              <a:rPr kumimoji="1" lang="en-US" altLang="ja-JP" dirty="0" smtClean="0"/>
              <a:t>Contributions</a:t>
            </a:r>
            <a:endParaRPr kumimoji="1" lang="ja-JP" altLang="en-US" dirty="0"/>
          </a:p>
        </p:txBody>
      </p:sp>
      <p:sp>
        <p:nvSpPr>
          <p:cNvPr id="4" name="フッター プレースホルダー 3"/>
          <p:cNvSpPr>
            <a:spLocks noGrp="1"/>
          </p:cNvSpPr>
          <p:nvPr>
            <p:ph type="ftr" sz="quarter" idx="11"/>
          </p:nvPr>
        </p:nvSpPr>
        <p:spPr/>
        <p:txBody>
          <a:bodyPr/>
          <a:lstStyle/>
          <a:p>
            <a:r>
              <a:rPr lang="en-US" altLang="ja-JP" smtClean="0"/>
              <a:t>Shoichi Kitazawa,ATR</a:t>
            </a:r>
            <a:endParaRPr lang="en-US" altLang="ja-JP" dirty="0"/>
          </a:p>
        </p:txBody>
      </p:sp>
      <p:sp>
        <p:nvSpPr>
          <p:cNvPr id="5" name="スライド番号プレースホルダー 4"/>
          <p:cNvSpPr>
            <a:spLocks noGrp="1"/>
          </p:cNvSpPr>
          <p:nvPr>
            <p:ph type="sldNum" sz="quarter" idx="12"/>
          </p:nvPr>
        </p:nvSpPr>
        <p:spPr/>
        <p:txBody>
          <a:bodyPr/>
          <a:lstStyle/>
          <a:p>
            <a:r>
              <a:rPr lang="en-US" altLang="ja-JP" dirty="0" smtClean="0"/>
              <a:t>Slide </a:t>
            </a:r>
            <a:fld id="{17C47D4F-CAA3-4307-B0EF-8C4B3E0CF21D}" type="slidenum">
              <a:rPr lang="en-US" altLang="ja-JP" smtClean="0"/>
              <a:pPr/>
              <a:t>5</a:t>
            </a:fld>
            <a:endParaRPr lang="en-US" altLang="ja-JP" dirty="0"/>
          </a:p>
        </p:txBody>
      </p:sp>
      <p:sp>
        <p:nvSpPr>
          <p:cNvPr id="6" name="日付プレースホルダー 5"/>
          <p:cNvSpPr>
            <a:spLocks noGrp="1"/>
          </p:cNvSpPr>
          <p:nvPr>
            <p:ph type="dt" sz="half" idx="10"/>
          </p:nvPr>
        </p:nvSpPr>
        <p:spPr/>
        <p:txBody>
          <a:bodyPr/>
          <a:lstStyle/>
          <a:p>
            <a:r>
              <a:rPr lang="en-US" altLang="ja-JP" smtClean="0"/>
              <a:t>September, 2015</a:t>
            </a:r>
            <a:endParaRPr lang="en-US" altLang="ja-JP" dirty="0"/>
          </a:p>
        </p:txBody>
      </p:sp>
    </p:spTree>
    <p:extLst>
      <p:ext uri="{BB962C8B-B14F-4D97-AF65-F5344CB8AC3E}">
        <p14:creationId xmlns="" xmlns:p14="http://schemas.microsoft.com/office/powerpoint/2010/main" val="42224665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2"/>
          <p:cNvSpPr>
            <a:spLocks noGrp="1" noChangeArrowheads="1"/>
          </p:cNvSpPr>
          <p:nvPr>
            <p:ph type="title"/>
          </p:nvPr>
        </p:nvSpPr>
        <p:spPr/>
        <p:txBody>
          <a:bodyPr/>
          <a:lstStyle/>
          <a:p>
            <a:r>
              <a:rPr lang="en-US" altLang="ja-JP" sz="3200" dirty="0" smtClean="0">
                <a:ea typeface="ＭＳ Ｐゴシック" charset="-128"/>
              </a:rPr>
              <a:t>Timeline</a:t>
            </a:r>
            <a:endParaRPr lang="ja-JP" altLang="ja-JP" sz="3200" dirty="0" smtClean="0">
              <a:ea typeface="ＭＳ Ｐゴシック" charset="-128"/>
            </a:endParaRPr>
          </a:p>
        </p:txBody>
      </p:sp>
      <p:sp>
        <p:nvSpPr>
          <p:cNvPr id="4098" name="日付プレースホルダー 3"/>
          <p:cNvSpPr>
            <a:spLocks noGrp="1"/>
          </p:cNvSpPr>
          <p:nvPr>
            <p:ph type="dt" sz="half" idx="10"/>
          </p:nvPr>
        </p:nvSpPr>
        <p:spPr>
          <a:noFill/>
          <a:ln>
            <a:miter lim="800000"/>
            <a:headEnd/>
            <a:tailEnd/>
          </a:ln>
        </p:spPr>
        <p:txBody>
          <a:bodyPr/>
          <a:lstStyle/>
          <a:p>
            <a:r>
              <a:rPr lang="en-US" altLang="ja-JP" smtClean="0"/>
              <a:t>September, 2015</a:t>
            </a:r>
            <a:endParaRPr lang="en-US" altLang="ja-JP"/>
          </a:p>
        </p:txBody>
      </p:sp>
      <p:sp>
        <p:nvSpPr>
          <p:cNvPr id="4099" name="フッター プレースホルダー 4"/>
          <p:cNvSpPr>
            <a:spLocks noGrp="1"/>
          </p:cNvSpPr>
          <p:nvPr>
            <p:ph type="ftr" sz="quarter" idx="11"/>
          </p:nvPr>
        </p:nvSpPr>
        <p:spPr>
          <a:noFill/>
          <a:ln>
            <a:miter lim="800000"/>
            <a:headEnd/>
            <a:tailEnd/>
          </a:ln>
        </p:spPr>
        <p:txBody>
          <a:bodyPr/>
          <a:lstStyle/>
          <a:p>
            <a:r>
              <a:rPr lang="en-US" altLang="ja-JP"/>
              <a:t>Shoichi Kitazawa,ATR</a:t>
            </a:r>
          </a:p>
        </p:txBody>
      </p:sp>
      <p:sp>
        <p:nvSpPr>
          <p:cNvPr id="4100" name="スライド番号プレースホルダー 5"/>
          <p:cNvSpPr>
            <a:spLocks noGrp="1"/>
          </p:cNvSpPr>
          <p:nvPr>
            <p:ph type="sldNum" sz="quarter" idx="12"/>
          </p:nvPr>
        </p:nvSpPr>
        <p:spPr>
          <a:noFill/>
          <a:ln>
            <a:miter lim="800000"/>
            <a:headEnd/>
            <a:tailEnd/>
          </a:ln>
        </p:spPr>
        <p:txBody>
          <a:bodyPr/>
          <a:lstStyle/>
          <a:p>
            <a:r>
              <a:rPr lang="en-US" altLang="ja-JP"/>
              <a:t>Slide </a:t>
            </a:r>
            <a:fld id="{706A6CBF-2122-4B1A-A832-61121D78B413}" type="slidenum">
              <a:rPr lang="en-US" altLang="ja-JP"/>
              <a:pPr/>
              <a:t>6</a:t>
            </a:fld>
            <a:endParaRPr lang="en-US" altLang="ja-JP"/>
          </a:p>
        </p:txBody>
      </p:sp>
      <p:graphicFrame>
        <p:nvGraphicFramePr>
          <p:cNvPr id="7" name="Table 5"/>
          <p:cNvGraphicFramePr>
            <a:graphicFrameLocks noGrp="1" noChangeAspect="1"/>
          </p:cNvGraphicFramePr>
          <p:nvPr>
            <p:extLst>
              <p:ext uri="{D42A27DB-BD31-4B8C-83A1-F6EECF244321}">
                <p14:modId xmlns="" xmlns:p14="http://schemas.microsoft.com/office/powerpoint/2010/main" val="2274331448"/>
              </p:ext>
            </p:extLst>
          </p:nvPr>
        </p:nvGraphicFramePr>
        <p:xfrm>
          <a:off x="276988" y="2079030"/>
          <a:ext cx="8550216" cy="4302298"/>
        </p:xfrm>
        <a:graphic>
          <a:graphicData uri="http://schemas.openxmlformats.org/drawingml/2006/table">
            <a:tbl>
              <a:tblPr/>
              <a:tblGrid>
                <a:gridCol w="288000"/>
                <a:gridCol w="1350216"/>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gridCol w="288000"/>
              </a:tblGrid>
              <a:tr h="324000">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Year</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2014</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2015</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2016</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6">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2017</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43258">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1" i="0" u="none" strike="noStrike" cap="none" normalizeH="0" baseline="0" dirty="0" smtClean="0">
                          <a:ln>
                            <a:noFill/>
                          </a:ln>
                          <a:solidFill>
                            <a:schemeClr val="tx1"/>
                          </a:solidFill>
                          <a:effectLst/>
                          <a:latin typeface="Calibri" pitchFamily="34" charset="0"/>
                          <a:ea typeface="ＭＳ Ｐゴシック" pitchFamily="50" charset="-128"/>
                        </a:rPr>
                        <a:t>Month</a:t>
                      </a:r>
                      <a:endParaRPr kumimoji="1" lang="ja-JP" altLang="en-US" sz="14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1" lang="ja-JP" altLang="en-US" sz="20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3</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5</a:t>
                      </a: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7</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9</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200" b="1" i="0" u="none" strike="noStrike" cap="none" normalizeH="0" baseline="0" dirty="0" smtClean="0">
                          <a:ln>
                            <a:noFill/>
                          </a:ln>
                          <a:solidFill>
                            <a:schemeClr val="tx1"/>
                          </a:solidFill>
                          <a:effectLst/>
                          <a:latin typeface="Calibri" pitchFamily="34" charset="0"/>
                          <a:ea typeface="ＭＳ Ｐゴシック" pitchFamily="50" charset="-128"/>
                        </a:rPr>
                        <a:t>11</a:t>
                      </a:r>
                      <a:endParaRPr kumimoji="1" lang="ja-JP" altLang="en-US" sz="1200" b="1" i="0" u="none" strike="noStrike" cap="none" normalizeH="0" baseline="0" dirty="0" smtClean="0">
                        <a:ln>
                          <a:noFill/>
                        </a:ln>
                        <a:solidFill>
                          <a:schemeClr val="tx1"/>
                        </a:solidFill>
                        <a:effectLst/>
                        <a:latin typeface="Calibri" pitchFamily="34" charset="0"/>
                        <a:ea typeface="ＭＳ Ｐゴシック" pitchFamily="50" charset="-128"/>
                      </a:endParaRPr>
                    </a:p>
                  </a:txBody>
                  <a:tcPr marL="36000" marR="36000" marT="36000" marB="3600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chemeClr val="accent1"/>
                    </a:solidFill>
                  </a:tcPr>
                </a:tc>
              </a:tr>
              <a:tr h="324000">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SG</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PAR &amp; CSD development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70C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rowSpan="8">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1" lang="en-US" altLang="ja-JP" sz="1400" b="0" i="0" u="none" strike="noStrike" cap="none" normalizeH="0" baseline="0" dirty="0" smtClean="0">
                          <a:ln>
                            <a:noFill/>
                          </a:ln>
                          <a:solidFill>
                            <a:srgbClr val="000000"/>
                          </a:solidFill>
                          <a:effectLst/>
                          <a:latin typeface="Calibri" pitchFamily="34" charset="0"/>
                          <a:ea typeface="ＭＳ Ｐゴシック" pitchFamily="50" charset="-128"/>
                        </a:rPr>
                        <a:t>TG Work Items</a:t>
                      </a: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vert="vert27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Start TG</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kern="1200" cap="none" normalizeH="0" baseline="0" dirty="0" smtClean="0">
                        <a:ln>
                          <a:noFill/>
                        </a:ln>
                        <a:solidFill>
                          <a:srgbClr val="000000"/>
                        </a:solidFill>
                        <a:effectLst/>
                        <a:latin typeface="Calibri" pitchFamily="34" charset="0"/>
                        <a:ea typeface="ＭＳ Ｐゴシック" pitchFamily="50" charset="-128"/>
                        <a:cs typeface="+mn-cs"/>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Use Cases &amp;</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TGD</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Editing Draft</a:t>
                      </a: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Letter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endParaRPr lang="ja-JP" altLang="en-US" dirty="0"/>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LB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288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4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Initial</a:t>
                      </a:r>
                    </a:p>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Sponsor Ballot</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solidFill>
                            <a:srgbClr val="FF0000"/>
                          </a:solid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endParaRPr kumimoji="1" lang="ja-JP" altLang="en-US"/>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SB Comment Resolution</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CECFF"/>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00B0F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r h="324000">
                <a:tc v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8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T="45727" marB="4572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4BACC6"/>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1" lang="en-US" altLang="ja-JP" sz="1200" b="0" i="0" u="none" strike="noStrike" cap="none" normalizeH="0" baseline="0" dirty="0" smtClean="0">
                          <a:ln>
                            <a:noFill/>
                          </a:ln>
                          <a:solidFill>
                            <a:srgbClr val="000000"/>
                          </a:solidFill>
                          <a:effectLst/>
                          <a:latin typeface="Calibri" pitchFamily="34" charset="0"/>
                          <a:ea typeface="ＭＳ Ｐゴシック" pitchFamily="50" charset="-128"/>
                        </a:rPr>
                        <a:t>Submission to RevCom</a:t>
                      </a:r>
                      <a:endParaRPr kumimoji="1" lang="ja-JP" altLang="en-US" sz="12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F0000"/>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1" lang="ja-JP" altLang="en-US" sz="1600" b="0" i="0" u="none" strike="noStrike" cap="none" normalizeH="0" baseline="0" dirty="0" smtClean="0">
                        <a:ln>
                          <a:noFill/>
                        </a:ln>
                        <a:solidFill>
                          <a:srgbClr val="000000"/>
                        </a:solidFill>
                        <a:effectLst/>
                        <a:latin typeface="Calibri" pitchFamily="34" charset="0"/>
                        <a:ea typeface="ＭＳ Ｐゴシック" pitchFamily="50" charset="-128"/>
                      </a:endParaRPr>
                    </a:p>
                  </a:txBody>
                  <a:tcPr marL="72000" marR="72000" marT="36000" marB="3600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BEEF4"/>
                    </a:solidFill>
                  </a:tcPr>
                </a:tc>
              </a:tr>
            </a:tbl>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6"/>
          <p:cNvSpPr>
            <a:spLocks noGrp="1"/>
          </p:cNvSpPr>
          <p:nvPr>
            <p:ph type="title"/>
          </p:nvPr>
        </p:nvSpPr>
        <p:spPr/>
        <p:txBody>
          <a:bodyPr/>
          <a:lstStyle/>
          <a:p>
            <a:r>
              <a:rPr lang="en-US" altLang="ja-JP" dirty="0" smtClean="0"/>
              <a:t>Plan for Teleconference and </a:t>
            </a:r>
            <a:r>
              <a:rPr lang="en-US" altLang="ja-JP" dirty="0" smtClean="0"/>
              <a:t/>
            </a:r>
            <a:br>
              <a:rPr lang="en-US" altLang="ja-JP" dirty="0" smtClean="0"/>
            </a:br>
            <a:r>
              <a:rPr lang="en-US" altLang="ja-JP" dirty="0" smtClean="0"/>
              <a:t>October </a:t>
            </a:r>
            <a:r>
              <a:rPr lang="en-US" altLang="ja-JP" dirty="0" smtClean="0"/>
              <a:t>Meeting</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ja-JP" smtClean="0"/>
              <a:t>September, 2015</a:t>
            </a:r>
            <a:endParaRPr lang="en-US" altLang="ja-JP"/>
          </a:p>
        </p:txBody>
      </p:sp>
      <p:sp>
        <p:nvSpPr>
          <p:cNvPr id="5" name="フッター プレースホルダ 4"/>
          <p:cNvSpPr>
            <a:spLocks noGrp="1"/>
          </p:cNvSpPr>
          <p:nvPr>
            <p:ph type="ftr" sz="quarter" idx="11"/>
          </p:nvPr>
        </p:nvSpPr>
        <p:spPr/>
        <p:txBody>
          <a:bodyPr/>
          <a:lstStyle/>
          <a:p>
            <a:pPr>
              <a:defRPr/>
            </a:pPr>
            <a:r>
              <a:rPr lang="en-US" altLang="ja-JP" smtClean="0"/>
              <a:t>Shoichi Kitazawa,ATR</a:t>
            </a:r>
            <a:endParaRPr lang="en-US" altLang="ja-JP"/>
          </a:p>
        </p:txBody>
      </p:sp>
      <p:sp>
        <p:nvSpPr>
          <p:cNvPr id="6" name="スライド番号プレースホルダ 5"/>
          <p:cNvSpPr>
            <a:spLocks noGrp="1"/>
          </p:cNvSpPr>
          <p:nvPr>
            <p:ph type="sldNum" sz="quarter" idx="12"/>
          </p:nvPr>
        </p:nvSpPr>
        <p:spPr/>
        <p:txBody>
          <a:bodyPr/>
          <a:lstStyle/>
          <a:p>
            <a:pPr>
              <a:defRPr/>
            </a:pPr>
            <a:r>
              <a:rPr lang="en-US" altLang="ja-JP" smtClean="0"/>
              <a:t>Slide </a:t>
            </a:r>
            <a:fld id="{5B276CEC-641A-426A-A4CF-567A72D18702}" type="slidenum">
              <a:rPr lang="en-US" altLang="ja-JP" smtClean="0"/>
              <a:pPr>
                <a:defRPr/>
              </a:pPr>
              <a:t>7</a:t>
            </a:fld>
            <a:endParaRPr lang="en-US" altLang="ja-JP"/>
          </a:p>
        </p:txBody>
      </p:sp>
      <p:sp>
        <p:nvSpPr>
          <p:cNvPr id="8" name="コンテンツ プレースホルダ 2"/>
          <p:cNvSpPr txBox="1">
            <a:spLocks/>
          </p:cNvSpPr>
          <p:nvPr/>
        </p:nvSpPr>
        <p:spPr>
          <a:xfrm>
            <a:off x="251520" y="1772816"/>
            <a:ext cx="8640960" cy="4680520"/>
          </a:xfrm>
          <a:prstGeom prst="rect">
            <a:avLst/>
          </a:prstGeom>
        </p:spPr>
        <p:txBody>
          <a:bodyPr>
            <a:normAutofit/>
          </a:bodyPr>
          <a:lstStyle/>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Teleconference</a:t>
            </a: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endParaRPr kumimoji="1" lang="en-US" altLang="ja-JP" sz="2800" b="0" i="0" u="none" strike="noStrike" kern="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base" latinLnBrk="0" hangingPunct="1">
              <a:lnSpc>
                <a:spcPct val="100000"/>
              </a:lnSpc>
              <a:spcBef>
                <a:spcPct val="20000"/>
              </a:spcBef>
              <a:spcAft>
                <a:spcPct val="0"/>
              </a:spcAft>
              <a:buClrTx/>
              <a:buSzTx/>
              <a:buFontTx/>
              <a:buNone/>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November Meeting</a:t>
            </a:r>
          </a:p>
          <a:p>
            <a:pPr marL="342900" marR="0" lvl="0" indent="-342900" algn="l" defTabSz="914400" rtl="0" eaLnBrk="1" fontAlgn="base" latinLnBrk="0" hangingPunct="1">
              <a:lnSpc>
                <a:spcPct val="100000"/>
              </a:lnSpc>
              <a:spcBef>
                <a:spcPct val="20000"/>
              </a:spcBef>
              <a:spcAft>
                <a:spcPct val="0"/>
              </a:spcAft>
              <a:buClrTx/>
              <a:buSzTx/>
              <a:buFontTx/>
              <a:buChar char="•"/>
              <a:tabLst/>
              <a:defRPr/>
            </a:pPr>
            <a:r>
              <a:rPr kumimoji="1" lang="en-US" altLang="ja-JP" sz="2800" b="0" i="0" u="none" strike="noStrike" kern="0" cap="none" spc="0" normalizeH="0" baseline="0" noProof="0" dirty="0" smtClean="0">
                <a:ln>
                  <a:noFill/>
                </a:ln>
                <a:solidFill>
                  <a:schemeClr val="tx1"/>
                </a:solidFill>
                <a:effectLst/>
                <a:uLnTx/>
                <a:uFillTx/>
                <a:latin typeface="+mn-lt"/>
                <a:ea typeface="+mn-ea"/>
                <a:cs typeface="+mn-cs"/>
              </a:rPr>
              <a:t>3 meeting slot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Hearing presentations</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Work on Technical Guidance Document</a:t>
            </a:r>
          </a:p>
          <a:p>
            <a:pPr marL="742950" marR="0" lvl="1" indent="-285750" algn="l" defTabSz="914400" rtl="0" eaLnBrk="1" fontAlgn="base" latinLnBrk="0" hangingPunct="1">
              <a:lnSpc>
                <a:spcPct val="100000"/>
              </a:lnSpc>
              <a:spcBef>
                <a:spcPct val="20000"/>
              </a:spcBef>
              <a:spcAft>
                <a:spcPct val="0"/>
              </a:spcAft>
              <a:buClrTx/>
              <a:buSzTx/>
              <a:buFontTx/>
              <a:buChar char="–"/>
              <a:tabLst/>
              <a:defRPr/>
            </a:pPr>
            <a:r>
              <a:rPr kumimoji="1" lang="en-US" altLang="ja-JP" sz="2600" b="0" i="0" u="none" strike="noStrike" kern="0" cap="none" spc="0" normalizeH="0" baseline="0" noProof="0" dirty="0" smtClean="0">
                <a:ln>
                  <a:noFill/>
                </a:ln>
                <a:solidFill>
                  <a:schemeClr val="tx1"/>
                </a:solidFill>
                <a:effectLst/>
                <a:uLnTx/>
                <a:uFillTx/>
                <a:latin typeface="+mn-lt"/>
              </a:rPr>
              <a:t>Editing draft document.</a:t>
            </a:r>
          </a:p>
        </p:txBody>
      </p:sp>
      <p:graphicFrame>
        <p:nvGraphicFramePr>
          <p:cNvPr id="9" name="コンテンツ プレースホルダ 6"/>
          <p:cNvGraphicFramePr>
            <a:graphicFrameLocks/>
          </p:cNvGraphicFramePr>
          <p:nvPr>
            <p:extLst>
              <p:ext uri="{D42A27DB-BD31-4B8C-83A1-F6EECF244321}">
                <p14:modId xmlns:p14="http://schemas.microsoft.com/office/powerpoint/2010/main" xmlns="" val="3556510759"/>
              </p:ext>
            </p:extLst>
          </p:nvPr>
        </p:nvGraphicFramePr>
        <p:xfrm>
          <a:off x="1799956" y="2399288"/>
          <a:ext cx="5544088" cy="741680"/>
        </p:xfrm>
        <a:graphic>
          <a:graphicData uri="http://schemas.openxmlformats.org/drawingml/2006/table">
            <a:tbl>
              <a:tblPr firstRow="1" bandRow="1">
                <a:tableStyleId>{5C22544A-7EE6-4342-B048-85BDC9FD1C3A}</a:tableStyleId>
              </a:tblPr>
              <a:tblGrid>
                <a:gridCol w="792088"/>
                <a:gridCol w="2376000"/>
                <a:gridCol w="2376000"/>
              </a:tblGrid>
              <a:tr h="370840">
                <a:tc>
                  <a:txBody>
                    <a:bodyPr/>
                    <a:lstStyle/>
                    <a:p>
                      <a:endParaRPr kumimoji="1" lang="ja-JP" altLang="en-US" dirty="0"/>
                    </a:p>
                  </a:txBody>
                  <a:tcPr/>
                </a:tc>
                <a:tc>
                  <a:txBody>
                    <a:bodyPr/>
                    <a:lstStyle/>
                    <a:p>
                      <a:r>
                        <a:rPr kumimoji="1" lang="en-US" altLang="ja-JP" dirty="0" smtClean="0"/>
                        <a:t>Date</a:t>
                      </a:r>
                      <a:r>
                        <a:rPr kumimoji="1" lang="en-US" altLang="ja-JP" baseline="0" dirty="0" smtClean="0"/>
                        <a:t> (ET)</a:t>
                      </a:r>
                      <a:endParaRPr kumimoji="1" lang="ja-JP" altLang="en-US" dirty="0"/>
                    </a:p>
                  </a:txBody>
                  <a:tcPr/>
                </a:tc>
                <a:tc>
                  <a:txBody>
                    <a:bodyPr/>
                    <a:lstStyle/>
                    <a:p>
                      <a:r>
                        <a:rPr kumimoji="1" lang="en-US" altLang="ja-JP" dirty="0" smtClean="0"/>
                        <a:t>Date (JST)</a:t>
                      </a:r>
                      <a:endParaRPr kumimoji="1" lang="ja-JP" altLang="en-US" dirty="0"/>
                    </a:p>
                  </a:txBody>
                  <a:tcPr/>
                </a:tc>
              </a:tr>
              <a:tr h="370840">
                <a:tc>
                  <a:txBody>
                    <a:bodyPr/>
                    <a:lstStyle/>
                    <a:p>
                      <a:r>
                        <a:rPr kumimoji="1" lang="en-US" altLang="ja-JP" dirty="0" smtClean="0"/>
                        <a:t>1</a:t>
                      </a:r>
                      <a:endParaRPr kumimoji="1" lang="ja-JP" altLang="en-US" dirty="0"/>
                    </a:p>
                  </a:txBody>
                  <a:tcPr/>
                </a:tc>
                <a:tc>
                  <a:txBody>
                    <a:bodyPr/>
                    <a:lstStyle/>
                    <a:p>
                      <a:r>
                        <a:rPr kumimoji="1" lang="en-US" altLang="ja-JP" dirty="0" smtClean="0"/>
                        <a:t>October 27, </a:t>
                      </a:r>
                      <a:r>
                        <a:rPr kumimoji="1" lang="en-US" altLang="ja-JP" dirty="0" smtClean="0"/>
                        <a:t>21:00</a:t>
                      </a:r>
                      <a:endParaRPr kumimoji="1" lang="ja-JP" altLang="en-US" dirty="0"/>
                    </a:p>
                  </a:txBody>
                  <a:tcPr/>
                </a:tc>
                <a:tc>
                  <a:txBody>
                    <a:bodyPr/>
                    <a:lstStyle/>
                    <a:p>
                      <a:r>
                        <a:rPr kumimoji="1" lang="en-US" altLang="ja-JP" dirty="0" smtClean="0"/>
                        <a:t>October</a:t>
                      </a:r>
                      <a:r>
                        <a:rPr kumimoji="1" lang="en-US" altLang="ja-JP" baseline="0" dirty="0" smtClean="0"/>
                        <a:t> </a:t>
                      </a:r>
                      <a:r>
                        <a:rPr kumimoji="1" lang="en-US" altLang="ja-JP" dirty="0" smtClean="0"/>
                        <a:t>28,</a:t>
                      </a:r>
                      <a:r>
                        <a:rPr kumimoji="1" lang="en-US" altLang="ja-JP" baseline="0" dirty="0" smtClean="0"/>
                        <a:t> </a:t>
                      </a:r>
                      <a:r>
                        <a:rPr kumimoji="1" lang="en-US" altLang="ja-JP" dirty="0" smtClean="0"/>
                        <a:t>10:00</a:t>
                      </a:r>
                      <a:endParaRPr kumimoji="1" lang="ja-JP" altLang="en-US" dirty="0"/>
                    </a:p>
                  </a:txBody>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ja-JP"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174</TotalTime>
  <Words>392</Words>
  <Application>Microsoft Office PowerPoint</Application>
  <PresentationFormat>画面に合わせる (4:3)</PresentationFormat>
  <Paragraphs>127</Paragraphs>
  <Slides>7</Slides>
  <Notes>2</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スライド 1</vt:lpstr>
      <vt:lpstr>IEEE 802.15 TG4s Closing report</vt:lpstr>
      <vt:lpstr>Agenda items for the week</vt:lpstr>
      <vt:lpstr>Accomplishment for the meeting</vt:lpstr>
      <vt:lpstr>Contributions</vt:lpstr>
      <vt:lpstr>Timeline</vt:lpstr>
      <vt:lpstr>Plan for Teleconference and  October Meeting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subject>IEEE 802.15 &lt;subject&gt;</dc:subject>
  <dc:creator>kitazawa</dc:creator>
  <dc:description>&lt;doc#&gt;</dc:description>
  <cp:lastModifiedBy>kitazawa</cp:lastModifiedBy>
  <cp:revision>2</cp:revision>
  <cp:lastPrinted>1998-02-10T13:28:06Z</cp:lastPrinted>
  <dcterms:created xsi:type="dcterms:W3CDTF">2015-09-17T07:42:00Z</dcterms:created>
  <dcterms:modified xsi:type="dcterms:W3CDTF">2015-09-17T10:37:00Z</dcterms:modified>
</cp:coreProperties>
</file>