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2"/>
  </p:notesMasterIdLst>
  <p:sldIdLst>
    <p:sldId id="293" r:id="rId2"/>
    <p:sldId id="301" r:id="rId3"/>
    <p:sldId id="296" r:id="rId4"/>
    <p:sldId id="300" r:id="rId5"/>
    <p:sldId id="299" r:id="rId6"/>
    <p:sldId id="303" r:id="rId7"/>
    <p:sldId id="304" r:id="rId8"/>
    <p:sldId id="305" r:id="rId9"/>
    <p:sldId id="302" r:id="rId10"/>
    <p:sldId id="298" r:id="rId11"/>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5392" autoAdjust="0"/>
    <p:restoredTop sz="94830" autoAdjust="0"/>
  </p:normalViewPr>
  <p:slideViewPr>
    <p:cSldViewPr>
      <p:cViewPr varScale="1">
        <p:scale>
          <a:sx n="94" d="100"/>
          <a:sy n="94" d="100"/>
        </p:scale>
        <p:origin x="642"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1268935"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September</a:t>
            </a:r>
            <a:r>
              <a:rPr lang="en-US" sz="1200" b="1" baseline="0" dirty="0" smtClean="0"/>
              <a:t> </a:t>
            </a:r>
            <a:r>
              <a:rPr sz="1200" b="1" dirty="0" smtClean="0"/>
              <a:t>201</a:t>
            </a:r>
            <a:r>
              <a:rPr lang="en-US" sz="1200" b="1" dirty="0" smtClean="0"/>
              <a:t>5</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smtClean="0">
                <a:latin typeface="Times New Roman"/>
                <a:ea typeface="Times New Roman"/>
                <a:cs typeface="Times New Roman"/>
                <a:sym typeface="Times New Roman"/>
              </a:rPr>
              <a:t>&lt;</a:t>
            </a:r>
            <a:r>
              <a:rPr lang="en-US" sz="1200" b="1" smtClean="0">
                <a:latin typeface="Times New Roman"/>
                <a:ea typeface="Times New Roman"/>
                <a:cs typeface="Times New Roman"/>
                <a:sym typeface="Times New Roman"/>
              </a:rPr>
              <a:t> </a:t>
            </a:r>
            <a:r>
              <a:rPr lang="en-US" sz="1200" b="1" smtClean="0">
                <a:latin typeface="Times New Roman"/>
                <a:ea typeface="Times New Roman"/>
                <a:cs typeface="Times New Roman"/>
                <a:sym typeface="Times New Roman"/>
              </a:rPr>
              <a:t>15-15-0756-00-003e </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September 2015 Bangkok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17 Sept </a:t>
            </a:r>
            <a:r>
              <a:rPr sz="1600" dirty="0" smtClean="0">
                <a:solidFill>
                  <a:srgbClr val="FF0000"/>
                </a:solidFill>
                <a:latin typeface="Times New Roman"/>
                <a:ea typeface="Times New Roman"/>
                <a:cs typeface="Times New Roman"/>
                <a:sym typeface="Times New Roman"/>
              </a:rPr>
              <a:t>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September</a:t>
            </a:r>
            <a:r>
              <a:rPr lang="en-US" sz="1600" dirty="0" smtClean="0">
                <a:latin typeface="Times New Roman"/>
                <a:ea typeface="Times New Roman"/>
                <a:cs typeface="Times New Roman"/>
                <a:sym typeface="Times New Roman"/>
              </a:rPr>
              <a:t> </a:t>
            </a:r>
            <a:r>
              <a:rPr lang="en-US" sz="1600" dirty="0" smtClean="0">
                <a:latin typeface="Times New Roman"/>
                <a:ea typeface="Times New Roman"/>
                <a:cs typeface="Times New Roman"/>
                <a:sym typeface="Times New Roman"/>
              </a:rPr>
              <a:t>2015</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September</a:t>
            </a:r>
            <a:r>
              <a:rPr lang="en-US" sz="1600" dirty="0" smtClean="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a:t>
            </a:r>
            <a:r>
              <a:rPr lang="en-US" altLang="ja-JP" sz="4800" b="1" dirty="0" err="1" smtClean="0">
                <a:solidFill>
                  <a:schemeClr val="tx1"/>
                </a:solidFill>
                <a:latin typeface="Times New Roman" pitchFamily="18" charset="0"/>
                <a:cs typeface="Times New Roman" pitchFamily="18" charset="0"/>
              </a:rPr>
              <a:t>Yo</a:t>
            </a:r>
            <a:r>
              <a:rPr lang="en-US" sz="4800" b="1" dirty="0" err="1" smtClean="0">
                <a:ea typeface="ＭＳ Ｐゴシック" charset="0"/>
                <a:cs typeface="ＭＳ Ｐゴシック" charset="0"/>
              </a:rPr>
              <a:t>ü</a:t>
            </a:r>
            <a:r>
              <a:rPr lang="en-US" altLang="ja-JP" sz="4800" b="1" dirty="0" smtClean="0">
                <a:solidFill>
                  <a:schemeClr val="tx1"/>
                </a:solidFill>
                <a:latin typeface="Times New Roman" pitchFamily="18" charset="0"/>
                <a:cs typeface="Times New Roman" pitchFamily="18" charset="0"/>
              </a:rPr>
              <a:t>!</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Bangkok, Thailand</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September 14-17, </a:t>
            </a:r>
            <a:r>
              <a:rPr lang="en-US" altLang="ja-JP" sz="2400" b="1" dirty="0">
                <a:solidFill>
                  <a:schemeClr val="tx1"/>
                </a:solidFill>
                <a:latin typeface="Times New Roman" pitchFamily="18" charset="0"/>
                <a:cs typeface="Times New Roman" pitchFamily="18" charset="0"/>
              </a:rPr>
              <a:t>2015</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err="1" smtClean="0">
                <a:latin typeface="Arial" charset="0"/>
                <a:ea typeface="ＭＳ Ｐゴシック" charset="0"/>
                <a:cs typeface="ＭＳ Ｐゴシック" charset="0"/>
              </a:rPr>
              <a:t>Andrëw</a:t>
            </a:r>
            <a:r>
              <a:rPr lang="en-US" sz="2800" dirty="0" smtClean="0">
                <a:latin typeface="Arial" charset="0"/>
                <a:ea typeface="ＭＳ Ｐゴシック" charset="0"/>
                <a:cs typeface="ＭＳ Ｐゴシック" charset="0"/>
              </a:rPr>
              <a:t>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Hiräga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a:t>
            </a:r>
            <a:r>
              <a:rPr lang="en-US" sz="2800" dirty="0" err="1" smtClean="0">
                <a:latin typeface="Arial" charset="0"/>
                <a:ea typeface="ＭＳ Ｐゴシック" charset="0"/>
                <a:cs typeface="ＭＳ Ｐゴシック" charset="0"/>
              </a:rPr>
              <a:t>Kö</a:t>
            </a:r>
            <a:r>
              <a:rPr lang="en-US" sz="2800" dirty="0" smtClean="0">
                <a:latin typeface="Arial" charset="0"/>
                <a:ea typeface="ＭＳ Ｐゴシック" charset="0"/>
                <a:cs typeface="ＭＳ Ｐゴシック" charset="0"/>
              </a:rPr>
              <a:t>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0657 </a:t>
            </a:r>
            <a:r>
              <a:rPr lang="en-US" sz="2000" dirty="0">
                <a:latin typeface="Arial" panose="020B0604020202020204" pitchFamily="34" charset="0"/>
                <a:cs typeface="Arial" panose="020B0604020202020204" pitchFamily="34" charset="0"/>
              </a:rPr>
              <a:t>Proposal for IEEE 802.15.3e </a:t>
            </a:r>
            <a:r>
              <a:rPr lang="en-US" sz="2000" dirty="0" smtClean="0">
                <a:latin typeface="Arial" panose="020B0604020202020204" pitchFamily="34" charset="0"/>
                <a:cs typeface="Arial" panose="020B0604020202020204" pitchFamily="34" charset="0"/>
              </a:rPr>
              <a:t>General Introduction, </a:t>
            </a:r>
            <a:r>
              <a:rPr lang="en-US" sz="2000" dirty="0" err="1" smtClean="0">
                <a:latin typeface="Arial" panose="020B0604020202020204" pitchFamily="34" charset="0"/>
                <a:cs typeface="Arial" panose="020B0604020202020204" pitchFamily="34" charset="0"/>
              </a:rPr>
              <a:t>Ko</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Togashi</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(Toshiba)</a:t>
            </a:r>
          </a:p>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0660 Proposal for IEEE 802.15.3e MAC </a:t>
            </a:r>
            <a:r>
              <a:rPr lang="en-US" sz="2000" dirty="0" err="1">
                <a:latin typeface="Arial" panose="020B0604020202020204" pitchFamily="34" charset="0"/>
                <a:cs typeface="Arial" panose="020B0604020202020204" pitchFamily="34" charset="0"/>
              </a:rPr>
              <a:t>Superframe</a:t>
            </a:r>
            <a:r>
              <a:rPr lang="en-US" sz="2000" dirty="0">
                <a:latin typeface="Arial" panose="020B0604020202020204" pitchFamily="34" charset="0"/>
                <a:cs typeface="Arial" panose="020B0604020202020204" pitchFamily="34" charset="0"/>
              </a:rPr>
              <a:t> and </a:t>
            </a:r>
            <a:r>
              <a:rPr lang="en-US" sz="2000" dirty="0" smtClean="0">
                <a:latin typeface="Arial" panose="020B0604020202020204" pitchFamily="34" charset="0"/>
                <a:cs typeface="Arial" panose="020B0604020202020204" pitchFamily="34" charset="0"/>
              </a:rPr>
              <a:t>Association, Kiyoshi </a:t>
            </a:r>
            <a:r>
              <a:rPr lang="en-US" sz="2000" dirty="0" err="1" smtClean="0">
                <a:latin typeface="Arial" panose="020B0604020202020204" pitchFamily="34" charset="0"/>
                <a:cs typeface="Arial" panose="020B0604020202020204" pitchFamily="34" charset="0"/>
              </a:rPr>
              <a:t>Toshimitsu</a:t>
            </a:r>
            <a:r>
              <a:rPr lang="en-US" sz="2000" dirty="0" smtClean="0">
                <a:latin typeface="Arial" panose="020B0604020202020204" pitchFamily="34" charset="0"/>
                <a:cs typeface="Arial" panose="020B0604020202020204" pitchFamily="34" charset="0"/>
              </a:rPr>
              <a:t> (Toshiba)</a:t>
            </a:r>
            <a:endParaRPr lang="en-US" sz="2000" dirty="0">
              <a:latin typeface="Arial" panose="020B0604020202020204" pitchFamily="34" charset="0"/>
              <a:cs typeface="Arial" panose="020B0604020202020204" pitchFamily="34" charset="0"/>
            </a:endParaRPr>
          </a:p>
          <a:p>
            <a:pPr marL="473529" indent="-457200">
              <a:lnSpc>
                <a:spcPct val="80000"/>
              </a:lnSpc>
              <a:spcBef>
                <a:spcPts val="1200"/>
              </a:spcBef>
              <a:buFont typeface="+mj-lt"/>
              <a:buAutoNum type="arabicPeriod"/>
            </a:pPr>
            <a:r>
              <a:rPr lang="en-US" sz="2000" dirty="0">
                <a:latin typeface="Arial" panose="020B0604020202020204" pitchFamily="34" charset="0"/>
                <a:cs typeface="Arial" panose="020B0604020202020204" pitchFamily="34" charset="0"/>
              </a:rPr>
              <a:t># 0663 Proposal for IEEE 802.15.3e MAC Aggregation and </a:t>
            </a:r>
            <a:r>
              <a:rPr lang="en-US" sz="2000" dirty="0" smtClean="0">
                <a:latin typeface="Arial" panose="020B0604020202020204" pitchFamily="34" charset="0"/>
                <a:cs typeface="Arial" panose="020B0604020202020204" pitchFamily="34" charset="0"/>
              </a:rPr>
              <a:t>Retransmission, </a:t>
            </a:r>
            <a:r>
              <a:rPr lang="en-US" sz="2000" dirty="0" err="1" smtClean="0">
                <a:latin typeface="Arial" panose="020B0604020202020204" pitchFamily="34" charset="0"/>
                <a:cs typeface="Arial" panose="020B0604020202020204" pitchFamily="34" charset="0"/>
              </a:rPr>
              <a:t>Itaru</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Maekawa</a:t>
            </a:r>
            <a:r>
              <a:rPr lang="en-US" sz="2000" dirty="0" smtClean="0">
                <a:latin typeface="Arial" panose="020B0604020202020204" pitchFamily="34" charset="0"/>
                <a:cs typeface="Arial" panose="020B0604020202020204" pitchFamily="34" charset="0"/>
              </a:rPr>
              <a:t> (JRC)</a:t>
            </a:r>
            <a:endParaRPr lang="en-US" sz="2000" dirty="0">
              <a:latin typeface="Arial" panose="020B0604020202020204" pitchFamily="34" charset="0"/>
              <a:cs typeface="Arial" panose="020B0604020202020204" pitchFamily="34" charset="0"/>
            </a:endParaRPr>
          </a:p>
          <a:p>
            <a:pPr marL="473529" indent="-457200">
              <a:lnSpc>
                <a:spcPct val="80000"/>
              </a:lnSpc>
              <a:spcBef>
                <a:spcPts val="1200"/>
              </a:spcBef>
              <a:buFont typeface="+mj-lt"/>
              <a:buAutoNum type="arabicPeriod"/>
            </a:pPr>
            <a:r>
              <a:rPr lang="en-US" sz="2000" dirty="0">
                <a:latin typeface="Arial" panose="020B0604020202020204" pitchFamily="34" charset="0"/>
                <a:cs typeface="Arial" panose="020B0604020202020204" pitchFamily="34" charset="0"/>
              </a:rPr>
              <a:t># 0723 Proposal for IEEE 802.15.3e Connection Establishment using Expected </a:t>
            </a:r>
            <a:r>
              <a:rPr lang="en-US" sz="2000" dirty="0" smtClean="0">
                <a:latin typeface="Arial" panose="020B0604020202020204" pitchFamily="34" charset="0"/>
                <a:cs typeface="Arial" panose="020B0604020202020204" pitchFamily="34" charset="0"/>
              </a:rPr>
              <a:t>RSSI, </a:t>
            </a:r>
            <a:r>
              <a:rPr lang="en-US" sz="2000" dirty="0">
                <a:latin typeface="Arial" panose="020B0604020202020204" pitchFamily="34" charset="0"/>
                <a:cs typeface="Arial" panose="020B0604020202020204" pitchFamily="34" charset="0"/>
              </a:rPr>
              <a:t>Jae Sung Lee (ETRI</a:t>
            </a:r>
            <a:r>
              <a:rPr lang="en-US" sz="2000" dirty="0" smtClean="0">
                <a:latin typeface="Arial" panose="020B0604020202020204" pitchFamily="34" charset="0"/>
                <a:cs typeface="Arial" panose="020B0604020202020204" pitchFamily="34" charset="0"/>
              </a:rPr>
              <a:t>)</a:t>
            </a:r>
          </a:p>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#0659 </a:t>
            </a:r>
            <a:r>
              <a:rPr lang="en-US" sz="2000" dirty="0">
                <a:latin typeface="Arial" panose="020B0604020202020204" pitchFamily="34" charset="0"/>
                <a:cs typeface="Arial" panose="020B0604020202020204" pitchFamily="34" charset="0"/>
              </a:rPr>
              <a:t>Proposal for IEEE 802.15.3e </a:t>
            </a:r>
            <a:r>
              <a:rPr lang="en-US" sz="2000" dirty="0" smtClean="0">
                <a:latin typeface="Arial" panose="020B0604020202020204" pitchFamily="34" charset="0"/>
                <a:cs typeface="Arial" panose="020B0604020202020204" pitchFamily="34" charset="0"/>
              </a:rPr>
              <a:t>OOK PHY, Jae Sung Lee (ETRI)</a:t>
            </a:r>
            <a:endParaRPr lang="en-US" sz="2000" dirty="0">
              <a:latin typeface="Arial" panose="020B0604020202020204" pitchFamily="34" charset="0"/>
              <a:cs typeface="Arial" panose="020B0604020202020204" pitchFamily="34" charset="0"/>
            </a:endParaRPr>
          </a:p>
          <a:p>
            <a:pPr marL="473529" indent="-457200">
              <a:lnSpc>
                <a:spcPct val="80000"/>
              </a:lnSpc>
              <a:spcBef>
                <a:spcPts val="1200"/>
              </a:spcBef>
              <a:buFont typeface="+mj-lt"/>
              <a:buAutoNum type="arabicPeriod"/>
            </a:pPr>
            <a:r>
              <a:rPr lang="en-US" sz="2000" dirty="0">
                <a:latin typeface="Arial" panose="020B0604020202020204" pitchFamily="34" charset="0"/>
                <a:cs typeface="Arial" panose="020B0604020202020204" pitchFamily="34" charset="0"/>
              </a:rPr>
              <a:t># 0662 Proposal for IEEE 802.15.3e – SC PHY, </a:t>
            </a:r>
            <a:r>
              <a:rPr lang="en-US" sz="2000" dirty="0" smtClean="0">
                <a:latin typeface="Arial" panose="020B0604020202020204" pitchFamily="34" charset="0"/>
                <a:cs typeface="Arial" panose="020B0604020202020204" pitchFamily="34" charset="0"/>
              </a:rPr>
              <a:t>Makoto </a:t>
            </a:r>
            <a:r>
              <a:rPr lang="en-US" sz="2000" dirty="0">
                <a:latin typeface="Arial" panose="020B0604020202020204" pitchFamily="34" charset="0"/>
                <a:cs typeface="Arial" panose="020B0604020202020204" pitchFamily="34" charset="0"/>
              </a:rPr>
              <a:t>Noda (Sony)</a:t>
            </a:r>
          </a:p>
          <a:p>
            <a:pPr marL="473529" indent="-457200">
              <a:lnSpc>
                <a:spcPct val="80000"/>
              </a:lnSpc>
              <a:spcBef>
                <a:spcPts val="1200"/>
              </a:spcBef>
              <a:buFont typeface="+mj-lt"/>
              <a:buAutoNum type="arabicPeriod"/>
            </a:pPr>
            <a:r>
              <a:rPr lang="en-US" sz="2000" dirty="0" smtClean="0">
                <a:latin typeface="Arial" panose="020B0604020202020204" pitchFamily="34" charset="0"/>
                <a:cs typeface="Arial" panose="020B0604020202020204" pitchFamily="34" charset="0"/>
              </a:rPr>
              <a:t># 0656 Proposal for IEEE 802.15.3e MIMO PHY, Ken </a:t>
            </a:r>
            <a:r>
              <a:rPr lang="en-US" sz="2000" dirty="0" err="1" smtClean="0">
                <a:latin typeface="Arial" panose="020B0604020202020204" pitchFamily="34" charset="0"/>
                <a:cs typeface="Arial" panose="020B0604020202020204" pitchFamily="34" charset="0"/>
              </a:rPr>
              <a:t>Hiraga</a:t>
            </a:r>
            <a:r>
              <a:rPr lang="en-US" sz="2000" dirty="0" smtClean="0">
                <a:latin typeface="Arial" panose="020B0604020202020204" pitchFamily="34" charset="0"/>
                <a:cs typeface="Arial" panose="020B0604020202020204" pitchFamily="34" charset="0"/>
              </a:rPr>
              <a:t> (NTT)</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a:t>3</a:t>
            </a:r>
            <a:r>
              <a:rPr lang="en-US" sz="2800" dirty="0" smtClean="0"/>
              <a:t> calls between now and Nov 2015</a:t>
            </a:r>
          </a:p>
          <a:p>
            <a:pPr marL="898071" lvl="1" indent="-457200">
              <a:buFont typeface="Arial" panose="020B0604020202020204" pitchFamily="34" charset="0"/>
              <a:buChar char="•"/>
            </a:pPr>
            <a:r>
              <a:rPr lang="en-US" sz="2800" dirty="0" smtClean="0"/>
              <a:t>Time: </a:t>
            </a:r>
          </a:p>
          <a:p>
            <a:pPr marL="1276350" lvl="2" indent="-457200">
              <a:buFont typeface="Arial" panose="020B0604020202020204" pitchFamily="34" charset="0"/>
              <a:buChar char="•"/>
            </a:pPr>
            <a:r>
              <a:rPr lang="en-US" sz="2800" dirty="0" smtClean="0"/>
              <a:t>EDT 21:00 – 23:00</a:t>
            </a:r>
            <a:endParaRPr lang="en-US" sz="2800" dirty="0"/>
          </a:p>
          <a:p>
            <a:pPr marL="898071" lvl="1" indent="-457200">
              <a:buFont typeface="Arial" panose="020B0604020202020204" pitchFamily="34" charset="0"/>
              <a:buChar char="•"/>
            </a:pPr>
            <a:r>
              <a:rPr lang="en-US" sz="2800" dirty="0" smtClean="0"/>
              <a:t>Dates: </a:t>
            </a:r>
          </a:p>
          <a:p>
            <a:pPr marL="1276350" lvl="2" indent="-457200">
              <a:buFont typeface="Arial" panose="020B0604020202020204" pitchFamily="34" charset="0"/>
              <a:buChar char="•"/>
            </a:pPr>
            <a:r>
              <a:rPr lang="en-US" sz="2800" dirty="0" smtClean="0"/>
              <a:t>EDT 15 Oct, 22 Oct, and 29 Oct (check for conflict with BRC 15.3rev)</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183801702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Agenda</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Progress on draft spec</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Complete actions and tasks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Share supporting materials and draft updates.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331807312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smtClean="0"/>
              <a:t>The 802.15.3e task group affirms that the proposal submitted this week by ETRI, JRC, NTT, Sony, and Toshiba is selected as the chosen proposal going forward. </a:t>
            </a:r>
          </a:p>
          <a:p>
            <a:pPr marL="0" indent="0">
              <a:buNone/>
            </a:pPr>
            <a:endParaRPr lang="en-US" sz="2800" dirty="0"/>
          </a:p>
          <a:p>
            <a:pPr marL="0" indent="0">
              <a:buNone/>
            </a:pPr>
            <a:r>
              <a:rPr lang="en-US" sz="2800" dirty="0" smtClean="0"/>
              <a:t>Moved by: Andrew Estrada</a:t>
            </a:r>
          </a:p>
          <a:p>
            <a:pPr marL="0" indent="0">
              <a:buNone/>
            </a:pPr>
            <a:r>
              <a:rPr lang="en-US" sz="2800" dirty="0" smtClean="0"/>
              <a:t>Seconded by: Thomas </a:t>
            </a:r>
            <a:r>
              <a:rPr lang="en-US" sz="2800" dirty="0" err="1" smtClean="0"/>
              <a:t>K</a:t>
            </a:r>
            <a:r>
              <a:rPr lang="en-US" sz="2800" dirty="0" err="1">
                <a:latin typeface="Arial" charset="0"/>
                <a:ea typeface="ＭＳ Ｐゴシック" charset="0"/>
                <a:cs typeface="ＭＳ Ｐゴシック" charset="0"/>
              </a:rPr>
              <a:t>ü</a:t>
            </a:r>
            <a:r>
              <a:rPr lang="en-US" sz="2800" dirty="0" err="1" smtClean="0"/>
              <a:t>rner</a:t>
            </a:r>
            <a:endParaRPr lang="en-US" sz="2800" dirty="0" smtClean="0"/>
          </a:p>
          <a:p>
            <a:pPr marL="0" indent="0">
              <a:buNone/>
            </a:pPr>
            <a:endParaRPr lang="en-US" sz="2800" dirty="0"/>
          </a:p>
          <a:p>
            <a:pPr marL="0" indent="0">
              <a:buNone/>
            </a:pPr>
            <a:r>
              <a:rPr lang="en-US" sz="2800" dirty="0" smtClean="0"/>
              <a:t>Yes/No/Abstain = 17/0/0, Motion Carries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45445350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4" name="Down Arrow Callout 3"/>
          <p:cNvSpPr/>
          <p:nvPr/>
        </p:nvSpPr>
        <p:spPr>
          <a:xfrm>
            <a:off x="6096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May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Vancouver</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10-15</a:t>
            </a:r>
            <a:endParaRPr kumimoji="0" lang="en-US" sz="1600" b="0" i="0" u="none" strike="noStrike" cap="none" spc="0" normalizeH="0" baseline="0" dirty="0">
              <a:ln>
                <a:noFill/>
              </a:ln>
              <a:solidFill>
                <a:srgbClr val="000000"/>
              </a:solidFill>
              <a:effectLst/>
              <a:uFillTx/>
              <a:sym typeface="Arial"/>
            </a:endParaRPr>
          </a:p>
        </p:txBody>
      </p:sp>
      <p:sp>
        <p:nvSpPr>
          <p:cNvPr id="5" name="Down Arrow Callout 4"/>
          <p:cNvSpPr/>
          <p:nvPr/>
        </p:nvSpPr>
        <p:spPr>
          <a:xfrm>
            <a:off x="26670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July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Waikoloa</a:t>
            </a:r>
            <a:br>
              <a:rPr lang="en-US" sz="1600" dirty="0" smtClean="0">
                <a:solidFill>
                  <a:srgbClr val="000000"/>
                </a:solidFill>
              </a:rPr>
            </a:br>
            <a:r>
              <a:rPr lang="en-US" sz="1600" dirty="0" smtClean="0">
                <a:solidFill>
                  <a:srgbClr val="000000"/>
                </a:solidFill>
              </a:rPr>
              <a:t>12-17</a:t>
            </a:r>
            <a:endParaRPr kumimoji="0" lang="en-US" sz="1600" b="0" i="0" u="none" strike="noStrike" cap="none" spc="0" normalizeH="0" baseline="0" dirty="0">
              <a:ln>
                <a:noFill/>
              </a:ln>
              <a:solidFill>
                <a:srgbClr val="000000"/>
              </a:solidFill>
              <a:effectLst/>
              <a:uFillTx/>
              <a:sym typeface="Arial"/>
            </a:endParaRPr>
          </a:p>
        </p:txBody>
      </p:sp>
      <p:sp>
        <p:nvSpPr>
          <p:cNvPr id="6" name="Down Arrow Callout 5"/>
          <p:cNvSpPr/>
          <p:nvPr/>
        </p:nvSpPr>
        <p:spPr>
          <a:xfrm>
            <a:off x="45720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Sep</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Bangkok</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13-18</a:t>
            </a:r>
            <a:endParaRPr kumimoji="0" lang="en-US" sz="1600" b="0" i="0" u="none" strike="noStrike" cap="none" spc="0" normalizeH="0" baseline="0" dirty="0">
              <a:ln>
                <a:noFill/>
              </a:ln>
              <a:solidFill>
                <a:srgbClr val="000000"/>
              </a:solidFill>
              <a:effectLst/>
              <a:uFillTx/>
              <a:sym typeface="Arial"/>
            </a:endParaRPr>
          </a:p>
        </p:txBody>
      </p:sp>
      <p:cxnSp>
        <p:nvCxnSpPr>
          <p:cNvPr id="8" name="Straight Arrow Connector 7"/>
          <p:cNvCxnSpPr>
            <a:stCxn id="14" idx="6"/>
            <a:endCxn id="15" idx="2"/>
          </p:cNvCxnSpPr>
          <p:nvPr/>
        </p:nvCxnSpPr>
        <p:spPr>
          <a:xfrm>
            <a:off x="3962400" y="4145876"/>
            <a:ext cx="3048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 name="Straight Connector 9"/>
          <p:cNvCxnSpPr>
            <a:stCxn id="4" idx="2"/>
          </p:cNvCxnSpPr>
          <p:nvPr/>
        </p:nvCxnSpPr>
        <p:spPr>
          <a:xfrm>
            <a:off x="11811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 name="Straight Connector 10"/>
          <p:cNvCxnSpPr/>
          <p:nvPr/>
        </p:nvCxnSpPr>
        <p:spPr>
          <a:xfrm>
            <a:off x="3238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 name="Straight Connector 11"/>
          <p:cNvCxnSpPr/>
          <p:nvPr/>
        </p:nvCxnSpPr>
        <p:spPr>
          <a:xfrm>
            <a:off x="5143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4" name="Oval 13"/>
          <p:cNvSpPr/>
          <p:nvPr/>
        </p:nvSpPr>
        <p:spPr>
          <a:xfrm>
            <a:off x="2514600" y="3886200"/>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Initial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5" name="Oval 14"/>
          <p:cNvSpPr/>
          <p:nvPr/>
        </p:nvSpPr>
        <p:spPr>
          <a:xfrm>
            <a:off x="4267200" y="3886200"/>
            <a:ext cx="990600" cy="519351"/>
          </a:xfrm>
          <a:prstGeom prst="ellipse">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Deadline</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10 Sept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1066800" y="3886200"/>
            <a:ext cx="990600" cy="519351"/>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Issue Call</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13</a:t>
            </a:r>
            <a:r>
              <a:rPr kumimoji="0" lang="en-US" sz="1200" b="0" i="0" u="none" strike="noStrike" cap="none" spc="0" normalizeH="0" dirty="0" smtClean="0">
                <a:ln>
                  <a:noFill/>
                </a:ln>
                <a:solidFill>
                  <a:srgbClr val="000000"/>
                </a:solidFill>
                <a:effectLst/>
                <a:uFillTx/>
                <a:latin typeface="Arial"/>
                <a:ea typeface="Arial"/>
                <a:cs typeface="Arial"/>
                <a:sym typeface="Arial"/>
              </a:rPr>
              <a:t> May</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cxnSp>
        <p:nvCxnSpPr>
          <p:cNvPr id="21" name="Straight Arrow Connector 20"/>
          <p:cNvCxnSpPr>
            <a:stCxn id="20" idx="6"/>
            <a:endCxn id="14" idx="2"/>
          </p:cNvCxnSpPr>
          <p:nvPr/>
        </p:nvCxnSpPr>
        <p:spPr>
          <a:xfrm>
            <a:off x="2057400" y="4145876"/>
            <a:ext cx="457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Oval 16"/>
          <p:cNvSpPr/>
          <p:nvPr/>
        </p:nvSpPr>
        <p:spPr>
          <a:xfrm>
            <a:off x="4572000" y="4319228"/>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Final </a:t>
            </a:r>
            <a:br>
              <a:rPr lang="en-US" dirty="0" smtClean="0">
                <a:solidFill>
                  <a:srgbClr val="000000"/>
                </a:solidFill>
              </a:rPr>
            </a:br>
            <a:r>
              <a:rPr lang="en-US" dirty="0" smtClean="0">
                <a:solidFill>
                  <a:srgbClr val="000000"/>
                </a:solidFill>
              </a:rPr>
              <a:t>Proposals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228600" y="4299538"/>
            <a:ext cx="1447800" cy="519351"/>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Finalize CMD and TGD</a:t>
            </a:r>
          </a:p>
        </p:txBody>
      </p:sp>
      <p:sp>
        <p:nvSpPr>
          <p:cNvPr id="13" name="Slide Number Placeholder 12"/>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8</a:t>
            </a:fld>
            <a:endParaRPr lang="en-US" dirty="0"/>
          </a:p>
        </p:txBody>
      </p:sp>
      <p:sp>
        <p:nvSpPr>
          <p:cNvPr id="18" name="Oval 17"/>
          <p:cNvSpPr/>
          <p:nvPr/>
        </p:nvSpPr>
        <p:spPr>
          <a:xfrm>
            <a:off x="1600200" y="3200400"/>
            <a:ext cx="1219200" cy="779026"/>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Declaration of Intent</a:t>
            </a:r>
            <a:br>
              <a:rPr lang="en-US" dirty="0" smtClean="0">
                <a:solidFill>
                  <a:srgbClr val="000000"/>
                </a:solidFill>
              </a:rPr>
            </a:br>
            <a:r>
              <a:rPr lang="en-US" dirty="0" smtClean="0">
                <a:solidFill>
                  <a:srgbClr val="000000"/>
                </a:solidFill>
              </a:rPr>
              <a:t>10 June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2" name="Down Arrow Callout 21"/>
          <p:cNvSpPr/>
          <p:nvPr/>
        </p:nvSpPr>
        <p:spPr>
          <a:xfrm>
            <a:off x="75438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81153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 name="Down Arrow Callout 25"/>
          <p:cNvSpPr/>
          <p:nvPr/>
        </p:nvSpPr>
        <p:spPr>
          <a:xfrm>
            <a:off x="60960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Nov</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smtClean="0">
                <a:solidFill>
                  <a:srgbClr val="000000"/>
                </a:solidFill>
              </a:rPr>
              <a:t>Dallas</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8-13</a:t>
            </a:r>
            <a:endParaRPr lang="en-US" sz="1600" dirty="0">
              <a:solidFill>
                <a:srgbClr val="000000"/>
              </a:solidFill>
            </a:endParaRPr>
          </a:p>
        </p:txBody>
      </p:sp>
      <p:cxnSp>
        <p:nvCxnSpPr>
          <p:cNvPr id="27" name="Straight Connector 26"/>
          <p:cNvCxnSpPr/>
          <p:nvPr/>
        </p:nvCxnSpPr>
        <p:spPr>
          <a:xfrm>
            <a:off x="6667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7543800" y="38862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1" name="Right Arrow 30"/>
          <p:cNvSpPr/>
          <p:nvPr/>
        </p:nvSpPr>
        <p:spPr>
          <a:xfrm>
            <a:off x="5257799" y="3802976"/>
            <a:ext cx="2286001" cy="550243"/>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Merge</a:t>
            </a:r>
            <a:r>
              <a:rPr kumimoji="0" lang="en-US" sz="1200" b="0" i="0" u="none" strike="noStrike" cap="none" spc="0" normalizeH="0" baseline="0" smtClean="0">
                <a:ln>
                  <a:noFill/>
                </a:ln>
                <a:solidFill>
                  <a:srgbClr val="000000"/>
                </a:solidFill>
                <a:effectLst/>
                <a:uFillTx/>
                <a:latin typeface="Arial"/>
                <a:ea typeface="Arial"/>
                <a:cs typeface="Arial"/>
                <a:sym typeface="Arial"/>
              </a:rPr>
              <a:t>, Refine, Draft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5" name="Right Arrow 24"/>
          <p:cNvSpPr/>
          <p:nvPr/>
        </p:nvSpPr>
        <p:spPr>
          <a:xfrm>
            <a:off x="3733800" y="3276600"/>
            <a:ext cx="1028700" cy="550245"/>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20" rIns="0"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Consensus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9" name="Right Arrow 28"/>
          <p:cNvSpPr/>
          <p:nvPr/>
        </p:nvSpPr>
        <p:spPr>
          <a:xfrm>
            <a:off x="3810000" y="4724400"/>
            <a:ext cx="1028700" cy="550245"/>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20" rIns="0"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Merging</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9" name="Right Arrow 8"/>
          <p:cNvSpPr/>
          <p:nvPr/>
        </p:nvSpPr>
        <p:spPr>
          <a:xfrm rot="5551886">
            <a:off x="4747792" y="2687875"/>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4832707" y="983323"/>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Tree>
    <p:extLst>
      <p:ext uri="{BB962C8B-B14F-4D97-AF65-F5344CB8AC3E}">
        <p14:creationId xmlns:p14="http://schemas.microsoft.com/office/powerpoint/2010/main" val="3269375117"/>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next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November Plenary: </a:t>
            </a:r>
          </a:p>
          <a:p>
            <a:pPr marL="898071" lvl="1" indent="-457200">
              <a:buFont typeface="Arial" panose="020B0604020202020204" pitchFamily="34" charset="0"/>
              <a:buChar char="•"/>
            </a:pPr>
            <a:r>
              <a:rPr lang="en-US" sz="2800" dirty="0" smtClean="0"/>
              <a:t>Complete 1</a:t>
            </a:r>
            <a:r>
              <a:rPr lang="en-US" sz="2800" baseline="30000" dirty="0" smtClean="0"/>
              <a:t>st</a:t>
            </a:r>
            <a:r>
              <a:rPr lang="en-US" sz="2800" dirty="0" smtClean="0"/>
              <a:t> draft of spec</a:t>
            </a:r>
          </a:p>
          <a:p>
            <a:pPr marL="898071" lvl="1" indent="-457200">
              <a:buFont typeface="Arial" panose="020B0604020202020204" pitchFamily="34" charset="0"/>
              <a:buChar char="•"/>
            </a:pPr>
            <a:r>
              <a:rPr lang="en-US" sz="2800" dirty="0" smtClean="0"/>
              <a:t>Unify the different sections into a </a:t>
            </a:r>
            <a:r>
              <a:rPr lang="en-US" sz="2800" smtClean="0"/>
              <a:t>single document.</a:t>
            </a:r>
            <a:endParaRPr lang="en-US" sz="2800" dirty="0" smtClean="0"/>
          </a:p>
          <a:p>
            <a:pPr marL="898071" lvl="1" indent="-457200">
              <a:buFont typeface="Arial" panose="020B0604020202020204" pitchFamily="34" charset="0"/>
              <a:buChar char="•"/>
            </a:pPr>
            <a:r>
              <a:rPr lang="en-US" sz="2800" dirty="0" smtClean="0"/>
              <a:t>Resolve remaining TG comments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99713938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6654</TotalTime>
  <Words>350</Words>
  <Application>Microsoft Office PowerPoint</Application>
  <PresentationFormat>On-screen Show (4:3)</PresentationFormat>
  <Paragraphs>102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Contributions</vt:lpstr>
      <vt:lpstr>Telecon Schedule</vt:lpstr>
      <vt:lpstr>Telecon Agenda</vt:lpstr>
      <vt:lpstr>Motion</vt:lpstr>
      <vt:lpstr>Timeline</vt:lpstr>
      <vt:lpstr>Goals for next meeting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193</cp:revision>
  <dcterms:modified xsi:type="dcterms:W3CDTF">2015-09-17T08:26:38Z</dcterms:modified>
</cp:coreProperties>
</file>