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2"/>
  </p:notesMasterIdLst>
  <p:sldIdLst>
    <p:sldId id="293" r:id="rId2"/>
    <p:sldId id="301" r:id="rId3"/>
    <p:sldId id="296" r:id="rId4"/>
    <p:sldId id="300" r:id="rId5"/>
    <p:sldId id="299" r:id="rId6"/>
    <p:sldId id="303" r:id="rId7"/>
    <p:sldId id="304" r:id="rId8"/>
    <p:sldId id="305" r:id="rId9"/>
    <p:sldId id="302" r:id="rId10"/>
    <p:sldId id="298" r:id="rId11"/>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5392" autoAdjust="0"/>
    <p:restoredTop sz="94830" autoAdjust="0"/>
  </p:normalViewPr>
  <p:slideViewPr>
    <p:cSldViewPr>
      <p:cViewPr varScale="1">
        <p:scale>
          <a:sx n="94" d="100"/>
          <a:sy n="94" d="100"/>
        </p:scale>
        <p:origin x="642" y="6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extLst>
      <p:ext uri="{BB962C8B-B14F-4D97-AF65-F5344CB8AC3E}">
        <p14:creationId xmlns:p14="http://schemas.microsoft.com/office/powerpoint/2010/main" val="1156321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nchor="ctr"/>
          <a:lstStyle/>
          <a:p>
            <a:pPr lvl="0">
              <a:defRPr sz="1800"/>
            </a:pPr>
            <a:r>
              <a:rPr sz="360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 name="Shape 8"/>
          <p:cNvSpPr/>
          <p:nvPr/>
        </p:nvSpPr>
        <p:spPr>
          <a:xfrm>
            <a:off x="646381" y="381000"/>
            <a:ext cx="1268935" cy="276999"/>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vl1pPr>
          </a:lstStyle>
          <a:p>
            <a:pPr lvl="0">
              <a:defRPr sz="1800" b="0"/>
            </a:pPr>
            <a:r>
              <a:rPr lang="en-US" sz="1200" b="1" dirty="0" smtClean="0"/>
              <a:t>September</a:t>
            </a:r>
            <a:r>
              <a:rPr lang="en-US" sz="1200" b="1" baseline="0" dirty="0" smtClean="0"/>
              <a:t> </a:t>
            </a:r>
            <a:r>
              <a:rPr sz="1200" b="1" dirty="0" smtClean="0"/>
              <a:t>201</a:t>
            </a:r>
            <a:r>
              <a:rPr lang="en-US" sz="1200" b="1" dirty="0" smtClean="0"/>
              <a:t>5</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smtClean="0">
                <a:latin typeface="Times New Roman"/>
                <a:ea typeface="Times New Roman"/>
                <a:cs typeface="Times New Roman"/>
                <a:sym typeface="Times New Roman"/>
              </a:rPr>
              <a:t>&lt;</a:t>
            </a:r>
            <a:r>
              <a:rPr lang="en-US" sz="1200" b="1" smtClean="0">
                <a:latin typeface="Times New Roman"/>
                <a:ea typeface="Times New Roman"/>
                <a:cs typeface="Times New Roman"/>
                <a:sym typeface="Times New Roman"/>
              </a:rPr>
              <a:t> </a:t>
            </a:r>
            <a:r>
              <a:rPr lang="en-US" sz="1200" b="1" smtClean="0">
                <a:latin typeface="Times New Roman"/>
                <a:ea typeface="Times New Roman"/>
                <a:cs typeface="Times New Roman"/>
                <a:sym typeface="Times New Roman"/>
              </a:rPr>
              <a:t>15-15-0756-00-003e </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11"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61" r:id="rId2"/>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a:t>
            </a:fld>
            <a:endParaRPr lang="en-US" altLang="en-US" sz="1200" smtClean="0">
              <a:latin typeface="Times New Roman" pitchFamily="18" charset="0"/>
            </a:endParaRPr>
          </a:p>
        </p:txBody>
      </p:sp>
      <p:sp>
        <p:nvSpPr>
          <p:cNvPr id="4" name="Shape 85"/>
          <p:cNvSpPr/>
          <p:nvPr/>
        </p:nvSpPr>
        <p:spPr>
          <a:xfrm>
            <a:off x="152400" y="762000"/>
            <a:ext cx="8839200" cy="429348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802.15.3e C</a:t>
            </a:r>
            <a:r>
              <a:rPr sz="1600" dirty="0" smtClean="0">
                <a:solidFill>
                  <a:srgbClr val="FF0000"/>
                </a:solidFill>
                <a:latin typeface="Times New Roman"/>
                <a:ea typeface="Times New Roman"/>
                <a:cs typeface="Times New Roman"/>
                <a:sym typeface="Times New Roman"/>
              </a:rPr>
              <a:t>losing </a:t>
            </a:r>
            <a:r>
              <a:rPr sz="1600" dirty="0">
                <a:solidFill>
                  <a:srgbClr val="FF0000"/>
                </a:solidFill>
                <a:latin typeface="Times New Roman"/>
                <a:ea typeface="Times New Roman"/>
                <a:cs typeface="Times New Roman"/>
                <a:sym typeface="Times New Roman"/>
              </a:rPr>
              <a:t>Report for </a:t>
            </a:r>
            <a:r>
              <a:rPr lang="en-US" sz="1600" dirty="0" smtClean="0">
                <a:solidFill>
                  <a:srgbClr val="FF0000"/>
                </a:solidFill>
                <a:latin typeface="Times New Roman"/>
                <a:ea typeface="Times New Roman"/>
                <a:cs typeface="Times New Roman"/>
                <a:sym typeface="Times New Roman"/>
              </a:rPr>
              <a:t>September 2015 Bangkok </a:t>
            </a:r>
            <a:r>
              <a:rPr sz="1600" dirty="0" smtClean="0">
                <a:solidFill>
                  <a:srgbClr val="FF0000"/>
                </a:solidFill>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17 Sept </a:t>
            </a:r>
            <a:r>
              <a:rPr sz="1600" dirty="0" smtClean="0">
                <a:solidFill>
                  <a:srgbClr val="FF0000"/>
                </a:solidFill>
                <a:latin typeface="Times New Roman"/>
                <a:ea typeface="Times New Roman"/>
                <a:cs typeface="Times New Roman"/>
                <a:sym typeface="Times New Roman"/>
              </a:rPr>
              <a:t>201</a:t>
            </a:r>
            <a:r>
              <a:rPr lang="en-US" sz="1600" dirty="0" smtClean="0">
                <a:solidFill>
                  <a:srgbClr val="FF0000"/>
                </a:solidFill>
                <a:latin typeface="Times New Roman"/>
                <a:ea typeface="Times New Roman"/>
                <a:cs typeface="Times New Roman"/>
                <a:sym typeface="Times New Roman"/>
              </a:rPr>
              <a:t>5</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802.15.3e</a:t>
            </a:r>
            <a:r>
              <a:rPr sz="1600" dirty="0" smtClean="0">
                <a:latin typeface="Times New Roman"/>
                <a:ea typeface="Times New Roman"/>
                <a:cs typeface="Times New Roman"/>
                <a:sym typeface="Times New Roman"/>
              </a:rPr>
              <a:t> Closing </a:t>
            </a:r>
            <a:r>
              <a:rPr sz="1600" dirty="0">
                <a:latin typeface="Times New Roman"/>
                <a:ea typeface="Times New Roman"/>
                <a:cs typeface="Times New Roman"/>
                <a:sym typeface="Times New Roman"/>
              </a:rPr>
              <a:t>Report for </a:t>
            </a:r>
            <a:r>
              <a:rPr lang="en-US" sz="1600" dirty="0" smtClean="0">
                <a:latin typeface="Times New Roman"/>
                <a:ea typeface="Times New Roman"/>
                <a:cs typeface="Times New Roman"/>
                <a:sym typeface="Times New Roman"/>
              </a:rPr>
              <a:t>September</a:t>
            </a:r>
            <a:r>
              <a:rPr lang="en-US" sz="1600" dirty="0" smtClean="0">
                <a:latin typeface="Times New Roman"/>
                <a:ea typeface="Times New Roman"/>
                <a:cs typeface="Times New Roman"/>
                <a:sym typeface="Times New Roman"/>
              </a:rPr>
              <a:t> </a:t>
            </a:r>
            <a:r>
              <a:rPr lang="en-US" sz="1600" dirty="0" smtClean="0">
                <a:latin typeface="Times New Roman"/>
                <a:ea typeface="Times New Roman"/>
                <a:cs typeface="Times New Roman"/>
                <a:sym typeface="Times New Roman"/>
              </a:rPr>
              <a:t>2015</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Session</a:t>
            </a:r>
            <a:r>
              <a:rPr sz="1600" dirty="0">
                <a:solidFill>
                  <a:srgbClr val="FF0000"/>
                </a:solidFill>
                <a:latin typeface="Times New Roman"/>
                <a:ea typeface="Times New Roman"/>
                <a:cs typeface="Times New Roman"/>
                <a:sym typeface="Times New Roman"/>
              </a:rPr>
              <a:t>.</a:t>
            </a:r>
            <a:r>
              <a:rPr sz="1600" dirty="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Clos</a:t>
            </a:r>
            <a:r>
              <a:rPr sz="1600" dirty="0" smtClean="0">
                <a:latin typeface="Times New Roman"/>
                <a:ea typeface="Times New Roman"/>
                <a:cs typeface="Times New Roman"/>
                <a:sym typeface="Times New Roman"/>
              </a:rPr>
              <a:t>ing </a:t>
            </a:r>
            <a:r>
              <a:rPr sz="1600" dirty="0">
                <a:latin typeface="Times New Roman"/>
                <a:ea typeface="Times New Roman"/>
                <a:cs typeface="Times New Roman"/>
                <a:sym typeface="Times New Roman"/>
              </a:rPr>
              <a:t>Report for the </a:t>
            </a:r>
            <a:r>
              <a:rPr lang="en-US" sz="1600" dirty="0" smtClean="0">
                <a:latin typeface="Times New Roman"/>
                <a:ea typeface="Times New Roman"/>
                <a:cs typeface="Times New Roman"/>
                <a:sym typeface="Times New Roman"/>
              </a:rPr>
              <a:t>September</a:t>
            </a:r>
            <a:r>
              <a:rPr lang="en-US" sz="1600" dirty="0" smtClean="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09305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r>
              <a:rPr lang="en-US" altLang="ja-JP" sz="4800" b="1" dirty="0" smtClean="0">
                <a:solidFill>
                  <a:schemeClr val="tx1"/>
                </a:solidFill>
                <a:latin typeface="Times New Roman" pitchFamily="18" charset="0"/>
                <a:cs typeface="Times New Roman" pitchFamily="18" charset="0"/>
              </a:rPr>
              <a:t>Thank </a:t>
            </a:r>
            <a:r>
              <a:rPr lang="en-US" altLang="ja-JP" sz="4800" b="1" dirty="0" err="1" smtClean="0">
                <a:solidFill>
                  <a:schemeClr val="tx1"/>
                </a:solidFill>
                <a:latin typeface="Times New Roman" pitchFamily="18" charset="0"/>
                <a:cs typeface="Times New Roman" pitchFamily="18" charset="0"/>
              </a:rPr>
              <a:t>Yo</a:t>
            </a:r>
            <a:r>
              <a:rPr lang="en-US" sz="4800" b="1" dirty="0" err="1" smtClean="0">
                <a:ea typeface="ＭＳ Ｐゴシック" charset="0"/>
                <a:cs typeface="ＭＳ Ｐゴシック" charset="0"/>
              </a:rPr>
              <a:t>ü</a:t>
            </a:r>
            <a:r>
              <a:rPr lang="en-US" altLang="ja-JP" sz="4800" b="1" dirty="0" smtClean="0">
                <a:solidFill>
                  <a:schemeClr val="tx1"/>
                </a:solidFill>
                <a:latin typeface="Times New Roman" pitchFamily="18" charset="0"/>
                <a:cs typeface="Times New Roman" pitchFamily="18" charset="0"/>
              </a:rPr>
              <a:t>!</a:t>
            </a:r>
            <a:endParaRPr lang="en-US" altLang="ja-JP" sz="4800" b="1"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10</a:t>
            </a:fld>
            <a:endParaRPr lang="en-US" altLang="en-US" sz="1200" smtClean="0">
              <a:latin typeface="Times New Roman" pitchFamily="18" charset="0"/>
            </a:endParaRPr>
          </a:p>
        </p:txBody>
      </p:sp>
    </p:spTree>
    <p:extLst>
      <p:ext uri="{BB962C8B-B14F-4D97-AF65-F5344CB8AC3E}">
        <p14:creationId xmlns:p14="http://schemas.microsoft.com/office/powerpoint/2010/main" val="2447166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r>
              <a:rPr lang="en-US" altLang="ja-JP" b="1" dirty="0">
                <a:solidFill>
                  <a:schemeClr val="tx1"/>
                </a:solidFill>
                <a:latin typeface="Times New Roman" pitchFamily="18" charset="0"/>
                <a:cs typeface="Times New Roman" pitchFamily="18" charset="0"/>
              </a:rPr>
              <a:t>IEEE </a:t>
            </a:r>
            <a:r>
              <a:rPr lang="en-US" altLang="ja-JP" b="1" dirty="0" smtClean="0">
                <a:solidFill>
                  <a:schemeClr val="tx1"/>
                </a:solidFill>
                <a:latin typeface="Times New Roman" pitchFamily="18" charset="0"/>
                <a:cs typeface="Times New Roman" pitchFamily="18" charset="0"/>
              </a:rPr>
              <a:t>802.15.3e</a:t>
            </a: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dirty="0" smtClean="0">
                <a:solidFill>
                  <a:schemeClr val="tx1"/>
                </a:solidFill>
                <a:latin typeface="Times New Roman" pitchFamily="18" charset="0"/>
                <a:cs typeface="Times New Roman" pitchFamily="18" charset="0"/>
              </a:rPr>
              <a:t>High Rate Close Proximity (HRCP)</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b="1" dirty="0" smtClean="0">
                <a:solidFill>
                  <a:schemeClr val="tx1"/>
                </a:solidFill>
                <a:latin typeface="Times New Roman" pitchFamily="18" charset="0"/>
                <a:cs typeface="Times New Roman" pitchFamily="18" charset="0"/>
              </a:rPr>
              <a:t>Closing Report</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Bangkok, Thailand</a:t>
            </a:r>
            <a:endParaRPr lang="en-US" altLang="ja-JP" sz="2400"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September 14-17, </a:t>
            </a:r>
            <a:r>
              <a:rPr lang="en-US" altLang="ja-JP" sz="2400" b="1" dirty="0">
                <a:solidFill>
                  <a:schemeClr val="tx1"/>
                </a:solidFill>
                <a:latin typeface="Times New Roman" pitchFamily="18" charset="0"/>
                <a:cs typeface="Times New Roman" pitchFamily="18" charset="0"/>
              </a:rPr>
              <a:t>2015</a:t>
            </a:r>
            <a:endParaRPr lang="en-US" altLang="en-US" sz="2400"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a:t>
            </a:fld>
            <a:endParaRPr lang="en-US" altLang="en-US" sz="1200" dirty="0" smtClean="0">
              <a:latin typeface="Times New Roman" pitchFamily="18" charset="0"/>
            </a:endParaRPr>
          </a:p>
        </p:txBody>
      </p:sp>
    </p:spTree>
    <p:extLst>
      <p:ext uri="{BB962C8B-B14F-4D97-AF65-F5344CB8AC3E}">
        <p14:creationId xmlns:p14="http://schemas.microsoft.com/office/powerpoint/2010/main" val="90286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dirty="0" smtClean="0">
                <a:latin typeface="Times New Roman" charset="0"/>
                <a:ea typeface="ＭＳ Ｐゴシック" charset="0"/>
                <a:cs typeface="ＭＳ Ｐゴシック" charset="0"/>
              </a:rPr>
              <a:t>802.15.3e </a:t>
            </a:r>
            <a:r>
              <a:rPr lang="en-US" dirty="0">
                <a:latin typeface="Times New Roman" charset="0"/>
                <a:ea typeface="ＭＳ Ｐゴシック" charset="0"/>
                <a:cs typeface="ＭＳ Ｐゴシック" charset="0"/>
              </a:rPr>
              <a:t>Officers</a:t>
            </a:r>
            <a:endParaRPr lang="en-US" b="1" dirty="0"/>
          </a:p>
        </p:txBody>
      </p:sp>
      <p:sp>
        <p:nvSpPr>
          <p:cNvPr id="3" name="Text Placeholder 2"/>
          <p:cNvSpPr>
            <a:spLocks noGrp="1"/>
          </p:cNvSpPr>
          <p:nvPr>
            <p:ph type="body" idx="1"/>
          </p:nvPr>
        </p:nvSpPr>
        <p:spPr>
          <a:xfrm>
            <a:off x="685802" y="1676400"/>
            <a:ext cx="7772400" cy="4724400"/>
          </a:xfrm>
        </p:spPr>
        <p:txBody>
          <a:bodyPr/>
          <a:lstStyle/>
          <a:p>
            <a:pPr marL="2860675" indent="-2860675">
              <a:lnSpc>
                <a:spcPct val="80000"/>
              </a:lnSpc>
              <a:buFontTx/>
              <a:buNone/>
            </a:pPr>
            <a:r>
              <a:rPr lang="en-US" sz="2800" dirty="0">
                <a:latin typeface="Arial" charset="0"/>
                <a:ea typeface="ＭＳ Ｐゴシック" charset="0"/>
                <a:cs typeface="ＭＳ Ｐゴシック" charset="0"/>
              </a:rPr>
              <a:t>Chair:	</a:t>
            </a:r>
            <a:r>
              <a:rPr lang="en-US" sz="2800" dirty="0" err="1" smtClean="0">
                <a:latin typeface="Arial" charset="0"/>
                <a:ea typeface="ＭＳ Ｐゴシック" charset="0"/>
                <a:cs typeface="ＭＳ Ｐゴシック" charset="0"/>
              </a:rPr>
              <a:t>Andrëw</a:t>
            </a:r>
            <a:r>
              <a:rPr lang="en-US" sz="2800" dirty="0" smtClean="0">
                <a:latin typeface="Arial" charset="0"/>
                <a:ea typeface="ＭＳ Ｐゴシック" charset="0"/>
                <a:cs typeface="ＭＳ Ｐゴシック" charset="0"/>
              </a:rPr>
              <a:t> </a:t>
            </a:r>
            <a:r>
              <a:rPr lang="en-US" sz="2800" dirty="0">
                <a:latin typeface="Arial" charset="0"/>
                <a:ea typeface="ＭＳ Ｐゴシック" charset="0"/>
                <a:cs typeface="ＭＳ Ｐゴシック" charset="0"/>
              </a:rPr>
              <a:t>Estrada, Sony</a:t>
            </a:r>
          </a:p>
          <a:p>
            <a:pPr marL="2860675" indent="-2860675">
              <a:lnSpc>
                <a:spcPct val="80000"/>
              </a:lnSpc>
              <a:buFontTx/>
              <a:buNone/>
            </a:pPr>
            <a:r>
              <a:rPr lang="en-US" sz="2800" dirty="0">
                <a:latin typeface="Arial" charset="0"/>
                <a:ea typeface="ＭＳ Ｐゴシック" charset="0"/>
                <a:cs typeface="ＭＳ Ｐゴシック" charset="0"/>
              </a:rPr>
              <a:t>	</a:t>
            </a:r>
          </a:p>
          <a:p>
            <a:pPr marL="2860675" indent="-2860675">
              <a:lnSpc>
                <a:spcPct val="80000"/>
              </a:lnSpc>
              <a:buFontTx/>
              <a:buNone/>
            </a:pPr>
            <a:r>
              <a:rPr lang="en-US" sz="2800" dirty="0">
                <a:latin typeface="Arial" charset="0"/>
                <a:ea typeface="ＭＳ Ｐゴシック" charset="0"/>
                <a:cs typeface="ＭＳ Ｐゴシック" charset="0"/>
              </a:rPr>
              <a:t>Vice </a:t>
            </a:r>
            <a:r>
              <a:rPr lang="en-US" sz="2800" dirty="0" smtClean="0">
                <a:latin typeface="Arial" charset="0"/>
                <a:ea typeface="ＭＳ Ｐゴシック" charset="0"/>
                <a:cs typeface="ＭＳ Ｐゴシック" charset="0"/>
              </a:rPr>
              <a:t>Chair:</a:t>
            </a:r>
            <a:r>
              <a:rPr lang="en-US" sz="2800" dirty="0">
                <a:latin typeface="Arial" charset="0"/>
                <a:ea typeface="ＭＳ Ｐゴシック" charset="0"/>
                <a:cs typeface="ＭＳ Ｐゴシック" charset="0"/>
              </a:rPr>
              <a:t>	Thomas </a:t>
            </a:r>
            <a:r>
              <a:rPr lang="en-US" sz="2800" dirty="0" err="1">
                <a:latin typeface="Arial" charset="0"/>
                <a:ea typeface="ＭＳ Ｐゴシック" charset="0"/>
                <a:cs typeface="ＭＳ Ｐゴシック" charset="0"/>
              </a:rPr>
              <a:t>Kürner</a:t>
            </a:r>
            <a:r>
              <a:rPr lang="en-US" sz="2800" dirty="0">
                <a:latin typeface="Arial" charset="0"/>
                <a:ea typeface="ＭＳ Ｐゴシック" charset="0"/>
                <a:cs typeface="ＭＳ Ｐゴシック" charset="0"/>
              </a:rPr>
              <a:t>, </a:t>
            </a:r>
            <a:r>
              <a:rPr lang="de-DE" sz="2800" dirty="0">
                <a:latin typeface="Arial" charset="0"/>
                <a:ea typeface="ＭＳ Ｐゴシック" charset="0"/>
                <a:cs typeface="ＭＳ Ｐゴシック" charset="0"/>
              </a:rPr>
              <a:t>Institut für </a:t>
            </a:r>
            <a:r>
              <a:rPr lang="de-DE" sz="2800" dirty="0" smtClean="0">
                <a:latin typeface="Arial" charset="0"/>
                <a:ea typeface="ＭＳ Ｐゴシック" charset="0"/>
                <a:cs typeface="ＭＳ Ｐゴシック" charset="0"/>
              </a:rPr>
              <a:t>Nachrichtentechnik Technische </a:t>
            </a:r>
            <a:r>
              <a:rPr lang="de-DE" sz="2800" dirty="0">
                <a:latin typeface="Arial" charset="0"/>
                <a:ea typeface="ＭＳ Ｐゴシック" charset="0"/>
                <a:cs typeface="ＭＳ Ｐゴシック" charset="0"/>
              </a:rPr>
              <a:t>Universität Braunschweig</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smtClean="0">
                <a:latin typeface="Arial" charset="0"/>
                <a:ea typeface="ＭＳ Ｐゴシック" charset="0"/>
                <a:cs typeface="ＭＳ Ｐゴシック" charset="0"/>
              </a:rPr>
              <a:t>Secretary:</a:t>
            </a:r>
            <a:r>
              <a:rPr lang="en-US" sz="2800" dirty="0">
                <a:latin typeface="Arial" charset="0"/>
                <a:ea typeface="ＭＳ Ｐゴシック" charset="0"/>
                <a:cs typeface="ＭＳ Ｐゴシック" charset="0"/>
              </a:rPr>
              <a:t>	Ken </a:t>
            </a:r>
            <a:r>
              <a:rPr lang="en-US" sz="2800" dirty="0" err="1" smtClean="0">
                <a:latin typeface="Arial" charset="0"/>
                <a:ea typeface="ＭＳ Ｐゴシック" charset="0"/>
                <a:cs typeface="ＭＳ Ｐゴシック" charset="0"/>
              </a:rPr>
              <a:t>Hiräga</a:t>
            </a:r>
            <a:r>
              <a:rPr lang="en-US" sz="2800" dirty="0">
                <a:latin typeface="Arial" charset="0"/>
                <a:ea typeface="ＭＳ Ｐゴシック" charset="0"/>
                <a:cs typeface="ＭＳ Ｐゴシック" charset="0"/>
              </a:rPr>
              <a:t>, NTT</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a:latin typeface="Arial" charset="0"/>
                <a:ea typeface="ＭＳ Ｐゴシック" charset="0"/>
                <a:cs typeface="ＭＳ Ｐゴシック" charset="0"/>
              </a:rPr>
              <a:t>Technical </a:t>
            </a:r>
            <a:r>
              <a:rPr lang="en-US" sz="2800" dirty="0" smtClean="0">
                <a:latin typeface="Arial" charset="0"/>
                <a:ea typeface="ＭＳ Ｐゴシック" charset="0"/>
                <a:cs typeface="ＭＳ Ｐゴシック" charset="0"/>
              </a:rPr>
              <a:t>Editor:	</a:t>
            </a:r>
            <a:r>
              <a:rPr lang="en-US" sz="2800" dirty="0" err="1" smtClean="0">
                <a:latin typeface="Arial" charset="0"/>
                <a:ea typeface="ＭＳ Ｐゴシック" charset="0"/>
                <a:cs typeface="ＭＳ Ｐゴシック" charset="0"/>
              </a:rPr>
              <a:t>Kö</a:t>
            </a:r>
            <a:r>
              <a:rPr lang="en-US" sz="2800" dirty="0" smtClean="0">
                <a:latin typeface="Arial" charset="0"/>
                <a:ea typeface="ＭＳ Ｐゴシック" charset="0"/>
                <a:cs typeface="ＭＳ Ｐゴシック" charset="0"/>
              </a:rPr>
              <a:t> </a:t>
            </a:r>
            <a:r>
              <a:rPr lang="en-US" sz="2800" dirty="0">
                <a:latin typeface="Arial" charset="0"/>
                <a:ea typeface="ＭＳ Ｐゴシック" charset="0"/>
                <a:cs typeface="ＭＳ Ｐゴシック" charset="0"/>
              </a:rPr>
              <a:t>Togashi, Toshiba</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3</a:t>
            </a:fld>
            <a:endParaRPr lang="en-US" altLang="en-US" sz="1200" dirty="0" smtClean="0">
              <a:latin typeface="Times New Roman" pitchFamily="18" charset="0"/>
            </a:endParaRPr>
          </a:p>
        </p:txBody>
      </p:sp>
    </p:spTree>
    <p:extLst>
      <p:ext uri="{BB962C8B-B14F-4D97-AF65-F5344CB8AC3E}">
        <p14:creationId xmlns:p14="http://schemas.microsoft.com/office/powerpoint/2010/main" val="351482305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Contributions</a:t>
            </a:r>
            <a:endParaRPr lang="en-US" b="1" dirty="0"/>
          </a:p>
        </p:txBody>
      </p:sp>
      <p:sp>
        <p:nvSpPr>
          <p:cNvPr id="3" name="Text Placeholder 2"/>
          <p:cNvSpPr>
            <a:spLocks noGrp="1"/>
          </p:cNvSpPr>
          <p:nvPr>
            <p:ph type="body" idx="1"/>
          </p:nvPr>
        </p:nvSpPr>
        <p:spPr>
          <a:xfrm>
            <a:off x="685802" y="1447800"/>
            <a:ext cx="7772400" cy="4953000"/>
          </a:xfrm>
        </p:spPr>
        <p:txBody>
          <a:bodyPr/>
          <a:lstStyle/>
          <a:p>
            <a:pPr marL="473529" indent="-457200">
              <a:lnSpc>
                <a:spcPct val="80000"/>
              </a:lnSpc>
              <a:spcBef>
                <a:spcPts val="1200"/>
              </a:spcBef>
              <a:buFont typeface="+mj-lt"/>
              <a:buAutoNum type="arabicPeriod"/>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0657 </a:t>
            </a:r>
            <a:r>
              <a:rPr lang="en-US" sz="2000" dirty="0">
                <a:latin typeface="Arial" panose="020B0604020202020204" pitchFamily="34" charset="0"/>
                <a:cs typeface="Arial" panose="020B0604020202020204" pitchFamily="34" charset="0"/>
              </a:rPr>
              <a:t>Proposal for IEEE 802.15.3e </a:t>
            </a:r>
            <a:r>
              <a:rPr lang="en-US" sz="2000" dirty="0" smtClean="0">
                <a:latin typeface="Arial" panose="020B0604020202020204" pitchFamily="34" charset="0"/>
                <a:cs typeface="Arial" panose="020B0604020202020204" pitchFamily="34" charset="0"/>
              </a:rPr>
              <a:t>General Introduction, </a:t>
            </a:r>
            <a:r>
              <a:rPr lang="en-US" sz="2000" dirty="0" err="1" smtClean="0">
                <a:latin typeface="Arial" panose="020B0604020202020204" pitchFamily="34" charset="0"/>
                <a:cs typeface="Arial" panose="020B0604020202020204" pitchFamily="34" charset="0"/>
              </a:rPr>
              <a:t>Ko</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Togashi</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(Toshiba)</a:t>
            </a:r>
          </a:p>
          <a:p>
            <a:pPr marL="473529" indent="-457200">
              <a:lnSpc>
                <a:spcPct val="80000"/>
              </a:lnSpc>
              <a:spcBef>
                <a:spcPts val="1200"/>
              </a:spcBef>
              <a:buFont typeface="+mj-lt"/>
              <a:buAutoNum type="arabicPeriod"/>
            </a:pP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0660 Proposal for IEEE 802.15.3e MAC </a:t>
            </a:r>
            <a:r>
              <a:rPr lang="en-US" sz="2000" dirty="0" err="1">
                <a:latin typeface="Arial" panose="020B0604020202020204" pitchFamily="34" charset="0"/>
                <a:cs typeface="Arial" panose="020B0604020202020204" pitchFamily="34" charset="0"/>
              </a:rPr>
              <a:t>Superframe</a:t>
            </a:r>
            <a:r>
              <a:rPr lang="en-US" sz="2000" dirty="0">
                <a:latin typeface="Arial" panose="020B0604020202020204" pitchFamily="34" charset="0"/>
                <a:cs typeface="Arial" panose="020B0604020202020204" pitchFamily="34" charset="0"/>
              </a:rPr>
              <a:t> and </a:t>
            </a:r>
            <a:r>
              <a:rPr lang="en-US" sz="2000" dirty="0" smtClean="0">
                <a:latin typeface="Arial" panose="020B0604020202020204" pitchFamily="34" charset="0"/>
                <a:cs typeface="Arial" panose="020B0604020202020204" pitchFamily="34" charset="0"/>
              </a:rPr>
              <a:t>Association, Kiyoshi </a:t>
            </a:r>
            <a:r>
              <a:rPr lang="en-US" sz="2000" dirty="0" err="1" smtClean="0">
                <a:latin typeface="Arial" panose="020B0604020202020204" pitchFamily="34" charset="0"/>
                <a:cs typeface="Arial" panose="020B0604020202020204" pitchFamily="34" charset="0"/>
              </a:rPr>
              <a:t>Toshimitsu</a:t>
            </a:r>
            <a:r>
              <a:rPr lang="en-US" sz="2000" dirty="0" smtClean="0">
                <a:latin typeface="Arial" panose="020B0604020202020204" pitchFamily="34" charset="0"/>
                <a:cs typeface="Arial" panose="020B0604020202020204" pitchFamily="34" charset="0"/>
              </a:rPr>
              <a:t> (Toshiba)</a:t>
            </a:r>
            <a:endParaRPr lang="en-US" sz="2000" dirty="0">
              <a:latin typeface="Arial" panose="020B0604020202020204" pitchFamily="34" charset="0"/>
              <a:cs typeface="Arial" panose="020B0604020202020204" pitchFamily="34" charset="0"/>
            </a:endParaRPr>
          </a:p>
          <a:p>
            <a:pPr marL="473529" indent="-457200">
              <a:lnSpc>
                <a:spcPct val="80000"/>
              </a:lnSpc>
              <a:spcBef>
                <a:spcPts val="1200"/>
              </a:spcBef>
              <a:buFont typeface="+mj-lt"/>
              <a:buAutoNum type="arabicPeriod"/>
            </a:pPr>
            <a:r>
              <a:rPr lang="en-US" sz="2000" dirty="0">
                <a:latin typeface="Arial" panose="020B0604020202020204" pitchFamily="34" charset="0"/>
                <a:cs typeface="Arial" panose="020B0604020202020204" pitchFamily="34" charset="0"/>
              </a:rPr>
              <a:t># 0663 Proposal for IEEE 802.15.3e MAC Aggregation and </a:t>
            </a:r>
            <a:r>
              <a:rPr lang="en-US" sz="2000" dirty="0" smtClean="0">
                <a:latin typeface="Arial" panose="020B0604020202020204" pitchFamily="34" charset="0"/>
                <a:cs typeface="Arial" panose="020B0604020202020204" pitchFamily="34" charset="0"/>
              </a:rPr>
              <a:t>Retransmission, </a:t>
            </a:r>
            <a:r>
              <a:rPr lang="en-US" sz="2000" dirty="0" err="1" smtClean="0">
                <a:latin typeface="Arial" panose="020B0604020202020204" pitchFamily="34" charset="0"/>
                <a:cs typeface="Arial" panose="020B0604020202020204" pitchFamily="34" charset="0"/>
              </a:rPr>
              <a:t>Itaru</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Maekawa</a:t>
            </a:r>
            <a:r>
              <a:rPr lang="en-US" sz="2000" dirty="0" smtClean="0">
                <a:latin typeface="Arial" panose="020B0604020202020204" pitchFamily="34" charset="0"/>
                <a:cs typeface="Arial" panose="020B0604020202020204" pitchFamily="34" charset="0"/>
              </a:rPr>
              <a:t> (JRC)</a:t>
            </a:r>
            <a:endParaRPr lang="en-US" sz="2000" dirty="0">
              <a:latin typeface="Arial" panose="020B0604020202020204" pitchFamily="34" charset="0"/>
              <a:cs typeface="Arial" panose="020B0604020202020204" pitchFamily="34" charset="0"/>
            </a:endParaRPr>
          </a:p>
          <a:p>
            <a:pPr marL="473529" indent="-457200">
              <a:lnSpc>
                <a:spcPct val="80000"/>
              </a:lnSpc>
              <a:spcBef>
                <a:spcPts val="1200"/>
              </a:spcBef>
              <a:buFont typeface="+mj-lt"/>
              <a:buAutoNum type="arabicPeriod"/>
            </a:pPr>
            <a:r>
              <a:rPr lang="en-US" sz="2000" dirty="0">
                <a:latin typeface="Arial" panose="020B0604020202020204" pitchFamily="34" charset="0"/>
                <a:cs typeface="Arial" panose="020B0604020202020204" pitchFamily="34" charset="0"/>
              </a:rPr>
              <a:t># 0723 Proposal for IEEE 802.15.3e Connection Establishment using Expected </a:t>
            </a:r>
            <a:r>
              <a:rPr lang="en-US" sz="2000" dirty="0" smtClean="0">
                <a:latin typeface="Arial" panose="020B0604020202020204" pitchFamily="34" charset="0"/>
                <a:cs typeface="Arial" panose="020B0604020202020204" pitchFamily="34" charset="0"/>
              </a:rPr>
              <a:t>RSSI, </a:t>
            </a:r>
            <a:r>
              <a:rPr lang="en-US" sz="2000" dirty="0">
                <a:latin typeface="Arial" panose="020B0604020202020204" pitchFamily="34" charset="0"/>
                <a:cs typeface="Arial" panose="020B0604020202020204" pitchFamily="34" charset="0"/>
              </a:rPr>
              <a:t>Jae Sung Lee (ETRI</a:t>
            </a:r>
            <a:r>
              <a:rPr lang="en-US" sz="2000" dirty="0" smtClean="0">
                <a:latin typeface="Arial" panose="020B0604020202020204" pitchFamily="34" charset="0"/>
                <a:cs typeface="Arial" panose="020B0604020202020204" pitchFamily="34" charset="0"/>
              </a:rPr>
              <a:t>)</a:t>
            </a:r>
          </a:p>
          <a:p>
            <a:pPr marL="473529" indent="-457200">
              <a:lnSpc>
                <a:spcPct val="80000"/>
              </a:lnSpc>
              <a:spcBef>
                <a:spcPts val="1200"/>
              </a:spcBef>
              <a:buFont typeface="+mj-lt"/>
              <a:buAutoNum type="arabicPeriod"/>
            </a:pPr>
            <a:r>
              <a:rPr lang="en-US" sz="2000" dirty="0" smtClean="0">
                <a:latin typeface="Arial" panose="020B0604020202020204" pitchFamily="34" charset="0"/>
                <a:cs typeface="Arial" panose="020B0604020202020204" pitchFamily="34" charset="0"/>
              </a:rPr>
              <a:t>#0659 </a:t>
            </a:r>
            <a:r>
              <a:rPr lang="en-US" sz="2000" dirty="0">
                <a:latin typeface="Arial" panose="020B0604020202020204" pitchFamily="34" charset="0"/>
                <a:cs typeface="Arial" panose="020B0604020202020204" pitchFamily="34" charset="0"/>
              </a:rPr>
              <a:t>Proposal for IEEE 802.15.3e </a:t>
            </a:r>
            <a:r>
              <a:rPr lang="en-US" sz="2000" dirty="0" smtClean="0">
                <a:latin typeface="Arial" panose="020B0604020202020204" pitchFamily="34" charset="0"/>
                <a:cs typeface="Arial" panose="020B0604020202020204" pitchFamily="34" charset="0"/>
              </a:rPr>
              <a:t>OOK PHY, Jae Sung Lee (ETRI)</a:t>
            </a:r>
            <a:endParaRPr lang="en-US" sz="2000" dirty="0">
              <a:latin typeface="Arial" panose="020B0604020202020204" pitchFamily="34" charset="0"/>
              <a:cs typeface="Arial" panose="020B0604020202020204" pitchFamily="34" charset="0"/>
            </a:endParaRPr>
          </a:p>
          <a:p>
            <a:pPr marL="473529" indent="-457200">
              <a:lnSpc>
                <a:spcPct val="80000"/>
              </a:lnSpc>
              <a:spcBef>
                <a:spcPts val="1200"/>
              </a:spcBef>
              <a:buFont typeface="+mj-lt"/>
              <a:buAutoNum type="arabicPeriod"/>
            </a:pPr>
            <a:r>
              <a:rPr lang="en-US" sz="2000" dirty="0">
                <a:latin typeface="Arial" panose="020B0604020202020204" pitchFamily="34" charset="0"/>
                <a:cs typeface="Arial" panose="020B0604020202020204" pitchFamily="34" charset="0"/>
              </a:rPr>
              <a:t># 0662 Proposal for IEEE 802.15.3e – SC PHY, </a:t>
            </a:r>
            <a:r>
              <a:rPr lang="en-US" sz="2000" dirty="0" smtClean="0">
                <a:latin typeface="Arial" panose="020B0604020202020204" pitchFamily="34" charset="0"/>
                <a:cs typeface="Arial" panose="020B0604020202020204" pitchFamily="34" charset="0"/>
              </a:rPr>
              <a:t>Makoto </a:t>
            </a:r>
            <a:r>
              <a:rPr lang="en-US" sz="2000" dirty="0">
                <a:latin typeface="Arial" panose="020B0604020202020204" pitchFamily="34" charset="0"/>
                <a:cs typeface="Arial" panose="020B0604020202020204" pitchFamily="34" charset="0"/>
              </a:rPr>
              <a:t>Noda (Sony)</a:t>
            </a:r>
          </a:p>
          <a:p>
            <a:pPr marL="473529" indent="-457200">
              <a:lnSpc>
                <a:spcPct val="80000"/>
              </a:lnSpc>
              <a:spcBef>
                <a:spcPts val="1200"/>
              </a:spcBef>
              <a:buFont typeface="+mj-lt"/>
              <a:buAutoNum type="arabicPeriod"/>
            </a:pPr>
            <a:r>
              <a:rPr lang="en-US" sz="2000" dirty="0" smtClean="0">
                <a:latin typeface="Arial" panose="020B0604020202020204" pitchFamily="34" charset="0"/>
                <a:cs typeface="Arial" panose="020B0604020202020204" pitchFamily="34" charset="0"/>
              </a:rPr>
              <a:t># 0656 Proposal for IEEE 802.15.3e MIMO PHY, Ken </a:t>
            </a:r>
            <a:r>
              <a:rPr lang="en-US" sz="2000" dirty="0" err="1" smtClean="0">
                <a:latin typeface="Arial" panose="020B0604020202020204" pitchFamily="34" charset="0"/>
                <a:cs typeface="Arial" panose="020B0604020202020204" pitchFamily="34" charset="0"/>
              </a:rPr>
              <a:t>Hiraga</a:t>
            </a:r>
            <a:r>
              <a:rPr lang="en-US" sz="2000" dirty="0" smtClean="0">
                <a:latin typeface="Arial" panose="020B0604020202020204" pitchFamily="34" charset="0"/>
                <a:cs typeface="Arial" panose="020B0604020202020204" pitchFamily="34" charset="0"/>
              </a:rPr>
              <a:t> (NTT)</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4</a:t>
            </a:fld>
            <a:endParaRPr lang="en-US" altLang="en-US" sz="1200" dirty="0" smtClean="0">
              <a:latin typeface="Times New Roman" pitchFamily="18" charset="0"/>
            </a:endParaRPr>
          </a:p>
        </p:txBody>
      </p:sp>
    </p:spTree>
    <p:extLst>
      <p:ext uri="{BB962C8B-B14F-4D97-AF65-F5344CB8AC3E}">
        <p14:creationId xmlns:p14="http://schemas.microsoft.com/office/powerpoint/2010/main" val="90278466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err="1" smtClean="0"/>
              <a:t>Telecon</a:t>
            </a:r>
            <a:r>
              <a:rPr lang="en-US" b="1" dirty="0" smtClean="0"/>
              <a:t> Schedule</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a:t>3</a:t>
            </a:r>
            <a:r>
              <a:rPr lang="en-US" sz="2800" dirty="0" smtClean="0"/>
              <a:t> calls between now and Nov 2015</a:t>
            </a:r>
          </a:p>
          <a:p>
            <a:pPr marL="898071" lvl="1" indent="-457200">
              <a:buFont typeface="Arial" panose="020B0604020202020204" pitchFamily="34" charset="0"/>
              <a:buChar char="•"/>
            </a:pPr>
            <a:r>
              <a:rPr lang="en-US" sz="2800" dirty="0" smtClean="0"/>
              <a:t>Time: </a:t>
            </a:r>
          </a:p>
          <a:p>
            <a:pPr marL="1276350" lvl="2" indent="-457200">
              <a:buFont typeface="Arial" panose="020B0604020202020204" pitchFamily="34" charset="0"/>
              <a:buChar char="•"/>
            </a:pPr>
            <a:r>
              <a:rPr lang="en-US" sz="2800" dirty="0" smtClean="0"/>
              <a:t>EDT 21:00 – 23:00</a:t>
            </a:r>
            <a:endParaRPr lang="en-US" sz="2800" dirty="0"/>
          </a:p>
          <a:p>
            <a:pPr marL="898071" lvl="1" indent="-457200">
              <a:buFont typeface="Arial" panose="020B0604020202020204" pitchFamily="34" charset="0"/>
              <a:buChar char="•"/>
            </a:pPr>
            <a:r>
              <a:rPr lang="en-US" sz="2800" dirty="0" smtClean="0"/>
              <a:t>Dates: </a:t>
            </a:r>
          </a:p>
          <a:p>
            <a:pPr marL="1276350" lvl="2" indent="-457200">
              <a:buFont typeface="Arial" panose="020B0604020202020204" pitchFamily="34" charset="0"/>
              <a:buChar char="•"/>
            </a:pPr>
            <a:r>
              <a:rPr lang="en-US" sz="2800" dirty="0" smtClean="0"/>
              <a:t>EDT 15 Oct, 22 Oct, and 29 Oct (check for conflict with BRC 15.3rev)</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5</a:t>
            </a:fld>
            <a:endParaRPr lang="en-US" altLang="en-US" sz="1200" dirty="0" smtClean="0">
              <a:latin typeface="Times New Roman" pitchFamily="18" charset="0"/>
            </a:endParaRPr>
          </a:p>
        </p:txBody>
      </p:sp>
    </p:spTree>
    <p:extLst>
      <p:ext uri="{BB962C8B-B14F-4D97-AF65-F5344CB8AC3E}">
        <p14:creationId xmlns:p14="http://schemas.microsoft.com/office/powerpoint/2010/main" val="183801702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err="1" smtClean="0"/>
              <a:t>Telecon</a:t>
            </a:r>
            <a:r>
              <a:rPr lang="en-US" b="1" dirty="0" smtClean="0"/>
              <a:t> Agenda</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Progress on draft spec</a:t>
            </a:r>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Complete actions and tasks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Share supporting materials and draft updates.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smtClean="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spTree>
    <p:extLst>
      <p:ext uri="{BB962C8B-B14F-4D97-AF65-F5344CB8AC3E}">
        <p14:creationId xmlns:p14="http://schemas.microsoft.com/office/powerpoint/2010/main" val="3318073123"/>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800" dirty="0" smtClean="0"/>
              <a:t>The 802.15.3e task group affirms that the proposal submitted this week by ETRI, JRC, NTT, Sony, and Toshiba is selected as the chosen proposal going forward. </a:t>
            </a:r>
          </a:p>
          <a:p>
            <a:pPr marL="0" indent="0">
              <a:buNone/>
            </a:pPr>
            <a:endParaRPr lang="en-US" sz="2800" dirty="0"/>
          </a:p>
          <a:p>
            <a:pPr marL="0" indent="0">
              <a:buNone/>
            </a:pPr>
            <a:r>
              <a:rPr lang="en-US" sz="2800" dirty="0" smtClean="0"/>
              <a:t>Moved by: Andrew Estrada</a:t>
            </a:r>
          </a:p>
          <a:p>
            <a:pPr marL="0" indent="0">
              <a:buNone/>
            </a:pPr>
            <a:r>
              <a:rPr lang="en-US" sz="2800" dirty="0" smtClean="0"/>
              <a:t>Seconded by: Thomas </a:t>
            </a:r>
            <a:r>
              <a:rPr lang="en-US" sz="2800" dirty="0" err="1" smtClean="0"/>
              <a:t>K</a:t>
            </a:r>
            <a:r>
              <a:rPr lang="en-US" sz="2800" dirty="0" err="1">
                <a:latin typeface="Arial" charset="0"/>
                <a:ea typeface="ＭＳ Ｐゴシック" charset="0"/>
                <a:cs typeface="ＭＳ Ｐゴシック" charset="0"/>
              </a:rPr>
              <a:t>ü</a:t>
            </a:r>
            <a:r>
              <a:rPr lang="en-US" sz="2800" dirty="0" err="1" smtClean="0"/>
              <a:t>rner</a:t>
            </a:r>
            <a:endParaRPr lang="en-US" sz="2800" dirty="0" smtClean="0"/>
          </a:p>
          <a:p>
            <a:pPr marL="0" indent="0">
              <a:buNone/>
            </a:pPr>
            <a:endParaRPr lang="en-US" sz="2800" dirty="0"/>
          </a:p>
          <a:p>
            <a:pPr marL="0" indent="0">
              <a:buNone/>
            </a:pPr>
            <a:r>
              <a:rPr lang="en-US" sz="2800" dirty="0" smtClean="0"/>
              <a:t>Yes/No/Abstain = 17/0/0, Motion Carries</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Tree>
    <p:extLst>
      <p:ext uri="{BB962C8B-B14F-4D97-AF65-F5344CB8AC3E}">
        <p14:creationId xmlns:p14="http://schemas.microsoft.com/office/powerpoint/2010/main" val="454453509"/>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5" y="381000"/>
            <a:ext cx="4991096" cy="1524000"/>
          </a:xfrm>
        </p:spPr>
        <p:txBody>
          <a:bodyPr/>
          <a:lstStyle/>
          <a:p>
            <a:r>
              <a:rPr lang="en-US" dirty="0" smtClean="0"/>
              <a:t>Timeline</a:t>
            </a:r>
            <a:endParaRPr lang="en-US" dirty="0"/>
          </a:p>
        </p:txBody>
      </p:sp>
      <p:sp>
        <p:nvSpPr>
          <p:cNvPr id="4" name="Down Arrow Callout 3"/>
          <p:cNvSpPr/>
          <p:nvPr/>
        </p:nvSpPr>
        <p:spPr>
          <a:xfrm>
            <a:off x="609600"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400" b="0" i="0" u="none" strike="noStrike" cap="none" spc="0" normalizeH="0" baseline="0" dirty="0" smtClean="0">
                <a:ln>
                  <a:noFill/>
                </a:ln>
                <a:solidFill>
                  <a:srgbClr val="000000"/>
                </a:solidFill>
                <a:effectLst/>
                <a:uFillTx/>
                <a:latin typeface="Arial"/>
                <a:ea typeface="Arial"/>
                <a:cs typeface="Arial"/>
                <a:sym typeface="Arial"/>
              </a:rPr>
              <a:t>May</a:t>
            </a:r>
          </a:p>
          <a:p>
            <a:pPr marL="0" marR="0" indent="0" algn="ctr" defTabSz="914400" rtl="0" fontAlgn="auto" latinLnBrk="1" hangingPunct="0">
              <a:lnSpc>
                <a:spcPct val="100000"/>
              </a:lnSpc>
              <a:spcBef>
                <a:spcPts val="0"/>
              </a:spcBef>
              <a:spcAft>
                <a:spcPts val="0"/>
              </a:spcAft>
              <a:buClrTx/>
              <a:buSzTx/>
              <a:buFontTx/>
              <a:buNone/>
              <a:tabLst/>
            </a:pPr>
            <a:r>
              <a:rPr lang="en-US" sz="1600" dirty="0" smtClean="0">
                <a:solidFill>
                  <a:srgbClr val="000000"/>
                </a:solidFill>
              </a:rPr>
              <a:t>Vancouver</a:t>
            </a:r>
          </a:p>
          <a:p>
            <a:pPr marL="0" marR="0" indent="0" algn="ctr" defTabSz="914400" rtl="0" fontAlgn="auto" latinLnBrk="1" hangingPunct="0">
              <a:lnSpc>
                <a:spcPct val="100000"/>
              </a:lnSpc>
              <a:spcBef>
                <a:spcPts val="0"/>
              </a:spcBef>
              <a:spcAft>
                <a:spcPts val="0"/>
              </a:spcAft>
              <a:buClrTx/>
              <a:buSzTx/>
              <a:buFontTx/>
              <a:buNone/>
              <a:tabLst/>
            </a:pPr>
            <a:r>
              <a:rPr kumimoji="0" lang="en-US" sz="1600" b="0" i="0" u="none" strike="noStrike" cap="none" spc="0" normalizeH="0" baseline="0" dirty="0" smtClean="0">
                <a:ln>
                  <a:noFill/>
                </a:ln>
                <a:solidFill>
                  <a:srgbClr val="000000"/>
                </a:solidFill>
                <a:effectLst/>
                <a:uFillTx/>
                <a:sym typeface="Arial"/>
              </a:rPr>
              <a:t>10-15</a:t>
            </a:r>
            <a:endParaRPr kumimoji="0" lang="en-US" sz="1600" b="0" i="0" u="none" strike="noStrike" cap="none" spc="0" normalizeH="0" baseline="0" dirty="0">
              <a:ln>
                <a:noFill/>
              </a:ln>
              <a:solidFill>
                <a:srgbClr val="000000"/>
              </a:solidFill>
              <a:effectLst/>
              <a:uFillTx/>
              <a:sym typeface="Arial"/>
            </a:endParaRPr>
          </a:p>
        </p:txBody>
      </p:sp>
      <p:sp>
        <p:nvSpPr>
          <p:cNvPr id="5" name="Down Arrow Callout 4"/>
          <p:cNvSpPr/>
          <p:nvPr/>
        </p:nvSpPr>
        <p:spPr>
          <a:xfrm>
            <a:off x="2667000"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400" b="0" i="0" u="none" strike="noStrike" cap="none" spc="0" normalizeH="0" baseline="0" dirty="0" smtClean="0">
                <a:ln>
                  <a:noFill/>
                </a:ln>
                <a:solidFill>
                  <a:srgbClr val="000000"/>
                </a:solidFill>
                <a:effectLst/>
                <a:uFillTx/>
                <a:latin typeface="Arial"/>
                <a:ea typeface="Arial"/>
                <a:cs typeface="Arial"/>
                <a:sym typeface="Arial"/>
              </a:rPr>
              <a:t>July</a:t>
            </a:r>
          </a:p>
          <a:p>
            <a:pPr marL="0" marR="0" indent="0" algn="ctr" defTabSz="914400" rtl="0" fontAlgn="auto" latinLnBrk="1" hangingPunct="0">
              <a:lnSpc>
                <a:spcPct val="100000"/>
              </a:lnSpc>
              <a:spcBef>
                <a:spcPts val="0"/>
              </a:spcBef>
              <a:spcAft>
                <a:spcPts val="0"/>
              </a:spcAft>
              <a:buClrTx/>
              <a:buSzTx/>
              <a:buFontTx/>
              <a:buNone/>
              <a:tabLst/>
            </a:pPr>
            <a:r>
              <a:rPr lang="en-US" sz="1600" dirty="0" smtClean="0">
                <a:solidFill>
                  <a:srgbClr val="000000"/>
                </a:solidFill>
              </a:rPr>
              <a:t>Waikoloa</a:t>
            </a:r>
            <a:br>
              <a:rPr lang="en-US" sz="1600" dirty="0" smtClean="0">
                <a:solidFill>
                  <a:srgbClr val="000000"/>
                </a:solidFill>
              </a:rPr>
            </a:br>
            <a:r>
              <a:rPr lang="en-US" sz="1600" dirty="0" smtClean="0">
                <a:solidFill>
                  <a:srgbClr val="000000"/>
                </a:solidFill>
              </a:rPr>
              <a:t>12-17</a:t>
            </a:r>
            <a:endParaRPr kumimoji="0" lang="en-US" sz="1600" b="0" i="0" u="none" strike="noStrike" cap="none" spc="0" normalizeH="0" baseline="0" dirty="0">
              <a:ln>
                <a:noFill/>
              </a:ln>
              <a:solidFill>
                <a:srgbClr val="000000"/>
              </a:solidFill>
              <a:effectLst/>
              <a:uFillTx/>
              <a:sym typeface="Arial"/>
            </a:endParaRPr>
          </a:p>
        </p:txBody>
      </p:sp>
      <p:sp>
        <p:nvSpPr>
          <p:cNvPr id="6" name="Down Arrow Callout 5"/>
          <p:cNvSpPr/>
          <p:nvPr/>
        </p:nvSpPr>
        <p:spPr>
          <a:xfrm>
            <a:off x="4572000"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400" b="0" i="0" u="none" strike="noStrike" cap="none" spc="0" normalizeH="0" baseline="0" dirty="0" smtClean="0">
                <a:ln>
                  <a:noFill/>
                </a:ln>
                <a:solidFill>
                  <a:srgbClr val="000000"/>
                </a:solidFill>
                <a:effectLst/>
                <a:uFillTx/>
                <a:latin typeface="Arial"/>
                <a:ea typeface="Arial"/>
                <a:cs typeface="Arial"/>
                <a:sym typeface="Arial"/>
              </a:rPr>
              <a:t>Sep</a:t>
            </a:r>
          </a:p>
          <a:p>
            <a:pPr marL="0" marR="0" indent="0" algn="ctr" defTabSz="914400" rtl="0" fontAlgn="auto" latinLnBrk="1" hangingPunct="0">
              <a:lnSpc>
                <a:spcPct val="100000"/>
              </a:lnSpc>
              <a:spcBef>
                <a:spcPts val="0"/>
              </a:spcBef>
              <a:spcAft>
                <a:spcPts val="0"/>
              </a:spcAft>
              <a:buClrTx/>
              <a:buSzTx/>
              <a:buFontTx/>
              <a:buNone/>
              <a:tabLst/>
            </a:pPr>
            <a:r>
              <a:rPr lang="en-US" sz="1600" dirty="0" smtClean="0">
                <a:solidFill>
                  <a:srgbClr val="000000"/>
                </a:solidFill>
              </a:rPr>
              <a:t>Bangkok</a:t>
            </a:r>
          </a:p>
          <a:p>
            <a:pPr marL="0" marR="0" indent="0" algn="ctr" defTabSz="914400" rtl="0" fontAlgn="auto" latinLnBrk="1" hangingPunct="0">
              <a:lnSpc>
                <a:spcPct val="100000"/>
              </a:lnSpc>
              <a:spcBef>
                <a:spcPts val="0"/>
              </a:spcBef>
              <a:spcAft>
                <a:spcPts val="0"/>
              </a:spcAft>
              <a:buClrTx/>
              <a:buSzTx/>
              <a:buFontTx/>
              <a:buNone/>
              <a:tabLst/>
            </a:pPr>
            <a:r>
              <a:rPr kumimoji="0" lang="en-US" sz="1600" b="0" i="0" u="none" strike="noStrike" cap="none" spc="0" normalizeH="0" baseline="0" dirty="0" smtClean="0">
                <a:ln>
                  <a:noFill/>
                </a:ln>
                <a:solidFill>
                  <a:srgbClr val="000000"/>
                </a:solidFill>
                <a:effectLst/>
                <a:uFillTx/>
                <a:sym typeface="Arial"/>
              </a:rPr>
              <a:t>13-18</a:t>
            </a:r>
            <a:endParaRPr kumimoji="0" lang="en-US" sz="1600" b="0" i="0" u="none" strike="noStrike" cap="none" spc="0" normalizeH="0" baseline="0" dirty="0">
              <a:ln>
                <a:noFill/>
              </a:ln>
              <a:solidFill>
                <a:srgbClr val="000000"/>
              </a:solidFill>
              <a:effectLst/>
              <a:uFillTx/>
              <a:sym typeface="Arial"/>
            </a:endParaRPr>
          </a:p>
        </p:txBody>
      </p:sp>
      <p:cxnSp>
        <p:nvCxnSpPr>
          <p:cNvPr id="8" name="Straight Arrow Connector 7"/>
          <p:cNvCxnSpPr>
            <a:stCxn id="14" idx="6"/>
            <a:endCxn id="15" idx="2"/>
          </p:cNvCxnSpPr>
          <p:nvPr/>
        </p:nvCxnSpPr>
        <p:spPr>
          <a:xfrm>
            <a:off x="3962400" y="4145876"/>
            <a:ext cx="304800" cy="0"/>
          </a:xfrm>
          <a:prstGeom prst="straightConnector1">
            <a:avLst/>
          </a:prstGeom>
          <a:noFill/>
          <a:ln w="25400" cap="flat">
            <a:solidFill>
              <a:srgbClr val="0070C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 name="Straight Connector 9"/>
          <p:cNvCxnSpPr>
            <a:stCxn id="4" idx="2"/>
          </p:cNvCxnSpPr>
          <p:nvPr/>
        </p:nvCxnSpPr>
        <p:spPr>
          <a:xfrm>
            <a:off x="11811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 name="Straight Connector 10"/>
          <p:cNvCxnSpPr/>
          <p:nvPr/>
        </p:nvCxnSpPr>
        <p:spPr>
          <a:xfrm>
            <a:off x="32385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 name="Straight Connector 11"/>
          <p:cNvCxnSpPr/>
          <p:nvPr/>
        </p:nvCxnSpPr>
        <p:spPr>
          <a:xfrm>
            <a:off x="51435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4" name="Oval 13"/>
          <p:cNvSpPr/>
          <p:nvPr/>
        </p:nvSpPr>
        <p:spPr>
          <a:xfrm>
            <a:off x="2514600" y="3886200"/>
            <a:ext cx="14478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Initial</a:t>
            </a:r>
            <a:endParaRPr kumimoji="0" lang="en-US" sz="1200" b="0" i="0" u="none" strike="noStrike" cap="none" spc="0" normalizeH="0" baseline="0" dirty="0" smtClean="0">
              <a:ln>
                <a:noFill/>
              </a:ln>
              <a:solidFill>
                <a:srgbClr val="000000"/>
              </a:solidFill>
              <a:effectLst/>
              <a:uFillTx/>
              <a:latin typeface="Arial"/>
              <a:ea typeface="Arial"/>
              <a:cs typeface="Arial"/>
              <a:sym typeface="Arial"/>
            </a:endParaRPr>
          </a:p>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Presentations</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5" name="Oval 14"/>
          <p:cNvSpPr/>
          <p:nvPr/>
        </p:nvSpPr>
        <p:spPr>
          <a:xfrm>
            <a:off x="4267200" y="3886200"/>
            <a:ext cx="990600" cy="519351"/>
          </a:xfrm>
          <a:prstGeom prst="ellipse">
            <a:avLst/>
          </a:prstGeom>
          <a:solidFill>
            <a:srgbClr val="FFFFFF"/>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Deadline</a:t>
            </a:r>
            <a:br>
              <a:rPr kumimoji="0" lang="en-US" sz="1200" b="0" i="0" u="none" strike="noStrike" cap="none" spc="0" normalizeH="0" baseline="0" dirty="0" smtClean="0">
                <a:ln>
                  <a:noFill/>
                </a:ln>
                <a:solidFill>
                  <a:srgbClr val="000000"/>
                </a:solidFill>
                <a:effectLst/>
                <a:uFillTx/>
                <a:latin typeface="Arial"/>
                <a:ea typeface="Arial"/>
                <a:cs typeface="Arial"/>
                <a:sym typeface="Arial"/>
              </a:rPr>
            </a:br>
            <a:r>
              <a:rPr kumimoji="0" lang="en-US" sz="1200" b="0" i="0" u="none" strike="noStrike" cap="none" spc="0" normalizeH="0" baseline="0" dirty="0" smtClean="0">
                <a:ln>
                  <a:noFill/>
                </a:ln>
                <a:solidFill>
                  <a:srgbClr val="000000"/>
                </a:solidFill>
                <a:effectLst/>
                <a:uFillTx/>
                <a:latin typeface="Arial"/>
                <a:ea typeface="Arial"/>
                <a:cs typeface="Arial"/>
                <a:sym typeface="Arial"/>
              </a:rPr>
              <a:t>10 Sept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0" name="Oval 19"/>
          <p:cNvSpPr/>
          <p:nvPr/>
        </p:nvSpPr>
        <p:spPr>
          <a:xfrm>
            <a:off x="1066800" y="3886200"/>
            <a:ext cx="990600" cy="519351"/>
          </a:xfrm>
          <a:prstGeom prst="ellipse">
            <a:avLst/>
          </a:prstGeom>
          <a:solidFill>
            <a:srgbClr val="FFFFFF"/>
          </a:solidFill>
          <a:ln w="25400" cap="flat">
            <a:solidFill>
              <a:srgbClr val="00B05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Issue Call</a:t>
            </a:r>
            <a:br>
              <a:rPr kumimoji="0" lang="en-US" sz="1200" b="0" i="0" u="none" strike="noStrike" cap="none" spc="0" normalizeH="0" baseline="0" dirty="0" smtClean="0">
                <a:ln>
                  <a:noFill/>
                </a:ln>
                <a:solidFill>
                  <a:srgbClr val="000000"/>
                </a:solidFill>
                <a:effectLst/>
                <a:uFillTx/>
                <a:latin typeface="Arial"/>
                <a:ea typeface="Arial"/>
                <a:cs typeface="Arial"/>
                <a:sym typeface="Arial"/>
              </a:rPr>
            </a:br>
            <a:r>
              <a:rPr kumimoji="0" lang="en-US" sz="1200" b="0" i="0" u="none" strike="noStrike" cap="none" spc="0" normalizeH="0" baseline="0" dirty="0" smtClean="0">
                <a:ln>
                  <a:noFill/>
                </a:ln>
                <a:solidFill>
                  <a:srgbClr val="000000"/>
                </a:solidFill>
                <a:effectLst/>
                <a:uFillTx/>
                <a:latin typeface="Arial"/>
                <a:ea typeface="Arial"/>
                <a:cs typeface="Arial"/>
                <a:sym typeface="Arial"/>
              </a:rPr>
              <a:t>13</a:t>
            </a:r>
            <a:r>
              <a:rPr kumimoji="0" lang="en-US" sz="1200" b="0" i="0" u="none" strike="noStrike" cap="none" spc="0" normalizeH="0" dirty="0" smtClean="0">
                <a:ln>
                  <a:noFill/>
                </a:ln>
                <a:solidFill>
                  <a:srgbClr val="000000"/>
                </a:solidFill>
                <a:effectLst/>
                <a:uFillTx/>
                <a:latin typeface="Arial"/>
                <a:ea typeface="Arial"/>
                <a:cs typeface="Arial"/>
                <a:sym typeface="Arial"/>
              </a:rPr>
              <a:t> May</a:t>
            </a:r>
            <a:endParaRPr kumimoji="0" lang="en-US" sz="1200" b="0" i="0" u="none" strike="noStrike" cap="none" spc="0" normalizeH="0" baseline="0" dirty="0" smtClean="0">
              <a:ln>
                <a:noFill/>
              </a:ln>
              <a:solidFill>
                <a:srgbClr val="000000"/>
              </a:solidFill>
              <a:effectLst/>
              <a:uFillTx/>
              <a:latin typeface="Arial"/>
              <a:ea typeface="Arial"/>
              <a:cs typeface="Arial"/>
              <a:sym typeface="Arial"/>
            </a:endParaRPr>
          </a:p>
        </p:txBody>
      </p:sp>
      <p:cxnSp>
        <p:nvCxnSpPr>
          <p:cNvPr id="21" name="Straight Arrow Connector 20"/>
          <p:cNvCxnSpPr>
            <a:stCxn id="20" idx="6"/>
            <a:endCxn id="14" idx="2"/>
          </p:cNvCxnSpPr>
          <p:nvPr/>
        </p:nvCxnSpPr>
        <p:spPr>
          <a:xfrm>
            <a:off x="2057400" y="4145876"/>
            <a:ext cx="457200" cy="0"/>
          </a:xfrm>
          <a:prstGeom prst="straightConnector1">
            <a:avLst/>
          </a:prstGeom>
          <a:noFill/>
          <a:ln w="25400" cap="flat">
            <a:solidFill>
              <a:srgbClr val="0070C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 name="Oval 16"/>
          <p:cNvSpPr/>
          <p:nvPr/>
        </p:nvSpPr>
        <p:spPr>
          <a:xfrm>
            <a:off x="4572000" y="4319228"/>
            <a:ext cx="11430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Final </a:t>
            </a:r>
            <a:br>
              <a:rPr lang="en-US" dirty="0" smtClean="0">
                <a:solidFill>
                  <a:srgbClr val="000000"/>
                </a:solidFill>
              </a:rPr>
            </a:br>
            <a:r>
              <a:rPr lang="en-US" dirty="0" smtClean="0">
                <a:solidFill>
                  <a:srgbClr val="000000"/>
                </a:solidFill>
              </a:rPr>
              <a:t>Proposals</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9" name="Oval 18"/>
          <p:cNvSpPr/>
          <p:nvPr/>
        </p:nvSpPr>
        <p:spPr>
          <a:xfrm>
            <a:off x="228600" y="4299538"/>
            <a:ext cx="1447800" cy="519351"/>
          </a:xfrm>
          <a:prstGeom prst="ellipse">
            <a:avLst/>
          </a:prstGeom>
          <a:solidFill>
            <a:srgbClr val="FFFFFF"/>
          </a:solidFill>
          <a:ln w="25400" cap="flat">
            <a:solidFill>
              <a:srgbClr val="00B05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Finalize CMD and TGD</a:t>
            </a:r>
          </a:p>
        </p:txBody>
      </p:sp>
      <p:sp>
        <p:nvSpPr>
          <p:cNvPr id="13" name="Slide Number Placeholder 12"/>
          <p:cNvSpPr>
            <a:spLocks noGrp="1"/>
          </p:cNvSpPr>
          <p:nvPr>
            <p:ph type="sldNum" sz="quarter" idx="4294967295"/>
          </p:nvPr>
        </p:nvSpPr>
        <p:spPr>
          <a:xfrm>
            <a:off x="4527550" y="6475414"/>
            <a:ext cx="179536" cy="184666"/>
          </a:xfrm>
          <a:prstGeom prst="rect">
            <a:avLst/>
          </a:prstGeom>
        </p:spPr>
        <p:txBody>
          <a:bodyPr/>
          <a:lstStyle/>
          <a:p>
            <a:pPr lvl="0"/>
            <a:fld id="{86CB4B4D-7CA3-9044-876B-883B54F8677D}" type="slidenum">
              <a:rPr lang="en-US" smtClean="0"/>
              <a:pPr lvl="0"/>
              <a:t>8</a:t>
            </a:fld>
            <a:endParaRPr lang="en-US" dirty="0"/>
          </a:p>
        </p:txBody>
      </p:sp>
      <p:sp>
        <p:nvSpPr>
          <p:cNvPr id="18" name="Oval 17"/>
          <p:cNvSpPr/>
          <p:nvPr/>
        </p:nvSpPr>
        <p:spPr>
          <a:xfrm>
            <a:off x="1600200" y="3200400"/>
            <a:ext cx="1219200" cy="779026"/>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Declaration of Intent</a:t>
            </a:r>
            <a:br>
              <a:rPr lang="en-US" dirty="0" smtClean="0">
                <a:solidFill>
                  <a:srgbClr val="000000"/>
                </a:solidFill>
              </a:rPr>
            </a:br>
            <a:r>
              <a:rPr lang="en-US" dirty="0" smtClean="0">
                <a:solidFill>
                  <a:srgbClr val="000000"/>
                </a:solidFill>
              </a:rPr>
              <a:t>10 June</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2" name="Down Arrow Callout 21"/>
          <p:cNvSpPr/>
          <p:nvPr/>
        </p:nvSpPr>
        <p:spPr>
          <a:xfrm>
            <a:off x="7543800"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Jan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Atlanta</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17-22</a:t>
            </a:r>
            <a:endParaRPr lang="en-US" sz="1600" dirty="0">
              <a:solidFill>
                <a:srgbClr val="000000"/>
              </a:solidFill>
            </a:endParaRPr>
          </a:p>
        </p:txBody>
      </p:sp>
      <p:cxnSp>
        <p:nvCxnSpPr>
          <p:cNvPr id="23" name="Straight Connector 22"/>
          <p:cNvCxnSpPr/>
          <p:nvPr/>
        </p:nvCxnSpPr>
        <p:spPr>
          <a:xfrm>
            <a:off x="81153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6" name="Down Arrow Callout 25"/>
          <p:cNvSpPr/>
          <p:nvPr/>
        </p:nvSpPr>
        <p:spPr>
          <a:xfrm>
            <a:off x="6096000"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Nov</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smtClean="0">
                <a:solidFill>
                  <a:srgbClr val="000000"/>
                </a:solidFill>
              </a:rPr>
              <a:t>Dallas</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8-13</a:t>
            </a:r>
            <a:endParaRPr lang="en-US" sz="1600" dirty="0">
              <a:solidFill>
                <a:srgbClr val="000000"/>
              </a:solidFill>
            </a:endParaRPr>
          </a:p>
        </p:txBody>
      </p:sp>
      <p:cxnSp>
        <p:nvCxnSpPr>
          <p:cNvPr id="27" name="Straight Connector 26"/>
          <p:cNvCxnSpPr/>
          <p:nvPr/>
        </p:nvCxnSpPr>
        <p:spPr>
          <a:xfrm>
            <a:off x="66675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8" name="Oval 27"/>
          <p:cNvSpPr/>
          <p:nvPr/>
        </p:nvSpPr>
        <p:spPr>
          <a:xfrm>
            <a:off x="7543800" y="3886200"/>
            <a:ext cx="11430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Start Letter Ballot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31" name="Right Arrow 30"/>
          <p:cNvSpPr/>
          <p:nvPr/>
        </p:nvSpPr>
        <p:spPr>
          <a:xfrm>
            <a:off x="5257799" y="3802976"/>
            <a:ext cx="2286001" cy="550243"/>
          </a:xfrm>
          <a:prstGeom prst="rightArrow">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Merge</a:t>
            </a:r>
            <a:r>
              <a:rPr kumimoji="0" lang="en-US" sz="1200" b="0" i="0" u="none" strike="noStrike" cap="none" spc="0" normalizeH="0" baseline="0" smtClean="0">
                <a:ln>
                  <a:noFill/>
                </a:ln>
                <a:solidFill>
                  <a:srgbClr val="000000"/>
                </a:solidFill>
                <a:effectLst/>
                <a:uFillTx/>
                <a:latin typeface="Arial"/>
                <a:ea typeface="Arial"/>
                <a:cs typeface="Arial"/>
                <a:sym typeface="Arial"/>
              </a:rPr>
              <a:t>, Refine, Draft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5" name="Right Arrow 24"/>
          <p:cNvSpPr/>
          <p:nvPr/>
        </p:nvSpPr>
        <p:spPr>
          <a:xfrm>
            <a:off x="3733800" y="3276600"/>
            <a:ext cx="1028700" cy="550245"/>
          </a:xfrm>
          <a:prstGeom prst="rightArrow">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45720" rIns="0"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Consensus</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9" name="Right Arrow 28"/>
          <p:cNvSpPr/>
          <p:nvPr/>
        </p:nvSpPr>
        <p:spPr>
          <a:xfrm>
            <a:off x="3810000" y="4724400"/>
            <a:ext cx="1028700" cy="550245"/>
          </a:xfrm>
          <a:prstGeom prst="rightArrow">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45720" rIns="0"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Merging</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9" name="Right Arrow 8"/>
          <p:cNvSpPr/>
          <p:nvPr/>
        </p:nvSpPr>
        <p:spPr>
          <a:xfrm rot="5551886">
            <a:off x="4747792" y="2687875"/>
            <a:ext cx="2219990" cy="366832"/>
          </a:xfrm>
          <a:prstGeom prst="rightArrow">
            <a:avLst>
              <a:gd name="adj1" fmla="val 50000"/>
              <a:gd name="adj2" fmla="val 39213"/>
            </a:avLst>
          </a:prstGeom>
          <a:solidFill>
            <a:srgbClr val="FFFF00"/>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7" name="Explosion 1 6"/>
          <p:cNvSpPr/>
          <p:nvPr/>
        </p:nvSpPr>
        <p:spPr>
          <a:xfrm>
            <a:off x="4832707" y="983323"/>
            <a:ext cx="2667001" cy="1052991"/>
          </a:xfrm>
          <a:prstGeom prst="irregularSeal1">
            <a:avLst/>
          </a:prstGeom>
          <a:solidFill>
            <a:srgbClr val="FFFF00"/>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lang="en-US" sz="1800" dirty="0" smtClean="0">
                <a:solidFill>
                  <a:srgbClr val="000000"/>
                </a:solidFill>
              </a:rPr>
              <a:t>We are Here!</a:t>
            </a:r>
            <a:endParaRPr kumimoji="0" lang="en-US" sz="1800" b="0" i="0" u="none" strike="noStrike" cap="none" spc="0" normalizeH="0" baseline="0" dirty="0">
              <a:ln>
                <a:noFill/>
              </a:ln>
              <a:solidFill>
                <a:srgbClr val="000000"/>
              </a:solidFill>
              <a:effectLst/>
              <a:uFillTx/>
              <a:sym typeface="Arial"/>
            </a:endParaRPr>
          </a:p>
        </p:txBody>
      </p:sp>
    </p:spTree>
    <p:extLst>
      <p:ext uri="{BB962C8B-B14F-4D97-AF65-F5344CB8AC3E}">
        <p14:creationId xmlns:p14="http://schemas.microsoft.com/office/powerpoint/2010/main" val="3269375117"/>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Goals for next meeting</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November Plenary: </a:t>
            </a:r>
          </a:p>
          <a:p>
            <a:pPr marL="898071" lvl="1" indent="-457200">
              <a:buFont typeface="Arial" panose="020B0604020202020204" pitchFamily="34" charset="0"/>
              <a:buChar char="•"/>
            </a:pPr>
            <a:r>
              <a:rPr lang="en-US" sz="2800" dirty="0" smtClean="0"/>
              <a:t>Complete 1</a:t>
            </a:r>
            <a:r>
              <a:rPr lang="en-US" sz="2800" baseline="30000" dirty="0" smtClean="0"/>
              <a:t>st</a:t>
            </a:r>
            <a:r>
              <a:rPr lang="en-US" sz="2800" dirty="0" smtClean="0"/>
              <a:t> draft of spec</a:t>
            </a:r>
          </a:p>
          <a:p>
            <a:pPr marL="898071" lvl="1" indent="-457200">
              <a:buFont typeface="Arial" panose="020B0604020202020204" pitchFamily="34" charset="0"/>
              <a:buChar char="•"/>
            </a:pPr>
            <a:r>
              <a:rPr lang="en-US" sz="2800" dirty="0" smtClean="0"/>
              <a:t>Unify the different sections into a </a:t>
            </a:r>
            <a:r>
              <a:rPr lang="en-US" sz="2800" smtClean="0"/>
              <a:t>single document.</a:t>
            </a:r>
            <a:endParaRPr lang="en-US" sz="2800" dirty="0" smtClean="0"/>
          </a:p>
          <a:p>
            <a:pPr marL="898071" lvl="1" indent="-457200">
              <a:buFont typeface="Arial" panose="020B0604020202020204" pitchFamily="34" charset="0"/>
              <a:buChar char="•"/>
            </a:pPr>
            <a:r>
              <a:rPr lang="en-US" sz="2800" dirty="0" smtClean="0"/>
              <a:t>Resolve remaining TG comments</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Tree>
    <p:extLst>
      <p:ext uri="{BB962C8B-B14F-4D97-AF65-F5344CB8AC3E}">
        <p14:creationId xmlns:p14="http://schemas.microsoft.com/office/powerpoint/2010/main" val="997139388"/>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6654</TotalTime>
  <Words>350</Words>
  <Application>Microsoft Office PowerPoint</Application>
  <PresentationFormat>On-screen Show (4:3)</PresentationFormat>
  <Paragraphs>102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Helvetica Neue</vt:lpstr>
      <vt:lpstr>ＭＳ Ｐゴシック</vt:lpstr>
      <vt:lpstr>Arial</vt:lpstr>
      <vt:lpstr>Helvetica</vt:lpstr>
      <vt:lpstr>Times New Roman</vt:lpstr>
      <vt:lpstr>Default</vt:lpstr>
      <vt:lpstr>PowerPoint Presentation</vt:lpstr>
      <vt:lpstr>PowerPoint Presentation</vt:lpstr>
      <vt:lpstr>802.15.3e Officers</vt:lpstr>
      <vt:lpstr>Contributions</vt:lpstr>
      <vt:lpstr>Telecon Schedule</vt:lpstr>
      <vt:lpstr>Telecon Agenda</vt:lpstr>
      <vt:lpstr>Motion</vt:lpstr>
      <vt:lpstr>Timeline</vt:lpstr>
      <vt:lpstr>Goals for next meeting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193</cp:revision>
  <dcterms:modified xsi:type="dcterms:W3CDTF">2015-09-17T08:26:38Z</dcterms:modified>
</cp:coreProperties>
</file>