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259" r:id="rId2"/>
    <p:sldId id="261" r:id="rId3"/>
    <p:sldId id="264" r:id="rId4"/>
    <p:sldId id="262" r:id="rId5"/>
    <p:sldId id="263" r:id="rId6"/>
    <p:sldId id="265"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859" autoAdjust="0"/>
  </p:normalViewPr>
  <p:slideViewPr>
    <p:cSldViewPr>
      <p:cViewPr varScale="1">
        <p:scale>
          <a:sx n="80" d="100"/>
          <a:sy n="80" d="100"/>
        </p:scale>
        <p:origin x="-1888"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handoutMaster" Target="handoutMasters/handoutMaster1.xml"/><Relationship Id="rId10" Type="http://schemas.openxmlformats.org/officeDocument/2006/relationships/printerSettings" Target="printerSettings/printerSettings1.bin"/></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F4E91278-35A5-8A48-A523-26D07BCD8A0E}"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05489499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54F71D05-8B08-D84D-974C-C1508638FC0C}"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326277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GB" smtClean="0"/>
              <a:t>September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Phil Beecher, Wi-SUN Alliance</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138E980A-8510-894C-9EF2-229AA75F6517}" type="slidenum">
              <a:rPr lang="en-US"/>
              <a:pPr/>
              <a:t>‹#›</a:t>
            </a:fld>
            <a:endParaRPr lang="en-US"/>
          </a:p>
        </p:txBody>
      </p:sp>
    </p:spTree>
    <p:extLst>
      <p:ext uri="{BB962C8B-B14F-4D97-AF65-F5344CB8AC3E}">
        <p14:creationId xmlns:p14="http://schemas.microsoft.com/office/powerpoint/2010/main" val="1348432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GB" smtClean="0"/>
              <a:t>September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Phil Beecher, Wi-SUN Alliance</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E73E090-A04B-7244-AEC7-CBE2E9349168}" type="slidenum">
              <a:rPr lang="en-US"/>
              <a:pPr/>
              <a:t>‹#›</a:t>
            </a:fld>
            <a:endParaRPr lang="en-US"/>
          </a:p>
        </p:txBody>
      </p:sp>
    </p:spTree>
    <p:extLst>
      <p:ext uri="{BB962C8B-B14F-4D97-AF65-F5344CB8AC3E}">
        <p14:creationId xmlns:p14="http://schemas.microsoft.com/office/powerpoint/2010/main" val="3191288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GB" smtClean="0"/>
              <a:t>September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Phil Beecher, Wi-SUN Alliance</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AB6319D2-385E-924D-BADF-65A1DCBF9C84}" type="slidenum">
              <a:rPr lang="en-US"/>
              <a:pPr/>
              <a:t>‹#›</a:t>
            </a:fld>
            <a:endParaRPr lang="en-US"/>
          </a:p>
        </p:txBody>
      </p:sp>
    </p:spTree>
    <p:extLst>
      <p:ext uri="{BB962C8B-B14F-4D97-AF65-F5344CB8AC3E}">
        <p14:creationId xmlns:p14="http://schemas.microsoft.com/office/powerpoint/2010/main" val="186009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GB" smtClean="0"/>
              <a:t>September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Phil Beecher, Wi-SUN Alliance</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BEA1CB58-4D52-0449-BE91-2C27EAEF9D94}" type="slidenum">
              <a:rPr lang="en-US"/>
              <a:pPr/>
              <a:t>‹#›</a:t>
            </a:fld>
            <a:endParaRPr lang="en-US"/>
          </a:p>
        </p:txBody>
      </p:sp>
    </p:spTree>
    <p:extLst>
      <p:ext uri="{BB962C8B-B14F-4D97-AF65-F5344CB8AC3E}">
        <p14:creationId xmlns:p14="http://schemas.microsoft.com/office/powerpoint/2010/main" val="620452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GB" smtClean="0"/>
              <a:t>September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Phil Beecher, Wi-SUN Alliance</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4AD970F-5DA8-EF42-926A-81E9F57EA3AE}" type="slidenum">
              <a:rPr lang="en-US"/>
              <a:pPr/>
              <a:t>‹#›</a:t>
            </a:fld>
            <a:endParaRPr lang="en-US"/>
          </a:p>
        </p:txBody>
      </p:sp>
    </p:spTree>
    <p:extLst>
      <p:ext uri="{BB962C8B-B14F-4D97-AF65-F5344CB8AC3E}">
        <p14:creationId xmlns:p14="http://schemas.microsoft.com/office/powerpoint/2010/main" val="1104736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GB" smtClean="0"/>
              <a:t>September 2015</a:t>
            </a:r>
            <a:endParaRPr lang="en-US"/>
          </a:p>
        </p:txBody>
      </p:sp>
      <p:sp>
        <p:nvSpPr>
          <p:cNvPr id="6" name="Footer Placeholder 5"/>
          <p:cNvSpPr>
            <a:spLocks noGrp="1"/>
          </p:cNvSpPr>
          <p:nvPr>
            <p:ph type="ftr" sz="quarter" idx="11"/>
          </p:nvPr>
        </p:nvSpPr>
        <p:spPr/>
        <p:txBody>
          <a:bodyPr/>
          <a:lstStyle>
            <a:lvl1pPr>
              <a:defRPr/>
            </a:lvl1pPr>
          </a:lstStyle>
          <a:p>
            <a:r>
              <a:rPr lang="en-US" smtClean="0"/>
              <a:t>Phil Beecher, Wi-SUN Alliance</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B3A55DE8-EE44-204B-ABDB-73BB10FA7936}" type="slidenum">
              <a:rPr lang="en-US"/>
              <a:pPr/>
              <a:t>‹#›</a:t>
            </a:fld>
            <a:endParaRPr lang="en-US"/>
          </a:p>
        </p:txBody>
      </p:sp>
    </p:spTree>
    <p:extLst>
      <p:ext uri="{BB962C8B-B14F-4D97-AF65-F5344CB8AC3E}">
        <p14:creationId xmlns:p14="http://schemas.microsoft.com/office/powerpoint/2010/main" val="426994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GB" smtClean="0"/>
              <a:t>September 2015</a:t>
            </a:r>
            <a:endParaRPr lang="en-US"/>
          </a:p>
        </p:txBody>
      </p:sp>
      <p:sp>
        <p:nvSpPr>
          <p:cNvPr id="8" name="Footer Placeholder 7"/>
          <p:cNvSpPr>
            <a:spLocks noGrp="1"/>
          </p:cNvSpPr>
          <p:nvPr>
            <p:ph type="ftr" sz="quarter" idx="11"/>
          </p:nvPr>
        </p:nvSpPr>
        <p:spPr/>
        <p:txBody>
          <a:bodyPr/>
          <a:lstStyle>
            <a:lvl1pPr>
              <a:defRPr/>
            </a:lvl1pPr>
          </a:lstStyle>
          <a:p>
            <a:r>
              <a:rPr lang="en-US" smtClean="0"/>
              <a:t>Phil Beecher, Wi-SUN Alliance</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D42ACD69-0B08-404C-B8BF-B00F5CBEC41B}" type="slidenum">
              <a:rPr lang="en-US"/>
              <a:pPr/>
              <a:t>‹#›</a:t>
            </a:fld>
            <a:endParaRPr lang="en-US"/>
          </a:p>
        </p:txBody>
      </p:sp>
    </p:spTree>
    <p:extLst>
      <p:ext uri="{BB962C8B-B14F-4D97-AF65-F5344CB8AC3E}">
        <p14:creationId xmlns:p14="http://schemas.microsoft.com/office/powerpoint/2010/main" val="660293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GB" smtClean="0"/>
              <a:t>September 2015</a:t>
            </a:r>
            <a:endParaRPr lang="en-US"/>
          </a:p>
        </p:txBody>
      </p:sp>
      <p:sp>
        <p:nvSpPr>
          <p:cNvPr id="4" name="Footer Placeholder 3"/>
          <p:cNvSpPr>
            <a:spLocks noGrp="1"/>
          </p:cNvSpPr>
          <p:nvPr>
            <p:ph type="ftr" sz="quarter" idx="11"/>
          </p:nvPr>
        </p:nvSpPr>
        <p:spPr/>
        <p:txBody>
          <a:bodyPr/>
          <a:lstStyle>
            <a:lvl1pPr>
              <a:defRPr/>
            </a:lvl1pPr>
          </a:lstStyle>
          <a:p>
            <a:r>
              <a:rPr lang="en-US" smtClean="0"/>
              <a:t>Phil Beecher, Wi-SUN Alliance</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D2FF3BE-D754-C245-B11D-4CAA4D96FC8E}" type="slidenum">
              <a:rPr lang="en-US"/>
              <a:pPr/>
              <a:t>‹#›</a:t>
            </a:fld>
            <a:endParaRPr lang="en-US"/>
          </a:p>
        </p:txBody>
      </p:sp>
    </p:spTree>
    <p:extLst>
      <p:ext uri="{BB962C8B-B14F-4D97-AF65-F5344CB8AC3E}">
        <p14:creationId xmlns:p14="http://schemas.microsoft.com/office/powerpoint/2010/main" val="4201031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GB" smtClean="0"/>
              <a:t>September 2015</a:t>
            </a:r>
            <a:endParaRPr lang="en-US"/>
          </a:p>
        </p:txBody>
      </p:sp>
      <p:sp>
        <p:nvSpPr>
          <p:cNvPr id="3" name="Footer Placeholder 2"/>
          <p:cNvSpPr>
            <a:spLocks noGrp="1"/>
          </p:cNvSpPr>
          <p:nvPr>
            <p:ph type="ftr" sz="quarter" idx="11"/>
          </p:nvPr>
        </p:nvSpPr>
        <p:spPr/>
        <p:txBody>
          <a:bodyPr/>
          <a:lstStyle>
            <a:lvl1pPr>
              <a:defRPr/>
            </a:lvl1pPr>
          </a:lstStyle>
          <a:p>
            <a:r>
              <a:rPr lang="en-US" smtClean="0"/>
              <a:t>Phil Beecher, Wi-SUN Alliance</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4E4C7AF8-F6E5-E147-AF66-B521713456DE}" type="slidenum">
              <a:rPr lang="en-US"/>
              <a:pPr/>
              <a:t>‹#›</a:t>
            </a:fld>
            <a:endParaRPr lang="en-US"/>
          </a:p>
        </p:txBody>
      </p:sp>
    </p:spTree>
    <p:extLst>
      <p:ext uri="{BB962C8B-B14F-4D97-AF65-F5344CB8AC3E}">
        <p14:creationId xmlns:p14="http://schemas.microsoft.com/office/powerpoint/2010/main" val="38897439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GB" smtClean="0"/>
              <a:t>September 2015</a:t>
            </a:r>
            <a:endParaRPr lang="en-US"/>
          </a:p>
        </p:txBody>
      </p:sp>
      <p:sp>
        <p:nvSpPr>
          <p:cNvPr id="6" name="Footer Placeholder 5"/>
          <p:cNvSpPr>
            <a:spLocks noGrp="1"/>
          </p:cNvSpPr>
          <p:nvPr>
            <p:ph type="ftr" sz="quarter" idx="11"/>
          </p:nvPr>
        </p:nvSpPr>
        <p:spPr/>
        <p:txBody>
          <a:bodyPr/>
          <a:lstStyle>
            <a:lvl1pPr>
              <a:defRPr/>
            </a:lvl1pPr>
          </a:lstStyle>
          <a:p>
            <a:r>
              <a:rPr lang="en-US" smtClean="0"/>
              <a:t>Phil Beecher, Wi-SUN Alliance</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AAE04E67-8B18-6B43-AB72-64FDD1DF6846}" type="slidenum">
              <a:rPr lang="en-US"/>
              <a:pPr/>
              <a:t>‹#›</a:t>
            </a:fld>
            <a:endParaRPr lang="en-US"/>
          </a:p>
        </p:txBody>
      </p:sp>
    </p:spTree>
    <p:extLst>
      <p:ext uri="{BB962C8B-B14F-4D97-AF65-F5344CB8AC3E}">
        <p14:creationId xmlns:p14="http://schemas.microsoft.com/office/powerpoint/2010/main" val="970705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GB" smtClean="0"/>
              <a:t>September 2015</a:t>
            </a:r>
            <a:endParaRPr lang="en-US"/>
          </a:p>
        </p:txBody>
      </p:sp>
      <p:sp>
        <p:nvSpPr>
          <p:cNvPr id="6" name="Footer Placeholder 5"/>
          <p:cNvSpPr>
            <a:spLocks noGrp="1"/>
          </p:cNvSpPr>
          <p:nvPr>
            <p:ph type="ftr" sz="quarter" idx="11"/>
          </p:nvPr>
        </p:nvSpPr>
        <p:spPr/>
        <p:txBody>
          <a:bodyPr/>
          <a:lstStyle>
            <a:lvl1pPr>
              <a:defRPr/>
            </a:lvl1pPr>
          </a:lstStyle>
          <a:p>
            <a:r>
              <a:rPr lang="en-US" smtClean="0"/>
              <a:t>Phil Beecher, Wi-SUN Alliance</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25F40787-8E1E-7C42-8D68-320E27097333}" type="slidenum">
              <a:rPr lang="en-US"/>
              <a:pPr/>
              <a:t>‹#›</a:t>
            </a:fld>
            <a:endParaRPr lang="en-US"/>
          </a:p>
        </p:txBody>
      </p:sp>
    </p:spTree>
    <p:extLst>
      <p:ext uri="{BB962C8B-B14F-4D97-AF65-F5344CB8AC3E}">
        <p14:creationId xmlns:p14="http://schemas.microsoft.com/office/powerpoint/2010/main" val="242664592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a:t>
            </a:r>
            <a:r>
              <a:rPr lang="en-US" dirty="0" smtClean="0"/>
              <a:t>level</a:t>
            </a:r>
            <a:endParaRPr lang="en-US" dirty="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defRPr sz="1400" b="1"/>
            </a:lvl1pPr>
          </a:lstStyle>
          <a:p>
            <a:r>
              <a:rPr lang="en-GB" smtClean="0"/>
              <a:t>September 2015</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a:defRPr/>
            </a:lvl1pPr>
          </a:lstStyle>
          <a:p>
            <a:r>
              <a:rPr lang="en-US" smtClean="0"/>
              <a:t>Phil Beecher, Wi-SUN Alliance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F54C7254-3FAF-A84E-9A2F-56ED5A505CBF}" type="slidenum">
              <a:rPr lang="en-US"/>
              <a:pPr/>
              <a:t>‹#›</a:t>
            </a:fld>
            <a:endParaRPr lang="en-US"/>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marL="625475" lvl="4" indent="0" algn="r"/>
            <a:r>
              <a:rPr lang="en-US" sz="1400" b="1" dirty="0"/>
              <a:t>doc.: IEEE </a:t>
            </a:r>
            <a:r>
              <a:rPr lang="en-US" sz="1400" b="1" dirty="0" smtClean="0"/>
              <a:t>802.15-15-</a:t>
            </a:r>
            <a:r>
              <a:rPr lang="en-US" sz="1400" b="1" dirty="0" smtClean="0"/>
              <a:t>0734-00-wng0</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charset="0"/>
          <a:ea typeface="ＭＳ Ｐゴシック" charset="0"/>
        </a:defRPr>
      </a:lvl2pPr>
      <a:lvl3pPr algn="ctr" rtl="0" eaLnBrk="0" fontAlgn="base" hangingPunct="0">
        <a:spcBef>
          <a:spcPct val="0"/>
        </a:spcBef>
        <a:spcAft>
          <a:spcPct val="0"/>
        </a:spcAft>
        <a:defRPr sz="3600">
          <a:solidFill>
            <a:schemeClr val="tx2"/>
          </a:solidFill>
          <a:latin typeface="Times New Roman" charset="0"/>
          <a:ea typeface="ＭＳ Ｐゴシック" charset="0"/>
        </a:defRPr>
      </a:lvl3pPr>
      <a:lvl4pPr algn="ctr" rtl="0" eaLnBrk="0" fontAlgn="base" hangingPunct="0">
        <a:spcBef>
          <a:spcPct val="0"/>
        </a:spcBef>
        <a:spcAft>
          <a:spcPct val="0"/>
        </a:spcAft>
        <a:defRPr sz="3600">
          <a:solidFill>
            <a:schemeClr val="tx2"/>
          </a:solidFill>
          <a:latin typeface="Times New Roman" charset="0"/>
          <a:ea typeface="ＭＳ Ｐゴシック" charset="0"/>
        </a:defRPr>
      </a:lvl4pPr>
      <a:lvl5pPr algn="ctr" rtl="0" eaLnBrk="0" fontAlgn="base" hangingPunct="0">
        <a:spcBef>
          <a:spcPct val="0"/>
        </a:spcBef>
        <a:spcAft>
          <a:spcPct val="0"/>
        </a:spcAft>
        <a:defRPr sz="3600">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600">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600">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085850" indent="-228600" algn="l" rtl="0" eaLnBrk="0" fontAlgn="base" hangingPunct="0">
        <a:spcBef>
          <a:spcPct val="20000"/>
        </a:spcBef>
        <a:spcAft>
          <a:spcPct val="0"/>
        </a:spcAft>
        <a:buChar char="•"/>
        <a:defRPr sz="2400">
          <a:solidFill>
            <a:schemeClr val="tx1"/>
          </a:solidFill>
          <a:latin typeface="+mn-lt"/>
          <a:ea typeface="+mn-ea"/>
        </a:defRPr>
      </a:lvl3pPr>
      <a:lvl4pPr marL="1428750" indent="-228600" algn="l" rtl="0" eaLnBrk="0" fontAlgn="base" hangingPunct="0">
        <a:spcBef>
          <a:spcPct val="20000"/>
        </a:spcBef>
        <a:spcAft>
          <a:spcPct val="0"/>
        </a:spcAft>
        <a:buChar char="–"/>
        <a:defRPr sz="2000">
          <a:solidFill>
            <a:schemeClr val="tx1"/>
          </a:solidFill>
          <a:latin typeface="+mn-lt"/>
          <a:ea typeface="+mn-ea"/>
        </a:defRPr>
      </a:lvl4pPr>
      <a:lvl5pPr marL="1771650" indent="-228600" algn="l" rtl="0" eaLnBrk="0" fontAlgn="base" hangingPunct="0">
        <a:spcBef>
          <a:spcPct val="20000"/>
        </a:spcBef>
        <a:spcAft>
          <a:spcPct val="0"/>
        </a:spcAft>
        <a:buChar char="•"/>
        <a:defRPr sz="2000">
          <a:solidFill>
            <a:schemeClr val="tx1"/>
          </a:solidFill>
          <a:latin typeface="+mn-lt"/>
          <a:ea typeface="+mn-ea"/>
        </a:defRPr>
      </a:lvl5pPr>
      <a:lvl6pPr marL="2228850" indent="-228600" algn="l" rtl="0" eaLnBrk="0" fontAlgn="base" hangingPunct="0">
        <a:spcBef>
          <a:spcPct val="20000"/>
        </a:spcBef>
        <a:spcAft>
          <a:spcPct val="0"/>
        </a:spcAft>
        <a:buChar char="•"/>
        <a:defRPr sz="2000">
          <a:solidFill>
            <a:schemeClr val="tx1"/>
          </a:solidFill>
          <a:latin typeface="+mn-lt"/>
          <a:ea typeface="+mn-ea"/>
        </a:defRPr>
      </a:lvl6pPr>
      <a:lvl7pPr marL="2686050" indent="-228600" algn="l" rtl="0" eaLnBrk="0" fontAlgn="base" hangingPunct="0">
        <a:spcBef>
          <a:spcPct val="20000"/>
        </a:spcBef>
        <a:spcAft>
          <a:spcPct val="0"/>
        </a:spcAft>
        <a:buChar char="•"/>
        <a:defRPr sz="2000">
          <a:solidFill>
            <a:schemeClr val="tx1"/>
          </a:solidFill>
          <a:latin typeface="+mn-lt"/>
          <a:ea typeface="+mn-ea"/>
        </a:defRPr>
      </a:lvl7pPr>
      <a:lvl8pPr marL="3143250" indent="-228600" algn="l" rtl="0" eaLnBrk="0" fontAlgn="base" hangingPunct="0">
        <a:spcBef>
          <a:spcPct val="20000"/>
        </a:spcBef>
        <a:spcAft>
          <a:spcPct val="0"/>
        </a:spcAft>
        <a:buChar char="•"/>
        <a:defRPr sz="2000">
          <a:solidFill>
            <a:schemeClr val="tx1"/>
          </a:solidFill>
          <a:latin typeface="+mn-lt"/>
          <a:ea typeface="+mn-ea"/>
        </a:defRPr>
      </a:lvl8pPr>
      <a:lvl9pPr marL="3600450" indent="-228600" algn="l" rtl="0" eaLnBrk="0" fontAlgn="base" hangingPunct="0">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GB" smtClean="0"/>
              <a:t>September 2015</a:t>
            </a:r>
            <a:endParaRPr lang="en-US" dirty="0"/>
          </a:p>
        </p:txBody>
      </p:sp>
      <p:sp>
        <p:nvSpPr>
          <p:cNvPr id="5" name="Footer Placeholder 2"/>
          <p:cNvSpPr>
            <a:spLocks noGrp="1"/>
          </p:cNvSpPr>
          <p:nvPr>
            <p:ph type="ftr" sz="quarter" idx="11"/>
          </p:nvPr>
        </p:nvSpPr>
        <p:spPr/>
        <p:txBody>
          <a:bodyPr/>
          <a:lstStyle/>
          <a:p>
            <a:r>
              <a:rPr lang="en-US" smtClean="0"/>
              <a:t>Phil Beecher, Wi-SUN Alliance</a:t>
            </a:r>
            <a:endParaRPr lang="en-US"/>
          </a:p>
        </p:txBody>
      </p:sp>
      <p:sp>
        <p:nvSpPr>
          <p:cNvPr id="6" name="Slide Number Placeholder 3"/>
          <p:cNvSpPr>
            <a:spLocks noGrp="1"/>
          </p:cNvSpPr>
          <p:nvPr>
            <p:ph type="sldNum" sz="quarter" idx="12"/>
          </p:nvPr>
        </p:nvSpPr>
        <p:spPr/>
        <p:txBody>
          <a:bodyPr/>
          <a:lstStyle/>
          <a:p>
            <a:r>
              <a:rPr lang="en-US"/>
              <a:t>Slide </a:t>
            </a:r>
            <a:fld id="{B2618013-AE9A-224A-99A4-BF83DB549EAA}" type="slidenum">
              <a:rPr lang="en-US"/>
              <a:pPr/>
              <a:t>1</a:t>
            </a:fld>
            <a:endParaRPr lang="en-US"/>
          </a:p>
        </p:txBody>
      </p:sp>
      <p:sp>
        <p:nvSpPr>
          <p:cNvPr id="27651" name="Rectangle 3"/>
          <p:cNvSpPr>
            <a:spLocks noChangeArrowheads="1"/>
          </p:cNvSpPr>
          <p:nvPr/>
        </p:nvSpPr>
        <p:spPr bwMode="auto">
          <a:xfrm>
            <a:off x="152400" y="609600"/>
            <a:ext cx="8991600" cy="4524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sz="1800" b="1" u="sng" dirty="0">
                <a:solidFill>
                  <a:schemeClr val="tx2"/>
                </a:solidFill>
                <a:effectLst>
                  <a:outerShdw blurRad="38100" dist="38100" dir="2700000" algn="tl">
                    <a:srgbClr val="DDDDDD"/>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solidFill>
                  <a:srgbClr val="FF0000"/>
                </a:solidFill>
              </a:rPr>
              <a:t>Sub-GHz Proposal for India for 802.15.4</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15 September 2015</a:t>
            </a:r>
            <a:r>
              <a:rPr lang="en-US" sz="1600" dirty="0" smtClean="0">
                <a:solidFill>
                  <a:schemeClr val="tx2"/>
                </a:solidFill>
              </a:rPr>
              <a:t>]</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smtClean="0">
                <a:solidFill>
                  <a:srgbClr val="FF0000"/>
                </a:solidFill>
              </a:rPr>
              <a:t>Phil Beecher</a:t>
            </a:r>
            <a:r>
              <a:rPr lang="en-US" sz="1600" dirty="0" smtClean="0">
                <a:solidFill>
                  <a:schemeClr val="tx2"/>
                </a:solidFill>
              </a:rPr>
              <a:t>] </a:t>
            </a:r>
            <a:r>
              <a:rPr lang="en-US" sz="1600" dirty="0">
                <a:solidFill>
                  <a:schemeClr val="tx2"/>
                </a:solidFill>
              </a:rPr>
              <a:t>Company </a:t>
            </a:r>
            <a:r>
              <a:rPr lang="en-US" sz="1600" dirty="0" smtClean="0">
                <a:solidFill>
                  <a:schemeClr val="tx2"/>
                </a:solidFill>
              </a:rPr>
              <a:t>[</a:t>
            </a:r>
            <a:r>
              <a:rPr lang="en-US" sz="1600" dirty="0" smtClean="0">
                <a:solidFill>
                  <a:srgbClr val="FF0000"/>
                </a:solidFill>
              </a:rPr>
              <a:t>Wi-SUN Alliance</a:t>
            </a:r>
            <a:r>
              <a:rPr lang="en-US" sz="1600" dirty="0" smtClean="0">
                <a:solidFill>
                  <a:schemeClr val="tx2"/>
                </a:solidFill>
              </a:rPr>
              <a:t>]</a:t>
            </a:r>
            <a:endParaRPr lang="en-US" sz="1600" dirty="0">
              <a:solidFill>
                <a:schemeClr val="tx2"/>
              </a:solidFill>
            </a:endParaRPr>
          </a:p>
          <a:p>
            <a:r>
              <a:rPr lang="en-US" sz="1600" dirty="0">
                <a:solidFill>
                  <a:schemeClr val="tx2"/>
                </a:solidFill>
              </a:rPr>
              <a:t>Address </a:t>
            </a:r>
            <a:r>
              <a:rPr lang="en-US" sz="1600" dirty="0" smtClean="0">
                <a:solidFill>
                  <a:schemeClr val="tx2"/>
                </a:solidFill>
              </a:rPr>
              <a:t>[</a:t>
            </a:r>
            <a:r>
              <a:rPr lang="en-US" sz="1600" dirty="0" smtClean="0">
                <a:solidFill>
                  <a:srgbClr val="FF0000"/>
                </a:solidFill>
              </a:rPr>
              <a:t>Hove, UK </a:t>
            </a:r>
            <a:r>
              <a:rPr lang="en-US" sz="1600" dirty="0" smtClean="0">
                <a:solidFill>
                  <a:schemeClr val="tx2"/>
                </a:solidFill>
              </a:rPr>
              <a:t>]</a:t>
            </a:r>
            <a:endParaRPr lang="en-US" sz="1600" dirty="0">
              <a:solidFill>
                <a:schemeClr val="tx2"/>
              </a:solidFill>
            </a:endParaRPr>
          </a:p>
          <a:p>
            <a:r>
              <a:rPr lang="en-US" sz="1600" dirty="0">
                <a:solidFill>
                  <a:schemeClr val="tx2"/>
                </a:solidFill>
              </a:rPr>
              <a:t>Voice:</a:t>
            </a:r>
            <a:r>
              <a:rPr lang="en-US" sz="1600" dirty="0" smtClean="0">
                <a:solidFill>
                  <a:schemeClr val="tx2"/>
                </a:solidFill>
              </a:rPr>
              <a:t>[</a:t>
            </a:r>
            <a:r>
              <a:rPr lang="en-US" sz="1600" dirty="0" smtClean="0">
                <a:solidFill>
                  <a:srgbClr val="FF0000"/>
                </a:solidFill>
              </a:rPr>
              <a:t>+44-7765-400948</a:t>
            </a:r>
            <a:r>
              <a:rPr lang="en-US" sz="1600" dirty="0" smtClean="0">
                <a:solidFill>
                  <a:schemeClr val="tx2"/>
                </a:solidFill>
              </a:rPr>
              <a:t>]</a:t>
            </a:r>
            <a:r>
              <a:rPr lang="en-US" sz="1600" dirty="0">
                <a:solidFill>
                  <a:schemeClr val="tx2"/>
                </a:solidFill>
              </a:rPr>
              <a:t>, FAX: </a:t>
            </a:r>
            <a:r>
              <a:rPr lang="en-US" sz="1600" dirty="0" smtClean="0">
                <a:solidFill>
                  <a:schemeClr val="tx2"/>
                </a:solidFill>
              </a:rPr>
              <a:t>[]</a:t>
            </a:r>
            <a:r>
              <a:rPr lang="en-US" sz="1600" dirty="0">
                <a:solidFill>
                  <a:schemeClr val="tx2"/>
                </a:solidFill>
              </a:rPr>
              <a:t>, E-Mail:</a:t>
            </a:r>
            <a:r>
              <a:rPr lang="en-US" sz="1600" dirty="0" smtClean="0">
                <a:solidFill>
                  <a:schemeClr val="tx2"/>
                </a:solidFill>
              </a:rPr>
              <a:t>[</a:t>
            </a:r>
            <a:r>
              <a:rPr lang="en-US" sz="1600" dirty="0" err="1" smtClean="0">
                <a:solidFill>
                  <a:srgbClr val="FF0000"/>
                </a:solidFill>
              </a:rPr>
              <a:t>pbeecher@wi-sun.org</a:t>
            </a:r>
            <a:r>
              <a:rPr lang="en-US" sz="1600" dirty="0" smtClean="0">
                <a:solidFill>
                  <a:schemeClr val="tx2"/>
                </a:solidFill>
              </a:rPr>
              <a:t>]</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a:t>
            </a:r>
            <a:r>
              <a:rPr lang="en-US" sz="1600" dirty="0" smtClean="0">
                <a:solidFill>
                  <a:srgbClr val="FF0000"/>
                </a:solidFill>
              </a:rPr>
              <a:t>For consideration by 802.15</a:t>
            </a:r>
            <a:r>
              <a:rPr lang="en-US" sz="1600" dirty="0" smtClean="0">
                <a:solidFill>
                  <a:srgbClr val="000090"/>
                </a:solidFill>
              </a:rPr>
              <a:t>]</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a:solidFill>
                  <a:srgbClr val="FF0000"/>
                </a:solidFill>
              </a:rPr>
              <a:t>Description of </a:t>
            </a:r>
            <a:r>
              <a:rPr lang="en-US" sz="1600" dirty="0" smtClean="0">
                <a:solidFill>
                  <a:srgbClr val="FF0000"/>
                </a:solidFill>
              </a:rPr>
              <a:t>a proposal for Sub-GHz PHY amendment for India for 802.15.4</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solidFill>
                  <a:srgbClr val="FF0000"/>
                </a:solidFill>
              </a:rPr>
              <a:t>For consideration of a PHY amendment to 802.15.4</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Background</a:t>
            </a:r>
            <a:br>
              <a:rPr lang="en-US" b="1" dirty="0" smtClean="0"/>
            </a:br>
            <a:endParaRPr lang="en-US" b="1" dirty="0"/>
          </a:p>
        </p:txBody>
      </p:sp>
      <p:sp>
        <p:nvSpPr>
          <p:cNvPr id="3" name="Content Placeholder 2"/>
          <p:cNvSpPr>
            <a:spLocks noGrp="1"/>
          </p:cNvSpPr>
          <p:nvPr>
            <p:ph idx="1"/>
          </p:nvPr>
        </p:nvSpPr>
        <p:spPr>
          <a:xfrm>
            <a:off x="209826" y="1524000"/>
            <a:ext cx="8934173" cy="4859130"/>
          </a:xfrm>
        </p:spPr>
        <p:txBody>
          <a:bodyPr>
            <a:normAutofit/>
          </a:bodyPr>
          <a:lstStyle/>
          <a:p>
            <a:r>
              <a:rPr lang="en-US" sz="2800" dirty="0" smtClean="0"/>
              <a:t>There is no single sub-GHz frequency band suitable for use in all geographic / regulatory regions.</a:t>
            </a:r>
          </a:p>
          <a:p>
            <a:r>
              <a:rPr lang="en-US" sz="2800" dirty="0" smtClean="0"/>
              <a:t>Frequency bands and rules are dependent on region</a:t>
            </a:r>
          </a:p>
          <a:p>
            <a:endParaRPr lang="en-US" sz="2800" dirty="0"/>
          </a:p>
          <a:p>
            <a:endParaRPr lang="en-US" sz="2800" dirty="0" smtClean="0"/>
          </a:p>
          <a:p>
            <a:endParaRPr lang="en-US" sz="2800" dirty="0" smtClean="0"/>
          </a:p>
          <a:p>
            <a:endParaRPr lang="en-US" sz="2800" dirty="0" smtClean="0"/>
          </a:p>
          <a:p>
            <a:r>
              <a:rPr lang="en-US" sz="2800" dirty="0" smtClean="0"/>
              <a:t>Therefore we need to </a:t>
            </a:r>
            <a:r>
              <a:rPr lang="en-US" altLang="ja-JP" sz="2800" dirty="0"/>
              <a:t>explicitly </a:t>
            </a:r>
            <a:r>
              <a:rPr lang="en-US" sz="2800" dirty="0" smtClean="0"/>
              <a:t>specify PHY for each region.</a:t>
            </a:r>
          </a:p>
        </p:txBody>
      </p:sp>
      <p:sp>
        <p:nvSpPr>
          <p:cNvPr id="4" name="Date Placeholder 3"/>
          <p:cNvSpPr>
            <a:spLocks noGrp="1"/>
          </p:cNvSpPr>
          <p:nvPr>
            <p:ph type="dt" sz="half" idx="10"/>
          </p:nvPr>
        </p:nvSpPr>
        <p:spPr>
          <a:xfrm>
            <a:off x="685800" y="378281"/>
            <a:ext cx="1600200" cy="215444"/>
          </a:xfrm>
        </p:spPr>
        <p:txBody>
          <a:bodyPr/>
          <a:lstStyle/>
          <a:p>
            <a:r>
              <a:rPr lang="en-GB" smtClean="0"/>
              <a:t>September 2015</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Phil Beecher, Wi-SUN Alliance</a:t>
            </a:r>
            <a:endParaRPr lang="en-US" dirty="0"/>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2</a:t>
            </a:fld>
            <a:endParaRPr lang="en-US"/>
          </a:p>
        </p:txBody>
      </p:sp>
      <p:sp>
        <p:nvSpPr>
          <p:cNvPr id="7" name="Down Arrow 6"/>
          <p:cNvSpPr/>
          <p:nvPr/>
        </p:nvSpPr>
        <p:spPr bwMode="auto">
          <a:xfrm>
            <a:off x="3581400" y="3733800"/>
            <a:ext cx="1143000" cy="914400"/>
          </a:xfrm>
          <a:prstGeom prst="down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a typeface="ＭＳ Ｐゴシック" charset="0"/>
            </a:endParaRPr>
          </a:p>
        </p:txBody>
      </p:sp>
    </p:spTree>
    <p:extLst>
      <p:ext uri="{BB962C8B-B14F-4D97-AF65-F5344CB8AC3E}">
        <p14:creationId xmlns:p14="http://schemas.microsoft.com/office/powerpoint/2010/main" val="1848319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normAutofit fontScale="90000"/>
          </a:bodyPr>
          <a:lstStyle/>
          <a:p>
            <a:pPr algn="ctr"/>
            <a:r>
              <a:rPr lang="en-US" b="1" dirty="0" smtClean="0"/>
              <a:t>IEEE 802.15.4 Sub-GHz history</a:t>
            </a:r>
            <a:endParaRPr lang="en-US" b="1" dirty="0"/>
          </a:p>
        </p:txBody>
      </p:sp>
      <p:sp>
        <p:nvSpPr>
          <p:cNvPr id="3" name="Content Placeholder 2"/>
          <p:cNvSpPr>
            <a:spLocks noGrp="1"/>
          </p:cNvSpPr>
          <p:nvPr>
            <p:ph idx="1"/>
          </p:nvPr>
        </p:nvSpPr>
        <p:spPr>
          <a:xfrm>
            <a:off x="209827" y="1219200"/>
            <a:ext cx="8601888" cy="5163930"/>
          </a:xfrm>
        </p:spPr>
        <p:txBody>
          <a:bodyPr>
            <a:normAutofit lnSpcReduction="10000"/>
          </a:bodyPr>
          <a:lstStyle/>
          <a:p>
            <a:r>
              <a:rPr lang="en-US" sz="2800" dirty="0" smtClean="0"/>
              <a:t>802.15.4-2003 </a:t>
            </a:r>
          </a:p>
          <a:p>
            <a:pPr lvl="1"/>
            <a:r>
              <a:rPr lang="en-US" sz="2400" dirty="0" smtClean="0"/>
              <a:t>PHYs for 868.3 MHz (Europe</a:t>
            </a:r>
            <a:r>
              <a:rPr lang="en-US" sz="2400" dirty="0"/>
              <a:t>)</a:t>
            </a:r>
            <a:r>
              <a:rPr lang="en-US" sz="2400" dirty="0" smtClean="0"/>
              <a:t> and 902-928MHz (North America and others)</a:t>
            </a:r>
          </a:p>
          <a:p>
            <a:r>
              <a:rPr lang="en-US" altLang="ja-JP" sz="2800" dirty="0"/>
              <a:t>802.15.4-</a:t>
            </a:r>
            <a:r>
              <a:rPr lang="en-US" altLang="ja-JP" sz="2800" dirty="0" smtClean="0"/>
              <a:t>2006 </a:t>
            </a:r>
            <a:endParaRPr lang="en-US" altLang="ja-JP" sz="2800" dirty="0"/>
          </a:p>
          <a:p>
            <a:pPr lvl="1"/>
            <a:r>
              <a:rPr lang="en-US" altLang="ja-JP" sz="2400" dirty="0" smtClean="0"/>
              <a:t>Higher data rate PHYs for </a:t>
            </a:r>
            <a:r>
              <a:rPr lang="en-US" altLang="ja-JP" sz="2400" dirty="0"/>
              <a:t>868.3 MHz (</a:t>
            </a:r>
            <a:r>
              <a:rPr lang="en-US" altLang="ja-JP" sz="2400" dirty="0" smtClean="0"/>
              <a:t>Europe) </a:t>
            </a:r>
            <a:r>
              <a:rPr lang="en-US" altLang="ja-JP" sz="2400" dirty="0"/>
              <a:t>and 902-928MHz </a:t>
            </a:r>
            <a:r>
              <a:rPr lang="en-US" altLang="ja-JP" sz="2400" dirty="0" smtClean="0"/>
              <a:t>(North </a:t>
            </a:r>
            <a:r>
              <a:rPr lang="en-US" altLang="ja-JP" sz="2400" dirty="0"/>
              <a:t>America and </a:t>
            </a:r>
            <a:r>
              <a:rPr lang="en-US" altLang="ja-JP" sz="2400" dirty="0" smtClean="0"/>
              <a:t>others)</a:t>
            </a:r>
          </a:p>
          <a:p>
            <a:r>
              <a:rPr lang="en-US" altLang="ja-JP" sz="2800" dirty="0" smtClean="0"/>
              <a:t>802.15.4c</a:t>
            </a:r>
          </a:p>
          <a:p>
            <a:pPr lvl="1"/>
            <a:r>
              <a:rPr lang="en-US" altLang="ja-JP" sz="2400" dirty="0" smtClean="0"/>
              <a:t>780 MHz (China)</a:t>
            </a:r>
          </a:p>
          <a:p>
            <a:r>
              <a:rPr lang="en-US" altLang="ja-JP" sz="2800" dirty="0" smtClean="0"/>
              <a:t>802.15.4d</a:t>
            </a:r>
          </a:p>
          <a:p>
            <a:pPr lvl="1"/>
            <a:r>
              <a:rPr lang="en-US" altLang="ja-JP" sz="2400" dirty="0" smtClean="0"/>
              <a:t>PHY for 950MHz (Japan)</a:t>
            </a:r>
          </a:p>
          <a:p>
            <a:r>
              <a:rPr lang="en-US" altLang="ja-JP" sz="2800" dirty="0" smtClean="0"/>
              <a:t>802.15.4f</a:t>
            </a:r>
          </a:p>
          <a:p>
            <a:pPr lvl="1"/>
            <a:r>
              <a:rPr lang="en-US" altLang="ja-JP" sz="2400" dirty="0" smtClean="0"/>
              <a:t>PHY for 433MHz (EU)</a:t>
            </a:r>
            <a:endParaRPr lang="en-US" altLang="ja-JP" sz="2400" dirty="0"/>
          </a:p>
          <a:p>
            <a:endParaRPr lang="en-US" sz="2800" dirty="0" smtClean="0"/>
          </a:p>
        </p:txBody>
      </p:sp>
      <p:sp>
        <p:nvSpPr>
          <p:cNvPr id="4" name="Date Placeholder 3"/>
          <p:cNvSpPr>
            <a:spLocks noGrp="1"/>
          </p:cNvSpPr>
          <p:nvPr>
            <p:ph type="dt" sz="half" idx="10"/>
          </p:nvPr>
        </p:nvSpPr>
        <p:spPr>
          <a:xfrm>
            <a:off x="685800" y="378281"/>
            <a:ext cx="1600200" cy="215444"/>
          </a:xfrm>
        </p:spPr>
        <p:txBody>
          <a:bodyPr/>
          <a:lstStyle/>
          <a:p>
            <a:r>
              <a:rPr lang="en-GB" smtClean="0"/>
              <a:t>September 2015</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Phil Beecher, Wi-SUN Alliance</a:t>
            </a:r>
            <a:endParaRPr lang="en-US" dirty="0"/>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3</a:t>
            </a:fld>
            <a:endParaRPr lang="en-US"/>
          </a:p>
        </p:txBody>
      </p:sp>
    </p:spTree>
    <p:extLst>
      <p:ext uri="{BB962C8B-B14F-4D97-AF65-F5344CB8AC3E}">
        <p14:creationId xmlns:p14="http://schemas.microsoft.com/office/powerpoint/2010/main" val="19754825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9827" y="1371600"/>
            <a:ext cx="8601888" cy="5011530"/>
          </a:xfrm>
        </p:spPr>
        <p:txBody>
          <a:bodyPr>
            <a:normAutofit/>
          </a:bodyPr>
          <a:lstStyle/>
          <a:p>
            <a:r>
              <a:rPr lang="en-US" sz="2800" dirty="0" smtClean="0"/>
              <a:t>802.15.4g summary</a:t>
            </a:r>
            <a:endParaRPr lang="en-US" sz="2800" dirty="0" smtClean="0"/>
          </a:p>
          <a:p>
            <a:pPr lvl="1"/>
            <a:r>
              <a:rPr lang="en-US" sz="2400" dirty="0" smtClean="0"/>
              <a:t>PHY amendment for Smart Utility Networks</a:t>
            </a:r>
          </a:p>
          <a:p>
            <a:pPr lvl="1"/>
            <a:r>
              <a:rPr lang="en-US" sz="2400" dirty="0" smtClean="0"/>
              <a:t>Frame size supporting IPv6</a:t>
            </a:r>
          </a:p>
          <a:p>
            <a:pPr lvl="1"/>
            <a:r>
              <a:rPr lang="en-US" sz="2400" dirty="0" smtClean="0"/>
              <a:t>Improved error detection and error correction</a:t>
            </a:r>
          </a:p>
          <a:p>
            <a:pPr lvl="1"/>
            <a:r>
              <a:rPr lang="en-US" sz="2400" dirty="0" smtClean="0"/>
              <a:t>Defined narrow band sub GHz PHYs for a number of regions including:</a:t>
            </a:r>
          </a:p>
          <a:p>
            <a:pPr lvl="2"/>
            <a:r>
              <a:rPr lang="en-US" altLang="ja-JP" sz="2000" dirty="0"/>
              <a:t>470-510 MHz and 779-787 MHz (China)</a:t>
            </a:r>
          </a:p>
          <a:p>
            <a:pPr lvl="2"/>
            <a:r>
              <a:rPr lang="en-US" altLang="ja-JP" sz="2000" dirty="0"/>
              <a:t>868.3 MHz (Europe)</a:t>
            </a:r>
          </a:p>
          <a:p>
            <a:pPr lvl="2"/>
            <a:r>
              <a:rPr lang="en-US" sz="2000" dirty="0" smtClean="0"/>
              <a:t>902-928 MHz (Americas)</a:t>
            </a:r>
          </a:p>
          <a:p>
            <a:pPr lvl="2"/>
            <a:r>
              <a:rPr lang="en-US" sz="2000" dirty="0" smtClean="0"/>
              <a:t>920 MHz (Japan)</a:t>
            </a:r>
          </a:p>
          <a:p>
            <a:pPr lvl="2"/>
            <a:r>
              <a:rPr lang="en-US" altLang="ja-JP" sz="2000" dirty="0" smtClean="0"/>
              <a:t>917-923.5 MHz (</a:t>
            </a:r>
            <a:r>
              <a:rPr lang="en-US" sz="2000" dirty="0" smtClean="0"/>
              <a:t>Korea)</a:t>
            </a:r>
          </a:p>
          <a:p>
            <a:pPr marL="0" indent="0">
              <a:buNone/>
            </a:pPr>
            <a:endParaRPr lang="en-US" sz="2800" dirty="0" smtClean="0"/>
          </a:p>
          <a:p>
            <a:endParaRPr lang="en-US" sz="2800" dirty="0" smtClean="0"/>
          </a:p>
        </p:txBody>
      </p:sp>
      <p:sp>
        <p:nvSpPr>
          <p:cNvPr id="4" name="Date Placeholder 3"/>
          <p:cNvSpPr>
            <a:spLocks noGrp="1"/>
          </p:cNvSpPr>
          <p:nvPr>
            <p:ph type="dt" sz="half" idx="10"/>
          </p:nvPr>
        </p:nvSpPr>
        <p:spPr>
          <a:xfrm>
            <a:off x="685800" y="378281"/>
            <a:ext cx="1600200" cy="215444"/>
          </a:xfrm>
        </p:spPr>
        <p:txBody>
          <a:bodyPr/>
          <a:lstStyle/>
          <a:p>
            <a:r>
              <a:rPr lang="en-GB" smtClean="0"/>
              <a:t>September 2015</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Phil Beecher, Wi-SUN Alliance</a:t>
            </a:r>
            <a:endParaRPr lang="en-US" dirty="0"/>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4</a:t>
            </a:fld>
            <a:endParaRPr lang="en-US"/>
          </a:p>
        </p:txBody>
      </p:sp>
      <p:sp>
        <p:nvSpPr>
          <p:cNvPr id="7" name="Title 1"/>
          <p:cNvSpPr>
            <a:spLocks noGrp="1"/>
          </p:cNvSpPr>
          <p:nvPr>
            <p:ph type="title"/>
          </p:nvPr>
        </p:nvSpPr>
        <p:spPr>
          <a:xfrm>
            <a:off x="685800" y="685800"/>
            <a:ext cx="7772400" cy="533400"/>
          </a:xfrm>
        </p:spPr>
        <p:txBody>
          <a:bodyPr>
            <a:normAutofit fontScale="90000"/>
          </a:bodyPr>
          <a:lstStyle/>
          <a:p>
            <a:pPr algn="ctr"/>
            <a:r>
              <a:rPr lang="en-US" b="1" dirty="0" smtClean="0"/>
              <a:t>IEEE 802.15.4 Sub-GHz </a:t>
            </a:r>
            <a:r>
              <a:rPr lang="en-US" b="1" dirty="0" smtClean="0"/>
              <a:t>history (2)</a:t>
            </a:r>
            <a:endParaRPr lang="en-US" b="1" dirty="0"/>
          </a:p>
        </p:txBody>
      </p:sp>
    </p:spTree>
    <p:extLst>
      <p:ext uri="{BB962C8B-B14F-4D97-AF65-F5344CB8AC3E}">
        <p14:creationId xmlns:p14="http://schemas.microsoft.com/office/powerpoint/2010/main" val="3335405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9827" y="1371600"/>
            <a:ext cx="8601888" cy="5011530"/>
          </a:xfrm>
        </p:spPr>
        <p:txBody>
          <a:bodyPr>
            <a:normAutofit fontScale="92500" lnSpcReduction="10000"/>
          </a:bodyPr>
          <a:lstStyle/>
          <a:p>
            <a:r>
              <a:rPr lang="en-US" sz="2400" dirty="0" smtClean="0"/>
              <a:t>India Smart Meters m</a:t>
            </a:r>
            <a:r>
              <a:rPr lang="en-US" altLang="ja-JP" sz="2400" dirty="0" smtClean="0"/>
              <a:t>arket</a:t>
            </a:r>
            <a:r>
              <a:rPr lang="en-US" sz="2400" dirty="0" smtClean="0"/>
              <a:t> estimated at $460 million (source: Frost and Sullivan 2010)</a:t>
            </a:r>
          </a:p>
          <a:p>
            <a:r>
              <a:rPr lang="en-US" sz="2400" dirty="0" smtClean="0"/>
              <a:t>India Smart City market estimated at $45 billion in next 5 years (source: Sustainability Outlook - SCOAM framework)</a:t>
            </a:r>
          </a:p>
          <a:p>
            <a:r>
              <a:rPr lang="en-US" sz="2400" dirty="0" smtClean="0"/>
              <a:t>Sub-GHz Wireless Mesh is ideal technology for metering and distribution automation as well as other Smart City applications in India</a:t>
            </a:r>
          </a:p>
          <a:p>
            <a:r>
              <a:rPr lang="en-US" sz="2400" dirty="0" smtClean="0"/>
              <a:t>India Regulator has made available spectrum for Smart Utility Networks and Smart Cities: 865 - 867 MHz</a:t>
            </a:r>
          </a:p>
          <a:p>
            <a:r>
              <a:rPr lang="en-US" sz="2400" dirty="0" smtClean="0"/>
              <a:t>India Smart Grid Forum (ISGF) and Bureau of Indian Standards (BIS) are defining specifications for Smart Grid in India. These specifications will also be used for Smart City application domains.</a:t>
            </a:r>
          </a:p>
          <a:p>
            <a:r>
              <a:rPr lang="en-US" sz="2400" dirty="0" smtClean="0"/>
              <a:t>ISGF &amp; BIS will use International Open Standards whenever possible. </a:t>
            </a:r>
          </a:p>
          <a:p>
            <a:endParaRPr lang="en-US" sz="2400" dirty="0" smtClean="0"/>
          </a:p>
        </p:txBody>
      </p:sp>
      <p:sp>
        <p:nvSpPr>
          <p:cNvPr id="4" name="Date Placeholder 3"/>
          <p:cNvSpPr>
            <a:spLocks noGrp="1"/>
          </p:cNvSpPr>
          <p:nvPr>
            <p:ph type="dt" sz="half" idx="10"/>
          </p:nvPr>
        </p:nvSpPr>
        <p:spPr>
          <a:xfrm>
            <a:off x="685800" y="378281"/>
            <a:ext cx="1600200" cy="215444"/>
          </a:xfrm>
        </p:spPr>
        <p:txBody>
          <a:bodyPr/>
          <a:lstStyle/>
          <a:p>
            <a:r>
              <a:rPr lang="en-GB" smtClean="0"/>
              <a:t>September 2015</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Phil Beecher, Wi-SUN Alliance</a:t>
            </a:r>
            <a:endParaRPr lang="en-US" dirty="0"/>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5</a:t>
            </a:fld>
            <a:endParaRPr lang="en-US"/>
          </a:p>
        </p:txBody>
      </p:sp>
      <p:sp>
        <p:nvSpPr>
          <p:cNvPr id="8" name="Title 1"/>
          <p:cNvSpPr>
            <a:spLocks noGrp="1"/>
          </p:cNvSpPr>
          <p:nvPr>
            <p:ph type="title"/>
          </p:nvPr>
        </p:nvSpPr>
        <p:spPr>
          <a:xfrm>
            <a:off x="685800" y="685800"/>
            <a:ext cx="8001000" cy="533400"/>
          </a:xfrm>
        </p:spPr>
        <p:txBody>
          <a:bodyPr>
            <a:noAutofit/>
          </a:bodyPr>
          <a:lstStyle/>
          <a:p>
            <a:pPr algn="ctr"/>
            <a:r>
              <a:rPr lang="en-US" sz="2800" b="1" dirty="0" smtClean="0"/>
              <a:t>Smart Utility and Smart City Networks in India</a:t>
            </a:r>
            <a:endParaRPr lang="en-US" sz="2800" b="1" dirty="0"/>
          </a:p>
        </p:txBody>
      </p:sp>
    </p:spTree>
    <p:extLst>
      <p:ext uri="{BB962C8B-B14F-4D97-AF65-F5344CB8AC3E}">
        <p14:creationId xmlns:p14="http://schemas.microsoft.com/office/powerpoint/2010/main" val="29288102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9827" y="838200"/>
            <a:ext cx="8601888" cy="5544930"/>
          </a:xfrm>
        </p:spPr>
        <p:txBody>
          <a:bodyPr>
            <a:normAutofit/>
          </a:bodyPr>
          <a:lstStyle/>
          <a:p>
            <a:r>
              <a:rPr lang="en-US" sz="2400" dirty="0" smtClean="0"/>
              <a:t>Proposal</a:t>
            </a:r>
          </a:p>
          <a:p>
            <a:pPr lvl="1"/>
            <a:r>
              <a:rPr lang="en-US" sz="2000" dirty="0" smtClean="0"/>
              <a:t>802.15 Working Group starts a project to prepare a PHY amendment to 802.15.4 to define parameters for use of 865 – 867 MHz band in India to support smart utility and smart city network requirements</a:t>
            </a:r>
          </a:p>
          <a:p>
            <a:endParaRPr lang="en-US" sz="2400" dirty="0" smtClean="0"/>
          </a:p>
        </p:txBody>
      </p:sp>
      <p:sp>
        <p:nvSpPr>
          <p:cNvPr id="4" name="Date Placeholder 3"/>
          <p:cNvSpPr>
            <a:spLocks noGrp="1"/>
          </p:cNvSpPr>
          <p:nvPr>
            <p:ph type="dt" sz="half" idx="10"/>
          </p:nvPr>
        </p:nvSpPr>
        <p:spPr>
          <a:xfrm>
            <a:off x="685800" y="378281"/>
            <a:ext cx="1600200" cy="215444"/>
          </a:xfrm>
        </p:spPr>
        <p:txBody>
          <a:bodyPr/>
          <a:lstStyle/>
          <a:p>
            <a:r>
              <a:rPr lang="en-GB" smtClean="0"/>
              <a:t>September 2015</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Phil Beecher, Wi-SUN Alliance</a:t>
            </a:r>
            <a:endParaRPr lang="en-US" dirty="0"/>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6</a:t>
            </a:fld>
            <a:endParaRPr lang="en-US"/>
          </a:p>
        </p:txBody>
      </p:sp>
    </p:spTree>
    <p:extLst>
      <p:ext uri="{BB962C8B-B14F-4D97-AF65-F5344CB8AC3E}">
        <p14:creationId xmlns:p14="http://schemas.microsoft.com/office/powerpoint/2010/main" val="27993478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IEEE-P802_15.pot</Template>
  <TotalTime>5122</TotalTime>
  <Words>447</Words>
  <Application>Microsoft Macintosh PowerPoint</Application>
  <PresentationFormat>On-screen Show (4:3)</PresentationFormat>
  <Paragraphs>69</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Background </vt:lpstr>
      <vt:lpstr>IEEE 802.15.4 Sub-GHz history</vt:lpstr>
      <vt:lpstr>IEEE 802.15.4 Sub-GHz history (2)</vt:lpstr>
      <vt:lpstr>Smart Utility and Smart City Networks in India</vt:lpstr>
      <vt:lpstr>PowerPoint Presentation</vt:lpstr>
    </vt:vector>
  </TitlesOfParts>
  <Manager/>
  <Company>Kinney Consulting</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LLC Proposal for 802.15.4</dc:title>
  <dc:subject>IEEE 802.15 &lt;LLC for 802.15.4&gt;</dc:subject>
  <dc:creator>Pat Kinney</dc:creator>
  <cp:keywords/>
  <dc:description>&lt;15-15-0521-00-wng0&gt;</dc:description>
  <cp:lastModifiedBy>Phil Beecher</cp:lastModifiedBy>
  <cp:revision>35</cp:revision>
  <cp:lastPrinted>1998-02-10T13:28:06Z</cp:lastPrinted>
  <dcterms:created xsi:type="dcterms:W3CDTF">1999-11-08T18:59:45Z</dcterms:created>
  <dcterms:modified xsi:type="dcterms:W3CDTF">2015-09-16T02:35:22Z</dcterms:modified>
  <cp:category/>
</cp:coreProperties>
</file>