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61" r:id="rId3"/>
    <p:sldId id="264" r:id="rId4"/>
    <p:sldId id="262" r:id="rId5"/>
    <p:sldId id="263"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59" autoAdjust="0"/>
  </p:normalViewPr>
  <p:slideViewPr>
    <p:cSldViewPr>
      <p:cViewPr varScale="1">
        <p:scale>
          <a:sx n="80" d="100"/>
          <a:sy n="80" d="100"/>
        </p:scale>
        <p:origin x="-18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Phil Beecher, Wi-SUN Alliance</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Phil Beecher, Wi-SUN Alliance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Phil Beecher, Wi-SUN Alliance</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smtClean="0"/>
              <a:t>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GB" smtClean="0"/>
              <a:t>September 2015</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Phil Beecher, Wi-SUN Alliance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a:t>doc.: IEEE </a:t>
            </a:r>
            <a:r>
              <a:rPr lang="en-US" sz="1400" b="1" dirty="0" smtClean="0"/>
              <a:t>802.15-15-</a:t>
            </a:r>
            <a:r>
              <a:rPr lang="en-US" sz="1400" b="1" dirty="0" smtClean="0"/>
              <a:t>0734-00-wng0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GB" smtClean="0"/>
              <a:t>September 2015</a:t>
            </a:r>
            <a:endParaRPr lang="en-US" dirty="0"/>
          </a:p>
        </p:txBody>
      </p:sp>
      <p:sp>
        <p:nvSpPr>
          <p:cNvPr id="5" name="Footer Placeholder 2"/>
          <p:cNvSpPr>
            <a:spLocks noGrp="1"/>
          </p:cNvSpPr>
          <p:nvPr>
            <p:ph type="ftr" sz="quarter" idx="11"/>
          </p:nvPr>
        </p:nvSpPr>
        <p:spPr/>
        <p:txBody>
          <a:bodyPr/>
          <a:lstStyle/>
          <a:p>
            <a:r>
              <a:rPr lang="en-US" smtClean="0"/>
              <a:t>Phil Beecher, Wi-SUN Alliance</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Sub-GHz Proposal for India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September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Phil Beecher</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Wi-SUN Alliance</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Hove, UK </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+44-7765-400948</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pbeecher@wi-sun.org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802.15</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 proposal for Sub-GHz PHY amendment for India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PHY amendment to 802.15.4</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Background</a:t>
            </a:r>
            <a:br>
              <a:rPr lang="en-US" b="1" dirty="0" smtClean="0"/>
            </a:br>
            <a:endParaRPr lang="en-US" b="1" dirty="0"/>
          </a:p>
        </p:txBody>
      </p:sp>
      <p:sp>
        <p:nvSpPr>
          <p:cNvPr id="3" name="Content Placeholder 2"/>
          <p:cNvSpPr>
            <a:spLocks noGrp="1"/>
          </p:cNvSpPr>
          <p:nvPr>
            <p:ph idx="1"/>
          </p:nvPr>
        </p:nvSpPr>
        <p:spPr>
          <a:xfrm>
            <a:off x="209826" y="1524000"/>
            <a:ext cx="8934173" cy="4859130"/>
          </a:xfrm>
        </p:spPr>
        <p:txBody>
          <a:bodyPr>
            <a:normAutofit/>
          </a:bodyPr>
          <a:lstStyle/>
          <a:p>
            <a:r>
              <a:rPr lang="en-US" sz="2800" dirty="0" smtClean="0"/>
              <a:t>There is no single sub-GHz frequency band suitable for use in all geographic / regulatory regions.</a:t>
            </a:r>
          </a:p>
          <a:p>
            <a:r>
              <a:rPr lang="en-US" sz="2800" dirty="0" smtClean="0"/>
              <a:t>Frequency bands and rules are dependent on region</a:t>
            </a:r>
          </a:p>
          <a:p>
            <a:endParaRPr lang="en-US" sz="2800" dirty="0"/>
          </a:p>
          <a:p>
            <a:endParaRPr lang="en-US" sz="2800" dirty="0" smtClean="0"/>
          </a:p>
          <a:p>
            <a:endParaRPr lang="en-US" sz="2800" dirty="0" smtClean="0"/>
          </a:p>
          <a:p>
            <a:endParaRPr lang="en-US" sz="2800" dirty="0" smtClean="0"/>
          </a:p>
          <a:p>
            <a:r>
              <a:rPr lang="en-US" sz="2800" dirty="0" smtClean="0"/>
              <a:t>Therefore we need to </a:t>
            </a:r>
            <a:r>
              <a:rPr lang="en-US" altLang="ja-JP" sz="2800" dirty="0"/>
              <a:t>explicitly </a:t>
            </a:r>
            <a:r>
              <a:rPr lang="en-US" sz="2800" dirty="0" smtClean="0"/>
              <a:t>specify PHY for each region.</a:t>
            </a:r>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a:t>
            </a:fld>
            <a:endParaRPr lang="en-US"/>
          </a:p>
        </p:txBody>
      </p:sp>
      <p:sp>
        <p:nvSpPr>
          <p:cNvPr id="7" name="Down Arrow 6"/>
          <p:cNvSpPr/>
          <p:nvPr/>
        </p:nvSpPr>
        <p:spPr bwMode="auto">
          <a:xfrm>
            <a:off x="3581400" y="3733800"/>
            <a:ext cx="1143000" cy="914400"/>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184831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normAutofit fontScale="90000"/>
          </a:bodyPr>
          <a:lstStyle/>
          <a:p>
            <a:pPr algn="ctr"/>
            <a:r>
              <a:rPr lang="en-US" b="1" dirty="0" smtClean="0"/>
              <a:t>IEEE 802.15.4 Sub-GHz history</a:t>
            </a:r>
            <a:endParaRPr lang="en-US" b="1" dirty="0"/>
          </a:p>
        </p:txBody>
      </p:sp>
      <p:sp>
        <p:nvSpPr>
          <p:cNvPr id="3" name="Content Placeholder 2"/>
          <p:cNvSpPr>
            <a:spLocks noGrp="1"/>
          </p:cNvSpPr>
          <p:nvPr>
            <p:ph idx="1"/>
          </p:nvPr>
        </p:nvSpPr>
        <p:spPr>
          <a:xfrm>
            <a:off x="209827" y="1219200"/>
            <a:ext cx="8601888" cy="5163930"/>
          </a:xfrm>
        </p:spPr>
        <p:txBody>
          <a:bodyPr>
            <a:normAutofit lnSpcReduction="10000"/>
          </a:bodyPr>
          <a:lstStyle/>
          <a:p>
            <a:r>
              <a:rPr lang="en-US" sz="2800" dirty="0" smtClean="0"/>
              <a:t>802.15.4-2003 </a:t>
            </a:r>
          </a:p>
          <a:p>
            <a:pPr lvl="1"/>
            <a:r>
              <a:rPr lang="en-US" sz="2400" dirty="0" smtClean="0"/>
              <a:t>PHYs for 868.3 MHz (Europe</a:t>
            </a:r>
            <a:r>
              <a:rPr lang="en-US" sz="2400" dirty="0"/>
              <a:t>)</a:t>
            </a:r>
            <a:r>
              <a:rPr lang="en-US" sz="2400" dirty="0" smtClean="0"/>
              <a:t> and 902-928MHz (North America and others)</a:t>
            </a:r>
          </a:p>
          <a:p>
            <a:r>
              <a:rPr lang="en-US" altLang="ja-JP" sz="2800" dirty="0"/>
              <a:t>802.15.4-</a:t>
            </a:r>
            <a:r>
              <a:rPr lang="en-US" altLang="ja-JP" sz="2800" dirty="0" smtClean="0"/>
              <a:t>2006 </a:t>
            </a:r>
            <a:endParaRPr lang="en-US" altLang="ja-JP" sz="2800" dirty="0"/>
          </a:p>
          <a:p>
            <a:pPr lvl="1"/>
            <a:r>
              <a:rPr lang="en-US" altLang="ja-JP" sz="2400" dirty="0" smtClean="0"/>
              <a:t>Higher data rate PHYs for </a:t>
            </a:r>
            <a:r>
              <a:rPr lang="en-US" altLang="ja-JP" sz="2400" dirty="0"/>
              <a:t>868.3 MHz (</a:t>
            </a:r>
            <a:r>
              <a:rPr lang="en-US" altLang="ja-JP" sz="2400" dirty="0" smtClean="0"/>
              <a:t>Europe) </a:t>
            </a:r>
            <a:r>
              <a:rPr lang="en-US" altLang="ja-JP" sz="2400" dirty="0"/>
              <a:t>and 902-928MHz </a:t>
            </a:r>
            <a:r>
              <a:rPr lang="en-US" altLang="ja-JP" sz="2400" dirty="0" smtClean="0"/>
              <a:t>(North </a:t>
            </a:r>
            <a:r>
              <a:rPr lang="en-US" altLang="ja-JP" sz="2400" dirty="0"/>
              <a:t>America and </a:t>
            </a:r>
            <a:r>
              <a:rPr lang="en-US" altLang="ja-JP" sz="2400" dirty="0" smtClean="0"/>
              <a:t>others)</a:t>
            </a:r>
          </a:p>
          <a:p>
            <a:r>
              <a:rPr lang="en-US" altLang="ja-JP" sz="2800" dirty="0" smtClean="0"/>
              <a:t>802.15.4c</a:t>
            </a:r>
          </a:p>
          <a:p>
            <a:pPr lvl="1"/>
            <a:r>
              <a:rPr lang="en-US" altLang="ja-JP" sz="2400" dirty="0" smtClean="0"/>
              <a:t>780 MHz (China)</a:t>
            </a:r>
          </a:p>
          <a:p>
            <a:r>
              <a:rPr lang="en-US" altLang="ja-JP" sz="2800" dirty="0" smtClean="0"/>
              <a:t>802.15.4d</a:t>
            </a:r>
          </a:p>
          <a:p>
            <a:pPr lvl="1"/>
            <a:r>
              <a:rPr lang="en-US" altLang="ja-JP" sz="2400" dirty="0" smtClean="0"/>
              <a:t>PHY for 950MHz (Japan)</a:t>
            </a:r>
          </a:p>
          <a:p>
            <a:r>
              <a:rPr lang="en-US" altLang="ja-JP" sz="2800" dirty="0" smtClean="0"/>
              <a:t>802.15.4f</a:t>
            </a:r>
          </a:p>
          <a:p>
            <a:pPr lvl="1"/>
            <a:r>
              <a:rPr lang="en-US" altLang="ja-JP" sz="2400" dirty="0" smtClean="0"/>
              <a:t>PHY for 433MHz (EU)</a:t>
            </a:r>
            <a:endParaRPr lang="en-US" altLang="ja-JP" sz="2400" dirty="0"/>
          </a:p>
          <a:p>
            <a:endParaRPr lang="en-US" sz="28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97548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800" dirty="0" smtClean="0"/>
              <a:t>802.15.4g summary</a:t>
            </a:r>
            <a:endParaRPr lang="en-US" sz="2800" dirty="0" smtClean="0"/>
          </a:p>
          <a:p>
            <a:pPr lvl="1"/>
            <a:r>
              <a:rPr lang="en-US" sz="2400" dirty="0" smtClean="0"/>
              <a:t>PHY amendment for Smart Utility Networks</a:t>
            </a:r>
          </a:p>
          <a:p>
            <a:pPr lvl="1"/>
            <a:r>
              <a:rPr lang="en-US" sz="2400" dirty="0" smtClean="0"/>
              <a:t>Frame size supporting IPv6</a:t>
            </a:r>
          </a:p>
          <a:p>
            <a:pPr lvl="1"/>
            <a:r>
              <a:rPr lang="en-US" sz="2400" dirty="0" smtClean="0"/>
              <a:t>Improved error detection and error correction</a:t>
            </a:r>
          </a:p>
          <a:p>
            <a:pPr lvl="1"/>
            <a:r>
              <a:rPr lang="en-US" sz="2400" dirty="0" smtClean="0"/>
              <a:t>Defined narrow band sub GHz PHYs for a number of regions including:</a:t>
            </a:r>
          </a:p>
          <a:p>
            <a:pPr lvl="2"/>
            <a:r>
              <a:rPr lang="en-US" altLang="ja-JP" sz="2000" dirty="0"/>
              <a:t>470-510 MHz and 779-787 MHz (China)</a:t>
            </a:r>
          </a:p>
          <a:p>
            <a:pPr lvl="2"/>
            <a:r>
              <a:rPr lang="en-US" altLang="ja-JP" sz="2000" dirty="0"/>
              <a:t>868.3 MHz (Europe)</a:t>
            </a:r>
          </a:p>
          <a:p>
            <a:pPr lvl="2"/>
            <a:r>
              <a:rPr lang="en-US" sz="2000" dirty="0" smtClean="0"/>
              <a:t>902-928 MHz (Americas)</a:t>
            </a:r>
          </a:p>
          <a:p>
            <a:pPr lvl="2"/>
            <a:r>
              <a:rPr lang="en-US" sz="2000" dirty="0" smtClean="0"/>
              <a:t>920 MHz (Japan)</a:t>
            </a:r>
          </a:p>
          <a:p>
            <a:pPr lvl="2"/>
            <a:r>
              <a:rPr lang="en-US" altLang="ja-JP" sz="2000" dirty="0" smtClean="0"/>
              <a:t>917-923.5 MHz (</a:t>
            </a:r>
            <a:r>
              <a:rPr lang="en-US" sz="2000" dirty="0" smtClean="0"/>
              <a:t>Korea)</a:t>
            </a:r>
          </a:p>
          <a:p>
            <a:pPr marL="0" indent="0">
              <a:buNone/>
            </a:pPr>
            <a:endParaRPr lang="en-US" sz="2800" dirty="0" smtClean="0"/>
          </a:p>
          <a:p>
            <a:endParaRPr lang="en-US" sz="28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
        <p:nvSpPr>
          <p:cNvPr id="7" name="Title 1"/>
          <p:cNvSpPr>
            <a:spLocks noGrp="1"/>
          </p:cNvSpPr>
          <p:nvPr>
            <p:ph type="title"/>
          </p:nvPr>
        </p:nvSpPr>
        <p:spPr>
          <a:xfrm>
            <a:off x="685800" y="685800"/>
            <a:ext cx="7772400" cy="533400"/>
          </a:xfrm>
        </p:spPr>
        <p:txBody>
          <a:bodyPr>
            <a:normAutofit fontScale="90000"/>
          </a:bodyPr>
          <a:lstStyle/>
          <a:p>
            <a:pPr algn="ctr"/>
            <a:r>
              <a:rPr lang="en-US" b="1" dirty="0" smtClean="0"/>
              <a:t>IEEE 802.15.4 Sub-GHz </a:t>
            </a:r>
            <a:r>
              <a:rPr lang="en-US" b="1" dirty="0" smtClean="0"/>
              <a:t>history (2)</a:t>
            </a:r>
            <a:endParaRPr lang="en-US" b="1" dirty="0"/>
          </a:p>
        </p:txBody>
      </p:sp>
    </p:spTree>
    <p:extLst>
      <p:ext uri="{BB962C8B-B14F-4D97-AF65-F5344CB8AC3E}">
        <p14:creationId xmlns:p14="http://schemas.microsoft.com/office/powerpoint/2010/main" val="333540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fontScale="92500" lnSpcReduction="10000"/>
          </a:bodyPr>
          <a:lstStyle/>
          <a:p>
            <a:r>
              <a:rPr lang="en-US" sz="2400" dirty="0" smtClean="0"/>
              <a:t>India Smart Meters m</a:t>
            </a:r>
            <a:r>
              <a:rPr lang="en-US" altLang="ja-JP" sz="2400" dirty="0" smtClean="0"/>
              <a:t>arket</a:t>
            </a:r>
            <a:r>
              <a:rPr lang="en-US" sz="2400" dirty="0" smtClean="0"/>
              <a:t> estimated at $460 million (source: Frost and Sullivan 2010)</a:t>
            </a:r>
          </a:p>
          <a:p>
            <a:r>
              <a:rPr lang="en-US" sz="2400" dirty="0" smtClean="0"/>
              <a:t>India Smart City market estimated at $45 billion in next 5 years (source: Sustainability Outlook - SCOAM framework)</a:t>
            </a:r>
          </a:p>
          <a:p>
            <a:r>
              <a:rPr lang="en-US" sz="2400" dirty="0" smtClean="0"/>
              <a:t>Sub-GHz Wireless Mesh is ideal technology for metering and distribution automation as well as other Smart City applications in India</a:t>
            </a:r>
          </a:p>
          <a:p>
            <a:r>
              <a:rPr lang="en-US" sz="2400" dirty="0" smtClean="0"/>
              <a:t>India Regulator has made available spectrum for Smart Utility Networks and Smart Cities: 865 - 867 MHz</a:t>
            </a:r>
          </a:p>
          <a:p>
            <a:r>
              <a:rPr lang="en-US" sz="2400" dirty="0" smtClean="0"/>
              <a:t>India Smart Grid Forum (ISGF) and Bureau of Indian Standards (BIS) are defining specifications for Smart Grid in India. These specifications will also be used for Smart City application domains.</a:t>
            </a:r>
          </a:p>
          <a:p>
            <a:r>
              <a:rPr lang="en-US" sz="2400" dirty="0" smtClean="0"/>
              <a:t>ISGF &amp; BIS will use International Open Standards whenever possible. </a:t>
            </a:r>
          </a:p>
          <a:p>
            <a:endParaRPr lang="en-US" sz="24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
        <p:nvSpPr>
          <p:cNvPr id="8" name="Title 1"/>
          <p:cNvSpPr>
            <a:spLocks noGrp="1"/>
          </p:cNvSpPr>
          <p:nvPr>
            <p:ph type="title"/>
          </p:nvPr>
        </p:nvSpPr>
        <p:spPr>
          <a:xfrm>
            <a:off x="685800" y="685800"/>
            <a:ext cx="8001000" cy="533400"/>
          </a:xfrm>
        </p:spPr>
        <p:txBody>
          <a:bodyPr>
            <a:noAutofit/>
          </a:bodyPr>
          <a:lstStyle/>
          <a:p>
            <a:pPr algn="ctr"/>
            <a:r>
              <a:rPr lang="en-US" sz="2800" b="1" dirty="0" smtClean="0"/>
              <a:t>Smart Utility and Smart City Networks in India</a:t>
            </a:r>
            <a:endParaRPr lang="en-US" sz="2800" b="1" dirty="0"/>
          </a:p>
        </p:txBody>
      </p:sp>
    </p:spTree>
    <p:extLst>
      <p:ext uri="{BB962C8B-B14F-4D97-AF65-F5344CB8AC3E}">
        <p14:creationId xmlns:p14="http://schemas.microsoft.com/office/powerpoint/2010/main" val="2928810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838200"/>
            <a:ext cx="8601888" cy="5544930"/>
          </a:xfrm>
        </p:spPr>
        <p:txBody>
          <a:bodyPr>
            <a:normAutofit/>
          </a:bodyPr>
          <a:lstStyle/>
          <a:p>
            <a:r>
              <a:rPr lang="en-US" sz="2400" dirty="0" smtClean="0"/>
              <a:t>Proposal</a:t>
            </a:r>
          </a:p>
          <a:p>
            <a:pPr lvl="1"/>
            <a:r>
              <a:rPr lang="en-US" sz="2000" dirty="0" smtClean="0"/>
              <a:t>802.15 Working Group starts a project to prepare a PHY amendment to 802.15.4 to define parameters for use of 865 – 867 MHz band in India to support smart utility and smart city network requirements</a:t>
            </a:r>
          </a:p>
          <a:p>
            <a:endParaRPr lang="en-US" sz="24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279934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5122</TotalTime>
  <Words>447</Words>
  <Application>Microsoft Macintosh PowerPoint</Application>
  <PresentationFormat>On-screen Show (4:3)</PresentationFormat>
  <Paragraphs>69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Background </vt:lpstr>
      <vt:lpstr>IEEE 802.15.4 Sub-GHz history</vt:lpstr>
      <vt:lpstr>IEEE 802.15.4 Sub-GHz history (2)</vt:lpstr>
      <vt:lpstr>Smart Utility and Smart City Networks in India</vt:lpstr>
      <vt:lpstr>PowerPoint Presentation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cp:keywords/>
  <dc:description>&lt;15-15-0521-00-wng0&gt;</dc:description>
  <cp:lastModifiedBy>Phil Beecher</cp:lastModifiedBy>
  <cp:revision>35</cp:revision>
  <cp:lastPrinted>1998-02-10T13:28:06Z</cp:lastPrinted>
  <dcterms:created xsi:type="dcterms:W3CDTF">1999-11-08T18:59:45Z</dcterms:created>
  <dcterms:modified xsi:type="dcterms:W3CDTF">2015-09-16T02:35:22Z</dcterms:modified>
  <cp:category/>
</cp:coreProperties>
</file>