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74" r:id="rId2"/>
    <p:sldId id="334" r:id="rId3"/>
    <p:sldId id="363" r:id="rId4"/>
    <p:sldId id="375" r:id="rId5"/>
    <p:sldId id="376" r:id="rId6"/>
    <p:sldId id="377" r:id="rId7"/>
    <p:sldId id="378" r:id="rId8"/>
    <p:sldId id="380" r:id="rId9"/>
    <p:sldId id="379" r:id="rId10"/>
    <p:sldId id="373" r:id="rId11"/>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0000"/>
    <a:srgbClr val="B4DE86"/>
    <a:srgbClr val="FFCC99"/>
    <a:srgbClr val="FF6600"/>
    <a:srgbClr val="007033"/>
    <a:srgbClr val="660066"/>
    <a:srgbClr val="F9BFF9"/>
    <a:srgbClr val="5F0D5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보통 스타일 1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77" autoAdjust="0"/>
    <p:restoredTop sz="91637" autoAdjust="0"/>
  </p:normalViewPr>
  <p:slideViewPr>
    <p:cSldViewPr>
      <p:cViewPr varScale="1">
        <p:scale>
          <a:sx n="66" d="100"/>
          <a:sy n="66" d="100"/>
        </p:scale>
        <p:origin x="-1644" y="-108"/>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1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1312286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extLst>
      <p:ext uri="{BB962C8B-B14F-4D97-AF65-F5344CB8AC3E}">
        <p14:creationId xmlns:p14="http://schemas.microsoft.com/office/powerpoint/2010/main" val="20575880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&lt;September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lvl1pPr>
              <a:defRPr>
                <a:latin typeface="Century" panose="02040604050505020304" pitchFamily="18" charset="0"/>
              </a:defRPr>
            </a:lvl1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&lt;July 2014&gt;</a:t>
            </a:r>
            <a:endParaRPr lang="en-US" altLang="ko-KR"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&lt;TG8 Group&gt;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&lt;July 2014&gt;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&lt;TG8 Group&gt;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&lt;July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&lt;TG8 Group&gt;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88581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14488"/>
            <a:ext cx="7772400" cy="438151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&lt;September 2015&gt;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&lt;TG8 Group&gt;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802</a:t>
            </a:r>
            <a:r>
              <a:rPr lang="en-US" altLang="ko-KR" sz="1400" b="1" kern="1200" dirty="0">
                <a:solidFill>
                  <a:schemeClr val="tx1"/>
                </a:solidFill>
                <a:latin typeface="Times New Roman" pitchFamily="18" charset="0"/>
                <a:ea typeface="굴림" pitchFamily="50" charset="-127"/>
                <a:cs typeface="+mn-cs"/>
              </a:rPr>
              <a:t>. </a:t>
            </a:r>
            <a:r>
              <a:rPr lang="en-US" sz="1400" b="1" kern="1200" dirty="0" smtClean="0">
                <a:solidFill>
                  <a:schemeClr val="tx1"/>
                </a:solidFill>
                <a:latin typeface="Times New Roman" pitchFamily="18" charset="0"/>
                <a:ea typeface="굴림" pitchFamily="50" charset="-127"/>
                <a:cs typeface="+mn-cs"/>
              </a:rPr>
              <a:t>15-15-0729-00-0008</a:t>
            </a:r>
            <a:endParaRPr lang="en-US" altLang="ko-KR" sz="1400" b="1" kern="1200" dirty="0">
              <a:solidFill>
                <a:schemeClr val="tx1"/>
              </a:solidFill>
              <a:latin typeface="Times New Roman" pitchFamily="18" charset="0"/>
              <a:ea typeface="굴림" pitchFamily="50" charset="-127"/>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2400">
          <a:solidFill>
            <a:schemeClr val="tx1"/>
          </a:solidFill>
          <a:latin typeface="Century" panose="02040604050505020304" pitchFamily="18" charset="0"/>
          <a:ea typeface="+mn-ea"/>
          <a:cs typeface="Narkisim" pitchFamily="34" charset="-79"/>
        </a:defRPr>
      </a:lvl1pPr>
      <a:lvl2pPr marL="742950" indent="-285750" algn="l" rtl="0" eaLnBrk="0" fontAlgn="base" hangingPunct="0">
        <a:spcBef>
          <a:spcPct val="20000"/>
        </a:spcBef>
        <a:spcAft>
          <a:spcPct val="0"/>
        </a:spcAft>
        <a:buChar char="–"/>
        <a:defRPr sz="1800">
          <a:solidFill>
            <a:schemeClr val="tx1"/>
          </a:solidFill>
          <a:latin typeface="+mn-ea"/>
          <a:ea typeface="+mn-ea"/>
          <a:cs typeface="Times New Roman" pitchFamily="18" charset="0"/>
        </a:defRPr>
      </a:lvl2pPr>
      <a:lvl3pPr marL="1085850" indent="-228600" algn="l" rtl="0" eaLnBrk="0" fontAlgn="base" hangingPunct="0">
        <a:spcBef>
          <a:spcPct val="20000"/>
        </a:spcBef>
        <a:spcAft>
          <a:spcPct val="0"/>
        </a:spcAft>
        <a:buClr>
          <a:srgbClr val="C00000"/>
        </a:buClr>
        <a:buChar char="•"/>
        <a:defRPr sz="1600">
          <a:solidFill>
            <a:schemeClr val="tx1"/>
          </a:solidFill>
          <a:latin typeface="+mn-ea"/>
          <a:ea typeface="+mn-ea"/>
          <a:cs typeface="Times New Roman" pitchFamily="18" charset="0"/>
        </a:defRPr>
      </a:lvl3pPr>
      <a:lvl4pPr marL="14287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4pPr>
      <a:lvl5pPr marL="1771650" indent="-228600" algn="l" rtl="0" eaLnBrk="0" fontAlgn="base" hangingPunct="0">
        <a:spcBef>
          <a:spcPct val="20000"/>
        </a:spcBef>
        <a:spcAft>
          <a:spcPct val="0"/>
        </a:spcAft>
        <a:buChar char="•"/>
        <a:defRPr sz="1400">
          <a:solidFill>
            <a:schemeClr val="tx1"/>
          </a:solidFill>
          <a:latin typeface="+mn-ea"/>
          <a:ea typeface="+mn-ea"/>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ko-KR" sz="1600" dirty="0">
                <a:latin typeface="Lao UI" pitchFamily="34" charset="0"/>
              </a:rPr>
              <a:t>Synchronization Between Channels Towards Global Synchronization</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ea typeface="ＭＳ Ｐゴシック" charset="-128"/>
              </a:rPr>
              <a:t>[September  2015]</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err="1">
                <a:ea typeface="ＭＳ Ｐゴシック" charset="-128"/>
              </a:rPr>
              <a:t>Huan</a:t>
            </a:r>
            <a:r>
              <a:rPr lang="en-US" altLang="ja-JP" sz="1600" dirty="0">
                <a:ea typeface="ＭＳ Ｐゴシック" charset="-128"/>
              </a:rPr>
              <a:t>-Bang </a:t>
            </a:r>
            <a:r>
              <a:rPr lang="en-US" altLang="ja-JP" sz="1600" dirty="0" smtClean="0">
                <a:ea typeface="ＭＳ Ｐゴシック" charset="-128"/>
              </a:rPr>
              <a:t>Li, </a:t>
            </a:r>
            <a:r>
              <a:rPr lang="en-US" altLang="ja-JP" sz="1600" dirty="0"/>
              <a:t>Marco Hernandez, Igor </a:t>
            </a:r>
            <a:r>
              <a:rPr lang="en-US" altLang="ja-JP" sz="1600" dirty="0" err="1"/>
              <a:t>Dotlic</a:t>
            </a:r>
            <a:r>
              <a:rPr lang="en-US" altLang="ja-JP" sz="1600" dirty="0"/>
              <a:t>, </a:t>
            </a:r>
            <a:r>
              <a:rPr lang="en-US" altLang="ja-JP" sz="1600" dirty="0" smtClean="0"/>
              <a:t>and </a:t>
            </a:r>
            <a:r>
              <a:rPr lang="en-US" altLang="ja-JP" sz="1600" dirty="0" err="1" smtClean="0"/>
              <a:t>Ryu</a:t>
            </a:r>
            <a:r>
              <a:rPr lang="en-US" altLang="ja-JP" sz="1600" dirty="0" smtClean="0"/>
              <a:t> </a:t>
            </a:r>
            <a:r>
              <a:rPr lang="en-US" altLang="ja-JP" sz="1600" dirty="0"/>
              <a:t>Miura</a:t>
            </a:r>
            <a:r>
              <a:rPr lang="en-US" altLang="ja-JP" sz="1600" dirty="0">
                <a:solidFill>
                  <a:schemeClr val="tx2"/>
                </a:solidFill>
                <a:ea typeface="ＭＳ Ｐゴシック" charset="-128"/>
              </a:rPr>
              <a:t>] Company [</a:t>
            </a:r>
            <a:r>
              <a:rPr lang="en-US" altLang="ja-JP" sz="1600" dirty="0">
                <a:ea typeface="ＭＳ Ｐゴシック" charset="-128"/>
              </a:rPr>
              <a:t>NICT</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Address [</a:t>
            </a:r>
            <a:r>
              <a:rPr lang="en-US" altLang="ja-JP" sz="1600" dirty="0">
                <a:ea typeface="ＭＳ Ｐゴシック" charset="-128"/>
              </a:rPr>
              <a:t>3-4 </a:t>
            </a:r>
            <a:r>
              <a:rPr lang="en-US" altLang="ja-JP" sz="1600" dirty="0" err="1">
                <a:ea typeface="ＭＳ Ｐゴシック" charset="-128"/>
              </a:rPr>
              <a:t>Hikarino-oka</a:t>
            </a:r>
            <a:r>
              <a:rPr lang="en-US" altLang="ja-JP" sz="1600" dirty="0">
                <a:ea typeface="ＭＳ Ｐゴシック" charset="-128"/>
              </a:rPr>
              <a:t>, Yokosuka, Kanagawa, Japan</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Voice:[</a:t>
            </a:r>
            <a:r>
              <a:rPr lang="en-US" altLang="ja-JP" sz="1600" dirty="0">
                <a:ea typeface="ＭＳ Ｐゴシック" charset="-128"/>
              </a:rPr>
              <a:t>+81 468475104</a:t>
            </a:r>
            <a:r>
              <a:rPr lang="en-US" altLang="ja-JP" sz="1600" dirty="0">
                <a:solidFill>
                  <a:schemeClr val="tx2"/>
                </a:solidFill>
                <a:ea typeface="ＭＳ Ｐゴシック" charset="-128"/>
              </a:rPr>
              <a:t>], FAX: [:[</a:t>
            </a:r>
            <a:r>
              <a:rPr lang="en-US" altLang="ja-JP" sz="1600" dirty="0">
                <a:ea typeface="ＭＳ Ｐゴシック" charset="-128"/>
              </a:rPr>
              <a:t>+81 468475431</a:t>
            </a:r>
            <a:r>
              <a:rPr lang="en-US" altLang="ja-JP" sz="1600" dirty="0">
                <a:solidFill>
                  <a:schemeClr val="tx2"/>
                </a:solidFill>
                <a:ea typeface="ＭＳ Ｐゴシック" charset="-128"/>
              </a:rPr>
              <a:t>], E-Mail:[</a:t>
            </a:r>
            <a:r>
              <a:rPr lang="en-US" altLang="ja-JP" sz="1600" dirty="0">
                <a:ea typeface="ＭＳ Ｐゴシック" charset="-128"/>
              </a:rPr>
              <a:t>lee@nict.go.jp</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pitchFamily="50" charset="-128"/>
              </a:rPr>
              <a:t>C</a:t>
            </a:r>
            <a:r>
              <a:rPr lang="en-US" altLang="ja-JP" sz="1600" dirty="0" smtClean="0">
                <a:solidFill>
                  <a:schemeClr val="tx2"/>
                </a:solidFill>
                <a:ea typeface="ＭＳ Ｐゴシック" charset="-128"/>
              </a:rPr>
              <a:t>ontribution to 15.8 PAC draft]</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ko-KR" sz="1600" dirty="0">
                <a:latin typeface="Lao UI" pitchFamily="34" charset="0"/>
              </a:rPr>
              <a:t>Synchronization Between Channels Towards Global Synchronization</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[This document is to provide a </a:t>
            </a:r>
            <a:r>
              <a:rPr lang="en-US" altLang="ja-JP" sz="1600" dirty="0" smtClean="0">
                <a:solidFill>
                  <a:schemeClr val="tx2"/>
                </a:solidFill>
                <a:ea typeface="ＭＳ Ｐゴシック" charset="-128"/>
              </a:rPr>
              <a:t>MAC mechanism]</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4"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2015&gt;</a:t>
            </a:r>
            <a:endParaRPr lang="en-US" altLang="ko-KR" dirty="0"/>
          </a:p>
        </p:txBody>
      </p:sp>
      <p:sp>
        <p:nvSpPr>
          <p:cNvPr id="5"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Tree>
    <p:extLst>
      <p:ext uri="{BB962C8B-B14F-4D97-AF65-F5344CB8AC3E}">
        <p14:creationId xmlns:p14="http://schemas.microsoft.com/office/powerpoint/2010/main" val="24966964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r>
              <a:rPr lang="en-US" altLang="ko-KR" smtClean="0"/>
              <a:t>Slide </a:t>
            </a:r>
            <a:fld id="{4E722527-479E-4D1A-B5FB-1AD46EC2B973}" type="slidenum">
              <a:rPr lang="en-US" altLang="ko-KR" smtClean="0"/>
              <a:pPr>
                <a:defRPr/>
              </a:pPr>
              <a:t>10</a:t>
            </a:fld>
            <a:endParaRPr lang="en-US" altLang="ko-KR"/>
          </a:p>
        </p:txBody>
      </p:sp>
      <p:sp>
        <p:nvSpPr>
          <p:cNvPr id="5"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2015&gt;</a:t>
            </a:r>
            <a:endParaRPr lang="en-US" altLang="ko-KR" dirty="0"/>
          </a:p>
        </p:txBody>
      </p:sp>
      <p:sp>
        <p:nvSpPr>
          <p:cNvPr id="6" name="テキスト ボックス 5"/>
          <p:cNvSpPr txBox="1"/>
          <p:nvPr/>
        </p:nvSpPr>
        <p:spPr>
          <a:xfrm>
            <a:off x="3491880" y="3126158"/>
            <a:ext cx="2236510" cy="646331"/>
          </a:xfrm>
          <a:prstGeom prst="rect">
            <a:avLst/>
          </a:prstGeom>
          <a:noFill/>
        </p:spPr>
        <p:txBody>
          <a:bodyPr wrap="none" rtlCol="0">
            <a:spAutoFit/>
          </a:bodyPr>
          <a:lstStyle/>
          <a:p>
            <a:r>
              <a:rPr kumimoji="1" lang="en-US" altLang="ja-JP" sz="3600" dirty="0" smtClean="0">
                <a:latin typeface="+mn-ea"/>
              </a:rPr>
              <a:t>Questions?</a:t>
            </a:r>
          </a:p>
        </p:txBody>
      </p:sp>
      <p:sp>
        <p:nvSpPr>
          <p:cNvPr id="7"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Tree>
    <p:extLst>
      <p:ext uri="{BB962C8B-B14F-4D97-AF65-F5344CB8AC3E}">
        <p14:creationId xmlns:p14="http://schemas.microsoft.com/office/powerpoint/2010/main" val="15947111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ko-KR" sz="4000" dirty="0" smtClean="0">
                <a:latin typeface="Lao UI" pitchFamily="34" charset="0"/>
              </a:rPr>
              <a:t>Synchronization Between Channels Towards Global </a:t>
            </a:r>
            <a:r>
              <a:rPr lang="en-US" altLang="ko-KR" sz="4000" dirty="0" smtClean="0">
                <a:latin typeface="Lao UI" pitchFamily="34" charset="0"/>
              </a:rPr>
              <a:t>Synchronization</a:t>
            </a:r>
            <a:endParaRPr lang="ko-KR" altLang="en-US" sz="2800" b="1" dirty="0" smtClean="0">
              <a:latin typeface="Lao UI" pitchFamily="34" charset="0"/>
              <a:cs typeface="Lao UI" pitchFamily="34" charset="0"/>
            </a:endParaRPr>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2015&gt;</a:t>
            </a:r>
            <a:endParaRPr lang="en-US" altLang="ko-KR" dirty="0"/>
          </a:p>
        </p:txBody>
      </p:sp>
      <p:sp>
        <p:nvSpPr>
          <p:cNvPr id="8"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
        <p:nvSpPr>
          <p:cNvPr id="9" name="正方形/長方形 1"/>
          <p:cNvSpPr>
            <a:spLocks noChangeArrowheads="1"/>
          </p:cNvSpPr>
          <p:nvPr/>
        </p:nvSpPr>
        <p:spPr bwMode="auto">
          <a:xfrm>
            <a:off x="914400" y="4487863"/>
            <a:ext cx="78200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2400" dirty="0">
                <a:solidFill>
                  <a:schemeClr val="tx2"/>
                </a:solidFill>
              </a:rPr>
              <a:t>Huan-Bang Li, Marco Hernandez, Igor </a:t>
            </a:r>
            <a:r>
              <a:rPr lang="en-US" altLang="en-US" sz="2400" dirty="0" err="1">
                <a:solidFill>
                  <a:schemeClr val="tx2"/>
                </a:solidFill>
              </a:rPr>
              <a:t>Dotlić</a:t>
            </a:r>
            <a:r>
              <a:rPr lang="en-US" altLang="en-US" sz="2400" dirty="0">
                <a:solidFill>
                  <a:schemeClr val="tx2"/>
                </a:solidFill>
              </a:rPr>
              <a:t>, </a:t>
            </a:r>
            <a:r>
              <a:rPr lang="en-US" altLang="en-US" sz="2400" dirty="0" err="1">
                <a:solidFill>
                  <a:schemeClr val="tx2"/>
                </a:solidFill>
              </a:rPr>
              <a:t>Ryu</a:t>
            </a:r>
            <a:r>
              <a:rPr lang="en-US" altLang="en-US" sz="2400" dirty="0">
                <a:solidFill>
                  <a:schemeClr val="tx2"/>
                </a:solidFill>
              </a:rPr>
              <a:t> Miura</a:t>
            </a:r>
          </a:p>
          <a:p>
            <a:pPr algn="ctr">
              <a:spcBef>
                <a:spcPct val="0"/>
              </a:spcBef>
              <a:buFontTx/>
              <a:buNone/>
            </a:pPr>
            <a:r>
              <a:rPr lang="en-US" altLang="en-US" sz="2400" dirty="0">
                <a:solidFill>
                  <a:schemeClr val="tx2"/>
                </a:solidFill>
              </a:rPr>
              <a:t>(NICT)</a:t>
            </a:r>
            <a:r>
              <a:rPr lang="en-US" altLang="en-US" sz="2400" dirty="0">
                <a:solidFill>
                  <a:srgbClr val="FF0000"/>
                </a:solidFill>
              </a:rPr>
              <a:t> </a:t>
            </a:r>
            <a:endParaRPr lang="ja-JP" altLang="en-US" sz="2400" dirty="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smtClean="0">
                <a:latin typeface="+mn-ea"/>
                <a:ea typeface="+mn-ea"/>
              </a:rPr>
              <a:t>Background</a:t>
            </a:r>
            <a:endParaRPr lang="ko-KR" altLang="en-US" dirty="0">
              <a:latin typeface="+mn-ea"/>
              <a:ea typeface="+mn-ea"/>
            </a:endParaRPr>
          </a:p>
        </p:txBody>
      </p:sp>
      <p:sp>
        <p:nvSpPr>
          <p:cNvPr id="8" name="내용 개체 틀 2"/>
          <p:cNvSpPr>
            <a:spLocks noGrp="1"/>
          </p:cNvSpPr>
          <p:nvPr>
            <p:ph idx="1"/>
          </p:nvPr>
        </p:nvSpPr>
        <p:spPr>
          <a:xfrm>
            <a:off x="539552" y="1556792"/>
            <a:ext cx="8064896" cy="4680519"/>
          </a:xfrm>
        </p:spPr>
        <p:txBody>
          <a:bodyPr/>
          <a:lstStyle/>
          <a:p>
            <a:pPr>
              <a:lnSpc>
                <a:spcPct val="150000"/>
              </a:lnSpc>
            </a:pPr>
            <a:r>
              <a:rPr lang="en-US" sz="3200" b="1" dirty="0" smtClean="0">
                <a:effectLst>
                  <a:outerShdw blurRad="38100" dist="38100" dir="2700000" algn="tl">
                    <a:srgbClr val="000000">
                      <a:alpha val="43137"/>
                    </a:srgbClr>
                  </a:outerShdw>
                </a:effectLst>
                <a:latin typeface="+mn-ea"/>
              </a:rPr>
              <a:t>Group agreements </a:t>
            </a:r>
          </a:p>
          <a:p>
            <a:pPr lvl="1">
              <a:spcBef>
                <a:spcPts val="1200"/>
              </a:spcBef>
            </a:pPr>
            <a:r>
              <a:rPr lang="en-US" sz="2400" b="1" dirty="0" smtClean="0"/>
              <a:t>All PDs in neighborhood should be synchronized no matter they are in a same RF channel or not.</a:t>
            </a:r>
          </a:p>
          <a:p>
            <a:pPr lvl="1">
              <a:spcBef>
                <a:spcPts val="1200"/>
              </a:spcBef>
            </a:pPr>
            <a:r>
              <a:rPr lang="en-US" sz="2400" b="1" dirty="0"/>
              <a:t>U</a:t>
            </a:r>
            <a:r>
              <a:rPr lang="en-US" sz="2400" b="1" dirty="0" smtClean="0"/>
              <a:t>se a common mode to enable quick synchronization.</a:t>
            </a:r>
          </a:p>
          <a:p>
            <a:pPr lvl="1">
              <a:spcBef>
                <a:spcPts val="1200"/>
              </a:spcBef>
            </a:pPr>
            <a:r>
              <a:rPr lang="en-US" sz="2400" b="1" dirty="0"/>
              <a:t>U</a:t>
            </a:r>
            <a:r>
              <a:rPr lang="en-US" sz="2400" b="1" dirty="0" smtClean="0"/>
              <a:t>se the approved distributed synchronization.</a:t>
            </a:r>
          </a:p>
          <a:p>
            <a:pPr>
              <a:spcBef>
                <a:spcPts val="1200"/>
              </a:spcBef>
            </a:pPr>
            <a:endParaRPr lang="en-US" sz="3000" b="1" dirty="0">
              <a:latin typeface="Arial" panose="020B0604020202020204" pitchFamily="34" charset="0"/>
              <a:cs typeface="Arial" panose="020B0604020202020204" pitchFamily="34" charset="0"/>
            </a:endParaRPr>
          </a:p>
          <a:p>
            <a:pPr marL="0" indent="0">
              <a:spcBef>
                <a:spcPts val="1200"/>
              </a:spcBef>
              <a:buNone/>
            </a:pPr>
            <a:r>
              <a:rPr lang="en-US" sz="3000" b="1" dirty="0" smtClean="0">
                <a:latin typeface="Arial" panose="020B0604020202020204" pitchFamily="34" charset="0"/>
                <a:cs typeface="Arial" panose="020B0604020202020204" pitchFamily="34" charset="0"/>
              </a:rPr>
              <a:t>       How to realize global synchronization </a:t>
            </a:r>
          </a:p>
          <a:p>
            <a:pPr marL="0" indent="0">
              <a:spcBef>
                <a:spcPts val="0"/>
              </a:spcBef>
              <a:buNone/>
            </a:pPr>
            <a:r>
              <a:rPr lang="en-US" sz="3000" b="1" dirty="0">
                <a:latin typeface="Arial" panose="020B0604020202020204" pitchFamily="34" charset="0"/>
                <a:cs typeface="Arial" panose="020B0604020202020204" pitchFamily="34" charset="0"/>
              </a:rPr>
              <a:t> </a:t>
            </a:r>
            <a:r>
              <a:rPr lang="en-US" sz="3000" b="1" dirty="0" smtClean="0">
                <a:latin typeface="Arial" panose="020B0604020202020204" pitchFamily="34" charset="0"/>
                <a:cs typeface="Arial" panose="020B0604020202020204" pitchFamily="34" charset="0"/>
              </a:rPr>
              <a:t>     for PDs in different RF channels?</a:t>
            </a:r>
          </a:p>
          <a:p>
            <a:pPr marL="0" indent="0">
              <a:spcBef>
                <a:spcPts val="0"/>
              </a:spcBef>
              <a:buNone/>
            </a:pPr>
            <a:endParaRPr lang="en-US" sz="3000" b="1" dirty="0" smtClean="0">
              <a:latin typeface="Arial" panose="020B0604020202020204" pitchFamily="34" charset="0"/>
              <a:cs typeface="Arial" panose="020B0604020202020204" pitchFamily="34" charset="0"/>
            </a:endParaRPr>
          </a:p>
        </p:txBody>
      </p:sp>
      <p:sp>
        <p:nvSpPr>
          <p:cNvPr id="9"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2015&gt;</a:t>
            </a:r>
            <a:endParaRPr lang="en-US" altLang="ko-KR" dirty="0"/>
          </a:p>
        </p:txBody>
      </p:sp>
      <p:sp>
        <p:nvSpPr>
          <p:cNvPr id="10"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Tree>
    <p:extLst>
      <p:ext uri="{BB962C8B-B14F-4D97-AF65-F5344CB8AC3E}">
        <p14:creationId xmlns:p14="http://schemas.microsoft.com/office/powerpoint/2010/main" val="3968088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smtClean="0">
                <a:latin typeface="+mn-ea"/>
                <a:ea typeface="+mn-ea"/>
              </a:rPr>
              <a:t>Objective</a:t>
            </a:r>
            <a:endParaRPr lang="ko-KR" altLang="en-US" dirty="0">
              <a:latin typeface="+mn-ea"/>
              <a:ea typeface="+mn-ea"/>
            </a:endParaRPr>
          </a:p>
        </p:txBody>
      </p:sp>
      <p:sp>
        <p:nvSpPr>
          <p:cNvPr id="8" name="내용 개체 틀 2"/>
          <p:cNvSpPr>
            <a:spLocks noGrp="1"/>
          </p:cNvSpPr>
          <p:nvPr>
            <p:ph idx="1"/>
          </p:nvPr>
        </p:nvSpPr>
        <p:spPr>
          <a:xfrm>
            <a:off x="611560" y="2132856"/>
            <a:ext cx="8064896" cy="3096344"/>
          </a:xfrm>
        </p:spPr>
        <p:txBody>
          <a:bodyPr/>
          <a:lstStyle/>
          <a:p>
            <a:pPr marL="0" indent="0" algn="ctr">
              <a:spcBef>
                <a:spcPts val="1200"/>
              </a:spcBef>
              <a:buNone/>
            </a:pPr>
            <a:r>
              <a:rPr lang="en-US" sz="3000" b="1" dirty="0" smtClean="0">
                <a:latin typeface="Arial" panose="020B0604020202020204" pitchFamily="34" charset="0"/>
                <a:cs typeface="Arial" panose="020B0604020202020204" pitchFamily="34" charset="0"/>
              </a:rPr>
              <a:t>Propose a method to enable global synchronization among devices </a:t>
            </a:r>
          </a:p>
          <a:p>
            <a:pPr marL="0" indent="0" algn="ctr">
              <a:spcBef>
                <a:spcPts val="0"/>
              </a:spcBef>
              <a:buNone/>
            </a:pPr>
            <a:r>
              <a:rPr lang="en-US" sz="3000" b="1" dirty="0" smtClean="0">
                <a:latin typeface="Arial" panose="020B0604020202020204" pitchFamily="34" charset="0"/>
                <a:cs typeface="Arial" panose="020B0604020202020204" pitchFamily="34" charset="0"/>
              </a:rPr>
              <a:t>in different RF channels.</a:t>
            </a:r>
          </a:p>
          <a:p>
            <a:pPr marL="0" indent="0" algn="ctr">
              <a:spcBef>
                <a:spcPts val="0"/>
              </a:spcBef>
              <a:buNone/>
            </a:pPr>
            <a:endParaRPr lang="en-US" sz="3000" b="1" dirty="0" smtClean="0">
              <a:latin typeface="Arial" panose="020B0604020202020204" pitchFamily="34" charset="0"/>
              <a:cs typeface="Arial" panose="020B0604020202020204" pitchFamily="34" charset="0"/>
            </a:endParaRPr>
          </a:p>
        </p:txBody>
      </p:sp>
      <p:sp>
        <p:nvSpPr>
          <p:cNvPr id="9"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2015&gt;</a:t>
            </a:r>
            <a:endParaRPr lang="en-US" altLang="ko-KR" dirty="0"/>
          </a:p>
        </p:txBody>
      </p:sp>
      <p:sp>
        <p:nvSpPr>
          <p:cNvPr id="10"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Tree>
    <p:extLst>
      <p:ext uri="{BB962C8B-B14F-4D97-AF65-F5344CB8AC3E}">
        <p14:creationId xmlns:p14="http://schemas.microsoft.com/office/powerpoint/2010/main" val="40690794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smtClean="0">
                <a:latin typeface="+mn-ea"/>
                <a:ea typeface="+mn-ea"/>
              </a:rPr>
              <a:t>What Is Common Mode?</a:t>
            </a:r>
            <a:endParaRPr lang="ko-KR" altLang="en-US" dirty="0">
              <a:latin typeface="+mn-ea"/>
              <a:ea typeface="+mn-ea"/>
            </a:endParaRPr>
          </a:p>
        </p:txBody>
      </p:sp>
      <p:sp>
        <p:nvSpPr>
          <p:cNvPr id="9"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2015&gt;</a:t>
            </a:r>
            <a:endParaRPr lang="en-US" altLang="ko-KR" dirty="0"/>
          </a:p>
        </p:txBody>
      </p:sp>
      <p:sp>
        <p:nvSpPr>
          <p:cNvPr id="10"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
        <p:nvSpPr>
          <p:cNvPr id="11" name="Rectangle 3"/>
          <p:cNvSpPr txBox="1">
            <a:spLocks noChangeArrowheads="1"/>
          </p:cNvSpPr>
          <p:nvPr/>
        </p:nvSpPr>
        <p:spPr bwMode="auto">
          <a:xfrm>
            <a:off x="685800" y="1988840"/>
            <a:ext cx="79248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457200" indent="-457200" algn="just">
              <a:spcBef>
                <a:spcPts val="1200"/>
              </a:spcBef>
              <a:buFont typeface="Arial" panose="020B0604020202020204" pitchFamily="34" charset="0"/>
              <a:buChar char="•"/>
              <a:defRPr/>
            </a:pPr>
            <a:r>
              <a:rPr lang="en-US" altLang="ja-JP" sz="2800" dirty="0" smtClean="0">
                <a:latin typeface="+mn-lt"/>
                <a:cs typeface="Times New Roman" panose="02020603050405020304" pitchFamily="18" charset="0"/>
              </a:rPr>
              <a:t>There shall be one and only one common </a:t>
            </a:r>
            <a:r>
              <a:rPr lang="en-US" altLang="ja-JP" sz="2800" dirty="0">
                <a:latin typeface="+mn-lt"/>
                <a:cs typeface="Times New Roman" panose="02020603050405020304" pitchFamily="18" charset="0"/>
              </a:rPr>
              <a:t>mode </a:t>
            </a:r>
            <a:r>
              <a:rPr lang="en-US" altLang="ja-JP" sz="2800" dirty="0" smtClean="0">
                <a:latin typeface="+mn-lt"/>
                <a:cs typeface="Times New Roman" panose="02020603050405020304" pitchFamily="18" charset="0"/>
              </a:rPr>
              <a:t>defined at </a:t>
            </a:r>
            <a:r>
              <a:rPr lang="en-US" altLang="ja-JP" sz="2800" dirty="0" smtClean="0">
                <a:latin typeface="+mn-lt"/>
                <a:cs typeface="Times New Roman" panose="02020603050405020304" pitchFamily="18" charset="0"/>
              </a:rPr>
              <a:t>each frequency </a:t>
            </a:r>
            <a:r>
              <a:rPr lang="en-US" altLang="ja-JP" sz="2800" dirty="0" smtClean="0">
                <a:latin typeface="+mn-lt"/>
                <a:cs typeface="Times New Roman" panose="02020603050405020304" pitchFamily="18" charset="0"/>
              </a:rPr>
              <a:t>band. </a:t>
            </a:r>
            <a:endParaRPr lang="en-US" altLang="ja-JP" sz="2800" dirty="0" smtClean="0">
              <a:latin typeface="+mn-lt"/>
              <a:cs typeface="Times New Roman" panose="02020603050405020304" pitchFamily="18" charset="0"/>
            </a:endParaRPr>
          </a:p>
          <a:p>
            <a:pPr marL="457200" indent="-457200" algn="just">
              <a:spcBef>
                <a:spcPts val="1200"/>
              </a:spcBef>
              <a:buFont typeface="Arial" panose="020B0604020202020204" pitchFamily="34" charset="0"/>
              <a:buChar char="•"/>
              <a:defRPr/>
            </a:pPr>
            <a:r>
              <a:rPr lang="en-US" altLang="ja-JP" sz="2800" dirty="0" smtClean="0">
                <a:latin typeface="+mn-lt"/>
                <a:cs typeface="Times New Roman" panose="02020603050405020304" pitchFamily="18" charset="0"/>
              </a:rPr>
              <a:t>At least, the </a:t>
            </a:r>
            <a:r>
              <a:rPr lang="en-US" altLang="ja-JP" sz="2800" dirty="0" smtClean="0">
                <a:latin typeface="+mn-lt"/>
                <a:cs typeface="Times New Roman" panose="02020603050405020304" pitchFamily="18" charset="0"/>
              </a:rPr>
              <a:t>common </a:t>
            </a:r>
            <a:r>
              <a:rPr lang="en-US" altLang="ja-JP" sz="2800" dirty="0">
                <a:latin typeface="+mn-lt"/>
                <a:cs typeface="Times New Roman" panose="02020603050405020304" pitchFamily="18" charset="0"/>
              </a:rPr>
              <a:t>mode </a:t>
            </a:r>
            <a:r>
              <a:rPr lang="en-US" altLang="ja-JP" sz="2800" dirty="0" smtClean="0">
                <a:latin typeface="+mn-lt"/>
                <a:cs typeface="Times New Roman" panose="02020603050405020304" pitchFamily="18" charset="0"/>
              </a:rPr>
              <a:t>shall </a:t>
            </a:r>
            <a:r>
              <a:rPr lang="en-US" altLang="ja-JP" sz="2800" dirty="0" smtClean="0">
                <a:latin typeface="+mn-lt"/>
                <a:cs typeface="Times New Roman" panose="02020603050405020304" pitchFamily="18" charset="0"/>
              </a:rPr>
              <a:t>have a fixed </a:t>
            </a:r>
            <a:r>
              <a:rPr lang="en-US" altLang="ja-JP" sz="2800" dirty="0" smtClean="0">
                <a:latin typeface="+mn-lt"/>
                <a:cs typeface="Times New Roman" panose="02020603050405020304" pitchFamily="18" charset="0"/>
              </a:rPr>
              <a:t>RF channel, and </a:t>
            </a:r>
            <a:r>
              <a:rPr lang="en-US" altLang="ja-JP" sz="2800" dirty="0" smtClean="0">
                <a:latin typeface="+mn-lt"/>
                <a:cs typeface="Times New Roman" panose="02020603050405020304" pitchFamily="18" charset="0"/>
              </a:rPr>
              <a:t>fixed </a:t>
            </a:r>
            <a:r>
              <a:rPr lang="en-US" altLang="ja-JP" sz="2800" dirty="0" smtClean="0">
                <a:latin typeface="+mn-lt"/>
                <a:cs typeface="Times New Roman" panose="02020603050405020304" pitchFamily="18" charset="0"/>
              </a:rPr>
              <a:t>PHY </a:t>
            </a:r>
            <a:r>
              <a:rPr lang="en-US" altLang="ja-JP" sz="2800" dirty="0" smtClean="0">
                <a:latin typeface="+mn-lt"/>
                <a:cs typeface="Times New Roman" panose="02020603050405020304" pitchFamily="18" charset="0"/>
              </a:rPr>
              <a:t>parameters.</a:t>
            </a:r>
            <a:endParaRPr lang="en-US" altLang="ja-JP" sz="2800" dirty="0" smtClean="0">
              <a:latin typeface="+mn-lt"/>
              <a:cs typeface="Times New Roman" panose="02020603050405020304" pitchFamily="18" charset="0"/>
            </a:endParaRPr>
          </a:p>
        </p:txBody>
      </p:sp>
    </p:spTree>
    <p:extLst>
      <p:ext uri="{BB962C8B-B14F-4D97-AF65-F5344CB8AC3E}">
        <p14:creationId xmlns:p14="http://schemas.microsoft.com/office/powerpoint/2010/main" val="41550714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6</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smtClean="0">
                <a:latin typeface="+mn-ea"/>
                <a:ea typeface="+mn-ea"/>
              </a:rPr>
              <a:t>Usage of Common Mode</a:t>
            </a:r>
            <a:endParaRPr lang="ko-KR" altLang="en-US" dirty="0">
              <a:latin typeface="+mn-ea"/>
              <a:ea typeface="+mn-ea"/>
            </a:endParaRPr>
          </a:p>
        </p:txBody>
      </p:sp>
      <p:sp>
        <p:nvSpPr>
          <p:cNvPr id="9"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2015&gt;</a:t>
            </a:r>
            <a:endParaRPr lang="en-US" altLang="ko-KR" dirty="0"/>
          </a:p>
        </p:txBody>
      </p:sp>
      <p:sp>
        <p:nvSpPr>
          <p:cNvPr id="10"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
        <p:nvSpPr>
          <p:cNvPr id="11" name="Rectangle 3"/>
          <p:cNvSpPr txBox="1">
            <a:spLocks noChangeArrowheads="1"/>
          </p:cNvSpPr>
          <p:nvPr/>
        </p:nvSpPr>
        <p:spPr bwMode="auto">
          <a:xfrm>
            <a:off x="685800" y="1988840"/>
            <a:ext cx="79248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457200" indent="-457200" algn="just">
              <a:spcBef>
                <a:spcPts val="1200"/>
              </a:spcBef>
              <a:buFont typeface="Arial" panose="020B0604020202020204" pitchFamily="34" charset="0"/>
              <a:buChar char="•"/>
              <a:defRPr/>
            </a:pPr>
            <a:r>
              <a:rPr lang="en-US" altLang="ja-JP" sz="2800" dirty="0" smtClean="0">
                <a:latin typeface="+mn-lt"/>
                <a:cs typeface="Times New Roman" panose="02020603050405020304" pitchFamily="18" charset="0"/>
              </a:rPr>
              <a:t>Any PD enters the common mode shall perform the d</a:t>
            </a:r>
            <a:r>
              <a:rPr lang="en-US" altLang="ja-JP" sz="2800" dirty="0" smtClean="0">
                <a:latin typeface="+mn-lt"/>
                <a:cs typeface="Times New Roman" panose="02020603050405020304" pitchFamily="18" charset="0"/>
              </a:rPr>
              <a:t>istributed synchronization as adopted in the draft.</a:t>
            </a:r>
          </a:p>
          <a:p>
            <a:pPr marL="457200" indent="-457200" algn="just">
              <a:spcBef>
                <a:spcPts val="1200"/>
              </a:spcBef>
              <a:buFont typeface="Arial" panose="020B0604020202020204" pitchFamily="34" charset="0"/>
              <a:buChar char="•"/>
              <a:defRPr/>
            </a:pPr>
            <a:r>
              <a:rPr lang="en-US" altLang="ja-JP" sz="2800" dirty="0" smtClean="0">
                <a:latin typeface="+mn-lt"/>
                <a:cs typeface="Times New Roman" panose="02020603050405020304" pitchFamily="18" charset="0"/>
              </a:rPr>
              <a:t>An initiator PD shall first get synchronized in common mode.</a:t>
            </a:r>
          </a:p>
          <a:p>
            <a:pPr marL="457200" indent="-457200" algn="just">
              <a:spcBef>
                <a:spcPts val="1200"/>
              </a:spcBef>
              <a:buFont typeface="Arial" panose="020B0604020202020204" pitchFamily="34" charset="0"/>
              <a:buChar char="•"/>
              <a:defRPr/>
            </a:pPr>
            <a:r>
              <a:rPr lang="en-US" altLang="ja-JP" sz="2800" dirty="0" smtClean="0">
                <a:latin typeface="+mn-lt"/>
                <a:cs typeface="Times New Roman" panose="02020603050405020304" pitchFamily="18" charset="0"/>
              </a:rPr>
              <a:t>A PD attempts to join PAC network should first start synchronization in common mode.</a:t>
            </a:r>
          </a:p>
          <a:p>
            <a:pPr marL="457200" indent="-457200" algn="just">
              <a:spcBef>
                <a:spcPts val="1200"/>
              </a:spcBef>
              <a:buFont typeface="Arial" panose="020B0604020202020204" pitchFamily="34" charset="0"/>
              <a:buChar char="•"/>
              <a:defRPr/>
            </a:pPr>
            <a:endParaRPr lang="en-US" altLang="ja-JP" sz="2800" dirty="0" smtClean="0">
              <a:latin typeface="+mn-lt"/>
              <a:cs typeface="Times New Roman" panose="02020603050405020304" pitchFamily="18" charset="0"/>
            </a:endParaRPr>
          </a:p>
        </p:txBody>
      </p:sp>
    </p:spTree>
    <p:extLst>
      <p:ext uri="{BB962C8B-B14F-4D97-AF65-F5344CB8AC3E}">
        <p14:creationId xmlns:p14="http://schemas.microsoft.com/office/powerpoint/2010/main" val="5894372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smtClean="0">
                <a:latin typeface="+mn-ea"/>
                <a:ea typeface="+mn-ea"/>
              </a:rPr>
              <a:t>Synchronization Outside Common Mode</a:t>
            </a:r>
            <a:endParaRPr lang="ko-KR" altLang="en-US" dirty="0">
              <a:latin typeface="+mn-ea"/>
              <a:ea typeface="+mn-ea"/>
            </a:endParaRPr>
          </a:p>
        </p:txBody>
      </p:sp>
      <p:sp>
        <p:nvSpPr>
          <p:cNvPr id="9"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2015&gt;</a:t>
            </a:r>
            <a:endParaRPr lang="en-US" altLang="ko-KR" dirty="0"/>
          </a:p>
        </p:txBody>
      </p:sp>
      <p:sp>
        <p:nvSpPr>
          <p:cNvPr id="10"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
        <p:nvSpPr>
          <p:cNvPr id="11" name="Rectangle 3"/>
          <p:cNvSpPr txBox="1">
            <a:spLocks noChangeArrowheads="1"/>
          </p:cNvSpPr>
          <p:nvPr/>
        </p:nvSpPr>
        <p:spPr bwMode="auto">
          <a:xfrm>
            <a:off x="685800" y="2494384"/>
            <a:ext cx="79248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457200" indent="-457200" algn="just">
              <a:spcBef>
                <a:spcPts val="1200"/>
              </a:spcBef>
              <a:buFont typeface="Arial" panose="020B0604020202020204" pitchFamily="34" charset="0"/>
              <a:buChar char="•"/>
              <a:defRPr/>
            </a:pPr>
            <a:r>
              <a:rPr lang="en-US" altLang="ja-JP" sz="2800" dirty="0" smtClean="0">
                <a:latin typeface="+mn-lt"/>
                <a:cs typeface="Times New Roman" panose="02020603050405020304" pitchFamily="18" charset="0"/>
              </a:rPr>
              <a:t>Any PD outside the common mode shall perform the d</a:t>
            </a:r>
            <a:r>
              <a:rPr lang="en-US" altLang="ja-JP" sz="2800" dirty="0" smtClean="0">
                <a:latin typeface="+mn-lt"/>
                <a:cs typeface="Times New Roman" panose="02020603050405020304" pitchFamily="18" charset="0"/>
              </a:rPr>
              <a:t>istributed synchronization as adopted in the draft but with the following condition:</a:t>
            </a:r>
          </a:p>
          <a:p>
            <a:pPr marL="0" indent="0" algn="just">
              <a:spcBef>
                <a:spcPts val="2400"/>
              </a:spcBef>
              <a:defRPr/>
            </a:pPr>
            <a:r>
              <a:rPr lang="en-US" altLang="ja-JP" sz="2800" dirty="0" smtClean="0">
                <a:latin typeface="+mn-lt"/>
                <a:cs typeface="Times New Roman" panose="02020603050405020304" pitchFamily="18" charset="0"/>
              </a:rPr>
              <a:t>    Only PDs got synchronized in common mode </a:t>
            </a:r>
          </a:p>
          <a:p>
            <a:pPr marL="0" indent="0" algn="just">
              <a:spcBef>
                <a:spcPts val="0"/>
              </a:spcBef>
              <a:defRPr/>
            </a:pPr>
            <a:r>
              <a:rPr lang="en-US" altLang="ja-JP" sz="2800" dirty="0">
                <a:latin typeface="+mn-lt"/>
                <a:cs typeface="Times New Roman" panose="02020603050405020304" pitchFamily="18" charset="0"/>
              </a:rPr>
              <a:t> </a:t>
            </a:r>
            <a:r>
              <a:rPr lang="en-US" altLang="ja-JP" sz="2800" dirty="0" smtClean="0">
                <a:latin typeface="+mn-lt"/>
                <a:cs typeface="Times New Roman" panose="02020603050405020304" pitchFamily="18" charset="0"/>
              </a:rPr>
              <a:t>   are allowed to transmit synchronization signal  </a:t>
            </a:r>
          </a:p>
          <a:p>
            <a:pPr marL="0" indent="0" algn="just">
              <a:spcBef>
                <a:spcPts val="0"/>
              </a:spcBef>
              <a:defRPr/>
            </a:pPr>
            <a:r>
              <a:rPr lang="en-US" altLang="ja-JP" sz="2800" dirty="0">
                <a:latin typeface="+mn-lt"/>
                <a:cs typeface="Times New Roman" panose="02020603050405020304" pitchFamily="18" charset="0"/>
              </a:rPr>
              <a:t> </a:t>
            </a:r>
            <a:r>
              <a:rPr lang="en-US" altLang="ja-JP" sz="2800" dirty="0" smtClean="0">
                <a:latin typeface="+mn-lt"/>
                <a:cs typeface="Times New Roman" panose="02020603050405020304" pitchFamily="18" charset="0"/>
              </a:rPr>
              <a:t>   in any RF channels.</a:t>
            </a:r>
          </a:p>
          <a:p>
            <a:pPr marL="457200" indent="-457200" algn="just">
              <a:spcBef>
                <a:spcPts val="1200"/>
              </a:spcBef>
              <a:buFont typeface="Arial" panose="020B0604020202020204" pitchFamily="34" charset="0"/>
              <a:buChar char="•"/>
              <a:defRPr/>
            </a:pPr>
            <a:endParaRPr lang="en-US" altLang="ja-JP" sz="2800" dirty="0" smtClean="0">
              <a:latin typeface="+mn-lt"/>
              <a:cs typeface="Times New Roman" panose="02020603050405020304" pitchFamily="18" charset="0"/>
            </a:endParaRPr>
          </a:p>
          <a:p>
            <a:pPr marL="457200" indent="-457200" algn="just">
              <a:spcBef>
                <a:spcPts val="1200"/>
              </a:spcBef>
              <a:buFont typeface="Arial" panose="020B0604020202020204" pitchFamily="34" charset="0"/>
              <a:buChar char="•"/>
              <a:defRPr/>
            </a:pPr>
            <a:endParaRPr lang="en-US" altLang="ja-JP" sz="2800" dirty="0" smtClean="0">
              <a:latin typeface="+mn-lt"/>
              <a:cs typeface="Times New Roman" panose="02020603050405020304" pitchFamily="18" charset="0"/>
            </a:endParaRPr>
          </a:p>
        </p:txBody>
      </p:sp>
    </p:spTree>
    <p:extLst>
      <p:ext uri="{BB962C8B-B14F-4D97-AF65-F5344CB8AC3E}">
        <p14:creationId xmlns:p14="http://schemas.microsoft.com/office/powerpoint/2010/main" val="25483011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8</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smtClean="0">
                <a:latin typeface="+mn-ea"/>
                <a:ea typeface="+mn-ea"/>
              </a:rPr>
              <a:t>Synchronization Outside Common Mode (continue)</a:t>
            </a:r>
            <a:endParaRPr lang="ko-KR" altLang="en-US" dirty="0">
              <a:latin typeface="+mn-ea"/>
              <a:ea typeface="+mn-ea"/>
            </a:endParaRPr>
          </a:p>
        </p:txBody>
      </p:sp>
      <p:sp>
        <p:nvSpPr>
          <p:cNvPr id="9"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2015&gt;</a:t>
            </a:r>
            <a:endParaRPr lang="en-US" altLang="ko-KR" dirty="0"/>
          </a:p>
        </p:txBody>
      </p:sp>
      <p:sp>
        <p:nvSpPr>
          <p:cNvPr id="10"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
        <p:nvSpPr>
          <p:cNvPr id="11" name="Rectangle 3"/>
          <p:cNvSpPr txBox="1">
            <a:spLocks noChangeArrowheads="1"/>
          </p:cNvSpPr>
          <p:nvPr/>
        </p:nvSpPr>
        <p:spPr bwMode="auto">
          <a:xfrm>
            <a:off x="539552" y="2494384"/>
            <a:ext cx="8071048"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457200" indent="-457200" algn="just">
              <a:spcBef>
                <a:spcPts val="1200"/>
              </a:spcBef>
              <a:buFont typeface="Arial" panose="020B0604020202020204" pitchFamily="34" charset="0"/>
              <a:buChar char="•"/>
              <a:defRPr/>
            </a:pPr>
            <a:r>
              <a:rPr lang="en-US" altLang="ja-JP" sz="2800" dirty="0" smtClean="0">
                <a:latin typeface="+mn-lt"/>
                <a:cs typeface="Times New Roman" panose="02020603050405020304" pitchFamily="18" charset="0"/>
              </a:rPr>
              <a:t>A PD got synchronized in common mode and starts to transmit synchronization signal in any other RF channels rather than the common mode shall be re-synchronized in common mode for a minimum interval of time or it shall stop transmit synchronization signal.</a:t>
            </a:r>
          </a:p>
          <a:p>
            <a:pPr marL="0" indent="0" algn="just">
              <a:spcBef>
                <a:spcPts val="0"/>
              </a:spcBef>
              <a:defRPr/>
            </a:pPr>
            <a:r>
              <a:rPr lang="en-US" altLang="ja-JP" sz="2800" dirty="0">
                <a:latin typeface="+mn-lt"/>
                <a:cs typeface="Times New Roman" panose="02020603050405020304" pitchFamily="18" charset="0"/>
              </a:rPr>
              <a:t> </a:t>
            </a:r>
            <a:r>
              <a:rPr lang="en-US" altLang="ja-JP" sz="2800" dirty="0" smtClean="0">
                <a:latin typeface="+mn-lt"/>
                <a:cs typeface="Times New Roman" panose="02020603050405020304" pitchFamily="18" charset="0"/>
              </a:rPr>
              <a:t>   </a:t>
            </a:r>
            <a:endParaRPr lang="en-US" altLang="ja-JP" sz="2800" dirty="0" smtClean="0">
              <a:latin typeface="+mn-lt"/>
              <a:cs typeface="Times New Roman" panose="02020603050405020304" pitchFamily="18" charset="0"/>
            </a:endParaRPr>
          </a:p>
          <a:p>
            <a:pPr marL="457200" indent="-457200" algn="just">
              <a:spcBef>
                <a:spcPts val="1200"/>
              </a:spcBef>
              <a:buFont typeface="Arial" panose="020B0604020202020204" pitchFamily="34" charset="0"/>
              <a:buChar char="•"/>
              <a:defRPr/>
            </a:pPr>
            <a:endParaRPr lang="en-US" altLang="ja-JP" sz="2800" dirty="0" smtClean="0">
              <a:latin typeface="+mn-lt"/>
              <a:cs typeface="Times New Roman" panose="02020603050405020304" pitchFamily="18" charset="0"/>
            </a:endParaRPr>
          </a:p>
        </p:txBody>
      </p:sp>
    </p:spTree>
    <p:extLst>
      <p:ext uri="{BB962C8B-B14F-4D97-AF65-F5344CB8AC3E}">
        <p14:creationId xmlns:p14="http://schemas.microsoft.com/office/powerpoint/2010/main" val="42679923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9</a:t>
            </a:fld>
            <a:endParaRPr lang="en-US" altLang="ko-KR"/>
          </a:p>
        </p:txBody>
      </p:sp>
      <p:sp>
        <p:nvSpPr>
          <p:cNvPr id="7" name="제목 1"/>
          <p:cNvSpPr>
            <a:spLocks noGrp="1"/>
          </p:cNvSpPr>
          <p:nvPr>
            <p:ph type="title"/>
          </p:nvPr>
        </p:nvSpPr>
        <p:spPr>
          <a:xfrm>
            <a:off x="0" y="685800"/>
            <a:ext cx="8892480" cy="1066800"/>
          </a:xfrm>
        </p:spPr>
        <p:txBody>
          <a:bodyPr/>
          <a:lstStyle/>
          <a:p>
            <a:r>
              <a:rPr lang="en-US" altLang="ko-KR" dirty="0" smtClean="0">
                <a:latin typeface="+mn-ea"/>
                <a:ea typeface="+mn-ea"/>
              </a:rPr>
              <a:t>Parameters To be decided</a:t>
            </a:r>
            <a:endParaRPr lang="ko-KR" altLang="en-US" dirty="0">
              <a:latin typeface="+mn-ea"/>
              <a:ea typeface="+mn-ea"/>
            </a:endParaRPr>
          </a:p>
        </p:txBody>
      </p:sp>
      <p:sp>
        <p:nvSpPr>
          <p:cNvPr id="9" name="날짜 개체 틀 3"/>
          <p:cNvSpPr>
            <a:spLocks noGrp="1"/>
          </p:cNvSpPr>
          <p:nvPr>
            <p:ph type="dt" sz="half" idx="10"/>
          </p:nvPr>
        </p:nvSpPr>
        <p:spPr>
          <a:xfrm>
            <a:off x="685800" y="377825"/>
            <a:ext cx="1600200" cy="215900"/>
          </a:xfrm>
        </p:spPr>
        <p:txBody>
          <a:bodyPr/>
          <a:lstStyle/>
          <a:p>
            <a:pPr>
              <a:defRPr/>
            </a:pPr>
            <a:r>
              <a:rPr lang="en-US" altLang="ko-KR" dirty="0" smtClean="0"/>
              <a:t>&lt;September 2015&gt;</a:t>
            </a:r>
            <a:endParaRPr lang="en-US" altLang="ko-KR" dirty="0"/>
          </a:p>
        </p:txBody>
      </p:sp>
      <p:sp>
        <p:nvSpPr>
          <p:cNvPr id="10" name="Footer Placeholder 2"/>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dirty="0" smtClean="0">
                <a:latin typeface="Times New Roman" pitchFamily="18" charset="0"/>
              </a:rPr>
              <a:t>Li, Hernandez, </a:t>
            </a:r>
            <a:r>
              <a:rPr lang="en-US" altLang="en-US" sz="1200" dirty="0" err="1" smtClean="0">
                <a:latin typeface="Times New Roman" pitchFamily="18" charset="0"/>
              </a:rPr>
              <a:t>Dotlić</a:t>
            </a:r>
            <a:r>
              <a:rPr lang="en-US" altLang="en-US" sz="1200" dirty="0" smtClean="0">
                <a:latin typeface="Times New Roman" pitchFamily="18" charset="0"/>
              </a:rPr>
              <a:t>, Miura (NICT)</a:t>
            </a:r>
          </a:p>
        </p:txBody>
      </p:sp>
      <p:sp>
        <p:nvSpPr>
          <p:cNvPr id="11" name="Rectangle 3"/>
          <p:cNvSpPr txBox="1">
            <a:spLocks noChangeArrowheads="1"/>
          </p:cNvSpPr>
          <p:nvPr/>
        </p:nvSpPr>
        <p:spPr bwMode="auto">
          <a:xfrm>
            <a:off x="685800" y="2204864"/>
            <a:ext cx="79248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marL="457200" indent="-457200" algn="just">
              <a:spcBef>
                <a:spcPts val="1200"/>
              </a:spcBef>
              <a:buFont typeface="Arial" panose="020B0604020202020204" pitchFamily="34" charset="0"/>
              <a:buChar char="•"/>
              <a:defRPr/>
            </a:pPr>
            <a:r>
              <a:rPr lang="en-US" altLang="ja-JP" sz="2800" dirty="0" smtClean="0">
                <a:latin typeface="+mn-lt"/>
                <a:cs typeface="Times New Roman" panose="02020603050405020304" pitchFamily="18" charset="0"/>
              </a:rPr>
              <a:t>A fixed RF channel and fixed PHY parameters for the common mode at each frequency band.</a:t>
            </a:r>
          </a:p>
          <a:p>
            <a:pPr marL="457200" indent="-457200" algn="just">
              <a:spcBef>
                <a:spcPts val="1200"/>
              </a:spcBef>
              <a:buFont typeface="Arial" panose="020B0604020202020204" pitchFamily="34" charset="0"/>
              <a:buChar char="•"/>
              <a:defRPr/>
            </a:pPr>
            <a:endParaRPr lang="en-US" altLang="ja-JP" sz="2800" dirty="0" smtClean="0">
              <a:latin typeface="+mn-lt"/>
              <a:cs typeface="Times New Roman" panose="02020603050405020304" pitchFamily="18" charset="0"/>
            </a:endParaRPr>
          </a:p>
          <a:p>
            <a:pPr marL="457200" indent="-457200" algn="just">
              <a:spcBef>
                <a:spcPts val="1200"/>
              </a:spcBef>
              <a:buFont typeface="Arial" panose="020B0604020202020204" pitchFamily="34" charset="0"/>
              <a:buChar char="•"/>
              <a:defRPr/>
            </a:pPr>
            <a:r>
              <a:rPr lang="en-US" altLang="ja-JP" sz="2800" dirty="0" smtClean="0">
                <a:latin typeface="+mn-lt"/>
                <a:cs typeface="Times New Roman" panose="02020603050405020304" pitchFamily="18" charset="0"/>
              </a:rPr>
              <a:t>The minimum interval that a PD shall get re-synchronized in common mode.</a:t>
            </a:r>
            <a:endParaRPr lang="en-US" altLang="ja-JP" sz="2800" dirty="0" smtClean="0">
              <a:latin typeface="+mn-lt"/>
              <a:cs typeface="Times New Roman" panose="02020603050405020304" pitchFamily="18" charset="0"/>
            </a:endParaRPr>
          </a:p>
        </p:txBody>
      </p:sp>
    </p:spTree>
    <p:extLst>
      <p:ext uri="{BB962C8B-B14F-4D97-AF65-F5344CB8AC3E}">
        <p14:creationId xmlns:p14="http://schemas.microsoft.com/office/powerpoint/2010/main" val="846593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78716</TotalTime>
  <Words>489</Words>
  <Application>Microsoft Office PowerPoint</Application>
  <PresentationFormat>画面に合わせる (4:3)</PresentationFormat>
  <Paragraphs>76</Paragraphs>
  <Slides>10</Slides>
  <Notes>1</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Blank Presentation</vt:lpstr>
      <vt:lpstr>PowerPoint プレゼンテーション</vt:lpstr>
      <vt:lpstr>Synchronization Between Channels Towards Global Synchronization</vt:lpstr>
      <vt:lpstr>Background</vt:lpstr>
      <vt:lpstr>Objective</vt:lpstr>
      <vt:lpstr>What Is Common Mode?</vt:lpstr>
      <vt:lpstr>Usage of Common Mode</vt:lpstr>
      <vt:lpstr>Synchronization Outside Common Mode</vt:lpstr>
      <vt:lpstr>Synchronization Outside Common Mode (continue)</vt:lpstr>
      <vt:lpstr>Parameters To be decided</vt:lpstr>
      <vt:lpstr>PowerPoint プレゼンテーション</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Li</cp:lastModifiedBy>
  <cp:revision>2754</cp:revision>
  <cp:lastPrinted>1998-02-10T13:28:06Z</cp:lastPrinted>
  <dcterms:created xsi:type="dcterms:W3CDTF">1999-11-08T18:59:45Z</dcterms:created>
  <dcterms:modified xsi:type="dcterms:W3CDTF">2015-09-15T16:50:53Z</dcterms:modified>
</cp:coreProperties>
</file>