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9" r:id="rId2"/>
    <p:sldId id="301" r:id="rId3"/>
    <p:sldId id="363" r:id="rId4"/>
    <p:sldId id="302" r:id="rId5"/>
    <p:sldId id="303" r:id="rId6"/>
    <p:sldId id="326" r:id="rId7"/>
    <p:sldId id="361" r:id="rId8"/>
    <p:sldId id="307" r:id="rId9"/>
    <p:sldId id="348" r:id="rId10"/>
    <p:sldId id="346" r:id="rId11"/>
    <p:sldId id="350" r:id="rId12"/>
    <p:sldId id="351" r:id="rId13"/>
    <p:sldId id="352" r:id="rId14"/>
    <p:sldId id="327" r:id="rId15"/>
    <p:sldId id="325" r:id="rId16"/>
    <p:sldId id="331" r:id="rId17"/>
    <p:sldId id="323" r:id="rId18"/>
    <p:sldId id="315" r:id="rId19"/>
    <p:sldId id="334" r:id="rId20"/>
    <p:sldId id="360" r:id="rId21"/>
    <p:sldId id="337" r:id="rId22"/>
    <p:sldId id="335" r:id="rId23"/>
    <p:sldId id="316" r:id="rId24"/>
    <p:sldId id="340" r:id="rId25"/>
    <p:sldId id="338" r:id="rId26"/>
    <p:sldId id="354" r:id="rId27"/>
    <p:sldId id="349" r:id="rId28"/>
    <p:sldId id="339" r:id="rId29"/>
    <p:sldId id="357" r:id="rId30"/>
    <p:sldId id="356" r:id="rId31"/>
    <p:sldId id="343" r:id="rId32"/>
    <p:sldId id="355" r:id="rId33"/>
    <p:sldId id="318" r:id="rId34"/>
    <p:sldId id="317" r:id="rId35"/>
    <p:sldId id="342" r:id="rId36"/>
    <p:sldId id="341" r:id="rId37"/>
    <p:sldId id="344" r:id="rId38"/>
    <p:sldId id="362" r:id="rId39"/>
    <p:sldId id="306" r:id="rId40"/>
  </p:sldIdLst>
  <p:sldSz cx="9144000" cy="6858000" type="screen4x3"/>
  <p:notesSz cx="6797675" cy="99282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1" hangingPunct="1">
      <a:defRPr sz="1200" kern="1200">
        <a:solidFill>
          <a:schemeClr val="tx1"/>
        </a:solidFill>
        <a:latin typeface="Times New Roman" panose="02020603050405020304" pitchFamily="18" charset="0"/>
        <a:ea typeface="+mn-ea"/>
        <a:cs typeface="+mn-cs"/>
      </a:defRPr>
    </a:lvl6pPr>
    <a:lvl7pPr marL="2743200" algn="l" defTabSz="914400" rtl="0" eaLnBrk="1" latinLnBrk="1" hangingPunct="1">
      <a:defRPr sz="1200" kern="1200">
        <a:solidFill>
          <a:schemeClr val="tx1"/>
        </a:solidFill>
        <a:latin typeface="Times New Roman" panose="02020603050405020304" pitchFamily="18" charset="0"/>
        <a:ea typeface="+mn-ea"/>
        <a:cs typeface="+mn-cs"/>
      </a:defRPr>
    </a:lvl7pPr>
    <a:lvl8pPr marL="3200400" algn="l" defTabSz="914400" rtl="0" eaLnBrk="1" latinLnBrk="1" hangingPunct="1">
      <a:defRPr sz="1200" kern="1200">
        <a:solidFill>
          <a:schemeClr val="tx1"/>
        </a:solidFill>
        <a:latin typeface="Times New Roman" panose="02020603050405020304" pitchFamily="18" charset="0"/>
        <a:ea typeface="+mn-ea"/>
        <a:cs typeface="+mn-cs"/>
      </a:defRPr>
    </a:lvl8pPr>
    <a:lvl9pPr marL="3657600" algn="l" defTabSz="914400" rtl="0" eaLnBrk="1" latinLnBrk="1"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15" userDrawn="1">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84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94613"/>
  </p:normalViewPr>
  <p:slideViewPr>
    <p:cSldViewPr>
      <p:cViewPr>
        <p:scale>
          <a:sx n="77" d="100"/>
          <a:sy n="77" d="100"/>
        </p:scale>
        <p:origin x="-858" y="-72"/>
      </p:cViewPr>
      <p:guideLst>
        <p:guide orient="horz" pos="2115"/>
        <p:guide pos="2880"/>
      </p:guideLst>
    </p:cSldViewPr>
  </p:slideViewPr>
  <p:notesTextViewPr>
    <p:cViewPr>
      <p:scale>
        <a:sx n="3" d="2"/>
        <a:sy n="3" d="2"/>
      </p:scale>
      <p:origin x="0" y="0"/>
    </p:cViewPr>
  </p:notesTextViewPr>
  <p:notesViewPr>
    <p:cSldViewPr>
      <p:cViewPr varScale="1">
        <p:scale>
          <a:sx n="88" d="100"/>
          <a:sy n="88" d="100"/>
        </p:scale>
        <p:origin x="379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094" y="202337"/>
            <a:ext cx="26409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panose="020B0600000101010101" pitchFamily="50"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81635" y="202337"/>
            <a:ext cx="22643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panose="020B0600000101010101" pitchFamily="50"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078917" y="9608946"/>
            <a:ext cx="211493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panose="020B0600000101010101" pitchFamily="50"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44060" y="9608946"/>
            <a:ext cx="135860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panose="020B0600000101010101" pitchFamily="50" charset="-127"/>
              </a:defRPr>
            </a:lvl1pPr>
          </a:lstStyle>
          <a:p>
            <a:r>
              <a:rPr lang="en-US" altLang="ko-KR"/>
              <a:t>Page </a:t>
            </a:r>
            <a:fld id="{B02C1AF3-8C1B-46BC-BDA2-473D5AB0D7F7}" type="slidenum">
              <a:rPr lang="en-US" altLang="ko-KR"/>
              <a:pPr/>
              <a:t>‹#›</a:t>
            </a:fld>
            <a:endParaRPr lang="en-US" altLang="ko-KR"/>
          </a:p>
        </p:txBody>
      </p:sp>
      <p:sp>
        <p:nvSpPr>
          <p:cNvPr id="3078" name="Line 6"/>
          <p:cNvSpPr>
            <a:spLocks noChangeShapeType="1"/>
          </p:cNvSpPr>
          <p:nvPr/>
        </p:nvSpPr>
        <p:spPr bwMode="auto">
          <a:xfrm>
            <a:off x="680079" y="414384"/>
            <a:ext cx="54375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80079" y="9608946"/>
            <a:ext cx="697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ko-KR" sz="1200">
                <a:ea typeface="굴림" panose="020B0600000101010101" pitchFamily="50" charset="-127"/>
              </a:rPr>
              <a:t>Submission</a:t>
            </a:r>
          </a:p>
        </p:txBody>
      </p:sp>
      <p:sp>
        <p:nvSpPr>
          <p:cNvPr id="3080" name="Line 8"/>
          <p:cNvSpPr>
            <a:spLocks noChangeShapeType="1"/>
          </p:cNvSpPr>
          <p:nvPr/>
        </p:nvSpPr>
        <p:spPr bwMode="auto">
          <a:xfrm>
            <a:off x="680079" y="9597058"/>
            <a:ext cx="558847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634093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117422"/>
            <a:ext cx="275922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panose="020B0600000101010101" pitchFamily="50" charset="-127"/>
              </a:defRPr>
            </a:lvl1pPr>
          </a:lstStyle>
          <a:p>
            <a:r>
              <a:rPr lang="en-US" altLang="ko-KR"/>
              <a:t>doc.: IEEE 802.15-&lt;doc#&gt;</a:t>
            </a:r>
          </a:p>
        </p:txBody>
      </p:sp>
      <p:sp>
        <p:nvSpPr>
          <p:cNvPr id="2051" name="Rectangle 3"/>
          <p:cNvSpPr>
            <a:spLocks noGrp="1" noChangeArrowheads="1"/>
          </p:cNvSpPr>
          <p:nvPr>
            <p:ph type="dt" idx="1"/>
          </p:nvPr>
        </p:nvSpPr>
        <p:spPr bwMode="auto">
          <a:xfrm>
            <a:off x="641173" y="117422"/>
            <a:ext cx="26829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panose="020B0600000101010101" pitchFamily="50" charset="-127"/>
              </a:defRPr>
            </a:lvl1pPr>
          </a:lstStyle>
          <a:p>
            <a:r>
              <a:rPr lang="en-US" altLang="ko-KR" dirty="0" smtClean="0"/>
              <a:t>&lt;July 2014&gt;</a:t>
            </a:r>
            <a:endParaRPr lang="en-US" altLang="ko-KR" dirty="0"/>
          </a:p>
        </p:txBody>
      </p:sp>
      <p:sp>
        <p:nvSpPr>
          <p:cNvPr id="2052" name="Rectangle 4"/>
          <p:cNvSpPr>
            <a:spLocks noGrp="1" noRot="1" noChangeAspect="1" noChangeArrowheads="1" noTextEdit="1"/>
          </p:cNvSpPr>
          <p:nvPr>
            <p:ph type="sldImg" idx="2"/>
          </p:nvPr>
        </p:nvSpPr>
        <p:spPr bwMode="auto">
          <a:xfrm>
            <a:off x="925513" y="750888"/>
            <a:ext cx="4946650" cy="370998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5734" y="4716162"/>
            <a:ext cx="4986207" cy="446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697636" y="9612343"/>
            <a:ext cx="24604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panose="020B0600000101010101" pitchFamily="50"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875939" y="9612343"/>
            <a:ext cx="7859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panose="020B0600000101010101" pitchFamily="50" charset="-127"/>
              </a:defRPr>
            </a:lvl1pPr>
          </a:lstStyle>
          <a:p>
            <a:r>
              <a:rPr lang="en-US" altLang="ko-KR"/>
              <a:t>Page </a:t>
            </a:r>
            <a:fld id="{276B8D11-90D3-471A-8BA6-09796FEB0620}" type="slidenum">
              <a:rPr lang="en-US" altLang="ko-KR"/>
              <a:pPr/>
              <a:t>‹#›</a:t>
            </a:fld>
            <a:endParaRPr lang="en-US" altLang="ko-KR"/>
          </a:p>
        </p:txBody>
      </p:sp>
      <p:sp>
        <p:nvSpPr>
          <p:cNvPr id="2056" name="Rectangle 8"/>
          <p:cNvSpPr>
            <a:spLocks noChangeArrowheads="1"/>
          </p:cNvSpPr>
          <p:nvPr/>
        </p:nvSpPr>
        <p:spPr bwMode="auto">
          <a:xfrm>
            <a:off x="709648" y="9612343"/>
            <a:ext cx="697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panose="020B0600000101010101" pitchFamily="50" charset="-127"/>
              </a:rPr>
              <a:t>Submission</a:t>
            </a:r>
          </a:p>
        </p:txBody>
      </p:sp>
      <p:sp>
        <p:nvSpPr>
          <p:cNvPr id="2057" name="Line 9"/>
          <p:cNvSpPr>
            <a:spLocks noChangeShapeType="1"/>
          </p:cNvSpPr>
          <p:nvPr/>
        </p:nvSpPr>
        <p:spPr bwMode="auto">
          <a:xfrm>
            <a:off x="709648" y="9610645"/>
            <a:ext cx="53783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34948" y="317581"/>
            <a:ext cx="55277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297517786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&lt;July 2014&gt;</a:t>
            </a:r>
            <a:endParaRPr lang="en-US" altLang="ko-KR" dirty="0"/>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276B8D11-90D3-471A-8BA6-09796FEB0620}" type="slidenum">
              <a:rPr lang="en-US" altLang="ko-KR" smtClean="0"/>
              <a:pPr/>
              <a:t>1</a:t>
            </a:fld>
            <a:endParaRPr lang="en-US" altLang="ko-KR"/>
          </a:p>
        </p:txBody>
      </p:sp>
    </p:spTree>
    <p:extLst>
      <p:ext uri="{BB962C8B-B14F-4D97-AF65-F5344CB8AC3E}">
        <p14:creationId xmlns:p14="http://schemas.microsoft.com/office/powerpoint/2010/main" val="3779555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&lt;July 2014&gt;</a:t>
            </a:r>
            <a:endParaRPr lang="en-US" altLang="ko-KR" dirty="0"/>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276B8D11-90D3-471A-8BA6-09796FEB0620}" type="slidenum">
              <a:rPr lang="en-US" altLang="ko-KR" smtClean="0"/>
              <a:pPr/>
              <a:t>7</a:t>
            </a:fld>
            <a:endParaRPr lang="en-US" altLang="ko-KR"/>
          </a:p>
        </p:txBody>
      </p:sp>
    </p:spTree>
    <p:extLst>
      <p:ext uri="{BB962C8B-B14F-4D97-AF65-F5344CB8AC3E}">
        <p14:creationId xmlns:p14="http://schemas.microsoft.com/office/powerpoint/2010/main" val="3509417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&lt;July 2014&gt;</a:t>
            </a:r>
            <a:endParaRPr lang="en-US" altLang="ko-KR" dirty="0"/>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276B8D11-90D3-471A-8BA6-09796FEB0620}" type="slidenum">
              <a:rPr lang="en-US" altLang="ko-KR" smtClean="0"/>
              <a:pPr/>
              <a:t>9</a:t>
            </a:fld>
            <a:endParaRPr lang="en-US" altLang="ko-KR"/>
          </a:p>
        </p:txBody>
      </p:sp>
    </p:spTree>
    <p:extLst>
      <p:ext uri="{BB962C8B-B14F-4D97-AF65-F5344CB8AC3E}">
        <p14:creationId xmlns:p14="http://schemas.microsoft.com/office/powerpoint/2010/main" val="123370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&lt;July 2014&gt;</a:t>
            </a:r>
            <a:endParaRPr lang="en-US" altLang="ko-KR" dirty="0"/>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276B8D11-90D3-471A-8BA6-09796FEB0620}" type="slidenum">
              <a:rPr lang="en-US" altLang="ko-KR" smtClean="0"/>
              <a:pPr/>
              <a:t>14</a:t>
            </a:fld>
            <a:endParaRPr lang="en-US" altLang="ko-KR"/>
          </a:p>
        </p:txBody>
      </p:sp>
    </p:spTree>
    <p:extLst>
      <p:ext uri="{BB962C8B-B14F-4D97-AF65-F5344CB8AC3E}">
        <p14:creationId xmlns:p14="http://schemas.microsoft.com/office/powerpoint/2010/main" val="1287900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&lt;July 2014&gt;</a:t>
            </a:r>
            <a:endParaRPr lang="en-US" altLang="ko-KR" dirty="0"/>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276B8D11-90D3-471A-8BA6-09796FEB0620}" type="slidenum">
              <a:rPr lang="en-US" altLang="ko-KR" smtClean="0"/>
              <a:pPr/>
              <a:t>26</a:t>
            </a:fld>
            <a:endParaRPr lang="en-US" altLang="ko-KR"/>
          </a:p>
        </p:txBody>
      </p:sp>
    </p:spTree>
    <p:extLst>
      <p:ext uri="{BB962C8B-B14F-4D97-AF65-F5344CB8AC3E}">
        <p14:creationId xmlns:p14="http://schemas.microsoft.com/office/powerpoint/2010/main" val="466777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&lt;July 2014&gt;</a:t>
            </a:r>
            <a:endParaRPr lang="en-US" altLang="ko-KR" dirty="0"/>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276B8D11-90D3-471A-8BA6-09796FEB0620}" type="slidenum">
              <a:rPr lang="en-US" altLang="ko-KR" smtClean="0"/>
              <a:pPr/>
              <a:t>27</a:t>
            </a:fld>
            <a:endParaRPr lang="en-US" altLang="ko-KR"/>
          </a:p>
        </p:txBody>
      </p:sp>
    </p:spTree>
    <p:extLst>
      <p:ext uri="{BB962C8B-B14F-4D97-AF65-F5344CB8AC3E}">
        <p14:creationId xmlns:p14="http://schemas.microsoft.com/office/powerpoint/2010/main" val="3245963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Sept. 2015</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B8D30027-384D-4803-84C0-A1A944A99BF7}" type="slidenum">
              <a:rPr lang="en-US" altLang="ko-KR"/>
              <a:pPr/>
              <a:t>‹#›</a:t>
            </a:fld>
            <a:endParaRPr lang="en-US" altLang="ko-KR"/>
          </a:p>
        </p:txBody>
      </p:sp>
    </p:spTree>
    <p:extLst>
      <p:ext uri="{BB962C8B-B14F-4D97-AF65-F5344CB8AC3E}">
        <p14:creationId xmlns:p14="http://schemas.microsoft.com/office/powerpoint/2010/main" val="240229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Sept. 2015</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03BB23F7-C4DA-4A2D-845E-9E9A4DA1CE3D}" type="slidenum">
              <a:rPr lang="en-US" altLang="ko-KR"/>
              <a:pPr/>
              <a:t>‹#›</a:t>
            </a:fld>
            <a:endParaRPr lang="en-US" altLang="ko-KR"/>
          </a:p>
        </p:txBody>
      </p:sp>
    </p:spTree>
    <p:extLst>
      <p:ext uri="{BB962C8B-B14F-4D97-AF65-F5344CB8AC3E}">
        <p14:creationId xmlns:p14="http://schemas.microsoft.com/office/powerpoint/2010/main" val="366865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Sept. 2015</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772C53B2-473D-45C3-A3AC-4199E5C5417A}" type="slidenum">
              <a:rPr lang="en-US" altLang="ko-KR"/>
              <a:pPr/>
              <a:t>‹#›</a:t>
            </a:fld>
            <a:endParaRPr lang="en-US" altLang="ko-KR"/>
          </a:p>
        </p:txBody>
      </p:sp>
    </p:spTree>
    <p:extLst>
      <p:ext uri="{BB962C8B-B14F-4D97-AF65-F5344CB8AC3E}">
        <p14:creationId xmlns:p14="http://schemas.microsoft.com/office/powerpoint/2010/main" val="131834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Sept. 2015</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AA70843-7CE7-4AC8-AE08-BF17C6F76979}" type="slidenum">
              <a:rPr lang="en-US" altLang="ko-KR"/>
              <a:pPr/>
              <a:t>‹#›</a:t>
            </a:fld>
            <a:endParaRPr lang="en-US" altLang="ko-KR"/>
          </a:p>
        </p:txBody>
      </p:sp>
    </p:spTree>
    <p:extLst>
      <p:ext uri="{BB962C8B-B14F-4D97-AF65-F5344CB8AC3E}">
        <p14:creationId xmlns:p14="http://schemas.microsoft.com/office/powerpoint/2010/main" val="7985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8"/>
            <a:ext cx="78867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smtClean="0"/>
              <a:t>Sept. 2015</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7745E619-3B3D-48A6-920B-61C97E1F5C9E}" type="slidenum">
              <a:rPr lang="en-US" altLang="ko-KR"/>
              <a:pPr/>
              <a:t>‹#›</a:t>
            </a:fld>
            <a:endParaRPr lang="en-US" altLang="ko-KR"/>
          </a:p>
        </p:txBody>
      </p:sp>
    </p:spTree>
    <p:extLst>
      <p:ext uri="{BB962C8B-B14F-4D97-AF65-F5344CB8AC3E}">
        <p14:creationId xmlns:p14="http://schemas.microsoft.com/office/powerpoint/2010/main" val="3878222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lvl1pPr>
              <a:defRPr/>
            </a:lvl1pPr>
          </a:lstStyle>
          <a:p>
            <a:r>
              <a:rPr lang="en-US" altLang="ko-KR" smtClean="0"/>
              <a:t>Sept. 2015</a:t>
            </a:r>
            <a:endParaRPr lang="en-US" altLang="ko-KR"/>
          </a:p>
        </p:txBody>
      </p:sp>
      <p:sp>
        <p:nvSpPr>
          <p:cNvPr id="6" name="바닥글 개체 틀 5"/>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EC9DB68D-2A1C-4745-94AD-F229901E82EB}" type="slidenum">
              <a:rPr lang="en-US" altLang="ko-KR"/>
              <a:pPr/>
              <a:t>‹#›</a:t>
            </a:fld>
            <a:endParaRPr lang="en-US" altLang="ko-KR"/>
          </a:p>
        </p:txBody>
      </p:sp>
    </p:spTree>
    <p:extLst>
      <p:ext uri="{BB962C8B-B14F-4D97-AF65-F5344CB8AC3E}">
        <p14:creationId xmlns:p14="http://schemas.microsoft.com/office/powerpoint/2010/main" val="243428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30238" y="365125"/>
            <a:ext cx="78867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30238" y="2505075"/>
            <a:ext cx="386873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29150" y="2505075"/>
            <a:ext cx="38877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smtClean="0"/>
              <a:t>Sept. 2015</a:t>
            </a:r>
            <a:endParaRPr lang="en-US" altLang="ko-KR"/>
          </a:p>
        </p:txBody>
      </p:sp>
      <p:sp>
        <p:nvSpPr>
          <p:cNvPr id="8" name="바닥글 개체 틀 7"/>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65F092C9-26A0-41B4-BB02-309DFC997FF4}" type="slidenum">
              <a:rPr lang="en-US" altLang="ko-KR"/>
              <a:pPr/>
              <a:t>‹#›</a:t>
            </a:fld>
            <a:endParaRPr lang="en-US" altLang="ko-KR"/>
          </a:p>
        </p:txBody>
      </p:sp>
    </p:spTree>
    <p:extLst>
      <p:ext uri="{BB962C8B-B14F-4D97-AF65-F5344CB8AC3E}">
        <p14:creationId xmlns:p14="http://schemas.microsoft.com/office/powerpoint/2010/main" val="477522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smtClean="0"/>
              <a:t>Sept. 2015</a:t>
            </a:r>
            <a:endParaRPr lang="en-US" altLang="ko-KR"/>
          </a:p>
        </p:txBody>
      </p:sp>
      <p:sp>
        <p:nvSpPr>
          <p:cNvPr id="4" name="바닥글 개체 틀 3"/>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EDD56E08-5369-46AE-A8AC-C385499601AC}" type="slidenum">
              <a:rPr lang="en-US" altLang="ko-KR"/>
              <a:pPr/>
              <a:t>‹#›</a:t>
            </a:fld>
            <a:endParaRPr lang="en-US" altLang="ko-KR"/>
          </a:p>
        </p:txBody>
      </p:sp>
    </p:spTree>
    <p:extLst>
      <p:ext uri="{BB962C8B-B14F-4D97-AF65-F5344CB8AC3E}">
        <p14:creationId xmlns:p14="http://schemas.microsoft.com/office/powerpoint/2010/main" val="338080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smtClean="0"/>
              <a:t>Sept. 2015</a:t>
            </a:r>
            <a:endParaRPr lang="en-US" altLang="ko-KR"/>
          </a:p>
        </p:txBody>
      </p:sp>
      <p:sp>
        <p:nvSpPr>
          <p:cNvPr id="3" name="바닥글 개체 틀 2"/>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824D378B-5511-4351-8419-ABCE3D0D633E}" type="slidenum">
              <a:rPr lang="en-US" altLang="ko-KR"/>
              <a:pPr/>
              <a:t>‹#›</a:t>
            </a:fld>
            <a:endParaRPr lang="en-US" altLang="ko-KR"/>
          </a:p>
        </p:txBody>
      </p:sp>
    </p:spTree>
    <p:extLst>
      <p:ext uri="{BB962C8B-B14F-4D97-AF65-F5344CB8AC3E}">
        <p14:creationId xmlns:p14="http://schemas.microsoft.com/office/powerpoint/2010/main" val="3889646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smtClean="0"/>
              <a:t>Sept. 2015</a:t>
            </a:r>
            <a:endParaRPr lang="en-US" altLang="ko-KR"/>
          </a:p>
        </p:txBody>
      </p:sp>
      <p:sp>
        <p:nvSpPr>
          <p:cNvPr id="6" name="바닥글 개체 틀 5"/>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015B5C57-5D71-4B8F-9467-25A4EFA4F101}" type="slidenum">
              <a:rPr lang="en-US" altLang="ko-KR"/>
              <a:pPr/>
              <a:t>‹#›</a:t>
            </a:fld>
            <a:endParaRPr lang="en-US" altLang="ko-KR"/>
          </a:p>
        </p:txBody>
      </p:sp>
    </p:spTree>
    <p:extLst>
      <p:ext uri="{BB962C8B-B14F-4D97-AF65-F5344CB8AC3E}">
        <p14:creationId xmlns:p14="http://schemas.microsoft.com/office/powerpoint/2010/main" val="211470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smtClean="0"/>
              <a:t>Sept. 2015</a:t>
            </a:r>
            <a:endParaRPr lang="en-US" altLang="ko-KR"/>
          </a:p>
        </p:txBody>
      </p:sp>
      <p:sp>
        <p:nvSpPr>
          <p:cNvPr id="6" name="바닥글 개체 틀 5"/>
          <p:cNvSpPr>
            <a:spLocks noGrp="1"/>
          </p:cNvSpPr>
          <p:nvPr>
            <p:ph type="ftr" sz="quarter" idx="11"/>
          </p:nvPr>
        </p:nvSpPr>
        <p:spPr/>
        <p:txBody>
          <a:bodyPr/>
          <a:lstStyle>
            <a:lvl1pPr>
              <a:defRPr/>
            </a:lvl1pPr>
          </a:lstStyle>
          <a:p>
            <a:r>
              <a:rPr lang="en-US" altLang="ko-KR" smtClean="0"/>
              <a:t>Byung-Jae Kwak et al., ETRI</a:t>
            </a:r>
            <a:endParaRPr lang="en-US" altLang="ko-K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1E444081-1BB0-4E37-9153-1C90BFB5393A}" type="slidenum">
              <a:rPr lang="en-US" altLang="ko-KR"/>
              <a:pPr/>
              <a:t>‹#›</a:t>
            </a:fld>
            <a:endParaRPr lang="en-US" altLang="ko-KR"/>
          </a:p>
        </p:txBody>
      </p:sp>
    </p:spTree>
    <p:extLst>
      <p:ext uri="{BB962C8B-B14F-4D97-AF65-F5344CB8AC3E}">
        <p14:creationId xmlns:p14="http://schemas.microsoft.com/office/powerpoint/2010/main" val="769553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panose="020B0600000101010101" pitchFamily="50" charset="-127"/>
              </a:defRPr>
            </a:lvl1pPr>
          </a:lstStyle>
          <a:p>
            <a:r>
              <a:rPr lang="en-US" altLang="ko-KR" smtClean="0"/>
              <a:t>Sept. 2015</a:t>
            </a:r>
            <a:endParaRPr lang="en-US" altLang="ko-KR"/>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panose="020B0600000101010101" pitchFamily="50" charset="-127"/>
              </a:defRPr>
            </a:lvl1pPr>
          </a:lstStyle>
          <a:p>
            <a:r>
              <a:rPr lang="en-US" altLang="ko-KR" smtClean="0"/>
              <a:t>Byung-Jae Kwak et al., ETRI</a:t>
            </a:r>
            <a:endParaRPr lang="en-US" altLang="ko-K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panose="020B0600000101010101" pitchFamily="50" charset="-127"/>
              </a:defRPr>
            </a:lvl1pPr>
          </a:lstStyle>
          <a:p>
            <a:r>
              <a:rPr lang="en-US" altLang="ko-KR"/>
              <a:t>Slide </a:t>
            </a:r>
            <a:fld id="{D59B013A-0C5F-4B8F-9BBD-82EA96099D33}" type="slidenum">
              <a:rPr lang="en-US" altLang="ko-KR"/>
              <a:pPr/>
              <a:t>‹#›</a:t>
            </a:fld>
            <a:endParaRPr lang="en-US" altLang="ko-KR"/>
          </a:p>
        </p:txBody>
      </p:sp>
      <p:sp>
        <p:nvSpPr>
          <p:cNvPr id="1031" name="Rectangle 7"/>
          <p:cNvSpPr>
            <a:spLocks noChangeArrowheads="1"/>
          </p:cNvSpPr>
          <p:nvPr/>
        </p:nvSpPr>
        <p:spPr bwMode="auto">
          <a:xfrm>
            <a:off x="3491880" y="394156"/>
            <a:ext cx="49663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panose="020B0600000101010101" pitchFamily="50" charset="-127"/>
              </a:rPr>
              <a:t>doc.: IEEE </a:t>
            </a:r>
            <a:r>
              <a:rPr lang="en-US" altLang="ko-KR" sz="1400" b="1" dirty="0" smtClean="0">
                <a:ea typeface="굴림" panose="020B0600000101010101" pitchFamily="50" charset="-127"/>
              </a:rPr>
              <a:t>802.15-15-0728-01-0008</a:t>
            </a:r>
            <a:endParaRPr lang="en-US" altLang="ko-KR" sz="1400" b="1" dirty="0">
              <a:ea typeface="굴림" panose="020B0600000101010101" pitchFamily="50"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panose="020B0600000101010101" pitchFamily="50"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latinLnBrk="1" hangingPunct="1">
        <a:spcBef>
          <a:spcPct val="0"/>
        </a:spcBef>
        <a:spcAft>
          <a:spcPct val="0"/>
        </a:spcAft>
        <a:defRPr sz="3600" kern="12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anose="02020603050405020304" pitchFamily="18" charset="0"/>
        </a:defRPr>
      </a:lvl2pPr>
      <a:lvl3pPr algn="ctr" rtl="0" eaLnBrk="1" fontAlgn="base" latinLnBrk="1" hangingPunct="1">
        <a:spcBef>
          <a:spcPct val="0"/>
        </a:spcBef>
        <a:spcAft>
          <a:spcPct val="0"/>
        </a:spcAft>
        <a:defRPr sz="3600">
          <a:solidFill>
            <a:schemeClr val="tx2"/>
          </a:solidFill>
          <a:latin typeface="Times New Roman" panose="02020603050405020304" pitchFamily="18" charset="0"/>
        </a:defRPr>
      </a:lvl3pPr>
      <a:lvl4pPr algn="ctr" rtl="0" eaLnBrk="1" fontAlgn="base" latinLnBrk="1" hangingPunct="1">
        <a:spcBef>
          <a:spcPct val="0"/>
        </a:spcBef>
        <a:spcAft>
          <a:spcPct val="0"/>
        </a:spcAft>
        <a:defRPr sz="3600">
          <a:solidFill>
            <a:schemeClr val="tx2"/>
          </a:solidFill>
          <a:latin typeface="Times New Roman" panose="02020603050405020304" pitchFamily="18" charset="0"/>
        </a:defRPr>
      </a:lvl4pPr>
      <a:lvl5pPr algn="ctr" rtl="0" eaLnBrk="1" fontAlgn="base" latinLnBrk="1"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latinLnBrk="1"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latinLnBrk="1"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latinLnBrk="1"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latinLnBrk="1"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latinLnBrk="1"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latinLnBrk="1"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latinLnBrk="1"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latinLnBrk="1"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51.png"/><Relationship Id="rId3" Type="http://schemas.openxmlformats.org/officeDocument/2006/relationships/image" Target="../media/image2.png"/><Relationship Id="rId12"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 Id="rId11" Type="http://schemas.openxmlformats.org/officeDocument/2006/relationships/image" Target="../media/image391.png"/><Relationship Id="rId10" Type="http://schemas.openxmlformats.org/officeDocument/2006/relationships/image" Target="../media/image370.png"/><Relationship Id="rId9" Type="http://schemas.openxmlformats.org/officeDocument/2006/relationships/image" Target="../media/image3.png"/><Relationship Id="rId14" Type="http://schemas.openxmlformats.org/officeDocument/2006/relationships/image" Target="../media/image5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image" Target="../media/image401.png"/><Relationship Id="rId1" Type="http://schemas.openxmlformats.org/officeDocument/2006/relationships/slideLayout" Target="../slideLayouts/slideLayout2.xml"/><Relationship Id="rId6" Type="http://schemas.openxmlformats.org/officeDocument/2006/relationships/image" Target="../media/image441.png"/><Relationship Id="rId5" Type="http://schemas.openxmlformats.org/officeDocument/2006/relationships/image" Target="../media/image431.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401.png"/><Relationship Id="rId7" Type="http://schemas.openxmlformats.org/officeDocument/2006/relationships/image" Target="../media/image6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0.png"/><Relationship Id="rId10" Type="http://schemas.openxmlformats.org/officeDocument/2006/relationships/image" Target="../media/image67.png"/><Relationship Id="rId4" Type="http://schemas.openxmlformats.org/officeDocument/2006/relationships/image" Target="../media/image59.png"/><Relationship Id="rId9" Type="http://schemas.openxmlformats.org/officeDocument/2006/relationships/image" Target="../media/image66.png"/></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png"/><Relationship Id="rId7" Type="http://schemas.openxmlformats.org/officeDocument/2006/relationships/image" Target="../media/image4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1.png"/><Relationship Id="rId11" Type="http://schemas.openxmlformats.org/officeDocument/2006/relationships/image" Target="../media/image52.png"/><Relationship Id="rId5" Type="http://schemas.openxmlformats.org/officeDocument/2006/relationships/image" Target="../media/image370.png"/><Relationship Id="rId10" Type="http://schemas.openxmlformats.org/officeDocument/2006/relationships/image" Target="../media/image3.png"/><Relationship Id="rId9" Type="http://schemas.openxmlformats.org/officeDocument/2006/relationships/image" Target="../media/image6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70.png"/><Relationship Id="rId3" Type="http://schemas.openxmlformats.org/officeDocument/2006/relationships/image" Target="../media/image400.png"/><Relationship Id="rId7" Type="http://schemas.openxmlformats.org/officeDocument/2006/relationships/image" Target="../media/image460.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450.png"/><Relationship Id="rId5" Type="http://schemas.openxmlformats.org/officeDocument/2006/relationships/image" Target="../media/image440.png"/><Relationship Id="rId10" Type="http://schemas.openxmlformats.org/officeDocument/2006/relationships/image" Target="../media/image490.png"/><Relationship Id="rId4" Type="http://schemas.openxmlformats.org/officeDocument/2006/relationships/image" Target="../media/image430.png"/><Relationship Id="rId9" Type="http://schemas.openxmlformats.org/officeDocument/2006/relationships/image" Target="../media/image480.png"/></Relationships>
</file>

<file path=ppt/slides/_rels/slide25.xml.rels><?xml version="1.0" encoding="UTF-8" standalone="yes"?>
<Relationships xmlns="http://schemas.openxmlformats.org/package/2006/relationships"><Relationship Id="rId8" Type="http://schemas.openxmlformats.org/officeDocument/2006/relationships/image" Target="../media/image470.png"/><Relationship Id="rId3" Type="http://schemas.openxmlformats.org/officeDocument/2006/relationships/image" Target="../media/image400.png"/><Relationship Id="rId7" Type="http://schemas.openxmlformats.org/officeDocument/2006/relationships/image" Target="../media/image460.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450.png"/><Relationship Id="rId5" Type="http://schemas.openxmlformats.org/officeDocument/2006/relationships/image" Target="../media/image440.png"/><Relationship Id="rId10" Type="http://schemas.openxmlformats.org/officeDocument/2006/relationships/image" Target="../media/image510.png"/><Relationship Id="rId4" Type="http://schemas.openxmlformats.org/officeDocument/2006/relationships/image" Target="../media/image430.png"/><Relationship Id="rId9" Type="http://schemas.openxmlformats.org/officeDocument/2006/relationships/image" Target="../media/image480.pn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80.png"/><Relationship Id="rId7" Type="http://schemas.openxmlformats.org/officeDocument/2006/relationships/image" Target="../media/image570.png"/><Relationship Id="rId12" Type="http://schemas.openxmlformats.org/officeDocument/2006/relationships/image" Target="../media/image640.png"/><Relationship Id="rId2" Type="http://schemas.openxmlformats.org/officeDocument/2006/relationships/image" Target="../media/image550.png"/><Relationship Id="rId1" Type="http://schemas.openxmlformats.org/officeDocument/2006/relationships/slideLayout" Target="../slideLayouts/slideLayout2.xml"/><Relationship Id="rId6" Type="http://schemas.openxmlformats.org/officeDocument/2006/relationships/image" Target="../media/image560.png"/><Relationship Id="rId11" Type="http://schemas.openxmlformats.org/officeDocument/2006/relationships/image" Target="../media/image630.png"/><Relationship Id="rId5" Type="http://schemas.openxmlformats.org/officeDocument/2006/relationships/image" Target="../media/image3.png"/><Relationship Id="rId10" Type="http://schemas.openxmlformats.org/officeDocument/2006/relationships/image" Target="../media/image600.png"/><Relationship Id="rId4" Type="http://schemas.openxmlformats.org/officeDocument/2006/relationships/image" Target="../media/image120.png"/><Relationship Id="rId9" Type="http://schemas.openxmlformats.org/officeDocument/2006/relationships/image" Target="../media/image59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axantum.com/AxCrypt/etc/seagate128vs256.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2.png"/><Relationship Id="rId10" Type="http://schemas.openxmlformats.org/officeDocument/2006/relationships/image" Target="../media/image6.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9.png"/><Relationship Id="rId18" Type="http://schemas.openxmlformats.org/officeDocument/2006/relationships/image" Target="../media/image13.png"/><Relationship Id="rId39" Type="http://schemas.openxmlformats.org/officeDocument/2006/relationships/image" Target="../media/image90.png"/><Relationship Id="rId3" Type="http://schemas.openxmlformats.org/officeDocument/2006/relationships/image" Target="../media/image22.png"/><Relationship Id="rId34" Type="http://schemas.openxmlformats.org/officeDocument/2006/relationships/image" Target="../media/image11.png"/><Relationship Id="rId42" Type="http://schemas.openxmlformats.org/officeDocument/2006/relationships/image" Target="../media/image17.png"/><Relationship Id="rId7" Type="http://schemas.openxmlformats.org/officeDocument/2006/relationships/image" Target="../media/image30.png"/><Relationship Id="rId12" Type="http://schemas.openxmlformats.org/officeDocument/2006/relationships/image" Target="../media/image37.png"/><Relationship Id="rId17" Type="http://schemas.openxmlformats.org/officeDocument/2006/relationships/image" Target="../media/image120.png"/><Relationship Id="rId38"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11.png"/><Relationship Id="rId41"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37" Type="http://schemas.openxmlformats.org/officeDocument/2006/relationships/image" Target="../media/image15.png"/><Relationship Id="rId40" Type="http://schemas.openxmlformats.org/officeDocument/2006/relationships/image" Target="../media/image140.png"/><Relationship Id="rId45" Type="http://schemas.openxmlformats.org/officeDocument/2006/relationships/image" Target="../media/image21.png"/><Relationship Id="rId5" Type="http://schemas.openxmlformats.org/officeDocument/2006/relationships/image" Target="../media/image27.png"/><Relationship Id="rId15" Type="http://schemas.openxmlformats.org/officeDocument/2006/relationships/image" Target="../media/image100.png"/><Relationship Id="rId36" Type="http://schemas.openxmlformats.org/officeDocument/2006/relationships/image" Target="../media/image80.png"/><Relationship Id="rId10" Type="http://schemas.openxmlformats.org/officeDocument/2006/relationships/image" Target="../media/image33.png"/><Relationship Id="rId44" Type="http://schemas.openxmlformats.org/officeDocument/2006/relationships/image" Target="../media/image23.png"/><Relationship Id="rId19"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32.png"/><Relationship Id="rId14" Type="http://schemas.openxmlformats.org/officeDocument/2006/relationships/image" Target="../media/image40.png"/><Relationship Id="rId35" Type="http://schemas.openxmlformats.org/officeDocument/2006/relationships/image" Target="../media/image12.png"/><Relationship Id="rId4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2"/>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3"/>
          <p:cNvSpPr>
            <a:spLocks noGrp="1"/>
          </p:cNvSpPr>
          <p:nvPr>
            <p:ph type="sldNum" sz="quarter" idx="12"/>
          </p:nvPr>
        </p:nvSpPr>
        <p:spPr/>
        <p:txBody>
          <a:bodyPr/>
          <a:lstStyle/>
          <a:p>
            <a:r>
              <a:rPr lang="en-US" altLang="ko-KR"/>
              <a:t>Slide </a:t>
            </a:r>
            <a:fld id="{988D32A1-88C9-4CF1-B724-DD2537D88B45}" type="slidenum">
              <a:rPr lang="en-US" altLang="ko-KR"/>
              <a:pPr/>
              <a:t>1</a:t>
            </a:fld>
            <a:endParaRPr lang="en-US" altLang="ko-KR"/>
          </a:p>
        </p:txBody>
      </p:sp>
      <p:sp>
        <p:nvSpPr>
          <p:cNvPr id="27651" name="Rectangle 3"/>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panose="020B0600000101010101" pitchFamily="50" charset="-127"/>
              </a:rPr>
              <a:t>Project: IEEE P802.15 Working Group for Wireless Personal Area Networks (WPANs)</a:t>
            </a:r>
            <a:endParaRPr lang="en-US" altLang="ko-KR" sz="1600" b="1" dirty="0">
              <a:solidFill>
                <a:schemeClr val="tx2"/>
              </a:solidFill>
              <a:ea typeface="굴림" panose="020B0600000101010101" pitchFamily="50" charset="-127"/>
            </a:endParaRPr>
          </a:p>
          <a:p>
            <a:endParaRPr lang="en-US" altLang="ko-KR" sz="1600" dirty="0">
              <a:solidFill>
                <a:schemeClr val="tx2"/>
              </a:solidFill>
              <a:ea typeface="굴림" panose="020B0600000101010101" pitchFamily="50" charset="-127"/>
            </a:endParaRPr>
          </a:p>
          <a:p>
            <a:r>
              <a:rPr lang="en-US" altLang="ko-KR" sz="1600" b="1" dirty="0">
                <a:solidFill>
                  <a:schemeClr val="tx2"/>
                </a:solidFill>
                <a:ea typeface="굴림" panose="020B0600000101010101" pitchFamily="50" charset="-127"/>
              </a:rPr>
              <a:t>Submission Title:</a:t>
            </a:r>
            <a:r>
              <a:rPr lang="en-US" altLang="ko-KR" sz="1600" dirty="0">
                <a:solidFill>
                  <a:schemeClr val="tx2"/>
                </a:solidFill>
                <a:ea typeface="굴림" panose="020B0600000101010101" pitchFamily="50" charset="-127"/>
              </a:rPr>
              <a:t> </a:t>
            </a:r>
            <a:r>
              <a:rPr lang="en-US" altLang="ko-KR" sz="1600" dirty="0" smtClean="0">
                <a:ea typeface="굴림" panose="020B0600000101010101" pitchFamily="50" charset="-127"/>
              </a:rPr>
              <a:t>Secret </a:t>
            </a:r>
            <a:r>
              <a:rPr lang="en-US" altLang="ko-KR" sz="1600" dirty="0">
                <a:ea typeface="굴림" panose="020B0600000101010101" pitchFamily="50" charset="-127"/>
              </a:rPr>
              <a:t>key agreement </a:t>
            </a:r>
            <a:r>
              <a:rPr lang="en-US" altLang="ko-KR" sz="1600" dirty="0" smtClean="0">
                <a:ea typeface="굴림" panose="020B0600000101010101" pitchFamily="50" charset="-127"/>
              </a:rPr>
              <a:t>protocol for </a:t>
            </a:r>
            <a:r>
              <a:rPr lang="en-US" altLang="ko-KR" sz="1600" dirty="0">
                <a:ea typeface="굴림" panose="020B0600000101010101" pitchFamily="50" charset="-127"/>
              </a:rPr>
              <a:t>IEEE 802.15.8 </a:t>
            </a:r>
            <a:r>
              <a:rPr lang="en-US" altLang="ko-KR" sz="1600" dirty="0" smtClean="0">
                <a:ea typeface="굴림" panose="020B0600000101010101" pitchFamily="50" charset="-127"/>
              </a:rPr>
              <a:t>PAC</a:t>
            </a:r>
            <a:r>
              <a:rPr lang="en-US" altLang="ko-KR" sz="1600" dirty="0">
                <a:ea typeface="굴림" panose="020B0600000101010101" pitchFamily="50" charset="-127"/>
              </a:rPr>
              <a:t>	</a:t>
            </a:r>
          </a:p>
          <a:p>
            <a:r>
              <a:rPr lang="en-US" altLang="ko-KR" sz="1600" b="1" dirty="0">
                <a:ea typeface="굴림" panose="020B0600000101010101" pitchFamily="50" charset="-127"/>
              </a:rPr>
              <a:t>Date Submitted: </a:t>
            </a:r>
            <a:r>
              <a:rPr lang="en-US" altLang="ko-KR" sz="1600" dirty="0" smtClean="0">
                <a:ea typeface="굴림" panose="020B0600000101010101" pitchFamily="50" charset="-127"/>
              </a:rPr>
              <a:t>September 2015</a:t>
            </a:r>
            <a:endParaRPr lang="en-US" altLang="ko-KR" sz="1600" dirty="0">
              <a:ea typeface="굴림" panose="020B0600000101010101" pitchFamily="50" charset="-127"/>
            </a:endParaRPr>
          </a:p>
          <a:p>
            <a:r>
              <a:rPr lang="en-US" altLang="ko-KR" sz="1600" b="1" dirty="0">
                <a:solidFill>
                  <a:schemeClr val="tx2"/>
                </a:solidFill>
                <a:ea typeface="굴림" panose="020B0600000101010101" pitchFamily="50" charset="-127"/>
              </a:rPr>
              <a:t>Source:</a:t>
            </a:r>
            <a:r>
              <a:rPr lang="en-US" altLang="ko-KR" sz="1600" dirty="0">
                <a:solidFill>
                  <a:schemeClr val="tx2"/>
                </a:solidFill>
                <a:ea typeface="굴림" panose="020B0600000101010101" pitchFamily="50" charset="-127"/>
              </a:rPr>
              <a:t> </a:t>
            </a:r>
            <a:r>
              <a:rPr lang="en-US" altLang="ko-KR" sz="1600" dirty="0" smtClean="0">
                <a:solidFill>
                  <a:schemeClr val="tx2"/>
                </a:solidFill>
                <a:ea typeface="굴림" panose="020B0600000101010101" pitchFamily="50" charset="-127"/>
              </a:rPr>
              <a:t>[</a:t>
            </a:r>
            <a:r>
              <a:rPr lang="en-US" altLang="ko-KR" sz="1600" dirty="0" err="1">
                <a:ea typeface="굴림" panose="020B0600000101010101" pitchFamily="50" charset="-127"/>
              </a:rPr>
              <a:t>Byung</a:t>
            </a:r>
            <a:r>
              <a:rPr lang="en-US" altLang="ko-KR" sz="1600" dirty="0">
                <a:ea typeface="굴림" panose="020B0600000101010101" pitchFamily="50" charset="-127"/>
              </a:rPr>
              <a:t>-Jae </a:t>
            </a:r>
            <a:r>
              <a:rPr lang="en-US" altLang="ko-KR" sz="1600" dirty="0" err="1" smtClean="0">
                <a:ea typeface="굴림" panose="020B0600000101010101" pitchFamily="50" charset="-127"/>
              </a:rPr>
              <a:t>Kwak</a:t>
            </a:r>
            <a:r>
              <a:rPr lang="en-US" altLang="ko-KR" sz="1600" dirty="0" smtClean="0">
                <a:solidFill>
                  <a:schemeClr val="tx2"/>
                </a:solidFill>
                <a:ea typeface="굴림" panose="020B0600000101010101" pitchFamily="50" charset="-127"/>
              </a:rPr>
              <a:t>]</a:t>
            </a:r>
            <a:r>
              <a:rPr lang="en-US" altLang="ko-KR" sz="1600" baseline="30000" dirty="0" smtClean="0">
                <a:ea typeface="굴림" panose="020B0600000101010101" pitchFamily="50" charset="-127"/>
              </a:rPr>
              <a:t>1</a:t>
            </a:r>
            <a:r>
              <a:rPr lang="en-US" altLang="ko-KR" sz="1600" dirty="0" smtClean="0">
                <a:solidFill>
                  <a:schemeClr val="tx2"/>
                </a:solidFill>
                <a:ea typeface="굴림" panose="020B0600000101010101" pitchFamily="50" charset="-127"/>
              </a:rPr>
              <a:t>,</a:t>
            </a:r>
            <a:r>
              <a:rPr lang="en-US" altLang="ko-KR" sz="1600" dirty="0" smtClean="0">
                <a:ea typeface="굴림" panose="020B0600000101010101" pitchFamily="50" charset="-127"/>
              </a:rPr>
              <a:t> [</a:t>
            </a:r>
            <a:r>
              <a:rPr lang="en-US" altLang="ko-KR" sz="1600" dirty="0" err="1" smtClean="0">
                <a:ea typeface="굴림" panose="020B0600000101010101" pitchFamily="50" charset="-127"/>
              </a:rPr>
              <a:t>Sangseok</a:t>
            </a:r>
            <a:r>
              <a:rPr lang="en-US" altLang="ko-KR" sz="1600" dirty="0" smtClean="0">
                <a:ea typeface="굴림" panose="020B0600000101010101" pitchFamily="50" charset="-127"/>
              </a:rPr>
              <a:t> Yun, </a:t>
            </a:r>
            <a:r>
              <a:rPr lang="en-US" altLang="ko-KR" sz="1600" dirty="0" err="1" smtClean="0">
                <a:ea typeface="굴림" panose="020B0600000101010101" pitchFamily="50" charset="-127"/>
              </a:rPr>
              <a:t>Sanghun</a:t>
            </a:r>
            <a:r>
              <a:rPr lang="en-US" altLang="ko-KR" sz="1600" dirty="0" smtClean="0">
                <a:ea typeface="굴림" panose="020B0600000101010101" pitchFamily="50" charset="-127"/>
              </a:rPr>
              <a:t> </a:t>
            </a:r>
            <a:r>
              <a:rPr lang="en-US" altLang="ko-KR" sz="1600" dirty="0" err="1" smtClean="0">
                <a:ea typeface="굴림" panose="020B0600000101010101" pitchFamily="50" charset="-127"/>
              </a:rPr>
              <a:t>Im</a:t>
            </a:r>
            <a:r>
              <a:rPr lang="en-US" altLang="ko-KR" sz="1600" dirty="0">
                <a:ea typeface="굴림" panose="020B0600000101010101" pitchFamily="50" charset="-127"/>
              </a:rPr>
              <a:t>, </a:t>
            </a:r>
            <a:r>
              <a:rPr lang="en-US" altLang="ko-KR" sz="1600" dirty="0" err="1">
                <a:ea typeface="굴림" panose="020B0600000101010101" pitchFamily="50" charset="-127"/>
              </a:rPr>
              <a:t>Jeongseok</a:t>
            </a:r>
            <a:r>
              <a:rPr lang="en-US" altLang="ko-KR" sz="1600" dirty="0">
                <a:ea typeface="굴림" panose="020B0600000101010101" pitchFamily="50" charset="-127"/>
              </a:rPr>
              <a:t> </a:t>
            </a:r>
            <a:r>
              <a:rPr lang="en-US" altLang="ko-KR" sz="1600" dirty="0" smtClean="0">
                <a:ea typeface="굴림" panose="020B0600000101010101" pitchFamily="50" charset="-127"/>
              </a:rPr>
              <a:t>Ha]</a:t>
            </a:r>
            <a:r>
              <a:rPr lang="en-US" altLang="ko-KR" sz="1600" baseline="30000" dirty="0" smtClean="0">
                <a:ea typeface="굴림" panose="020B0600000101010101" pitchFamily="50" charset="-127"/>
              </a:rPr>
              <a:t>2</a:t>
            </a:r>
            <a:endParaRPr lang="en-US" altLang="ko-KR" sz="1600" dirty="0" smtClean="0">
              <a:ea typeface="굴림" panose="020B0600000101010101" pitchFamily="50" charset="-127"/>
            </a:endParaRPr>
          </a:p>
          <a:p>
            <a:r>
              <a:rPr lang="en-US" altLang="ko-KR" sz="1600" dirty="0" smtClean="0">
                <a:ea typeface="굴림" panose="020B0600000101010101" pitchFamily="50" charset="-127"/>
              </a:rPr>
              <a:t>Company [</a:t>
            </a:r>
            <a:r>
              <a:rPr lang="en-US" altLang="ko-KR" sz="1600" dirty="0">
                <a:ea typeface="굴림" panose="020B0600000101010101" pitchFamily="50" charset="-127"/>
              </a:rPr>
              <a:t>ETRI, Daejeon, </a:t>
            </a:r>
            <a:r>
              <a:rPr lang="en-US" altLang="ko-KR" sz="1600" dirty="0" smtClean="0">
                <a:ea typeface="굴림" panose="020B0600000101010101" pitchFamily="50" charset="-127"/>
              </a:rPr>
              <a:t>Korea]</a:t>
            </a:r>
            <a:r>
              <a:rPr lang="en-US" altLang="ko-KR" sz="1600" baseline="30000" dirty="0" smtClean="0">
                <a:ea typeface="굴림" panose="020B0600000101010101" pitchFamily="50" charset="-127"/>
              </a:rPr>
              <a:t>1</a:t>
            </a:r>
            <a:r>
              <a:rPr lang="en-US" altLang="ko-KR" sz="1600" dirty="0" smtClean="0">
                <a:solidFill>
                  <a:schemeClr val="tx2"/>
                </a:solidFill>
                <a:ea typeface="굴림" panose="020B0600000101010101" pitchFamily="50" charset="-127"/>
              </a:rPr>
              <a:t>,</a:t>
            </a:r>
            <a:r>
              <a:rPr lang="en-US" altLang="ko-KR" sz="1600" dirty="0" smtClean="0">
                <a:ea typeface="굴림" panose="020B0600000101010101" pitchFamily="50" charset="-127"/>
              </a:rPr>
              <a:t> [</a:t>
            </a:r>
            <a:r>
              <a:rPr lang="en-US" altLang="ko-KR" sz="1600" dirty="0">
                <a:ea typeface="굴림" panose="020B0600000101010101" pitchFamily="50" charset="-127"/>
              </a:rPr>
              <a:t>KAIST, Daejeon, Korea]</a:t>
            </a:r>
            <a:r>
              <a:rPr lang="en-US" altLang="ko-KR" sz="1600" baseline="30000" dirty="0" smtClean="0">
                <a:ea typeface="굴림" panose="020B0600000101010101" pitchFamily="50" charset="-127"/>
              </a:rPr>
              <a:t>2</a:t>
            </a:r>
            <a:endParaRPr lang="en-US" altLang="ko-KR" sz="1600" dirty="0">
              <a:ea typeface="굴림" panose="020B0600000101010101" pitchFamily="50" charset="-127"/>
            </a:endParaRPr>
          </a:p>
          <a:p>
            <a:r>
              <a:rPr lang="en-US" altLang="ko-KR" sz="1600" dirty="0">
                <a:solidFill>
                  <a:schemeClr val="tx2"/>
                </a:solidFill>
                <a:ea typeface="굴림" panose="020B0600000101010101" pitchFamily="50" charset="-127"/>
              </a:rPr>
              <a:t>Address [218 </a:t>
            </a:r>
            <a:r>
              <a:rPr lang="en-US" altLang="ko-KR" sz="1600" dirty="0" err="1">
                <a:solidFill>
                  <a:schemeClr val="tx2"/>
                </a:solidFill>
                <a:ea typeface="굴림" panose="020B0600000101010101" pitchFamily="50" charset="-127"/>
              </a:rPr>
              <a:t>Gajeong-ro</a:t>
            </a:r>
            <a:r>
              <a:rPr lang="en-US" altLang="ko-KR" sz="1600" dirty="0">
                <a:solidFill>
                  <a:schemeClr val="tx2"/>
                </a:solidFill>
                <a:ea typeface="굴림" panose="020B0600000101010101" pitchFamily="50" charset="-127"/>
              </a:rPr>
              <a:t>, </a:t>
            </a:r>
            <a:r>
              <a:rPr lang="en-US" altLang="ko-KR" sz="1600" dirty="0" err="1">
                <a:solidFill>
                  <a:schemeClr val="tx2"/>
                </a:solidFill>
                <a:ea typeface="굴림" panose="020B0600000101010101" pitchFamily="50" charset="-127"/>
              </a:rPr>
              <a:t>Yuseong-gu</a:t>
            </a:r>
            <a:r>
              <a:rPr lang="en-US" altLang="ko-KR" sz="1600" dirty="0">
                <a:solidFill>
                  <a:schemeClr val="tx2"/>
                </a:solidFill>
                <a:ea typeface="굴림" panose="020B0600000101010101" pitchFamily="50" charset="-127"/>
              </a:rPr>
              <a:t>, Daejeon, Korea</a:t>
            </a:r>
            <a:r>
              <a:rPr lang="en-US" altLang="ko-KR" sz="1600" dirty="0">
                <a:ea typeface="굴림" panose="020B0600000101010101" pitchFamily="50" charset="-127"/>
              </a:rPr>
              <a:t>]</a:t>
            </a:r>
            <a:r>
              <a:rPr lang="en-US" altLang="ko-KR" sz="1600" baseline="30000" dirty="0">
                <a:ea typeface="굴림" panose="020B0600000101010101" pitchFamily="50" charset="-127"/>
              </a:rPr>
              <a:t>1</a:t>
            </a:r>
            <a:r>
              <a:rPr lang="en-US" altLang="ko-KR" sz="1600" dirty="0">
                <a:ea typeface="굴림" panose="020B0600000101010101" pitchFamily="50" charset="-127"/>
              </a:rPr>
              <a:t>, [291 </a:t>
            </a:r>
            <a:r>
              <a:rPr lang="en-US" altLang="ko-KR" sz="1600" dirty="0" err="1">
                <a:ea typeface="굴림" panose="020B0600000101010101" pitchFamily="50" charset="-127"/>
              </a:rPr>
              <a:t>Daehak-ro</a:t>
            </a:r>
            <a:r>
              <a:rPr lang="en-US" altLang="ko-KR" sz="1600" dirty="0">
                <a:ea typeface="굴림" panose="020B0600000101010101" pitchFamily="50" charset="-127"/>
              </a:rPr>
              <a:t>, </a:t>
            </a:r>
            <a:r>
              <a:rPr lang="en-US" altLang="ko-KR" sz="1600" dirty="0" err="1">
                <a:ea typeface="굴림" panose="020B0600000101010101" pitchFamily="50" charset="-127"/>
              </a:rPr>
              <a:t>Yuseong-gu</a:t>
            </a:r>
            <a:r>
              <a:rPr lang="en-US" altLang="ko-KR" sz="1600" dirty="0">
                <a:ea typeface="굴림" panose="020B0600000101010101" pitchFamily="50" charset="-127"/>
              </a:rPr>
              <a:t>, Daejeon, Korea]</a:t>
            </a:r>
            <a:r>
              <a:rPr lang="en-US" altLang="ko-KR" sz="1600" baseline="30000" dirty="0">
                <a:ea typeface="굴림" panose="020B0600000101010101" pitchFamily="50" charset="-127"/>
              </a:rPr>
              <a:t>2</a:t>
            </a:r>
            <a:endParaRPr lang="en-US" altLang="ko-KR" sz="1600" dirty="0">
              <a:solidFill>
                <a:schemeClr val="tx2"/>
              </a:solidFill>
              <a:ea typeface="굴림" panose="020B0600000101010101" pitchFamily="50" charset="-127"/>
            </a:endParaRPr>
          </a:p>
          <a:p>
            <a:r>
              <a:rPr lang="en-US" altLang="ko-KR" sz="1600" dirty="0">
                <a:solidFill>
                  <a:schemeClr val="tx2"/>
                </a:solidFill>
                <a:ea typeface="굴림" panose="020B0600000101010101" pitchFamily="50" charset="-127"/>
              </a:rPr>
              <a:t>Voice: [+</a:t>
            </a:r>
            <a:r>
              <a:rPr lang="en-US" altLang="ko-KR" sz="1600" dirty="0" smtClean="0">
                <a:solidFill>
                  <a:schemeClr val="tx2"/>
                </a:solidFill>
                <a:ea typeface="굴림" panose="020B0600000101010101" pitchFamily="50" charset="-127"/>
              </a:rPr>
              <a:t>82-42-860-6618]</a:t>
            </a:r>
            <a:r>
              <a:rPr lang="en-US" altLang="ko-KR" sz="1600" baseline="30000" dirty="0" smtClean="0">
                <a:solidFill>
                  <a:schemeClr val="tx2"/>
                </a:solidFill>
                <a:ea typeface="굴림" panose="020B0600000101010101" pitchFamily="50" charset="-127"/>
              </a:rPr>
              <a:t>1</a:t>
            </a:r>
            <a:r>
              <a:rPr lang="en-US" altLang="ko-KR" sz="1600" dirty="0" smtClean="0">
                <a:solidFill>
                  <a:schemeClr val="tx2"/>
                </a:solidFill>
                <a:ea typeface="굴림" panose="020B0600000101010101" pitchFamily="50" charset="-127"/>
              </a:rPr>
              <a:t>, </a:t>
            </a:r>
            <a:r>
              <a:rPr lang="en-US" altLang="ko-KR" sz="1600" dirty="0">
                <a:ea typeface="굴림" panose="020B0600000101010101" pitchFamily="50" charset="-127"/>
              </a:rPr>
              <a:t>[+</a:t>
            </a:r>
            <a:r>
              <a:rPr lang="en-US" altLang="ko-KR" sz="1600" dirty="0" smtClean="0">
                <a:ea typeface="굴림" panose="020B0600000101010101" pitchFamily="50" charset="-127"/>
              </a:rPr>
              <a:t>82-42-350-7524</a:t>
            </a:r>
            <a:r>
              <a:rPr lang="en-US" altLang="ko-KR" sz="1600" dirty="0" smtClean="0">
                <a:solidFill>
                  <a:schemeClr val="tx2"/>
                </a:solidFill>
                <a:ea typeface="굴림" panose="020B0600000101010101" pitchFamily="50" charset="-127"/>
              </a:rPr>
              <a:t>]</a:t>
            </a:r>
            <a:r>
              <a:rPr lang="en-US" altLang="ko-KR" sz="1600" baseline="30000" dirty="0" smtClean="0">
                <a:solidFill>
                  <a:schemeClr val="tx2"/>
                </a:solidFill>
                <a:ea typeface="굴림" panose="020B0600000101010101" pitchFamily="50" charset="-127"/>
              </a:rPr>
              <a:t>2</a:t>
            </a:r>
            <a:endParaRPr lang="en-US" altLang="ko-KR" sz="1600" dirty="0" smtClean="0">
              <a:solidFill>
                <a:schemeClr val="tx2"/>
              </a:solidFill>
              <a:ea typeface="굴림" panose="020B0600000101010101" pitchFamily="50" charset="-127"/>
            </a:endParaRPr>
          </a:p>
          <a:p>
            <a:r>
              <a:rPr lang="en-US" altLang="ko-KR" sz="1600" dirty="0" smtClean="0">
                <a:solidFill>
                  <a:schemeClr val="tx2"/>
                </a:solidFill>
                <a:ea typeface="굴림" panose="020B0600000101010101" pitchFamily="50" charset="-127"/>
              </a:rPr>
              <a:t>E-Mail: </a:t>
            </a:r>
            <a:r>
              <a:rPr lang="en-US" altLang="ko-KR" sz="1600" dirty="0">
                <a:solidFill>
                  <a:schemeClr val="tx2"/>
                </a:solidFill>
                <a:ea typeface="굴림" panose="020B0600000101010101" pitchFamily="50" charset="-127"/>
              </a:rPr>
              <a:t>[bjkwak@etri.re.kr]</a:t>
            </a:r>
            <a:r>
              <a:rPr lang="en-US" altLang="ko-KR" sz="1600" baseline="30000" dirty="0">
                <a:solidFill>
                  <a:schemeClr val="tx2"/>
                </a:solidFill>
                <a:ea typeface="굴림" panose="020B0600000101010101" pitchFamily="50" charset="-127"/>
              </a:rPr>
              <a:t>1</a:t>
            </a:r>
            <a:r>
              <a:rPr lang="en-US" altLang="ko-KR" sz="1600" dirty="0">
                <a:solidFill>
                  <a:schemeClr val="tx2"/>
                </a:solidFill>
                <a:ea typeface="굴림" panose="020B0600000101010101" pitchFamily="50" charset="-127"/>
              </a:rPr>
              <a:t>, [</a:t>
            </a:r>
            <a:r>
              <a:rPr lang="en-US" altLang="ko-KR" sz="1600" dirty="0">
                <a:ea typeface="굴림" panose="020B0600000101010101" pitchFamily="50" charset="-127"/>
              </a:rPr>
              <a:t>ssyun@kaist.ac.kr</a:t>
            </a:r>
            <a:r>
              <a:rPr lang="en-US" altLang="ko-KR" sz="1600" dirty="0">
                <a:solidFill>
                  <a:schemeClr val="tx2"/>
                </a:solidFill>
                <a:ea typeface="굴림" panose="020B0600000101010101" pitchFamily="50" charset="-127"/>
              </a:rPr>
              <a:t>]</a:t>
            </a:r>
            <a:r>
              <a:rPr lang="en-US" altLang="ko-KR" sz="1600" baseline="30000" dirty="0">
                <a:solidFill>
                  <a:schemeClr val="tx2"/>
                </a:solidFill>
                <a:ea typeface="굴림" panose="020B0600000101010101" pitchFamily="50" charset="-127"/>
              </a:rPr>
              <a:t>2</a:t>
            </a:r>
            <a:endParaRPr lang="en-US" altLang="ko-KR" sz="1600" dirty="0">
              <a:solidFill>
                <a:schemeClr val="tx2"/>
              </a:solidFill>
              <a:ea typeface="굴림" panose="020B0600000101010101" pitchFamily="50" charset="-127"/>
            </a:endParaRPr>
          </a:p>
          <a:p>
            <a:pPr>
              <a:spcBef>
                <a:spcPts val="600"/>
              </a:spcBef>
              <a:spcAft>
                <a:spcPts val="600"/>
              </a:spcAft>
            </a:pPr>
            <a:r>
              <a:rPr lang="en-US" altLang="ko-KR" sz="1600" b="1" dirty="0">
                <a:solidFill>
                  <a:schemeClr val="tx2"/>
                </a:solidFill>
                <a:ea typeface="굴림" panose="020B0600000101010101" pitchFamily="50" charset="-127"/>
              </a:rPr>
              <a:t>Re</a:t>
            </a:r>
            <a:r>
              <a:rPr lang="en-US" altLang="ko-KR" sz="1600" b="1" dirty="0" smtClean="0">
                <a:solidFill>
                  <a:schemeClr val="tx2"/>
                </a:solidFill>
                <a:ea typeface="굴림" panose="020B0600000101010101" pitchFamily="50" charset="-127"/>
              </a:rPr>
              <a:t>:</a:t>
            </a:r>
            <a:endParaRPr lang="en-US" altLang="ko-KR" sz="1600" dirty="0" smtClean="0">
              <a:solidFill>
                <a:schemeClr val="tx2"/>
              </a:solidFill>
              <a:ea typeface="굴림" panose="020B0600000101010101" pitchFamily="50" charset="-127"/>
            </a:endParaRPr>
          </a:p>
          <a:p>
            <a:pPr>
              <a:spcBef>
                <a:spcPts val="600"/>
              </a:spcBef>
              <a:spcAft>
                <a:spcPts val="600"/>
              </a:spcAft>
            </a:pPr>
            <a:r>
              <a:rPr lang="en-US" altLang="ko-KR" sz="1600" b="1" dirty="0" smtClean="0">
                <a:solidFill>
                  <a:srgbClr val="484848"/>
                </a:solidFill>
                <a:ea typeface="굴림" panose="020B0600000101010101" pitchFamily="50" charset="-127"/>
              </a:rPr>
              <a:t>Abstract</a:t>
            </a:r>
            <a:r>
              <a:rPr lang="en-US" altLang="ko-KR" sz="1600" b="1" dirty="0">
                <a:solidFill>
                  <a:srgbClr val="484848"/>
                </a:solidFill>
                <a:ea typeface="굴림" panose="020B0600000101010101" pitchFamily="50" charset="-127"/>
              </a:rPr>
              <a:t>:</a:t>
            </a:r>
            <a:r>
              <a:rPr lang="en-US" altLang="ko-KR" sz="1600" dirty="0">
                <a:solidFill>
                  <a:srgbClr val="484848"/>
                </a:solidFill>
                <a:ea typeface="굴림" panose="020B0600000101010101" pitchFamily="50" charset="-127"/>
              </a:rPr>
              <a:t>	 </a:t>
            </a:r>
            <a:r>
              <a:rPr lang="en-US" altLang="ko-KR" sz="1600" dirty="0" smtClean="0">
                <a:solidFill>
                  <a:srgbClr val="484848"/>
                </a:solidFill>
                <a:ea typeface="굴림" panose="020B0600000101010101" pitchFamily="50" charset="-127"/>
              </a:rPr>
              <a:t>Proposal </a:t>
            </a:r>
            <a:r>
              <a:rPr lang="en-US" altLang="ko-KR" sz="1600" dirty="0">
                <a:solidFill>
                  <a:srgbClr val="484848"/>
                </a:solidFill>
                <a:ea typeface="굴림" panose="020B0600000101010101" pitchFamily="50" charset="-127"/>
              </a:rPr>
              <a:t>of the secret key agreement </a:t>
            </a:r>
            <a:r>
              <a:rPr lang="en-US" altLang="ko-KR" sz="1600" dirty="0" smtClean="0">
                <a:solidFill>
                  <a:srgbClr val="484848"/>
                </a:solidFill>
                <a:ea typeface="굴림" panose="020B0600000101010101" pitchFamily="50" charset="-127"/>
              </a:rPr>
              <a:t>protocol in PHY for </a:t>
            </a:r>
            <a:r>
              <a:rPr lang="en-US" altLang="ko-KR" sz="1600" dirty="0">
                <a:solidFill>
                  <a:srgbClr val="484848"/>
                </a:solidFill>
                <a:ea typeface="굴림" panose="020B0600000101010101" pitchFamily="50" charset="-127"/>
              </a:rPr>
              <a:t>IEEE 802.15.8 </a:t>
            </a:r>
            <a:r>
              <a:rPr lang="en-US" altLang="ko-KR" sz="1600" dirty="0" smtClean="0">
                <a:solidFill>
                  <a:srgbClr val="484848"/>
                </a:solidFill>
                <a:ea typeface="굴림" panose="020B0600000101010101" pitchFamily="50" charset="-127"/>
              </a:rPr>
              <a:t>PAC.</a:t>
            </a:r>
            <a:endParaRPr lang="en-US" altLang="ko-KR" sz="1600" dirty="0">
              <a:solidFill>
                <a:srgbClr val="484848"/>
              </a:solidFill>
              <a:ea typeface="굴림" panose="020B0600000101010101" pitchFamily="50" charset="-127"/>
            </a:endParaRPr>
          </a:p>
          <a:p>
            <a:pPr>
              <a:spcBef>
                <a:spcPts val="600"/>
              </a:spcBef>
              <a:spcAft>
                <a:spcPts val="600"/>
              </a:spcAft>
            </a:pPr>
            <a:r>
              <a:rPr lang="en-US" altLang="ko-KR" sz="1600" b="1" dirty="0">
                <a:solidFill>
                  <a:schemeClr val="tx2"/>
                </a:solidFill>
                <a:ea typeface="굴림" panose="020B0600000101010101" pitchFamily="50" charset="-127"/>
              </a:rPr>
              <a:t>Purpose:</a:t>
            </a:r>
            <a:r>
              <a:rPr lang="en-US" altLang="ko-KR" sz="1600" dirty="0">
                <a:solidFill>
                  <a:srgbClr val="484848"/>
                </a:solidFill>
                <a:ea typeface="굴림" panose="020B0600000101010101" pitchFamily="50" charset="-127"/>
              </a:rPr>
              <a:t>	</a:t>
            </a:r>
            <a:r>
              <a:rPr lang="en-US" altLang="ko-KR" sz="1600" dirty="0" smtClean="0">
                <a:solidFill>
                  <a:srgbClr val="484848"/>
                </a:solidFill>
                <a:ea typeface="굴림" panose="020B0600000101010101" pitchFamily="50" charset="-127"/>
              </a:rPr>
              <a:t>Approval</a:t>
            </a:r>
            <a:endParaRPr lang="en-US" altLang="ko-KR" sz="1600" dirty="0">
              <a:solidFill>
                <a:srgbClr val="484848"/>
              </a:solidFill>
              <a:ea typeface="굴림" panose="020B0600000101010101" pitchFamily="50" charset="-127"/>
            </a:endParaRPr>
          </a:p>
          <a:p>
            <a:r>
              <a:rPr lang="en-US" altLang="ko-KR" sz="1600" b="1" dirty="0">
                <a:solidFill>
                  <a:schemeClr val="tx2"/>
                </a:solidFill>
                <a:ea typeface="굴림" panose="020B0600000101010101" pitchFamily="50" charset="-127"/>
              </a:rPr>
              <a:t>Notice:</a:t>
            </a:r>
            <a:r>
              <a:rPr lang="en-US" altLang="ko-KR" sz="1600" dirty="0">
                <a:solidFill>
                  <a:schemeClr val="tx2"/>
                </a:solidFill>
                <a:ea typeface="굴림" panose="020B0600000101010101" pitchFamily="50"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panose="020B0600000101010101" pitchFamily="50" charset="-127"/>
              </a:rPr>
              <a:t>Release:</a:t>
            </a:r>
            <a:r>
              <a:rPr lang="en-US" altLang="ko-KR" sz="1600" dirty="0">
                <a:solidFill>
                  <a:schemeClr val="tx2"/>
                </a:solidFill>
                <a:ea typeface="굴림" panose="020B0600000101010101" pitchFamily="50"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Channel Correlation </a:t>
            </a:r>
            <a:r>
              <a:rPr lang="en-US" altLang="ko-KR" dirty="0" smtClean="0"/>
              <a:t>Issue (2/2)</a:t>
            </a:r>
            <a:endParaRPr lang="ko-KR" altLang="en-US" dirty="0"/>
          </a:p>
        </p:txBody>
      </p:sp>
      <p:sp>
        <p:nvSpPr>
          <p:cNvPr id="3" name="내용 개체 틀 2"/>
          <p:cNvSpPr>
            <a:spLocks noGrp="1"/>
          </p:cNvSpPr>
          <p:nvPr>
            <p:ph idx="1"/>
          </p:nvPr>
        </p:nvSpPr>
        <p:spPr/>
        <p:txBody>
          <a:bodyPr/>
          <a:lstStyle/>
          <a:p>
            <a:r>
              <a:rPr lang="en-US" altLang="ko-KR" sz="2400" dirty="0" smtClean="0"/>
              <a:t>If the large scale fading is included, there exist a strong correlation in RSSI observed by Bob and Eve</a:t>
            </a:r>
          </a:p>
          <a:p>
            <a:pPr lvl="1"/>
            <a:r>
              <a:rPr lang="en-US" altLang="ko-KR" sz="2000" dirty="0" smtClean="0"/>
              <a:t>To minimize the channel correlation, eliminating the large scale fading is essential</a:t>
            </a:r>
            <a:endParaRPr lang="ko-KR" altLang="en-US" sz="2000" dirty="0"/>
          </a:p>
        </p:txBody>
      </p:sp>
      <p:sp>
        <p:nvSpPr>
          <p:cNvPr id="4" name="날짜 개체 틀 3"/>
          <p:cNvSpPr>
            <a:spLocks noGrp="1"/>
          </p:cNvSpPr>
          <p:nvPr>
            <p:ph type="dt" sz="half" idx="10"/>
          </p:nvPr>
        </p:nvSpPr>
        <p:spPr/>
        <p:txBody>
          <a:bodyPr/>
          <a:lstStyle/>
          <a:p>
            <a:r>
              <a:rPr lang="en-US" altLang="ko-KR" smtClean="0"/>
              <a:t>Sept. 2015</a:t>
            </a:r>
            <a:endParaRPr lang="en-US" altLang="ko-KR"/>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10</a:t>
            </a:fld>
            <a:endParaRPr lang="en-US" altLang="ko-KR"/>
          </a:p>
        </p:txBody>
      </p:sp>
      <p:grpSp>
        <p:nvGrpSpPr>
          <p:cNvPr id="9" name="그룹 8"/>
          <p:cNvGrpSpPr/>
          <p:nvPr/>
        </p:nvGrpSpPr>
        <p:grpSpPr>
          <a:xfrm>
            <a:off x="1104900" y="3685381"/>
            <a:ext cx="6934200" cy="2600325"/>
            <a:chOff x="1248916" y="3212974"/>
            <a:chExt cx="6934200" cy="2600325"/>
          </a:xfrm>
        </p:grpSpPr>
        <p:pic>
          <p:nvPicPr>
            <p:cNvPr id="7" name="그림 6"/>
            <p:cNvPicPr>
              <a:picLocks noChangeAspect="1"/>
            </p:cNvPicPr>
            <p:nvPr/>
          </p:nvPicPr>
          <p:blipFill>
            <a:blip r:embed="rId2"/>
            <a:stretch>
              <a:fillRect/>
            </a:stretch>
          </p:blipFill>
          <p:spPr>
            <a:xfrm>
              <a:off x="1248916" y="3212974"/>
              <a:ext cx="3467100" cy="2600325"/>
            </a:xfrm>
            <a:prstGeom prst="rect">
              <a:avLst/>
            </a:prstGeom>
          </p:spPr>
        </p:pic>
        <p:pic>
          <p:nvPicPr>
            <p:cNvPr id="8" name="그림 7"/>
            <p:cNvPicPr>
              <a:picLocks noChangeAspect="1"/>
            </p:cNvPicPr>
            <p:nvPr/>
          </p:nvPicPr>
          <p:blipFill>
            <a:blip r:embed="rId3"/>
            <a:stretch>
              <a:fillRect/>
            </a:stretch>
          </p:blipFill>
          <p:spPr>
            <a:xfrm>
              <a:off x="4716016" y="3212974"/>
              <a:ext cx="3467100" cy="2600325"/>
            </a:xfrm>
            <a:prstGeom prst="rect">
              <a:avLst/>
            </a:prstGeom>
          </p:spPr>
        </p:pic>
      </p:grpSp>
    </p:spTree>
    <p:extLst>
      <p:ext uri="{BB962C8B-B14F-4D97-AF65-F5344CB8AC3E}">
        <p14:creationId xmlns:p14="http://schemas.microsoft.com/office/powerpoint/2010/main" val="2819842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Hardware Experiment</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sz="2400" dirty="0" smtClean="0"/>
                  <a:t>Center</a:t>
                </a:r>
                <a:r>
                  <a:rPr lang="ko-KR" altLang="en-US" sz="2400" dirty="0"/>
                  <a:t> </a:t>
                </a:r>
                <a:r>
                  <a:rPr lang="en-US" altLang="ko-KR" sz="2400" dirty="0"/>
                  <a:t>frequency : </a:t>
                </a:r>
                <a:r>
                  <a:rPr lang="en-US" altLang="ko-KR" sz="2400" dirty="0" smtClean="0"/>
                  <a:t>5.2GHz </a:t>
                </a:r>
                <a:r>
                  <a:rPr lang="en-US" altLang="ko-KR" sz="2400" dirty="0"/>
                  <a:t>(</a:t>
                </a:r>
                <a14:m>
                  <m:oMath xmlns:m="http://schemas.openxmlformats.org/officeDocument/2006/math">
                    <m:r>
                      <a:rPr lang="en-US" altLang="ko-KR" sz="2400" i="1">
                        <a:latin typeface="Cambria Math" panose="02040503050406030204" pitchFamily="18" charset="0"/>
                      </a:rPr>
                      <m:t>𝜆</m:t>
                    </m:r>
                    <m:r>
                      <a:rPr lang="en-US" altLang="ko-KR" sz="2400" i="1">
                        <a:latin typeface="Cambria Math" panose="02040503050406030204" pitchFamily="18" charset="0"/>
                      </a:rPr>
                      <m:t>=5.6</m:t>
                    </m:r>
                  </m:oMath>
                </a14:m>
                <a:r>
                  <a:rPr lang="en-US" altLang="ko-KR" sz="2400" dirty="0"/>
                  <a:t>cm)</a:t>
                </a:r>
              </a:p>
              <a:p>
                <a:r>
                  <a:rPr lang="en-US" altLang="ko-KR" sz="2400" dirty="0" smtClean="0"/>
                  <a:t>The distance between Bob and Eve is 1m</a:t>
                </a:r>
              </a:p>
              <a:p>
                <a:r>
                  <a:rPr lang="en-US" altLang="ko-KR" sz="2400" dirty="0" smtClean="0"/>
                  <a:t>Alice moves </a:t>
                </a:r>
                <a:r>
                  <a:rPr lang="en-US" altLang="ko-KR" sz="2400" dirty="0"/>
                  <a:t>arbitrarily around the </a:t>
                </a:r>
                <a:r>
                  <a:rPr lang="en-US" altLang="ko-KR" sz="2400" dirty="0" smtClean="0"/>
                  <a:t>indoor office</a:t>
                </a:r>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0">
                <a:blip r:embed="rId5"/>
                <a:stretch>
                  <a:fillRect l="-1098" t="-1037"/>
                </a:stretch>
              </a:blipFill>
            </p:spPr>
            <p:txBody>
              <a:bodyPr/>
              <a:lstStyle/>
              <a:p>
                <a:r>
                  <a:rPr lang="ko-KR" altLang="en-US">
                    <a:noFill/>
                  </a:rPr>
                  <a:t> </a:t>
                </a:r>
              </a:p>
            </p:txBody>
          </p:sp>
        </mc:Fallback>
      </mc:AlternateContent>
      <p:pic>
        <p:nvPicPr>
          <p:cNvPr id="5" name="그림 4"/>
          <p:cNvPicPr>
            <a:picLocks noChangeAspect="1"/>
          </p:cNvPicPr>
          <p:nvPr/>
        </p:nvPicPr>
        <p:blipFill rotWithShape="1">
          <a:blip r:embed="rId6"/>
          <a:srcRect l="29444" t="11446" r="16270" b="9823"/>
          <a:stretch/>
        </p:blipFill>
        <p:spPr>
          <a:xfrm>
            <a:off x="2699792" y="3378342"/>
            <a:ext cx="3744416" cy="3054672"/>
          </a:xfrm>
          <a:prstGeom prst="rect">
            <a:avLst/>
          </a:prstGeom>
        </p:spPr>
      </p:pic>
      <p:sp>
        <p:nvSpPr>
          <p:cNvPr id="4" name="직사각형 3"/>
          <p:cNvSpPr/>
          <p:nvPr/>
        </p:nvSpPr>
        <p:spPr bwMode="auto">
          <a:xfrm>
            <a:off x="4355976" y="3573016"/>
            <a:ext cx="432048" cy="144016"/>
          </a:xfrm>
          <a:prstGeom prst="rect">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 name="직사각형 5"/>
          <p:cNvSpPr/>
          <p:nvPr/>
        </p:nvSpPr>
        <p:spPr bwMode="auto">
          <a:xfrm>
            <a:off x="3906561" y="3717032"/>
            <a:ext cx="392771" cy="144016"/>
          </a:xfrm>
          <a:prstGeom prst="rect">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 name="직사각형 6"/>
          <p:cNvSpPr/>
          <p:nvPr/>
        </p:nvSpPr>
        <p:spPr bwMode="auto">
          <a:xfrm>
            <a:off x="4717024" y="4149080"/>
            <a:ext cx="575056" cy="144016"/>
          </a:xfrm>
          <a:prstGeom prst="rect">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 name="직사각형 7"/>
          <p:cNvSpPr/>
          <p:nvPr/>
        </p:nvSpPr>
        <p:spPr bwMode="auto">
          <a:xfrm>
            <a:off x="5506101" y="3864823"/>
            <a:ext cx="575056" cy="98365"/>
          </a:xfrm>
          <a:prstGeom prst="rect">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 name="직사각형 8"/>
          <p:cNvSpPr/>
          <p:nvPr/>
        </p:nvSpPr>
        <p:spPr bwMode="auto">
          <a:xfrm rot="16200000">
            <a:off x="3419133" y="3952695"/>
            <a:ext cx="392771" cy="144016"/>
          </a:xfrm>
          <a:prstGeom prst="rect">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0" name="직사각형 9"/>
          <p:cNvSpPr/>
          <p:nvPr/>
        </p:nvSpPr>
        <p:spPr bwMode="auto">
          <a:xfrm rot="16200000">
            <a:off x="2728881" y="3675845"/>
            <a:ext cx="392771" cy="144016"/>
          </a:xfrm>
          <a:prstGeom prst="rect">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1" name="직사각형 10"/>
          <p:cNvSpPr/>
          <p:nvPr/>
        </p:nvSpPr>
        <p:spPr bwMode="auto">
          <a:xfrm rot="16200000">
            <a:off x="2696449" y="4258422"/>
            <a:ext cx="392771" cy="144016"/>
          </a:xfrm>
          <a:prstGeom prst="rect">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 name="직사각형 11"/>
          <p:cNvSpPr/>
          <p:nvPr/>
        </p:nvSpPr>
        <p:spPr bwMode="auto">
          <a:xfrm>
            <a:off x="2871440" y="4555925"/>
            <a:ext cx="392771" cy="144016"/>
          </a:xfrm>
          <a:prstGeom prst="rect">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 name="직사각형 12"/>
          <p:cNvSpPr/>
          <p:nvPr/>
        </p:nvSpPr>
        <p:spPr bwMode="auto">
          <a:xfrm>
            <a:off x="4166640" y="4373567"/>
            <a:ext cx="765400" cy="144016"/>
          </a:xfrm>
          <a:prstGeom prst="rect">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4" name="직사각형 13"/>
          <p:cNvSpPr/>
          <p:nvPr/>
        </p:nvSpPr>
        <p:spPr bwMode="auto">
          <a:xfrm>
            <a:off x="4619873" y="6072320"/>
            <a:ext cx="392771" cy="144016"/>
          </a:xfrm>
          <a:prstGeom prst="rect">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5" name="직사각형 14"/>
          <p:cNvSpPr/>
          <p:nvPr/>
        </p:nvSpPr>
        <p:spPr bwMode="auto">
          <a:xfrm>
            <a:off x="5884771" y="5523874"/>
            <a:ext cx="392771" cy="98365"/>
          </a:xfrm>
          <a:prstGeom prst="rect">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6" name="직사각형 15"/>
          <p:cNvSpPr/>
          <p:nvPr/>
        </p:nvSpPr>
        <p:spPr bwMode="auto">
          <a:xfrm>
            <a:off x="4634463" y="5405389"/>
            <a:ext cx="392771" cy="67185"/>
          </a:xfrm>
          <a:prstGeom prst="rect">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7" name="직사각형 16"/>
          <p:cNvSpPr/>
          <p:nvPr/>
        </p:nvSpPr>
        <p:spPr bwMode="auto">
          <a:xfrm>
            <a:off x="2842625" y="5405389"/>
            <a:ext cx="392771" cy="67185"/>
          </a:xfrm>
          <a:prstGeom prst="rect">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8" name="직사각형 17"/>
          <p:cNvSpPr/>
          <p:nvPr/>
        </p:nvSpPr>
        <p:spPr bwMode="auto">
          <a:xfrm rot="16200000">
            <a:off x="4331214" y="5805826"/>
            <a:ext cx="324605" cy="119022"/>
          </a:xfrm>
          <a:prstGeom prst="rect">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9" name="직사각형 18"/>
          <p:cNvSpPr/>
          <p:nvPr/>
        </p:nvSpPr>
        <p:spPr bwMode="auto">
          <a:xfrm>
            <a:off x="4162348" y="5554364"/>
            <a:ext cx="324605" cy="119022"/>
          </a:xfrm>
          <a:prstGeom prst="rect">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0" name="직사각형 19"/>
          <p:cNvSpPr/>
          <p:nvPr/>
        </p:nvSpPr>
        <p:spPr bwMode="auto">
          <a:xfrm rot="16200000">
            <a:off x="4981087" y="3669850"/>
            <a:ext cx="324605" cy="119022"/>
          </a:xfrm>
          <a:prstGeom prst="rect">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1" name="직사각형 20"/>
          <p:cNvSpPr/>
          <p:nvPr/>
        </p:nvSpPr>
        <p:spPr bwMode="auto">
          <a:xfrm>
            <a:off x="4647212" y="4609658"/>
            <a:ext cx="243880" cy="98365"/>
          </a:xfrm>
          <a:prstGeom prst="rect">
            <a:avLst/>
          </a:prstGeom>
          <a:solidFill>
            <a:schemeClr val="bg1"/>
          </a:solidFill>
          <a:ln w="127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 name="날짜 개체 틀 21"/>
          <p:cNvSpPr>
            <a:spLocks noGrp="1"/>
          </p:cNvSpPr>
          <p:nvPr>
            <p:ph type="dt" sz="half" idx="10"/>
          </p:nvPr>
        </p:nvSpPr>
        <p:spPr/>
        <p:txBody>
          <a:bodyPr/>
          <a:lstStyle/>
          <a:p>
            <a:r>
              <a:rPr lang="en-US" altLang="ko-KR" smtClean="0"/>
              <a:t>Sept. 2015</a:t>
            </a:r>
            <a:endParaRPr lang="en-US" altLang="ko-KR"/>
          </a:p>
        </p:txBody>
      </p:sp>
      <p:sp>
        <p:nvSpPr>
          <p:cNvPr id="23" name="바닥글 개체 틀 22"/>
          <p:cNvSpPr>
            <a:spLocks noGrp="1"/>
          </p:cNvSpPr>
          <p:nvPr>
            <p:ph type="ftr" sz="quarter" idx="11"/>
          </p:nvPr>
        </p:nvSpPr>
        <p:spPr/>
        <p:txBody>
          <a:bodyPr/>
          <a:lstStyle/>
          <a:p>
            <a:r>
              <a:rPr lang="en-US" altLang="ko-KR" smtClean="0"/>
              <a:t>Byung-Jae Kwak et al., ETRI</a:t>
            </a:r>
            <a:endParaRPr lang="en-US" altLang="ko-KR"/>
          </a:p>
        </p:txBody>
      </p:sp>
      <p:sp>
        <p:nvSpPr>
          <p:cNvPr id="24" name="슬라이드 번호 개체 틀 23"/>
          <p:cNvSpPr>
            <a:spLocks noGrp="1"/>
          </p:cNvSpPr>
          <p:nvPr>
            <p:ph type="sldNum" sz="quarter" idx="12"/>
          </p:nvPr>
        </p:nvSpPr>
        <p:spPr/>
        <p:txBody>
          <a:bodyPr/>
          <a:lstStyle/>
          <a:p>
            <a:r>
              <a:rPr lang="en-US" altLang="ko-KR" smtClean="0"/>
              <a:t>Slide </a:t>
            </a:r>
            <a:fld id="{EAA70843-7CE7-4AC8-AE08-BF17C6F76979}" type="slidenum">
              <a:rPr lang="en-US" altLang="ko-KR" smtClean="0"/>
              <a:pPr/>
              <a:t>11</a:t>
            </a:fld>
            <a:endParaRPr lang="en-US" altLang="ko-KR"/>
          </a:p>
        </p:txBody>
      </p:sp>
    </p:spTree>
    <p:extLst>
      <p:ext uri="{BB962C8B-B14F-4D97-AF65-F5344CB8AC3E}">
        <p14:creationId xmlns:p14="http://schemas.microsoft.com/office/powerpoint/2010/main" val="3961214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Hardware Experiment</a:t>
            </a:r>
            <a:endParaRPr lang="ko-KR" altLang="en-US" dirty="0"/>
          </a:p>
        </p:txBody>
      </p:sp>
      <p:sp>
        <p:nvSpPr>
          <p:cNvPr id="3" name="내용 개체 틀 2"/>
          <p:cNvSpPr>
            <a:spLocks noGrp="1"/>
          </p:cNvSpPr>
          <p:nvPr>
            <p:ph idx="1"/>
          </p:nvPr>
        </p:nvSpPr>
        <p:spPr/>
        <p:txBody>
          <a:bodyPr/>
          <a:lstStyle/>
          <a:p>
            <a:r>
              <a:rPr lang="en-US" altLang="ko-KR" sz="2400" dirty="0" smtClean="0"/>
              <a:t>The </a:t>
            </a:r>
            <a:r>
              <a:rPr lang="en-US" altLang="ko-KR" sz="2400" dirty="0"/>
              <a:t>channel correlation between the RSSI observed at each node </a:t>
            </a:r>
            <a:r>
              <a:rPr lang="en-US" altLang="ko-KR" sz="2400" dirty="0" smtClean="0"/>
              <a:t>after eliminating </a:t>
            </a:r>
            <a:r>
              <a:rPr lang="en-US" altLang="ko-KR" sz="2400" dirty="0"/>
              <a:t>the </a:t>
            </a:r>
            <a:r>
              <a:rPr lang="en-US" altLang="ko-KR" sz="2400" dirty="0" smtClean="0"/>
              <a:t>large </a:t>
            </a:r>
            <a:r>
              <a:rPr lang="en-US" altLang="ko-KR" sz="2400" dirty="0"/>
              <a:t>scale </a:t>
            </a:r>
            <a:r>
              <a:rPr lang="en-US" altLang="ko-KR" sz="2400" dirty="0" smtClean="0"/>
              <a:t>fading</a:t>
            </a:r>
            <a:endParaRPr lang="en-US" altLang="ko-KR" sz="2400" dirty="0"/>
          </a:p>
        </p:txBody>
      </p:sp>
      <p:sp>
        <p:nvSpPr>
          <p:cNvPr id="4" name="날짜 개체 틀 3"/>
          <p:cNvSpPr>
            <a:spLocks noGrp="1"/>
          </p:cNvSpPr>
          <p:nvPr>
            <p:ph type="dt" sz="half" idx="10"/>
          </p:nvPr>
        </p:nvSpPr>
        <p:spPr/>
        <p:txBody>
          <a:bodyPr/>
          <a:lstStyle/>
          <a:p>
            <a:r>
              <a:rPr lang="en-US" altLang="ko-KR" smtClean="0"/>
              <a:t>Sept. 2015</a:t>
            </a:r>
            <a:endParaRPr lang="en-US" altLang="ko-KR"/>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12</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359174357"/>
              </p:ext>
            </p:extLst>
          </p:nvPr>
        </p:nvGraphicFramePr>
        <p:xfrm>
          <a:off x="2578100" y="3273181"/>
          <a:ext cx="4064000" cy="1530837"/>
        </p:xfrm>
        <a:graphic>
          <a:graphicData uri="http://schemas.openxmlformats.org/drawingml/2006/table">
            <a:tbl>
              <a:tblPr firstRow="1" bandRow="1">
                <a:tableStyleId>{5C22544A-7EE6-4342-B048-85BDC9FD1C3A}</a:tableStyleId>
              </a:tblPr>
              <a:tblGrid>
                <a:gridCol w="2032000"/>
                <a:gridCol w="2032000"/>
              </a:tblGrid>
              <a:tr h="510279">
                <a:tc>
                  <a:txBody>
                    <a:bodyPr/>
                    <a:lstStyle/>
                    <a:p>
                      <a:pPr algn="ctr" latinLnBrk="1"/>
                      <a:r>
                        <a:rPr lang="en-US" altLang="ko-KR" dirty="0" smtClean="0"/>
                        <a:t>Channel </a:t>
                      </a:r>
                      <a:endParaRPr lang="ko-KR" altLang="en-US" dirty="0"/>
                    </a:p>
                  </a:txBody>
                  <a:tcPr anchor="ctr"/>
                </a:tc>
                <a:tc>
                  <a:txBody>
                    <a:bodyPr/>
                    <a:lstStyle/>
                    <a:p>
                      <a:pPr algn="ctr" latinLnBrk="1"/>
                      <a:r>
                        <a:rPr lang="en-US" altLang="ko-KR" dirty="0" smtClean="0"/>
                        <a:t>Correlation</a:t>
                      </a:r>
                      <a:endParaRPr lang="ko-KR" altLang="en-US" dirty="0"/>
                    </a:p>
                  </a:txBody>
                  <a:tcPr anchor="ctr"/>
                </a:tc>
              </a:tr>
              <a:tr h="510279">
                <a:tc>
                  <a:txBody>
                    <a:bodyPr/>
                    <a:lstStyle/>
                    <a:p>
                      <a:pPr algn="ctr" latinLnBrk="1"/>
                      <a:r>
                        <a:rPr lang="en-US" altLang="ko-KR" dirty="0" smtClean="0"/>
                        <a:t>Main channel </a:t>
                      </a:r>
                      <a:endParaRPr lang="ko-KR" altLang="en-US" dirty="0"/>
                    </a:p>
                  </a:txBody>
                  <a:tcPr anchor="ctr"/>
                </a:tc>
                <a:tc>
                  <a:txBody>
                    <a:bodyPr/>
                    <a:lstStyle/>
                    <a:p>
                      <a:pPr algn="ctr" latinLnBrk="1"/>
                      <a:r>
                        <a:rPr lang="en-US" altLang="ko-KR" dirty="0" smtClean="0"/>
                        <a:t>0.9661</a:t>
                      </a:r>
                      <a:endParaRPr lang="ko-KR" altLang="en-US" dirty="0"/>
                    </a:p>
                  </a:txBody>
                  <a:tcPr anchor="ctr"/>
                </a:tc>
              </a:tr>
              <a:tr h="510279">
                <a:tc>
                  <a:txBody>
                    <a:bodyPr/>
                    <a:lstStyle/>
                    <a:p>
                      <a:pPr algn="ctr" latinLnBrk="1"/>
                      <a:r>
                        <a:rPr lang="en-US" altLang="ko-KR" dirty="0" smtClean="0"/>
                        <a:t>Wiretap</a:t>
                      </a:r>
                      <a:r>
                        <a:rPr lang="en-US" altLang="ko-KR" baseline="0" dirty="0" smtClean="0"/>
                        <a:t> channel</a:t>
                      </a:r>
                      <a:endParaRPr lang="ko-KR" altLang="en-US" dirty="0"/>
                    </a:p>
                  </a:txBody>
                  <a:tcPr anchor="ctr"/>
                </a:tc>
                <a:tc>
                  <a:txBody>
                    <a:bodyPr/>
                    <a:lstStyle/>
                    <a:p>
                      <a:pPr algn="ctr" latinLnBrk="1"/>
                      <a:r>
                        <a:rPr lang="en-US" altLang="ko-KR" dirty="0" smtClean="0"/>
                        <a:t>0.0839</a:t>
                      </a:r>
                      <a:endParaRPr lang="ko-KR" altLang="en-US" dirty="0"/>
                    </a:p>
                  </a:txBody>
                  <a:tcPr anchor="ctr"/>
                </a:tc>
              </a:tr>
            </a:tbl>
          </a:graphicData>
        </a:graphic>
      </p:graphicFrame>
    </p:spTree>
    <p:extLst>
      <p:ext uri="{BB962C8B-B14F-4D97-AF65-F5344CB8AC3E}">
        <p14:creationId xmlns:p14="http://schemas.microsoft.com/office/powerpoint/2010/main" val="3384046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Effect of Channel Correlation</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sz="2400" dirty="0" smtClean="0"/>
                  <a:t>Mutual information between correlated random variables</a:t>
                </a:r>
              </a:p>
              <a:p>
                <a:pPr lvl="1"/>
                <a:r>
                  <a:rPr lang="en-US" altLang="ko-KR" sz="2000" dirty="0"/>
                  <a:t>Let</a:t>
                </a:r>
                <a:r>
                  <a:rPr lang="en-US" altLang="ko-KR" sz="2000" dirty="0" smtClean="0"/>
                  <a:t> </a:t>
                </a:r>
                <a14:m>
                  <m:oMath xmlns:m="http://schemas.openxmlformats.org/officeDocument/2006/math">
                    <m:r>
                      <a:rPr lang="en-US" altLang="ko-KR" sz="2000" i="1">
                        <a:latin typeface="Cambria Math" panose="02040503050406030204" pitchFamily="18" charset="0"/>
                      </a:rPr>
                      <m:t>𝑋</m:t>
                    </m:r>
                    <m:r>
                      <a:rPr lang="en-US" altLang="ko-KR" sz="2000" i="1">
                        <a:latin typeface="Cambria Math" panose="02040503050406030204" pitchFamily="18" charset="0"/>
                      </a:rPr>
                      <m:t>,</m:t>
                    </m:r>
                    <m:r>
                      <a:rPr lang="en-US" altLang="ko-KR" sz="2000" i="1">
                        <a:latin typeface="Cambria Math" panose="02040503050406030204" pitchFamily="18" charset="0"/>
                      </a:rPr>
                      <m:t>𝑌</m:t>
                    </m:r>
                  </m:oMath>
                </a14:m>
                <a:r>
                  <a:rPr lang="en-US" altLang="ko-KR" sz="2000" dirty="0"/>
                  <a:t> </a:t>
                </a:r>
                <a:r>
                  <a:rPr lang="en-US" altLang="ko-KR" sz="2000" dirty="0" smtClean="0"/>
                  <a:t>be random </a:t>
                </a:r>
                <a:r>
                  <a:rPr lang="en-US" altLang="ko-KR" sz="2000" dirty="0"/>
                  <a:t>variables </a:t>
                </a:r>
                <a:r>
                  <a:rPr lang="en-US" altLang="ko-KR" sz="2000" dirty="0" smtClean="0"/>
                  <a:t>of normal distribution, and </a:t>
                </a:r>
                <a:r>
                  <a:rPr lang="en-US" altLang="ko-KR" sz="2000" dirty="0"/>
                  <a:t>the correlation between </a:t>
                </a:r>
                <a14:m>
                  <m:oMath xmlns:m="http://schemas.openxmlformats.org/officeDocument/2006/math">
                    <m:r>
                      <a:rPr lang="en-US" altLang="ko-KR" sz="2000" i="1">
                        <a:latin typeface="Cambria Math" panose="02040503050406030204" pitchFamily="18" charset="0"/>
                      </a:rPr>
                      <m:t>𝑋</m:t>
                    </m:r>
                  </m:oMath>
                </a14:m>
                <a:r>
                  <a:rPr lang="en-US" altLang="ko-KR" sz="2000" dirty="0"/>
                  <a:t> </a:t>
                </a:r>
                <a:r>
                  <a:rPr lang="en-US" altLang="ko-KR" sz="2000" dirty="0" smtClean="0"/>
                  <a:t>and</a:t>
                </a:r>
                <a:r>
                  <a:rPr lang="en-US" altLang="ko-KR" sz="2000" dirty="0"/>
                  <a:t> </a:t>
                </a:r>
                <a14:m>
                  <m:oMath xmlns:m="http://schemas.openxmlformats.org/officeDocument/2006/math">
                    <m:r>
                      <a:rPr lang="en-US" altLang="ko-KR" sz="2000" i="1">
                        <a:latin typeface="Cambria Math" panose="02040503050406030204" pitchFamily="18" charset="0"/>
                      </a:rPr>
                      <m:t>𝑌</m:t>
                    </m:r>
                  </m:oMath>
                </a14:m>
                <a:r>
                  <a:rPr lang="en-US" altLang="ko-KR" sz="2000" dirty="0" smtClean="0"/>
                  <a:t> be </a:t>
                </a:r>
                <a14:m>
                  <m:oMath xmlns:m="http://schemas.openxmlformats.org/officeDocument/2006/math">
                    <m:sSub>
                      <m:sSubPr>
                        <m:ctrlPr>
                          <a:rPr lang="en-US" altLang="ko-KR" sz="2000" b="0" i="1" smtClean="0">
                            <a:latin typeface="Cambria Math"/>
                          </a:rPr>
                        </m:ctrlPr>
                      </m:sSubPr>
                      <m:e>
                        <m:r>
                          <a:rPr lang="en-US" altLang="ko-KR" sz="2000" b="0" i="1" smtClean="0">
                            <a:latin typeface="Cambria Math" panose="02040503050406030204" pitchFamily="18" charset="0"/>
                          </a:rPr>
                          <m:t>𝜌</m:t>
                        </m:r>
                      </m:e>
                      <m:sub>
                        <m:r>
                          <a:rPr lang="en-US" altLang="ko-KR" sz="2000" b="0" i="1" smtClean="0">
                            <a:latin typeface="Cambria Math" panose="02040503050406030204" pitchFamily="18" charset="0"/>
                          </a:rPr>
                          <m:t>𝑋𝑌</m:t>
                        </m:r>
                      </m:sub>
                    </m:sSub>
                  </m:oMath>
                </a14:m>
                <a:r>
                  <a:rPr lang="en-US" altLang="ko-KR" sz="2000" dirty="0" smtClean="0"/>
                  <a:t>, </a:t>
                </a:r>
                <a:r>
                  <a:rPr lang="en-US" altLang="ko-KR" sz="2000" dirty="0"/>
                  <a:t>then</a:t>
                </a:r>
                <a:br>
                  <a:rPr lang="en-US" altLang="ko-KR" sz="2000" dirty="0"/>
                </a:br>
                <a:r>
                  <a:rPr lang="en-US" altLang="ko-KR" sz="2000" dirty="0"/>
                  <a:t/>
                </a:r>
                <a:br>
                  <a:rPr lang="en-US" altLang="ko-KR" sz="2000" dirty="0"/>
                </a:br>
                <a14:m>
                  <m:oMath xmlns:m="http://schemas.openxmlformats.org/officeDocument/2006/math">
                    <m:r>
                      <a:rPr lang="en-US" altLang="ko-KR" sz="2000" i="1">
                        <a:latin typeface="Cambria Math" panose="02040503050406030204" pitchFamily="18" charset="0"/>
                      </a:rPr>
                      <m:t>𝜂</m:t>
                    </m:r>
                    <m:r>
                      <a:rPr lang="en-US" altLang="ko-KR" sz="2000" b="0" i="1" smtClean="0">
                        <a:latin typeface="Cambria Math" panose="02040503050406030204" pitchFamily="18" charset="0"/>
                      </a:rPr>
                      <m:t>=</m:t>
                    </m:r>
                    <m:r>
                      <a:rPr lang="en-US" altLang="ko-KR" sz="2000" i="1">
                        <a:latin typeface="Cambria Math" panose="02040503050406030204" pitchFamily="18" charset="0"/>
                      </a:rPr>
                      <m:t>𝐼</m:t>
                    </m:r>
                    <m:d>
                      <m:dPr>
                        <m:ctrlPr>
                          <a:rPr lang="en-US" altLang="ko-KR" sz="2000" i="1">
                            <a:latin typeface="Cambria Math"/>
                          </a:rPr>
                        </m:ctrlPr>
                      </m:dPr>
                      <m:e>
                        <m:r>
                          <a:rPr lang="en-US" altLang="ko-KR" sz="2000" i="1" smtClean="0">
                            <a:latin typeface="Cambria Math" panose="02040503050406030204" pitchFamily="18" charset="0"/>
                          </a:rPr>
                          <m:t>𝑓</m:t>
                        </m:r>
                        <m:d>
                          <m:dPr>
                            <m:ctrlPr>
                              <a:rPr lang="en-US" altLang="ko-KR" sz="2000" i="1">
                                <a:latin typeface="Cambria Math"/>
                              </a:rPr>
                            </m:ctrlPr>
                          </m:dPr>
                          <m:e>
                            <m:r>
                              <a:rPr lang="en-US" altLang="ko-KR" sz="2000" i="1">
                                <a:latin typeface="Cambria Math" panose="02040503050406030204" pitchFamily="18" charset="0"/>
                              </a:rPr>
                              <m:t>𝑋</m:t>
                            </m:r>
                          </m:e>
                        </m:d>
                        <m:r>
                          <a:rPr lang="en-US" altLang="ko-KR" sz="2000" i="1">
                            <a:latin typeface="Cambria Math" panose="02040503050406030204" pitchFamily="18" charset="0"/>
                          </a:rPr>
                          <m:t>;</m:t>
                        </m:r>
                        <m:r>
                          <a:rPr lang="en-US" altLang="ko-KR" sz="2000" i="1">
                            <a:latin typeface="Cambria Math" panose="02040503050406030204" pitchFamily="18" charset="0"/>
                          </a:rPr>
                          <m:t>𝑌</m:t>
                        </m:r>
                      </m:e>
                    </m:d>
                    <m:r>
                      <a:rPr lang="en-US" altLang="ko-KR" sz="2000" i="1">
                        <a:latin typeface="Cambria Math" panose="02040503050406030204" pitchFamily="18" charset="0"/>
                      </a:rPr>
                      <m:t>≤</m:t>
                    </m:r>
                    <m:r>
                      <a:rPr lang="en-US" altLang="ko-KR" sz="2000" i="1">
                        <a:latin typeface="Cambria Math" panose="02040503050406030204" pitchFamily="18" charset="0"/>
                      </a:rPr>
                      <m:t>𝐼</m:t>
                    </m:r>
                    <m:d>
                      <m:dPr>
                        <m:ctrlPr>
                          <a:rPr lang="en-US" altLang="ko-KR" sz="2000" i="1">
                            <a:latin typeface="Cambria Math"/>
                          </a:rPr>
                        </m:ctrlPr>
                      </m:dPr>
                      <m:e>
                        <m:r>
                          <a:rPr lang="en-US" altLang="ko-KR" sz="2000" i="1">
                            <a:latin typeface="Cambria Math" panose="02040503050406030204" pitchFamily="18" charset="0"/>
                          </a:rPr>
                          <m:t>𝑋</m:t>
                        </m:r>
                        <m:r>
                          <a:rPr lang="en-US" altLang="ko-KR" sz="2000" i="1">
                            <a:latin typeface="Cambria Math" panose="02040503050406030204" pitchFamily="18" charset="0"/>
                          </a:rPr>
                          <m:t>;</m:t>
                        </m:r>
                        <m:r>
                          <a:rPr lang="en-US" altLang="ko-KR" sz="2000" i="1">
                            <a:latin typeface="Cambria Math" panose="02040503050406030204" pitchFamily="18" charset="0"/>
                          </a:rPr>
                          <m:t>𝑌</m:t>
                        </m:r>
                      </m:e>
                    </m:d>
                    <m:r>
                      <a:rPr lang="en-US" altLang="ko-KR" sz="2000" i="1">
                        <a:latin typeface="Cambria Math" panose="02040503050406030204" pitchFamily="18" charset="0"/>
                      </a:rPr>
                      <m:t>=−</m:t>
                    </m:r>
                    <m:f>
                      <m:fPr>
                        <m:ctrlPr>
                          <a:rPr lang="en-US" altLang="ko-KR" sz="2000" i="1">
                            <a:latin typeface="Cambria Math"/>
                          </a:rPr>
                        </m:ctrlPr>
                      </m:fPr>
                      <m:num>
                        <m:r>
                          <a:rPr lang="en-US" altLang="ko-KR" sz="2000" i="1">
                            <a:latin typeface="Cambria Math" panose="02040503050406030204" pitchFamily="18" charset="0"/>
                          </a:rPr>
                          <m:t>1</m:t>
                        </m:r>
                      </m:num>
                      <m:den>
                        <m:r>
                          <a:rPr lang="en-US" altLang="ko-KR" sz="2000" i="1">
                            <a:latin typeface="Cambria Math" panose="02040503050406030204" pitchFamily="18" charset="0"/>
                          </a:rPr>
                          <m:t>2</m:t>
                        </m:r>
                      </m:den>
                    </m:f>
                    <m:func>
                      <m:funcPr>
                        <m:ctrlPr>
                          <a:rPr lang="en-US" altLang="ko-KR" sz="2000" i="1">
                            <a:latin typeface="Cambria Math"/>
                          </a:rPr>
                        </m:ctrlPr>
                      </m:funcPr>
                      <m:fName>
                        <m:r>
                          <m:rPr>
                            <m:sty m:val="p"/>
                          </m:rPr>
                          <a:rPr lang="en-US" altLang="ko-KR" sz="2000">
                            <a:latin typeface="Cambria Math" panose="02040503050406030204" pitchFamily="18" charset="0"/>
                          </a:rPr>
                          <m:t>log</m:t>
                        </m:r>
                      </m:fName>
                      <m:e>
                        <m:d>
                          <m:dPr>
                            <m:ctrlPr>
                              <a:rPr lang="en-US" altLang="ko-KR" sz="2000" i="1">
                                <a:latin typeface="Cambria Math"/>
                              </a:rPr>
                            </m:ctrlPr>
                          </m:dPr>
                          <m:e>
                            <m:r>
                              <a:rPr lang="en-US" altLang="ko-KR" sz="2000" i="1">
                                <a:latin typeface="Cambria Math" panose="02040503050406030204" pitchFamily="18" charset="0"/>
                              </a:rPr>
                              <m:t>1−</m:t>
                            </m:r>
                            <m:sSubSup>
                              <m:sSubSupPr>
                                <m:ctrlPr>
                                  <a:rPr lang="en-US" altLang="ko-KR" sz="2000" b="0" i="1" smtClean="0">
                                    <a:latin typeface="Cambria Math"/>
                                  </a:rPr>
                                </m:ctrlPr>
                              </m:sSubSupPr>
                              <m:e>
                                <m:r>
                                  <a:rPr lang="en-US" altLang="ko-KR" sz="2000" i="1">
                                    <a:latin typeface="Cambria Math" panose="02040503050406030204" pitchFamily="18" charset="0"/>
                                  </a:rPr>
                                  <m:t>𝜌</m:t>
                                </m:r>
                              </m:e>
                              <m:sub>
                                <m:r>
                                  <a:rPr lang="en-US" altLang="ko-KR" sz="2000" i="1">
                                    <a:latin typeface="Cambria Math" panose="02040503050406030204" pitchFamily="18" charset="0"/>
                                  </a:rPr>
                                  <m:t>𝑋𝑌</m:t>
                                </m:r>
                              </m:sub>
                              <m:sup>
                                <m:r>
                                  <a:rPr lang="en-US" altLang="ko-KR" sz="2000" b="0" i="1" smtClean="0">
                                    <a:latin typeface="Cambria Math" panose="02040503050406030204" pitchFamily="18" charset="0"/>
                                  </a:rPr>
                                  <m:t>2</m:t>
                                </m:r>
                              </m:sup>
                            </m:sSubSup>
                          </m:e>
                        </m:d>
                      </m:e>
                    </m:func>
                  </m:oMath>
                </a14:m>
                <a:r>
                  <a:rPr lang="en-US" altLang="ko-KR" sz="2000" dirty="0" smtClean="0"/>
                  <a:t/>
                </a:r>
                <a:br>
                  <a:rPr lang="en-US" altLang="ko-KR" sz="2000" dirty="0" smtClean="0"/>
                </a:br>
                <a:r>
                  <a:rPr lang="en-US" altLang="ko-KR" sz="2000" dirty="0" smtClean="0"/>
                  <a:t/>
                </a:r>
                <a:br>
                  <a:rPr lang="en-US" altLang="ko-KR" sz="2000" dirty="0" smtClean="0"/>
                </a:br>
                <a:r>
                  <a:rPr lang="en-US" altLang="ko-KR" sz="2000" dirty="0" smtClean="0"/>
                  <a:t>where </a:t>
                </a:r>
                <a14:m>
                  <m:oMath xmlns:m="http://schemas.openxmlformats.org/officeDocument/2006/math">
                    <m:r>
                      <a:rPr lang="en-US" altLang="ko-KR" sz="2000" b="0" i="1" smtClean="0">
                        <a:latin typeface="Cambria Math" panose="02040503050406030204" pitchFamily="18" charset="0"/>
                      </a:rPr>
                      <m:t>𝑓</m:t>
                    </m:r>
                    <m:d>
                      <m:dPr>
                        <m:ctrlPr>
                          <a:rPr lang="en-US" altLang="ko-KR" sz="2000" b="0" i="1" smtClean="0">
                            <a:latin typeface="Cambria Math"/>
                          </a:rPr>
                        </m:ctrlPr>
                      </m:dPr>
                      <m:e>
                        <m:r>
                          <a:rPr lang="en-US" altLang="ko-KR" sz="2000" b="0" i="1" smtClean="0">
                            <a:latin typeface="Cambria Math" panose="02040503050406030204" pitchFamily="18" charset="0"/>
                          </a:rPr>
                          <m:t>⋅</m:t>
                        </m:r>
                      </m:e>
                    </m:d>
                  </m:oMath>
                </a14:m>
                <a:r>
                  <a:rPr lang="en-US" altLang="ko-KR" sz="2000" dirty="0" smtClean="0"/>
                  <a:t> represents post processing function (by “data processing inequality”)</a:t>
                </a:r>
              </a:p>
              <a:p>
                <a:pPr lvl="1"/>
                <a:endParaRPr lang="en-US" altLang="ko-KR" sz="2000" dirty="0" smtClean="0"/>
              </a:p>
              <a:p>
                <a:pPr lvl="1"/>
                <a:r>
                  <a:rPr lang="en-US" altLang="ko-KR" sz="2000" dirty="0" smtClean="0"/>
                  <a:t>Ex) </a:t>
                </a:r>
                <a14:m>
                  <m:oMath xmlns:m="http://schemas.openxmlformats.org/officeDocument/2006/math">
                    <m:sSub>
                      <m:sSubPr>
                        <m:ctrlPr>
                          <a:rPr lang="en-US" altLang="ko-KR" sz="2000" i="1">
                            <a:latin typeface="Cambria Math"/>
                          </a:rPr>
                        </m:ctrlPr>
                      </m:sSubPr>
                      <m:e>
                        <m:r>
                          <a:rPr lang="en-US" altLang="ko-KR" sz="2000" i="1">
                            <a:latin typeface="Cambria Math" panose="02040503050406030204" pitchFamily="18" charset="0"/>
                          </a:rPr>
                          <m:t>𝜌</m:t>
                        </m:r>
                      </m:e>
                      <m:sub>
                        <m:r>
                          <a:rPr lang="en-US" altLang="ko-KR" sz="2000" i="1">
                            <a:latin typeface="Cambria Math" panose="02040503050406030204" pitchFamily="18" charset="0"/>
                          </a:rPr>
                          <m:t>𝑋𝑌</m:t>
                        </m:r>
                      </m:sub>
                    </m:sSub>
                    <m:r>
                      <a:rPr lang="en-US" altLang="ko-KR" sz="2000" b="0" i="0" smtClean="0">
                        <a:latin typeface="Cambria Math" panose="02040503050406030204" pitchFamily="18" charset="0"/>
                      </a:rPr>
                      <m:t>=0.3</m:t>
                    </m:r>
                  </m:oMath>
                </a14:m>
                <a:r>
                  <a:rPr lang="en-US" altLang="ko-KR" sz="2000" dirty="0" smtClean="0"/>
                  <a:t>, then </a:t>
                </a:r>
                <a14:m>
                  <m:oMath xmlns:m="http://schemas.openxmlformats.org/officeDocument/2006/math">
                    <m:r>
                      <a:rPr lang="en-US" altLang="ko-KR" sz="2000" i="1">
                        <a:latin typeface="Cambria Math" panose="02040503050406030204" pitchFamily="18" charset="0"/>
                      </a:rPr>
                      <m:t>𝜂</m:t>
                    </m:r>
                    <m:r>
                      <a:rPr lang="en-US" altLang="ko-KR" sz="2000" b="0" i="1" smtClean="0">
                        <a:latin typeface="Cambria Math" panose="02040503050406030204" pitchFamily="18" charset="0"/>
                      </a:rPr>
                      <m:t>=</m:t>
                    </m:r>
                    <m:r>
                      <a:rPr lang="en-US" altLang="ko-KR" sz="2000" i="1">
                        <a:latin typeface="Cambria Math" panose="02040503050406030204" pitchFamily="18" charset="0"/>
                      </a:rPr>
                      <m:t>𝐼</m:t>
                    </m:r>
                    <m:d>
                      <m:dPr>
                        <m:ctrlPr>
                          <a:rPr lang="en-US" altLang="ko-KR" sz="2000" i="1">
                            <a:latin typeface="Cambria Math"/>
                          </a:rPr>
                        </m:ctrlPr>
                      </m:dPr>
                      <m:e>
                        <m:r>
                          <a:rPr lang="en-US" altLang="ko-KR" sz="2000" b="0" i="1" smtClean="0">
                            <a:latin typeface="Cambria Math" panose="02040503050406030204" pitchFamily="18" charset="0"/>
                          </a:rPr>
                          <m:t>𝑓</m:t>
                        </m:r>
                        <m:d>
                          <m:dPr>
                            <m:ctrlPr>
                              <a:rPr lang="en-US" altLang="ko-KR" sz="2000" b="0" i="1" smtClean="0">
                                <a:latin typeface="Cambria Math"/>
                              </a:rPr>
                            </m:ctrlPr>
                          </m:dPr>
                          <m:e>
                            <m:r>
                              <a:rPr lang="en-US" altLang="ko-KR" sz="2000" i="1">
                                <a:latin typeface="Cambria Math" panose="02040503050406030204" pitchFamily="18" charset="0"/>
                              </a:rPr>
                              <m:t>𝑋</m:t>
                            </m:r>
                          </m:e>
                        </m:d>
                        <m:r>
                          <a:rPr lang="en-US" altLang="ko-KR" sz="2000" i="1">
                            <a:latin typeface="Cambria Math" panose="02040503050406030204" pitchFamily="18" charset="0"/>
                          </a:rPr>
                          <m:t>;</m:t>
                        </m:r>
                        <m:r>
                          <a:rPr lang="en-US" altLang="ko-KR" sz="2000" i="1">
                            <a:latin typeface="Cambria Math" panose="02040503050406030204" pitchFamily="18" charset="0"/>
                          </a:rPr>
                          <m:t>𝑌</m:t>
                        </m:r>
                      </m:e>
                    </m:d>
                    <m:r>
                      <a:rPr lang="en-US" altLang="ko-KR" sz="2000" b="0" i="1" smtClean="0">
                        <a:latin typeface="Cambria Math" panose="02040503050406030204" pitchFamily="18" charset="0"/>
                      </a:rPr>
                      <m:t>≤0.068</m:t>
                    </m:r>
                  </m:oMath>
                </a14:m>
                <a:endParaRPr lang="ko-KR" altLang="en-US" sz="20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2"/>
                <a:stretch>
                  <a:fillRect l="-1098" t="-1037" b="-296"/>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p:txBody>
          <a:bodyPr/>
          <a:lstStyle/>
          <a:p>
            <a:r>
              <a:rPr lang="en-US" altLang="ko-KR" smtClean="0"/>
              <a:t>Sept. 2015</a:t>
            </a:r>
            <a:endParaRPr lang="en-US" altLang="ko-KR"/>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13</a:t>
            </a:fld>
            <a:endParaRPr lang="en-US" altLang="ko-KR"/>
          </a:p>
        </p:txBody>
      </p:sp>
    </p:spTree>
    <p:extLst>
      <p:ext uri="{BB962C8B-B14F-4D97-AF65-F5344CB8AC3E}">
        <p14:creationId xmlns:p14="http://schemas.microsoft.com/office/powerpoint/2010/main" val="3035463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Randomness </a:t>
            </a:r>
            <a:r>
              <a:rPr lang="en-US" altLang="ko-KR" dirty="0" smtClean="0"/>
              <a:t>Sharing (1/3)</a:t>
            </a:r>
            <a:endParaRPr lang="ko-KR" altLang="en-US" dirty="0"/>
          </a:p>
        </p:txBody>
      </p:sp>
      <p:sp>
        <p:nvSpPr>
          <p:cNvPr id="3" name="내용 개체 틀 2"/>
          <p:cNvSpPr>
            <a:spLocks noGrp="1"/>
          </p:cNvSpPr>
          <p:nvPr>
            <p:ph idx="1"/>
          </p:nvPr>
        </p:nvSpPr>
        <p:spPr/>
        <p:txBody>
          <a:bodyPr/>
          <a:lstStyle/>
          <a:p>
            <a:r>
              <a:rPr lang="en-US" altLang="ko-KR" sz="2400" dirty="0" smtClean="0"/>
              <a:t>Subcarrier allocation</a:t>
            </a:r>
          </a:p>
          <a:p>
            <a:pPr lvl="1"/>
            <a:r>
              <a:rPr lang="en-US" altLang="ko-KR" sz="2000" dirty="0" smtClean="0"/>
              <a:t>Both of channel amplitude and phase can be quantized</a:t>
            </a:r>
          </a:p>
          <a:p>
            <a:pPr lvl="1"/>
            <a:r>
              <a:rPr lang="en-US" altLang="ko-KR" sz="2000" dirty="0" smtClean="0"/>
              <a:t>We use BPSK</a:t>
            </a:r>
            <a:endParaRPr lang="ko-KR" altLang="en-US" sz="2000" dirty="0"/>
          </a:p>
        </p:txBody>
      </p:sp>
      <p:sp>
        <p:nvSpPr>
          <p:cNvPr id="4" name="날짜 개체 틀 3"/>
          <p:cNvSpPr>
            <a:spLocks noGrp="1"/>
          </p:cNvSpPr>
          <p:nvPr>
            <p:ph type="dt" sz="half" idx="10"/>
          </p:nvPr>
        </p:nvSpPr>
        <p:spPr/>
        <p:txBody>
          <a:bodyPr/>
          <a:lstStyle/>
          <a:p>
            <a:r>
              <a:rPr lang="en-US" altLang="ko-KR" smtClean="0"/>
              <a:t>Sept. 2015</a:t>
            </a:r>
            <a:endParaRPr lang="en-US" altLang="ko-KR"/>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14</a:t>
            </a:fld>
            <a:endParaRPr lang="en-US" altLang="ko-KR"/>
          </a:p>
        </p:txBody>
      </p:sp>
      <p:grpSp>
        <p:nvGrpSpPr>
          <p:cNvPr id="97" name="그룹 96"/>
          <p:cNvGrpSpPr/>
          <p:nvPr/>
        </p:nvGrpSpPr>
        <p:grpSpPr>
          <a:xfrm>
            <a:off x="1331640" y="3455235"/>
            <a:ext cx="6480720" cy="2869365"/>
            <a:chOff x="1331640" y="2966220"/>
            <a:chExt cx="6480720" cy="2869365"/>
          </a:xfrm>
        </p:grpSpPr>
        <p:grpSp>
          <p:nvGrpSpPr>
            <p:cNvPr id="84" name="그룹 83"/>
            <p:cNvGrpSpPr/>
            <p:nvPr/>
          </p:nvGrpSpPr>
          <p:grpSpPr>
            <a:xfrm>
              <a:off x="1331640" y="2966220"/>
              <a:ext cx="6480720" cy="2869365"/>
              <a:chOff x="1403648" y="2454046"/>
              <a:chExt cx="6480720" cy="2869365"/>
            </a:xfrm>
          </p:grpSpPr>
          <p:cxnSp>
            <p:nvCxnSpPr>
              <p:cNvPr id="8" name="직선 화살표 연결선 7"/>
              <p:cNvCxnSpPr/>
              <p:nvPr/>
            </p:nvCxnSpPr>
            <p:spPr bwMode="auto">
              <a:xfrm>
                <a:off x="1403648" y="4751041"/>
                <a:ext cx="6480720" cy="0"/>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직선 화살표 연결선 13"/>
              <p:cNvCxnSpPr/>
              <p:nvPr/>
            </p:nvCxnSpPr>
            <p:spPr bwMode="auto">
              <a:xfrm flipV="1">
                <a:off x="4788024" y="3670921"/>
                <a:ext cx="0" cy="1080120"/>
              </a:xfrm>
              <a:prstGeom prst="straightConnector1">
                <a:avLst/>
              </a:prstGeom>
              <a:solidFill>
                <a:schemeClr val="accent1"/>
              </a:solidFill>
              <a:ln w="28575" cap="flat" cmpd="sng" algn="ctr">
                <a:solidFill>
                  <a:schemeClr val="accent6">
                    <a:lumMod val="60000"/>
                    <a:lumOff val="40000"/>
                  </a:schemeClr>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직선 화살표 연결선 14"/>
              <p:cNvCxnSpPr/>
              <p:nvPr/>
            </p:nvCxnSpPr>
            <p:spPr bwMode="auto">
              <a:xfrm flipV="1">
                <a:off x="4932040" y="3670921"/>
                <a:ext cx="0" cy="1080120"/>
              </a:xfrm>
              <a:prstGeom prst="straightConnector1">
                <a:avLst/>
              </a:prstGeom>
              <a:solidFill>
                <a:schemeClr val="accent1"/>
              </a:solidFill>
              <a:ln w="28575" cap="flat" cmpd="sng" algn="ctr">
                <a:solidFill>
                  <a:schemeClr val="accent6">
                    <a:lumMod val="60000"/>
                    <a:lumOff val="40000"/>
                  </a:schemeClr>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직선 화살표 연결선 15"/>
              <p:cNvCxnSpPr/>
              <p:nvPr/>
            </p:nvCxnSpPr>
            <p:spPr bwMode="auto">
              <a:xfrm flipV="1">
                <a:off x="5076056" y="3670921"/>
                <a:ext cx="0" cy="1080120"/>
              </a:xfrm>
              <a:prstGeom prst="straightConnector1">
                <a:avLst/>
              </a:prstGeom>
              <a:solidFill>
                <a:schemeClr val="accent1"/>
              </a:solidFill>
              <a:ln w="28575" cap="flat" cmpd="sng" algn="ctr">
                <a:solidFill>
                  <a:schemeClr val="accent6">
                    <a:lumMod val="60000"/>
                    <a:lumOff val="40000"/>
                  </a:schemeClr>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직선 화살표 연결선 16"/>
              <p:cNvCxnSpPr/>
              <p:nvPr/>
            </p:nvCxnSpPr>
            <p:spPr bwMode="auto">
              <a:xfrm flipV="1">
                <a:off x="5940152" y="3670921"/>
                <a:ext cx="0" cy="1080120"/>
              </a:xfrm>
              <a:prstGeom prst="straightConnector1">
                <a:avLst/>
              </a:prstGeom>
              <a:solidFill>
                <a:schemeClr val="accent1"/>
              </a:solidFill>
              <a:ln w="28575" cap="flat" cmpd="sng" algn="ctr">
                <a:solidFill>
                  <a:schemeClr val="accent6">
                    <a:lumMod val="60000"/>
                    <a:lumOff val="40000"/>
                  </a:schemeClr>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직선 화살표 연결선 38"/>
              <p:cNvCxnSpPr/>
              <p:nvPr/>
            </p:nvCxnSpPr>
            <p:spPr bwMode="auto">
              <a:xfrm flipV="1">
                <a:off x="6084168" y="3670921"/>
                <a:ext cx="0" cy="1080120"/>
              </a:xfrm>
              <a:prstGeom prst="straightConnector1">
                <a:avLst/>
              </a:prstGeom>
              <a:solidFill>
                <a:schemeClr val="accent1"/>
              </a:solidFill>
              <a:ln w="28575" cap="flat" cmpd="sng" algn="ctr">
                <a:solidFill>
                  <a:schemeClr val="accent6">
                    <a:lumMod val="60000"/>
                    <a:lumOff val="40000"/>
                  </a:schemeClr>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직선 화살표 연결선 39"/>
              <p:cNvCxnSpPr/>
              <p:nvPr/>
            </p:nvCxnSpPr>
            <p:spPr bwMode="auto">
              <a:xfrm flipV="1">
                <a:off x="6228184" y="3670921"/>
                <a:ext cx="0" cy="1080120"/>
              </a:xfrm>
              <a:prstGeom prst="straightConnector1">
                <a:avLst/>
              </a:prstGeom>
              <a:solidFill>
                <a:schemeClr val="accent1"/>
              </a:solidFill>
              <a:ln w="28575" cap="flat" cmpd="sng" algn="ctr">
                <a:solidFill>
                  <a:schemeClr val="accent6">
                    <a:lumMod val="60000"/>
                    <a:lumOff val="40000"/>
                  </a:schemeClr>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직선 화살표 연결선 40"/>
              <p:cNvCxnSpPr/>
              <p:nvPr/>
            </p:nvCxnSpPr>
            <p:spPr bwMode="auto">
              <a:xfrm flipV="1">
                <a:off x="6372200" y="4371628"/>
                <a:ext cx="0" cy="379413"/>
              </a:xfrm>
              <a:prstGeom prst="straightConnector1">
                <a:avLst/>
              </a:prstGeom>
              <a:solidFill>
                <a:schemeClr val="accent1"/>
              </a:solidFill>
              <a:ln w="381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41"/>
              <p:cNvSpPr txBox="1"/>
              <p:nvPr/>
            </p:nvSpPr>
            <p:spPr>
              <a:xfrm>
                <a:off x="5300355" y="4002296"/>
                <a:ext cx="415498" cy="369332"/>
              </a:xfrm>
              <a:prstGeom prst="rect">
                <a:avLst/>
              </a:prstGeom>
              <a:noFill/>
            </p:spPr>
            <p:txBody>
              <a:bodyPr wrap="none" rtlCol="0">
                <a:spAutoFit/>
              </a:bodyPr>
              <a:lstStyle/>
              <a:p>
                <a:r>
                  <a:rPr lang="en-US" altLang="ko-KR" sz="1800" b="1" dirty="0" smtClean="0"/>
                  <a:t>…</a:t>
                </a:r>
                <a:endParaRPr lang="ko-KR" altLang="en-US" sz="1800" b="1" dirty="0"/>
              </a:p>
            </p:txBody>
          </p:sp>
          <p:cxnSp>
            <p:nvCxnSpPr>
              <p:cNvPr id="44" name="직선 화살표 연결선 43"/>
              <p:cNvCxnSpPr/>
              <p:nvPr/>
            </p:nvCxnSpPr>
            <p:spPr bwMode="auto">
              <a:xfrm flipV="1">
                <a:off x="6516216" y="4371628"/>
                <a:ext cx="0" cy="379413"/>
              </a:xfrm>
              <a:prstGeom prst="straightConnector1">
                <a:avLst/>
              </a:prstGeom>
              <a:solidFill>
                <a:schemeClr val="accent1"/>
              </a:solidFill>
              <a:ln w="381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직선 화살표 연결선 44"/>
              <p:cNvCxnSpPr/>
              <p:nvPr/>
            </p:nvCxnSpPr>
            <p:spPr bwMode="auto">
              <a:xfrm flipV="1">
                <a:off x="6660232" y="4371628"/>
                <a:ext cx="0" cy="379413"/>
              </a:xfrm>
              <a:prstGeom prst="straightConnector1">
                <a:avLst/>
              </a:prstGeom>
              <a:solidFill>
                <a:schemeClr val="accent1"/>
              </a:solidFill>
              <a:ln w="381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직선 화살표 연결선 45"/>
              <p:cNvCxnSpPr/>
              <p:nvPr/>
            </p:nvCxnSpPr>
            <p:spPr bwMode="auto">
              <a:xfrm flipV="1">
                <a:off x="6804248" y="4371628"/>
                <a:ext cx="0" cy="379413"/>
              </a:xfrm>
              <a:prstGeom prst="straightConnector1">
                <a:avLst/>
              </a:prstGeom>
              <a:solidFill>
                <a:schemeClr val="accent1"/>
              </a:solidFill>
              <a:ln w="381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직선 화살표 연결선 46"/>
              <p:cNvCxnSpPr/>
              <p:nvPr/>
            </p:nvCxnSpPr>
            <p:spPr bwMode="auto">
              <a:xfrm flipV="1">
                <a:off x="6948264" y="4371628"/>
                <a:ext cx="0" cy="379413"/>
              </a:xfrm>
              <a:prstGeom prst="straightConnector1">
                <a:avLst/>
              </a:prstGeom>
              <a:solidFill>
                <a:schemeClr val="accent1"/>
              </a:solidFill>
              <a:ln w="381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직선 화살표 연결선 49"/>
              <p:cNvCxnSpPr/>
              <p:nvPr/>
            </p:nvCxnSpPr>
            <p:spPr bwMode="auto">
              <a:xfrm flipV="1">
                <a:off x="3053790" y="3670921"/>
                <a:ext cx="0" cy="1080120"/>
              </a:xfrm>
              <a:prstGeom prst="straightConnector1">
                <a:avLst/>
              </a:prstGeom>
              <a:solidFill>
                <a:schemeClr val="accent1"/>
              </a:solidFill>
              <a:ln w="28575" cap="flat" cmpd="sng" algn="ctr">
                <a:solidFill>
                  <a:schemeClr val="accent6">
                    <a:lumMod val="60000"/>
                    <a:lumOff val="40000"/>
                  </a:schemeClr>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직선 화살표 연결선 50"/>
              <p:cNvCxnSpPr/>
              <p:nvPr/>
            </p:nvCxnSpPr>
            <p:spPr bwMode="auto">
              <a:xfrm flipV="1">
                <a:off x="3197806" y="3670921"/>
                <a:ext cx="0" cy="1080120"/>
              </a:xfrm>
              <a:prstGeom prst="straightConnector1">
                <a:avLst/>
              </a:prstGeom>
              <a:solidFill>
                <a:schemeClr val="accent1"/>
              </a:solidFill>
              <a:ln w="28575" cap="flat" cmpd="sng" algn="ctr">
                <a:solidFill>
                  <a:schemeClr val="accent6">
                    <a:lumMod val="60000"/>
                    <a:lumOff val="40000"/>
                  </a:schemeClr>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직선 화살표 연결선 51"/>
              <p:cNvCxnSpPr/>
              <p:nvPr/>
            </p:nvCxnSpPr>
            <p:spPr bwMode="auto">
              <a:xfrm flipV="1">
                <a:off x="3341822" y="3670921"/>
                <a:ext cx="0" cy="1080120"/>
              </a:xfrm>
              <a:prstGeom prst="straightConnector1">
                <a:avLst/>
              </a:prstGeom>
              <a:solidFill>
                <a:schemeClr val="accent1"/>
              </a:solidFill>
              <a:ln w="28575" cap="flat" cmpd="sng" algn="ctr">
                <a:solidFill>
                  <a:schemeClr val="accent6">
                    <a:lumMod val="60000"/>
                    <a:lumOff val="40000"/>
                  </a:schemeClr>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직선 화살표 연결선 52"/>
              <p:cNvCxnSpPr/>
              <p:nvPr/>
            </p:nvCxnSpPr>
            <p:spPr bwMode="auto">
              <a:xfrm flipV="1">
                <a:off x="4205918" y="3670921"/>
                <a:ext cx="0" cy="1080120"/>
              </a:xfrm>
              <a:prstGeom prst="straightConnector1">
                <a:avLst/>
              </a:prstGeom>
              <a:solidFill>
                <a:schemeClr val="accent1"/>
              </a:solidFill>
              <a:ln w="28575" cap="flat" cmpd="sng" algn="ctr">
                <a:solidFill>
                  <a:schemeClr val="accent6">
                    <a:lumMod val="60000"/>
                    <a:lumOff val="40000"/>
                  </a:schemeClr>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직선 화살표 연결선 53"/>
              <p:cNvCxnSpPr/>
              <p:nvPr/>
            </p:nvCxnSpPr>
            <p:spPr bwMode="auto">
              <a:xfrm flipV="1">
                <a:off x="4349934" y="3670921"/>
                <a:ext cx="0" cy="1080120"/>
              </a:xfrm>
              <a:prstGeom prst="straightConnector1">
                <a:avLst/>
              </a:prstGeom>
              <a:solidFill>
                <a:schemeClr val="accent1"/>
              </a:solidFill>
              <a:ln w="28575" cap="flat" cmpd="sng" algn="ctr">
                <a:solidFill>
                  <a:schemeClr val="accent6">
                    <a:lumMod val="60000"/>
                    <a:lumOff val="40000"/>
                  </a:schemeClr>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직선 화살표 연결선 54"/>
              <p:cNvCxnSpPr/>
              <p:nvPr/>
            </p:nvCxnSpPr>
            <p:spPr bwMode="auto">
              <a:xfrm flipV="1">
                <a:off x="4493950" y="3670921"/>
                <a:ext cx="0" cy="1080120"/>
              </a:xfrm>
              <a:prstGeom prst="straightConnector1">
                <a:avLst/>
              </a:prstGeom>
              <a:solidFill>
                <a:schemeClr val="accent1"/>
              </a:solidFill>
              <a:ln w="28575" cap="flat" cmpd="sng" algn="ctr">
                <a:solidFill>
                  <a:schemeClr val="accent6">
                    <a:lumMod val="60000"/>
                    <a:lumOff val="40000"/>
                  </a:schemeClr>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TextBox 55"/>
              <p:cNvSpPr txBox="1"/>
              <p:nvPr/>
            </p:nvSpPr>
            <p:spPr>
              <a:xfrm>
                <a:off x="3566121" y="4002296"/>
                <a:ext cx="415498" cy="369332"/>
              </a:xfrm>
              <a:prstGeom prst="rect">
                <a:avLst/>
              </a:prstGeom>
              <a:noFill/>
            </p:spPr>
            <p:txBody>
              <a:bodyPr wrap="none" rtlCol="0">
                <a:spAutoFit/>
              </a:bodyPr>
              <a:lstStyle/>
              <a:p>
                <a:r>
                  <a:rPr lang="en-US" altLang="ko-KR" sz="1800" b="1" dirty="0" smtClean="0"/>
                  <a:t>…</a:t>
                </a:r>
                <a:endParaRPr lang="ko-KR" altLang="en-US" sz="1800" b="1" dirty="0"/>
              </a:p>
            </p:txBody>
          </p:sp>
          <p:cxnSp>
            <p:nvCxnSpPr>
              <p:cNvPr id="57" name="직선 화살표 연결선 56"/>
              <p:cNvCxnSpPr/>
              <p:nvPr/>
            </p:nvCxnSpPr>
            <p:spPr bwMode="auto">
              <a:xfrm flipV="1">
                <a:off x="4644008" y="4371628"/>
                <a:ext cx="0" cy="379413"/>
              </a:xfrm>
              <a:prstGeom prst="straightConnector1">
                <a:avLst/>
              </a:prstGeom>
              <a:solidFill>
                <a:schemeClr val="accent1"/>
              </a:solidFill>
              <a:ln w="381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직선 화살표 연결선 57"/>
              <p:cNvCxnSpPr/>
              <p:nvPr/>
            </p:nvCxnSpPr>
            <p:spPr bwMode="auto">
              <a:xfrm flipV="1">
                <a:off x="2915816" y="4371628"/>
                <a:ext cx="0" cy="379413"/>
              </a:xfrm>
              <a:prstGeom prst="straightConnector1">
                <a:avLst/>
              </a:prstGeom>
              <a:solidFill>
                <a:schemeClr val="accent1"/>
              </a:solidFill>
              <a:ln w="381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직선 화살표 연결선 58"/>
              <p:cNvCxnSpPr/>
              <p:nvPr/>
            </p:nvCxnSpPr>
            <p:spPr bwMode="auto">
              <a:xfrm flipV="1">
                <a:off x="2771800" y="4371628"/>
                <a:ext cx="0" cy="379413"/>
              </a:xfrm>
              <a:prstGeom prst="straightConnector1">
                <a:avLst/>
              </a:prstGeom>
              <a:solidFill>
                <a:schemeClr val="accent1"/>
              </a:solidFill>
              <a:ln w="381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직선 화살표 연결선 59"/>
              <p:cNvCxnSpPr/>
              <p:nvPr/>
            </p:nvCxnSpPr>
            <p:spPr bwMode="auto">
              <a:xfrm flipV="1">
                <a:off x="2627784" y="4371628"/>
                <a:ext cx="0" cy="379413"/>
              </a:xfrm>
              <a:prstGeom prst="straightConnector1">
                <a:avLst/>
              </a:prstGeom>
              <a:solidFill>
                <a:schemeClr val="accent1"/>
              </a:solidFill>
              <a:ln w="381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직선 화살표 연결선 60"/>
              <p:cNvCxnSpPr/>
              <p:nvPr/>
            </p:nvCxnSpPr>
            <p:spPr bwMode="auto">
              <a:xfrm flipV="1">
                <a:off x="2483768" y="4371628"/>
                <a:ext cx="0" cy="379413"/>
              </a:xfrm>
              <a:prstGeom prst="straightConnector1">
                <a:avLst/>
              </a:prstGeom>
              <a:solidFill>
                <a:schemeClr val="accent1"/>
              </a:solidFill>
              <a:ln w="381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직선 화살표 연결선 61"/>
              <p:cNvCxnSpPr/>
              <p:nvPr/>
            </p:nvCxnSpPr>
            <p:spPr bwMode="auto">
              <a:xfrm flipV="1">
                <a:off x="2339752" y="4371628"/>
                <a:ext cx="0" cy="379413"/>
              </a:xfrm>
              <a:prstGeom prst="straightConnector1">
                <a:avLst/>
              </a:prstGeom>
              <a:solidFill>
                <a:schemeClr val="accent1"/>
              </a:solidFill>
              <a:ln w="381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직선 화살표 연결선 62"/>
              <p:cNvCxnSpPr/>
              <p:nvPr/>
            </p:nvCxnSpPr>
            <p:spPr bwMode="auto">
              <a:xfrm flipV="1">
                <a:off x="2195736" y="4371628"/>
                <a:ext cx="0" cy="379413"/>
              </a:xfrm>
              <a:prstGeom prst="straightConnector1">
                <a:avLst/>
              </a:prstGeom>
              <a:solidFill>
                <a:schemeClr val="accent1"/>
              </a:solidFill>
              <a:ln w="381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직선 화살표 연결선 64"/>
              <p:cNvCxnSpPr/>
              <p:nvPr/>
            </p:nvCxnSpPr>
            <p:spPr bwMode="auto">
              <a:xfrm>
                <a:off x="2915816" y="2734817"/>
                <a:ext cx="3096344" cy="86409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직선 화살표 연결선 66"/>
              <p:cNvCxnSpPr/>
              <p:nvPr/>
            </p:nvCxnSpPr>
            <p:spPr bwMode="auto">
              <a:xfrm>
                <a:off x="2915816" y="2734816"/>
                <a:ext cx="1959397" cy="88806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직선 화살표 연결선 68"/>
              <p:cNvCxnSpPr/>
              <p:nvPr/>
            </p:nvCxnSpPr>
            <p:spPr bwMode="auto">
              <a:xfrm>
                <a:off x="2915816" y="2755016"/>
                <a:ext cx="1429172" cy="84389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직선 화살표 연결선 70"/>
              <p:cNvCxnSpPr/>
              <p:nvPr/>
            </p:nvCxnSpPr>
            <p:spPr bwMode="auto">
              <a:xfrm>
                <a:off x="2915816" y="2755015"/>
                <a:ext cx="281990" cy="820292"/>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TextBox 71"/>
              <p:cNvSpPr txBox="1"/>
              <p:nvPr/>
            </p:nvSpPr>
            <p:spPr>
              <a:xfrm>
                <a:off x="2053151" y="2454046"/>
                <a:ext cx="1383712" cy="276999"/>
              </a:xfrm>
              <a:prstGeom prst="rect">
                <a:avLst/>
              </a:prstGeom>
              <a:noFill/>
            </p:spPr>
            <p:txBody>
              <a:bodyPr wrap="none" rtlCol="0">
                <a:spAutoFit/>
              </a:bodyPr>
              <a:lstStyle/>
              <a:p>
                <a:r>
                  <a:rPr lang="en-US" altLang="ko-KR" dirty="0" smtClean="0"/>
                  <a:t>52 Pilot subcarriers</a:t>
                </a:r>
                <a:endParaRPr lang="ko-KR" altLang="en-US" dirty="0"/>
              </a:p>
            </p:txBody>
          </p:sp>
          <p:sp>
            <p:nvSpPr>
              <p:cNvPr id="73" name="TextBox 72"/>
              <p:cNvSpPr txBox="1"/>
              <p:nvPr/>
            </p:nvSpPr>
            <p:spPr>
              <a:xfrm>
                <a:off x="6555331" y="3345884"/>
                <a:ext cx="1284326" cy="276999"/>
              </a:xfrm>
              <a:prstGeom prst="rect">
                <a:avLst/>
              </a:prstGeom>
              <a:noFill/>
            </p:spPr>
            <p:txBody>
              <a:bodyPr wrap="none" rtlCol="0">
                <a:spAutoFit/>
              </a:bodyPr>
              <a:lstStyle/>
              <a:p>
                <a:r>
                  <a:rPr lang="en-US" altLang="ko-KR" dirty="0" smtClean="0"/>
                  <a:t>Guard subcarriers</a:t>
                </a:r>
                <a:endParaRPr lang="ko-KR" altLang="en-US" dirty="0"/>
              </a:p>
            </p:txBody>
          </p:sp>
          <p:cxnSp>
            <p:nvCxnSpPr>
              <p:cNvPr id="75" name="직선 화살표 연결선 74"/>
              <p:cNvCxnSpPr>
                <a:stCxn id="73" idx="2"/>
              </p:cNvCxnSpPr>
              <p:nvPr/>
            </p:nvCxnSpPr>
            <p:spPr bwMode="auto">
              <a:xfrm flipH="1">
                <a:off x="6478366" y="3622883"/>
                <a:ext cx="719128" cy="69428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직선 화살표 연결선 77"/>
              <p:cNvCxnSpPr/>
              <p:nvPr/>
            </p:nvCxnSpPr>
            <p:spPr bwMode="auto">
              <a:xfrm flipH="1">
                <a:off x="2627784" y="3622883"/>
                <a:ext cx="4569710" cy="63313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TextBox 78"/>
              <p:cNvSpPr txBox="1"/>
              <p:nvPr/>
            </p:nvSpPr>
            <p:spPr>
              <a:xfrm>
                <a:off x="5910532" y="5046412"/>
                <a:ext cx="1053494" cy="276999"/>
              </a:xfrm>
              <a:prstGeom prst="rect">
                <a:avLst/>
              </a:prstGeom>
              <a:noFill/>
            </p:spPr>
            <p:txBody>
              <a:bodyPr wrap="none" rtlCol="0">
                <a:spAutoFit/>
              </a:bodyPr>
              <a:lstStyle/>
              <a:p>
                <a:r>
                  <a:rPr lang="en-US" altLang="ko-KR" dirty="0" smtClean="0"/>
                  <a:t>DC subcarrier</a:t>
                </a:r>
                <a:endParaRPr lang="ko-KR" altLang="en-US" dirty="0"/>
              </a:p>
            </p:txBody>
          </p:sp>
          <p:cxnSp>
            <p:nvCxnSpPr>
              <p:cNvPr id="81" name="직선 화살표 연결선 80"/>
              <p:cNvCxnSpPr>
                <a:stCxn id="79" idx="1"/>
              </p:cNvCxnSpPr>
              <p:nvPr/>
            </p:nvCxnSpPr>
            <p:spPr bwMode="auto">
              <a:xfrm flipH="1" flipV="1">
                <a:off x="4716754" y="4799080"/>
                <a:ext cx="1193778" cy="385832"/>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extBox 82"/>
              <p:cNvSpPr txBox="1"/>
              <p:nvPr/>
            </p:nvSpPr>
            <p:spPr>
              <a:xfrm>
                <a:off x="4107256" y="5029828"/>
                <a:ext cx="1079142" cy="276999"/>
              </a:xfrm>
              <a:prstGeom prst="rect">
                <a:avLst/>
              </a:prstGeom>
              <a:noFill/>
            </p:spPr>
            <p:txBody>
              <a:bodyPr wrap="none" rtlCol="0">
                <a:spAutoFit/>
              </a:bodyPr>
              <a:lstStyle/>
              <a:p>
                <a:r>
                  <a:rPr lang="en-US" altLang="ko-KR" dirty="0" smtClean="0"/>
                  <a:t>64 Subcarriers</a:t>
                </a:r>
                <a:endParaRPr lang="ko-KR" altLang="en-US" dirty="0"/>
              </a:p>
            </p:txBody>
          </p:sp>
        </p:grpSp>
        <p:sp>
          <p:nvSpPr>
            <p:cNvPr id="85" name="TextBox 84"/>
            <p:cNvSpPr txBox="1"/>
            <p:nvPr/>
          </p:nvSpPr>
          <p:spPr>
            <a:xfrm>
              <a:off x="3378265" y="4883761"/>
              <a:ext cx="635110" cy="276999"/>
            </a:xfrm>
            <a:prstGeom prst="rect">
              <a:avLst/>
            </a:prstGeom>
            <a:noFill/>
          </p:spPr>
          <p:txBody>
            <a:bodyPr wrap="none" rtlCol="0">
              <a:spAutoFit/>
            </a:bodyPr>
            <a:lstStyle/>
            <a:p>
              <a:r>
                <a:rPr lang="en-US" altLang="ko-KR" dirty="0" smtClean="0"/>
                <a:t>Left 26</a:t>
              </a:r>
              <a:endParaRPr lang="ko-KR" altLang="en-US" dirty="0"/>
            </a:p>
          </p:txBody>
        </p:sp>
        <p:sp>
          <p:nvSpPr>
            <p:cNvPr id="86" name="TextBox 85"/>
            <p:cNvSpPr txBox="1"/>
            <p:nvPr/>
          </p:nvSpPr>
          <p:spPr>
            <a:xfrm>
              <a:off x="5076057" y="4883761"/>
              <a:ext cx="720069" cy="276999"/>
            </a:xfrm>
            <a:prstGeom prst="rect">
              <a:avLst/>
            </a:prstGeom>
            <a:noFill/>
          </p:spPr>
          <p:txBody>
            <a:bodyPr wrap="none" rtlCol="0">
              <a:spAutoFit/>
            </a:bodyPr>
            <a:lstStyle/>
            <a:p>
              <a:r>
                <a:rPr lang="en-US" altLang="ko-KR" dirty="0" smtClean="0"/>
                <a:t>Right 26</a:t>
              </a:r>
              <a:endParaRPr lang="ko-KR" altLang="en-US" dirty="0"/>
            </a:p>
          </p:txBody>
        </p:sp>
      </p:grpSp>
      <p:sp>
        <p:nvSpPr>
          <p:cNvPr id="99" name="타원 98"/>
          <p:cNvSpPr/>
          <p:nvPr/>
        </p:nvSpPr>
        <p:spPr bwMode="auto">
          <a:xfrm>
            <a:off x="2981782" y="5372776"/>
            <a:ext cx="1440160" cy="276999"/>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00" name="타원 99"/>
          <p:cNvSpPr/>
          <p:nvPr/>
        </p:nvSpPr>
        <p:spPr bwMode="auto">
          <a:xfrm>
            <a:off x="4716011" y="5372776"/>
            <a:ext cx="1440160" cy="276999"/>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2187075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Randomness </a:t>
            </a:r>
            <a:r>
              <a:rPr lang="en-US" altLang="ko-KR" dirty="0" smtClean="0"/>
              <a:t>Sharing (2/3)</a:t>
            </a:r>
            <a:endParaRPr lang="ko-KR" altLang="en-US" dirty="0"/>
          </a:p>
        </p:txBody>
      </p:sp>
      <p:sp>
        <p:nvSpPr>
          <p:cNvPr id="3" name="내용 개체 틀 2"/>
          <p:cNvSpPr>
            <a:spLocks noGrp="1"/>
          </p:cNvSpPr>
          <p:nvPr>
            <p:ph idx="1"/>
          </p:nvPr>
        </p:nvSpPr>
        <p:spPr>
          <a:xfrm>
            <a:off x="685800" y="1981200"/>
            <a:ext cx="8458200" cy="4114800"/>
          </a:xfrm>
        </p:spPr>
        <p:txBody>
          <a:bodyPr/>
          <a:lstStyle/>
          <a:p>
            <a:r>
              <a:rPr lang="en-US" altLang="ko-KR" sz="2800" dirty="0" smtClean="0"/>
              <a:t>ITU Pedestrian B Channel Model</a:t>
            </a:r>
          </a:p>
          <a:p>
            <a:pPr lvl="1"/>
            <a:r>
              <a:rPr lang="en-US" altLang="ko-KR" sz="2400" dirty="0" smtClean="0"/>
              <a:t>Channel between Alice and Bob is highly correlated</a:t>
            </a:r>
            <a:endParaRPr lang="ko-KR" altLang="en-US" sz="2000"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15</a:t>
            </a:fld>
            <a:endParaRPr lang="en-US" altLang="ko-KR"/>
          </a:p>
        </p:txBody>
      </p:sp>
      <p:grpSp>
        <p:nvGrpSpPr>
          <p:cNvPr id="9" name="그룹 8"/>
          <p:cNvGrpSpPr/>
          <p:nvPr/>
        </p:nvGrpSpPr>
        <p:grpSpPr>
          <a:xfrm>
            <a:off x="463867" y="3097170"/>
            <a:ext cx="8216265" cy="3231655"/>
            <a:chOff x="247650" y="2495555"/>
            <a:chExt cx="8648700" cy="3400426"/>
          </a:xfrm>
        </p:grpSpPr>
        <p:pic>
          <p:nvPicPr>
            <p:cNvPr id="7" name="그림 6"/>
            <p:cNvPicPr>
              <a:picLocks noChangeAspect="1"/>
            </p:cNvPicPr>
            <p:nvPr/>
          </p:nvPicPr>
          <p:blipFill>
            <a:blip r:embed="rId2"/>
            <a:stretch>
              <a:fillRect/>
            </a:stretch>
          </p:blipFill>
          <p:spPr>
            <a:xfrm>
              <a:off x="247650" y="2495556"/>
              <a:ext cx="4533900" cy="3400425"/>
            </a:xfrm>
            <a:prstGeom prst="rect">
              <a:avLst/>
            </a:prstGeom>
          </p:spPr>
        </p:pic>
        <p:pic>
          <p:nvPicPr>
            <p:cNvPr id="8" name="그림 7"/>
            <p:cNvPicPr>
              <a:picLocks noChangeAspect="1"/>
            </p:cNvPicPr>
            <p:nvPr/>
          </p:nvPicPr>
          <p:blipFill>
            <a:blip r:embed="rId3"/>
            <a:stretch>
              <a:fillRect/>
            </a:stretch>
          </p:blipFill>
          <p:spPr>
            <a:xfrm>
              <a:off x="4362450" y="2495555"/>
              <a:ext cx="4533900" cy="3400425"/>
            </a:xfrm>
            <a:prstGeom prst="rect">
              <a:avLst/>
            </a:prstGeom>
          </p:spPr>
        </p:pic>
      </p:grpSp>
    </p:spTree>
    <p:extLst>
      <p:ext uri="{BB962C8B-B14F-4D97-AF65-F5344CB8AC3E}">
        <p14:creationId xmlns:p14="http://schemas.microsoft.com/office/powerpoint/2010/main" val="1583924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Randomness </a:t>
            </a:r>
            <a:r>
              <a:rPr lang="en-US" altLang="ko-KR" dirty="0" smtClean="0"/>
              <a:t>Sharing (3/3)</a:t>
            </a:r>
            <a:endParaRPr lang="ko-KR" altLang="en-US" dirty="0"/>
          </a:p>
        </p:txBody>
      </p:sp>
      <p:sp>
        <p:nvSpPr>
          <p:cNvPr id="3" name="내용 개체 틀 2"/>
          <p:cNvSpPr>
            <a:spLocks noGrp="1"/>
          </p:cNvSpPr>
          <p:nvPr>
            <p:ph idx="1"/>
          </p:nvPr>
        </p:nvSpPr>
        <p:spPr>
          <a:xfrm>
            <a:off x="685800" y="1981200"/>
            <a:ext cx="8458200" cy="4114800"/>
          </a:xfrm>
        </p:spPr>
        <p:txBody>
          <a:bodyPr/>
          <a:lstStyle/>
          <a:p>
            <a:r>
              <a:rPr lang="en-US" altLang="ko-KR" sz="2800" dirty="0" smtClean="0"/>
              <a:t>IEEE 802.11 Channel Model</a:t>
            </a:r>
          </a:p>
          <a:p>
            <a:pPr lvl="1"/>
            <a:r>
              <a:rPr lang="en-US" altLang="ko-KR" sz="2400" dirty="0" smtClean="0"/>
              <a:t>Channel between Alice and Bob is highly correlated</a:t>
            </a:r>
            <a:endParaRPr lang="ko-KR" altLang="en-US" sz="2400"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16</a:t>
            </a:fld>
            <a:endParaRPr lang="en-US" altLang="ko-KR"/>
          </a:p>
        </p:txBody>
      </p:sp>
      <p:grpSp>
        <p:nvGrpSpPr>
          <p:cNvPr id="14" name="그룹 13"/>
          <p:cNvGrpSpPr/>
          <p:nvPr/>
        </p:nvGrpSpPr>
        <p:grpSpPr>
          <a:xfrm>
            <a:off x="467544" y="3101652"/>
            <a:ext cx="8216266" cy="3231657"/>
            <a:chOff x="681261" y="2926641"/>
            <a:chExt cx="8216266" cy="3231657"/>
          </a:xfrm>
        </p:grpSpPr>
        <p:grpSp>
          <p:nvGrpSpPr>
            <p:cNvPr id="12" name="그룹 11"/>
            <p:cNvGrpSpPr/>
            <p:nvPr/>
          </p:nvGrpSpPr>
          <p:grpSpPr>
            <a:xfrm>
              <a:off x="681262" y="2926643"/>
              <a:ext cx="8216265" cy="3231655"/>
              <a:chOff x="247650" y="2780928"/>
              <a:chExt cx="8648700" cy="3401742"/>
            </a:xfrm>
          </p:grpSpPr>
          <p:pic>
            <p:nvPicPr>
              <p:cNvPr id="10" name="그림 9"/>
              <p:cNvPicPr>
                <a:picLocks noChangeAspect="1"/>
              </p:cNvPicPr>
              <p:nvPr/>
            </p:nvPicPr>
            <p:blipFill>
              <a:blip r:embed="rId2"/>
              <a:stretch>
                <a:fillRect/>
              </a:stretch>
            </p:blipFill>
            <p:spPr>
              <a:xfrm>
                <a:off x="247650" y="2780928"/>
                <a:ext cx="4533900" cy="3400425"/>
              </a:xfrm>
              <a:prstGeom prst="rect">
                <a:avLst/>
              </a:prstGeom>
            </p:spPr>
          </p:pic>
          <p:pic>
            <p:nvPicPr>
              <p:cNvPr id="11" name="그림 10"/>
              <p:cNvPicPr>
                <a:picLocks noChangeAspect="1"/>
              </p:cNvPicPr>
              <p:nvPr/>
            </p:nvPicPr>
            <p:blipFill>
              <a:blip r:embed="rId3"/>
              <a:stretch>
                <a:fillRect/>
              </a:stretch>
            </p:blipFill>
            <p:spPr>
              <a:xfrm>
                <a:off x="4362450" y="2782245"/>
                <a:ext cx="4533900" cy="3400425"/>
              </a:xfrm>
              <a:prstGeom prst="rect">
                <a:avLst/>
              </a:prstGeom>
            </p:spPr>
          </p:pic>
        </p:grpSp>
        <p:pic>
          <p:nvPicPr>
            <p:cNvPr id="13" name="그림 12"/>
            <p:cNvPicPr>
              <a:picLocks noChangeAspect="1"/>
            </p:cNvPicPr>
            <p:nvPr/>
          </p:nvPicPr>
          <p:blipFill>
            <a:blip r:embed="rId4"/>
            <a:stretch>
              <a:fillRect/>
            </a:stretch>
          </p:blipFill>
          <p:spPr>
            <a:xfrm>
              <a:off x="681261" y="2926641"/>
              <a:ext cx="4307204" cy="3230403"/>
            </a:xfrm>
            <a:prstGeom prst="rect">
              <a:avLst/>
            </a:prstGeom>
          </p:spPr>
        </p:pic>
      </p:grpSp>
    </p:spTree>
    <p:extLst>
      <p:ext uri="{BB962C8B-B14F-4D97-AF65-F5344CB8AC3E}">
        <p14:creationId xmlns:p14="http://schemas.microsoft.com/office/powerpoint/2010/main" val="3178886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Secret Key Agreement Protocol</a:t>
            </a:r>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17</a:t>
            </a:fld>
            <a:endParaRPr lang="en-US" altLang="ko-KR"/>
          </a:p>
        </p:txBody>
      </p:sp>
      <p:grpSp>
        <p:nvGrpSpPr>
          <p:cNvPr id="118" name="그룹 117"/>
          <p:cNvGrpSpPr/>
          <p:nvPr/>
        </p:nvGrpSpPr>
        <p:grpSpPr>
          <a:xfrm>
            <a:off x="2231740" y="1708911"/>
            <a:ext cx="6801083" cy="4227474"/>
            <a:chOff x="2231740" y="1708911"/>
            <a:chExt cx="6801083" cy="4227474"/>
          </a:xfrm>
        </p:grpSpPr>
        <p:sp>
          <p:nvSpPr>
            <p:cNvPr id="8" name="직사각형 7"/>
            <p:cNvSpPr/>
            <p:nvPr/>
          </p:nvSpPr>
          <p:spPr bwMode="auto">
            <a:xfrm>
              <a:off x="2231740" y="1708911"/>
              <a:ext cx="4680520" cy="2075464"/>
            </a:xfrm>
            <a:prstGeom prst="rect">
              <a:avLst/>
            </a:prstGeom>
            <a:noFill/>
            <a:ln w="12700"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0" name="직사각형 9"/>
            <p:cNvSpPr/>
            <p:nvPr/>
          </p:nvSpPr>
          <p:spPr>
            <a:xfrm>
              <a:off x="2424853" y="1859725"/>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dirty="0" smtClean="0">
                  <a:solidFill>
                    <a:schemeClr val="tx1"/>
                  </a:solidFill>
                </a:rPr>
                <a:t>Alice (STA1)</a:t>
              </a:r>
              <a:endParaRPr lang="ko-KR" altLang="en-US" sz="800" dirty="0">
                <a:solidFill>
                  <a:schemeClr val="tx1"/>
                </a:solidFill>
              </a:endParaRPr>
            </a:p>
          </p:txBody>
        </p:sp>
        <p:sp>
          <p:nvSpPr>
            <p:cNvPr id="11" name="직사각형 10"/>
            <p:cNvSpPr/>
            <p:nvPr/>
          </p:nvSpPr>
          <p:spPr>
            <a:xfrm>
              <a:off x="5348664" y="1859724"/>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dirty="0" smtClean="0">
                  <a:solidFill>
                    <a:schemeClr val="tx1"/>
                  </a:solidFill>
                </a:rPr>
                <a:t>Bob (STA1)</a:t>
              </a:r>
              <a:endParaRPr lang="ko-KR" altLang="en-US" sz="800" dirty="0">
                <a:solidFill>
                  <a:schemeClr val="tx1"/>
                </a:solidFill>
              </a:endParaRPr>
            </a:p>
          </p:txBody>
        </p:sp>
        <p:sp>
          <p:nvSpPr>
            <p:cNvPr id="12" name="직사각형 11"/>
            <p:cNvSpPr/>
            <p:nvPr/>
          </p:nvSpPr>
          <p:spPr>
            <a:xfrm>
              <a:off x="2435504" y="3238362"/>
              <a:ext cx="1308480" cy="436408"/>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err="1" smtClean="0">
                  <a:solidFill>
                    <a:schemeClr val="tx1"/>
                  </a:solidFill>
                </a:rPr>
                <a:t>Quantizer</a:t>
              </a:r>
              <a:endParaRPr lang="en-US" altLang="ko-KR" sz="900" dirty="0" smtClean="0">
                <a:solidFill>
                  <a:schemeClr val="tx1"/>
                </a:solidFill>
              </a:endParaRPr>
            </a:p>
          </p:txBody>
        </p:sp>
        <p:sp>
          <p:nvSpPr>
            <p:cNvPr id="13" name="직사각형 12"/>
            <p:cNvSpPr/>
            <p:nvPr/>
          </p:nvSpPr>
          <p:spPr>
            <a:xfrm>
              <a:off x="5345972" y="3219847"/>
              <a:ext cx="1308480" cy="436408"/>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err="1" smtClean="0">
                  <a:solidFill>
                    <a:schemeClr val="tx1"/>
                  </a:solidFill>
                </a:rPr>
                <a:t>Quantizer</a:t>
              </a:r>
              <a:endParaRPr lang="en-US" altLang="ko-KR" sz="900" dirty="0" smtClean="0">
                <a:solidFill>
                  <a:schemeClr val="tx1"/>
                </a:solidFill>
              </a:endParaRPr>
            </a:p>
          </p:txBody>
        </p:sp>
        <p:sp>
          <p:nvSpPr>
            <p:cNvPr id="14" name="직사각형 13"/>
            <p:cNvSpPr/>
            <p:nvPr/>
          </p:nvSpPr>
          <p:spPr>
            <a:xfrm>
              <a:off x="2436664" y="4121129"/>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Reconciliation</a:t>
              </a:r>
            </a:p>
          </p:txBody>
        </p:sp>
        <p:sp>
          <p:nvSpPr>
            <p:cNvPr id="15" name="직사각형 14"/>
            <p:cNvSpPr/>
            <p:nvPr/>
          </p:nvSpPr>
          <p:spPr>
            <a:xfrm>
              <a:off x="5360475" y="4121129"/>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Reconciliation</a:t>
              </a:r>
            </a:p>
          </p:txBody>
        </p:sp>
        <p:grpSp>
          <p:nvGrpSpPr>
            <p:cNvPr id="16" name="그룹 15"/>
            <p:cNvGrpSpPr/>
            <p:nvPr/>
          </p:nvGrpSpPr>
          <p:grpSpPr>
            <a:xfrm>
              <a:off x="3733333" y="1988294"/>
              <a:ext cx="1615330" cy="191918"/>
              <a:chOff x="4080078" y="577850"/>
              <a:chExt cx="1671266" cy="279400"/>
            </a:xfrm>
          </p:grpSpPr>
          <p:cxnSp>
            <p:nvCxnSpPr>
              <p:cNvPr id="69" name="직선 화살표 연결선 68"/>
              <p:cNvCxnSpPr/>
              <p:nvPr/>
            </p:nvCxnSpPr>
            <p:spPr>
              <a:xfrm>
                <a:off x="4080078" y="577850"/>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0" name="직선 화살표 연결선 69"/>
              <p:cNvCxnSpPr/>
              <p:nvPr/>
            </p:nvCxnSpPr>
            <p:spPr>
              <a:xfrm flipH="1">
                <a:off x="4080078" y="857250"/>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081203" y="1974305"/>
              <a:ext cx="963725" cy="230832"/>
            </a:xfrm>
            <a:prstGeom prst="rect">
              <a:avLst/>
            </a:prstGeom>
            <a:noFill/>
          </p:spPr>
          <p:txBody>
            <a:bodyPr wrap="none" rtlCol="0">
              <a:spAutoFit/>
            </a:bodyPr>
            <a:lstStyle/>
            <a:p>
              <a:r>
                <a:rPr lang="en-US" altLang="ko-KR" sz="900" dirty="0" smtClean="0"/>
                <a:t>Channel Probing</a:t>
              </a:r>
              <a:endParaRPr lang="ko-KR" altLang="en-US" sz="900" dirty="0"/>
            </a:p>
          </p:txBody>
        </p:sp>
        <p:cxnSp>
          <p:nvCxnSpPr>
            <p:cNvPr id="18" name="직선 화살표 연결선 17"/>
            <p:cNvCxnSpPr>
              <a:stCxn id="10" idx="2"/>
              <a:endCxn id="93" idx="0"/>
            </p:cNvCxnSpPr>
            <p:nvPr/>
          </p:nvCxnSpPr>
          <p:spPr>
            <a:xfrm flipH="1">
              <a:off x="3079092" y="2337237"/>
              <a:ext cx="1" cy="213181"/>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a:stCxn id="11" idx="2"/>
              <a:endCxn id="94" idx="0"/>
            </p:cNvCxnSpPr>
            <p:nvPr/>
          </p:nvCxnSpPr>
          <p:spPr>
            <a:xfrm flipH="1">
              <a:off x="6000212" y="2337236"/>
              <a:ext cx="2692" cy="213182"/>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직선 화살표 연결선 19"/>
            <p:cNvCxnSpPr>
              <a:stCxn id="13" idx="2"/>
              <a:endCxn id="15" idx="0"/>
            </p:cNvCxnSpPr>
            <p:nvPr/>
          </p:nvCxnSpPr>
          <p:spPr>
            <a:xfrm>
              <a:off x="6000212" y="3656255"/>
              <a:ext cx="14503" cy="464874"/>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1" name="직사각형 20"/>
            <p:cNvSpPr/>
            <p:nvPr/>
          </p:nvSpPr>
          <p:spPr>
            <a:xfrm>
              <a:off x="2436664" y="4991517"/>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Privacy Amplification</a:t>
              </a:r>
            </a:p>
            <a:p>
              <a:pPr algn="ctr"/>
              <a:r>
                <a:rPr lang="en-US" altLang="ko-KR" sz="900" dirty="0">
                  <a:solidFill>
                    <a:schemeClr val="tx1"/>
                  </a:solidFill>
                </a:rPr>
                <a:t>(w/ compression</a:t>
              </a:r>
              <a:r>
                <a:rPr lang="en-US" altLang="ko-KR" sz="900" dirty="0" smtClean="0">
                  <a:solidFill>
                    <a:schemeClr val="tx1"/>
                  </a:solidFill>
                </a:rPr>
                <a:t>)</a:t>
              </a:r>
              <a:endParaRPr lang="en-US" altLang="ko-KR" sz="900" dirty="0">
                <a:solidFill>
                  <a:schemeClr val="tx1"/>
                </a:solidFill>
              </a:endParaRPr>
            </a:p>
          </p:txBody>
        </p:sp>
        <p:sp>
          <p:nvSpPr>
            <p:cNvPr id="22" name="직사각형 21"/>
            <p:cNvSpPr/>
            <p:nvPr/>
          </p:nvSpPr>
          <p:spPr>
            <a:xfrm>
              <a:off x="5360475" y="4991517"/>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Privacy Amplification</a:t>
              </a:r>
            </a:p>
            <a:p>
              <a:pPr algn="ctr"/>
              <a:r>
                <a:rPr lang="en-US" altLang="ko-KR" sz="900" dirty="0">
                  <a:solidFill>
                    <a:schemeClr val="tx1"/>
                  </a:solidFill>
                </a:rPr>
                <a:t>(w/ compression</a:t>
              </a:r>
              <a:r>
                <a:rPr lang="en-US" altLang="ko-KR" sz="900" dirty="0" smtClean="0">
                  <a:solidFill>
                    <a:schemeClr val="tx1"/>
                  </a:solidFill>
                </a:rPr>
                <a:t>)</a:t>
              </a:r>
              <a:endParaRPr lang="en-US" altLang="ko-KR" sz="900" dirty="0">
                <a:solidFill>
                  <a:schemeClr val="tx1"/>
                </a:solidFill>
              </a:endParaRPr>
            </a:p>
          </p:txBody>
        </p:sp>
        <mc:AlternateContent xmlns:mc="http://schemas.openxmlformats.org/markup-compatibility/2006" xmlns:a14="http://schemas.microsoft.com/office/drawing/2010/main">
          <mc:Choice Requires="a14">
            <p:sp>
              <p:nvSpPr>
                <p:cNvPr id="23" name="직사각형 22"/>
                <p:cNvSpPr/>
                <p:nvPr/>
              </p:nvSpPr>
              <p:spPr>
                <a:xfrm>
                  <a:off x="2435504" y="5697629"/>
                  <a:ext cx="1308480" cy="238756"/>
                </a:xfrm>
                <a:prstGeom prst="rect">
                  <a:avLst/>
                </a:prstGeom>
                <a:solidFill>
                  <a:srgbClr val="DDA39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Secret key, </a:t>
                  </a:r>
                  <a14:m>
                    <m:oMath xmlns:m="http://schemas.openxmlformats.org/officeDocument/2006/math">
                      <m:r>
                        <a:rPr lang="en-US" altLang="ko-KR" sz="900" b="0" i="1" smtClean="0">
                          <a:solidFill>
                            <a:schemeClr val="tx1"/>
                          </a:solidFill>
                          <a:latin typeface="Cambria Math" panose="02040503050406030204" pitchFamily="18" charset="0"/>
                        </a:rPr>
                        <m:t>𝑘</m:t>
                      </m:r>
                    </m:oMath>
                  </a14:m>
                  <a:endParaRPr lang="en-US" altLang="ko-KR" sz="900" dirty="0" smtClean="0">
                    <a:solidFill>
                      <a:schemeClr val="tx1"/>
                    </a:solidFill>
                  </a:endParaRPr>
                </a:p>
              </p:txBody>
            </p:sp>
          </mc:Choice>
          <mc:Fallback xmlns="">
            <p:sp>
              <p:nvSpPr>
                <p:cNvPr id="23" name="직사각형 22"/>
                <p:cNvSpPr>
                  <a:spLocks noRot="1" noChangeAspect="1" noMove="1" noResize="1" noEditPoints="1" noAdjustHandles="1" noChangeArrowheads="1" noChangeShapeType="1" noTextEdit="1"/>
                </p:cNvSpPr>
                <p:nvPr/>
              </p:nvSpPr>
              <p:spPr>
                <a:xfrm>
                  <a:off x="2435504" y="5697629"/>
                  <a:ext cx="1308480" cy="238756"/>
                </a:xfrm>
                <a:prstGeom prst="rect">
                  <a:avLst/>
                </a:prstGeom>
                <a:blipFill rotWithShape="0">
                  <a:blip r:embed="rId2"/>
                  <a:stretch>
                    <a:fillRect b="-2381"/>
                  </a:stretch>
                </a:blipFill>
                <a:ln w="19050">
                  <a:solidFill>
                    <a:srgbClr val="01010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 name="직사각형 23"/>
                <p:cNvSpPr/>
                <p:nvPr/>
              </p:nvSpPr>
              <p:spPr>
                <a:xfrm>
                  <a:off x="5359315" y="5697629"/>
                  <a:ext cx="1308480" cy="238756"/>
                </a:xfrm>
                <a:prstGeom prst="rect">
                  <a:avLst/>
                </a:prstGeom>
                <a:solidFill>
                  <a:srgbClr val="DDA39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Secret key, </a:t>
                  </a:r>
                  <a14:m>
                    <m:oMath xmlns:m="http://schemas.openxmlformats.org/officeDocument/2006/math">
                      <m:r>
                        <a:rPr lang="en-US" altLang="ko-KR" sz="900" b="0" i="1" smtClean="0">
                          <a:solidFill>
                            <a:schemeClr val="tx1"/>
                          </a:solidFill>
                          <a:latin typeface="Cambria Math" panose="02040503050406030204" pitchFamily="18" charset="0"/>
                        </a:rPr>
                        <m:t>𝑘</m:t>
                      </m:r>
                    </m:oMath>
                  </a14:m>
                  <a:endParaRPr lang="en-US" altLang="ko-KR" sz="900" dirty="0" smtClean="0">
                    <a:solidFill>
                      <a:schemeClr val="tx1"/>
                    </a:solidFill>
                  </a:endParaRPr>
                </a:p>
              </p:txBody>
            </p:sp>
          </mc:Choice>
          <mc:Fallback xmlns="">
            <p:sp>
              <p:nvSpPr>
                <p:cNvPr id="24" name="직사각형 23"/>
                <p:cNvSpPr>
                  <a:spLocks noRot="1" noChangeAspect="1" noMove="1" noResize="1" noEditPoints="1" noAdjustHandles="1" noChangeArrowheads="1" noChangeShapeType="1" noTextEdit="1"/>
                </p:cNvSpPr>
                <p:nvPr/>
              </p:nvSpPr>
              <p:spPr>
                <a:xfrm>
                  <a:off x="5359315" y="5697629"/>
                  <a:ext cx="1308480" cy="238756"/>
                </a:xfrm>
                <a:prstGeom prst="rect">
                  <a:avLst/>
                </a:prstGeom>
                <a:blipFill rotWithShape="0">
                  <a:blip r:embed="rId3"/>
                  <a:stretch>
                    <a:fillRect b="-2381"/>
                  </a:stretch>
                </a:blipFill>
                <a:ln w="19050">
                  <a:solidFill>
                    <a:srgbClr val="010101"/>
                  </a:solidFill>
                </a:ln>
              </p:spPr>
              <p:txBody>
                <a:bodyPr/>
                <a:lstStyle/>
                <a:p>
                  <a:r>
                    <a:rPr lang="ko-KR" altLang="en-US">
                      <a:noFill/>
                    </a:rPr>
                    <a:t> </a:t>
                  </a:r>
                </a:p>
              </p:txBody>
            </p:sp>
          </mc:Fallback>
        </mc:AlternateContent>
        <p:sp>
          <p:nvSpPr>
            <p:cNvPr id="27" name="직사각형 26"/>
            <p:cNvSpPr/>
            <p:nvPr/>
          </p:nvSpPr>
          <p:spPr>
            <a:xfrm>
              <a:off x="3872504" y="4071254"/>
              <a:ext cx="1341741" cy="551650"/>
            </a:xfrm>
            <a:prstGeom prst="rect">
              <a:avLst/>
            </a:prstGeom>
            <a:solidFill>
              <a:srgbClr val="DCE7F5"/>
            </a:solidFill>
            <a:ln>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800" dirty="0">
                <a:solidFill>
                  <a:schemeClr val="tx1"/>
                </a:solidFill>
              </a:endParaRPr>
            </a:p>
            <a:p>
              <a:pPr algn="ctr"/>
              <a:endParaRPr lang="en-US" altLang="ko-KR" sz="800" dirty="0" smtClean="0">
                <a:solidFill>
                  <a:schemeClr val="tx1"/>
                </a:solidFill>
              </a:endParaRPr>
            </a:p>
            <a:p>
              <a:pPr algn="ctr"/>
              <a:endParaRPr lang="en-US" altLang="ko-KR" sz="800" dirty="0">
                <a:solidFill>
                  <a:schemeClr val="tx1"/>
                </a:solidFill>
              </a:endParaRPr>
            </a:p>
            <a:p>
              <a:pPr algn="ctr"/>
              <a:endParaRPr lang="ko-KR" altLang="en-US" sz="800" dirty="0">
                <a:solidFill>
                  <a:schemeClr val="tx1"/>
                </a:solidFill>
              </a:endParaRPr>
            </a:p>
          </p:txBody>
        </p:sp>
        <p:cxnSp>
          <p:nvCxnSpPr>
            <p:cNvPr id="29" name="직선 화살표 연결선 28"/>
            <p:cNvCxnSpPr>
              <a:stCxn id="14" idx="2"/>
              <a:endCxn id="21" idx="0"/>
            </p:cNvCxnSpPr>
            <p:nvPr/>
          </p:nvCxnSpPr>
          <p:spPr>
            <a:xfrm>
              <a:off x="3090904" y="4598642"/>
              <a:ext cx="0" cy="392876"/>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0" name="직선 화살표 연결선 29"/>
            <p:cNvCxnSpPr>
              <a:stCxn id="15" idx="2"/>
              <a:endCxn id="22" idx="0"/>
            </p:cNvCxnSpPr>
            <p:nvPr/>
          </p:nvCxnSpPr>
          <p:spPr>
            <a:xfrm>
              <a:off x="6014715" y="4598642"/>
              <a:ext cx="0" cy="392876"/>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1" name="직선 화살표 연결선 30"/>
            <p:cNvCxnSpPr>
              <a:stCxn id="21" idx="2"/>
              <a:endCxn id="23" idx="0"/>
            </p:cNvCxnSpPr>
            <p:nvPr/>
          </p:nvCxnSpPr>
          <p:spPr>
            <a:xfrm flipH="1">
              <a:off x="3089744" y="5469029"/>
              <a:ext cx="1160" cy="22860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 name="직선 화살표 연결선 31"/>
            <p:cNvCxnSpPr>
              <a:stCxn id="22" idx="2"/>
              <a:endCxn id="24" idx="0"/>
            </p:cNvCxnSpPr>
            <p:nvPr/>
          </p:nvCxnSpPr>
          <p:spPr>
            <a:xfrm flipH="1">
              <a:off x="6013555" y="5469029"/>
              <a:ext cx="1160" cy="22860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37" name="그룹 36"/>
            <p:cNvGrpSpPr/>
            <p:nvPr/>
          </p:nvGrpSpPr>
          <p:grpSpPr>
            <a:xfrm>
              <a:off x="3745144" y="4263926"/>
              <a:ext cx="1615330" cy="191918"/>
              <a:chOff x="4080078" y="577850"/>
              <a:chExt cx="1671266" cy="279400"/>
            </a:xfrm>
          </p:grpSpPr>
          <p:cxnSp>
            <p:nvCxnSpPr>
              <p:cNvPr id="67" name="직선 화살표 연결선 66"/>
              <p:cNvCxnSpPr/>
              <p:nvPr/>
            </p:nvCxnSpPr>
            <p:spPr>
              <a:xfrm>
                <a:off x="4080078" y="577850"/>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8" name="직선 화살표 연결선 67"/>
              <p:cNvCxnSpPr/>
              <p:nvPr/>
            </p:nvCxnSpPr>
            <p:spPr>
              <a:xfrm flipH="1">
                <a:off x="4080078" y="857250"/>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47" name="그룹 46"/>
            <p:cNvGrpSpPr/>
            <p:nvPr/>
          </p:nvGrpSpPr>
          <p:grpSpPr>
            <a:xfrm>
              <a:off x="3004882" y="3674771"/>
              <a:ext cx="188597" cy="446359"/>
              <a:chOff x="3888094" y="2985422"/>
              <a:chExt cx="255180" cy="649817"/>
            </a:xfrm>
          </p:grpSpPr>
          <p:cxnSp>
            <p:nvCxnSpPr>
              <p:cNvPr id="65" name="직선 화살표 연결선 64"/>
              <p:cNvCxnSpPr>
                <a:stCxn id="12" idx="2"/>
                <a:endCxn id="14" idx="0"/>
              </p:cNvCxnSpPr>
              <p:nvPr/>
            </p:nvCxnSpPr>
            <p:spPr>
              <a:xfrm>
                <a:off x="4002916" y="2985422"/>
                <a:ext cx="1570" cy="649817"/>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6" name="직선 연결선 65"/>
              <p:cNvCxnSpPr/>
              <p:nvPr/>
            </p:nvCxnSpPr>
            <p:spPr>
              <a:xfrm flipH="1">
                <a:off x="3888094" y="3146847"/>
                <a:ext cx="255180" cy="255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직선 연결선 47"/>
            <p:cNvCxnSpPr/>
            <p:nvPr/>
          </p:nvCxnSpPr>
          <p:spPr>
            <a:xfrm flipH="1">
              <a:off x="5913164" y="3768087"/>
              <a:ext cx="188597" cy="175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그룹 48"/>
            <p:cNvGrpSpPr/>
            <p:nvPr/>
          </p:nvGrpSpPr>
          <p:grpSpPr>
            <a:xfrm>
              <a:off x="2995446" y="4589564"/>
              <a:ext cx="188597" cy="392876"/>
              <a:chOff x="3875327" y="2352984"/>
              <a:chExt cx="255180" cy="571959"/>
            </a:xfrm>
          </p:grpSpPr>
          <p:cxnSp>
            <p:nvCxnSpPr>
              <p:cNvPr id="63" name="직선 화살표 연결선 62"/>
              <p:cNvCxnSpPr/>
              <p:nvPr/>
            </p:nvCxnSpPr>
            <p:spPr>
              <a:xfrm>
                <a:off x="4004486" y="2352984"/>
                <a:ext cx="0" cy="571959"/>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4" name="직선 연결선 63"/>
              <p:cNvCxnSpPr/>
              <p:nvPr/>
            </p:nvCxnSpPr>
            <p:spPr>
              <a:xfrm flipH="1">
                <a:off x="3875327" y="2449766"/>
                <a:ext cx="255180" cy="255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그룹 49"/>
            <p:cNvGrpSpPr/>
            <p:nvPr/>
          </p:nvGrpSpPr>
          <p:grpSpPr>
            <a:xfrm>
              <a:off x="5920416" y="4598642"/>
              <a:ext cx="188597" cy="392876"/>
              <a:chOff x="3875327" y="2352984"/>
              <a:chExt cx="255180" cy="571959"/>
            </a:xfrm>
          </p:grpSpPr>
          <p:cxnSp>
            <p:nvCxnSpPr>
              <p:cNvPr id="61" name="직선 화살표 연결선 60"/>
              <p:cNvCxnSpPr/>
              <p:nvPr/>
            </p:nvCxnSpPr>
            <p:spPr>
              <a:xfrm>
                <a:off x="4004486" y="2352984"/>
                <a:ext cx="0" cy="571959"/>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2" name="직선 연결선 61"/>
              <p:cNvCxnSpPr/>
              <p:nvPr/>
            </p:nvCxnSpPr>
            <p:spPr>
              <a:xfrm flipH="1">
                <a:off x="3875327" y="2449766"/>
                <a:ext cx="255180" cy="255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1" name="TextBox 50"/>
                <p:cNvSpPr txBox="1"/>
                <p:nvPr/>
              </p:nvSpPr>
              <p:spPr>
                <a:xfrm>
                  <a:off x="3193479" y="3616758"/>
                  <a:ext cx="608885" cy="241476"/>
                </a:xfrm>
                <a:prstGeom prst="rect">
                  <a:avLst/>
                </a:prstGeom>
                <a:noFill/>
              </p:spPr>
              <p:txBody>
                <a:bodyPr wrap="none" rtlCol="0">
                  <a:spAutoFit/>
                </a:bodyPr>
                <a:lstStyle/>
                <a:p>
                  <a14:m>
                    <m:oMath xmlns:m="http://schemas.openxmlformats.org/officeDocument/2006/math">
                      <m:sSub>
                        <m:sSubPr>
                          <m:ctrlPr>
                            <a:rPr lang="en-US" altLang="ko-KR" sz="900" b="0" i="1" smtClean="0">
                              <a:latin typeface="Cambria Math"/>
                            </a:rPr>
                          </m:ctrlPr>
                        </m:sSubPr>
                        <m:e>
                          <m:r>
                            <a:rPr lang="en-US" altLang="ko-KR" sz="900" b="0" i="1" smtClean="0">
                              <a:latin typeface="Cambria Math" panose="02040503050406030204" pitchFamily="18" charset="0"/>
                            </a:rPr>
                            <m:t>𝑁</m:t>
                          </m:r>
                        </m:e>
                        <m:sub>
                          <m:r>
                            <a:rPr lang="en-US" altLang="ko-KR" sz="900" b="0" i="1" smtClean="0">
                              <a:latin typeface="Cambria Math" panose="02040503050406030204" pitchFamily="18" charset="0"/>
                            </a:rPr>
                            <m:t>𝑠𝑒𝑞</m:t>
                          </m:r>
                        </m:sub>
                      </m:sSub>
                    </m:oMath>
                  </a14:m>
                  <a:r>
                    <a:rPr lang="en-US" altLang="ko-KR" sz="900" dirty="0" smtClean="0"/>
                    <a:t>-bits</a:t>
                  </a:r>
                  <a:endParaRPr lang="ko-KR" altLang="en-US" sz="900" dirty="0"/>
                </a:p>
              </p:txBody>
            </p:sp>
          </mc:Choice>
          <mc:Fallback xmlns="">
            <p:sp>
              <p:nvSpPr>
                <p:cNvPr id="51" name="TextBox 50"/>
                <p:cNvSpPr txBox="1">
                  <a:spLocks noRot="1" noChangeAspect="1" noMove="1" noResize="1" noEditPoints="1" noAdjustHandles="1" noChangeArrowheads="1" noChangeShapeType="1" noTextEdit="1"/>
                </p:cNvSpPr>
                <p:nvPr/>
              </p:nvSpPr>
              <p:spPr>
                <a:xfrm>
                  <a:off x="3193479" y="3616758"/>
                  <a:ext cx="608885" cy="241476"/>
                </a:xfrm>
                <a:prstGeom prst="rect">
                  <a:avLst/>
                </a:prstGeom>
                <a:blipFill rotWithShape="0">
                  <a:blip r:embed="rId8"/>
                  <a:stretch>
                    <a:fillRect b="-5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126724" y="3616758"/>
                  <a:ext cx="608885" cy="241476"/>
                </a:xfrm>
                <a:prstGeom prst="rect">
                  <a:avLst/>
                </a:prstGeom>
                <a:noFill/>
              </p:spPr>
              <p:txBody>
                <a:bodyPr wrap="none" rtlCol="0">
                  <a:spAutoFit/>
                </a:bodyPr>
                <a:lstStyle/>
                <a:p>
                  <a14:m>
                    <m:oMath xmlns:m="http://schemas.openxmlformats.org/officeDocument/2006/math">
                      <m:sSub>
                        <m:sSubPr>
                          <m:ctrlPr>
                            <a:rPr lang="en-US" altLang="ko-KR" sz="900" b="0" i="1" smtClean="0">
                              <a:latin typeface="Cambria Math"/>
                            </a:rPr>
                          </m:ctrlPr>
                        </m:sSubPr>
                        <m:e>
                          <m:r>
                            <a:rPr lang="en-US" altLang="ko-KR" sz="900" b="0" i="1" smtClean="0">
                              <a:latin typeface="Cambria Math" panose="02040503050406030204" pitchFamily="18" charset="0"/>
                            </a:rPr>
                            <m:t>𝑁</m:t>
                          </m:r>
                        </m:e>
                        <m:sub>
                          <m:r>
                            <a:rPr lang="en-US" altLang="ko-KR" sz="900" b="0" i="1" smtClean="0">
                              <a:latin typeface="Cambria Math" panose="02040503050406030204" pitchFamily="18" charset="0"/>
                            </a:rPr>
                            <m:t>𝑠𝑒𝑞</m:t>
                          </m:r>
                        </m:sub>
                      </m:sSub>
                    </m:oMath>
                  </a14:m>
                  <a:r>
                    <a:rPr lang="en-US" altLang="ko-KR" sz="900" dirty="0" smtClean="0"/>
                    <a:t>-bits</a:t>
                  </a:r>
                  <a:endParaRPr lang="ko-KR" altLang="en-US" sz="9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126724" y="3616758"/>
                  <a:ext cx="608885" cy="241476"/>
                </a:xfrm>
                <a:prstGeom prst="rect">
                  <a:avLst/>
                </a:prstGeom>
                <a:blipFill rotWithShape="0">
                  <a:blip r:embed="rId8"/>
                  <a:stretch>
                    <a:fillRect b="-5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3193479" y="4555676"/>
                  <a:ext cx="608885" cy="241476"/>
                </a:xfrm>
                <a:prstGeom prst="rect">
                  <a:avLst/>
                </a:prstGeom>
                <a:noFill/>
              </p:spPr>
              <p:txBody>
                <a:bodyPr wrap="none" rtlCol="0">
                  <a:spAutoFit/>
                </a:bodyPr>
                <a:lstStyle/>
                <a:p>
                  <a14:m>
                    <m:oMath xmlns:m="http://schemas.openxmlformats.org/officeDocument/2006/math">
                      <m:sSub>
                        <m:sSubPr>
                          <m:ctrlPr>
                            <a:rPr lang="en-US" altLang="ko-KR" sz="900" i="1">
                              <a:latin typeface="Cambria Math"/>
                            </a:rPr>
                          </m:ctrlPr>
                        </m:sSubPr>
                        <m:e>
                          <m:r>
                            <a:rPr lang="en-US" altLang="ko-KR" sz="900" i="1">
                              <a:latin typeface="Cambria Math" panose="02040503050406030204" pitchFamily="18" charset="0"/>
                            </a:rPr>
                            <m:t>𝑁</m:t>
                          </m:r>
                        </m:e>
                        <m:sub>
                          <m:r>
                            <a:rPr lang="en-US" altLang="ko-KR" sz="900" i="1">
                              <a:latin typeface="Cambria Math" panose="02040503050406030204" pitchFamily="18" charset="0"/>
                            </a:rPr>
                            <m:t>𝑠𝑒𝑞</m:t>
                          </m:r>
                        </m:sub>
                      </m:sSub>
                    </m:oMath>
                  </a14:m>
                  <a:r>
                    <a:rPr lang="en-US" altLang="ko-KR" sz="900" dirty="0"/>
                    <a:t>-bits</a:t>
                  </a:r>
                  <a:endParaRPr lang="ko-KR" altLang="en-US" sz="900" dirty="0"/>
                </a:p>
              </p:txBody>
            </p:sp>
          </mc:Choice>
          <mc:Fallback xmlns="">
            <p:sp>
              <p:nvSpPr>
                <p:cNvPr id="53" name="TextBox 52"/>
                <p:cNvSpPr txBox="1">
                  <a:spLocks noRot="1" noChangeAspect="1" noMove="1" noResize="1" noEditPoints="1" noAdjustHandles="1" noChangeArrowheads="1" noChangeShapeType="1" noTextEdit="1"/>
                </p:cNvSpPr>
                <p:nvPr/>
              </p:nvSpPr>
              <p:spPr>
                <a:xfrm>
                  <a:off x="3193479" y="4555676"/>
                  <a:ext cx="608885" cy="241476"/>
                </a:xfrm>
                <a:prstGeom prst="rect">
                  <a:avLst/>
                </a:prstGeom>
                <a:blipFill rotWithShape="0">
                  <a:blip r:embed="rId9"/>
                  <a:stretch>
                    <a:fillRect b="-5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126726" y="4555676"/>
                  <a:ext cx="608885" cy="241476"/>
                </a:xfrm>
                <a:prstGeom prst="rect">
                  <a:avLst/>
                </a:prstGeom>
                <a:noFill/>
              </p:spPr>
              <p:txBody>
                <a:bodyPr wrap="none" rtlCol="0">
                  <a:spAutoFit/>
                </a:bodyPr>
                <a:lstStyle/>
                <a:p>
                  <a14:m>
                    <m:oMath xmlns:m="http://schemas.openxmlformats.org/officeDocument/2006/math">
                      <m:sSub>
                        <m:sSubPr>
                          <m:ctrlPr>
                            <a:rPr lang="en-US" altLang="ko-KR" sz="900" i="1">
                              <a:latin typeface="Cambria Math"/>
                            </a:rPr>
                          </m:ctrlPr>
                        </m:sSubPr>
                        <m:e>
                          <m:r>
                            <a:rPr lang="en-US" altLang="ko-KR" sz="900" i="1">
                              <a:latin typeface="Cambria Math" panose="02040503050406030204" pitchFamily="18" charset="0"/>
                            </a:rPr>
                            <m:t>𝑁</m:t>
                          </m:r>
                        </m:e>
                        <m:sub>
                          <m:r>
                            <a:rPr lang="en-US" altLang="ko-KR" sz="900" i="1">
                              <a:latin typeface="Cambria Math" panose="02040503050406030204" pitchFamily="18" charset="0"/>
                            </a:rPr>
                            <m:t>𝑠𝑒𝑞</m:t>
                          </m:r>
                        </m:sub>
                      </m:sSub>
                    </m:oMath>
                  </a14:m>
                  <a:r>
                    <a:rPr lang="en-US" altLang="ko-KR" sz="900" dirty="0"/>
                    <a:t>-bits</a:t>
                  </a:r>
                  <a:endParaRPr lang="ko-KR" altLang="en-US" sz="9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26726" y="4555676"/>
                  <a:ext cx="608885" cy="241476"/>
                </a:xfrm>
                <a:prstGeom prst="rect">
                  <a:avLst/>
                </a:prstGeom>
                <a:blipFill rotWithShape="0">
                  <a:blip r:embed="rId9"/>
                  <a:stretch>
                    <a:fillRect b="-5000"/>
                  </a:stretch>
                </a:blipFill>
              </p:spPr>
              <p:txBody>
                <a:bodyPr/>
                <a:lstStyle/>
                <a:p>
                  <a:r>
                    <a:rPr lang="ko-KR" altLang="en-US">
                      <a:noFill/>
                    </a:rPr>
                    <a:t> </a:t>
                  </a:r>
                </a:p>
              </p:txBody>
            </p:sp>
          </mc:Fallback>
        </mc:AlternateContent>
        <p:sp>
          <p:nvSpPr>
            <p:cNvPr id="59" name="직사각형 58"/>
            <p:cNvSpPr/>
            <p:nvPr/>
          </p:nvSpPr>
          <p:spPr>
            <a:xfrm>
              <a:off x="3921416" y="4182946"/>
              <a:ext cx="1237678" cy="16196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Syndrome</a:t>
              </a:r>
              <a:endParaRPr lang="ko-KR" altLang="en-US" sz="900" dirty="0">
                <a:solidFill>
                  <a:schemeClr val="tx1"/>
                </a:solidFill>
              </a:endParaRPr>
            </a:p>
          </p:txBody>
        </p:sp>
        <p:sp>
          <p:nvSpPr>
            <p:cNvPr id="60" name="직사각형 59"/>
            <p:cNvSpPr/>
            <p:nvPr/>
          </p:nvSpPr>
          <p:spPr>
            <a:xfrm>
              <a:off x="3921416" y="4375666"/>
              <a:ext cx="1237678" cy="16358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Agree/Disagree</a:t>
              </a:r>
              <a:endParaRPr lang="ko-KR" altLang="en-US" sz="900" dirty="0">
                <a:solidFill>
                  <a:schemeClr val="tx1"/>
                </a:solidFill>
              </a:endParaRPr>
            </a:p>
          </p:txBody>
        </p:sp>
        <p:sp>
          <p:nvSpPr>
            <p:cNvPr id="84" name="직사각형 83"/>
            <p:cNvSpPr/>
            <p:nvPr/>
          </p:nvSpPr>
          <p:spPr bwMode="auto">
            <a:xfrm>
              <a:off x="2243551" y="3885174"/>
              <a:ext cx="4680520" cy="914297"/>
            </a:xfrm>
            <a:prstGeom prst="rect">
              <a:avLst/>
            </a:prstGeom>
            <a:noFill/>
            <a:ln w="38100"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5" name="오른쪽 중괄호 84"/>
            <p:cNvSpPr/>
            <p:nvPr/>
          </p:nvSpPr>
          <p:spPr bwMode="auto">
            <a:xfrm>
              <a:off x="6981761" y="1708911"/>
              <a:ext cx="360040" cy="1987823"/>
            </a:xfrm>
            <a:prstGeom prst="rightBrace">
              <a:avLst/>
            </a:prstGeom>
            <a:solidFill>
              <a:schemeClr val="bg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3" name="직사각형 92"/>
            <p:cNvSpPr/>
            <p:nvPr/>
          </p:nvSpPr>
          <p:spPr>
            <a:xfrm>
              <a:off x="2424852" y="2550418"/>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Channel Estimation</a:t>
              </a:r>
            </a:p>
          </p:txBody>
        </p:sp>
        <p:sp>
          <p:nvSpPr>
            <p:cNvPr id="94" name="직사각형 93"/>
            <p:cNvSpPr/>
            <p:nvPr/>
          </p:nvSpPr>
          <p:spPr>
            <a:xfrm>
              <a:off x="5345972" y="2550418"/>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Channel Estimation</a:t>
              </a:r>
            </a:p>
          </p:txBody>
        </p:sp>
        <p:sp>
          <p:nvSpPr>
            <p:cNvPr id="98" name="TextBox 97"/>
            <p:cNvSpPr txBox="1"/>
            <p:nvPr/>
          </p:nvSpPr>
          <p:spPr>
            <a:xfrm>
              <a:off x="7341801" y="2564322"/>
              <a:ext cx="1550679" cy="461665"/>
            </a:xfrm>
            <a:prstGeom prst="rect">
              <a:avLst/>
            </a:prstGeom>
            <a:noFill/>
          </p:spPr>
          <p:txBody>
            <a:bodyPr wrap="square" rtlCol="0">
              <a:spAutoFit/>
            </a:bodyPr>
            <a:lstStyle/>
            <a:p>
              <a:r>
                <a:rPr lang="en-US" altLang="ko-KR" i="1" dirty="0" smtClean="0">
                  <a:solidFill>
                    <a:srgbClr val="FF0000"/>
                  </a:solidFill>
                </a:rPr>
                <a:t>Randomness Sharing</a:t>
              </a:r>
              <a:r>
                <a:rPr lang="en-US" altLang="ko-KR" i="1" dirty="0" smtClean="0"/>
                <a:t> Protocol</a:t>
              </a:r>
              <a:endParaRPr lang="ko-KR" altLang="en-US" i="1" dirty="0"/>
            </a:p>
          </p:txBody>
        </p:sp>
        <p:cxnSp>
          <p:nvCxnSpPr>
            <p:cNvPr id="100" name="직선 화살표 연결선 99"/>
            <p:cNvCxnSpPr>
              <a:stCxn id="93" idx="2"/>
              <a:endCxn id="12" idx="0"/>
            </p:cNvCxnSpPr>
            <p:nvPr/>
          </p:nvCxnSpPr>
          <p:spPr>
            <a:xfrm>
              <a:off x="3079092" y="3027930"/>
              <a:ext cx="10652" cy="210432"/>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4" name="직선 화살표 연결선 103"/>
            <p:cNvCxnSpPr>
              <a:stCxn id="94" idx="2"/>
              <a:endCxn id="13" idx="0"/>
            </p:cNvCxnSpPr>
            <p:nvPr/>
          </p:nvCxnSpPr>
          <p:spPr>
            <a:xfrm>
              <a:off x="6000212" y="3027930"/>
              <a:ext cx="0" cy="191917"/>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113" name="오른쪽 중괄호 112"/>
            <p:cNvSpPr/>
            <p:nvPr/>
          </p:nvSpPr>
          <p:spPr bwMode="auto">
            <a:xfrm>
              <a:off x="6981761" y="3959423"/>
              <a:ext cx="360040" cy="1564109"/>
            </a:xfrm>
            <a:prstGeom prst="rightBrace">
              <a:avLst/>
            </a:prstGeom>
            <a:solidFill>
              <a:schemeClr val="bg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14" name="TextBox 113"/>
            <p:cNvSpPr txBox="1"/>
            <p:nvPr/>
          </p:nvSpPr>
          <p:spPr>
            <a:xfrm>
              <a:off x="7347472" y="4439742"/>
              <a:ext cx="1685351" cy="646331"/>
            </a:xfrm>
            <a:prstGeom prst="rect">
              <a:avLst/>
            </a:prstGeom>
            <a:noFill/>
          </p:spPr>
          <p:txBody>
            <a:bodyPr wrap="square" rtlCol="0">
              <a:spAutoFit/>
            </a:bodyPr>
            <a:lstStyle/>
            <a:p>
              <a:r>
                <a:rPr lang="en-US" altLang="ko-KR" i="1" dirty="0" smtClean="0">
                  <a:solidFill>
                    <a:srgbClr val="FF0000"/>
                  </a:solidFill>
                </a:rPr>
                <a:t>Post Processing</a:t>
              </a:r>
              <a:r>
                <a:rPr lang="en-US" altLang="ko-KR" i="1" dirty="0" smtClean="0"/>
                <a:t> Protocol For Key Extraction</a:t>
              </a:r>
              <a:endParaRPr lang="ko-KR" altLang="en-US" i="1" dirty="0"/>
            </a:p>
          </p:txBody>
        </p:sp>
      </p:grpSp>
      <p:sp>
        <p:nvSpPr>
          <p:cNvPr id="71" name="직사각형 70"/>
          <p:cNvSpPr/>
          <p:nvPr/>
        </p:nvSpPr>
        <p:spPr bwMode="auto">
          <a:xfrm>
            <a:off x="2243551" y="4859095"/>
            <a:ext cx="4680520" cy="673932"/>
          </a:xfrm>
          <a:prstGeom prst="rect">
            <a:avLst/>
          </a:prstGeom>
          <a:noFill/>
          <a:ln w="12700"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1112929" y="3622383"/>
                <a:ext cx="46089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600" b="1" i="1" smtClean="0">
                              <a:solidFill>
                                <a:srgbClr val="0070C0"/>
                              </a:solidFill>
                              <a:latin typeface="Cambria Math"/>
                            </a:rPr>
                          </m:ctrlPr>
                        </m:sSubPr>
                        <m:e>
                          <m:r>
                            <a:rPr lang="en-US" altLang="ko-KR" sz="1600" b="1" i="1" smtClean="0">
                              <a:solidFill>
                                <a:srgbClr val="0070C0"/>
                              </a:solidFill>
                              <a:latin typeface="Cambria Math" panose="02040503050406030204" pitchFamily="18" charset="0"/>
                            </a:rPr>
                            <m:t>𝒔</m:t>
                          </m:r>
                        </m:e>
                        <m:sub>
                          <m:r>
                            <a:rPr lang="en-US" altLang="ko-KR" sz="1600" b="1" i="1" smtClean="0">
                              <a:solidFill>
                                <a:srgbClr val="0070C0"/>
                              </a:solidFill>
                              <a:latin typeface="Cambria Math" panose="02040503050406030204" pitchFamily="18" charset="0"/>
                            </a:rPr>
                            <m:t>𝑨</m:t>
                          </m:r>
                        </m:sub>
                      </m:sSub>
                    </m:oMath>
                  </m:oMathPara>
                </a14:m>
                <a:endParaRPr lang="ko-KR" altLang="en-US" sz="1600" b="1" dirty="0">
                  <a:solidFill>
                    <a:srgbClr val="0070C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112929" y="3622383"/>
                <a:ext cx="460895" cy="338554"/>
              </a:xfrm>
              <a:prstGeom prst="rect">
                <a:avLst/>
              </a:prstGeom>
              <a:blipFill rotWithShape="0">
                <a:blip r:embed="rId10"/>
                <a:stretch>
                  <a:fillRect/>
                </a:stretch>
              </a:blipFill>
            </p:spPr>
            <p:txBody>
              <a:bodyPr/>
              <a:lstStyle/>
              <a:p>
                <a:r>
                  <a:rPr lang="ko-KR" altLang="en-US">
                    <a:noFill/>
                  </a:rPr>
                  <a:t> </a:t>
                </a:r>
              </a:p>
            </p:txBody>
          </p:sp>
        </mc:Fallback>
      </mc:AlternateContent>
      <p:cxnSp>
        <p:nvCxnSpPr>
          <p:cNvPr id="9" name="직선 화살표 연결선 8"/>
          <p:cNvCxnSpPr/>
          <p:nvPr/>
        </p:nvCxnSpPr>
        <p:spPr bwMode="auto">
          <a:xfrm>
            <a:off x="1691680" y="3829654"/>
            <a:ext cx="1373101" cy="0"/>
          </a:xfrm>
          <a:prstGeom prst="straightConnector1">
            <a:avLst/>
          </a:prstGeom>
          <a:solidFill>
            <a:schemeClr val="accent1"/>
          </a:solidFill>
          <a:ln w="19050" cap="flat" cmpd="sng" algn="ctr">
            <a:solidFill>
              <a:schemeClr val="tx1"/>
            </a:solidFill>
            <a:prstDash val="solid"/>
            <a:round/>
            <a:headEnd type="triangl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3" name="TextBox 72"/>
              <p:cNvSpPr txBox="1"/>
              <p:nvPr/>
            </p:nvSpPr>
            <p:spPr>
              <a:xfrm>
                <a:off x="7872703" y="3631009"/>
                <a:ext cx="47051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600" b="1" i="1" smtClean="0">
                              <a:solidFill>
                                <a:srgbClr val="0070C0"/>
                              </a:solidFill>
                              <a:latin typeface="Cambria Math"/>
                            </a:rPr>
                          </m:ctrlPr>
                        </m:sSubPr>
                        <m:e>
                          <m:r>
                            <a:rPr lang="en-US" altLang="ko-KR" sz="1600" b="1" i="1" smtClean="0">
                              <a:solidFill>
                                <a:srgbClr val="0070C0"/>
                              </a:solidFill>
                              <a:latin typeface="Cambria Math" panose="02040503050406030204" pitchFamily="18" charset="0"/>
                            </a:rPr>
                            <m:t>𝒔</m:t>
                          </m:r>
                        </m:e>
                        <m:sub>
                          <m:r>
                            <a:rPr lang="en-US" altLang="ko-KR" sz="1600" b="1" i="1" smtClean="0">
                              <a:solidFill>
                                <a:srgbClr val="0070C0"/>
                              </a:solidFill>
                              <a:latin typeface="Cambria Math" panose="02040503050406030204" pitchFamily="18" charset="0"/>
                            </a:rPr>
                            <m:t>𝑩</m:t>
                          </m:r>
                        </m:sub>
                      </m:sSub>
                    </m:oMath>
                  </m:oMathPara>
                </a14:m>
                <a:endParaRPr lang="ko-KR" altLang="en-US" sz="1600" b="1" dirty="0">
                  <a:solidFill>
                    <a:srgbClr val="0070C0"/>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7872703" y="3631009"/>
                <a:ext cx="470513" cy="338554"/>
              </a:xfrm>
              <a:prstGeom prst="rect">
                <a:avLst/>
              </a:prstGeom>
              <a:blipFill rotWithShape="0">
                <a:blip r:embed="rId11"/>
                <a:stretch>
                  <a:fillRect/>
                </a:stretch>
              </a:blipFill>
            </p:spPr>
            <p:txBody>
              <a:bodyPr/>
              <a:lstStyle/>
              <a:p>
                <a:r>
                  <a:rPr lang="ko-KR" altLang="en-US">
                    <a:noFill/>
                  </a:rPr>
                  <a:t> </a:t>
                </a:r>
              </a:p>
            </p:txBody>
          </p:sp>
        </mc:Fallback>
      </mc:AlternateContent>
      <p:cxnSp>
        <p:nvCxnSpPr>
          <p:cNvPr id="34" name="직선 화살표 연결선 33"/>
          <p:cNvCxnSpPr/>
          <p:nvPr/>
        </p:nvCxnSpPr>
        <p:spPr bwMode="auto">
          <a:xfrm flipH="1">
            <a:off x="6085170" y="3833928"/>
            <a:ext cx="1727190" cy="0"/>
          </a:xfrm>
          <a:prstGeom prst="straightConnector1">
            <a:avLst/>
          </a:prstGeom>
          <a:solidFill>
            <a:schemeClr val="accent1"/>
          </a:solidFill>
          <a:ln w="19050" cap="flat" cmpd="sng" algn="ctr">
            <a:solidFill>
              <a:schemeClr val="tx1"/>
            </a:solidFill>
            <a:prstDash val="solid"/>
            <a:round/>
            <a:headEnd type="triangl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직선 화살표 연결선 71"/>
          <p:cNvCxnSpPr/>
          <p:nvPr/>
        </p:nvCxnSpPr>
        <p:spPr>
          <a:xfrm>
            <a:off x="3745144" y="5229200"/>
            <a:ext cx="1615330"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TextBox 74"/>
              <p:cNvSpPr txBox="1"/>
              <p:nvPr/>
            </p:nvSpPr>
            <p:spPr>
              <a:xfrm>
                <a:off x="3203848" y="5499474"/>
                <a:ext cx="1384674" cy="233782"/>
              </a:xfrm>
              <a:prstGeom prst="rect">
                <a:avLst/>
              </a:prstGeom>
              <a:noFill/>
            </p:spPr>
            <p:txBody>
              <a:bodyPr wrap="none" rtlCol="0">
                <a:spAutoFit/>
              </a:bodyPr>
              <a:lstStyle/>
              <a:p>
                <a14:m>
                  <m:oMath xmlns:m="http://schemas.openxmlformats.org/officeDocument/2006/math">
                    <m:r>
                      <a:rPr lang="en-US" altLang="ko-KR" sz="800" b="0" i="1" smtClean="0">
                        <a:latin typeface="Cambria Math" panose="02040503050406030204" pitchFamily="18" charset="0"/>
                      </a:rPr>
                      <m:t>𝛽</m:t>
                    </m:r>
                    <m:d>
                      <m:dPr>
                        <m:ctrlPr>
                          <a:rPr lang="en-US" altLang="ko-KR" sz="800" i="1">
                            <a:latin typeface="Cambria Math"/>
                          </a:rPr>
                        </m:ctrlPr>
                      </m:dPr>
                      <m:e>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𝑠𝑒𝑞</m:t>
                            </m:r>
                          </m:sub>
                        </m:sSub>
                        <m:r>
                          <a:rPr lang="en-US" altLang="ko-KR" sz="800" i="1">
                            <a:latin typeface="Cambria Math" panose="02040503050406030204" pitchFamily="18" charset="0"/>
                          </a:rPr>
                          <m:t>−</m:t>
                        </m:r>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b="0" i="1" smtClean="0">
                                <a:latin typeface="Cambria Math" panose="02040503050406030204" pitchFamily="18" charset="0"/>
                              </a:rPr>
                              <m:t>𝑙𝑒𝑎𝑘</m:t>
                            </m:r>
                          </m:sub>
                        </m:sSub>
                        <m:r>
                          <a:rPr lang="en-US" altLang="ko-KR" sz="800" i="1">
                            <a:latin typeface="Cambria Math" panose="02040503050406030204" pitchFamily="18" charset="0"/>
                          </a:rPr>
                          <m:t>−</m:t>
                        </m:r>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𝑠𝑒𝑐</m:t>
                            </m:r>
                          </m:sub>
                        </m:sSub>
                      </m:e>
                    </m:d>
                  </m:oMath>
                </a14:m>
                <a:r>
                  <a:rPr lang="en-US" altLang="ko-KR" sz="800" dirty="0" smtClean="0"/>
                  <a:t>-bits</a:t>
                </a:r>
                <a:endParaRPr lang="ko-KR" altLang="en-US" sz="800" dirty="0"/>
              </a:p>
            </p:txBody>
          </p:sp>
        </mc:Choice>
        <mc:Fallback xmlns="">
          <p:sp>
            <p:nvSpPr>
              <p:cNvPr id="75" name="TextBox 74"/>
              <p:cNvSpPr txBox="1">
                <a:spLocks noRot="1" noChangeAspect="1" noMove="1" noResize="1" noEditPoints="1" noAdjustHandles="1" noChangeArrowheads="1" noChangeShapeType="1" noTextEdit="1"/>
              </p:cNvSpPr>
              <p:nvPr/>
            </p:nvSpPr>
            <p:spPr>
              <a:xfrm>
                <a:off x="3203848" y="5499474"/>
                <a:ext cx="1384674" cy="233782"/>
              </a:xfrm>
              <a:prstGeom prst="rect">
                <a:avLst/>
              </a:prstGeom>
              <a:blipFill rotWithShape="1">
                <a:blip r:embed="rId12"/>
                <a:stretch>
                  <a:fillRect b="-263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6067646" y="5499474"/>
                <a:ext cx="1384674" cy="233782"/>
              </a:xfrm>
              <a:prstGeom prst="rect">
                <a:avLst/>
              </a:prstGeom>
              <a:noFill/>
            </p:spPr>
            <p:txBody>
              <a:bodyPr wrap="none" rtlCol="0">
                <a:spAutoFit/>
              </a:bodyPr>
              <a:lstStyle/>
              <a:p>
                <a14:m>
                  <m:oMath xmlns:m="http://schemas.openxmlformats.org/officeDocument/2006/math">
                    <m:r>
                      <a:rPr lang="en-US" altLang="ko-KR" sz="800" b="0" i="1" smtClean="0">
                        <a:latin typeface="Cambria Math" panose="02040503050406030204" pitchFamily="18" charset="0"/>
                      </a:rPr>
                      <m:t>𝛽</m:t>
                    </m:r>
                    <m:d>
                      <m:dPr>
                        <m:ctrlPr>
                          <a:rPr lang="en-US" altLang="ko-KR" sz="800" i="1">
                            <a:latin typeface="Cambria Math"/>
                          </a:rPr>
                        </m:ctrlPr>
                      </m:dPr>
                      <m:e>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𝑠𝑒𝑞</m:t>
                            </m:r>
                          </m:sub>
                        </m:sSub>
                        <m:r>
                          <a:rPr lang="en-US" altLang="ko-KR" sz="800" i="1">
                            <a:latin typeface="Cambria Math" panose="02040503050406030204" pitchFamily="18" charset="0"/>
                          </a:rPr>
                          <m:t>−</m:t>
                        </m:r>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b="0" i="1" smtClean="0">
                                <a:latin typeface="Cambria Math" panose="02040503050406030204" pitchFamily="18" charset="0"/>
                              </a:rPr>
                              <m:t>𝑙𝑒𝑎𝑘</m:t>
                            </m:r>
                          </m:sub>
                        </m:sSub>
                        <m:r>
                          <a:rPr lang="en-US" altLang="ko-KR" sz="800" i="1">
                            <a:latin typeface="Cambria Math" panose="02040503050406030204" pitchFamily="18" charset="0"/>
                          </a:rPr>
                          <m:t>−</m:t>
                        </m:r>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𝑠𝑒𝑐</m:t>
                            </m:r>
                          </m:sub>
                        </m:sSub>
                      </m:e>
                    </m:d>
                  </m:oMath>
                </a14:m>
                <a:r>
                  <a:rPr lang="en-US" altLang="ko-KR" sz="800" dirty="0" smtClean="0"/>
                  <a:t>-bits</a:t>
                </a:r>
                <a:endParaRPr lang="ko-KR" altLang="en-US" sz="800" dirty="0"/>
              </a:p>
            </p:txBody>
          </p:sp>
        </mc:Choice>
        <mc:Fallback xmlns="">
          <p:sp>
            <p:nvSpPr>
              <p:cNvPr id="77" name="TextBox 76"/>
              <p:cNvSpPr txBox="1">
                <a:spLocks noRot="1" noChangeAspect="1" noMove="1" noResize="1" noEditPoints="1" noAdjustHandles="1" noChangeArrowheads="1" noChangeShapeType="1" noTextEdit="1"/>
              </p:cNvSpPr>
              <p:nvPr/>
            </p:nvSpPr>
            <p:spPr>
              <a:xfrm>
                <a:off x="6067646" y="5499474"/>
                <a:ext cx="1384674" cy="233782"/>
              </a:xfrm>
              <a:prstGeom prst="rect">
                <a:avLst/>
              </a:prstGeom>
              <a:blipFill rotWithShape="1">
                <a:blip r:embed="rId13"/>
                <a:stretch>
                  <a:fillRect b="-263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3660198" y="4941168"/>
                <a:ext cx="1815497" cy="233782"/>
              </a:xfrm>
              <a:prstGeom prst="rect">
                <a:avLst/>
              </a:prstGeom>
              <a:noFill/>
            </p:spPr>
            <p:txBody>
              <a:bodyPr wrap="none" rtlCol="0">
                <a:spAutoFit/>
              </a:bodyPr>
              <a:lstStyle/>
              <a:p>
                <a14:m>
                  <m:oMath xmlns:m="http://schemas.openxmlformats.org/officeDocument/2006/math">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𝑠𝑒𝑞</m:t>
                        </m:r>
                      </m:sub>
                    </m:sSub>
                    <m:r>
                      <a:rPr lang="en-US" altLang="ko-KR" sz="800" i="1">
                        <a:latin typeface="Cambria Math" panose="02040503050406030204" pitchFamily="18" charset="0"/>
                      </a:rPr>
                      <m:t>+</m:t>
                    </m:r>
                    <m:d>
                      <m:dPr>
                        <m:ctrlPr>
                          <a:rPr lang="en-US" altLang="ko-KR" sz="800" i="1">
                            <a:latin typeface="Cambria Math"/>
                          </a:rPr>
                        </m:ctrlPr>
                      </m:dPr>
                      <m:e>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𝑠𝑒𝑞</m:t>
                            </m:r>
                          </m:sub>
                        </m:sSub>
                        <m:r>
                          <a:rPr lang="en-US" altLang="ko-KR" sz="800" i="1">
                            <a:latin typeface="Cambria Math" panose="02040503050406030204" pitchFamily="18" charset="0"/>
                          </a:rPr>
                          <m:t>−</m:t>
                        </m:r>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𝑙𝑒𝑎𝑘</m:t>
                            </m:r>
                          </m:sub>
                        </m:sSub>
                        <m:r>
                          <a:rPr lang="en-US" altLang="ko-KR" sz="800" i="1">
                            <a:latin typeface="Cambria Math" panose="02040503050406030204" pitchFamily="18" charset="0"/>
                          </a:rPr>
                          <m:t>−</m:t>
                        </m:r>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𝑠𝑒𝑐</m:t>
                            </m:r>
                          </m:sub>
                        </m:sSub>
                      </m:e>
                    </m:d>
                    <m:r>
                      <a:rPr lang="en-US" altLang="ko-KR" sz="800" i="1">
                        <a:latin typeface="Cambria Math" panose="02040503050406030204" pitchFamily="18" charset="0"/>
                      </a:rPr>
                      <m:t>−1</m:t>
                    </m:r>
                  </m:oMath>
                </a14:m>
                <a:r>
                  <a:rPr lang="en-US" altLang="ko-KR" sz="800" dirty="0" smtClean="0"/>
                  <a:t>-bits</a:t>
                </a:r>
                <a:endParaRPr lang="ko-KR" altLang="en-US" sz="800" dirty="0"/>
              </a:p>
            </p:txBody>
          </p:sp>
        </mc:Choice>
        <mc:Fallback xmlns="">
          <p:sp>
            <p:nvSpPr>
              <p:cNvPr id="79" name="TextBox 78"/>
              <p:cNvSpPr txBox="1">
                <a:spLocks noRot="1" noChangeAspect="1" noMove="1" noResize="1" noEditPoints="1" noAdjustHandles="1" noChangeArrowheads="1" noChangeShapeType="1" noTextEdit="1"/>
              </p:cNvSpPr>
              <p:nvPr/>
            </p:nvSpPr>
            <p:spPr>
              <a:xfrm>
                <a:off x="3660198" y="4941168"/>
                <a:ext cx="1815497" cy="233782"/>
              </a:xfrm>
              <a:prstGeom prst="rect">
                <a:avLst/>
              </a:prstGeom>
              <a:blipFill rotWithShape="1">
                <a:blip r:embed="rId14"/>
                <a:stretch>
                  <a:fillRect b="-2632"/>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040362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Common Key Extraction Protocol</a:t>
            </a:r>
            <a:endParaRPr lang="ko-KR" altLang="en-US" dirty="0"/>
          </a:p>
        </p:txBody>
      </p:sp>
      <p:sp>
        <p:nvSpPr>
          <p:cNvPr id="3" name="내용 개체 틀 2"/>
          <p:cNvSpPr>
            <a:spLocks noGrp="1"/>
          </p:cNvSpPr>
          <p:nvPr>
            <p:ph idx="1"/>
          </p:nvPr>
        </p:nvSpPr>
        <p:spPr/>
        <p:txBody>
          <a:bodyPr/>
          <a:lstStyle/>
          <a:p>
            <a:r>
              <a:rPr lang="en-US" altLang="ko-KR" sz="2800" dirty="0" smtClean="0"/>
              <a:t>Information reconciliation</a:t>
            </a:r>
          </a:p>
          <a:p>
            <a:pPr lvl="1"/>
            <a:r>
              <a:rPr lang="en-US" altLang="ko-KR" sz="2400" dirty="0" smtClean="0"/>
              <a:t>Random bit sequence for extracting secret key is obtained from channel impulse responses with quantization</a:t>
            </a:r>
          </a:p>
          <a:p>
            <a:pPr lvl="1"/>
            <a:r>
              <a:rPr lang="en-US" altLang="ko-KR" sz="2400" dirty="0" smtClean="0"/>
              <a:t>In the quantization process, the random bit sequences at legitimate parities may have discrepancy</a:t>
            </a:r>
          </a:p>
          <a:p>
            <a:pPr lvl="1"/>
            <a:r>
              <a:rPr lang="en-US" altLang="ko-KR" sz="2400" dirty="0" smtClean="0"/>
              <a:t>Such discrepancy can be removed by performing the information reconciliation [4, 5]</a:t>
            </a:r>
            <a:endParaRPr lang="ko-KR" altLang="en-US" sz="2400"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18</a:t>
            </a:fld>
            <a:endParaRPr lang="en-US" altLang="ko-KR"/>
          </a:p>
        </p:txBody>
      </p:sp>
    </p:spTree>
    <p:extLst>
      <p:ext uri="{BB962C8B-B14F-4D97-AF65-F5344CB8AC3E}">
        <p14:creationId xmlns:p14="http://schemas.microsoft.com/office/powerpoint/2010/main" val="877758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직사각형 18"/>
              <p:cNvSpPr/>
              <p:nvPr/>
            </p:nvSpPr>
            <p:spPr bwMode="auto">
              <a:xfrm>
                <a:off x="4248224" y="5791627"/>
                <a:ext cx="1800000" cy="3600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altLang="ko-KR" sz="1200" b="0" i="1" u="none" strike="noStrike" cap="none" normalizeH="0" baseline="0" smtClean="0">
                              <a:ln>
                                <a:noFill/>
                              </a:ln>
                              <a:solidFill>
                                <a:schemeClr val="tx1"/>
                              </a:solidFill>
                              <a:effectLst/>
                              <a:latin typeface="Cambria Math"/>
                            </a:rPr>
                          </m:ctrlPr>
                        </m:sSubPr>
                        <m:e>
                          <m:r>
                            <a:rPr kumimoji="0" lang="en-US" altLang="ko-KR" sz="1200" b="0" i="1" u="none" strike="noStrike" cap="none" normalizeH="0" baseline="0" smtClean="0">
                              <a:ln>
                                <a:noFill/>
                              </a:ln>
                              <a:solidFill>
                                <a:schemeClr val="tx1"/>
                              </a:solidFill>
                              <a:effectLst/>
                              <a:latin typeface="Cambria Math" panose="02040503050406030204" pitchFamily="18" charset="0"/>
                            </a:rPr>
                            <m:t>𝑁</m:t>
                          </m:r>
                        </m:e>
                        <m:sub>
                          <m:r>
                            <a:rPr kumimoji="0" lang="en-US" altLang="ko-KR" sz="1200" b="0" i="1" u="none" strike="noStrike" cap="none" normalizeH="0" baseline="0" smtClean="0">
                              <a:ln>
                                <a:noFill/>
                              </a:ln>
                              <a:solidFill>
                                <a:schemeClr val="tx1"/>
                              </a:solidFill>
                              <a:effectLst/>
                              <a:latin typeface="Cambria Math" panose="02040503050406030204" pitchFamily="18" charset="0"/>
                            </a:rPr>
                            <m:t>𝑠𝑒𝑞</m:t>
                          </m:r>
                        </m:sub>
                      </m:sSub>
                    </m:oMath>
                  </m:oMathPara>
                </a14:m>
                <a:endParaRPr kumimoji="0" lang="ko-KR" altLang="en-US" sz="1200" b="0" i="0" u="none" strike="noStrike" cap="none" normalizeH="0" baseline="0" dirty="0" smtClean="0">
                  <a:ln>
                    <a:noFill/>
                  </a:ln>
                  <a:solidFill>
                    <a:schemeClr val="tx1"/>
                  </a:solidFill>
                  <a:effectLst/>
                  <a:latin typeface="Times New Roman" panose="02020603050405020304" pitchFamily="18" charset="0"/>
                </a:endParaRPr>
              </a:p>
            </p:txBody>
          </p:sp>
        </mc:Choice>
        <mc:Fallback xmlns="">
          <p:sp>
            <p:nvSpPr>
              <p:cNvPr id="19" name="직사각형 18"/>
              <p:cNvSpPr>
                <a:spLocks noRot="1" noChangeAspect="1" noMove="1" noResize="1" noEditPoints="1" noAdjustHandles="1" noChangeArrowheads="1" noChangeShapeType="1" noTextEdit="1"/>
              </p:cNvSpPr>
              <p:nvPr/>
            </p:nvSpPr>
            <p:spPr bwMode="auto">
              <a:xfrm>
                <a:off x="4248224" y="5791627"/>
                <a:ext cx="1800000" cy="360000"/>
              </a:xfrm>
              <a:prstGeom prst="rect">
                <a:avLst/>
              </a:prstGeom>
              <a:blipFill rotWithShape="0">
                <a:blip r:embed="rId2"/>
                <a:stretch>
                  <a:fillRect/>
                </a:stretch>
              </a:blip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ko-KR" altLang="en-US">
                    <a:noFill/>
                  </a:rPr>
                  <a:t> </a:t>
                </a:r>
              </a:p>
            </p:txBody>
          </p:sp>
        </mc:Fallback>
      </mc:AlternateContent>
      <p:sp>
        <p:nvSpPr>
          <p:cNvPr id="2" name="제목 1"/>
          <p:cNvSpPr>
            <a:spLocks noGrp="1"/>
          </p:cNvSpPr>
          <p:nvPr>
            <p:ph type="title"/>
          </p:nvPr>
        </p:nvSpPr>
        <p:spPr/>
        <p:txBody>
          <a:bodyPr/>
          <a:lstStyle/>
          <a:p>
            <a:r>
              <a:rPr lang="en-US" altLang="ko-KR" dirty="0" smtClean="0"/>
              <a:t>Information Reconciliation (1/3)</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685800" y="1981200"/>
                <a:ext cx="8206680" cy="4114800"/>
              </a:xfrm>
            </p:spPr>
            <p:txBody>
              <a:bodyPr/>
              <a:lstStyle/>
              <a:p>
                <a:r>
                  <a:rPr lang="en-US" altLang="ko-KR" sz="2800" dirty="0" smtClean="0"/>
                  <a:t>Error correction code based reconciliation</a:t>
                </a:r>
              </a:p>
              <a:p>
                <a:pPr lvl="1"/>
                <a:r>
                  <a:rPr lang="en-US" altLang="ko-KR" sz="2400" dirty="0" smtClean="0"/>
                  <a:t>1) Determine field size </a:t>
                </a:r>
                <a14:m>
                  <m:oMath xmlns:m="http://schemas.openxmlformats.org/officeDocument/2006/math">
                    <m:r>
                      <a:rPr lang="en-US" altLang="ko-KR" sz="2400" b="0" i="1" smtClean="0">
                        <a:latin typeface="Cambria Math" panose="02040503050406030204" pitchFamily="18" charset="0"/>
                      </a:rPr>
                      <m:t>𝑚</m:t>
                    </m:r>
                  </m:oMath>
                </a14:m>
                <a:r>
                  <a:rPr lang="en-US" altLang="ko-KR" sz="2400" dirty="0" smtClean="0"/>
                  <a:t> : </a:t>
                </a:r>
                <a14:m>
                  <m:oMath xmlns:m="http://schemas.openxmlformats.org/officeDocument/2006/math">
                    <m:sSub>
                      <m:sSubPr>
                        <m:ctrlPr>
                          <a:rPr lang="en-US" altLang="ko-KR" sz="2400" b="0" i="1" smtClean="0">
                            <a:latin typeface="Cambria Math"/>
                          </a:rPr>
                        </m:ctrlPr>
                      </m:sSubPr>
                      <m:e>
                        <m:r>
                          <a:rPr lang="en-US" altLang="ko-KR" sz="2400" b="0" i="1" smtClean="0">
                            <a:latin typeface="Cambria Math" panose="02040503050406030204" pitchFamily="18" charset="0"/>
                          </a:rPr>
                          <m:t>𝑁</m:t>
                        </m:r>
                      </m:e>
                      <m:sub>
                        <m:r>
                          <a:rPr lang="en-US" altLang="ko-KR" sz="2400" b="0" i="1" smtClean="0">
                            <a:latin typeface="Cambria Math" panose="02040503050406030204" pitchFamily="18" charset="0"/>
                          </a:rPr>
                          <m:t>𝑠𝑒𝑞</m:t>
                        </m:r>
                      </m:sub>
                    </m:sSub>
                    <m:r>
                      <a:rPr lang="en-US" altLang="ko-KR" sz="2400" b="0" i="1" smtClean="0">
                        <a:latin typeface="Cambria Math" panose="02040503050406030204" pitchFamily="18" charset="0"/>
                      </a:rPr>
                      <m:t>&lt;</m:t>
                    </m:r>
                    <m:sSup>
                      <m:sSupPr>
                        <m:ctrlPr>
                          <a:rPr lang="en-US" altLang="ko-KR" sz="2400" i="1">
                            <a:latin typeface="Cambria Math"/>
                          </a:rPr>
                        </m:ctrlPr>
                      </m:sSupPr>
                      <m:e>
                        <m:r>
                          <a:rPr lang="en-US" altLang="ko-KR" sz="2400" i="1">
                            <a:latin typeface="Cambria Math" panose="02040503050406030204" pitchFamily="18" charset="0"/>
                          </a:rPr>
                          <m:t>2</m:t>
                        </m:r>
                      </m:e>
                      <m:sup>
                        <m:r>
                          <a:rPr lang="en-US" altLang="ko-KR" sz="2400" i="1">
                            <a:latin typeface="Cambria Math" panose="02040503050406030204" pitchFamily="18" charset="0"/>
                          </a:rPr>
                          <m:t>𝑚</m:t>
                        </m:r>
                      </m:sup>
                    </m:sSup>
                    <m:r>
                      <a:rPr lang="en-US" altLang="ko-KR" sz="2400" i="1">
                        <a:latin typeface="Cambria Math" panose="02040503050406030204" pitchFamily="18" charset="0"/>
                      </a:rPr>
                      <m:t>−1</m:t>
                    </m:r>
                  </m:oMath>
                </a14:m>
                <a:r>
                  <a:rPr lang="en-US" altLang="ko-KR" sz="2400" dirty="0"/>
                  <a:t> </a:t>
                </a:r>
                <a:endParaRPr lang="en-US" altLang="ko-KR" sz="2400" dirty="0" smtClean="0"/>
              </a:p>
              <a:p>
                <a:pPr lvl="1"/>
                <a:r>
                  <a:rPr lang="en-US" altLang="ko-KR" sz="2400" dirty="0" smtClean="0"/>
                  <a:t>2) Estimated discrepancy </a:t>
                </a:r>
                <a14:m>
                  <m:oMath xmlns:m="http://schemas.openxmlformats.org/officeDocument/2006/math">
                    <m:sSub>
                      <m:sSubPr>
                        <m:ctrlPr>
                          <a:rPr lang="en-US" altLang="ko-KR" sz="2400" b="0" i="1" dirty="0" smtClean="0">
                            <a:latin typeface="Cambria Math"/>
                          </a:rPr>
                        </m:ctrlPr>
                      </m:sSubPr>
                      <m:e>
                        <m:acc>
                          <m:accPr>
                            <m:chr m:val="̂"/>
                            <m:ctrlPr>
                              <a:rPr lang="en-US" altLang="ko-KR" sz="2400" b="0" i="1" smtClean="0">
                                <a:latin typeface="Cambria Math"/>
                              </a:rPr>
                            </m:ctrlPr>
                          </m:accPr>
                          <m:e>
                            <m:r>
                              <a:rPr lang="en-US" altLang="ko-KR" sz="2400" b="0" i="1" smtClean="0">
                                <a:latin typeface="Cambria Math" panose="02040503050406030204" pitchFamily="18" charset="0"/>
                              </a:rPr>
                              <m:t>𝑁</m:t>
                            </m:r>
                          </m:e>
                        </m:acc>
                      </m:e>
                      <m:sub>
                        <m:r>
                          <a:rPr lang="en-US" altLang="ko-KR" sz="2400" b="0" i="1" dirty="0" smtClean="0">
                            <a:latin typeface="Cambria Math" panose="02040503050406030204" pitchFamily="18" charset="0"/>
                          </a:rPr>
                          <m:t>𝑒𝑟𝑟</m:t>
                        </m:r>
                      </m:sub>
                    </m:sSub>
                  </m:oMath>
                </a14:m>
                <a:r>
                  <a:rPr lang="en-US" altLang="ko-KR" sz="2400" dirty="0" smtClean="0"/>
                  <a:t>between </a:t>
                </a:r>
                <a14:m>
                  <m:oMath xmlns:m="http://schemas.openxmlformats.org/officeDocument/2006/math">
                    <m:sSub>
                      <m:sSubPr>
                        <m:ctrlPr>
                          <a:rPr lang="en-US" altLang="ko-KR" sz="2400" b="0" i="1" smtClean="0">
                            <a:latin typeface="Cambria Math"/>
                          </a:rPr>
                        </m:ctrlPr>
                      </m:sSubPr>
                      <m:e>
                        <m:r>
                          <a:rPr lang="en-US" altLang="ko-KR" sz="2400" b="0" i="1" smtClean="0">
                            <a:latin typeface="Cambria Math" panose="02040503050406030204" pitchFamily="18" charset="0"/>
                          </a:rPr>
                          <m:t>𝑠</m:t>
                        </m:r>
                      </m:e>
                      <m:sub>
                        <m:r>
                          <a:rPr lang="en-US" altLang="ko-KR" sz="2400" b="0" i="1" smtClean="0">
                            <a:latin typeface="Cambria Math" panose="02040503050406030204" pitchFamily="18" charset="0"/>
                          </a:rPr>
                          <m:t>𝐴</m:t>
                        </m:r>
                      </m:sub>
                    </m:sSub>
                  </m:oMath>
                </a14:m>
                <a:r>
                  <a:rPr lang="en-US" altLang="ko-KR" sz="2400" dirty="0" smtClean="0"/>
                  <a:t> and </a:t>
                </a:r>
                <a14:m>
                  <m:oMath xmlns:m="http://schemas.openxmlformats.org/officeDocument/2006/math">
                    <m:sSub>
                      <m:sSubPr>
                        <m:ctrlPr>
                          <a:rPr lang="en-US" altLang="ko-KR" sz="2400" b="0" i="1" smtClean="0">
                            <a:latin typeface="Cambria Math"/>
                          </a:rPr>
                        </m:ctrlPr>
                      </m:sSubPr>
                      <m:e>
                        <m:r>
                          <a:rPr lang="en-US" altLang="ko-KR" sz="2400" b="0" i="1" smtClean="0">
                            <a:latin typeface="Cambria Math" panose="02040503050406030204" pitchFamily="18" charset="0"/>
                          </a:rPr>
                          <m:t>𝑠</m:t>
                        </m:r>
                      </m:e>
                      <m:sub>
                        <m:r>
                          <a:rPr lang="en-US" altLang="ko-KR" sz="2400" b="0" i="1" smtClean="0">
                            <a:latin typeface="Cambria Math" panose="02040503050406030204" pitchFamily="18" charset="0"/>
                          </a:rPr>
                          <m:t>𝐵</m:t>
                        </m:r>
                      </m:sub>
                    </m:sSub>
                  </m:oMath>
                </a14:m>
                <a:r>
                  <a:rPr lang="en-US" altLang="ko-KR" sz="2400" dirty="0" smtClean="0"/>
                  <a:t> is determined by SNR, quantization method and margin</a:t>
                </a:r>
              </a:p>
              <a:p>
                <a:pPr lvl="1"/>
                <a:r>
                  <a:rPr lang="en-US" altLang="ko-KR" sz="2400" dirty="0" smtClean="0"/>
                  <a:t>3) Given </a:t>
                </a:r>
                <a14:m>
                  <m:oMath xmlns:m="http://schemas.openxmlformats.org/officeDocument/2006/math">
                    <m:r>
                      <a:rPr lang="en-US" altLang="ko-KR" sz="2400" i="1">
                        <a:latin typeface="Cambria Math" panose="02040503050406030204" pitchFamily="18" charset="0"/>
                      </a:rPr>
                      <m:t>𝑛</m:t>
                    </m:r>
                    <m:r>
                      <a:rPr lang="en-US" altLang="ko-KR" sz="2400" i="1">
                        <a:latin typeface="Cambria Math" panose="02040503050406030204" pitchFamily="18" charset="0"/>
                      </a:rPr>
                      <m:t>=</m:t>
                    </m:r>
                    <m:sSup>
                      <m:sSupPr>
                        <m:ctrlPr>
                          <a:rPr lang="en-US" altLang="ko-KR" sz="2400" i="1">
                            <a:latin typeface="Cambria Math"/>
                          </a:rPr>
                        </m:ctrlPr>
                      </m:sSupPr>
                      <m:e>
                        <m:r>
                          <a:rPr lang="en-US" altLang="ko-KR" sz="2400" i="1">
                            <a:latin typeface="Cambria Math" panose="02040503050406030204" pitchFamily="18" charset="0"/>
                          </a:rPr>
                          <m:t>2</m:t>
                        </m:r>
                      </m:e>
                      <m:sup>
                        <m:r>
                          <a:rPr lang="en-US" altLang="ko-KR" sz="2400" i="1">
                            <a:latin typeface="Cambria Math" panose="02040503050406030204" pitchFamily="18" charset="0"/>
                          </a:rPr>
                          <m:t>𝑚</m:t>
                        </m:r>
                      </m:sup>
                    </m:sSup>
                    <m:r>
                      <a:rPr lang="en-US" altLang="ko-KR" sz="2400" i="1">
                        <a:latin typeface="Cambria Math" panose="02040503050406030204" pitchFamily="18" charset="0"/>
                      </a:rPr>
                      <m:t>−1</m:t>
                    </m:r>
                  </m:oMath>
                </a14:m>
                <a:r>
                  <a:rPr lang="en-US" altLang="ko-KR" sz="2400" dirty="0"/>
                  <a:t> and </a:t>
                </a:r>
                <a14:m>
                  <m:oMath xmlns:m="http://schemas.openxmlformats.org/officeDocument/2006/math">
                    <m:r>
                      <a:rPr lang="en-US" altLang="ko-KR" sz="2400" b="0" i="1" dirty="0" smtClean="0">
                        <a:latin typeface="Cambria Math" panose="02040503050406030204" pitchFamily="18" charset="0"/>
                      </a:rPr>
                      <m:t>𝑡</m:t>
                    </m:r>
                    <m:r>
                      <a:rPr lang="en-US" altLang="ko-KR" sz="2400" b="0" i="1" dirty="0" smtClean="0">
                        <a:latin typeface="Cambria Math" panose="02040503050406030204" pitchFamily="18" charset="0"/>
                      </a:rPr>
                      <m:t>=</m:t>
                    </m:r>
                    <m:sSub>
                      <m:sSubPr>
                        <m:ctrlPr>
                          <a:rPr lang="en-US" altLang="ko-KR" sz="2400" i="1" dirty="0">
                            <a:latin typeface="Cambria Math"/>
                          </a:rPr>
                        </m:ctrlPr>
                      </m:sSubPr>
                      <m:e>
                        <m:acc>
                          <m:accPr>
                            <m:chr m:val="̂"/>
                            <m:ctrlPr>
                              <a:rPr lang="en-US" altLang="ko-KR" sz="2400" i="1">
                                <a:latin typeface="Cambria Math"/>
                              </a:rPr>
                            </m:ctrlPr>
                          </m:accPr>
                          <m:e>
                            <m:r>
                              <a:rPr lang="en-US" altLang="ko-KR" sz="2400" i="1">
                                <a:latin typeface="Cambria Math" panose="02040503050406030204" pitchFamily="18" charset="0"/>
                              </a:rPr>
                              <m:t>𝑁</m:t>
                            </m:r>
                          </m:e>
                        </m:acc>
                      </m:e>
                      <m:sub>
                        <m:r>
                          <a:rPr lang="en-US" altLang="ko-KR" sz="2400" i="1" dirty="0">
                            <a:latin typeface="Cambria Math" panose="02040503050406030204" pitchFamily="18" charset="0"/>
                          </a:rPr>
                          <m:t>𝑒𝑟𝑟</m:t>
                        </m:r>
                      </m:sub>
                    </m:sSub>
                  </m:oMath>
                </a14:m>
                <a:r>
                  <a:rPr lang="en-US" altLang="ko-KR" sz="2400" dirty="0" smtClean="0"/>
                  <a:t>, calculate the necessary number of parity </a:t>
                </a:r>
                <a14:m>
                  <m:oMath xmlns:m="http://schemas.openxmlformats.org/officeDocument/2006/math">
                    <m:sSub>
                      <m:sSubPr>
                        <m:ctrlPr>
                          <a:rPr lang="en-US" altLang="ko-KR" sz="2400" b="0" i="1" smtClean="0">
                            <a:latin typeface="Cambria Math"/>
                          </a:rPr>
                        </m:ctrlPr>
                      </m:sSubPr>
                      <m:e>
                        <m:r>
                          <a:rPr lang="en-US" altLang="ko-KR" sz="2400" b="0" i="1" smtClean="0">
                            <a:latin typeface="Cambria Math" panose="02040503050406030204" pitchFamily="18" charset="0"/>
                          </a:rPr>
                          <m:t>𝑁</m:t>
                        </m:r>
                      </m:e>
                      <m:sub>
                        <m:r>
                          <a:rPr lang="en-US" altLang="ko-KR" sz="2400" b="0" i="1" smtClean="0">
                            <a:latin typeface="Cambria Math" panose="02040503050406030204" pitchFamily="18" charset="0"/>
                          </a:rPr>
                          <m:t>𝑝𝑎𝑟</m:t>
                        </m:r>
                      </m:sub>
                    </m:sSub>
                  </m:oMath>
                </a14:m>
                <a:endParaRPr lang="en-US" altLang="ko-KR" sz="2400" dirty="0" smtClean="0"/>
              </a:p>
              <a:p>
                <a:pPr lvl="1"/>
                <a:r>
                  <a:rPr lang="en-US" altLang="ko-KR" sz="2400" dirty="0"/>
                  <a:t>4) If </a:t>
                </a:r>
                <a14:m>
                  <m:oMath xmlns:m="http://schemas.openxmlformats.org/officeDocument/2006/math">
                    <m:sSub>
                      <m:sSubPr>
                        <m:ctrlPr>
                          <a:rPr lang="en-US" altLang="ko-KR" sz="2400" i="1">
                            <a:latin typeface="Cambria Math"/>
                          </a:rPr>
                        </m:ctrlPr>
                      </m:sSubPr>
                      <m:e>
                        <m:r>
                          <a:rPr lang="en-US" altLang="ko-KR" sz="2400" i="1">
                            <a:latin typeface="Cambria Math" panose="02040503050406030204" pitchFamily="18" charset="0"/>
                          </a:rPr>
                          <m:t>𝑁</m:t>
                        </m:r>
                      </m:e>
                      <m:sub>
                        <m:r>
                          <a:rPr lang="en-US" altLang="ko-KR" sz="2400" i="1">
                            <a:latin typeface="Cambria Math" panose="02040503050406030204" pitchFamily="18" charset="0"/>
                          </a:rPr>
                          <m:t>𝑠𝑒𝑞</m:t>
                        </m:r>
                      </m:sub>
                    </m:sSub>
                    <m:r>
                      <a:rPr lang="en-US" altLang="ko-KR" sz="2400" i="1">
                        <a:latin typeface="Cambria Math" panose="02040503050406030204" pitchFamily="18" charset="0"/>
                      </a:rPr>
                      <m:t>+</m:t>
                    </m:r>
                    <m:sSub>
                      <m:sSubPr>
                        <m:ctrlPr>
                          <a:rPr lang="en-US" altLang="ko-KR" sz="2400" i="1">
                            <a:latin typeface="Cambria Math"/>
                          </a:rPr>
                        </m:ctrlPr>
                      </m:sSubPr>
                      <m:e>
                        <m:r>
                          <a:rPr lang="en-US" altLang="ko-KR" sz="2400" i="1">
                            <a:latin typeface="Cambria Math" panose="02040503050406030204" pitchFamily="18" charset="0"/>
                          </a:rPr>
                          <m:t>𝑁</m:t>
                        </m:r>
                      </m:e>
                      <m:sub>
                        <m:r>
                          <a:rPr lang="en-US" altLang="ko-KR" sz="2400" i="1">
                            <a:latin typeface="Cambria Math" panose="02040503050406030204" pitchFamily="18" charset="0"/>
                          </a:rPr>
                          <m:t>𝑝𝑎𝑟</m:t>
                        </m:r>
                      </m:sub>
                    </m:sSub>
                    <m:r>
                      <a:rPr lang="en-US" altLang="ko-KR" sz="2400" i="1">
                        <a:latin typeface="Cambria Math" panose="02040503050406030204" pitchFamily="18" charset="0"/>
                      </a:rPr>
                      <m:t>≤</m:t>
                    </m:r>
                    <m:r>
                      <a:rPr lang="en-US" altLang="ko-KR" sz="2400" i="1">
                        <a:latin typeface="Cambria Math" panose="02040503050406030204" pitchFamily="18" charset="0"/>
                      </a:rPr>
                      <m:t>𝑛</m:t>
                    </m:r>
                  </m:oMath>
                </a14:m>
                <a:r>
                  <a:rPr lang="en-US" altLang="ko-KR" sz="2400" dirty="0"/>
                  <a:t>, concatenate sequence </a:t>
                </a:r>
                <a14:m>
                  <m:oMath xmlns:m="http://schemas.openxmlformats.org/officeDocument/2006/math">
                    <m:sSub>
                      <m:sSubPr>
                        <m:ctrlPr>
                          <a:rPr lang="en-US" altLang="ko-KR" sz="2400" i="1">
                            <a:latin typeface="Cambria Math"/>
                          </a:rPr>
                        </m:ctrlPr>
                      </m:sSubPr>
                      <m:e>
                        <m:r>
                          <a:rPr lang="en-US" altLang="ko-KR" sz="2400" i="1">
                            <a:latin typeface="Cambria Math" panose="02040503050406030204" pitchFamily="18" charset="0"/>
                          </a:rPr>
                          <m:t>𝑠</m:t>
                        </m:r>
                      </m:e>
                      <m:sub>
                        <m:r>
                          <a:rPr lang="en-US" altLang="ko-KR" sz="2400" i="1">
                            <a:latin typeface="Cambria Math" panose="02040503050406030204" pitchFamily="18" charset="0"/>
                          </a:rPr>
                          <m:t>𝐴</m:t>
                        </m:r>
                      </m:sub>
                    </m:sSub>
                  </m:oMath>
                </a14:m>
                <a:r>
                  <a:rPr lang="en-US" altLang="ko-KR" sz="2400" dirty="0"/>
                  <a:t> and </a:t>
                </a:r>
                <a14:m>
                  <m:oMath xmlns:m="http://schemas.openxmlformats.org/officeDocument/2006/math">
                    <m:sSub>
                      <m:sSubPr>
                        <m:ctrlPr>
                          <a:rPr lang="en-US" altLang="ko-KR" sz="2400" i="1">
                            <a:latin typeface="Cambria Math"/>
                          </a:rPr>
                        </m:ctrlPr>
                      </m:sSubPr>
                      <m:e>
                        <m:r>
                          <a:rPr lang="en-US" altLang="ko-KR" sz="2400" i="1">
                            <a:latin typeface="Cambria Math" panose="02040503050406030204" pitchFamily="18" charset="0"/>
                          </a:rPr>
                          <m:t>𝑁</m:t>
                        </m:r>
                      </m:e>
                      <m:sub>
                        <m:r>
                          <a:rPr lang="en-US" altLang="ko-KR" sz="2400" i="1">
                            <a:latin typeface="Cambria Math" panose="02040503050406030204" pitchFamily="18" charset="0"/>
                          </a:rPr>
                          <m:t>𝑧𝑒𝑟𝑜</m:t>
                        </m:r>
                      </m:sub>
                    </m:sSub>
                    <m:r>
                      <a:rPr lang="en-US" altLang="ko-KR" sz="2400" i="1">
                        <a:latin typeface="Cambria Math" panose="02040503050406030204" pitchFamily="18" charset="0"/>
                      </a:rPr>
                      <m:t>=</m:t>
                    </m:r>
                    <m:r>
                      <a:rPr lang="en-US" altLang="ko-KR" sz="2400" i="1">
                        <a:latin typeface="Cambria Math" panose="02040503050406030204" pitchFamily="18" charset="0"/>
                      </a:rPr>
                      <m:t>𝑛</m:t>
                    </m:r>
                    <m:r>
                      <a:rPr lang="en-US" altLang="ko-KR" sz="2400" i="1">
                        <a:latin typeface="Cambria Math" panose="02040503050406030204" pitchFamily="18" charset="0"/>
                      </a:rPr>
                      <m:t>−</m:t>
                    </m:r>
                    <m:sSub>
                      <m:sSubPr>
                        <m:ctrlPr>
                          <a:rPr lang="en-US" altLang="ko-KR" sz="2400" i="1">
                            <a:latin typeface="Cambria Math"/>
                          </a:rPr>
                        </m:ctrlPr>
                      </m:sSubPr>
                      <m:e>
                        <m:r>
                          <a:rPr lang="en-US" altLang="ko-KR" sz="2400" i="1">
                            <a:latin typeface="Cambria Math" panose="02040503050406030204" pitchFamily="18" charset="0"/>
                          </a:rPr>
                          <m:t>𝑁</m:t>
                        </m:r>
                      </m:e>
                      <m:sub>
                        <m:r>
                          <a:rPr lang="en-US" altLang="ko-KR" sz="2400" i="1">
                            <a:latin typeface="Cambria Math" panose="02040503050406030204" pitchFamily="18" charset="0"/>
                          </a:rPr>
                          <m:t>𝑠𝑒𝑞</m:t>
                        </m:r>
                      </m:sub>
                    </m:sSub>
                    <m:r>
                      <a:rPr lang="en-US" altLang="ko-KR" sz="2400" i="1">
                        <a:latin typeface="Cambria Math" panose="02040503050406030204" pitchFamily="18" charset="0"/>
                      </a:rPr>
                      <m:t>−</m:t>
                    </m:r>
                    <m:sSub>
                      <m:sSubPr>
                        <m:ctrlPr>
                          <a:rPr lang="en-US" altLang="ko-KR" sz="2400" i="1">
                            <a:latin typeface="Cambria Math"/>
                          </a:rPr>
                        </m:ctrlPr>
                      </m:sSubPr>
                      <m:e>
                        <m:r>
                          <a:rPr lang="en-US" altLang="ko-KR" sz="2400" i="1">
                            <a:latin typeface="Cambria Math" panose="02040503050406030204" pitchFamily="18" charset="0"/>
                          </a:rPr>
                          <m:t>𝑁</m:t>
                        </m:r>
                      </m:e>
                      <m:sub>
                        <m:r>
                          <a:rPr lang="en-US" altLang="ko-KR" sz="2400" i="1">
                            <a:latin typeface="Cambria Math" panose="02040503050406030204" pitchFamily="18" charset="0"/>
                          </a:rPr>
                          <m:t>𝑝𝑎𝑟</m:t>
                        </m:r>
                      </m:sub>
                    </m:sSub>
                  </m:oMath>
                </a14:m>
                <a:r>
                  <a:rPr lang="en-US" altLang="ko-KR" sz="2400" dirty="0"/>
                  <a:t> bit zero-padding sequence (shortening).</a:t>
                </a:r>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685800" y="1981200"/>
                <a:ext cx="8206680" cy="4114800"/>
              </a:xfrm>
              <a:blipFill rotWithShape="0">
                <a:blip r:embed="rId3"/>
                <a:stretch>
                  <a:fillRect l="-1337" t="-1481"/>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19</a:t>
            </a:fld>
            <a:endParaRPr lang="en-US" altLang="ko-KR"/>
          </a:p>
        </p:txBody>
      </p:sp>
      <p:sp>
        <p:nvSpPr>
          <p:cNvPr id="7" name="직사각형 6"/>
          <p:cNvSpPr/>
          <p:nvPr/>
        </p:nvSpPr>
        <p:spPr bwMode="auto">
          <a:xfrm>
            <a:off x="4248224" y="5791530"/>
            <a:ext cx="2880000" cy="360040"/>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 name="직사각형 7"/>
          <p:cNvSpPr/>
          <p:nvPr/>
        </p:nvSpPr>
        <p:spPr bwMode="auto">
          <a:xfrm>
            <a:off x="4248224" y="5791530"/>
            <a:ext cx="1440000" cy="360040"/>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p:cNvSpPr txBox="1"/>
              <p:nvPr/>
            </p:nvSpPr>
            <p:spPr>
              <a:xfrm>
                <a:off x="4604310" y="6230736"/>
                <a:ext cx="727827"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000" b="0" i="1" smtClean="0">
                              <a:latin typeface="Cambria Math"/>
                            </a:rPr>
                          </m:ctrlPr>
                        </m:sSupPr>
                        <m:e>
                          <m:r>
                            <a:rPr lang="en-US" altLang="ko-KR" sz="1000" b="0" i="1" smtClean="0">
                              <a:latin typeface="Cambria Math" panose="02040503050406030204" pitchFamily="18" charset="0"/>
                            </a:rPr>
                            <m:t>2</m:t>
                          </m:r>
                        </m:e>
                        <m:sup>
                          <m:r>
                            <a:rPr lang="en-US" altLang="ko-KR" sz="1000" b="0" i="1" smtClean="0">
                              <a:latin typeface="Cambria Math" panose="02040503050406030204" pitchFamily="18" charset="0"/>
                            </a:rPr>
                            <m:t>𝑚</m:t>
                          </m:r>
                          <m:r>
                            <a:rPr lang="en-US" altLang="ko-KR" sz="1000" b="0" i="1" smtClean="0">
                              <a:latin typeface="Cambria Math" panose="02040503050406030204" pitchFamily="18" charset="0"/>
                            </a:rPr>
                            <m:t>−1</m:t>
                          </m:r>
                        </m:sup>
                      </m:sSup>
                      <m:r>
                        <a:rPr lang="en-US" altLang="ko-KR" sz="1000" b="0" i="1" smtClean="0">
                          <a:latin typeface="Cambria Math" panose="02040503050406030204" pitchFamily="18" charset="0"/>
                        </a:rPr>
                        <m:t>−1</m:t>
                      </m:r>
                    </m:oMath>
                  </m:oMathPara>
                </a14:m>
                <a:endParaRPr lang="ko-KR" altLang="en-US" sz="1000" dirty="0"/>
              </a:p>
            </p:txBody>
          </p:sp>
        </mc:Choice>
        <mc:Fallback xmlns="">
          <p:sp>
            <p:nvSpPr>
              <p:cNvPr id="9" name="TextBox 8"/>
              <p:cNvSpPr txBox="1">
                <a:spLocks noRot="1" noChangeAspect="1" noMove="1" noResize="1" noEditPoints="1" noAdjustHandles="1" noChangeArrowheads="1" noChangeShapeType="1" noTextEdit="1"/>
              </p:cNvSpPr>
              <p:nvPr/>
            </p:nvSpPr>
            <p:spPr>
              <a:xfrm>
                <a:off x="4604310" y="6230736"/>
                <a:ext cx="727827" cy="246221"/>
              </a:xfrm>
              <a:prstGeom prst="rect">
                <a:avLst/>
              </a:prstGeom>
              <a:blipFill rotWithShape="0">
                <a:blip r:embed="rId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85225" y="5488798"/>
                <a:ext cx="605999"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000" b="0" i="1" smtClean="0">
                              <a:latin typeface="Cambria Math"/>
                            </a:rPr>
                          </m:ctrlPr>
                        </m:sSupPr>
                        <m:e>
                          <m:r>
                            <a:rPr lang="en-US" altLang="ko-KR" sz="1000" b="0" i="1" smtClean="0">
                              <a:latin typeface="Cambria Math" panose="02040503050406030204" pitchFamily="18" charset="0"/>
                            </a:rPr>
                            <m:t>2</m:t>
                          </m:r>
                        </m:e>
                        <m:sup>
                          <m:r>
                            <a:rPr lang="en-US" altLang="ko-KR" sz="1000" b="0" i="1" smtClean="0">
                              <a:latin typeface="Cambria Math" panose="02040503050406030204" pitchFamily="18" charset="0"/>
                            </a:rPr>
                            <m:t>𝑚</m:t>
                          </m:r>
                        </m:sup>
                      </m:sSup>
                      <m:r>
                        <a:rPr lang="en-US" altLang="ko-KR" sz="1000" b="0" i="1" smtClean="0">
                          <a:latin typeface="Cambria Math" panose="02040503050406030204" pitchFamily="18" charset="0"/>
                        </a:rPr>
                        <m:t>−1</m:t>
                      </m:r>
                    </m:oMath>
                  </m:oMathPara>
                </a14:m>
                <a:endParaRPr lang="ko-KR" altLang="en-US" sz="1000" dirty="0"/>
              </a:p>
            </p:txBody>
          </p:sp>
        </mc:Choice>
        <mc:Fallback xmlns="">
          <p:sp>
            <p:nvSpPr>
              <p:cNvPr id="10" name="TextBox 9"/>
              <p:cNvSpPr txBox="1">
                <a:spLocks noRot="1" noChangeAspect="1" noMove="1" noResize="1" noEditPoints="1" noAdjustHandles="1" noChangeArrowheads="1" noChangeShapeType="1" noTextEdit="1"/>
              </p:cNvSpPr>
              <p:nvPr/>
            </p:nvSpPr>
            <p:spPr>
              <a:xfrm>
                <a:off x="5385225" y="5488798"/>
                <a:ext cx="605999" cy="246221"/>
              </a:xfrm>
              <a:prstGeom prst="rect">
                <a:avLst/>
              </a:prstGeom>
              <a:blipFill rotWithShape="0">
                <a:blip r:embed="rId5"/>
                <a:stretch>
                  <a:fillRect/>
                </a:stretch>
              </a:blipFill>
            </p:spPr>
            <p:txBody>
              <a:bodyPr/>
              <a:lstStyle/>
              <a:p>
                <a:r>
                  <a:rPr lang="ko-KR" altLang="en-US">
                    <a:noFill/>
                  </a:rPr>
                  <a:t> </a:t>
                </a:r>
              </a:p>
            </p:txBody>
          </p:sp>
        </mc:Fallback>
      </mc:AlternateContent>
      <p:cxnSp>
        <p:nvCxnSpPr>
          <p:cNvPr id="12" name="직선 연결선 11"/>
          <p:cNvCxnSpPr>
            <a:endCxn id="10" idx="1"/>
          </p:cNvCxnSpPr>
          <p:nvPr/>
        </p:nvCxnSpPr>
        <p:spPr bwMode="auto">
          <a:xfrm flipV="1">
            <a:off x="4248224" y="5611909"/>
            <a:ext cx="1137001" cy="17962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직선 연결선 13"/>
          <p:cNvCxnSpPr>
            <a:stCxn id="10" idx="3"/>
          </p:cNvCxnSpPr>
          <p:nvPr/>
        </p:nvCxnSpPr>
        <p:spPr bwMode="auto">
          <a:xfrm>
            <a:off x="5991224" y="5611909"/>
            <a:ext cx="1137000" cy="17962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직선 연결선 15"/>
          <p:cNvCxnSpPr>
            <a:endCxn id="9" idx="1"/>
          </p:cNvCxnSpPr>
          <p:nvPr/>
        </p:nvCxnSpPr>
        <p:spPr bwMode="auto">
          <a:xfrm>
            <a:off x="4248224" y="6151570"/>
            <a:ext cx="356086" cy="202277"/>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직선 연결선 17"/>
          <p:cNvCxnSpPr>
            <a:stCxn id="9" idx="3"/>
          </p:cNvCxnSpPr>
          <p:nvPr/>
        </p:nvCxnSpPr>
        <p:spPr bwMode="auto">
          <a:xfrm flipV="1">
            <a:off x="5332137" y="6151570"/>
            <a:ext cx="356087" cy="202277"/>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0" name="직사각형 19"/>
              <p:cNvSpPr/>
              <p:nvPr/>
            </p:nvSpPr>
            <p:spPr bwMode="auto">
              <a:xfrm>
                <a:off x="6588224" y="5791627"/>
                <a:ext cx="540000" cy="3600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altLang="ko-KR" sz="1200" b="0" i="1" u="none" strike="noStrike" cap="none" normalizeH="0" baseline="0" smtClean="0">
                              <a:ln>
                                <a:noFill/>
                              </a:ln>
                              <a:solidFill>
                                <a:schemeClr val="tx1"/>
                              </a:solidFill>
                              <a:effectLst/>
                              <a:latin typeface="Cambria Math"/>
                            </a:rPr>
                          </m:ctrlPr>
                        </m:sSubPr>
                        <m:e>
                          <m:r>
                            <a:rPr kumimoji="0" lang="en-US" altLang="ko-KR" sz="1200" b="0" i="1" u="none" strike="noStrike" cap="none" normalizeH="0" baseline="0" smtClean="0">
                              <a:ln>
                                <a:noFill/>
                              </a:ln>
                              <a:solidFill>
                                <a:schemeClr val="tx1"/>
                              </a:solidFill>
                              <a:effectLst/>
                              <a:latin typeface="Cambria Math" panose="02040503050406030204" pitchFamily="18" charset="0"/>
                            </a:rPr>
                            <m:t>𝑁</m:t>
                          </m:r>
                        </m:e>
                        <m:sub>
                          <m:r>
                            <a:rPr kumimoji="0" lang="en-US" altLang="ko-KR" sz="1200" b="0" i="1" u="none" strike="noStrike" cap="none" normalizeH="0" baseline="0" smtClean="0">
                              <a:ln>
                                <a:noFill/>
                              </a:ln>
                              <a:solidFill>
                                <a:schemeClr val="tx1"/>
                              </a:solidFill>
                              <a:effectLst/>
                              <a:latin typeface="Cambria Math" panose="02040503050406030204" pitchFamily="18" charset="0"/>
                            </a:rPr>
                            <m:t>𝑝𝑎𝑟</m:t>
                          </m:r>
                        </m:sub>
                      </m:sSub>
                    </m:oMath>
                  </m:oMathPara>
                </a14:m>
                <a:endParaRPr kumimoji="0" lang="ko-KR" altLang="en-US" sz="1200" b="0" i="0" u="none" strike="noStrike" cap="none" normalizeH="0" baseline="0" dirty="0" smtClean="0">
                  <a:ln>
                    <a:noFill/>
                  </a:ln>
                  <a:solidFill>
                    <a:schemeClr val="tx1"/>
                  </a:solidFill>
                  <a:effectLst/>
                  <a:latin typeface="Times New Roman" panose="02020603050405020304" pitchFamily="18" charset="0"/>
                </a:endParaRPr>
              </a:p>
            </p:txBody>
          </p:sp>
        </mc:Choice>
        <mc:Fallback xmlns="">
          <p:sp>
            <p:nvSpPr>
              <p:cNvPr id="20" name="직사각형 19"/>
              <p:cNvSpPr>
                <a:spLocks noRot="1" noChangeAspect="1" noMove="1" noResize="1" noEditPoints="1" noAdjustHandles="1" noChangeArrowheads="1" noChangeShapeType="1" noTextEdit="1"/>
              </p:cNvSpPr>
              <p:nvPr/>
            </p:nvSpPr>
            <p:spPr bwMode="auto">
              <a:xfrm>
                <a:off x="6588224" y="5791627"/>
                <a:ext cx="540000" cy="360000"/>
              </a:xfrm>
              <a:prstGeom prst="rect">
                <a:avLst/>
              </a:prstGeom>
              <a:blipFill rotWithShape="0">
                <a:blip r:embed="rId6"/>
                <a:stretch>
                  <a:fillRect/>
                </a:stretch>
              </a:blipFill>
              <a:ln w="12700" cap="flat" cmpd="sng" algn="ctr">
                <a:solidFill>
                  <a:schemeClr val="tx1"/>
                </a:solidFill>
                <a:prstDash val="solid"/>
                <a:round/>
                <a:headEnd type="none" w="sm" len="sm"/>
                <a:tailEnd type="none" w="sm" len="sm"/>
              </a:ln>
              <a:effectLs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직사각형 20"/>
              <p:cNvSpPr/>
              <p:nvPr/>
            </p:nvSpPr>
            <p:spPr bwMode="auto">
              <a:xfrm>
                <a:off x="6048224" y="5791627"/>
                <a:ext cx="540000" cy="360000"/>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altLang="ko-KR" sz="1200" b="0" i="1" u="none" strike="noStrike" cap="none" normalizeH="0" baseline="0" smtClean="0">
                              <a:ln>
                                <a:noFill/>
                              </a:ln>
                              <a:solidFill>
                                <a:schemeClr val="tx1"/>
                              </a:solidFill>
                              <a:effectLst/>
                              <a:latin typeface="Cambria Math"/>
                            </a:rPr>
                          </m:ctrlPr>
                        </m:sSubPr>
                        <m:e>
                          <m:r>
                            <a:rPr kumimoji="0" lang="en-US" altLang="ko-KR" sz="1200" b="0" i="1" u="none" strike="noStrike" cap="none" normalizeH="0" baseline="0" smtClean="0">
                              <a:ln>
                                <a:noFill/>
                              </a:ln>
                              <a:solidFill>
                                <a:schemeClr val="tx1"/>
                              </a:solidFill>
                              <a:effectLst/>
                              <a:latin typeface="Cambria Math" panose="02040503050406030204" pitchFamily="18" charset="0"/>
                            </a:rPr>
                            <m:t>𝑁</m:t>
                          </m:r>
                        </m:e>
                        <m:sub>
                          <m:r>
                            <a:rPr kumimoji="0" lang="en-US" altLang="ko-KR" sz="1200" b="0" i="1" u="none" strike="noStrike" cap="none" normalizeH="0" baseline="0" smtClean="0">
                              <a:ln>
                                <a:noFill/>
                              </a:ln>
                              <a:solidFill>
                                <a:schemeClr val="tx1"/>
                              </a:solidFill>
                              <a:effectLst/>
                              <a:latin typeface="Cambria Math" panose="02040503050406030204" pitchFamily="18" charset="0"/>
                            </a:rPr>
                            <m:t>𝑧𝑒𝑟𝑜</m:t>
                          </m:r>
                        </m:sub>
                      </m:sSub>
                    </m:oMath>
                  </m:oMathPara>
                </a14:m>
                <a:endParaRPr kumimoji="0" lang="ko-KR" altLang="en-US" sz="1200" b="0" i="0" u="none" strike="noStrike" cap="none" normalizeH="0" baseline="0" dirty="0" smtClean="0">
                  <a:ln>
                    <a:noFill/>
                  </a:ln>
                  <a:solidFill>
                    <a:schemeClr val="tx1"/>
                  </a:solidFill>
                  <a:effectLst/>
                  <a:latin typeface="Times New Roman" panose="02020603050405020304" pitchFamily="18" charset="0"/>
                </a:endParaRPr>
              </a:p>
            </p:txBody>
          </p:sp>
        </mc:Choice>
        <mc:Fallback xmlns="">
          <p:sp>
            <p:nvSpPr>
              <p:cNvPr id="21" name="직사각형 20"/>
              <p:cNvSpPr>
                <a:spLocks noRot="1" noChangeAspect="1" noMove="1" noResize="1" noEditPoints="1" noAdjustHandles="1" noChangeArrowheads="1" noChangeShapeType="1" noTextEdit="1"/>
              </p:cNvSpPr>
              <p:nvPr/>
            </p:nvSpPr>
            <p:spPr bwMode="auto">
              <a:xfrm>
                <a:off x="6048224" y="5791627"/>
                <a:ext cx="540000" cy="360000"/>
              </a:xfrm>
              <a:prstGeom prst="rect">
                <a:avLst/>
              </a:prstGeom>
              <a:blipFill rotWithShape="0">
                <a:blip r:embed="rId7"/>
                <a:stretch>
                  <a:fillRect/>
                </a:stretch>
              </a:blipFill>
              <a:ln w="12700" cap="flat" cmpd="sng" algn="ctr">
                <a:solidFill>
                  <a:schemeClr val="tx1"/>
                </a:solidFill>
                <a:prstDash val="solid"/>
                <a:round/>
                <a:headEnd type="none" w="sm" len="sm"/>
                <a:tailEnd type="none" w="sm" len="sm"/>
              </a:ln>
              <a:effectLst/>
              <a:extLst/>
            </p:spPr>
            <p:txBody>
              <a:bodyPr/>
              <a:lstStyle/>
              <a:p>
                <a:r>
                  <a:rPr lang="ko-KR" altLang="en-US">
                    <a:noFill/>
                  </a:rPr>
                  <a:t> </a:t>
                </a:r>
              </a:p>
            </p:txBody>
          </p:sp>
        </mc:Fallback>
      </mc:AlternateContent>
    </p:spTree>
    <p:extLst>
      <p:ext uri="{BB962C8B-B14F-4D97-AF65-F5344CB8AC3E}">
        <p14:creationId xmlns:p14="http://schemas.microsoft.com/office/powerpoint/2010/main" val="3602478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827584" y="2420888"/>
            <a:ext cx="7704856" cy="729034"/>
          </a:xfrm>
        </p:spPr>
        <p:txBody>
          <a:bodyPr/>
          <a:lstStyle/>
          <a:p>
            <a:r>
              <a:rPr lang="en-US" altLang="ko-KR" sz="3600" dirty="0" smtClean="0"/>
              <a:t>Secret key agreement protocol</a:t>
            </a:r>
            <a:r>
              <a:rPr lang="ko-KR" altLang="en-US" sz="3600" dirty="0" smtClean="0"/>
              <a:t> </a:t>
            </a:r>
            <a:r>
              <a:rPr lang="en-US" altLang="ko-KR" sz="3600" dirty="0" smtClean="0"/>
              <a:t>for</a:t>
            </a:r>
            <a:br>
              <a:rPr lang="en-US" altLang="ko-KR" sz="3600" dirty="0" smtClean="0"/>
            </a:br>
            <a:r>
              <a:rPr lang="en-US" altLang="ko-KR" sz="3600" dirty="0" smtClean="0"/>
              <a:t>IEEE </a:t>
            </a:r>
            <a:r>
              <a:rPr lang="en-US" altLang="ko-KR" sz="3600" dirty="0"/>
              <a:t>802.15.8 PAC</a:t>
            </a:r>
            <a:endParaRPr lang="ko-KR" altLang="en-US" sz="3600" dirty="0"/>
          </a:p>
        </p:txBody>
      </p:sp>
      <p:sp>
        <p:nvSpPr>
          <p:cNvPr id="3" name="부제목 2"/>
          <p:cNvSpPr>
            <a:spLocks noGrp="1"/>
          </p:cNvSpPr>
          <p:nvPr>
            <p:ph type="subTitle" idx="1"/>
          </p:nvPr>
        </p:nvSpPr>
        <p:spPr>
          <a:xfrm>
            <a:off x="1143000" y="3789040"/>
            <a:ext cx="6858000" cy="720080"/>
          </a:xfrm>
        </p:spPr>
        <p:txBody>
          <a:bodyPr/>
          <a:lstStyle/>
          <a:p>
            <a:r>
              <a:rPr lang="en-US" altLang="ko-KR" sz="2800" dirty="0" smtClean="0"/>
              <a:t>Sept. </a:t>
            </a:r>
            <a:r>
              <a:rPr lang="en-US" altLang="ko-KR" dirty="0" smtClean="0"/>
              <a:t>2015</a:t>
            </a:r>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B8D30027-384D-4803-84C0-A1A944A99BF7}" type="slidenum">
              <a:rPr lang="en-US" altLang="ko-KR" smtClean="0"/>
              <a:pPr/>
              <a:t>2</a:t>
            </a:fld>
            <a:endParaRPr lang="en-US" altLang="ko-KR"/>
          </a:p>
        </p:txBody>
      </p:sp>
    </p:spTree>
    <p:extLst>
      <p:ext uri="{BB962C8B-B14F-4D97-AF65-F5344CB8AC3E}">
        <p14:creationId xmlns:p14="http://schemas.microsoft.com/office/powerpoint/2010/main" val="3683609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Information Reconciliation (2/3)</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685800" y="1981200"/>
                <a:ext cx="8206680" cy="4114800"/>
              </a:xfrm>
            </p:spPr>
            <p:txBody>
              <a:bodyPr/>
              <a:lstStyle/>
              <a:p>
                <a:r>
                  <a:rPr lang="en-US" altLang="ko-KR" sz="2800" dirty="0" smtClean="0"/>
                  <a:t>Error correction code based reconciliation</a:t>
                </a:r>
              </a:p>
              <a:p>
                <a:pPr lvl="1"/>
                <a:r>
                  <a:rPr lang="en-US" altLang="ko-KR" sz="2400" dirty="0"/>
                  <a:t>5</a:t>
                </a:r>
                <a:r>
                  <a:rPr lang="en-US" altLang="ko-KR" sz="2400" dirty="0" smtClean="0"/>
                  <a:t>) Else, repeat from 3) with increased </a:t>
                </a:r>
                <a14:m>
                  <m:oMath xmlns:m="http://schemas.openxmlformats.org/officeDocument/2006/math">
                    <m:r>
                      <a:rPr lang="en-US" altLang="ko-KR" sz="2400" b="0" i="1" smtClean="0">
                        <a:latin typeface="Cambria Math" panose="02040503050406030204" pitchFamily="18" charset="0"/>
                      </a:rPr>
                      <m:t>𝑚</m:t>
                    </m:r>
                  </m:oMath>
                </a14:m>
                <a:endParaRPr lang="en-US" altLang="ko-KR" sz="2400" dirty="0" smtClean="0"/>
              </a:p>
              <a:p>
                <a:pPr lvl="1"/>
                <a:endParaRPr lang="en-US" altLang="ko-KR" sz="2400" dirty="0"/>
              </a:p>
              <a:p>
                <a:pPr lvl="1"/>
                <a:endParaRPr lang="en-US" altLang="ko-KR" sz="2400" dirty="0" smtClean="0"/>
              </a:p>
              <a:p>
                <a:pPr lvl="1"/>
                <a:endParaRPr lang="en-US" altLang="ko-KR" sz="2400" dirty="0"/>
              </a:p>
              <a:p>
                <a:pPr lvl="1"/>
                <a:endParaRPr lang="en-US" altLang="ko-KR" sz="2400" dirty="0" smtClean="0"/>
              </a:p>
              <a:p>
                <a:pPr lvl="1"/>
                <a:endParaRPr lang="en-US" altLang="ko-KR" sz="2400" dirty="0"/>
              </a:p>
              <a:p>
                <a:pPr lvl="1"/>
                <a:r>
                  <a:rPr lang="en-US" altLang="ko-KR" sz="2400" dirty="0"/>
                  <a:t>6</a:t>
                </a:r>
                <a:r>
                  <a:rPr lang="en-US" altLang="ko-KR" sz="2400" dirty="0" smtClean="0"/>
                  <a:t>) </a:t>
                </a:r>
                <a:r>
                  <a:rPr lang="en-US" altLang="ko-KR" sz="2400" dirty="0"/>
                  <a:t>Encode the extended message with systematic BCH (</a:t>
                </a:r>
                <a14:m>
                  <m:oMath xmlns:m="http://schemas.openxmlformats.org/officeDocument/2006/math">
                    <m:r>
                      <a:rPr lang="en-US" altLang="ko-KR" sz="2400" i="1">
                        <a:latin typeface="Cambria Math" panose="02040503050406030204" pitchFamily="18" charset="0"/>
                      </a:rPr>
                      <m:t>𝑛</m:t>
                    </m:r>
                    <m:r>
                      <a:rPr lang="en-US" altLang="ko-KR" sz="2400" i="1">
                        <a:latin typeface="Cambria Math" panose="02040503050406030204" pitchFamily="18" charset="0"/>
                      </a:rPr>
                      <m:t>,</m:t>
                    </m:r>
                    <m:r>
                      <a:rPr lang="en-US" altLang="ko-KR" sz="2400" i="1">
                        <a:latin typeface="Cambria Math" panose="02040503050406030204" pitchFamily="18" charset="0"/>
                      </a:rPr>
                      <m:t>𝑘</m:t>
                    </m:r>
                    <m:r>
                      <a:rPr lang="en-US" altLang="ko-KR" sz="2400" i="1">
                        <a:latin typeface="Cambria Math" panose="02040503050406030204" pitchFamily="18" charset="0"/>
                      </a:rPr>
                      <m:t>,</m:t>
                    </m:r>
                    <m:r>
                      <a:rPr lang="en-US" altLang="ko-KR" sz="2400" i="1">
                        <a:latin typeface="Cambria Math" panose="02040503050406030204" pitchFamily="18" charset="0"/>
                      </a:rPr>
                      <m:t>𝑡</m:t>
                    </m:r>
                  </m:oMath>
                </a14:m>
                <a:r>
                  <a:rPr lang="en-US" altLang="ko-KR" sz="2400" dirty="0"/>
                  <a:t>)</a:t>
                </a:r>
              </a:p>
              <a:p>
                <a:pPr lvl="2"/>
                <a14:m>
                  <m:oMath xmlns:m="http://schemas.openxmlformats.org/officeDocument/2006/math">
                    <m:r>
                      <a:rPr lang="en-US" altLang="ko-KR" sz="2000" i="1">
                        <a:latin typeface="Cambria Math" panose="02040503050406030204" pitchFamily="18" charset="0"/>
                      </a:rPr>
                      <m:t>𝑛</m:t>
                    </m:r>
                    <m:r>
                      <a:rPr lang="en-US" altLang="ko-KR" sz="2000" i="1">
                        <a:latin typeface="Cambria Math" panose="02040503050406030204" pitchFamily="18" charset="0"/>
                      </a:rPr>
                      <m:t>=</m:t>
                    </m:r>
                    <m:sSub>
                      <m:sSubPr>
                        <m:ctrlPr>
                          <a:rPr lang="en-US" altLang="ko-KR" sz="2000" i="1">
                            <a:latin typeface="Cambria Math"/>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𝑠𝑒𝑞</m:t>
                        </m:r>
                      </m:sub>
                    </m:sSub>
                    <m:r>
                      <a:rPr lang="en-US" altLang="ko-KR" sz="2000" i="1">
                        <a:latin typeface="Cambria Math" panose="02040503050406030204" pitchFamily="18" charset="0"/>
                      </a:rPr>
                      <m:t>+</m:t>
                    </m:r>
                    <m:sSub>
                      <m:sSubPr>
                        <m:ctrlPr>
                          <a:rPr lang="en-US" altLang="ko-KR" sz="2000" i="1">
                            <a:latin typeface="Cambria Math"/>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𝑧𝑒𝑟𝑜</m:t>
                        </m:r>
                      </m:sub>
                    </m:sSub>
                    <m:r>
                      <a:rPr lang="en-US" altLang="ko-KR" sz="2000" i="1">
                        <a:latin typeface="Cambria Math" panose="02040503050406030204" pitchFamily="18" charset="0"/>
                      </a:rPr>
                      <m:t>+</m:t>
                    </m:r>
                    <m:sSub>
                      <m:sSubPr>
                        <m:ctrlPr>
                          <a:rPr lang="en-US" altLang="ko-KR" sz="2000" i="1">
                            <a:latin typeface="Cambria Math"/>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𝑝𝑎𝑟</m:t>
                        </m:r>
                      </m:sub>
                    </m:sSub>
                  </m:oMath>
                </a14:m>
                <a:r>
                  <a:rPr lang="en-US" altLang="ko-KR" sz="2000" dirty="0"/>
                  <a:t>,  </a:t>
                </a:r>
                <a14:m>
                  <m:oMath xmlns:m="http://schemas.openxmlformats.org/officeDocument/2006/math">
                    <m:r>
                      <a:rPr lang="en-US" altLang="ko-KR" sz="2000" i="1">
                        <a:latin typeface="Cambria Math" panose="02040503050406030204" pitchFamily="18" charset="0"/>
                      </a:rPr>
                      <m:t>𝑘</m:t>
                    </m:r>
                    <m:r>
                      <a:rPr lang="en-US" altLang="ko-KR" sz="2000" i="1">
                        <a:latin typeface="Cambria Math" panose="02040503050406030204" pitchFamily="18" charset="0"/>
                      </a:rPr>
                      <m:t>=</m:t>
                    </m:r>
                    <m:sSub>
                      <m:sSubPr>
                        <m:ctrlPr>
                          <a:rPr lang="en-US" altLang="ko-KR" sz="2000" i="1">
                            <a:latin typeface="Cambria Math"/>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𝑠𝑒𝑞</m:t>
                        </m:r>
                      </m:sub>
                    </m:sSub>
                    <m:r>
                      <a:rPr lang="en-US" altLang="ko-KR" sz="2000" i="1">
                        <a:latin typeface="Cambria Math" panose="02040503050406030204" pitchFamily="18" charset="0"/>
                      </a:rPr>
                      <m:t>+</m:t>
                    </m:r>
                    <m:sSub>
                      <m:sSubPr>
                        <m:ctrlPr>
                          <a:rPr lang="en-US" altLang="ko-KR" sz="2000" i="1">
                            <a:latin typeface="Cambria Math"/>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𝑧𝑒𝑟𝑜</m:t>
                        </m:r>
                      </m:sub>
                    </m:sSub>
                  </m:oMath>
                </a14:m>
                <a:r>
                  <a:rPr lang="en-US" altLang="ko-KR" sz="2000" dirty="0"/>
                  <a:t>,  </a:t>
                </a:r>
                <a14:m>
                  <m:oMath xmlns:m="http://schemas.openxmlformats.org/officeDocument/2006/math">
                    <m:r>
                      <a:rPr lang="en-US" altLang="ko-KR" sz="2000" i="1">
                        <a:latin typeface="Cambria Math" panose="02040503050406030204" pitchFamily="18" charset="0"/>
                      </a:rPr>
                      <m:t>𝑡</m:t>
                    </m:r>
                    <m:r>
                      <a:rPr lang="en-US" altLang="ko-KR" sz="2000" i="1">
                        <a:latin typeface="Cambria Math" panose="02040503050406030204" pitchFamily="18" charset="0"/>
                      </a:rPr>
                      <m:t>=</m:t>
                    </m:r>
                    <m:sSub>
                      <m:sSubPr>
                        <m:ctrlPr>
                          <a:rPr lang="en-US" altLang="ko-KR" sz="2000" i="1" dirty="0">
                            <a:latin typeface="Cambria Math"/>
                          </a:rPr>
                        </m:ctrlPr>
                      </m:sSubPr>
                      <m:e>
                        <m:acc>
                          <m:accPr>
                            <m:chr m:val="̂"/>
                            <m:ctrlPr>
                              <a:rPr lang="en-US" altLang="ko-KR" sz="2000" i="1">
                                <a:latin typeface="Cambria Math"/>
                              </a:rPr>
                            </m:ctrlPr>
                          </m:accPr>
                          <m:e>
                            <m:r>
                              <a:rPr lang="en-US" altLang="ko-KR" sz="2000" i="1">
                                <a:latin typeface="Cambria Math" panose="02040503050406030204" pitchFamily="18" charset="0"/>
                              </a:rPr>
                              <m:t>𝑁</m:t>
                            </m:r>
                          </m:e>
                        </m:acc>
                      </m:e>
                      <m:sub>
                        <m:r>
                          <a:rPr lang="en-US" altLang="ko-KR" sz="2000" i="1" dirty="0">
                            <a:latin typeface="Cambria Math" panose="02040503050406030204" pitchFamily="18" charset="0"/>
                          </a:rPr>
                          <m:t>𝑒𝑟𝑟</m:t>
                        </m:r>
                      </m:sub>
                    </m:sSub>
                  </m:oMath>
                </a14:m>
                <a:r>
                  <a:rPr lang="en-US" altLang="ko-KR" sz="2000" dirty="0"/>
                  <a:t> </a:t>
                </a:r>
              </a:p>
              <a:p>
                <a:pPr lvl="1"/>
                <a:endParaRPr lang="en-US" altLang="ko-KR" sz="2400" dirty="0" smtClean="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685800" y="1981200"/>
                <a:ext cx="8206680" cy="4114800"/>
              </a:xfrm>
              <a:blipFill rotWithShape="1">
                <a:blip r:embed="rId2"/>
                <a:stretch>
                  <a:fillRect l="-1337" t="-1481" b="-7852"/>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20</a:t>
            </a:fld>
            <a:endParaRPr lang="en-US" altLang="ko-KR"/>
          </a:p>
        </p:txBody>
      </p:sp>
      <mc:AlternateContent xmlns:mc="http://schemas.openxmlformats.org/markup-compatibility/2006" xmlns:a14="http://schemas.microsoft.com/office/drawing/2010/main">
        <mc:Choice Requires="a14">
          <p:sp>
            <p:nvSpPr>
              <p:cNvPr id="7" name="직사각형 6"/>
              <p:cNvSpPr/>
              <p:nvPr/>
            </p:nvSpPr>
            <p:spPr bwMode="auto">
              <a:xfrm>
                <a:off x="1692000" y="3285041"/>
                <a:ext cx="1800000" cy="3600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altLang="ko-KR" sz="1200" b="0" i="1" u="none" strike="noStrike" cap="none" normalizeH="0" baseline="0" smtClean="0">
                              <a:ln>
                                <a:noFill/>
                              </a:ln>
                              <a:solidFill>
                                <a:schemeClr val="tx1"/>
                              </a:solidFill>
                              <a:effectLst/>
                              <a:latin typeface="Cambria Math"/>
                            </a:rPr>
                          </m:ctrlPr>
                        </m:sSubPr>
                        <m:e>
                          <m:r>
                            <a:rPr kumimoji="0" lang="en-US" altLang="ko-KR" sz="1200" b="0" i="1" u="none" strike="noStrike" cap="none" normalizeH="0" baseline="0" smtClean="0">
                              <a:ln>
                                <a:noFill/>
                              </a:ln>
                              <a:solidFill>
                                <a:schemeClr val="tx1"/>
                              </a:solidFill>
                              <a:effectLst/>
                              <a:latin typeface="Cambria Math" panose="02040503050406030204" pitchFamily="18" charset="0"/>
                            </a:rPr>
                            <m:t>𝑁</m:t>
                          </m:r>
                        </m:e>
                        <m:sub>
                          <m:r>
                            <a:rPr kumimoji="0" lang="en-US" altLang="ko-KR" sz="1200" b="0" i="1" u="none" strike="noStrike" cap="none" normalizeH="0" baseline="0" smtClean="0">
                              <a:ln>
                                <a:noFill/>
                              </a:ln>
                              <a:solidFill>
                                <a:schemeClr val="tx1"/>
                              </a:solidFill>
                              <a:effectLst/>
                              <a:latin typeface="Cambria Math" panose="02040503050406030204" pitchFamily="18" charset="0"/>
                            </a:rPr>
                            <m:t>𝑠𝑒𝑞</m:t>
                          </m:r>
                        </m:sub>
                      </m:sSub>
                    </m:oMath>
                  </m:oMathPara>
                </a14:m>
                <a:endParaRPr kumimoji="0" lang="ko-KR" altLang="en-US" sz="1200" b="0" i="0" u="none" strike="noStrike" cap="none" normalizeH="0" baseline="0" dirty="0" smtClean="0">
                  <a:ln>
                    <a:noFill/>
                  </a:ln>
                  <a:solidFill>
                    <a:schemeClr val="tx1"/>
                  </a:solidFill>
                  <a:effectLst/>
                  <a:latin typeface="Times New Roman" panose="02020603050405020304" pitchFamily="18" charset="0"/>
                </a:endParaRPr>
              </a:p>
            </p:txBody>
          </p:sp>
        </mc:Choice>
        <mc:Fallback xmlns="">
          <p:sp>
            <p:nvSpPr>
              <p:cNvPr id="7" name="직사각형 6"/>
              <p:cNvSpPr>
                <a:spLocks noRot="1" noChangeAspect="1" noMove="1" noResize="1" noEditPoints="1" noAdjustHandles="1" noChangeArrowheads="1" noChangeShapeType="1" noTextEdit="1"/>
              </p:cNvSpPr>
              <p:nvPr/>
            </p:nvSpPr>
            <p:spPr bwMode="auto">
              <a:xfrm>
                <a:off x="1692000" y="3285041"/>
                <a:ext cx="1800000" cy="360000"/>
              </a:xfrm>
              <a:prstGeom prst="rect">
                <a:avLst/>
              </a:prstGeom>
              <a:blipFill rotWithShape="0">
                <a:blip r:embed="rId3"/>
                <a:stretch>
                  <a:fillRect/>
                </a:stretch>
              </a:blip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ko-KR" altLang="en-US">
                    <a:noFill/>
                  </a:rPr>
                  <a:t> </a:t>
                </a:r>
              </a:p>
            </p:txBody>
          </p:sp>
        </mc:Fallback>
      </mc:AlternateContent>
      <p:sp>
        <p:nvSpPr>
          <p:cNvPr id="9" name="직사각형 8"/>
          <p:cNvSpPr/>
          <p:nvPr/>
        </p:nvSpPr>
        <p:spPr bwMode="auto">
          <a:xfrm>
            <a:off x="1692000" y="3284944"/>
            <a:ext cx="1440000" cy="360040"/>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p:cNvSpPr txBox="1"/>
              <p:nvPr/>
            </p:nvSpPr>
            <p:spPr>
              <a:xfrm>
                <a:off x="2048086" y="3724150"/>
                <a:ext cx="727827"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000" b="0" i="1" smtClean="0">
                              <a:latin typeface="Cambria Math"/>
                            </a:rPr>
                          </m:ctrlPr>
                        </m:sSupPr>
                        <m:e>
                          <m:r>
                            <a:rPr lang="en-US" altLang="ko-KR" sz="1000" b="0" i="1" smtClean="0">
                              <a:latin typeface="Cambria Math" panose="02040503050406030204" pitchFamily="18" charset="0"/>
                            </a:rPr>
                            <m:t>2</m:t>
                          </m:r>
                        </m:e>
                        <m:sup>
                          <m:r>
                            <a:rPr lang="en-US" altLang="ko-KR" sz="1000" b="0" i="1" smtClean="0">
                              <a:latin typeface="Cambria Math" panose="02040503050406030204" pitchFamily="18" charset="0"/>
                            </a:rPr>
                            <m:t>𝑚</m:t>
                          </m:r>
                          <m:r>
                            <a:rPr lang="en-US" altLang="ko-KR" sz="1000" b="0" i="1" smtClean="0">
                              <a:latin typeface="Cambria Math" panose="02040503050406030204" pitchFamily="18" charset="0"/>
                            </a:rPr>
                            <m:t>−1</m:t>
                          </m:r>
                        </m:sup>
                      </m:sSup>
                      <m:r>
                        <a:rPr lang="en-US" altLang="ko-KR" sz="1000" b="0" i="1" smtClean="0">
                          <a:latin typeface="Cambria Math" panose="02040503050406030204" pitchFamily="18" charset="0"/>
                        </a:rPr>
                        <m:t>−1</m:t>
                      </m:r>
                    </m:oMath>
                  </m:oMathPara>
                </a14:m>
                <a:endParaRPr lang="ko-KR" altLang="en-US" sz="1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048086" y="3724150"/>
                <a:ext cx="727827" cy="246221"/>
              </a:xfrm>
              <a:prstGeom prst="rect">
                <a:avLst/>
              </a:prstGeom>
              <a:blipFill rotWithShape="0">
                <a:blip r:embed="rId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829001" y="2982212"/>
                <a:ext cx="605999"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000" b="0" i="1" smtClean="0">
                              <a:latin typeface="Cambria Math"/>
                            </a:rPr>
                          </m:ctrlPr>
                        </m:sSupPr>
                        <m:e>
                          <m:r>
                            <a:rPr lang="en-US" altLang="ko-KR" sz="1000" b="0" i="1" smtClean="0">
                              <a:latin typeface="Cambria Math" panose="02040503050406030204" pitchFamily="18" charset="0"/>
                            </a:rPr>
                            <m:t>2</m:t>
                          </m:r>
                        </m:e>
                        <m:sup>
                          <m:r>
                            <a:rPr lang="en-US" altLang="ko-KR" sz="1000" b="0" i="1" smtClean="0">
                              <a:latin typeface="Cambria Math" panose="02040503050406030204" pitchFamily="18" charset="0"/>
                            </a:rPr>
                            <m:t>𝑚</m:t>
                          </m:r>
                        </m:sup>
                      </m:sSup>
                      <m:r>
                        <a:rPr lang="en-US" altLang="ko-KR" sz="1000" b="0" i="1" smtClean="0">
                          <a:latin typeface="Cambria Math" panose="02040503050406030204" pitchFamily="18" charset="0"/>
                        </a:rPr>
                        <m:t>−1</m:t>
                      </m:r>
                    </m:oMath>
                  </m:oMathPara>
                </a14:m>
                <a:endParaRPr lang="ko-KR" altLang="en-US" sz="1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829001" y="2982212"/>
                <a:ext cx="605999" cy="246221"/>
              </a:xfrm>
              <a:prstGeom prst="rect">
                <a:avLst/>
              </a:prstGeom>
              <a:blipFill rotWithShape="0">
                <a:blip r:embed="rId5"/>
                <a:stretch>
                  <a:fillRect/>
                </a:stretch>
              </a:blipFill>
            </p:spPr>
            <p:txBody>
              <a:bodyPr/>
              <a:lstStyle/>
              <a:p>
                <a:r>
                  <a:rPr lang="ko-KR" altLang="en-US">
                    <a:noFill/>
                  </a:rPr>
                  <a:t> </a:t>
                </a:r>
              </a:p>
            </p:txBody>
          </p:sp>
        </mc:Fallback>
      </mc:AlternateContent>
      <p:cxnSp>
        <p:nvCxnSpPr>
          <p:cNvPr id="12" name="직선 연결선 11"/>
          <p:cNvCxnSpPr>
            <a:endCxn id="11" idx="1"/>
          </p:cNvCxnSpPr>
          <p:nvPr/>
        </p:nvCxnSpPr>
        <p:spPr bwMode="auto">
          <a:xfrm flipV="1">
            <a:off x="1692000" y="3105323"/>
            <a:ext cx="1137001" cy="17962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직선 연결선 12"/>
          <p:cNvCxnSpPr>
            <a:stCxn id="11" idx="3"/>
          </p:cNvCxnSpPr>
          <p:nvPr/>
        </p:nvCxnSpPr>
        <p:spPr bwMode="auto">
          <a:xfrm>
            <a:off x="3435000" y="3105323"/>
            <a:ext cx="1137000" cy="17962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직선 연결선 13"/>
          <p:cNvCxnSpPr>
            <a:endCxn id="10" idx="1"/>
          </p:cNvCxnSpPr>
          <p:nvPr/>
        </p:nvCxnSpPr>
        <p:spPr bwMode="auto">
          <a:xfrm>
            <a:off x="1692000" y="3644984"/>
            <a:ext cx="356086" cy="202277"/>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직선 연결선 14"/>
          <p:cNvCxnSpPr>
            <a:stCxn id="10" idx="3"/>
          </p:cNvCxnSpPr>
          <p:nvPr/>
        </p:nvCxnSpPr>
        <p:spPr bwMode="auto">
          <a:xfrm flipV="1">
            <a:off x="2775913" y="3644984"/>
            <a:ext cx="356087" cy="202277"/>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6" name="직사각형 15"/>
              <p:cNvSpPr/>
              <p:nvPr/>
            </p:nvSpPr>
            <p:spPr bwMode="auto">
              <a:xfrm>
                <a:off x="3492000" y="3285041"/>
                <a:ext cx="1440000" cy="3600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altLang="ko-KR" sz="1200" b="0" i="1" u="none" strike="noStrike" cap="none" normalizeH="0" baseline="0" smtClean="0">
                              <a:ln>
                                <a:noFill/>
                              </a:ln>
                              <a:solidFill>
                                <a:schemeClr val="tx1"/>
                              </a:solidFill>
                              <a:effectLst/>
                              <a:latin typeface="Cambria Math"/>
                            </a:rPr>
                          </m:ctrlPr>
                        </m:sSubPr>
                        <m:e>
                          <m:r>
                            <a:rPr kumimoji="0" lang="en-US" altLang="ko-KR" sz="1200" b="0" i="1" u="none" strike="noStrike" cap="none" normalizeH="0" baseline="0" smtClean="0">
                              <a:ln>
                                <a:noFill/>
                              </a:ln>
                              <a:solidFill>
                                <a:schemeClr val="tx1"/>
                              </a:solidFill>
                              <a:effectLst/>
                              <a:latin typeface="Cambria Math" panose="02040503050406030204" pitchFamily="18" charset="0"/>
                            </a:rPr>
                            <m:t>𝑁</m:t>
                          </m:r>
                        </m:e>
                        <m:sub>
                          <m:r>
                            <a:rPr kumimoji="0" lang="en-US" altLang="ko-KR" sz="1200" b="0" i="1" u="none" strike="noStrike" cap="none" normalizeH="0" baseline="0" smtClean="0">
                              <a:ln>
                                <a:noFill/>
                              </a:ln>
                              <a:solidFill>
                                <a:schemeClr val="tx1"/>
                              </a:solidFill>
                              <a:effectLst/>
                              <a:latin typeface="Cambria Math" panose="02040503050406030204" pitchFamily="18" charset="0"/>
                            </a:rPr>
                            <m:t>𝑝𝑎𝑟</m:t>
                          </m:r>
                        </m:sub>
                      </m:sSub>
                    </m:oMath>
                  </m:oMathPara>
                </a14:m>
                <a:endParaRPr kumimoji="0" lang="ko-KR" altLang="en-US" sz="1200" b="0" i="0" u="none" strike="noStrike" cap="none" normalizeH="0" baseline="0" dirty="0" smtClean="0">
                  <a:ln>
                    <a:noFill/>
                  </a:ln>
                  <a:solidFill>
                    <a:schemeClr val="tx1"/>
                  </a:solidFill>
                  <a:effectLst/>
                  <a:latin typeface="Times New Roman" panose="02020603050405020304" pitchFamily="18" charset="0"/>
                </a:endParaRPr>
              </a:p>
            </p:txBody>
          </p:sp>
        </mc:Choice>
        <mc:Fallback xmlns="">
          <p:sp>
            <p:nvSpPr>
              <p:cNvPr id="16" name="직사각형 15"/>
              <p:cNvSpPr>
                <a:spLocks noRot="1" noChangeAspect="1" noMove="1" noResize="1" noEditPoints="1" noAdjustHandles="1" noChangeArrowheads="1" noChangeShapeType="1" noTextEdit="1"/>
              </p:cNvSpPr>
              <p:nvPr/>
            </p:nvSpPr>
            <p:spPr bwMode="auto">
              <a:xfrm>
                <a:off x="3492000" y="3285041"/>
                <a:ext cx="1440000" cy="360000"/>
              </a:xfrm>
              <a:prstGeom prst="rect">
                <a:avLst/>
              </a:prstGeom>
              <a:blipFill rotWithShape="0">
                <a:blip r:embed="rId6"/>
                <a:stretch>
                  <a:fillRect/>
                </a:stretch>
              </a:blipFill>
              <a:ln w="12700" cap="flat" cmpd="sng" algn="ctr">
                <a:solidFill>
                  <a:schemeClr val="tx1"/>
                </a:solidFill>
                <a:prstDash val="solid"/>
                <a:round/>
                <a:headEnd type="none" w="sm" len="sm"/>
                <a:tailEnd type="none" w="sm" len="sm"/>
              </a:ln>
              <a:effectLst/>
              <a:extLst/>
            </p:spPr>
            <p:txBody>
              <a:bodyPr/>
              <a:lstStyle/>
              <a:p>
                <a:r>
                  <a:rPr lang="ko-KR" altLang="en-US">
                    <a:noFill/>
                  </a:rPr>
                  <a:t> </a:t>
                </a:r>
              </a:p>
            </p:txBody>
          </p:sp>
        </mc:Fallback>
      </mc:AlternateContent>
      <p:sp>
        <p:nvSpPr>
          <p:cNvPr id="18" name="직사각형 17"/>
          <p:cNvSpPr/>
          <p:nvPr/>
        </p:nvSpPr>
        <p:spPr bwMode="auto">
          <a:xfrm>
            <a:off x="1692000" y="4437169"/>
            <a:ext cx="5760000" cy="360000"/>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직사각형 18"/>
              <p:cNvSpPr/>
              <p:nvPr/>
            </p:nvSpPr>
            <p:spPr bwMode="auto">
              <a:xfrm>
                <a:off x="1692000" y="4437169"/>
                <a:ext cx="1800000" cy="3600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altLang="ko-KR" sz="1200" b="0" i="1" u="none" strike="noStrike" cap="none" normalizeH="0" baseline="0" smtClean="0">
                              <a:ln>
                                <a:noFill/>
                              </a:ln>
                              <a:solidFill>
                                <a:schemeClr val="tx1"/>
                              </a:solidFill>
                              <a:effectLst/>
                              <a:latin typeface="Cambria Math"/>
                            </a:rPr>
                          </m:ctrlPr>
                        </m:sSubPr>
                        <m:e>
                          <m:r>
                            <a:rPr kumimoji="0" lang="en-US" altLang="ko-KR" sz="1200" b="0" i="1" u="none" strike="noStrike" cap="none" normalizeH="0" baseline="0" smtClean="0">
                              <a:ln>
                                <a:noFill/>
                              </a:ln>
                              <a:solidFill>
                                <a:schemeClr val="tx1"/>
                              </a:solidFill>
                              <a:effectLst/>
                              <a:latin typeface="Cambria Math" panose="02040503050406030204" pitchFamily="18" charset="0"/>
                            </a:rPr>
                            <m:t>𝑁</m:t>
                          </m:r>
                        </m:e>
                        <m:sub>
                          <m:r>
                            <a:rPr kumimoji="0" lang="en-US" altLang="ko-KR" sz="1200" b="0" i="1" u="none" strike="noStrike" cap="none" normalizeH="0" baseline="0" smtClean="0">
                              <a:ln>
                                <a:noFill/>
                              </a:ln>
                              <a:solidFill>
                                <a:schemeClr val="tx1"/>
                              </a:solidFill>
                              <a:effectLst/>
                              <a:latin typeface="Cambria Math" panose="02040503050406030204" pitchFamily="18" charset="0"/>
                            </a:rPr>
                            <m:t>𝑠𝑒𝑞</m:t>
                          </m:r>
                        </m:sub>
                      </m:sSub>
                    </m:oMath>
                  </m:oMathPara>
                </a14:m>
                <a:endParaRPr kumimoji="0" lang="ko-KR" altLang="en-US" sz="1200" b="0" i="0" u="none" strike="noStrike" cap="none" normalizeH="0" baseline="0" dirty="0" smtClean="0">
                  <a:ln>
                    <a:noFill/>
                  </a:ln>
                  <a:solidFill>
                    <a:schemeClr val="tx1"/>
                  </a:solidFill>
                  <a:effectLst/>
                  <a:latin typeface="Times New Roman" panose="02020603050405020304" pitchFamily="18" charset="0"/>
                </a:endParaRPr>
              </a:p>
            </p:txBody>
          </p:sp>
        </mc:Choice>
        <mc:Fallback xmlns="">
          <p:sp>
            <p:nvSpPr>
              <p:cNvPr id="19" name="직사각형 18"/>
              <p:cNvSpPr>
                <a:spLocks noRot="1" noChangeAspect="1" noMove="1" noResize="1" noEditPoints="1" noAdjustHandles="1" noChangeArrowheads="1" noChangeShapeType="1" noTextEdit="1"/>
              </p:cNvSpPr>
              <p:nvPr/>
            </p:nvSpPr>
            <p:spPr bwMode="auto">
              <a:xfrm>
                <a:off x="1692000" y="4437169"/>
                <a:ext cx="1800000" cy="360000"/>
              </a:xfrm>
              <a:prstGeom prst="rect">
                <a:avLst/>
              </a:prstGeom>
              <a:blipFill rotWithShape="0">
                <a:blip r:embed="rId3"/>
                <a:stretch>
                  <a:fillRect/>
                </a:stretch>
              </a:blip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ko-KR" altLang="en-US">
                    <a:noFill/>
                  </a:rPr>
                  <a:t> </a:t>
                </a:r>
              </a:p>
            </p:txBody>
          </p:sp>
        </mc:Fallback>
      </mc:AlternateContent>
      <p:sp>
        <p:nvSpPr>
          <p:cNvPr id="8" name="직사각형 7"/>
          <p:cNvSpPr/>
          <p:nvPr/>
        </p:nvSpPr>
        <p:spPr bwMode="auto">
          <a:xfrm>
            <a:off x="1692000" y="3284944"/>
            <a:ext cx="2880000" cy="360040"/>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0" name="직사각형 19"/>
          <p:cNvSpPr/>
          <p:nvPr/>
        </p:nvSpPr>
        <p:spPr bwMode="auto">
          <a:xfrm>
            <a:off x="4572000" y="3284944"/>
            <a:ext cx="360000" cy="360040"/>
          </a:xfrm>
          <a:prstGeom prst="rect">
            <a:avLst/>
          </a:prstGeom>
          <a:pattFill prst="wdUpDiag">
            <a:fgClr>
              <a:schemeClr val="tx1">
                <a:lumMod val="50000"/>
                <a:lumOff val="50000"/>
              </a:schemeClr>
            </a:fgClr>
            <a:bgClr>
              <a:schemeClr val="accent2">
                <a:lumMod val="20000"/>
                <a:lumOff val="80000"/>
              </a:schemeClr>
            </a:bgClr>
          </a:patt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Box 20"/>
              <p:cNvSpPr txBox="1"/>
              <p:nvPr/>
            </p:nvSpPr>
            <p:spPr>
              <a:xfrm>
                <a:off x="4269001" y="4124121"/>
                <a:ext cx="641971" cy="2672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000" b="0" i="1" smtClean="0">
                              <a:latin typeface="Cambria Math"/>
                            </a:rPr>
                          </m:ctrlPr>
                        </m:sSupPr>
                        <m:e>
                          <m:r>
                            <a:rPr lang="en-US" altLang="ko-KR" sz="1000" b="0" i="1" smtClean="0">
                              <a:latin typeface="Cambria Math" panose="02040503050406030204" pitchFamily="18" charset="0"/>
                            </a:rPr>
                            <m:t>2</m:t>
                          </m:r>
                        </m:e>
                        <m:sup>
                          <m:sSup>
                            <m:sSupPr>
                              <m:ctrlPr>
                                <a:rPr lang="en-US" altLang="ko-KR" sz="1000" b="0" i="1" smtClean="0">
                                  <a:latin typeface="Cambria Math"/>
                                </a:rPr>
                              </m:ctrlPr>
                            </m:sSupPr>
                            <m:e>
                              <m:r>
                                <a:rPr lang="en-US" altLang="ko-KR" sz="1000" b="0" i="1" smtClean="0">
                                  <a:latin typeface="Cambria Math" panose="02040503050406030204" pitchFamily="18" charset="0"/>
                                </a:rPr>
                                <m:t>𝑚</m:t>
                              </m:r>
                            </m:e>
                            <m:sup>
                              <m:r>
                                <a:rPr lang="en-US" altLang="ko-KR" sz="1000" b="0" i="1" smtClean="0">
                                  <a:latin typeface="Cambria Math" panose="02040503050406030204" pitchFamily="18" charset="0"/>
                                </a:rPr>
                                <m:t>′</m:t>
                              </m:r>
                            </m:sup>
                          </m:sSup>
                        </m:sup>
                      </m:sSup>
                      <m:r>
                        <a:rPr lang="en-US" altLang="ko-KR" sz="1000" b="0" i="1" smtClean="0">
                          <a:latin typeface="Cambria Math" panose="02040503050406030204" pitchFamily="18" charset="0"/>
                        </a:rPr>
                        <m:t>−1</m:t>
                      </m:r>
                    </m:oMath>
                  </m:oMathPara>
                </a14:m>
                <a:endParaRPr lang="ko-KR" altLang="en-US" sz="1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269001" y="4124121"/>
                <a:ext cx="641971" cy="267253"/>
              </a:xfrm>
              <a:prstGeom prst="rect">
                <a:avLst/>
              </a:prstGeom>
              <a:blipFill rotWithShape="0">
                <a:blip r:embed="rId7"/>
                <a:stretch>
                  <a:fillRect/>
                </a:stretch>
              </a:blipFill>
            </p:spPr>
            <p:txBody>
              <a:bodyPr/>
              <a:lstStyle/>
              <a:p>
                <a:r>
                  <a:rPr lang="ko-KR" altLang="en-US">
                    <a:noFill/>
                  </a:rPr>
                  <a:t> </a:t>
                </a:r>
              </a:p>
            </p:txBody>
          </p:sp>
        </mc:Fallback>
      </mc:AlternateContent>
      <p:cxnSp>
        <p:nvCxnSpPr>
          <p:cNvPr id="23" name="직선 연결선 22"/>
          <p:cNvCxnSpPr>
            <a:endCxn id="21" idx="1"/>
          </p:cNvCxnSpPr>
          <p:nvPr/>
        </p:nvCxnSpPr>
        <p:spPr bwMode="auto">
          <a:xfrm flipV="1">
            <a:off x="1692000" y="4257748"/>
            <a:ext cx="2577001" cy="17936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직선 연결선 24"/>
          <p:cNvCxnSpPr>
            <a:stCxn id="21" idx="3"/>
          </p:cNvCxnSpPr>
          <p:nvPr/>
        </p:nvCxnSpPr>
        <p:spPr bwMode="auto">
          <a:xfrm>
            <a:off x="4910972" y="4257748"/>
            <a:ext cx="2541028" cy="17936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직사각형 25"/>
          <p:cNvSpPr/>
          <p:nvPr/>
        </p:nvSpPr>
        <p:spPr bwMode="auto">
          <a:xfrm>
            <a:off x="1692000" y="4437169"/>
            <a:ext cx="2880000" cy="360000"/>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TextBox 34"/>
              <p:cNvSpPr txBox="1"/>
              <p:nvPr/>
            </p:nvSpPr>
            <p:spPr>
              <a:xfrm>
                <a:off x="2750100" y="4892700"/>
                <a:ext cx="763799" cy="2672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000" b="0" i="1" smtClean="0">
                              <a:latin typeface="Cambria Math"/>
                            </a:rPr>
                          </m:ctrlPr>
                        </m:sSupPr>
                        <m:e>
                          <m:r>
                            <a:rPr lang="en-US" altLang="ko-KR" sz="1000" b="0" i="1" smtClean="0">
                              <a:latin typeface="Cambria Math" panose="02040503050406030204" pitchFamily="18" charset="0"/>
                            </a:rPr>
                            <m:t>2</m:t>
                          </m:r>
                        </m:e>
                        <m:sup>
                          <m:sSup>
                            <m:sSupPr>
                              <m:ctrlPr>
                                <a:rPr lang="en-US" altLang="ko-KR" sz="1000" b="0" i="1" smtClean="0">
                                  <a:latin typeface="Cambria Math"/>
                                </a:rPr>
                              </m:ctrlPr>
                            </m:sSupPr>
                            <m:e>
                              <m:r>
                                <a:rPr lang="en-US" altLang="ko-KR" sz="1000" b="0" i="1" smtClean="0">
                                  <a:latin typeface="Cambria Math" panose="02040503050406030204" pitchFamily="18" charset="0"/>
                                </a:rPr>
                                <m:t>𝑚</m:t>
                              </m:r>
                            </m:e>
                            <m:sup>
                              <m:r>
                                <a:rPr lang="en-US" altLang="ko-KR" sz="1000" b="0" i="1" smtClean="0">
                                  <a:latin typeface="Cambria Math" panose="02040503050406030204" pitchFamily="18" charset="0"/>
                                </a:rPr>
                                <m:t>′</m:t>
                              </m:r>
                            </m:sup>
                          </m:sSup>
                          <m:r>
                            <a:rPr lang="en-US" altLang="ko-KR" sz="1000" b="0" i="1" smtClean="0">
                              <a:latin typeface="Cambria Math" panose="02040503050406030204" pitchFamily="18" charset="0"/>
                            </a:rPr>
                            <m:t>−1</m:t>
                          </m:r>
                        </m:sup>
                      </m:sSup>
                      <m:r>
                        <a:rPr lang="en-US" altLang="ko-KR" sz="1000" b="0" i="1" smtClean="0">
                          <a:latin typeface="Cambria Math" panose="02040503050406030204" pitchFamily="18" charset="0"/>
                        </a:rPr>
                        <m:t>−1</m:t>
                      </m:r>
                    </m:oMath>
                  </m:oMathPara>
                </a14:m>
                <a:endParaRPr lang="ko-KR" altLang="en-US" sz="1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2750100" y="4892700"/>
                <a:ext cx="763799" cy="267253"/>
              </a:xfrm>
              <a:prstGeom prst="rect">
                <a:avLst/>
              </a:prstGeom>
              <a:blipFill rotWithShape="0">
                <a:blip r:embed="rId8"/>
                <a:stretch>
                  <a:fillRect/>
                </a:stretch>
              </a:blipFill>
            </p:spPr>
            <p:txBody>
              <a:bodyPr/>
              <a:lstStyle/>
              <a:p>
                <a:r>
                  <a:rPr lang="ko-KR" altLang="en-US">
                    <a:noFill/>
                  </a:rPr>
                  <a:t> </a:t>
                </a:r>
              </a:p>
            </p:txBody>
          </p:sp>
        </mc:Fallback>
      </mc:AlternateContent>
      <p:cxnSp>
        <p:nvCxnSpPr>
          <p:cNvPr id="37" name="직선 연결선 36"/>
          <p:cNvCxnSpPr>
            <a:endCxn id="35" idx="1"/>
          </p:cNvCxnSpPr>
          <p:nvPr/>
        </p:nvCxnSpPr>
        <p:spPr bwMode="auto">
          <a:xfrm>
            <a:off x="1692000" y="4797169"/>
            <a:ext cx="1058100" cy="229158"/>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직선 연결선 38"/>
          <p:cNvCxnSpPr>
            <a:stCxn id="35" idx="3"/>
            <a:endCxn id="18" idx="2"/>
          </p:cNvCxnSpPr>
          <p:nvPr/>
        </p:nvCxnSpPr>
        <p:spPr bwMode="auto">
          <a:xfrm flipV="1">
            <a:off x="3513899" y="4797169"/>
            <a:ext cx="1058101" cy="229158"/>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0" name="직사각형 39"/>
              <p:cNvSpPr/>
              <p:nvPr/>
            </p:nvSpPr>
            <p:spPr bwMode="auto">
              <a:xfrm>
                <a:off x="6012240" y="4437112"/>
                <a:ext cx="1440000" cy="3600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altLang="ko-KR" sz="1200" b="0" i="1" u="none" strike="noStrike" cap="none" normalizeH="0" baseline="0" smtClean="0">
                              <a:ln>
                                <a:noFill/>
                              </a:ln>
                              <a:solidFill>
                                <a:schemeClr val="tx1"/>
                              </a:solidFill>
                              <a:effectLst/>
                              <a:latin typeface="Cambria Math"/>
                            </a:rPr>
                          </m:ctrlPr>
                        </m:sSubPr>
                        <m:e>
                          <m:r>
                            <a:rPr kumimoji="0" lang="en-US" altLang="ko-KR" sz="1200" b="0" i="1" u="none" strike="noStrike" cap="none" normalizeH="0" baseline="0" smtClean="0">
                              <a:ln>
                                <a:noFill/>
                              </a:ln>
                              <a:solidFill>
                                <a:schemeClr val="tx1"/>
                              </a:solidFill>
                              <a:effectLst/>
                              <a:latin typeface="Cambria Math" panose="02040503050406030204" pitchFamily="18" charset="0"/>
                            </a:rPr>
                            <m:t>𝑁</m:t>
                          </m:r>
                        </m:e>
                        <m:sub>
                          <m:r>
                            <a:rPr kumimoji="0" lang="en-US" altLang="ko-KR" sz="1200" b="0" i="1" u="none" strike="noStrike" cap="none" normalizeH="0" baseline="0" smtClean="0">
                              <a:ln>
                                <a:noFill/>
                              </a:ln>
                              <a:solidFill>
                                <a:schemeClr val="tx1"/>
                              </a:solidFill>
                              <a:effectLst/>
                              <a:latin typeface="Cambria Math" panose="02040503050406030204" pitchFamily="18" charset="0"/>
                            </a:rPr>
                            <m:t>𝑝𝑎𝑟</m:t>
                          </m:r>
                        </m:sub>
                      </m:sSub>
                    </m:oMath>
                  </m:oMathPara>
                </a14:m>
                <a:endParaRPr kumimoji="0" lang="ko-KR" altLang="en-US" sz="1200" b="0" i="0" u="none" strike="noStrike" cap="none" normalizeH="0" baseline="0" dirty="0" smtClean="0">
                  <a:ln>
                    <a:noFill/>
                  </a:ln>
                  <a:solidFill>
                    <a:schemeClr val="tx1"/>
                  </a:solidFill>
                  <a:effectLst/>
                  <a:latin typeface="Times New Roman" panose="02020603050405020304" pitchFamily="18" charset="0"/>
                </a:endParaRPr>
              </a:p>
            </p:txBody>
          </p:sp>
        </mc:Choice>
        <mc:Fallback xmlns="">
          <p:sp>
            <p:nvSpPr>
              <p:cNvPr id="40" name="직사각형 39"/>
              <p:cNvSpPr>
                <a:spLocks noRot="1" noChangeAspect="1" noMove="1" noResize="1" noEditPoints="1" noAdjustHandles="1" noChangeArrowheads="1" noChangeShapeType="1" noTextEdit="1"/>
              </p:cNvSpPr>
              <p:nvPr/>
            </p:nvSpPr>
            <p:spPr bwMode="auto">
              <a:xfrm>
                <a:off x="6012240" y="4437112"/>
                <a:ext cx="1440000" cy="360000"/>
              </a:xfrm>
              <a:prstGeom prst="rect">
                <a:avLst/>
              </a:prstGeom>
              <a:blipFill rotWithShape="0">
                <a:blip r:embed="rId6"/>
                <a:stretch>
                  <a:fillRect/>
                </a:stretch>
              </a:blipFill>
              <a:ln w="12700" cap="flat" cmpd="sng" algn="ctr">
                <a:solidFill>
                  <a:schemeClr val="tx1"/>
                </a:solidFill>
                <a:prstDash val="solid"/>
                <a:round/>
                <a:headEnd type="none" w="sm" len="sm"/>
                <a:tailEnd type="none" w="sm" len="sm"/>
              </a:ln>
              <a:effectLst/>
              <a:extLst/>
            </p:spPr>
            <p:txBody>
              <a:bodyPr/>
              <a:lstStyle/>
              <a:p>
                <a:r>
                  <a:rPr lang="ko-KR" altLang="en-US">
                    <a:noFill/>
                  </a:rPr>
                  <a:t> </a:t>
                </a:r>
              </a:p>
            </p:txBody>
          </p:sp>
        </mc:Fallback>
      </mc:AlternateContent>
      <p:cxnSp>
        <p:nvCxnSpPr>
          <p:cNvPr id="42" name="직선 연결선 41"/>
          <p:cNvCxnSpPr/>
          <p:nvPr/>
        </p:nvCxnSpPr>
        <p:spPr bwMode="auto">
          <a:xfrm>
            <a:off x="4928086" y="3644984"/>
            <a:ext cx="2523914" cy="801834"/>
          </a:xfrm>
          <a:prstGeom prst="line">
            <a:avLst/>
          </a:prstGeom>
          <a:solidFill>
            <a:schemeClr val="accent1"/>
          </a:solidFill>
          <a:ln w="12700" cap="flat" cmpd="sng" algn="ctr">
            <a:solidFill>
              <a:schemeClr val="bg1">
                <a:lumMod val="85000"/>
              </a:schemeClr>
            </a:solidFill>
            <a:prstDash val="dash"/>
            <a:round/>
            <a:headEnd type="none" w="sm" len="sm"/>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4" name="직사각형 43"/>
              <p:cNvSpPr/>
              <p:nvPr/>
            </p:nvSpPr>
            <p:spPr bwMode="auto">
              <a:xfrm>
                <a:off x="3491400" y="4437112"/>
                <a:ext cx="2520000" cy="360000"/>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altLang="ko-KR" sz="1200" b="0" i="1" u="none" strike="noStrike" cap="none" normalizeH="0" baseline="0" smtClean="0">
                              <a:ln>
                                <a:noFill/>
                              </a:ln>
                              <a:solidFill>
                                <a:schemeClr val="tx1"/>
                              </a:solidFill>
                              <a:effectLst/>
                              <a:latin typeface="Cambria Math"/>
                            </a:rPr>
                          </m:ctrlPr>
                        </m:sSubPr>
                        <m:e>
                          <m:r>
                            <a:rPr kumimoji="0" lang="en-US" altLang="ko-KR" sz="1200" b="0" i="1" u="none" strike="noStrike" cap="none" normalizeH="0" baseline="0" smtClean="0">
                              <a:ln>
                                <a:noFill/>
                              </a:ln>
                              <a:solidFill>
                                <a:schemeClr val="tx1"/>
                              </a:solidFill>
                              <a:effectLst/>
                              <a:latin typeface="Cambria Math" panose="02040503050406030204" pitchFamily="18" charset="0"/>
                            </a:rPr>
                            <m:t>𝑁</m:t>
                          </m:r>
                        </m:e>
                        <m:sub>
                          <m:r>
                            <a:rPr kumimoji="0" lang="en-US" altLang="ko-KR" sz="1200" b="0" i="1" u="none" strike="noStrike" cap="none" normalizeH="0" baseline="0" smtClean="0">
                              <a:ln>
                                <a:noFill/>
                              </a:ln>
                              <a:solidFill>
                                <a:schemeClr val="tx1"/>
                              </a:solidFill>
                              <a:effectLst/>
                              <a:latin typeface="Cambria Math" panose="02040503050406030204" pitchFamily="18" charset="0"/>
                            </a:rPr>
                            <m:t>𝑧𝑒𝑟𝑜</m:t>
                          </m:r>
                        </m:sub>
                      </m:sSub>
                    </m:oMath>
                  </m:oMathPara>
                </a14:m>
                <a:endParaRPr kumimoji="0" lang="ko-KR" altLang="en-US" sz="1200" b="0" i="0" u="none" strike="noStrike" cap="none" normalizeH="0" baseline="0" dirty="0" smtClean="0">
                  <a:ln>
                    <a:noFill/>
                  </a:ln>
                  <a:solidFill>
                    <a:schemeClr val="tx1"/>
                  </a:solidFill>
                  <a:effectLst/>
                  <a:latin typeface="Times New Roman" panose="02020603050405020304" pitchFamily="18" charset="0"/>
                </a:endParaRPr>
              </a:p>
            </p:txBody>
          </p:sp>
        </mc:Choice>
        <mc:Fallback xmlns="">
          <p:sp>
            <p:nvSpPr>
              <p:cNvPr id="44" name="직사각형 43"/>
              <p:cNvSpPr>
                <a:spLocks noRot="1" noChangeAspect="1" noMove="1" noResize="1" noEditPoints="1" noAdjustHandles="1" noChangeArrowheads="1" noChangeShapeType="1" noTextEdit="1"/>
              </p:cNvSpPr>
              <p:nvPr/>
            </p:nvSpPr>
            <p:spPr bwMode="auto">
              <a:xfrm>
                <a:off x="3491400" y="4437112"/>
                <a:ext cx="2520000" cy="360000"/>
              </a:xfrm>
              <a:prstGeom prst="rect">
                <a:avLst/>
              </a:prstGeom>
              <a:blipFill rotWithShape="0">
                <a:blip r:embed="rId9"/>
                <a:stretch>
                  <a:fillRect/>
                </a:stretch>
              </a:blipFill>
              <a:ln w="12700" cap="flat" cmpd="sng" algn="ctr">
                <a:solidFill>
                  <a:schemeClr val="tx1"/>
                </a:solidFill>
                <a:prstDash val="solid"/>
                <a:round/>
                <a:headEnd type="none" w="sm" len="sm"/>
                <a:tailEnd type="none" w="sm" len="sm"/>
              </a:ln>
              <a:effectLst/>
              <a:extLst/>
            </p:spPr>
            <p:txBody>
              <a:bodyPr/>
              <a:lstStyle/>
              <a:p>
                <a:r>
                  <a:rPr lang="ko-KR" altLang="en-US">
                    <a:noFill/>
                  </a:rPr>
                  <a:t> </a:t>
                </a:r>
              </a:p>
            </p:txBody>
          </p:sp>
        </mc:Fallback>
      </mc:AlternateContent>
      <p:cxnSp>
        <p:nvCxnSpPr>
          <p:cNvPr id="46" name="직선 연결선 45"/>
          <p:cNvCxnSpPr/>
          <p:nvPr/>
        </p:nvCxnSpPr>
        <p:spPr bwMode="auto">
          <a:xfrm>
            <a:off x="3487094" y="3644984"/>
            <a:ext cx="2523914" cy="801834"/>
          </a:xfrm>
          <a:prstGeom prst="line">
            <a:avLst/>
          </a:prstGeom>
          <a:solidFill>
            <a:schemeClr val="accent1"/>
          </a:solidFill>
          <a:ln w="12700" cap="flat" cmpd="sng" algn="ctr">
            <a:solidFill>
              <a:schemeClr val="bg1">
                <a:lumMod val="85000"/>
              </a:schemeClr>
            </a:solidFill>
            <a:prstDash val="dash"/>
            <a:round/>
            <a:headEnd type="none" w="sm" len="sm"/>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7" name="TextBox 46"/>
              <p:cNvSpPr txBox="1"/>
              <p:nvPr/>
            </p:nvSpPr>
            <p:spPr>
              <a:xfrm>
                <a:off x="5053397" y="3915996"/>
                <a:ext cx="866006"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000" b="0" i="1" smtClean="0">
                              <a:latin typeface="Cambria Math"/>
                            </a:rPr>
                          </m:ctrlPr>
                        </m:sSupPr>
                        <m:e>
                          <m:r>
                            <a:rPr lang="en-US" altLang="ko-KR" sz="1000" b="0" i="1" smtClean="0">
                              <a:latin typeface="Cambria Math" panose="02040503050406030204" pitchFamily="18" charset="0"/>
                            </a:rPr>
                            <m:t>𝑚</m:t>
                          </m:r>
                        </m:e>
                        <m:sup>
                          <m:r>
                            <a:rPr lang="en-US" altLang="ko-KR" sz="1000" b="0" i="1" smtClean="0">
                              <a:latin typeface="Cambria Math" panose="02040503050406030204" pitchFamily="18" charset="0"/>
                            </a:rPr>
                            <m:t>′</m:t>
                          </m:r>
                        </m:sup>
                      </m:sSup>
                      <m:r>
                        <a:rPr lang="en-US" altLang="ko-KR" sz="1000" b="0" i="1" smtClean="0">
                          <a:latin typeface="Cambria Math" panose="02040503050406030204" pitchFamily="18" charset="0"/>
                        </a:rPr>
                        <m:t>=</m:t>
                      </m:r>
                      <m:r>
                        <a:rPr lang="en-US" altLang="ko-KR" sz="1000" b="0" i="1" smtClean="0">
                          <a:latin typeface="Cambria Math" panose="02040503050406030204" pitchFamily="18" charset="0"/>
                        </a:rPr>
                        <m:t>𝑚</m:t>
                      </m:r>
                      <m:r>
                        <a:rPr lang="en-US" altLang="ko-KR" sz="1000" b="0" i="1" smtClean="0">
                          <a:latin typeface="Cambria Math" panose="02040503050406030204" pitchFamily="18" charset="0"/>
                        </a:rPr>
                        <m:t>+1</m:t>
                      </m:r>
                    </m:oMath>
                  </m:oMathPara>
                </a14:m>
                <a:endParaRPr lang="ko-KR" altLang="en-US" sz="1000" dirty="0"/>
              </a:p>
            </p:txBody>
          </p:sp>
        </mc:Choice>
        <mc:Fallback xmlns="">
          <p:sp>
            <p:nvSpPr>
              <p:cNvPr id="47" name="TextBox 46"/>
              <p:cNvSpPr txBox="1">
                <a:spLocks noRot="1" noChangeAspect="1" noMove="1" noResize="1" noEditPoints="1" noAdjustHandles="1" noChangeArrowheads="1" noChangeShapeType="1" noTextEdit="1"/>
              </p:cNvSpPr>
              <p:nvPr/>
            </p:nvSpPr>
            <p:spPr>
              <a:xfrm>
                <a:off x="5053397" y="3915996"/>
                <a:ext cx="866006" cy="246221"/>
              </a:xfrm>
              <a:prstGeom prst="rect">
                <a:avLst/>
              </a:prstGeom>
              <a:blipFill rotWithShape="0">
                <a:blip r:embed="rId10"/>
                <a:stretch>
                  <a:fillRect/>
                </a:stretch>
              </a:blipFill>
            </p:spPr>
            <p:txBody>
              <a:bodyPr/>
              <a:lstStyle/>
              <a:p>
                <a:r>
                  <a:rPr lang="ko-KR" altLang="en-US">
                    <a:noFill/>
                  </a:rPr>
                  <a:t> </a:t>
                </a:r>
              </a:p>
            </p:txBody>
          </p:sp>
        </mc:Fallback>
      </mc:AlternateContent>
      <p:sp>
        <p:nvSpPr>
          <p:cNvPr id="32" name="직사각형 31"/>
          <p:cNvSpPr/>
          <p:nvPr/>
        </p:nvSpPr>
        <p:spPr bwMode="auto">
          <a:xfrm>
            <a:off x="1691760" y="4437092"/>
            <a:ext cx="2880000" cy="360040"/>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3019623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Information Reconciliation (3/3)</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685800" y="1981200"/>
                <a:ext cx="7884000" cy="4114800"/>
              </a:xfrm>
            </p:spPr>
            <p:txBody>
              <a:bodyPr/>
              <a:lstStyle/>
              <a:p>
                <a:r>
                  <a:rPr lang="en-US" altLang="ko-KR" sz="2800" dirty="0" smtClean="0"/>
                  <a:t>Error correction code based reconciliation</a:t>
                </a:r>
              </a:p>
              <a:p>
                <a:pPr lvl="1"/>
                <a:r>
                  <a:rPr lang="en-US" altLang="ko-KR" sz="2400" dirty="0"/>
                  <a:t>7</a:t>
                </a:r>
                <a:r>
                  <a:rPr lang="en-US" altLang="ko-KR" sz="2400" dirty="0" smtClean="0"/>
                  <a:t>) Alice sends parity parts of the </a:t>
                </a:r>
                <a:r>
                  <a:rPr lang="en-US" altLang="ko-KR" sz="2400" dirty="0" err="1" smtClean="0"/>
                  <a:t>codeword</a:t>
                </a:r>
                <a:r>
                  <a:rPr lang="en-US" altLang="ko-KR" sz="2400" dirty="0" smtClean="0"/>
                  <a:t> to Bob using public perfect channel</a:t>
                </a:r>
              </a:p>
              <a:p>
                <a:pPr lvl="1"/>
                <a:r>
                  <a:rPr lang="en-US" altLang="ko-KR" sz="2400" dirty="0"/>
                  <a:t>8</a:t>
                </a:r>
                <a:r>
                  <a:rPr lang="en-US" altLang="ko-KR" sz="2400" dirty="0" smtClean="0"/>
                  <a:t>) If the number of discrepancy is smaller than error correction capability, i.e. </a:t>
                </a:r>
                <a14:m>
                  <m:oMath xmlns:m="http://schemas.openxmlformats.org/officeDocument/2006/math">
                    <m:sSub>
                      <m:sSubPr>
                        <m:ctrlPr>
                          <a:rPr lang="en-US" altLang="ko-KR" sz="2400" b="0" i="1" smtClean="0">
                            <a:latin typeface="Cambria Math"/>
                          </a:rPr>
                        </m:ctrlPr>
                      </m:sSubPr>
                      <m:e>
                        <m:r>
                          <a:rPr lang="en-US" altLang="ko-KR" sz="2400" b="0" i="1" smtClean="0">
                            <a:latin typeface="Cambria Math" panose="02040503050406030204" pitchFamily="18" charset="0"/>
                          </a:rPr>
                          <m:t>𝑁</m:t>
                        </m:r>
                      </m:e>
                      <m:sub>
                        <m:r>
                          <a:rPr lang="en-US" altLang="ko-KR" sz="2400" b="0" i="1" smtClean="0">
                            <a:latin typeface="Cambria Math" panose="02040503050406030204" pitchFamily="18" charset="0"/>
                          </a:rPr>
                          <m:t>𝑒𝑟𝑟</m:t>
                        </m:r>
                      </m:sub>
                    </m:sSub>
                    <m:r>
                      <a:rPr lang="en-US" altLang="ko-KR" sz="2400" b="0" i="1" smtClean="0">
                        <a:latin typeface="Cambria Math" panose="02040503050406030204" pitchFamily="18" charset="0"/>
                      </a:rPr>
                      <m:t>≤</m:t>
                    </m:r>
                    <m:r>
                      <a:rPr lang="en-US" altLang="ko-KR" sz="2400" b="0" i="1" smtClean="0">
                        <a:latin typeface="Cambria Math" panose="02040503050406030204" pitchFamily="18" charset="0"/>
                      </a:rPr>
                      <m:t>𝑡</m:t>
                    </m:r>
                  </m:oMath>
                </a14:m>
                <a:r>
                  <a:rPr lang="en-US" altLang="ko-KR" sz="2400" dirty="0" smtClean="0"/>
                  <a:t>, the errors in the sequence can be corrected.</a:t>
                </a:r>
              </a:p>
              <a:p>
                <a:pPr lvl="1"/>
                <a:r>
                  <a:rPr lang="en-US" altLang="ko-KR" sz="2400" dirty="0"/>
                  <a:t>9</a:t>
                </a:r>
                <a:r>
                  <a:rPr lang="en-US" altLang="ko-KR" sz="2400" dirty="0" smtClean="0"/>
                  <a:t>) Then the legitimate parties have exactly same sequence </a:t>
                </a:r>
                <a14:m>
                  <m:oMath xmlns:m="http://schemas.openxmlformats.org/officeDocument/2006/math">
                    <m:r>
                      <a:rPr lang="en-US" altLang="ko-KR" sz="2400" b="0" i="1" smtClean="0">
                        <a:latin typeface="Cambria Math" panose="02040503050406030204" pitchFamily="18" charset="0"/>
                      </a:rPr>
                      <m:t>𝑠</m:t>
                    </m:r>
                  </m:oMath>
                </a14:m>
                <a:endParaRPr lang="en-US" altLang="ko-KR" sz="24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685800" y="1981200"/>
                <a:ext cx="7884000" cy="4114800"/>
              </a:xfrm>
              <a:blipFill rotWithShape="1">
                <a:blip r:embed="rId2"/>
                <a:stretch>
                  <a:fillRect l="-1392" t="-1481"/>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21</a:t>
            </a:fld>
            <a:endParaRPr lang="en-US" altLang="ko-KR"/>
          </a:p>
        </p:txBody>
      </p:sp>
    </p:spTree>
    <p:extLst>
      <p:ext uri="{BB962C8B-B14F-4D97-AF65-F5344CB8AC3E}">
        <p14:creationId xmlns:p14="http://schemas.microsoft.com/office/powerpoint/2010/main" val="2418687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Secret Key Agreement Protocol</a:t>
            </a:r>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22</a:t>
            </a:fld>
            <a:endParaRPr lang="en-US" altLang="ko-KR"/>
          </a:p>
        </p:txBody>
      </p:sp>
      <p:grpSp>
        <p:nvGrpSpPr>
          <p:cNvPr id="3" name="그룹 2"/>
          <p:cNvGrpSpPr/>
          <p:nvPr/>
        </p:nvGrpSpPr>
        <p:grpSpPr>
          <a:xfrm>
            <a:off x="2231740" y="1708911"/>
            <a:ext cx="6801083" cy="4227474"/>
            <a:chOff x="2231740" y="1708911"/>
            <a:chExt cx="6801083" cy="4227474"/>
          </a:xfrm>
        </p:grpSpPr>
        <p:grpSp>
          <p:nvGrpSpPr>
            <p:cNvPr id="71" name="그룹 70"/>
            <p:cNvGrpSpPr/>
            <p:nvPr/>
          </p:nvGrpSpPr>
          <p:grpSpPr>
            <a:xfrm>
              <a:off x="2231740" y="1708911"/>
              <a:ext cx="6801083" cy="4227474"/>
              <a:chOff x="2231740" y="1708911"/>
              <a:chExt cx="6801083" cy="4227474"/>
            </a:xfrm>
          </p:grpSpPr>
          <p:sp>
            <p:nvSpPr>
              <p:cNvPr id="72" name="직사각형 71"/>
              <p:cNvSpPr/>
              <p:nvPr/>
            </p:nvSpPr>
            <p:spPr bwMode="auto">
              <a:xfrm>
                <a:off x="2231740" y="1708911"/>
                <a:ext cx="4680520" cy="2075464"/>
              </a:xfrm>
              <a:prstGeom prst="rect">
                <a:avLst/>
              </a:prstGeom>
              <a:noFill/>
              <a:ln w="12700"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3" name="직사각형 72"/>
              <p:cNvSpPr/>
              <p:nvPr/>
            </p:nvSpPr>
            <p:spPr>
              <a:xfrm>
                <a:off x="2424853" y="1859725"/>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dirty="0" smtClean="0">
                    <a:solidFill>
                      <a:schemeClr val="tx1"/>
                    </a:solidFill>
                  </a:rPr>
                  <a:t>Alice (STA1)</a:t>
                </a:r>
                <a:endParaRPr lang="ko-KR" altLang="en-US" sz="800" dirty="0">
                  <a:solidFill>
                    <a:schemeClr val="tx1"/>
                  </a:solidFill>
                </a:endParaRPr>
              </a:p>
            </p:txBody>
          </p:sp>
          <p:sp>
            <p:nvSpPr>
              <p:cNvPr id="74" name="직사각형 73"/>
              <p:cNvSpPr/>
              <p:nvPr/>
            </p:nvSpPr>
            <p:spPr>
              <a:xfrm>
                <a:off x="5348664" y="1859724"/>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dirty="0" smtClean="0">
                    <a:solidFill>
                      <a:schemeClr val="tx1"/>
                    </a:solidFill>
                  </a:rPr>
                  <a:t>Bob (STA1)</a:t>
                </a:r>
                <a:endParaRPr lang="ko-KR" altLang="en-US" sz="800" dirty="0">
                  <a:solidFill>
                    <a:schemeClr val="tx1"/>
                  </a:solidFill>
                </a:endParaRPr>
              </a:p>
            </p:txBody>
          </p:sp>
          <p:sp>
            <p:nvSpPr>
              <p:cNvPr id="76" name="직사각형 75"/>
              <p:cNvSpPr/>
              <p:nvPr/>
            </p:nvSpPr>
            <p:spPr>
              <a:xfrm>
                <a:off x="2435504" y="3238362"/>
                <a:ext cx="1308480" cy="436408"/>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err="1" smtClean="0">
                    <a:solidFill>
                      <a:schemeClr val="tx1"/>
                    </a:solidFill>
                  </a:rPr>
                  <a:t>Quantizer</a:t>
                </a:r>
                <a:endParaRPr lang="en-US" altLang="ko-KR" sz="900" dirty="0" smtClean="0">
                  <a:solidFill>
                    <a:schemeClr val="tx1"/>
                  </a:solidFill>
                </a:endParaRPr>
              </a:p>
            </p:txBody>
          </p:sp>
          <p:sp>
            <p:nvSpPr>
              <p:cNvPr id="78" name="직사각형 77"/>
              <p:cNvSpPr/>
              <p:nvPr/>
            </p:nvSpPr>
            <p:spPr>
              <a:xfrm>
                <a:off x="5345972" y="3219847"/>
                <a:ext cx="1308480" cy="436408"/>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err="1" smtClean="0">
                    <a:solidFill>
                      <a:schemeClr val="tx1"/>
                    </a:solidFill>
                  </a:rPr>
                  <a:t>Quantizer</a:t>
                </a:r>
                <a:endParaRPr lang="en-US" altLang="ko-KR" sz="900" dirty="0" smtClean="0">
                  <a:solidFill>
                    <a:schemeClr val="tx1"/>
                  </a:solidFill>
                </a:endParaRPr>
              </a:p>
            </p:txBody>
          </p:sp>
          <p:sp>
            <p:nvSpPr>
              <p:cNvPr id="79" name="직사각형 78"/>
              <p:cNvSpPr/>
              <p:nvPr/>
            </p:nvSpPr>
            <p:spPr>
              <a:xfrm>
                <a:off x="2436664" y="4121129"/>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Reconciliation</a:t>
                </a:r>
              </a:p>
            </p:txBody>
          </p:sp>
          <p:sp>
            <p:nvSpPr>
              <p:cNvPr id="80" name="직사각형 79"/>
              <p:cNvSpPr/>
              <p:nvPr/>
            </p:nvSpPr>
            <p:spPr>
              <a:xfrm>
                <a:off x="5360475" y="4121129"/>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Reconciliation</a:t>
                </a:r>
              </a:p>
            </p:txBody>
          </p:sp>
          <p:grpSp>
            <p:nvGrpSpPr>
              <p:cNvPr id="81" name="그룹 80"/>
              <p:cNvGrpSpPr/>
              <p:nvPr/>
            </p:nvGrpSpPr>
            <p:grpSpPr>
              <a:xfrm>
                <a:off x="3733333" y="1988294"/>
                <a:ext cx="1615330" cy="191918"/>
                <a:chOff x="4080078" y="577850"/>
                <a:chExt cx="1671266" cy="279400"/>
              </a:xfrm>
            </p:grpSpPr>
            <p:cxnSp>
              <p:nvCxnSpPr>
                <p:cNvPr id="135" name="직선 화살표 연결선 134"/>
                <p:cNvCxnSpPr/>
                <p:nvPr/>
              </p:nvCxnSpPr>
              <p:spPr>
                <a:xfrm>
                  <a:off x="4080078" y="577850"/>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6" name="직선 화살표 연결선 135"/>
                <p:cNvCxnSpPr/>
                <p:nvPr/>
              </p:nvCxnSpPr>
              <p:spPr>
                <a:xfrm flipH="1">
                  <a:off x="4080078" y="857250"/>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4081203" y="1974305"/>
                <a:ext cx="963725" cy="230832"/>
              </a:xfrm>
              <a:prstGeom prst="rect">
                <a:avLst/>
              </a:prstGeom>
              <a:noFill/>
            </p:spPr>
            <p:txBody>
              <a:bodyPr wrap="none" rtlCol="0">
                <a:spAutoFit/>
              </a:bodyPr>
              <a:lstStyle/>
              <a:p>
                <a:r>
                  <a:rPr lang="en-US" altLang="ko-KR" sz="900" dirty="0" smtClean="0"/>
                  <a:t>Channel Probing</a:t>
                </a:r>
                <a:endParaRPr lang="ko-KR" altLang="en-US" sz="900" dirty="0"/>
              </a:p>
            </p:txBody>
          </p:sp>
          <p:cxnSp>
            <p:nvCxnSpPr>
              <p:cNvPr id="83" name="직선 화살표 연결선 82"/>
              <p:cNvCxnSpPr>
                <a:stCxn id="73" idx="2"/>
                <a:endCxn id="120" idx="0"/>
              </p:cNvCxnSpPr>
              <p:nvPr/>
            </p:nvCxnSpPr>
            <p:spPr>
              <a:xfrm flipH="1">
                <a:off x="3079092" y="2337237"/>
                <a:ext cx="1" cy="213181"/>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6" name="직선 화살표 연결선 85"/>
              <p:cNvCxnSpPr>
                <a:stCxn id="74" idx="2"/>
                <a:endCxn id="121" idx="0"/>
              </p:cNvCxnSpPr>
              <p:nvPr/>
            </p:nvCxnSpPr>
            <p:spPr>
              <a:xfrm flipH="1">
                <a:off x="6000212" y="2337236"/>
                <a:ext cx="2692" cy="213182"/>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7" name="직선 화살표 연결선 86"/>
              <p:cNvCxnSpPr>
                <a:stCxn id="78" idx="2"/>
                <a:endCxn id="80" idx="0"/>
              </p:cNvCxnSpPr>
              <p:nvPr/>
            </p:nvCxnSpPr>
            <p:spPr>
              <a:xfrm>
                <a:off x="6000212" y="3656255"/>
                <a:ext cx="14503" cy="464874"/>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88" name="직사각형 87"/>
              <p:cNvSpPr/>
              <p:nvPr/>
            </p:nvSpPr>
            <p:spPr>
              <a:xfrm>
                <a:off x="2436664" y="4991517"/>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Privacy Amplification</a:t>
                </a:r>
              </a:p>
              <a:p>
                <a:pPr algn="ctr"/>
                <a:r>
                  <a:rPr lang="en-US" altLang="ko-KR" sz="900" dirty="0" smtClean="0">
                    <a:solidFill>
                      <a:schemeClr val="tx1"/>
                    </a:solidFill>
                  </a:rPr>
                  <a:t>(w/ compression)</a:t>
                </a:r>
              </a:p>
            </p:txBody>
          </p:sp>
          <p:sp>
            <p:nvSpPr>
              <p:cNvPr id="89" name="직사각형 88"/>
              <p:cNvSpPr/>
              <p:nvPr/>
            </p:nvSpPr>
            <p:spPr>
              <a:xfrm>
                <a:off x="5360475" y="4991517"/>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Privacy Amplification</a:t>
                </a:r>
              </a:p>
              <a:p>
                <a:pPr algn="ctr"/>
                <a:r>
                  <a:rPr lang="en-US" altLang="ko-KR" sz="900" dirty="0" smtClean="0">
                    <a:solidFill>
                      <a:schemeClr val="tx1"/>
                    </a:solidFill>
                  </a:rPr>
                  <a:t>(w/ compression)</a:t>
                </a:r>
              </a:p>
            </p:txBody>
          </p:sp>
          <mc:AlternateContent xmlns:mc="http://schemas.openxmlformats.org/markup-compatibility/2006" xmlns:a14="http://schemas.microsoft.com/office/drawing/2010/main">
            <mc:Choice Requires="a14">
              <p:sp>
                <p:nvSpPr>
                  <p:cNvPr id="90" name="직사각형 89"/>
                  <p:cNvSpPr/>
                  <p:nvPr/>
                </p:nvSpPr>
                <p:spPr>
                  <a:xfrm>
                    <a:off x="2435504" y="5697629"/>
                    <a:ext cx="1308480" cy="238756"/>
                  </a:xfrm>
                  <a:prstGeom prst="rect">
                    <a:avLst/>
                  </a:prstGeom>
                  <a:solidFill>
                    <a:srgbClr val="DDA39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Secret key, </a:t>
                    </a:r>
                    <a14:m>
                      <m:oMath xmlns:m="http://schemas.openxmlformats.org/officeDocument/2006/math">
                        <m:r>
                          <a:rPr lang="en-US" altLang="ko-KR" sz="900" b="0" i="1" smtClean="0">
                            <a:solidFill>
                              <a:schemeClr val="tx1"/>
                            </a:solidFill>
                            <a:latin typeface="Cambria Math" panose="02040503050406030204" pitchFamily="18" charset="0"/>
                          </a:rPr>
                          <m:t>𝑘</m:t>
                        </m:r>
                      </m:oMath>
                    </a14:m>
                    <a:endParaRPr lang="en-US" altLang="ko-KR" sz="900" dirty="0" smtClean="0">
                      <a:solidFill>
                        <a:schemeClr val="tx1"/>
                      </a:solidFill>
                    </a:endParaRPr>
                  </a:p>
                </p:txBody>
              </p:sp>
            </mc:Choice>
            <mc:Fallback xmlns="">
              <p:sp>
                <p:nvSpPr>
                  <p:cNvPr id="90" name="직사각형 89"/>
                  <p:cNvSpPr>
                    <a:spLocks noRot="1" noChangeAspect="1" noMove="1" noResize="1" noEditPoints="1" noAdjustHandles="1" noChangeArrowheads="1" noChangeShapeType="1" noTextEdit="1"/>
                  </p:cNvSpPr>
                  <p:nvPr/>
                </p:nvSpPr>
                <p:spPr>
                  <a:xfrm>
                    <a:off x="2435504" y="5697629"/>
                    <a:ext cx="1308480" cy="238756"/>
                  </a:xfrm>
                  <a:prstGeom prst="rect">
                    <a:avLst/>
                  </a:prstGeom>
                  <a:blipFill rotWithShape="0">
                    <a:blip r:embed="rId2"/>
                    <a:stretch>
                      <a:fillRect b="-2381"/>
                    </a:stretch>
                  </a:blipFill>
                  <a:ln w="19050">
                    <a:solidFill>
                      <a:srgbClr val="01010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1" name="직사각형 90"/>
                  <p:cNvSpPr/>
                  <p:nvPr/>
                </p:nvSpPr>
                <p:spPr>
                  <a:xfrm>
                    <a:off x="5359315" y="5697629"/>
                    <a:ext cx="1308480" cy="238756"/>
                  </a:xfrm>
                  <a:prstGeom prst="rect">
                    <a:avLst/>
                  </a:prstGeom>
                  <a:solidFill>
                    <a:srgbClr val="DDA39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Secret key, </a:t>
                    </a:r>
                    <a14:m>
                      <m:oMath xmlns:m="http://schemas.openxmlformats.org/officeDocument/2006/math">
                        <m:r>
                          <a:rPr lang="en-US" altLang="ko-KR" sz="900" b="0" i="1" smtClean="0">
                            <a:solidFill>
                              <a:schemeClr val="tx1"/>
                            </a:solidFill>
                            <a:latin typeface="Cambria Math" panose="02040503050406030204" pitchFamily="18" charset="0"/>
                          </a:rPr>
                          <m:t>𝑘</m:t>
                        </m:r>
                      </m:oMath>
                    </a14:m>
                    <a:endParaRPr lang="en-US" altLang="ko-KR" sz="900" dirty="0" smtClean="0">
                      <a:solidFill>
                        <a:schemeClr val="tx1"/>
                      </a:solidFill>
                    </a:endParaRPr>
                  </a:p>
                </p:txBody>
              </p:sp>
            </mc:Choice>
            <mc:Fallback xmlns="">
              <p:sp>
                <p:nvSpPr>
                  <p:cNvPr id="91" name="직사각형 90"/>
                  <p:cNvSpPr>
                    <a:spLocks noRot="1" noChangeAspect="1" noMove="1" noResize="1" noEditPoints="1" noAdjustHandles="1" noChangeArrowheads="1" noChangeShapeType="1" noTextEdit="1"/>
                  </p:cNvSpPr>
                  <p:nvPr/>
                </p:nvSpPr>
                <p:spPr>
                  <a:xfrm>
                    <a:off x="5359315" y="5697629"/>
                    <a:ext cx="1308480" cy="238756"/>
                  </a:xfrm>
                  <a:prstGeom prst="rect">
                    <a:avLst/>
                  </a:prstGeom>
                  <a:blipFill rotWithShape="0">
                    <a:blip r:embed="rId3"/>
                    <a:stretch>
                      <a:fillRect b="-2381"/>
                    </a:stretch>
                  </a:blipFill>
                  <a:ln w="19050">
                    <a:solidFill>
                      <a:srgbClr val="010101"/>
                    </a:solidFill>
                  </a:ln>
                </p:spPr>
                <p:txBody>
                  <a:bodyPr/>
                  <a:lstStyle/>
                  <a:p>
                    <a:r>
                      <a:rPr lang="ko-KR" altLang="en-US">
                        <a:noFill/>
                      </a:rPr>
                      <a:t> </a:t>
                    </a:r>
                  </a:p>
                </p:txBody>
              </p:sp>
            </mc:Fallback>
          </mc:AlternateContent>
          <p:sp>
            <p:nvSpPr>
              <p:cNvPr id="92" name="직사각형 91"/>
              <p:cNvSpPr/>
              <p:nvPr/>
            </p:nvSpPr>
            <p:spPr>
              <a:xfrm>
                <a:off x="3872504" y="4071254"/>
                <a:ext cx="1341741" cy="551650"/>
              </a:xfrm>
              <a:prstGeom prst="rect">
                <a:avLst/>
              </a:prstGeom>
              <a:solidFill>
                <a:srgbClr val="DCE7F5"/>
              </a:solidFill>
              <a:ln>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800" dirty="0">
                  <a:solidFill>
                    <a:schemeClr val="tx1"/>
                  </a:solidFill>
                </a:endParaRPr>
              </a:p>
              <a:p>
                <a:pPr algn="ctr"/>
                <a:endParaRPr lang="en-US" altLang="ko-KR" sz="800" dirty="0" smtClean="0">
                  <a:solidFill>
                    <a:schemeClr val="tx1"/>
                  </a:solidFill>
                </a:endParaRPr>
              </a:p>
              <a:p>
                <a:pPr algn="ctr"/>
                <a:endParaRPr lang="en-US" altLang="ko-KR" sz="800" dirty="0">
                  <a:solidFill>
                    <a:schemeClr val="tx1"/>
                  </a:solidFill>
                </a:endParaRPr>
              </a:p>
              <a:p>
                <a:pPr algn="ctr"/>
                <a:endParaRPr lang="ko-KR" altLang="en-US" sz="800" dirty="0">
                  <a:solidFill>
                    <a:schemeClr val="tx1"/>
                  </a:solidFill>
                </a:endParaRPr>
              </a:p>
            </p:txBody>
          </p:sp>
          <p:cxnSp>
            <p:nvCxnSpPr>
              <p:cNvPr id="95" name="직선 화살표 연결선 94"/>
              <p:cNvCxnSpPr>
                <a:stCxn id="79" idx="2"/>
                <a:endCxn id="88" idx="0"/>
              </p:cNvCxnSpPr>
              <p:nvPr/>
            </p:nvCxnSpPr>
            <p:spPr>
              <a:xfrm>
                <a:off x="3090904" y="4598642"/>
                <a:ext cx="0" cy="392876"/>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6" name="직선 화살표 연결선 95"/>
              <p:cNvCxnSpPr>
                <a:stCxn id="80" idx="2"/>
                <a:endCxn id="89" idx="0"/>
              </p:cNvCxnSpPr>
              <p:nvPr/>
            </p:nvCxnSpPr>
            <p:spPr>
              <a:xfrm>
                <a:off x="6014715" y="4598642"/>
                <a:ext cx="0" cy="392876"/>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7" name="직선 화살표 연결선 96"/>
              <p:cNvCxnSpPr>
                <a:stCxn id="88" idx="2"/>
                <a:endCxn id="90" idx="0"/>
              </p:cNvCxnSpPr>
              <p:nvPr/>
            </p:nvCxnSpPr>
            <p:spPr>
              <a:xfrm flipH="1">
                <a:off x="3089744" y="5469029"/>
                <a:ext cx="1160" cy="22860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9" name="직선 화살표 연결선 98"/>
              <p:cNvCxnSpPr>
                <a:stCxn id="89" idx="2"/>
                <a:endCxn id="91" idx="0"/>
              </p:cNvCxnSpPr>
              <p:nvPr/>
            </p:nvCxnSpPr>
            <p:spPr>
              <a:xfrm flipH="1">
                <a:off x="6013555" y="5469029"/>
                <a:ext cx="1160" cy="22860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01" name="그룹 100"/>
              <p:cNvGrpSpPr/>
              <p:nvPr/>
            </p:nvGrpSpPr>
            <p:grpSpPr>
              <a:xfrm>
                <a:off x="3745144" y="4263926"/>
                <a:ext cx="1615330" cy="191918"/>
                <a:chOff x="4080078" y="577850"/>
                <a:chExt cx="1671266" cy="279400"/>
              </a:xfrm>
            </p:grpSpPr>
            <p:cxnSp>
              <p:nvCxnSpPr>
                <p:cNvPr id="133" name="직선 화살표 연결선 132"/>
                <p:cNvCxnSpPr/>
                <p:nvPr/>
              </p:nvCxnSpPr>
              <p:spPr>
                <a:xfrm>
                  <a:off x="4080078" y="577850"/>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4" name="직선 화살표 연결선 133"/>
                <p:cNvCxnSpPr/>
                <p:nvPr/>
              </p:nvCxnSpPr>
              <p:spPr>
                <a:xfrm flipH="1">
                  <a:off x="4080078" y="857250"/>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2" name="그룹 101"/>
              <p:cNvGrpSpPr/>
              <p:nvPr/>
            </p:nvGrpSpPr>
            <p:grpSpPr>
              <a:xfrm>
                <a:off x="3004882" y="3674771"/>
                <a:ext cx="188597" cy="446359"/>
                <a:chOff x="3888094" y="2985422"/>
                <a:chExt cx="255180" cy="649817"/>
              </a:xfrm>
            </p:grpSpPr>
            <p:cxnSp>
              <p:nvCxnSpPr>
                <p:cNvPr id="131" name="직선 화살표 연결선 130"/>
                <p:cNvCxnSpPr>
                  <a:stCxn id="76" idx="2"/>
                  <a:endCxn id="79" idx="0"/>
                </p:cNvCxnSpPr>
                <p:nvPr/>
              </p:nvCxnSpPr>
              <p:spPr>
                <a:xfrm>
                  <a:off x="4002916" y="2985422"/>
                  <a:ext cx="1570" cy="649817"/>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2" name="직선 연결선 131"/>
                <p:cNvCxnSpPr/>
                <p:nvPr/>
              </p:nvCxnSpPr>
              <p:spPr>
                <a:xfrm flipH="1">
                  <a:off x="3888094" y="3146847"/>
                  <a:ext cx="255180" cy="255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3" name="직선 연결선 102"/>
              <p:cNvCxnSpPr/>
              <p:nvPr/>
            </p:nvCxnSpPr>
            <p:spPr>
              <a:xfrm flipH="1">
                <a:off x="5913164" y="3768087"/>
                <a:ext cx="188597" cy="175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5" name="그룹 104"/>
              <p:cNvGrpSpPr/>
              <p:nvPr/>
            </p:nvGrpSpPr>
            <p:grpSpPr>
              <a:xfrm>
                <a:off x="2995446" y="4589564"/>
                <a:ext cx="188597" cy="392876"/>
                <a:chOff x="3875327" y="2352984"/>
                <a:chExt cx="255180" cy="571959"/>
              </a:xfrm>
            </p:grpSpPr>
            <p:cxnSp>
              <p:nvCxnSpPr>
                <p:cNvPr id="129" name="직선 화살표 연결선 128"/>
                <p:cNvCxnSpPr/>
                <p:nvPr/>
              </p:nvCxnSpPr>
              <p:spPr>
                <a:xfrm>
                  <a:off x="4004486" y="2352984"/>
                  <a:ext cx="0" cy="571959"/>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0" name="직선 연결선 129"/>
                <p:cNvCxnSpPr/>
                <p:nvPr/>
              </p:nvCxnSpPr>
              <p:spPr>
                <a:xfrm flipH="1">
                  <a:off x="3875327" y="2449766"/>
                  <a:ext cx="255180" cy="255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그룹 105"/>
              <p:cNvGrpSpPr/>
              <p:nvPr/>
            </p:nvGrpSpPr>
            <p:grpSpPr>
              <a:xfrm>
                <a:off x="5920416" y="4598642"/>
                <a:ext cx="188597" cy="392876"/>
                <a:chOff x="3875327" y="2352984"/>
                <a:chExt cx="255180" cy="571959"/>
              </a:xfrm>
            </p:grpSpPr>
            <p:cxnSp>
              <p:nvCxnSpPr>
                <p:cNvPr id="127" name="직선 화살표 연결선 126"/>
                <p:cNvCxnSpPr/>
                <p:nvPr/>
              </p:nvCxnSpPr>
              <p:spPr>
                <a:xfrm>
                  <a:off x="4004486" y="2352984"/>
                  <a:ext cx="0" cy="571959"/>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28" name="직선 연결선 127"/>
                <p:cNvCxnSpPr/>
                <p:nvPr/>
              </p:nvCxnSpPr>
              <p:spPr>
                <a:xfrm flipH="1">
                  <a:off x="3875327" y="2449766"/>
                  <a:ext cx="255180" cy="255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직사각형 110"/>
              <p:cNvSpPr/>
              <p:nvPr/>
            </p:nvSpPr>
            <p:spPr>
              <a:xfrm>
                <a:off x="3921416" y="4182946"/>
                <a:ext cx="1237678" cy="16196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Syndrome</a:t>
                </a:r>
                <a:endParaRPr lang="ko-KR" altLang="en-US" sz="900" dirty="0">
                  <a:solidFill>
                    <a:schemeClr val="tx1"/>
                  </a:solidFill>
                </a:endParaRPr>
              </a:p>
            </p:txBody>
          </p:sp>
          <p:sp>
            <p:nvSpPr>
              <p:cNvPr id="112" name="직사각형 111"/>
              <p:cNvSpPr/>
              <p:nvPr/>
            </p:nvSpPr>
            <p:spPr>
              <a:xfrm>
                <a:off x="3921416" y="4375666"/>
                <a:ext cx="1237678" cy="16358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Agree/Disagree</a:t>
                </a:r>
                <a:endParaRPr lang="ko-KR" altLang="en-US" sz="900" dirty="0">
                  <a:solidFill>
                    <a:schemeClr val="tx1"/>
                  </a:solidFill>
                </a:endParaRPr>
              </a:p>
            </p:txBody>
          </p:sp>
          <p:sp>
            <p:nvSpPr>
              <p:cNvPr id="117" name="직사각형 116"/>
              <p:cNvSpPr/>
              <p:nvPr/>
            </p:nvSpPr>
            <p:spPr bwMode="auto">
              <a:xfrm>
                <a:off x="2243551" y="3885174"/>
                <a:ext cx="4680520" cy="914297"/>
              </a:xfrm>
              <a:prstGeom prst="rect">
                <a:avLst/>
              </a:prstGeom>
              <a:noFill/>
              <a:ln w="12700"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19" name="오른쪽 중괄호 118"/>
              <p:cNvSpPr/>
              <p:nvPr/>
            </p:nvSpPr>
            <p:spPr bwMode="auto">
              <a:xfrm>
                <a:off x="6981761" y="1708911"/>
                <a:ext cx="360040" cy="1987823"/>
              </a:xfrm>
              <a:prstGeom prst="rightBrace">
                <a:avLst/>
              </a:prstGeom>
              <a:solidFill>
                <a:schemeClr val="bg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0" name="직사각형 119"/>
              <p:cNvSpPr/>
              <p:nvPr/>
            </p:nvSpPr>
            <p:spPr>
              <a:xfrm>
                <a:off x="2424852" y="2550418"/>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Channel Estimation</a:t>
                </a:r>
              </a:p>
            </p:txBody>
          </p:sp>
          <p:sp>
            <p:nvSpPr>
              <p:cNvPr id="121" name="직사각형 120"/>
              <p:cNvSpPr/>
              <p:nvPr/>
            </p:nvSpPr>
            <p:spPr>
              <a:xfrm>
                <a:off x="5345972" y="2550418"/>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Channel Estimation</a:t>
                </a:r>
              </a:p>
            </p:txBody>
          </p:sp>
          <p:sp>
            <p:nvSpPr>
              <p:cNvPr id="122" name="TextBox 121"/>
              <p:cNvSpPr txBox="1"/>
              <p:nvPr/>
            </p:nvSpPr>
            <p:spPr>
              <a:xfrm>
                <a:off x="7341801" y="2564322"/>
                <a:ext cx="1550679" cy="461665"/>
              </a:xfrm>
              <a:prstGeom prst="rect">
                <a:avLst/>
              </a:prstGeom>
              <a:noFill/>
            </p:spPr>
            <p:txBody>
              <a:bodyPr wrap="square" rtlCol="0">
                <a:spAutoFit/>
              </a:bodyPr>
              <a:lstStyle/>
              <a:p>
                <a:r>
                  <a:rPr lang="en-US" altLang="ko-KR" i="1" dirty="0" smtClean="0">
                    <a:solidFill>
                      <a:srgbClr val="FF0000"/>
                    </a:solidFill>
                  </a:rPr>
                  <a:t>Randomness Sharing</a:t>
                </a:r>
                <a:r>
                  <a:rPr lang="en-US" altLang="ko-KR" i="1" dirty="0" smtClean="0"/>
                  <a:t> Protocol</a:t>
                </a:r>
                <a:endParaRPr lang="ko-KR" altLang="en-US" i="1" dirty="0"/>
              </a:p>
            </p:txBody>
          </p:sp>
          <p:cxnSp>
            <p:nvCxnSpPr>
              <p:cNvPr id="123" name="직선 화살표 연결선 122"/>
              <p:cNvCxnSpPr>
                <a:stCxn id="120" idx="2"/>
                <a:endCxn id="76" idx="0"/>
              </p:cNvCxnSpPr>
              <p:nvPr/>
            </p:nvCxnSpPr>
            <p:spPr>
              <a:xfrm>
                <a:off x="3079092" y="3027930"/>
                <a:ext cx="10652" cy="210432"/>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24" name="직선 화살표 연결선 123"/>
              <p:cNvCxnSpPr>
                <a:stCxn id="121" idx="2"/>
                <a:endCxn id="78" idx="0"/>
              </p:cNvCxnSpPr>
              <p:nvPr/>
            </p:nvCxnSpPr>
            <p:spPr>
              <a:xfrm>
                <a:off x="6000212" y="3027930"/>
                <a:ext cx="0" cy="191917"/>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125" name="오른쪽 중괄호 124"/>
              <p:cNvSpPr/>
              <p:nvPr/>
            </p:nvSpPr>
            <p:spPr bwMode="auto">
              <a:xfrm>
                <a:off x="6981761" y="3959423"/>
                <a:ext cx="360040" cy="1564109"/>
              </a:xfrm>
              <a:prstGeom prst="rightBrace">
                <a:avLst/>
              </a:prstGeom>
              <a:solidFill>
                <a:schemeClr val="bg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6" name="TextBox 125"/>
              <p:cNvSpPr txBox="1"/>
              <p:nvPr/>
            </p:nvSpPr>
            <p:spPr>
              <a:xfrm>
                <a:off x="7347472" y="4439742"/>
                <a:ext cx="1685351" cy="646331"/>
              </a:xfrm>
              <a:prstGeom prst="rect">
                <a:avLst/>
              </a:prstGeom>
              <a:noFill/>
            </p:spPr>
            <p:txBody>
              <a:bodyPr wrap="square" rtlCol="0">
                <a:spAutoFit/>
              </a:bodyPr>
              <a:lstStyle/>
              <a:p>
                <a:r>
                  <a:rPr lang="en-US" altLang="ko-KR" i="1" dirty="0" smtClean="0">
                    <a:solidFill>
                      <a:srgbClr val="FF0000"/>
                    </a:solidFill>
                  </a:rPr>
                  <a:t>Post Processing</a:t>
                </a:r>
                <a:r>
                  <a:rPr lang="en-US" altLang="ko-KR" i="1" dirty="0" smtClean="0"/>
                  <a:t> Protocol For Key Extraction</a:t>
                </a:r>
                <a:endParaRPr lang="ko-KR" altLang="en-US" i="1" dirty="0"/>
              </a:p>
            </p:txBody>
          </p:sp>
        </p:grpSp>
        <p:sp>
          <p:nvSpPr>
            <p:cNvPr id="137" name="직사각형 136"/>
            <p:cNvSpPr/>
            <p:nvPr/>
          </p:nvSpPr>
          <p:spPr bwMode="auto">
            <a:xfrm>
              <a:off x="2243551" y="4859095"/>
              <a:ext cx="4680520" cy="673932"/>
            </a:xfrm>
            <a:prstGeom prst="rect">
              <a:avLst/>
            </a:prstGeom>
            <a:noFill/>
            <a:ln w="38100"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grpSp>
      <p:cxnSp>
        <p:nvCxnSpPr>
          <p:cNvPr id="138" name="직선 화살표 연결선 137"/>
          <p:cNvCxnSpPr/>
          <p:nvPr/>
        </p:nvCxnSpPr>
        <p:spPr>
          <a:xfrm>
            <a:off x="3745144" y="5229200"/>
            <a:ext cx="1615330"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0" name="TextBox 139"/>
              <p:cNvSpPr txBox="1"/>
              <p:nvPr/>
            </p:nvSpPr>
            <p:spPr>
              <a:xfrm>
                <a:off x="1112929" y="3622383"/>
                <a:ext cx="46089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600" b="1" i="1" smtClean="0">
                              <a:solidFill>
                                <a:srgbClr val="0070C0"/>
                              </a:solidFill>
                              <a:latin typeface="Cambria Math"/>
                            </a:rPr>
                          </m:ctrlPr>
                        </m:sSubPr>
                        <m:e>
                          <m:r>
                            <a:rPr lang="en-US" altLang="ko-KR" sz="1600" b="1" i="1" smtClean="0">
                              <a:solidFill>
                                <a:srgbClr val="0070C0"/>
                              </a:solidFill>
                              <a:latin typeface="Cambria Math" panose="02040503050406030204" pitchFamily="18" charset="0"/>
                            </a:rPr>
                            <m:t>𝒔</m:t>
                          </m:r>
                        </m:e>
                        <m:sub>
                          <m:r>
                            <a:rPr lang="en-US" altLang="ko-KR" sz="1600" b="1" i="1" smtClean="0">
                              <a:solidFill>
                                <a:srgbClr val="0070C0"/>
                              </a:solidFill>
                              <a:latin typeface="Cambria Math" panose="02040503050406030204" pitchFamily="18" charset="0"/>
                            </a:rPr>
                            <m:t>𝑨</m:t>
                          </m:r>
                        </m:sub>
                      </m:sSub>
                    </m:oMath>
                  </m:oMathPara>
                </a14:m>
                <a:endParaRPr lang="ko-KR" altLang="en-US" sz="1600" b="1" dirty="0">
                  <a:solidFill>
                    <a:srgbClr val="0070C0"/>
                  </a:solidFill>
                </a:endParaRPr>
              </a:p>
            </p:txBody>
          </p:sp>
        </mc:Choice>
        <mc:Fallback xmlns="">
          <p:sp>
            <p:nvSpPr>
              <p:cNvPr id="140" name="TextBox 139"/>
              <p:cNvSpPr txBox="1">
                <a:spLocks noRot="1" noChangeAspect="1" noMove="1" noResize="1" noEditPoints="1" noAdjustHandles="1" noChangeArrowheads="1" noChangeShapeType="1" noTextEdit="1"/>
              </p:cNvSpPr>
              <p:nvPr/>
            </p:nvSpPr>
            <p:spPr>
              <a:xfrm>
                <a:off x="1112929" y="3622383"/>
                <a:ext cx="460895" cy="338554"/>
              </a:xfrm>
              <a:prstGeom prst="rect">
                <a:avLst/>
              </a:prstGeom>
              <a:blipFill rotWithShape="0">
                <a:blip r:embed="rId5"/>
                <a:stretch>
                  <a:fillRect/>
                </a:stretch>
              </a:blipFill>
            </p:spPr>
            <p:txBody>
              <a:bodyPr/>
              <a:lstStyle/>
              <a:p>
                <a:r>
                  <a:rPr lang="ko-KR" altLang="en-US">
                    <a:noFill/>
                  </a:rPr>
                  <a:t> </a:t>
                </a:r>
              </a:p>
            </p:txBody>
          </p:sp>
        </mc:Fallback>
      </mc:AlternateContent>
      <p:cxnSp>
        <p:nvCxnSpPr>
          <p:cNvPr id="141" name="직선 화살표 연결선 140"/>
          <p:cNvCxnSpPr/>
          <p:nvPr/>
        </p:nvCxnSpPr>
        <p:spPr bwMode="auto">
          <a:xfrm>
            <a:off x="1691680" y="3829654"/>
            <a:ext cx="1373101" cy="0"/>
          </a:xfrm>
          <a:prstGeom prst="straightConnector1">
            <a:avLst/>
          </a:prstGeom>
          <a:solidFill>
            <a:schemeClr val="accent1"/>
          </a:solidFill>
          <a:ln w="19050" cap="flat" cmpd="sng" algn="ctr">
            <a:solidFill>
              <a:schemeClr val="tx1"/>
            </a:solidFill>
            <a:prstDash val="solid"/>
            <a:round/>
            <a:headEnd type="triangl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42" name="TextBox 141"/>
              <p:cNvSpPr txBox="1"/>
              <p:nvPr/>
            </p:nvSpPr>
            <p:spPr>
              <a:xfrm>
                <a:off x="7872703" y="3631009"/>
                <a:ext cx="47051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600" b="1" i="1" smtClean="0">
                              <a:solidFill>
                                <a:srgbClr val="0070C0"/>
                              </a:solidFill>
                              <a:latin typeface="Cambria Math"/>
                            </a:rPr>
                          </m:ctrlPr>
                        </m:sSubPr>
                        <m:e>
                          <m:r>
                            <a:rPr lang="en-US" altLang="ko-KR" sz="1600" b="1" i="1" smtClean="0">
                              <a:solidFill>
                                <a:srgbClr val="0070C0"/>
                              </a:solidFill>
                              <a:latin typeface="Cambria Math" panose="02040503050406030204" pitchFamily="18" charset="0"/>
                            </a:rPr>
                            <m:t>𝒔</m:t>
                          </m:r>
                        </m:e>
                        <m:sub>
                          <m:r>
                            <a:rPr lang="en-US" altLang="ko-KR" sz="1600" b="1" i="1" smtClean="0">
                              <a:solidFill>
                                <a:srgbClr val="0070C0"/>
                              </a:solidFill>
                              <a:latin typeface="Cambria Math" panose="02040503050406030204" pitchFamily="18" charset="0"/>
                            </a:rPr>
                            <m:t>𝑩</m:t>
                          </m:r>
                        </m:sub>
                      </m:sSub>
                    </m:oMath>
                  </m:oMathPara>
                </a14:m>
                <a:endParaRPr lang="ko-KR" altLang="en-US" sz="1600" b="1" dirty="0">
                  <a:solidFill>
                    <a:srgbClr val="0070C0"/>
                  </a:solidFill>
                </a:endParaRPr>
              </a:p>
            </p:txBody>
          </p:sp>
        </mc:Choice>
        <mc:Fallback xmlns="">
          <p:sp>
            <p:nvSpPr>
              <p:cNvPr id="142" name="TextBox 141"/>
              <p:cNvSpPr txBox="1">
                <a:spLocks noRot="1" noChangeAspect="1" noMove="1" noResize="1" noEditPoints="1" noAdjustHandles="1" noChangeArrowheads="1" noChangeShapeType="1" noTextEdit="1"/>
              </p:cNvSpPr>
              <p:nvPr/>
            </p:nvSpPr>
            <p:spPr>
              <a:xfrm>
                <a:off x="7872703" y="3631009"/>
                <a:ext cx="470513" cy="338554"/>
              </a:xfrm>
              <a:prstGeom prst="rect">
                <a:avLst/>
              </a:prstGeom>
              <a:blipFill rotWithShape="0">
                <a:blip r:embed="rId6"/>
                <a:stretch>
                  <a:fillRect/>
                </a:stretch>
              </a:blipFill>
            </p:spPr>
            <p:txBody>
              <a:bodyPr/>
              <a:lstStyle/>
              <a:p>
                <a:r>
                  <a:rPr lang="ko-KR" altLang="en-US">
                    <a:noFill/>
                  </a:rPr>
                  <a:t> </a:t>
                </a:r>
              </a:p>
            </p:txBody>
          </p:sp>
        </mc:Fallback>
      </mc:AlternateContent>
      <p:cxnSp>
        <p:nvCxnSpPr>
          <p:cNvPr id="143" name="직선 화살표 연결선 142"/>
          <p:cNvCxnSpPr/>
          <p:nvPr/>
        </p:nvCxnSpPr>
        <p:spPr bwMode="auto">
          <a:xfrm flipH="1">
            <a:off x="6085170" y="3833928"/>
            <a:ext cx="1727190" cy="0"/>
          </a:xfrm>
          <a:prstGeom prst="straightConnector1">
            <a:avLst/>
          </a:prstGeom>
          <a:solidFill>
            <a:schemeClr val="accent1"/>
          </a:solidFill>
          <a:ln w="19050" cap="flat" cmpd="sng" algn="ctr">
            <a:solidFill>
              <a:schemeClr val="tx1"/>
            </a:solidFill>
            <a:prstDash val="solid"/>
            <a:round/>
            <a:headEnd type="triangl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44" name="TextBox 143"/>
              <p:cNvSpPr txBox="1"/>
              <p:nvPr/>
            </p:nvSpPr>
            <p:spPr>
              <a:xfrm>
                <a:off x="1112929" y="4617978"/>
                <a:ext cx="33855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sz="1600" b="1" i="1" smtClean="0">
                          <a:solidFill>
                            <a:srgbClr val="0070C0"/>
                          </a:solidFill>
                          <a:latin typeface="Cambria Math" panose="02040503050406030204" pitchFamily="18" charset="0"/>
                        </a:rPr>
                        <m:t>𝒔</m:t>
                      </m:r>
                    </m:oMath>
                  </m:oMathPara>
                </a14:m>
                <a:endParaRPr lang="ko-KR" altLang="en-US" sz="1600" b="1" dirty="0">
                  <a:solidFill>
                    <a:srgbClr val="0070C0"/>
                  </a:solidFill>
                </a:endParaRPr>
              </a:p>
            </p:txBody>
          </p:sp>
        </mc:Choice>
        <mc:Fallback xmlns="">
          <p:sp>
            <p:nvSpPr>
              <p:cNvPr id="144" name="TextBox 143"/>
              <p:cNvSpPr txBox="1">
                <a:spLocks noRot="1" noChangeAspect="1" noMove="1" noResize="1" noEditPoints="1" noAdjustHandles="1" noChangeArrowheads="1" noChangeShapeType="1" noTextEdit="1"/>
              </p:cNvSpPr>
              <p:nvPr/>
            </p:nvSpPr>
            <p:spPr>
              <a:xfrm>
                <a:off x="1112929" y="4617978"/>
                <a:ext cx="338554" cy="338554"/>
              </a:xfrm>
              <a:prstGeom prst="rect">
                <a:avLst/>
              </a:prstGeom>
              <a:blipFill rotWithShape="0">
                <a:blip r:embed="rId7"/>
                <a:stretch>
                  <a:fillRect/>
                </a:stretch>
              </a:blipFill>
            </p:spPr>
            <p:txBody>
              <a:bodyPr/>
              <a:lstStyle/>
              <a:p>
                <a:r>
                  <a:rPr lang="ko-KR" altLang="en-US">
                    <a:noFill/>
                  </a:rPr>
                  <a:t> </a:t>
                </a:r>
              </a:p>
            </p:txBody>
          </p:sp>
        </mc:Fallback>
      </mc:AlternateContent>
      <p:cxnSp>
        <p:nvCxnSpPr>
          <p:cNvPr id="145" name="직선 화살표 연결선 144"/>
          <p:cNvCxnSpPr/>
          <p:nvPr/>
        </p:nvCxnSpPr>
        <p:spPr bwMode="auto">
          <a:xfrm>
            <a:off x="1691680" y="4825249"/>
            <a:ext cx="1373101" cy="0"/>
          </a:xfrm>
          <a:prstGeom prst="straightConnector1">
            <a:avLst/>
          </a:prstGeom>
          <a:solidFill>
            <a:schemeClr val="accent1"/>
          </a:solidFill>
          <a:ln w="19050" cap="flat" cmpd="sng" algn="ctr">
            <a:solidFill>
              <a:schemeClr val="tx1"/>
            </a:solidFill>
            <a:prstDash val="solid"/>
            <a:round/>
            <a:headEnd type="triangl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46" name="TextBox 145"/>
              <p:cNvSpPr txBox="1"/>
              <p:nvPr/>
            </p:nvSpPr>
            <p:spPr>
              <a:xfrm>
                <a:off x="3185528" y="5492674"/>
                <a:ext cx="1128258" cy="233782"/>
              </a:xfrm>
              <a:prstGeom prst="rect">
                <a:avLst/>
              </a:prstGeom>
              <a:noFill/>
            </p:spPr>
            <p:txBody>
              <a:bodyPr wrap="none" rtlCol="0">
                <a:spAutoFit/>
              </a:bodyPr>
              <a:lstStyle/>
              <a:p>
                <a14:m>
                  <m:oMath xmlns:m="http://schemas.openxmlformats.org/officeDocument/2006/math">
                    <m:r>
                      <a:rPr lang="en-US" altLang="ko-KR" sz="800" b="0" i="1" smtClean="0">
                        <a:latin typeface="Cambria Math" panose="02040503050406030204" pitchFamily="18" charset="0"/>
                      </a:rPr>
                      <m:t>𝛽</m:t>
                    </m:r>
                    <m:d>
                      <m:dPr>
                        <m:ctrlPr>
                          <a:rPr lang="en-US" altLang="ko-KR" sz="800" i="1">
                            <a:latin typeface="Cambria Math"/>
                          </a:rPr>
                        </m:ctrlPr>
                      </m:dPr>
                      <m:e>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𝑠𝑒𝑞</m:t>
                            </m:r>
                          </m:sub>
                        </m:sSub>
                        <m:r>
                          <a:rPr lang="en-US" altLang="ko-KR" sz="800" i="1">
                            <a:latin typeface="Cambria Math" panose="02040503050406030204" pitchFamily="18" charset="0"/>
                          </a:rPr>
                          <m:t>−</m:t>
                        </m:r>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900" i="1">
                                <a:latin typeface="Cambria Math" panose="02040503050406030204" pitchFamily="18" charset="0"/>
                              </a:rPr>
                              <m:t>𝑙𝑒𝑎𝑘</m:t>
                            </m:r>
                          </m:sub>
                        </m:sSub>
                      </m:e>
                    </m:d>
                  </m:oMath>
                </a14:m>
                <a:r>
                  <a:rPr lang="en-US" altLang="ko-KR" sz="900" dirty="0" smtClean="0"/>
                  <a:t>-bits</a:t>
                </a:r>
                <a:endParaRPr lang="ko-KR" altLang="en-US" sz="900" dirty="0"/>
              </a:p>
            </p:txBody>
          </p:sp>
        </mc:Choice>
        <mc:Fallback xmlns="">
          <p:sp>
            <p:nvSpPr>
              <p:cNvPr id="146" name="TextBox 145"/>
              <p:cNvSpPr txBox="1">
                <a:spLocks noRot="1" noChangeAspect="1" noMove="1" noResize="1" noEditPoints="1" noAdjustHandles="1" noChangeArrowheads="1" noChangeShapeType="1" noTextEdit="1"/>
              </p:cNvSpPr>
              <p:nvPr/>
            </p:nvSpPr>
            <p:spPr>
              <a:xfrm>
                <a:off x="3185528" y="5492674"/>
                <a:ext cx="1128258" cy="233782"/>
              </a:xfrm>
              <a:prstGeom prst="rect">
                <a:avLst/>
              </a:prstGeom>
              <a:blipFill rotWithShape="1">
                <a:blip r:embed="rId8"/>
                <a:stretch>
                  <a:fillRect b="-526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7" name="TextBox 146"/>
              <p:cNvSpPr txBox="1"/>
              <p:nvPr/>
            </p:nvSpPr>
            <p:spPr>
              <a:xfrm>
                <a:off x="6110824" y="5500625"/>
                <a:ext cx="1128258" cy="233782"/>
              </a:xfrm>
              <a:prstGeom prst="rect">
                <a:avLst/>
              </a:prstGeom>
              <a:noFill/>
            </p:spPr>
            <p:txBody>
              <a:bodyPr wrap="none" rtlCol="0">
                <a:spAutoFit/>
              </a:bodyPr>
              <a:lstStyle/>
              <a:p>
                <a14:m>
                  <m:oMath xmlns:m="http://schemas.openxmlformats.org/officeDocument/2006/math">
                    <m:r>
                      <a:rPr lang="en-US" altLang="ko-KR" sz="800" i="1">
                        <a:latin typeface="Cambria Math" panose="02040503050406030204" pitchFamily="18" charset="0"/>
                      </a:rPr>
                      <m:t>𝛽</m:t>
                    </m:r>
                    <m:d>
                      <m:dPr>
                        <m:ctrlPr>
                          <a:rPr lang="en-US" altLang="ko-KR" sz="800" b="0" i="1" smtClean="0">
                            <a:latin typeface="Cambria Math"/>
                          </a:rPr>
                        </m:ctrlPr>
                      </m:dPr>
                      <m:e>
                        <m:sSub>
                          <m:sSubPr>
                            <m:ctrlPr>
                              <a:rPr lang="en-US" altLang="ko-KR" sz="800" i="1" smtClean="0">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𝑠𝑒𝑞</m:t>
                            </m:r>
                          </m:sub>
                        </m:sSub>
                        <m:r>
                          <a:rPr lang="en-US" altLang="ko-KR" sz="800" b="0" i="1" smtClean="0">
                            <a:latin typeface="Cambria Math" panose="02040503050406030204" pitchFamily="18" charset="0"/>
                          </a:rPr>
                          <m:t>−</m:t>
                        </m:r>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900" i="1">
                                <a:latin typeface="Cambria Math" panose="02040503050406030204" pitchFamily="18" charset="0"/>
                              </a:rPr>
                              <m:t>𝑙𝑒𝑎𝑘</m:t>
                            </m:r>
                          </m:sub>
                        </m:sSub>
                      </m:e>
                    </m:d>
                  </m:oMath>
                </a14:m>
                <a:r>
                  <a:rPr lang="en-US" altLang="ko-KR" sz="900" dirty="0" smtClean="0"/>
                  <a:t>-bits</a:t>
                </a:r>
                <a:endParaRPr lang="ko-KR" altLang="en-US" sz="900" dirty="0"/>
              </a:p>
            </p:txBody>
          </p:sp>
        </mc:Choice>
        <mc:Fallback xmlns="">
          <p:sp>
            <p:nvSpPr>
              <p:cNvPr id="147" name="TextBox 146"/>
              <p:cNvSpPr txBox="1">
                <a:spLocks noRot="1" noChangeAspect="1" noMove="1" noResize="1" noEditPoints="1" noAdjustHandles="1" noChangeArrowheads="1" noChangeShapeType="1" noTextEdit="1"/>
              </p:cNvSpPr>
              <p:nvPr/>
            </p:nvSpPr>
            <p:spPr>
              <a:xfrm>
                <a:off x="6110824" y="5500625"/>
                <a:ext cx="1128258" cy="233782"/>
              </a:xfrm>
              <a:prstGeom prst="rect">
                <a:avLst/>
              </a:prstGeom>
              <a:blipFill rotWithShape="1">
                <a:blip r:embed="rId9"/>
                <a:stretch>
                  <a:fillRect b="-256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8" name="TextBox 147"/>
              <p:cNvSpPr txBox="1"/>
              <p:nvPr/>
            </p:nvSpPr>
            <p:spPr>
              <a:xfrm>
                <a:off x="3193479" y="3616758"/>
                <a:ext cx="608885" cy="241476"/>
              </a:xfrm>
              <a:prstGeom prst="rect">
                <a:avLst/>
              </a:prstGeom>
              <a:noFill/>
            </p:spPr>
            <p:txBody>
              <a:bodyPr wrap="none" rtlCol="0">
                <a:spAutoFit/>
              </a:bodyPr>
              <a:lstStyle/>
              <a:p>
                <a14:m>
                  <m:oMath xmlns:m="http://schemas.openxmlformats.org/officeDocument/2006/math">
                    <m:sSub>
                      <m:sSubPr>
                        <m:ctrlPr>
                          <a:rPr lang="en-US" altLang="ko-KR" sz="900" b="0" i="1" smtClean="0">
                            <a:latin typeface="Cambria Math"/>
                          </a:rPr>
                        </m:ctrlPr>
                      </m:sSubPr>
                      <m:e>
                        <m:r>
                          <a:rPr lang="en-US" altLang="ko-KR" sz="900" b="0" i="1" smtClean="0">
                            <a:latin typeface="Cambria Math" panose="02040503050406030204" pitchFamily="18" charset="0"/>
                          </a:rPr>
                          <m:t>𝑁</m:t>
                        </m:r>
                      </m:e>
                      <m:sub>
                        <m:r>
                          <a:rPr lang="en-US" altLang="ko-KR" sz="900" b="0" i="1" smtClean="0">
                            <a:latin typeface="Cambria Math" panose="02040503050406030204" pitchFamily="18" charset="0"/>
                          </a:rPr>
                          <m:t>𝑠𝑒𝑞</m:t>
                        </m:r>
                      </m:sub>
                    </m:sSub>
                  </m:oMath>
                </a14:m>
                <a:r>
                  <a:rPr lang="en-US" altLang="ko-KR" sz="900" dirty="0" smtClean="0"/>
                  <a:t>-bits</a:t>
                </a:r>
                <a:endParaRPr lang="ko-KR" altLang="en-US" sz="900" dirty="0"/>
              </a:p>
            </p:txBody>
          </p:sp>
        </mc:Choice>
        <mc:Fallback xmlns="">
          <p:sp>
            <p:nvSpPr>
              <p:cNvPr id="148" name="TextBox 147"/>
              <p:cNvSpPr txBox="1">
                <a:spLocks noRot="1" noChangeAspect="1" noMove="1" noResize="1" noEditPoints="1" noAdjustHandles="1" noChangeArrowheads="1" noChangeShapeType="1" noTextEdit="1"/>
              </p:cNvSpPr>
              <p:nvPr/>
            </p:nvSpPr>
            <p:spPr>
              <a:xfrm>
                <a:off x="3193479" y="3616758"/>
                <a:ext cx="608885" cy="241476"/>
              </a:xfrm>
              <a:prstGeom prst="rect">
                <a:avLst/>
              </a:prstGeom>
              <a:blipFill rotWithShape="0">
                <a:blip r:embed="rId10"/>
                <a:stretch>
                  <a:fillRect b="-5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9" name="TextBox 148"/>
              <p:cNvSpPr txBox="1"/>
              <p:nvPr/>
            </p:nvSpPr>
            <p:spPr>
              <a:xfrm>
                <a:off x="6126724" y="3616758"/>
                <a:ext cx="608885" cy="241476"/>
              </a:xfrm>
              <a:prstGeom prst="rect">
                <a:avLst/>
              </a:prstGeom>
              <a:noFill/>
            </p:spPr>
            <p:txBody>
              <a:bodyPr wrap="none" rtlCol="0">
                <a:spAutoFit/>
              </a:bodyPr>
              <a:lstStyle/>
              <a:p>
                <a14:m>
                  <m:oMath xmlns:m="http://schemas.openxmlformats.org/officeDocument/2006/math">
                    <m:sSub>
                      <m:sSubPr>
                        <m:ctrlPr>
                          <a:rPr lang="en-US" altLang="ko-KR" sz="900" b="0" i="1" smtClean="0">
                            <a:latin typeface="Cambria Math"/>
                          </a:rPr>
                        </m:ctrlPr>
                      </m:sSubPr>
                      <m:e>
                        <m:r>
                          <a:rPr lang="en-US" altLang="ko-KR" sz="900" b="0" i="1" smtClean="0">
                            <a:latin typeface="Cambria Math" panose="02040503050406030204" pitchFamily="18" charset="0"/>
                          </a:rPr>
                          <m:t>𝑁</m:t>
                        </m:r>
                      </m:e>
                      <m:sub>
                        <m:r>
                          <a:rPr lang="en-US" altLang="ko-KR" sz="900" b="0" i="1" smtClean="0">
                            <a:latin typeface="Cambria Math" panose="02040503050406030204" pitchFamily="18" charset="0"/>
                          </a:rPr>
                          <m:t>𝑠𝑒𝑞</m:t>
                        </m:r>
                      </m:sub>
                    </m:sSub>
                  </m:oMath>
                </a14:m>
                <a:r>
                  <a:rPr lang="en-US" altLang="ko-KR" sz="900" dirty="0" smtClean="0"/>
                  <a:t>-bits</a:t>
                </a:r>
                <a:endParaRPr lang="ko-KR" altLang="en-US" sz="900" dirty="0"/>
              </a:p>
            </p:txBody>
          </p:sp>
        </mc:Choice>
        <mc:Fallback xmlns="">
          <p:sp>
            <p:nvSpPr>
              <p:cNvPr id="149" name="TextBox 148"/>
              <p:cNvSpPr txBox="1">
                <a:spLocks noRot="1" noChangeAspect="1" noMove="1" noResize="1" noEditPoints="1" noAdjustHandles="1" noChangeArrowheads="1" noChangeShapeType="1" noTextEdit="1"/>
              </p:cNvSpPr>
              <p:nvPr/>
            </p:nvSpPr>
            <p:spPr>
              <a:xfrm>
                <a:off x="6126724" y="3616758"/>
                <a:ext cx="608885" cy="241476"/>
              </a:xfrm>
              <a:prstGeom prst="rect">
                <a:avLst/>
              </a:prstGeom>
              <a:blipFill rotWithShape="0">
                <a:blip r:embed="rId10"/>
                <a:stretch>
                  <a:fillRect b="-5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0" name="TextBox 149"/>
              <p:cNvSpPr txBox="1"/>
              <p:nvPr/>
            </p:nvSpPr>
            <p:spPr>
              <a:xfrm>
                <a:off x="3193479" y="4555676"/>
                <a:ext cx="608885" cy="241476"/>
              </a:xfrm>
              <a:prstGeom prst="rect">
                <a:avLst/>
              </a:prstGeom>
              <a:noFill/>
            </p:spPr>
            <p:txBody>
              <a:bodyPr wrap="none" rtlCol="0">
                <a:spAutoFit/>
              </a:bodyPr>
              <a:lstStyle/>
              <a:p>
                <a14:m>
                  <m:oMath xmlns:m="http://schemas.openxmlformats.org/officeDocument/2006/math">
                    <m:sSub>
                      <m:sSubPr>
                        <m:ctrlPr>
                          <a:rPr lang="en-US" altLang="ko-KR" sz="900" i="1">
                            <a:latin typeface="Cambria Math"/>
                          </a:rPr>
                        </m:ctrlPr>
                      </m:sSubPr>
                      <m:e>
                        <m:r>
                          <a:rPr lang="en-US" altLang="ko-KR" sz="900" i="1">
                            <a:latin typeface="Cambria Math" panose="02040503050406030204" pitchFamily="18" charset="0"/>
                          </a:rPr>
                          <m:t>𝑁</m:t>
                        </m:r>
                      </m:e>
                      <m:sub>
                        <m:r>
                          <a:rPr lang="en-US" altLang="ko-KR" sz="900" i="1">
                            <a:latin typeface="Cambria Math" panose="02040503050406030204" pitchFamily="18" charset="0"/>
                          </a:rPr>
                          <m:t>𝑠𝑒𝑞</m:t>
                        </m:r>
                      </m:sub>
                    </m:sSub>
                  </m:oMath>
                </a14:m>
                <a:r>
                  <a:rPr lang="en-US" altLang="ko-KR" sz="900" dirty="0"/>
                  <a:t>-bits</a:t>
                </a:r>
                <a:endParaRPr lang="ko-KR" altLang="en-US" sz="900" dirty="0"/>
              </a:p>
            </p:txBody>
          </p:sp>
        </mc:Choice>
        <mc:Fallback xmlns="">
          <p:sp>
            <p:nvSpPr>
              <p:cNvPr id="150" name="TextBox 149"/>
              <p:cNvSpPr txBox="1">
                <a:spLocks noRot="1" noChangeAspect="1" noMove="1" noResize="1" noEditPoints="1" noAdjustHandles="1" noChangeArrowheads="1" noChangeShapeType="1" noTextEdit="1"/>
              </p:cNvSpPr>
              <p:nvPr/>
            </p:nvSpPr>
            <p:spPr>
              <a:xfrm>
                <a:off x="3193479" y="4555676"/>
                <a:ext cx="608885" cy="241476"/>
              </a:xfrm>
              <a:prstGeom prst="rect">
                <a:avLst/>
              </a:prstGeom>
              <a:blipFill rotWithShape="0">
                <a:blip r:embed="rId10"/>
                <a:stretch>
                  <a:fillRect b="-5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1" name="TextBox 150"/>
              <p:cNvSpPr txBox="1"/>
              <p:nvPr/>
            </p:nvSpPr>
            <p:spPr>
              <a:xfrm>
                <a:off x="6126726" y="4555676"/>
                <a:ext cx="608885" cy="241476"/>
              </a:xfrm>
              <a:prstGeom prst="rect">
                <a:avLst/>
              </a:prstGeom>
              <a:noFill/>
            </p:spPr>
            <p:txBody>
              <a:bodyPr wrap="none" rtlCol="0">
                <a:spAutoFit/>
              </a:bodyPr>
              <a:lstStyle/>
              <a:p>
                <a14:m>
                  <m:oMath xmlns:m="http://schemas.openxmlformats.org/officeDocument/2006/math">
                    <m:sSub>
                      <m:sSubPr>
                        <m:ctrlPr>
                          <a:rPr lang="en-US" altLang="ko-KR" sz="900" i="1">
                            <a:latin typeface="Cambria Math"/>
                          </a:rPr>
                        </m:ctrlPr>
                      </m:sSubPr>
                      <m:e>
                        <m:r>
                          <a:rPr lang="en-US" altLang="ko-KR" sz="900" i="1">
                            <a:latin typeface="Cambria Math" panose="02040503050406030204" pitchFamily="18" charset="0"/>
                          </a:rPr>
                          <m:t>𝑁</m:t>
                        </m:r>
                      </m:e>
                      <m:sub>
                        <m:r>
                          <a:rPr lang="en-US" altLang="ko-KR" sz="900" i="1">
                            <a:latin typeface="Cambria Math" panose="02040503050406030204" pitchFamily="18" charset="0"/>
                          </a:rPr>
                          <m:t>𝑠𝑒𝑞</m:t>
                        </m:r>
                      </m:sub>
                    </m:sSub>
                  </m:oMath>
                </a14:m>
                <a:r>
                  <a:rPr lang="en-US" altLang="ko-KR" sz="900" dirty="0"/>
                  <a:t>-bits</a:t>
                </a:r>
                <a:endParaRPr lang="ko-KR" altLang="en-US" sz="900" dirty="0"/>
              </a:p>
            </p:txBody>
          </p:sp>
        </mc:Choice>
        <mc:Fallback xmlns="">
          <p:sp>
            <p:nvSpPr>
              <p:cNvPr id="151" name="TextBox 150"/>
              <p:cNvSpPr txBox="1">
                <a:spLocks noRot="1" noChangeAspect="1" noMove="1" noResize="1" noEditPoints="1" noAdjustHandles="1" noChangeArrowheads="1" noChangeShapeType="1" noTextEdit="1"/>
              </p:cNvSpPr>
              <p:nvPr/>
            </p:nvSpPr>
            <p:spPr>
              <a:xfrm>
                <a:off x="6126726" y="4555676"/>
                <a:ext cx="608885" cy="241476"/>
              </a:xfrm>
              <a:prstGeom prst="rect">
                <a:avLst/>
              </a:prstGeom>
              <a:blipFill rotWithShape="0">
                <a:blip r:embed="rId10"/>
                <a:stretch>
                  <a:fillRect b="-5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3660198" y="4941168"/>
                <a:ext cx="1815497" cy="233782"/>
              </a:xfrm>
              <a:prstGeom prst="rect">
                <a:avLst/>
              </a:prstGeom>
              <a:noFill/>
            </p:spPr>
            <p:txBody>
              <a:bodyPr wrap="none" rtlCol="0">
                <a:spAutoFit/>
              </a:bodyPr>
              <a:lstStyle/>
              <a:p>
                <a14:m>
                  <m:oMath xmlns:m="http://schemas.openxmlformats.org/officeDocument/2006/math">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𝑠𝑒𝑞</m:t>
                        </m:r>
                      </m:sub>
                    </m:sSub>
                    <m:r>
                      <a:rPr lang="en-US" altLang="ko-KR" sz="800" i="1">
                        <a:latin typeface="Cambria Math" panose="02040503050406030204" pitchFamily="18" charset="0"/>
                      </a:rPr>
                      <m:t>+</m:t>
                    </m:r>
                    <m:d>
                      <m:dPr>
                        <m:ctrlPr>
                          <a:rPr lang="en-US" altLang="ko-KR" sz="800" i="1">
                            <a:latin typeface="Cambria Math"/>
                          </a:rPr>
                        </m:ctrlPr>
                      </m:dPr>
                      <m:e>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𝑠𝑒𝑞</m:t>
                            </m:r>
                          </m:sub>
                        </m:sSub>
                        <m:r>
                          <a:rPr lang="en-US" altLang="ko-KR" sz="800" i="1">
                            <a:latin typeface="Cambria Math" panose="02040503050406030204" pitchFamily="18" charset="0"/>
                          </a:rPr>
                          <m:t>−</m:t>
                        </m:r>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𝑙𝑒𝑎𝑘</m:t>
                            </m:r>
                          </m:sub>
                        </m:sSub>
                        <m:r>
                          <a:rPr lang="en-US" altLang="ko-KR" sz="800" i="1">
                            <a:latin typeface="Cambria Math" panose="02040503050406030204" pitchFamily="18" charset="0"/>
                          </a:rPr>
                          <m:t>−</m:t>
                        </m:r>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𝑠𝑒𝑐</m:t>
                            </m:r>
                          </m:sub>
                        </m:sSub>
                      </m:e>
                    </m:d>
                    <m:r>
                      <a:rPr lang="en-US" altLang="ko-KR" sz="800" i="1">
                        <a:latin typeface="Cambria Math" panose="02040503050406030204" pitchFamily="18" charset="0"/>
                      </a:rPr>
                      <m:t>−1</m:t>
                    </m:r>
                  </m:oMath>
                </a14:m>
                <a:r>
                  <a:rPr lang="en-US" altLang="ko-KR" sz="800" dirty="0" smtClean="0"/>
                  <a:t>-bits</a:t>
                </a:r>
                <a:endParaRPr lang="ko-KR" altLang="en-US" sz="800" dirty="0"/>
              </a:p>
            </p:txBody>
          </p:sp>
        </mc:Choice>
        <mc:Fallback xmlns="">
          <p:sp>
            <p:nvSpPr>
              <p:cNvPr id="70" name="TextBox 69"/>
              <p:cNvSpPr txBox="1">
                <a:spLocks noRot="1" noChangeAspect="1" noMove="1" noResize="1" noEditPoints="1" noAdjustHandles="1" noChangeArrowheads="1" noChangeShapeType="1" noTextEdit="1"/>
              </p:cNvSpPr>
              <p:nvPr/>
            </p:nvSpPr>
            <p:spPr>
              <a:xfrm>
                <a:off x="3660198" y="4941168"/>
                <a:ext cx="1815497" cy="233782"/>
              </a:xfrm>
              <a:prstGeom prst="rect">
                <a:avLst/>
              </a:prstGeom>
              <a:blipFill rotWithShape="1">
                <a:blip r:embed="rId11"/>
                <a:stretch>
                  <a:fillRect b="-2632"/>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259833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Privacy Amplification (1/9)</a:t>
            </a:r>
            <a:endParaRPr lang="ko-KR" altLang="en-US" dirty="0"/>
          </a:p>
        </p:txBody>
      </p:sp>
      <p:sp>
        <p:nvSpPr>
          <p:cNvPr id="3" name="내용 개체 틀 2"/>
          <p:cNvSpPr>
            <a:spLocks noGrp="1"/>
          </p:cNvSpPr>
          <p:nvPr>
            <p:ph idx="1"/>
          </p:nvPr>
        </p:nvSpPr>
        <p:spPr/>
        <p:txBody>
          <a:bodyPr/>
          <a:lstStyle/>
          <a:p>
            <a:r>
              <a:rPr lang="en-US" altLang="ko-KR" sz="2800" dirty="0" smtClean="0"/>
              <a:t>Privacy amplification</a:t>
            </a:r>
          </a:p>
          <a:p>
            <a:pPr lvl="1"/>
            <a:r>
              <a:rPr lang="en-US" altLang="ko-KR" sz="2400" dirty="0" smtClean="0"/>
              <a:t>The parity </a:t>
            </a:r>
            <a:r>
              <a:rPr lang="en-US" altLang="ko-KR" sz="2400" dirty="0"/>
              <a:t>part of </a:t>
            </a:r>
            <a:r>
              <a:rPr lang="en-US" altLang="ko-KR" sz="2400" dirty="0" smtClean="0"/>
              <a:t>the </a:t>
            </a:r>
            <a:r>
              <a:rPr lang="en-US" altLang="ko-KR" sz="2400" dirty="0" err="1" smtClean="0"/>
              <a:t>codeword</a:t>
            </a:r>
            <a:r>
              <a:rPr lang="en-US" altLang="ko-KR" sz="2400" dirty="0" smtClean="0"/>
              <a:t> is also open to the eavesdropper during public discussion</a:t>
            </a:r>
          </a:p>
          <a:p>
            <a:pPr lvl="1"/>
            <a:r>
              <a:rPr lang="en-US" altLang="ko-KR" sz="2400" dirty="0" smtClean="0"/>
              <a:t>There must be an additional procedure aiming to extract secret key of which the eavesdropper is totally ignorant </a:t>
            </a:r>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23</a:t>
            </a:fld>
            <a:endParaRPr lang="en-US" altLang="ko-KR"/>
          </a:p>
        </p:txBody>
      </p:sp>
    </p:spTree>
    <p:extLst>
      <p:ext uri="{BB962C8B-B14F-4D97-AF65-F5344CB8AC3E}">
        <p14:creationId xmlns:p14="http://schemas.microsoft.com/office/powerpoint/2010/main" val="1022778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Privacy Amplification (2/9)</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685800" y="1978307"/>
                <a:ext cx="7876298" cy="4114800"/>
              </a:xfrm>
            </p:spPr>
            <p:txBody>
              <a:bodyPr/>
              <a:lstStyle/>
              <a:p>
                <a:r>
                  <a:rPr lang="en-US" altLang="ko-KR" sz="2400" dirty="0" smtClean="0"/>
                  <a:t>The number of disclosed bits</a:t>
                </a:r>
              </a:p>
              <a:p>
                <a:pPr lvl="1"/>
                <a:r>
                  <a:rPr lang="en-US" altLang="ko-KR" sz="2000" dirty="0" smtClean="0"/>
                  <a:t>Syndrome vector is determined by column combination of parity check matrix with received </a:t>
                </a:r>
                <a:r>
                  <a:rPr lang="en-US" altLang="ko-KR" sz="2000" dirty="0" err="1" smtClean="0"/>
                  <a:t>codeword</a:t>
                </a:r>
                <a:endParaRPr lang="en-US" altLang="ko-KR" sz="2000" dirty="0" smtClean="0"/>
              </a:p>
              <a:p>
                <a:pPr lvl="1"/>
                <a:r>
                  <a:rPr lang="en-US" altLang="ko-KR" sz="2000" dirty="0" smtClean="0"/>
                  <a:t>Since the last </a:t>
                </a:r>
                <a14:m>
                  <m:oMath xmlns:m="http://schemas.openxmlformats.org/officeDocument/2006/math">
                    <m:r>
                      <a:rPr lang="en-US" altLang="ko-KR" sz="2000" b="0" i="1" smtClean="0">
                        <a:latin typeface="Cambria Math" panose="02040503050406030204" pitchFamily="18" charset="0"/>
                      </a:rPr>
                      <m:t>𝑛</m:t>
                    </m:r>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𝑘</m:t>
                    </m:r>
                  </m:oMath>
                </a14:m>
                <a:r>
                  <a:rPr lang="en-US" altLang="ko-KR" sz="2000" dirty="0" smtClean="0"/>
                  <a:t> bit of the </a:t>
                </a:r>
                <a:r>
                  <a:rPr lang="en-US" altLang="ko-KR" sz="2000" dirty="0" err="1" smtClean="0"/>
                  <a:t>codeword</a:t>
                </a:r>
                <a:r>
                  <a:rPr lang="en-US" altLang="ko-KR" sz="2000" dirty="0" smtClean="0"/>
                  <a:t>, i.e. the parity is disclosed to Eve, there will be an equivocation of </a:t>
                </a:r>
                <a14:m>
                  <m:oMath xmlns:m="http://schemas.openxmlformats.org/officeDocument/2006/math">
                    <m:r>
                      <a:rPr lang="en-US" altLang="ko-KR" sz="2000" b="0" i="1" smtClean="0">
                        <a:latin typeface="Cambria Math" panose="02040503050406030204" pitchFamily="18" charset="0"/>
                      </a:rPr>
                      <m:t>𝑘</m:t>
                    </m:r>
                  </m:oMath>
                </a14:m>
                <a:r>
                  <a:rPr lang="en-US" altLang="ko-KR" sz="2000" dirty="0" smtClean="0"/>
                  <a:t> bits</a:t>
                </a:r>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685800" y="1978307"/>
                <a:ext cx="7876298" cy="4114800"/>
              </a:xfrm>
              <a:blipFill rotWithShape="1">
                <a:blip r:embed="rId2"/>
                <a:stretch>
                  <a:fillRect l="-1084" t="-1037"/>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24</a:t>
            </a:fld>
            <a:endParaRPr lang="en-US" altLang="ko-KR"/>
          </a:p>
        </p:txBody>
      </p:sp>
      <p:sp>
        <p:nvSpPr>
          <p:cNvPr id="9" name="직사각형 8"/>
          <p:cNvSpPr/>
          <p:nvPr/>
        </p:nvSpPr>
        <p:spPr bwMode="auto">
          <a:xfrm>
            <a:off x="6023233" y="5074761"/>
            <a:ext cx="360000" cy="7200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000" b="0" i="0" u="none" strike="noStrike" cap="none" normalizeH="0" baseline="0" smtClean="0">
              <a:ln>
                <a:noFill/>
              </a:ln>
              <a:solidFill>
                <a:schemeClr val="tx1"/>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p:cNvSpPr txBox="1"/>
              <p:nvPr/>
            </p:nvSpPr>
            <p:spPr>
              <a:xfrm>
                <a:off x="4195016" y="5211507"/>
                <a:ext cx="573023" cy="5193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sz="1800" b="0" i="1" smtClean="0">
                          <a:latin typeface="Cambria Math" panose="02040503050406030204" pitchFamily="18" charset="0"/>
                        </a:rPr>
                        <m:t>×</m:t>
                      </m:r>
                    </m:oMath>
                  </m:oMathPara>
                </a14:m>
                <a:endParaRPr lang="ko-KR" alt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4195016" y="5211507"/>
                <a:ext cx="573023" cy="519369"/>
              </a:xfrm>
              <a:prstGeom prst="rect">
                <a:avLst/>
              </a:prstGeom>
              <a:blipFill rotWithShape="0">
                <a:blip r:embed="rId3"/>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360088" y="5211507"/>
                <a:ext cx="584293" cy="5193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sz="1800" b="0" i="1" smtClean="0">
                          <a:latin typeface="Cambria Math" panose="02040503050406030204" pitchFamily="18" charset="0"/>
                        </a:rPr>
                        <m:t>=</m:t>
                      </m:r>
                    </m:oMath>
                  </m:oMathPara>
                </a14:m>
                <a:endParaRPr lang="ko-KR" alt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360088" y="5211507"/>
                <a:ext cx="584293" cy="519369"/>
              </a:xfrm>
              <a:prstGeom prst="rect">
                <a:avLst/>
              </a:prstGeom>
              <a:blipFill rotWithShape="0">
                <a:blip r:embed="rId4"/>
                <a:stretch>
                  <a:fillRect/>
                </a:stretch>
              </a:blipFill>
            </p:spPr>
            <p:txBody>
              <a:bodyPr/>
              <a:lstStyle/>
              <a:p>
                <a:r>
                  <a:rPr lang="ko-KR" altLang="en-US">
                    <a:noFill/>
                  </a:rPr>
                  <a:t> </a:t>
                </a:r>
              </a:p>
            </p:txBody>
          </p:sp>
        </mc:Fallback>
      </mc:AlternateContent>
      <p:grpSp>
        <p:nvGrpSpPr>
          <p:cNvPr id="18" name="그룹 17"/>
          <p:cNvGrpSpPr/>
          <p:nvPr/>
        </p:nvGrpSpPr>
        <p:grpSpPr>
          <a:xfrm>
            <a:off x="4878594" y="4444760"/>
            <a:ext cx="360790" cy="1980001"/>
            <a:chOff x="5029704" y="4387283"/>
            <a:chExt cx="360790" cy="1980001"/>
          </a:xfrm>
        </p:grpSpPr>
        <p:sp>
          <p:nvSpPr>
            <p:cNvPr id="8" name="직사각형 7"/>
            <p:cNvSpPr/>
            <p:nvPr/>
          </p:nvSpPr>
          <p:spPr bwMode="auto">
            <a:xfrm>
              <a:off x="5030494" y="4387283"/>
              <a:ext cx="360000" cy="1980001"/>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000" b="0" i="0" u="none" strike="noStrike" cap="none" normalizeH="0" baseline="0" smtClean="0">
                <a:ln>
                  <a:noFill/>
                </a:ln>
                <a:solidFill>
                  <a:schemeClr val="tx1"/>
                </a:solidFill>
                <a:effectLst/>
                <a:latin typeface="Times New Roman" panose="02020603050405020304" pitchFamily="18" charset="0"/>
              </a:endParaRPr>
            </a:p>
          </p:txBody>
        </p:sp>
        <p:sp>
          <p:nvSpPr>
            <p:cNvPr id="12" name="직사각형 11"/>
            <p:cNvSpPr/>
            <p:nvPr/>
          </p:nvSpPr>
          <p:spPr bwMode="auto">
            <a:xfrm>
              <a:off x="5029704" y="5647283"/>
              <a:ext cx="360000" cy="720000"/>
            </a:xfrm>
            <a:prstGeom prst="rect">
              <a:avLst/>
            </a:prstGeom>
            <a:solidFill>
              <a:srgbClr val="C0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000" b="0" i="0" u="none" strike="noStrike" cap="none" normalizeH="0" baseline="0" smtClean="0">
                <a:ln>
                  <a:noFill/>
                </a:ln>
                <a:solidFill>
                  <a:schemeClr val="tx1"/>
                </a:solidFill>
                <a:effectLst/>
                <a:latin typeface="Times New Roman" panose="02020603050405020304" pitchFamily="18" charset="0"/>
              </a:endParaRPr>
            </a:p>
          </p:txBody>
        </p:sp>
      </p:grpSp>
      <p:grpSp>
        <p:nvGrpSpPr>
          <p:cNvPr id="15" name="그룹 14"/>
          <p:cNvGrpSpPr/>
          <p:nvPr/>
        </p:nvGrpSpPr>
        <p:grpSpPr>
          <a:xfrm>
            <a:off x="2073927" y="5074761"/>
            <a:ext cx="1980000" cy="720000"/>
            <a:chOff x="2636063" y="4835040"/>
            <a:chExt cx="1980000" cy="720000"/>
          </a:xfrm>
        </p:grpSpPr>
        <p:sp>
          <p:nvSpPr>
            <p:cNvPr id="7" name="직사각형 6"/>
            <p:cNvSpPr/>
            <p:nvPr/>
          </p:nvSpPr>
          <p:spPr bwMode="auto">
            <a:xfrm>
              <a:off x="2636063" y="4835040"/>
              <a:ext cx="1980000" cy="7200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000" b="0" i="0" u="none" strike="noStrike" cap="none" normalizeH="0" baseline="0" smtClean="0">
                <a:ln>
                  <a:noFill/>
                </a:ln>
                <a:solidFill>
                  <a:schemeClr val="tx1"/>
                </a:solidFill>
                <a:effectLst/>
                <a:latin typeface="Times New Roman" panose="02020603050405020304" pitchFamily="18" charset="0"/>
              </a:endParaRPr>
            </a:p>
          </p:txBody>
        </p:sp>
        <p:sp>
          <p:nvSpPr>
            <p:cNvPr id="13" name="직사각형 12"/>
            <p:cNvSpPr/>
            <p:nvPr/>
          </p:nvSpPr>
          <p:spPr bwMode="auto">
            <a:xfrm>
              <a:off x="3896063" y="4835040"/>
              <a:ext cx="720000" cy="720000"/>
            </a:xfrm>
            <a:prstGeom prst="rect">
              <a:avLst/>
            </a:prstGeom>
            <a:solidFill>
              <a:srgbClr val="C0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000" b="0" i="0" u="none" strike="noStrike" cap="none" normalizeH="0" baseline="0" smtClean="0">
                <a:ln>
                  <a:noFill/>
                </a:ln>
                <a:solidFill>
                  <a:schemeClr val="tx1"/>
                </a:solidFill>
                <a:effectLst/>
                <a:latin typeface="Times New Roman" panose="02020603050405020304" pitchFamily="18" charset="0"/>
              </a:endParaRPr>
            </a:p>
          </p:txBody>
        </p:sp>
      </p:grpSp>
      <p:sp>
        <p:nvSpPr>
          <p:cNvPr id="19" name="직사각형 18"/>
          <p:cNvSpPr/>
          <p:nvPr/>
        </p:nvSpPr>
        <p:spPr bwMode="auto">
          <a:xfrm>
            <a:off x="7069963" y="6157350"/>
            <a:ext cx="253124" cy="253123"/>
          </a:xfrm>
          <a:prstGeom prst="rect">
            <a:avLst/>
          </a:prstGeom>
          <a:solidFill>
            <a:srgbClr val="C0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000" b="0" i="0" u="none" strike="noStrike" cap="none" normalizeH="0" baseline="0" smtClean="0">
              <a:ln>
                <a:noFill/>
              </a:ln>
              <a:solidFill>
                <a:schemeClr val="tx1"/>
              </a:solidFill>
              <a:effectLst/>
              <a:latin typeface="Times New Roman" panose="02020603050405020304" pitchFamily="18" charset="0"/>
            </a:endParaRPr>
          </a:p>
        </p:txBody>
      </p:sp>
      <p:sp>
        <p:nvSpPr>
          <p:cNvPr id="16" name="TextBox 15"/>
          <p:cNvSpPr txBox="1"/>
          <p:nvPr/>
        </p:nvSpPr>
        <p:spPr>
          <a:xfrm>
            <a:off x="2488920" y="5912726"/>
            <a:ext cx="1394934" cy="389548"/>
          </a:xfrm>
          <a:prstGeom prst="rect">
            <a:avLst/>
          </a:prstGeom>
          <a:noFill/>
        </p:spPr>
        <p:txBody>
          <a:bodyPr wrap="none" rtlCol="0">
            <a:spAutoFit/>
          </a:bodyPr>
          <a:lstStyle/>
          <a:p>
            <a:r>
              <a:rPr lang="en-US" altLang="ko-KR" dirty="0" smtClean="0"/>
              <a:t>Parity check matrix</a:t>
            </a:r>
            <a:endParaRPr lang="ko-KR" altLang="en-US" dirty="0"/>
          </a:p>
        </p:txBody>
      </p:sp>
      <p:sp>
        <p:nvSpPr>
          <p:cNvPr id="17" name="TextBox 16"/>
          <p:cNvSpPr txBox="1"/>
          <p:nvPr/>
        </p:nvSpPr>
        <p:spPr>
          <a:xfrm>
            <a:off x="5773299" y="5907773"/>
            <a:ext cx="817853" cy="389548"/>
          </a:xfrm>
          <a:prstGeom prst="rect">
            <a:avLst/>
          </a:prstGeom>
          <a:noFill/>
        </p:spPr>
        <p:txBody>
          <a:bodyPr wrap="none" rtlCol="0">
            <a:spAutoFit/>
          </a:bodyPr>
          <a:lstStyle/>
          <a:p>
            <a:r>
              <a:rPr lang="en-US" altLang="ko-KR" dirty="0" smtClean="0"/>
              <a:t>Syndrome</a:t>
            </a:r>
            <a:endParaRPr lang="ko-KR" altLang="en-US" dirty="0"/>
          </a:p>
        </p:txBody>
      </p:sp>
      <p:sp>
        <p:nvSpPr>
          <p:cNvPr id="20" name="TextBox 19"/>
          <p:cNvSpPr txBox="1"/>
          <p:nvPr/>
        </p:nvSpPr>
        <p:spPr>
          <a:xfrm>
            <a:off x="7490971" y="6145411"/>
            <a:ext cx="1071127" cy="276999"/>
          </a:xfrm>
          <a:prstGeom prst="rect">
            <a:avLst/>
          </a:prstGeom>
          <a:noFill/>
        </p:spPr>
        <p:txBody>
          <a:bodyPr wrap="none" rtlCol="0">
            <a:spAutoFit/>
          </a:bodyPr>
          <a:lstStyle/>
          <a:p>
            <a:r>
              <a:rPr lang="en-US" altLang="ko-KR" dirty="0" smtClean="0"/>
              <a:t>Disclosed part</a:t>
            </a:r>
            <a:endParaRPr lang="ko-KR" altLang="en-US" dirty="0"/>
          </a:p>
        </p:txBody>
      </p:sp>
      <mc:AlternateContent xmlns:mc="http://schemas.openxmlformats.org/markup-compatibility/2006" xmlns:a14="http://schemas.microsoft.com/office/drawing/2010/main">
        <mc:Choice Requires="a14">
          <p:sp>
            <p:nvSpPr>
              <p:cNvPr id="21" name="TextBox 20"/>
              <p:cNvSpPr txBox="1"/>
              <p:nvPr/>
            </p:nvSpPr>
            <p:spPr>
              <a:xfrm>
                <a:off x="2906961" y="4444760"/>
                <a:ext cx="31393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oMath>
                  </m:oMathPara>
                </a14:m>
                <a:endParaRPr lang="ko-KR" alt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2906961" y="4444760"/>
                <a:ext cx="313932" cy="276999"/>
              </a:xfrm>
              <a:prstGeom prst="rect">
                <a:avLst/>
              </a:prstGeom>
              <a:blipFill rotWithShape="0">
                <a:blip r:embed="rId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400353" y="4797762"/>
                <a:ext cx="58714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rPr>
                        <m:t>−</m:t>
                      </m:r>
                      <m:r>
                        <a:rPr lang="en-US" altLang="ko-KR" b="0" i="1" smtClean="0">
                          <a:latin typeface="Cambria Math" panose="02040503050406030204" pitchFamily="18" charset="0"/>
                        </a:rPr>
                        <m:t>𝑘</m:t>
                      </m:r>
                    </m:oMath>
                  </m:oMathPara>
                </a14:m>
                <a:endParaRPr lang="ko-KR" alt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3400353" y="4797762"/>
                <a:ext cx="587148" cy="276999"/>
              </a:xfrm>
              <a:prstGeom prst="rect">
                <a:avLst/>
              </a:prstGeom>
              <a:blipFill rotWithShape="0">
                <a:blip r:embed="rId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rot="16200000">
                <a:off x="1641064" y="5332691"/>
                <a:ext cx="58714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rPr>
                        <m:t>−</m:t>
                      </m:r>
                      <m:r>
                        <a:rPr lang="en-US" altLang="ko-KR" b="0" i="1" smtClean="0">
                          <a:latin typeface="Cambria Math" panose="02040503050406030204" pitchFamily="18" charset="0"/>
                        </a:rPr>
                        <m:t>𝑘</m:t>
                      </m:r>
                    </m:oMath>
                  </m:oMathPara>
                </a14:m>
                <a:endParaRPr lang="ko-KR" altLang="en-US" dirty="0"/>
              </a:p>
            </p:txBody>
          </p:sp>
        </mc:Choice>
        <mc:Fallback xmlns="">
          <p:sp>
            <p:nvSpPr>
              <p:cNvPr id="23" name="TextBox 22"/>
              <p:cNvSpPr txBox="1">
                <a:spLocks noRot="1" noChangeAspect="1" noMove="1" noResize="1" noEditPoints="1" noAdjustHandles="1" noChangeArrowheads="1" noChangeShapeType="1" noTextEdit="1"/>
              </p:cNvSpPr>
              <p:nvPr/>
            </p:nvSpPr>
            <p:spPr>
              <a:xfrm rot="16200000">
                <a:off x="1641064" y="5332691"/>
                <a:ext cx="587148" cy="276999"/>
              </a:xfrm>
              <a:prstGeom prst="rect">
                <a:avLst/>
              </a:prstGeom>
              <a:blipFill rotWithShape="0">
                <a:blip r:embed="rId7"/>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rot="5400000">
                <a:off x="6228158" y="5332693"/>
                <a:ext cx="58714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rPr>
                        <m:t>−</m:t>
                      </m:r>
                      <m:r>
                        <a:rPr lang="en-US" altLang="ko-KR" b="0" i="1" smtClean="0">
                          <a:latin typeface="Cambria Math" panose="02040503050406030204" pitchFamily="18" charset="0"/>
                        </a:rPr>
                        <m:t>𝑘</m:t>
                      </m:r>
                    </m:oMath>
                  </m:oMathPara>
                </a14:m>
                <a:endParaRPr lang="ko-KR" altLang="en-US" dirty="0"/>
              </a:p>
            </p:txBody>
          </p:sp>
        </mc:Choice>
        <mc:Fallback xmlns="">
          <p:sp>
            <p:nvSpPr>
              <p:cNvPr id="24" name="TextBox 23"/>
              <p:cNvSpPr txBox="1">
                <a:spLocks noRot="1" noChangeAspect="1" noMove="1" noResize="1" noEditPoints="1" noAdjustHandles="1" noChangeArrowheads="1" noChangeShapeType="1" noTextEdit="1"/>
              </p:cNvSpPr>
              <p:nvPr/>
            </p:nvSpPr>
            <p:spPr>
              <a:xfrm rot="5400000">
                <a:off x="6228158" y="5332693"/>
                <a:ext cx="587148" cy="276999"/>
              </a:xfrm>
              <a:prstGeom prst="rect">
                <a:avLst/>
              </a:prstGeom>
              <a:blipFill rotWithShape="0">
                <a:blip r:embed="rId8"/>
                <a:stretch>
                  <a:fillRect/>
                </a:stretch>
              </a:blipFill>
            </p:spPr>
            <p:txBody>
              <a:bodyPr/>
              <a:lstStyle/>
              <a:p>
                <a:r>
                  <a:rPr lang="ko-KR" altLang="en-US">
                    <a:noFill/>
                  </a:rPr>
                  <a:t> </a:t>
                </a:r>
              </a:p>
            </p:txBody>
          </p:sp>
        </mc:Fallback>
      </mc:AlternateContent>
      <p:sp>
        <p:nvSpPr>
          <p:cNvPr id="25" name="자유형 24"/>
          <p:cNvSpPr/>
          <p:nvPr/>
        </p:nvSpPr>
        <p:spPr bwMode="auto">
          <a:xfrm>
            <a:off x="2083941" y="4583105"/>
            <a:ext cx="819510" cy="465826"/>
          </a:xfrm>
          <a:custGeom>
            <a:avLst/>
            <a:gdLst>
              <a:gd name="connsiteX0" fmla="*/ 819510 w 819510"/>
              <a:gd name="connsiteY0" fmla="*/ 0 h 465826"/>
              <a:gd name="connsiteX1" fmla="*/ 258793 w 819510"/>
              <a:gd name="connsiteY1" fmla="*/ 146649 h 465826"/>
              <a:gd name="connsiteX2" fmla="*/ 0 w 819510"/>
              <a:gd name="connsiteY2" fmla="*/ 465826 h 465826"/>
            </a:gdLst>
            <a:ahLst/>
            <a:cxnLst>
              <a:cxn ang="0">
                <a:pos x="connsiteX0" y="connsiteY0"/>
              </a:cxn>
              <a:cxn ang="0">
                <a:pos x="connsiteX1" y="connsiteY1"/>
              </a:cxn>
              <a:cxn ang="0">
                <a:pos x="connsiteX2" y="connsiteY2"/>
              </a:cxn>
            </a:cxnLst>
            <a:rect l="l" t="t" r="r" b="b"/>
            <a:pathLst>
              <a:path w="819510" h="465826">
                <a:moveTo>
                  <a:pt x="819510" y="0"/>
                </a:moveTo>
                <a:cubicBezTo>
                  <a:pt x="607444" y="34505"/>
                  <a:pt x="395378" y="69011"/>
                  <a:pt x="258793" y="146649"/>
                </a:cubicBezTo>
                <a:cubicBezTo>
                  <a:pt x="122208" y="224287"/>
                  <a:pt x="61104" y="345056"/>
                  <a:pt x="0" y="465826"/>
                </a:cubicBezTo>
              </a:path>
            </a:pathLst>
          </a:custGeom>
          <a:noFill/>
          <a:ln w="127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6" name="자유형 25"/>
          <p:cNvSpPr/>
          <p:nvPr/>
        </p:nvSpPr>
        <p:spPr bwMode="auto">
          <a:xfrm>
            <a:off x="3188122" y="4574478"/>
            <a:ext cx="862642" cy="483080"/>
          </a:xfrm>
          <a:custGeom>
            <a:avLst/>
            <a:gdLst>
              <a:gd name="connsiteX0" fmla="*/ 0 w 862642"/>
              <a:gd name="connsiteY0" fmla="*/ 0 h 483080"/>
              <a:gd name="connsiteX1" fmla="*/ 655608 w 862642"/>
              <a:gd name="connsiteY1" fmla="*/ 163902 h 483080"/>
              <a:gd name="connsiteX2" fmla="*/ 862642 w 862642"/>
              <a:gd name="connsiteY2" fmla="*/ 483080 h 483080"/>
            </a:gdLst>
            <a:ahLst/>
            <a:cxnLst>
              <a:cxn ang="0">
                <a:pos x="connsiteX0" y="connsiteY0"/>
              </a:cxn>
              <a:cxn ang="0">
                <a:pos x="connsiteX1" y="connsiteY1"/>
              </a:cxn>
              <a:cxn ang="0">
                <a:pos x="connsiteX2" y="connsiteY2"/>
              </a:cxn>
            </a:cxnLst>
            <a:rect l="l" t="t" r="r" b="b"/>
            <a:pathLst>
              <a:path w="862642" h="483080">
                <a:moveTo>
                  <a:pt x="0" y="0"/>
                </a:moveTo>
                <a:cubicBezTo>
                  <a:pt x="255917" y="41694"/>
                  <a:pt x="511834" y="83389"/>
                  <a:pt x="655608" y="163902"/>
                </a:cubicBezTo>
                <a:cubicBezTo>
                  <a:pt x="799382" y="244415"/>
                  <a:pt x="831012" y="363747"/>
                  <a:pt x="862642" y="483080"/>
                </a:cubicBezTo>
              </a:path>
            </a:pathLst>
          </a:custGeom>
          <a:noFill/>
          <a:ln w="127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rot="5400000">
                <a:off x="5105267" y="5970833"/>
                <a:ext cx="58714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rPr>
                        <m:t>−</m:t>
                      </m:r>
                      <m:r>
                        <a:rPr lang="en-US" altLang="ko-KR" b="0" i="1" smtClean="0">
                          <a:latin typeface="Cambria Math" panose="02040503050406030204" pitchFamily="18" charset="0"/>
                        </a:rPr>
                        <m:t>𝑘</m:t>
                      </m:r>
                    </m:oMath>
                  </m:oMathPara>
                </a14:m>
                <a:endParaRPr lang="ko-KR" altLang="en-US" dirty="0"/>
              </a:p>
            </p:txBody>
          </p:sp>
        </mc:Choice>
        <mc:Fallback xmlns="">
          <p:sp>
            <p:nvSpPr>
              <p:cNvPr id="27" name="TextBox 26"/>
              <p:cNvSpPr txBox="1">
                <a:spLocks noRot="1" noChangeAspect="1" noMove="1" noResize="1" noEditPoints="1" noAdjustHandles="1" noChangeArrowheads="1" noChangeShapeType="1" noTextEdit="1"/>
              </p:cNvSpPr>
              <p:nvPr/>
            </p:nvSpPr>
            <p:spPr>
              <a:xfrm rot="5400000">
                <a:off x="5105267" y="5970833"/>
                <a:ext cx="587148" cy="276999"/>
              </a:xfrm>
              <a:prstGeom prst="rect">
                <a:avLst/>
              </a:prstGeom>
              <a:blipFill rotWithShape="0">
                <a:blip r:embed="rId9"/>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rot="5400000">
                <a:off x="5242548" y="4910432"/>
                <a:ext cx="31258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𝑘</m:t>
                      </m:r>
                    </m:oMath>
                  </m:oMathPara>
                </a14:m>
                <a:endParaRPr lang="ko-KR" altLang="en-US" dirty="0"/>
              </a:p>
            </p:txBody>
          </p:sp>
        </mc:Choice>
        <mc:Fallback xmlns="">
          <p:sp>
            <p:nvSpPr>
              <p:cNvPr id="28" name="TextBox 27"/>
              <p:cNvSpPr txBox="1">
                <a:spLocks noRot="1" noChangeAspect="1" noMove="1" noResize="1" noEditPoints="1" noAdjustHandles="1" noChangeArrowheads="1" noChangeShapeType="1" noTextEdit="1"/>
              </p:cNvSpPr>
              <p:nvPr/>
            </p:nvSpPr>
            <p:spPr>
              <a:xfrm rot="5400000">
                <a:off x="5242548" y="4910432"/>
                <a:ext cx="312585" cy="276999"/>
              </a:xfrm>
              <a:prstGeom prst="rect">
                <a:avLst/>
              </a:prstGeom>
              <a:blipFill rotWithShape="0">
                <a:blip r:embed="rId10"/>
                <a:stretch>
                  <a:fillRect/>
                </a:stretch>
              </a:blipFill>
            </p:spPr>
            <p:txBody>
              <a:bodyPr/>
              <a:lstStyle/>
              <a:p>
                <a:r>
                  <a:rPr lang="ko-KR" altLang="en-US">
                    <a:noFill/>
                  </a:rPr>
                  <a:t> </a:t>
                </a:r>
              </a:p>
            </p:txBody>
          </p:sp>
        </mc:Fallback>
      </mc:AlternateContent>
      <p:sp>
        <p:nvSpPr>
          <p:cNvPr id="29" name="직사각형 28"/>
          <p:cNvSpPr/>
          <p:nvPr/>
        </p:nvSpPr>
        <p:spPr bwMode="auto">
          <a:xfrm>
            <a:off x="7069963" y="5689198"/>
            <a:ext cx="253124" cy="253123"/>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ko-KR" altLang="en-US" sz="1000"/>
          </a:p>
        </p:txBody>
      </p:sp>
      <p:sp>
        <p:nvSpPr>
          <p:cNvPr id="30" name="TextBox 29"/>
          <p:cNvSpPr txBox="1"/>
          <p:nvPr/>
        </p:nvSpPr>
        <p:spPr>
          <a:xfrm>
            <a:off x="7490971" y="5677259"/>
            <a:ext cx="1181734" cy="276999"/>
          </a:xfrm>
          <a:prstGeom prst="rect">
            <a:avLst/>
          </a:prstGeom>
          <a:noFill/>
        </p:spPr>
        <p:txBody>
          <a:bodyPr wrap="none" rtlCol="0">
            <a:spAutoFit/>
          </a:bodyPr>
          <a:lstStyle/>
          <a:p>
            <a:r>
              <a:rPr lang="en-US" altLang="ko-KR" dirty="0" smtClean="0"/>
              <a:t>Ambiguous part</a:t>
            </a:r>
            <a:endParaRPr lang="ko-KR" altLang="en-US" dirty="0"/>
          </a:p>
        </p:txBody>
      </p:sp>
    </p:spTree>
    <p:extLst>
      <p:ext uri="{BB962C8B-B14F-4D97-AF65-F5344CB8AC3E}">
        <p14:creationId xmlns:p14="http://schemas.microsoft.com/office/powerpoint/2010/main" val="2455259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Privacy Amplification (3/9)</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sz="2400" dirty="0" smtClean="0"/>
                  <a:t>The number of disclosed bits</a:t>
                </a:r>
              </a:p>
              <a:p>
                <a:pPr lvl="1"/>
                <a:r>
                  <a:rPr lang="en-US" altLang="ko-KR" sz="2000" dirty="0" smtClean="0"/>
                  <a:t>The parity check matrix of BCH code is full rank</a:t>
                </a:r>
                <a:br>
                  <a:rPr lang="en-US" altLang="ko-KR" sz="2000" dirty="0" smtClean="0"/>
                </a:br>
                <a:r>
                  <a:rPr lang="en-US" altLang="ko-KR" sz="2000" dirty="0" smtClean="0"/>
                  <a:t>(i.e. it can be reduced by row/column permutation)</a:t>
                </a:r>
              </a:p>
              <a:p>
                <a:pPr lvl="1"/>
                <a:r>
                  <a:rPr lang="en-US" altLang="ko-KR" sz="2000" dirty="0" smtClean="0"/>
                  <a:t>The equivocation is reduced from </a:t>
                </a:r>
                <a14:m>
                  <m:oMath xmlns:m="http://schemas.openxmlformats.org/officeDocument/2006/math">
                    <m:r>
                      <a:rPr lang="en-US" altLang="ko-KR" sz="2000" b="0" i="1" smtClean="0">
                        <a:latin typeface="Cambria Math" panose="02040503050406030204" pitchFamily="18" charset="0"/>
                      </a:rPr>
                      <m:t>𝑘</m:t>
                    </m:r>
                  </m:oMath>
                </a14:m>
                <a:r>
                  <a:rPr lang="en-US" altLang="ko-KR" sz="2000" dirty="0" smtClean="0"/>
                  <a:t> bits to </a:t>
                </a:r>
                <a14:m>
                  <m:oMath xmlns:m="http://schemas.openxmlformats.org/officeDocument/2006/math">
                    <m:r>
                      <a:rPr lang="en-US" altLang="ko-KR" sz="2000" b="0" i="1" smtClean="0">
                        <a:latin typeface="Cambria Math" panose="02040503050406030204" pitchFamily="18" charset="0"/>
                      </a:rPr>
                      <m:t>2</m:t>
                    </m:r>
                    <m:r>
                      <a:rPr lang="en-US" altLang="ko-KR" sz="2000" b="0" i="1" smtClean="0">
                        <a:latin typeface="Cambria Math" panose="02040503050406030204" pitchFamily="18" charset="0"/>
                      </a:rPr>
                      <m:t>𝑘</m:t>
                    </m:r>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𝑛</m:t>
                    </m:r>
                  </m:oMath>
                </a14:m>
                <a:r>
                  <a:rPr lang="en-US" altLang="ko-KR" sz="2000" dirty="0" smtClean="0"/>
                  <a:t> bits, i.e. </a:t>
                </a:r>
                <a14:m>
                  <m:oMath xmlns:m="http://schemas.openxmlformats.org/officeDocument/2006/math">
                    <m:r>
                      <a:rPr lang="en-US" altLang="ko-KR" sz="2000" b="0" i="1" smtClean="0">
                        <a:latin typeface="Cambria Math" panose="02040503050406030204" pitchFamily="18" charset="0"/>
                      </a:rPr>
                      <m:t>𝑛</m:t>
                    </m:r>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𝑘</m:t>
                    </m:r>
                  </m:oMath>
                </a14:m>
                <a:r>
                  <a:rPr lang="en-US" altLang="ko-KR" sz="2000" dirty="0" smtClean="0"/>
                  <a:t> bits are leaked to Eve</a:t>
                </a:r>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2"/>
                <a:stretch>
                  <a:fillRect l="-1098" t="-1037"/>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25</a:t>
            </a:fld>
            <a:endParaRPr lang="en-US" altLang="ko-KR"/>
          </a:p>
        </p:txBody>
      </p:sp>
      <p:sp>
        <p:nvSpPr>
          <p:cNvPr id="20" name="직사각형 19"/>
          <p:cNvSpPr/>
          <p:nvPr/>
        </p:nvSpPr>
        <p:spPr bwMode="auto">
          <a:xfrm>
            <a:off x="6023233" y="5074761"/>
            <a:ext cx="360000" cy="7200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000" b="0" i="0" u="none" strike="noStrike" cap="none" normalizeH="0" baseline="0" smtClean="0">
              <a:ln>
                <a:noFill/>
              </a:ln>
              <a:solidFill>
                <a:schemeClr val="tx1"/>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Box 20"/>
              <p:cNvSpPr txBox="1"/>
              <p:nvPr/>
            </p:nvSpPr>
            <p:spPr>
              <a:xfrm>
                <a:off x="4195016" y="5211507"/>
                <a:ext cx="573023" cy="5193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sz="1800" b="0" i="1" smtClean="0">
                          <a:latin typeface="Cambria Math" panose="02040503050406030204" pitchFamily="18" charset="0"/>
                        </a:rPr>
                        <m:t>×</m:t>
                      </m:r>
                    </m:oMath>
                  </m:oMathPara>
                </a14:m>
                <a:endParaRPr lang="ko-KR" altLang="en-US" sz="1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195016" y="5211507"/>
                <a:ext cx="573023" cy="519369"/>
              </a:xfrm>
              <a:prstGeom prst="rect">
                <a:avLst/>
              </a:prstGeom>
              <a:blipFill rotWithShape="0">
                <a:blip r:embed="rId3"/>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360088" y="5211507"/>
                <a:ext cx="584293" cy="5193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sz="1800" b="0" i="1" smtClean="0">
                          <a:latin typeface="Cambria Math" panose="02040503050406030204" pitchFamily="18" charset="0"/>
                        </a:rPr>
                        <m:t>=</m:t>
                      </m:r>
                    </m:oMath>
                  </m:oMathPara>
                </a14:m>
                <a:endParaRPr lang="ko-KR" altLang="en-US" sz="1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360088" y="5211507"/>
                <a:ext cx="584293" cy="519369"/>
              </a:xfrm>
              <a:prstGeom prst="rect">
                <a:avLst/>
              </a:prstGeom>
              <a:blipFill rotWithShape="0">
                <a:blip r:embed="rId4"/>
                <a:stretch>
                  <a:fillRect/>
                </a:stretch>
              </a:blipFill>
            </p:spPr>
            <p:txBody>
              <a:bodyPr/>
              <a:lstStyle/>
              <a:p>
                <a:r>
                  <a:rPr lang="ko-KR" altLang="en-US">
                    <a:noFill/>
                  </a:rPr>
                  <a:t> </a:t>
                </a:r>
              </a:p>
            </p:txBody>
          </p:sp>
        </mc:Fallback>
      </mc:AlternateContent>
      <p:grpSp>
        <p:nvGrpSpPr>
          <p:cNvPr id="23" name="그룹 22"/>
          <p:cNvGrpSpPr/>
          <p:nvPr/>
        </p:nvGrpSpPr>
        <p:grpSpPr>
          <a:xfrm>
            <a:off x="4878594" y="4444759"/>
            <a:ext cx="360790" cy="1980002"/>
            <a:chOff x="5029704" y="4387282"/>
            <a:chExt cx="360790" cy="1980002"/>
          </a:xfrm>
        </p:grpSpPr>
        <p:sp>
          <p:nvSpPr>
            <p:cNvPr id="24" name="직사각형 23"/>
            <p:cNvSpPr/>
            <p:nvPr/>
          </p:nvSpPr>
          <p:spPr bwMode="auto">
            <a:xfrm>
              <a:off x="5030494" y="4387283"/>
              <a:ext cx="360000" cy="1980001"/>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000" b="0" i="0" u="none" strike="noStrike" cap="none" normalizeH="0" baseline="0" smtClean="0">
                <a:ln>
                  <a:noFill/>
                </a:ln>
                <a:solidFill>
                  <a:schemeClr val="tx1"/>
                </a:solidFill>
                <a:effectLst/>
                <a:latin typeface="Times New Roman" panose="02020603050405020304" pitchFamily="18" charset="0"/>
              </a:endParaRPr>
            </a:p>
          </p:txBody>
        </p:sp>
        <p:sp>
          <p:nvSpPr>
            <p:cNvPr id="25" name="직사각형 24"/>
            <p:cNvSpPr/>
            <p:nvPr/>
          </p:nvSpPr>
          <p:spPr bwMode="auto">
            <a:xfrm>
              <a:off x="5029704" y="5647283"/>
              <a:ext cx="360000" cy="720000"/>
            </a:xfrm>
            <a:prstGeom prst="rect">
              <a:avLst/>
            </a:prstGeom>
            <a:solidFill>
              <a:srgbClr val="C0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000" b="0" i="0" u="none" strike="noStrike" cap="none" normalizeH="0" baseline="0" smtClean="0">
                <a:ln>
                  <a:noFill/>
                </a:ln>
                <a:solidFill>
                  <a:schemeClr val="tx1"/>
                </a:solidFill>
                <a:effectLst/>
                <a:latin typeface="Times New Roman" panose="02020603050405020304" pitchFamily="18" charset="0"/>
              </a:endParaRPr>
            </a:p>
          </p:txBody>
        </p:sp>
        <p:sp>
          <p:nvSpPr>
            <p:cNvPr id="47" name="직사각형 46"/>
            <p:cNvSpPr/>
            <p:nvPr/>
          </p:nvSpPr>
          <p:spPr bwMode="auto">
            <a:xfrm>
              <a:off x="5029704" y="4387282"/>
              <a:ext cx="360000" cy="720000"/>
            </a:xfrm>
            <a:prstGeom prst="rect">
              <a:avLst/>
            </a:prstGeom>
            <a:solidFill>
              <a:schemeClr val="accent6">
                <a:lumMod val="40000"/>
                <a:lumOff val="6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000" b="0" i="0" u="none" strike="noStrike" cap="none" normalizeH="0" baseline="0" smtClean="0">
                <a:ln>
                  <a:noFill/>
                </a:ln>
                <a:solidFill>
                  <a:schemeClr val="tx1"/>
                </a:solidFill>
                <a:effectLst/>
                <a:latin typeface="Times New Roman" panose="02020603050405020304" pitchFamily="18" charset="0"/>
              </a:endParaRPr>
            </a:p>
          </p:txBody>
        </p:sp>
      </p:grpSp>
      <p:grpSp>
        <p:nvGrpSpPr>
          <p:cNvPr id="26" name="그룹 25"/>
          <p:cNvGrpSpPr/>
          <p:nvPr/>
        </p:nvGrpSpPr>
        <p:grpSpPr>
          <a:xfrm>
            <a:off x="2073138" y="5074761"/>
            <a:ext cx="1980789" cy="720000"/>
            <a:chOff x="2635274" y="4835040"/>
            <a:chExt cx="1980789" cy="720000"/>
          </a:xfrm>
        </p:grpSpPr>
        <p:sp>
          <p:nvSpPr>
            <p:cNvPr id="27" name="직사각형 26"/>
            <p:cNvSpPr/>
            <p:nvPr/>
          </p:nvSpPr>
          <p:spPr bwMode="auto">
            <a:xfrm>
              <a:off x="2636063" y="4835040"/>
              <a:ext cx="1980000" cy="7200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000" b="0" i="0" u="none" strike="noStrike" cap="none" normalizeH="0" baseline="0" smtClean="0">
                <a:ln>
                  <a:noFill/>
                </a:ln>
                <a:solidFill>
                  <a:schemeClr val="tx1"/>
                </a:solidFill>
                <a:effectLst/>
                <a:latin typeface="Times New Roman" panose="02020603050405020304" pitchFamily="18" charset="0"/>
              </a:endParaRPr>
            </a:p>
          </p:txBody>
        </p:sp>
        <p:sp>
          <p:nvSpPr>
            <p:cNvPr id="28" name="직사각형 27"/>
            <p:cNvSpPr/>
            <p:nvPr/>
          </p:nvSpPr>
          <p:spPr bwMode="auto">
            <a:xfrm>
              <a:off x="3896063" y="4835040"/>
              <a:ext cx="720000" cy="720000"/>
            </a:xfrm>
            <a:prstGeom prst="rect">
              <a:avLst/>
            </a:prstGeom>
            <a:solidFill>
              <a:srgbClr val="C0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000" b="0" i="0" u="none" strike="noStrike" cap="none" normalizeH="0" baseline="0" smtClean="0">
                <a:ln>
                  <a:noFill/>
                </a:ln>
                <a:solidFill>
                  <a:schemeClr val="tx1"/>
                </a:solidFill>
                <a:effectLst/>
                <a:latin typeface="Times New Roman" panose="02020603050405020304" pitchFamily="18" charset="0"/>
              </a:endParaRPr>
            </a:p>
          </p:txBody>
        </p:sp>
        <p:sp>
          <p:nvSpPr>
            <p:cNvPr id="43" name="직사각형 42"/>
            <p:cNvSpPr/>
            <p:nvPr/>
          </p:nvSpPr>
          <p:spPr bwMode="auto">
            <a:xfrm>
              <a:off x="2635274" y="4835040"/>
              <a:ext cx="720000" cy="720000"/>
            </a:xfrm>
            <a:prstGeom prst="rect">
              <a:avLst/>
            </a:prstGeom>
            <a:solidFill>
              <a:schemeClr val="accent6">
                <a:lumMod val="40000"/>
                <a:lumOff val="6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000" b="0" i="0" u="none" strike="noStrike" cap="none" normalizeH="0" baseline="0" smtClean="0">
                <a:ln>
                  <a:noFill/>
                </a:ln>
                <a:solidFill>
                  <a:schemeClr val="tx1"/>
                </a:solidFill>
                <a:effectLst/>
                <a:latin typeface="Times New Roman" panose="02020603050405020304" pitchFamily="18" charset="0"/>
              </a:endParaRPr>
            </a:p>
          </p:txBody>
        </p:sp>
      </p:grpSp>
      <p:sp>
        <p:nvSpPr>
          <p:cNvPr id="29" name="직사각형 28"/>
          <p:cNvSpPr/>
          <p:nvPr/>
        </p:nvSpPr>
        <p:spPr bwMode="auto">
          <a:xfrm>
            <a:off x="7069963" y="6157350"/>
            <a:ext cx="253124" cy="253123"/>
          </a:xfrm>
          <a:prstGeom prst="rect">
            <a:avLst/>
          </a:prstGeom>
          <a:solidFill>
            <a:srgbClr val="C0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000" b="0" i="0" u="none" strike="noStrike" cap="none" normalizeH="0" baseline="0" smtClean="0">
              <a:ln>
                <a:noFill/>
              </a:ln>
              <a:solidFill>
                <a:schemeClr val="tx1"/>
              </a:solidFill>
              <a:effectLst/>
              <a:latin typeface="Times New Roman" panose="02020603050405020304" pitchFamily="18" charset="0"/>
            </a:endParaRPr>
          </a:p>
        </p:txBody>
      </p:sp>
      <p:sp>
        <p:nvSpPr>
          <p:cNvPr id="30" name="TextBox 29"/>
          <p:cNvSpPr txBox="1"/>
          <p:nvPr/>
        </p:nvSpPr>
        <p:spPr>
          <a:xfrm>
            <a:off x="2488920" y="5912726"/>
            <a:ext cx="1394934" cy="389548"/>
          </a:xfrm>
          <a:prstGeom prst="rect">
            <a:avLst/>
          </a:prstGeom>
          <a:noFill/>
        </p:spPr>
        <p:txBody>
          <a:bodyPr wrap="none" rtlCol="0">
            <a:spAutoFit/>
          </a:bodyPr>
          <a:lstStyle/>
          <a:p>
            <a:r>
              <a:rPr lang="en-US" altLang="ko-KR" dirty="0" smtClean="0"/>
              <a:t>Parity check matrix</a:t>
            </a:r>
            <a:endParaRPr lang="ko-KR" altLang="en-US" dirty="0"/>
          </a:p>
        </p:txBody>
      </p:sp>
      <p:sp>
        <p:nvSpPr>
          <p:cNvPr id="31" name="TextBox 30"/>
          <p:cNvSpPr txBox="1"/>
          <p:nvPr/>
        </p:nvSpPr>
        <p:spPr>
          <a:xfrm>
            <a:off x="5773299" y="5907773"/>
            <a:ext cx="817853" cy="389548"/>
          </a:xfrm>
          <a:prstGeom prst="rect">
            <a:avLst/>
          </a:prstGeom>
          <a:noFill/>
        </p:spPr>
        <p:txBody>
          <a:bodyPr wrap="none" rtlCol="0">
            <a:spAutoFit/>
          </a:bodyPr>
          <a:lstStyle/>
          <a:p>
            <a:r>
              <a:rPr lang="en-US" altLang="ko-KR" dirty="0" smtClean="0"/>
              <a:t>Syndrome</a:t>
            </a:r>
            <a:endParaRPr lang="ko-KR" altLang="en-US" dirty="0"/>
          </a:p>
        </p:txBody>
      </p:sp>
      <p:sp>
        <p:nvSpPr>
          <p:cNvPr id="32" name="TextBox 31"/>
          <p:cNvSpPr txBox="1"/>
          <p:nvPr/>
        </p:nvSpPr>
        <p:spPr>
          <a:xfrm>
            <a:off x="7490971" y="6145411"/>
            <a:ext cx="1071127" cy="276999"/>
          </a:xfrm>
          <a:prstGeom prst="rect">
            <a:avLst/>
          </a:prstGeom>
          <a:noFill/>
        </p:spPr>
        <p:txBody>
          <a:bodyPr wrap="none" rtlCol="0">
            <a:spAutoFit/>
          </a:bodyPr>
          <a:lstStyle/>
          <a:p>
            <a:r>
              <a:rPr lang="en-US" altLang="ko-KR" dirty="0" smtClean="0"/>
              <a:t>Disclosed part</a:t>
            </a:r>
            <a:endParaRPr lang="ko-KR" altLang="en-US" dirty="0"/>
          </a:p>
        </p:txBody>
      </p:sp>
      <mc:AlternateContent xmlns:mc="http://schemas.openxmlformats.org/markup-compatibility/2006" xmlns:a14="http://schemas.microsoft.com/office/drawing/2010/main">
        <mc:Choice Requires="a14">
          <p:sp>
            <p:nvSpPr>
              <p:cNvPr id="33" name="TextBox 32"/>
              <p:cNvSpPr txBox="1"/>
              <p:nvPr/>
            </p:nvSpPr>
            <p:spPr>
              <a:xfrm>
                <a:off x="2906961" y="4444760"/>
                <a:ext cx="31393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oMath>
                  </m:oMathPara>
                </a14:m>
                <a:endParaRPr lang="ko-KR" alt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2906961" y="4444760"/>
                <a:ext cx="313932" cy="276999"/>
              </a:xfrm>
              <a:prstGeom prst="rect">
                <a:avLst/>
              </a:prstGeom>
              <a:blipFill rotWithShape="0">
                <a:blip r:embed="rId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400353" y="4797762"/>
                <a:ext cx="58714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rPr>
                        <m:t>−</m:t>
                      </m:r>
                      <m:r>
                        <a:rPr lang="en-US" altLang="ko-KR" b="0" i="1" smtClean="0">
                          <a:latin typeface="Cambria Math" panose="02040503050406030204" pitchFamily="18" charset="0"/>
                        </a:rPr>
                        <m:t>𝑘</m:t>
                      </m:r>
                    </m:oMath>
                  </m:oMathPara>
                </a14:m>
                <a:endParaRPr lang="ko-KR" alt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400353" y="4797762"/>
                <a:ext cx="587148" cy="276999"/>
              </a:xfrm>
              <a:prstGeom prst="rect">
                <a:avLst/>
              </a:prstGeom>
              <a:blipFill rotWithShape="0">
                <a:blip r:embed="rId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rot="16200000">
                <a:off x="1641064" y="5332691"/>
                <a:ext cx="58714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rPr>
                        <m:t>−</m:t>
                      </m:r>
                      <m:r>
                        <a:rPr lang="en-US" altLang="ko-KR" b="0" i="1" smtClean="0">
                          <a:latin typeface="Cambria Math" panose="02040503050406030204" pitchFamily="18" charset="0"/>
                        </a:rPr>
                        <m:t>𝑘</m:t>
                      </m:r>
                    </m:oMath>
                  </m:oMathPara>
                </a14:m>
                <a:endParaRPr lang="ko-KR" altLang="en-US" dirty="0"/>
              </a:p>
            </p:txBody>
          </p:sp>
        </mc:Choice>
        <mc:Fallback xmlns="">
          <p:sp>
            <p:nvSpPr>
              <p:cNvPr id="35" name="TextBox 34"/>
              <p:cNvSpPr txBox="1">
                <a:spLocks noRot="1" noChangeAspect="1" noMove="1" noResize="1" noEditPoints="1" noAdjustHandles="1" noChangeArrowheads="1" noChangeShapeType="1" noTextEdit="1"/>
              </p:cNvSpPr>
              <p:nvPr/>
            </p:nvSpPr>
            <p:spPr>
              <a:xfrm rot="16200000">
                <a:off x="1641064" y="5332691"/>
                <a:ext cx="587148" cy="276999"/>
              </a:xfrm>
              <a:prstGeom prst="rect">
                <a:avLst/>
              </a:prstGeom>
              <a:blipFill rotWithShape="0">
                <a:blip r:embed="rId7"/>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rot="5400000">
                <a:off x="6228158" y="5332693"/>
                <a:ext cx="58714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rPr>
                        <m:t>−</m:t>
                      </m:r>
                      <m:r>
                        <a:rPr lang="en-US" altLang="ko-KR" b="0" i="1" smtClean="0">
                          <a:latin typeface="Cambria Math" panose="02040503050406030204" pitchFamily="18" charset="0"/>
                        </a:rPr>
                        <m:t>𝑘</m:t>
                      </m:r>
                    </m:oMath>
                  </m:oMathPara>
                </a14:m>
                <a:endParaRPr lang="ko-KR" altLang="en-US" dirty="0"/>
              </a:p>
            </p:txBody>
          </p:sp>
        </mc:Choice>
        <mc:Fallback xmlns="">
          <p:sp>
            <p:nvSpPr>
              <p:cNvPr id="36" name="TextBox 35"/>
              <p:cNvSpPr txBox="1">
                <a:spLocks noRot="1" noChangeAspect="1" noMove="1" noResize="1" noEditPoints="1" noAdjustHandles="1" noChangeArrowheads="1" noChangeShapeType="1" noTextEdit="1"/>
              </p:cNvSpPr>
              <p:nvPr/>
            </p:nvSpPr>
            <p:spPr>
              <a:xfrm rot="5400000">
                <a:off x="6228158" y="5332693"/>
                <a:ext cx="587148" cy="276999"/>
              </a:xfrm>
              <a:prstGeom prst="rect">
                <a:avLst/>
              </a:prstGeom>
              <a:blipFill rotWithShape="0">
                <a:blip r:embed="rId8"/>
                <a:stretch>
                  <a:fillRect/>
                </a:stretch>
              </a:blipFill>
            </p:spPr>
            <p:txBody>
              <a:bodyPr/>
              <a:lstStyle/>
              <a:p>
                <a:r>
                  <a:rPr lang="ko-KR" altLang="en-US">
                    <a:noFill/>
                  </a:rPr>
                  <a:t> </a:t>
                </a:r>
              </a:p>
            </p:txBody>
          </p:sp>
        </mc:Fallback>
      </mc:AlternateContent>
      <p:sp>
        <p:nvSpPr>
          <p:cNvPr id="37" name="자유형 36"/>
          <p:cNvSpPr/>
          <p:nvPr/>
        </p:nvSpPr>
        <p:spPr bwMode="auto">
          <a:xfrm>
            <a:off x="2083941" y="4583105"/>
            <a:ext cx="819510" cy="465826"/>
          </a:xfrm>
          <a:custGeom>
            <a:avLst/>
            <a:gdLst>
              <a:gd name="connsiteX0" fmla="*/ 819510 w 819510"/>
              <a:gd name="connsiteY0" fmla="*/ 0 h 465826"/>
              <a:gd name="connsiteX1" fmla="*/ 258793 w 819510"/>
              <a:gd name="connsiteY1" fmla="*/ 146649 h 465826"/>
              <a:gd name="connsiteX2" fmla="*/ 0 w 819510"/>
              <a:gd name="connsiteY2" fmla="*/ 465826 h 465826"/>
            </a:gdLst>
            <a:ahLst/>
            <a:cxnLst>
              <a:cxn ang="0">
                <a:pos x="connsiteX0" y="connsiteY0"/>
              </a:cxn>
              <a:cxn ang="0">
                <a:pos x="connsiteX1" y="connsiteY1"/>
              </a:cxn>
              <a:cxn ang="0">
                <a:pos x="connsiteX2" y="connsiteY2"/>
              </a:cxn>
            </a:cxnLst>
            <a:rect l="l" t="t" r="r" b="b"/>
            <a:pathLst>
              <a:path w="819510" h="465826">
                <a:moveTo>
                  <a:pt x="819510" y="0"/>
                </a:moveTo>
                <a:cubicBezTo>
                  <a:pt x="607444" y="34505"/>
                  <a:pt x="395378" y="69011"/>
                  <a:pt x="258793" y="146649"/>
                </a:cubicBezTo>
                <a:cubicBezTo>
                  <a:pt x="122208" y="224287"/>
                  <a:pt x="61104" y="345056"/>
                  <a:pt x="0" y="465826"/>
                </a:cubicBezTo>
              </a:path>
            </a:pathLst>
          </a:custGeom>
          <a:noFill/>
          <a:ln w="127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 name="자유형 37"/>
          <p:cNvSpPr/>
          <p:nvPr/>
        </p:nvSpPr>
        <p:spPr bwMode="auto">
          <a:xfrm>
            <a:off x="3188122" y="4574478"/>
            <a:ext cx="862642" cy="483080"/>
          </a:xfrm>
          <a:custGeom>
            <a:avLst/>
            <a:gdLst>
              <a:gd name="connsiteX0" fmla="*/ 0 w 862642"/>
              <a:gd name="connsiteY0" fmla="*/ 0 h 483080"/>
              <a:gd name="connsiteX1" fmla="*/ 655608 w 862642"/>
              <a:gd name="connsiteY1" fmla="*/ 163902 h 483080"/>
              <a:gd name="connsiteX2" fmla="*/ 862642 w 862642"/>
              <a:gd name="connsiteY2" fmla="*/ 483080 h 483080"/>
            </a:gdLst>
            <a:ahLst/>
            <a:cxnLst>
              <a:cxn ang="0">
                <a:pos x="connsiteX0" y="connsiteY0"/>
              </a:cxn>
              <a:cxn ang="0">
                <a:pos x="connsiteX1" y="connsiteY1"/>
              </a:cxn>
              <a:cxn ang="0">
                <a:pos x="connsiteX2" y="connsiteY2"/>
              </a:cxn>
            </a:cxnLst>
            <a:rect l="l" t="t" r="r" b="b"/>
            <a:pathLst>
              <a:path w="862642" h="483080">
                <a:moveTo>
                  <a:pt x="0" y="0"/>
                </a:moveTo>
                <a:cubicBezTo>
                  <a:pt x="255917" y="41694"/>
                  <a:pt x="511834" y="83389"/>
                  <a:pt x="655608" y="163902"/>
                </a:cubicBezTo>
                <a:cubicBezTo>
                  <a:pt x="799382" y="244415"/>
                  <a:pt x="831012" y="363747"/>
                  <a:pt x="862642" y="483080"/>
                </a:cubicBezTo>
              </a:path>
            </a:pathLst>
          </a:custGeom>
          <a:noFill/>
          <a:ln w="127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9" name="TextBox 38"/>
              <p:cNvSpPr txBox="1"/>
              <p:nvPr/>
            </p:nvSpPr>
            <p:spPr>
              <a:xfrm rot="5400000">
                <a:off x="5105267" y="4666260"/>
                <a:ext cx="58714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rPr>
                        <m:t>−</m:t>
                      </m:r>
                      <m:r>
                        <a:rPr lang="en-US" altLang="ko-KR" b="0" i="1" smtClean="0">
                          <a:latin typeface="Cambria Math" panose="02040503050406030204" pitchFamily="18" charset="0"/>
                        </a:rPr>
                        <m:t>𝑘</m:t>
                      </m:r>
                    </m:oMath>
                  </m:oMathPara>
                </a14:m>
                <a:endParaRPr lang="ko-KR" altLang="en-US" dirty="0"/>
              </a:p>
            </p:txBody>
          </p:sp>
        </mc:Choice>
        <mc:Fallback xmlns="">
          <p:sp>
            <p:nvSpPr>
              <p:cNvPr id="39" name="TextBox 38"/>
              <p:cNvSpPr txBox="1">
                <a:spLocks noRot="1" noChangeAspect="1" noMove="1" noResize="1" noEditPoints="1" noAdjustHandles="1" noChangeArrowheads="1" noChangeShapeType="1" noTextEdit="1"/>
              </p:cNvSpPr>
              <p:nvPr/>
            </p:nvSpPr>
            <p:spPr>
              <a:xfrm rot="5400000">
                <a:off x="5105267" y="4666260"/>
                <a:ext cx="587148" cy="276999"/>
              </a:xfrm>
              <a:prstGeom prst="rect">
                <a:avLst/>
              </a:prstGeom>
              <a:blipFill rotWithShape="0">
                <a:blip r:embed="rId9"/>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rot="16200000">
                <a:off x="4388710" y="5290212"/>
                <a:ext cx="67210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2</m:t>
                      </m:r>
                      <m:r>
                        <a:rPr lang="en-US" altLang="ko-KR" b="0" i="1" smtClean="0">
                          <a:latin typeface="Cambria Math" panose="02040503050406030204" pitchFamily="18" charset="0"/>
                        </a:rPr>
                        <m:t>𝑘</m:t>
                      </m:r>
                      <m:r>
                        <a:rPr lang="en-US" altLang="ko-KR" b="0" i="1" smtClean="0">
                          <a:latin typeface="Cambria Math" panose="02040503050406030204" pitchFamily="18" charset="0"/>
                        </a:rPr>
                        <m:t>−</m:t>
                      </m:r>
                      <m:r>
                        <a:rPr lang="en-US" altLang="ko-KR" b="0" i="1" smtClean="0">
                          <a:latin typeface="Cambria Math" panose="02040503050406030204" pitchFamily="18" charset="0"/>
                        </a:rPr>
                        <m:t>𝑛</m:t>
                      </m:r>
                    </m:oMath>
                  </m:oMathPara>
                </a14:m>
                <a:endParaRPr lang="ko-KR" altLang="en-US" dirty="0"/>
              </a:p>
            </p:txBody>
          </p:sp>
        </mc:Choice>
        <mc:Fallback xmlns="">
          <p:sp>
            <p:nvSpPr>
              <p:cNvPr id="40" name="TextBox 39"/>
              <p:cNvSpPr txBox="1">
                <a:spLocks noRot="1" noChangeAspect="1" noMove="1" noResize="1" noEditPoints="1" noAdjustHandles="1" noChangeArrowheads="1" noChangeShapeType="1" noTextEdit="1"/>
              </p:cNvSpPr>
              <p:nvPr/>
            </p:nvSpPr>
            <p:spPr>
              <a:xfrm rot="16200000">
                <a:off x="4388710" y="5290212"/>
                <a:ext cx="672107" cy="276999"/>
              </a:xfrm>
              <a:prstGeom prst="rect">
                <a:avLst/>
              </a:prstGeom>
              <a:blipFill rotWithShape="0">
                <a:blip r:embed="rId10"/>
                <a:stretch>
                  <a:fillRect/>
                </a:stretch>
              </a:blipFill>
            </p:spPr>
            <p:txBody>
              <a:bodyPr/>
              <a:lstStyle/>
              <a:p>
                <a:r>
                  <a:rPr lang="ko-KR" altLang="en-US">
                    <a:noFill/>
                  </a:rPr>
                  <a:t> </a:t>
                </a:r>
              </a:p>
            </p:txBody>
          </p:sp>
        </mc:Fallback>
      </mc:AlternateContent>
      <p:sp>
        <p:nvSpPr>
          <p:cNvPr id="41" name="직사각형 40"/>
          <p:cNvSpPr/>
          <p:nvPr/>
        </p:nvSpPr>
        <p:spPr bwMode="auto">
          <a:xfrm>
            <a:off x="7069963" y="5689198"/>
            <a:ext cx="253124" cy="253123"/>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ko-KR" altLang="en-US" sz="1000"/>
          </a:p>
        </p:txBody>
      </p:sp>
      <p:sp>
        <p:nvSpPr>
          <p:cNvPr id="42" name="TextBox 41"/>
          <p:cNvSpPr txBox="1"/>
          <p:nvPr/>
        </p:nvSpPr>
        <p:spPr>
          <a:xfrm>
            <a:off x="7490971" y="5677259"/>
            <a:ext cx="1181734" cy="276999"/>
          </a:xfrm>
          <a:prstGeom prst="rect">
            <a:avLst/>
          </a:prstGeom>
          <a:noFill/>
        </p:spPr>
        <p:txBody>
          <a:bodyPr wrap="none" rtlCol="0">
            <a:spAutoFit/>
          </a:bodyPr>
          <a:lstStyle/>
          <a:p>
            <a:r>
              <a:rPr lang="en-US" altLang="ko-KR" dirty="0" smtClean="0"/>
              <a:t>Ambiguous part</a:t>
            </a:r>
            <a:endParaRPr lang="ko-KR" altLang="en-US" dirty="0"/>
          </a:p>
        </p:txBody>
      </p:sp>
      <mc:AlternateContent xmlns:mc="http://schemas.openxmlformats.org/markup-compatibility/2006" xmlns:a14="http://schemas.microsoft.com/office/drawing/2010/main">
        <mc:Choice Requires="a14">
          <p:sp>
            <p:nvSpPr>
              <p:cNvPr id="44" name="TextBox 43"/>
              <p:cNvSpPr txBox="1"/>
              <p:nvPr/>
            </p:nvSpPr>
            <p:spPr>
              <a:xfrm>
                <a:off x="2155033" y="4797762"/>
                <a:ext cx="58714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rPr>
                        <m:t>−</m:t>
                      </m:r>
                      <m:r>
                        <a:rPr lang="en-US" altLang="ko-KR" b="0" i="1" smtClean="0">
                          <a:latin typeface="Cambria Math" panose="02040503050406030204" pitchFamily="18" charset="0"/>
                        </a:rPr>
                        <m:t>𝑘</m:t>
                      </m:r>
                    </m:oMath>
                  </m:oMathPara>
                </a14:m>
                <a:endParaRPr lang="ko-KR" alt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2155033" y="4797762"/>
                <a:ext cx="587148" cy="276999"/>
              </a:xfrm>
              <a:prstGeom prst="rect">
                <a:avLst/>
              </a:prstGeom>
              <a:blipFill rotWithShape="0">
                <a:blip r:embed="rId6"/>
                <a:stretch>
                  <a:fillRect/>
                </a:stretch>
              </a:blipFill>
            </p:spPr>
            <p:txBody>
              <a:bodyPr/>
              <a:lstStyle/>
              <a:p>
                <a:r>
                  <a:rPr lang="ko-KR" altLang="en-US">
                    <a:noFill/>
                  </a:rPr>
                  <a:t> </a:t>
                </a:r>
              </a:p>
            </p:txBody>
          </p:sp>
        </mc:Fallback>
      </mc:AlternateContent>
      <p:sp>
        <p:nvSpPr>
          <p:cNvPr id="45" name="직사각형 44"/>
          <p:cNvSpPr/>
          <p:nvPr/>
        </p:nvSpPr>
        <p:spPr bwMode="auto">
          <a:xfrm>
            <a:off x="7069963" y="5241707"/>
            <a:ext cx="253124" cy="253123"/>
          </a:xfrm>
          <a:prstGeom prst="rect">
            <a:avLst/>
          </a:prstGeom>
          <a:solidFill>
            <a:schemeClr val="accent6">
              <a:lumMod val="40000"/>
              <a:lumOff val="6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endParaRPr lang="ko-KR" altLang="en-US" sz="1000"/>
          </a:p>
        </p:txBody>
      </p:sp>
      <p:sp>
        <p:nvSpPr>
          <p:cNvPr id="46" name="TextBox 45"/>
          <p:cNvSpPr txBox="1"/>
          <p:nvPr/>
        </p:nvSpPr>
        <p:spPr>
          <a:xfrm>
            <a:off x="7490971" y="5229768"/>
            <a:ext cx="1090363" cy="276999"/>
          </a:xfrm>
          <a:prstGeom prst="rect">
            <a:avLst/>
          </a:prstGeom>
          <a:noFill/>
        </p:spPr>
        <p:txBody>
          <a:bodyPr wrap="none" rtlCol="0">
            <a:spAutoFit/>
          </a:bodyPr>
          <a:lstStyle/>
          <a:p>
            <a:r>
              <a:rPr lang="en-US" altLang="ko-KR" dirty="0" smtClean="0"/>
              <a:t>Reducible part</a:t>
            </a:r>
            <a:endParaRPr lang="ko-KR" altLang="en-US" dirty="0"/>
          </a:p>
        </p:txBody>
      </p:sp>
      <mc:AlternateContent xmlns:mc="http://schemas.openxmlformats.org/markup-compatibility/2006" xmlns:a14="http://schemas.microsoft.com/office/drawing/2010/main">
        <mc:Choice Requires="a14">
          <p:sp>
            <p:nvSpPr>
              <p:cNvPr id="48" name="TextBox 47"/>
              <p:cNvSpPr txBox="1"/>
              <p:nvPr/>
            </p:nvSpPr>
            <p:spPr>
              <a:xfrm rot="5400000">
                <a:off x="5105267" y="5970833"/>
                <a:ext cx="58714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rPr>
                        <m:t>−</m:t>
                      </m:r>
                      <m:r>
                        <a:rPr lang="en-US" altLang="ko-KR" b="0" i="1" smtClean="0">
                          <a:latin typeface="Cambria Math" panose="02040503050406030204" pitchFamily="18" charset="0"/>
                        </a:rPr>
                        <m:t>𝑘</m:t>
                      </m:r>
                    </m:oMath>
                  </m:oMathPara>
                </a14:m>
                <a:endParaRPr lang="ko-KR" altLang="en-US" dirty="0"/>
              </a:p>
            </p:txBody>
          </p:sp>
        </mc:Choice>
        <mc:Fallback xmlns="">
          <p:sp>
            <p:nvSpPr>
              <p:cNvPr id="48" name="TextBox 47"/>
              <p:cNvSpPr txBox="1">
                <a:spLocks noRot="1" noChangeAspect="1" noMove="1" noResize="1" noEditPoints="1" noAdjustHandles="1" noChangeArrowheads="1" noChangeShapeType="1" noTextEdit="1"/>
              </p:cNvSpPr>
              <p:nvPr/>
            </p:nvSpPr>
            <p:spPr>
              <a:xfrm rot="5400000">
                <a:off x="5105267" y="5970833"/>
                <a:ext cx="587148" cy="276999"/>
              </a:xfrm>
              <a:prstGeom prst="rect">
                <a:avLst/>
              </a:prstGeom>
              <a:blipFill rotWithShape="0">
                <a:blip r:embed="rId9"/>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315277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Privacy Amplification (4/9)</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sz="2400" dirty="0" smtClean="0"/>
                  <a:t>Privacy amplification</a:t>
                </a:r>
              </a:p>
              <a:p>
                <a:pPr lvl="1"/>
                <a:r>
                  <a:rPr lang="en-US" altLang="ko-KR" sz="2000" dirty="0" smtClean="0"/>
                  <a:t>The number of disclosed bits during public discussion </a:t>
                </a:r>
                <a:r>
                  <a:rPr lang="en-US" altLang="ko-KR" sz="2000" dirty="0"/>
                  <a:t>i</a:t>
                </a:r>
                <a:r>
                  <a:rPr lang="en-US" altLang="ko-KR" sz="2000" dirty="0" smtClean="0"/>
                  <a:t>s </a:t>
                </a:r>
                <a14:m>
                  <m:oMath xmlns:m="http://schemas.openxmlformats.org/officeDocument/2006/math">
                    <m:r>
                      <a:rPr lang="en-US" altLang="ko-KR" sz="2000" b="0" i="1" smtClean="0">
                        <a:latin typeface="Cambria Math" panose="02040503050406030204" pitchFamily="18" charset="0"/>
                      </a:rPr>
                      <m:t>𝑛</m:t>
                    </m:r>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𝑘</m:t>
                    </m:r>
                    <m:r>
                      <a:rPr lang="en-US" altLang="ko-KR" sz="2000" b="0" i="1" smtClean="0">
                        <a:latin typeface="Cambria Math" panose="02040503050406030204" pitchFamily="18" charset="0"/>
                      </a:rPr>
                      <m:t>=</m:t>
                    </m:r>
                    <m:sSub>
                      <m:sSubPr>
                        <m:ctrlPr>
                          <a:rPr lang="en-US" altLang="ko-KR" sz="2000" b="0" i="1" smtClean="0">
                            <a:latin typeface="Cambria Math"/>
                          </a:rPr>
                        </m:ctrlPr>
                      </m:sSubPr>
                      <m:e>
                        <m:r>
                          <a:rPr lang="en-US" altLang="ko-KR" sz="2000" b="0" i="1" smtClean="0">
                            <a:latin typeface="Cambria Math" panose="02040503050406030204" pitchFamily="18" charset="0"/>
                          </a:rPr>
                          <m:t>𝑁</m:t>
                        </m:r>
                      </m:e>
                      <m:sub>
                        <m:r>
                          <a:rPr lang="en-US" altLang="ko-KR" sz="2000" b="0" i="1" smtClean="0">
                            <a:latin typeface="Cambria Math" panose="02040503050406030204" pitchFamily="18" charset="0"/>
                          </a:rPr>
                          <m:t>𝑝𝑎𝑟</m:t>
                        </m:r>
                      </m:sub>
                    </m:sSub>
                  </m:oMath>
                </a14:m>
                <a:endParaRPr lang="en-US" altLang="ko-KR" sz="2000" b="0" dirty="0" smtClean="0"/>
              </a:p>
              <a:p>
                <a:pPr lvl="1"/>
                <a:r>
                  <a:rPr lang="en-US" altLang="ko-KR" sz="2000" dirty="0" smtClean="0"/>
                  <a:t>Moreover, because of the channel correlation, </a:t>
                </a:r>
                <a14:m>
                  <m:oMath xmlns:m="http://schemas.openxmlformats.org/officeDocument/2006/math">
                    <m:r>
                      <a:rPr lang="en-US" altLang="ko-KR" sz="2000" i="1">
                        <a:latin typeface="Cambria Math" panose="02040503050406030204" pitchFamily="18" charset="0"/>
                      </a:rPr>
                      <m:t>𝜂</m:t>
                    </m:r>
                    <m:sSub>
                      <m:sSubPr>
                        <m:ctrlPr>
                          <a:rPr lang="en-US" altLang="ko-KR" sz="2000" b="0" i="1" smtClean="0">
                            <a:latin typeface="Cambria Math"/>
                          </a:rPr>
                        </m:ctrlPr>
                      </m:sSubPr>
                      <m:e>
                        <m:r>
                          <a:rPr lang="en-US" altLang="ko-KR" sz="2000" b="0" i="1" smtClean="0">
                            <a:latin typeface="Cambria Math" panose="02040503050406030204" pitchFamily="18" charset="0"/>
                          </a:rPr>
                          <m:t>𝑁</m:t>
                        </m:r>
                      </m:e>
                      <m:sub>
                        <m:r>
                          <a:rPr lang="en-US" altLang="ko-KR" sz="2000" b="0" i="1" smtClean="0">
                            <a:latin typeface="Cambria Math" panose="02040503050406030204" pitchFamily="18" charset="0"/>
                          </a:rPr>
                          <m:t>𝑠𝑒𝑞</m:t>
                        </m:r>
                      </m:sub>
                    </m:sSub>
                  </m:oMath>
                </a14:m>
                <a:r>
                  <a:rPr lang="en-US" altLang="ko-KR" sz="2000" dirty="0" smtClean="0"/>
                  <a:t> bits are disclosed during randomness sharing process</a:t>
                </a:r>
              </a:p>
              <a:p>
                <a:pPr lvl="1"/>
                <a:endParaRPr lang="en-US" altLang="ko-KR" sz="2000" dirty="0"/>
              </a:p>
              <a:p>
                <a:pPr lvl="1"/>
                <a14:m>
                  <m:oMath xmlns:m="http://schemas.openxmlformats.org/officeDocument/2006/math">
                    <m:sSub>
                      <m:sSubPr>
                        <m:ctrlPr>
                          <a:rPr lang="en-US" altLang="ko-KR" sz="2000" b="0" i="1" smtClean="0">
                            <a:latin typeface="Cambria Math"/>
                          </a:rPr>
                        </m:ctrlPr>
                      </m:sSubPr>
                      <m:e>
                        <m:r>
                          <a:rPr lang="en-US" altLang="ko-KR" sz="2000" b="0" i="1" smtClean="0">
                            <a:latin typeface="Cambria Math" panose="02040503050406030204" pitchFamily="18" charset="0"/>
                          </a:rPr>
                          <m:t>𝑁</m:t>
                        </m:r>
                      </m:e>
                      <m:sub>
                        <m:r>
                          <a:rPr lang="en-US" altLang="ko-KR" sz="2000" b="0" i="1" smtClean="0">
                            <a:latin typeface="Cambria Math" panose="02040503050406030204" pitchFamily="18" charset="0"/>
                          </a:rPr>
                          <m:t>𝑙𝑒𝑎𝑘</m:t>
                        </m:r>
                      </m:sub>
                    </m:sSub>
                    <m:r>
                      <a:rPr lang="en-US" altLang="ko-KR" sz="2000" b="0" i="0" smtClean="0">
                        <a:latin typeface="Cambria Math" panose="02040503050406030204" pitchFamily="18" charset="0"/>
                      </a:rPr>
                      <m:t>=</m:t>
                    </m:r>
                    <m:r>
                      <a:rPr lang="en-US" altLang="ko-KR" sz="2000" i="1">
                        <a:latin typeface="Cambria Math" panose="02040503050406030204" pitchFamily="18" charset="0"/>
                      </a:rPr>
                      <m:t>𝜂</m:t>
                    </m:r>
                    <m:sSub>
                      <m:sSubPr>
                        <m:ctrlPr>
                          <a:rPr lang="en-US" altLang="ko-KR" sz="2000" i="1">
                            <a:latin typeface="Cambria Math"/>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𝑠𝑒𝑞</m:t>
                        </m:r>
                      </m:sub>
                    </m:sSub>
                    <m:r>
                      <a:rPr lang="en-US" altLang="ko-KR" sz="2000" b="0" i="1" smtClean="0">
                        <a:latin typeface="Cambria Math" panose="02040503050406030204" pitchFamily="18" charset="0"/>
                      </a:rPr>
                      <m:t>+</m:t>
                    </m:r>
                    <m:sSub>
                      <m:sSubPr>
                        <m:ctrlPr>
                          <a:rPr lang="en-US" altLang="ko-KR" sz="2000" i="1">
                            <a:latin typeface="Cambria Math"/>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𝑝𝑎𝑟</m:t>
                        </m:r>
                      </m:sub>
                    </m:sSub>
                  </m:oMath>
                </a14:m>
                <a:endParaRPr lang="en-US" altLang="ko-KR" sz="2000" b="0" dirty="0" smtClean="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3"/>
                <a:stretch>
                  <a:fillRect l="-1098" t="-1037" r="-314"/>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26</a:t>
            </a:fld>
            <a:endParaRPr lang="en-US" altLang="ko-KR"/>
          </a:p>
        </p:txBody>
      </p:sp>
    </p:spTree>
    <p:extLst>
      <p:ext uri="{BB962C8B-B14F-4D97-AF65-F5344CB8AC3E}">
        <p14:creationId xmlns:p14="http://schemas.microsoft.com/office/powerpoint/2010/main" val="702637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Privacy Amplification (5/9)</a:t>
            </a:r>
            <a:endParaRPr lang="ko-KR" altLang="en-US" dirty="0"/>
          </a:p>
        </p:txBody>
      </p:sp>
      <p:sp>
        <p:nvSpPr>
          <p:cNvPr id="3" name="내용 개체 틀 2"/>
          <p:cNvSpPr>
            <a:spLocks noGrp="1"/>
          </p:cNvSpPr>
          <p:nvPr>
            <p:ph idx="1"/>
          </p:nvPr>
        </p:nvSpPr>
        <p:spPr/>
        <p:txBody>
          <a:bodyPr/>
          <a:lstStyle/>
          <a:p>
            <a:r>
              <a:rPr lang="en-US" altLang="ko-KR" sz="2400" dirty="0" smtClean="0"/>
              <a:t>Privacy amplification</a:t>
            </a:r>
          </a:p>
          <a:p>
            <a:pPr lvl="1"/>
            <a:r>
              <a:rPr lang="en-US" altLang="ko-KR" sz="2000" dirty="0" smtClean="0"/>
              <a:t>The </a:t>
            </a:r>
            <a:r>
              <a:rPr lang="en-US" altLang="ko-KR" sz="2000" dirty="0"/>
              <a:t>leaked information about the shared </a:t>
            </a:r>
            <a:r>
              <a:rPr lang="en-US" altLang="ko-KR" sz="2000" dirty="0" smtClean="0"/>
              <a:t>sequence can </a:t>
            </a:r>
            <a:r>
              <a:rPr lang="en-US" altLang="ko-KR" sz="2000" dirty="0"/>
              <a:t>be removed </a:t>
            </a:r>
            <a:r>
              <a:rPr lang="en-US" altLang="ko-KR" sz="2000" dirty="0" smtClean="0"/>
              <a:t>by </a:t>
            </a:r>
            <a:r>
              <a:rPr lang="en-US" altLang="ko-KR" sz="2000" dirty="0"/>
              <a:t>using </a:t>
            </a:r>
            <a:r>
              <a:rPr lang="en-US" altLang="ko-KR" sz="2000" dirty="0" smtClean="0"/>
              <a:t>universal hash function</a:t>
            </a:r>
          </a:p>
          <a:p>
            <a:pPr lvl="2"/>
            <a:r>
              <a:rPr lang="en-US" altLang="ko-KR" sz="2000" dirty="0" smtClean="0"/>
              <a:t>Ex) the disclosed bit information is eliminated by binary summation</a:t>
            </a:r>
            <a:endParaRPr lang="en-US" altLang="ko-KR" sz="2000"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27</a:t>
            </a:fld>
            <a:endParaRPr lang="en-US" altLang="ko-KR"/>
          </a:p>
        </p:txBody>
      </p:sp>
      <p:grpSp>
        <p:nvGrpSpPr>
          <p:cNvPr id="27" name="그룹 26"/>
          <p:cNvGrpSpPr/>
          <p:nvPr/>
        </p:nvGrpSpPr>
        <p:grpSpPr>
          <a:xfrm>
            <a:off x="3885294" y="4509120"/>
            <a:ext cx="1373412" cy="1080120"/>
            <a:chOff x="3857197" y="4941168"/>
            <a:chExt cx="1373412" cy="1080120"/>
          </a:xfrm>
        </p:grpSpPr>
        <p:sp>
          <p:nvSpPr>
            <p:cNvPr id="7" name="직사각형 6"/>
            <p:cNvSpPr/>
            <p:nvPr/>
          </p:nvSpPr>
          <p:spPr bwMode="auto">
            <a:xfrm>
              <a:off x="3857197" y="4941168"/>
              <a:ext cx="360040" cy="36004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latin typeface="Times New Roman" panose="02020603050405020304" pitchFamily="18" charset="0"/>
                </a:rPr>
                <a:t>1</a:t>
              </a:r>
              <a:endParaRPr kumimoji="0" lang="ko-KR" altLang="en-US" sz="1600" b="0" i="0" u="none" strike="noStrike" cap="none" normalizeH="0" baseline="0" dirty="0" smtClean="0">
                <a:ln>
                  <a:noFill/>
                </a:ln>
                <a:solidFill>
                  <a:schemeClr val="tx1"/>
                </a:solidFill>
                <a:effectLst/>
                <a:latin typeface="Times New Roman" panose="02020603050405020304" pitchFamily="18" charset="0"/>
              </a:endParaRPr>
            </a:p>
          </p:txBody>
        </p:sp>
        <p:sp>
          <p:nvSpPr>
            <p:cNvPr id="8" name="직사각형 7"/>
            <p:cNvSpPr/>
            <p:nvPr/>
          </p:nvSpPr>
          <p:spPr bwMode="auto">
            <a:xfrm>
              <a:off x="4494818" y="4941168"/>
              <a:ext cx="360040" cy="36004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latin typeface="Times New Roman" panose="02020603050405020304" pitchFamily="18" charset="0"/>
                </a:rPr>
                <a:t>?</a:t>
              </a:r>
              <a:endParaRPr kumimoji="0" lang="ko-KR" altLang="en-US" sz="1600" b="0" i="0" u="none" strike="noStrike" cap="none" normalizeH="0" baseline="0" dirty="0" smtClean="0">
                <a:ln>
                  <a:noFill/>
                </a:ln>
                <a:solidFill>
                  <a:schemeClr val="tx1"/>
                </a:solidFill>
                <a:effectLst/>
                <a:latin typeface="Times New Roman" panose="02020603050405020304" pitchFamily="18" charset="0"/>
              </a:endParaRPr>
            </a:p>
          </p:txBody>
        </p:sp>
        <p:sp>
          <p:nvSpPr>
            <p:cNvPr id="11" name="순서도: 논리합 10"/>
            <p:cNvSpPr/>
            <p:nvPr/>
          </p:nvSpPr>
          <p:spPr bwMode="auto">
            <a:xfrm>
              <a:off x="4200972" y="5468888"/>
              <a:ext cx="288032" cy="288032"/>
            </a:xfrm>
            <a:prstGeom prst="flowChartOr">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cxnSp>
          <p:nvCxnSpPr>
            <p:cNvPr id="13" name="직선 화살표 연결선 12"/>
            <p:cNvCxnSpPr>
              <a:stCxn id="7" idx="2"/>
              <a:endCxn id="11" idx="1"/>
            </p:cNvCxnSpPr>
            <p:nvPr/>
          </p:nvCxnSpPr>
          <p:spPr bwMode="auto">
            <a:xfrm>
              <a:off x="4037217" y="5301208"/>
              <a:ext cx="205936" cy="209861"/>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직선 화살표 연결선 14"/>
            <p:cNvCxnSpPr>
              <a:stCxn id="8" idx="2"/>
              <a:endCxn id="11" idx="7"/>
            </p:cNvCxnSpPr>
            <p:nvPr/>
          </p:nvCxnSpPr>
          <p:spPr bwMode="auto">
            <a:xfrm flipH="1">
              <a:off x="4446823" y="5301208"/>
              <a:ext cx="228015" cy="209861"/>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직사각형 18"/>
            <p:cNvSpPr/>
            <p:nvPr/>
          </p:nvSpPr>
          <p:spPr bwMode="auto">
            <a:xfrm>
              <a:off x="4870569" y="5661248"/>
              <a:ext cx="360040" cy="36004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latin typeface="Times New Roman" panose="02020603050405020304" pitchFamily="18" charset="0"/>
                </a:rPr>
                <a:t>?</a:t>
              </a:r>
              <a:endParaRPr kumimoji="0" lang="ko-KR" altLang="en-US" sz="1600" b="0" i="0" u="none" strike="noStrike" cap="none" normalizeH="0" baseline="0" dirty="0" smtClean="0">
                <a:ln>
                  <a:noFill/>
                </a:ln>
                <a:solidFill>
                  <a:schemeClr val="tx1"/>
                </a:solidFill>
                <a:effectLst/>
                <a:latin typeface="Times New Roman" panose="02020603050405020304" pitchFamily="18" charset="0"/>
              </a:endParaRPr>
            </a:p>
          </p:txBody>
        </p:sp>
        <p:cxnSp>
          <p:nvCxnSpPr>
            <p:cNvPr id="23" name="직선 화살표 연결선 22"/>
            <p:cNvCxnSpPr>
              <a:stCxn id="11" idx="5"/>
              <a:endCxn id="19" idx="1"/>
            </p:cNvCxnSpPr>
            <p:nvPr/>
          </p:nvCxnSpPr>
          <p:spPr bwMode="auto">
            <a:xfrm>
              <a:off x="4446823" y="5714739"/>
              <a:ext cx="423746" cy="126529"/>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 name="TextBox 8"/>
          <p:cNvSpPr txBox="1"/>
          <p:nvPr/>
        </p:nvSpPr>
        <p:spPr>
          <a:xfrm>
            <a:off x="5460082" y="4550640"/>
            <a:ext cx="1930337" cy="276999"/>
          </a:xfrm>
          <a:prstGeom prst="rect">
            <a:avLst/>
          </a:prstGeom>
          <a:noFill/>
        </p:spPr>
        <p:txBody>
          <a:bodyPr wrap="none" rtlCol="0">
            <a:spAutoFit/>
          </a:bodyPr>
          <a:lstStyle/>
          <a:p>
            <a:r>
              <a:rPr lang="en-US" altLang="ko-KR" dirty="0" smtClean="0"/>
              <a:t>1 bit equivocation over 2 bit</a:t>
            </a:r>
            <a:endParaRPr lang="ko-KR" altLang="en-US" dirty="0"/>
          </a:p>
        </p:txBody>
      </p:sp>
      <p:sp>
        <p:nvSpPr>
          <p:cNvPr id="16" name="TextBox 15"/>
          <p:cNvSpPr txBox="1"/>
          <p:nvPr/>
        </p:nvSpPr>
        <p:spPr>
          <a:xfrm>
            <a:off x="5460082" y="5207455"/>
            <a:ext cx="1930337" cy="276999"/>
          </a:xfrm>
          <a:prstGeom prst="rect">
            <a:avLst/>
          </a:prstGeom>
          <a:noFill/>
        </p:spPr>
        <p:txBody>
          <a:bodyPr wrap="none" rtlCol="0">
            <a:spAutoFit/>
          </a:bodyPr>
          <a:lstStyle/>
          <a:p>
            <a:r>
              <a:rPr lang="en-US" altLang="ko-KR" dirty="0" smtClean="0"/>
              <a:t>1 bit equivocation over 1 bit</a:t>
            </a:r>
            <a:endParaRPr lang="ko-KR" altLang="en-US" dirty="0"/>
          </a:p>
        </p:txBody>
      </p:sp>
    </p:spTree>
    <p:extLst>
      <p:ext uri="{BB962C8B-B14F-4D97-AF65-F5344CB8AC3E}">
        <p14:creationId xmlns:p14="http://schemas.microsoft.com/office/powerpoint/2010/main" val="2448316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Privacy Amplification (6/9)</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685800" y="1981200"/>
                <a:ext cx="7846640" cy="4114800"/>
              </a:xfrm>
            </p:spPr>
            <p:txBody>
              <a:bodyPr/>
              <a:lstStyle/>
              <a:p>
                <a:r>
                  <a:rPr lang="en-US" altLang="ko-KR" sz="2400" dirty="0" smtClean="0"/>
                  <a:t>Privacy amplification</a:t>
                </a:r>
              </a:p>
              <a:p>
                <a:pPr lvl="1"/>
                <a:r>
                  <a:rPr lang="en-US" altLang="ko-KR" sz="2000" dirty="0" smtClean="0"/>
                  <a:t>Privacy amplification can be performed with universal hash function (Toeplitz matrix) [6][7]</a:t>
                </a:r>
              </a:p>
              <a:p>
                <a:pPr lvl="2"/>
                <a:r>
                  <a:rPr lang="en-US" altLang="ko-KR" sz="2000" dirty="0" smtClean="0"/>
                  <a:t>Suppose that Alice and Bob have </a:t>
                </a:r>
                <a14:m>
                  <m:oMath xmlns:m="http://schemas.openxmlformats.org/officeDocument/2006/math">
                    <m:sSub>
                      <m:sSubPr>
                        <m:ctrlPr>
                          <a:rPr lang="en-US" altLang="ko-KR" sz="2000" b="0" i="1" smtClean="0">
                            <a:latin typeface="Cambria Math"/>
                          </a:rPr>
                        </m:ctrlPr>
                      </m:sSubPr>
                      <m:e>
                        <m:r>
                          <a:rPr lang="en-US" altLang="ko-KR" sz="2000" b="0" i="1" smtClean="0">
                            <a:latin typeface="Cambria Math" panose="02040503050406030204" pitchFamily="18" charset="0"/>
                          </a:rPr>
                          <m:t>𝑁</m:t>
                        </m:r>
                      </m:e>
                      <m:sub>
                        <m:r>
                          <a:rPr lang="en-US" altLang="ko-KR" sz="2000" b="0" i="1" smtClean="0">
                            <a:latin typeface="Cambria Math" panose="02040503050406030204" pitchFamily="18" charset="0"/>
                          </a:rPr>
                          <m:t>𝑠𝑒𝑞</m:t>
                        </m:r>
                      </m:sub>
                    </m:sSub>
                  </m:oMath>
                </a14:m>
                <a:r>
                  <a:rPr lang="en-US" altLang="ko-KR" sz="2000" dirty="0" smtClean="0"/>
                  <a:t> bits after error correction and Eve knows </a:t>
                </a:r>
                <a14:m>
                  <m:oMath xmlns:m="http://schemas.openxmlformats.org/officeDocument/2006/math">
                    <m:sSub>
                      <m:sSubPr>
                        <m:ctrlPr>
                          <a:rPr lang="en-US" altLang="ko-KR" sz="2000" b="0" i="1" smtClean="0">
                            <a:latin typeface="Cambria Math"/>
                          </a:rPr>
                        </m:ctrlPr>
                      </m:sSubPr>
                      <m:e>
                        <m:r>
                          <a:rPr lang="en-US" altLang="ko-KR" sz="2000" b="0" i="1" smtClean="0">
                            <a:latin typeface="Cambria Math" panose="02040503050406030204" pitchFamily="18" charset="0"/>
                          </a:rPr>
                          <m:t>𝑁</m:t>
                        </m:r>
                      </m:e>
                      <m:sub>
                        <m:r>
                          <a:rPr lang="en-US" altLang="ko-KR" sz="2000" b="0" i="1" smtClean="0">
                            <a:latin typeface="Cambria Math" panose="02040503050406030204" pitchFamily="18" charset="0"/>
                          </a:rPr>
                          <m:t>𝑙𝑒𝑎𝑘</m:t>
                        </m:r>
                      </m:sub>
                    </m:sSub>
                  </m:oMath>
                </a14:m>
                <a:r>
                  <a:rPr lang="en-US" altLang="ko-KR" sz="2000" dirty="0" smtClean="0"/>
                  <a:t> bits</a:t>
                </a:r>
              </a:p>
              <a:p>
                <a:pPr lvl="2"/>
                <a:r>
                  <a:rPr lang="en-US" altLang="ko-KR" sz="2000" dirty="0" smtClean="0"/>
                  <a:t>Choose </a:t>
                </a:r>
                <a14:m>
                  <m:oMath xmlns:m="http://schemas.openxmlformats.org/officeDocument/2006/math">
                    <m:sSub>
                      <m:sSubPr>
                        <m:ctrlPr>
                          <a:rPr lang="en-US" altLang="ko-KR" sz="2000" b="0" i="1" smtClean="0">
                            <a:latin typeface="Cambria Math"/>
                          </a:rPr>
                        </m:ctrlPr>
                      </m:sSubPr>
                      <m:e>
                        <m:r>
                          <a:rPr lang="en-US" altLang="ko-KR" sz="2000" b="0" i="1" smtClean="0">
                            <a:latin typeface="Cambria Math" panose="02040503050406030204" pitchFamily="18" charset="0"/>
                          </a:rPr>
                          <m:t>𝑁</m:t>
                        </m:r>
                      </m:e>
                      <m:sub>
                        <m:r>
                          <a:rPr lang="en-US" altLang="ko-KR" sz="2000" b="0" i="1" smtClean="0">
                            <a:latin typeface="Cambria Math" panose="02040503050406030204" pitchFamily="18" charset="0"/>
                          </a:rPr>
                          <m:t>𝑠𝑒𝑐</m:t>
                        </m:r>
                      </m:sub>
                    </m:sSub>
                  </m:oMath>
                </a14:m>
                <a:r>
                  <a:rPr lang="en-US" altLang="ko-KR" sz="2000" dirty="0" smtClean="0"/>
                  <a:t> as a security parameter</a:t>
                </a:r>
              </a:p>
              <a:p>
                <a:pPr lvl="2"/>
                <a:r>
                  <a:rPr lang="en-US" altLang="ko-KR" sz="2000" dirty="0" smtClean="0"/>
                  <a:t>Applying universal hash function </a:t>
                </a:r>
                <a14:m>
                  <m:oMath xmlns:m="http://schemas.openxmlformats.org/officeDocument/2006/math">
                    <m:r>
                      <a:rPr lang="en-US" altLang="ko-KR" sz="2000" b="0" i="1" smtClean="0">
                        <a:latin typeface="Cambria Math" panose="02040503050406030204" pitchFamily="18" charset="0"/>
                      </a:rPr>
                      <m:t>𝐹</m:t>
                    </m:r>
                  </m:oMath>
                </a14:m>
                <a:r>
                  <a:rPr lang="en-US" altLang="ko-KR" sz="2000" dirty="0" smtClean="0"/>
                  <a:t/>
                </a:r>
                <a:br>
                  <a:rPr lang="en-US" altLang="ko-KR" sz="2000" dirty="0" smtClean="0"/>
                </a:br>
                <a14:m>
                  <m:oMath xmlns:m="http://schemas.openxmlformats.org/officeDocument/2006/math">
                    <m:r>
                      <a:rPr lang="en-US" altLang="ko-KR" sz="2000" b="0" i="1" smtClean="0">
                        <a:latin typeface="Cambria Math" panose="02040503050406030204" pitchFamily="18" charset="0"/>
                      </a:rPr>
                      <m:t>𝑓</m:t>
                    </m:r>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𝐹</m:t>
                    </m:r>
                    <m:r>
                      <a:rPr lang="en-US" altLang="ko-KR" sz="2000" b="0" i="1" smtClean="0">
                        <a:latin typeface="Cambria Math" panose="02040503050406030204" pitchFamily="18" charset="0"/>
                      </a:rPr>
                      <m:t>, </m:t>
                    </m:r>
                    <m:r>
                      <a:rPr lang="en-US" altLang="ko-KR" sz="2000" b="0" i="1" smtClean="0">
                        <a:latin typeface="Cambria Math" panose="02040503050406030204" pitchFamily="18" charset="0"/>
                      </a:rPr>
                      <m:t>𝐹</m:t>
                    </m:r>
                    <m:r>
                      <a:rPr lang="en-US" altLang="ko-KR" sz="2000" b="0" i="1" smtClean="0">
                        <a:latin typeface="Cambria Math" panose="02040503050406030204" pitchFamily="18" charset="0"/>
                      </a:rPr>
                      <m:t>:</m:t>
                    </m:r>
                    <m:sSup>
                      <m:sSupPr>
                        <m:ctrlPr>
                          <a:rPr lang="en-US" altLang="ko-KR" sz="2000" b="0" i="1" smtClean="0">
                            <a:latin typeface="Cambria Math"/>
                          </a:rPr>
                        </m:ctrlPr>
                      </m:sSupPr>
                      <m:e>
                        <m:d>
                          <m:dPr>
                            <m:begChr m:val="{"/>
                            <m:endChr m:val="}"/>
                            <m:ctrlPr>
                              <a:rPr lang="en-US" altLang="ko-KR" sz="2000" b="0" i="1" smtClean="0">
                                <a:latin typeface="Cambria Math"/>
                              </a:rPr>
                            </m:ctrlPr>
                          </m:dPr>
                          <m:e>
                            <m:r>
                              <a:rPr lang="en-US" altLang="ko-KR" sz="2000" b="0" i="1" smtClean="0">
                                <a:latin typeface="Cambria Math" panose="02040503050406030204" pitchFamily="18" charset="0"/>
                              </a:rPr>
                              <m:t>0,1</m:t>
                            </m:r>
                          </m:e>
                        </m:d>
                      </m:e>
                      <m:sup>
                        <m:sSub>
                          <m:sSubPr>
                            <m:ctrlPr>
                              <a:rPr lang="en-US" altLang="ko-KR" sz="2000" b="0" i="1" smtClean="0">
                                <a:latin typeface="Cambria Math"/>
                              </a:rPr>
                            </m:ctrlPr>
                          </m:sSubPr>
                          <m:e>
                            <m:r>
                              <a:rPr lang="en-US" altLang="ko-KR" sz="2000" b="0" i="1" smtClean="0">
                                <a:latin typeface="Cambria Math" panose="02040503050406030204" pitchFamily="18" charset="0"/>
                              </a:rPr>
                              <m:t>𝑁</m:t>
                            </m:r>
                          </m:e>
                          <m:sub>
                            <m:r>
                              <a:rPr lang="en-US" altLang="ko-KR" sz="2000" b="0" i="1" smtClean="0">
                                <a:latin typeface="Cambria Math" panose="02040503050406030204" pitchFamily="18" charset="0"/>
                              </a:rPr>
                              <m:t>𝑠𝑒𝑞</m:t>
                            </m:r>
                          </m:sub>
                        </m:sSub>
                      </m:sup>
                    </m:sSup>
                    <m:r>
                      <a:rPr lang="en-US" altLang="ko-KR" sz="2000" b="0" i="1" smtClean="0">
                        <a:latin typeface="Cambria Math" panose="02040503050406030204" pitchFamily="18" charset="0"/>
                      </a:rPr>
                      <m:t>→</m:t>
                    </m:r>
                    <m:sSup>
                      <m:sSupPr>
                        <m:ctrlPr>
                          <a:rPr lang="en-US" altLang="ko-KR" sz="2000" b="0" i="1" smtClean="0">
                            <a:latin typeface="Cambria Math"/>
                          </a:rPr>
                        </m:ctrlPr>
                      </m:sSupPr>
                      <m:e>
                        <m:d>
                          <m:dPr>
                            <m:begChr m:val="{"/>
                            <m:endChr m:val="}"/>
                            <m:ctrlPr>
                              <a:rPr lang="en-US" altLang="ko-KR" sz="2000" b="0" i="1" smtClean="0">
                                <a:latin typeface="Cambria Math"/>
                              </a:rPr>
                            </m:ctrlPr>
                          </m:dPr>
                          <m:e>
                            <m:r>
                              <a:rPr lang="en-US" altLang="ko-KR" sz="2000" b="0" i="1" smtClean="0">
                                <a:latin typeface="Cambria Math" panose="02040503050406030204" pitchFamily="18" charset="0"/>
                              </a:rPr>
                              <m:t>0,1</m:t>
                            </m:r>
                          </m:e>
                        </m:d>
                      </m:e>
                      <m:sup>
                        <m:sSub>
                          <m:sSubPr>
                            <m:ctrlPr>
                              <a:rPr lang="en-US" altLang="ko-KR" sz="2000" b="0" i="1" smtClean="0">
                                <a:latin typeface="Cambria Math"/>
                              </a:rPr>
                            </m:ctrlPr>
                          </m:sSubPr>
                          <m:e>
                            <m:r>
                              <a:rPr lang="en-US" altLang="ko-KR" sz="2000" b="0" i="1" smtClean="0">
                                <a:latin typeface="Cambria Math" panose="02040503050406030204" pitchFamily="18" charset="0"/>
                              </a:rPr>
                              <m:t>𝑁</m:t>
                            </m:r>
                          </m:e>
                          <m:sub>
                            <m:r>
                              <a:rPr lang="en-US" altLang="ko-KR" sz="2000" b="0" i="1" smtClean="0">
                                <a:latin typeface="Cambria Math" panose="02040503050406030204" pitchFamily="18" charset="0"/>
                              </a:rPr>
                              <m:t>𝑘𝑒𝑦</m:t>
                            </m:r>
                          </m:sub>
                        </m:sSub>
                      </m:sup>
                    </m:sSup>
                    <m:r>
                      <a:rPr lang="en-US" altLang="ko-KR" sz="2000" b="0" i="1" smtClean="0">
                        <a:latin typeface="Cambria Math" panose="02040503050406030204" pitchFamily="18" charset="0"/>
                      </a:rPr>
                      <m:t>, </m:t>
                    </m:r>
                    <m:sSub>
                      <m:sSubPr>
                        <m:ctrlPr>
                          <a:rPr lang="en-US" altLang="ko-KR" sz="2000" b="0" i="1" smtClean="0">
                            <a:latin typeface="Cambria Math"/>
                          </a:rPr>
                        </m:ctrlPr>
                      </m:sSubPr>
                      <m:e>
                        <m:r>
                          <a:rPr lang="en-US" altLang="ko-KR" sz="2000" b="0" i="1" smtClean="0">
                            <a:latin typeface="Cambria Math" panose="02040503050406030204" pitchFamily="18" charset="0"/>
                          </a:rPr>
                          <m:t>𝑁</m:t>
                        </m:r>
                      </m:e>
                      <m:sub>
                        <m:r>
                          <a:rPr lang="en-US" altLang="ko-KR" sz="2000" b="0" i="1" smtClean="0">
                            <a:latin typeface="Cambria Math" panose="02040503050406030204" pitchFamily="18" charset="0"/>
                          </a:rPr>
                          <m:t>𝑘𝑒𝑦</m:t>
                        </m:r>
                      </m:sub>
                    </m:sSub>
                    <m:r>
                      <a:rPr lang="en-US" altLang="ko-KR" sz="2000" b="0" i="1" smtClean="0">
                        <a:latin typeface="Cambria Math" panose="02040503050406030204" pitchFamily="18" charset="0"/>
                      </a:rPr>
                      <m:t>=</m:t>
                    </m:r>
                    <m:sSub>
                      <m:sSubPr>
                        <m:ctrlPr>
                          <a:rPr lang="en-US" altLang="ko-KR" sz="2000" i="1">
                            <a:latin typeface="Cambria Math"/>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𝑠𝑒𝑞</m:t>
                        </m:r>
                      </m:sub>
                    </m:sSub>
                    <m:r>
                      <a:rPr lang="en-US" altLang="ko-KR" sz="2000" i="1">
                        <a:latin typeface="Cambria Math" panose="02040503050406030204" pitchFamily="18" charset="0"/>
                      </a:rPr>
                      <m:t>−</m:t>
                    </m:r>
                    <m:d>
                      <m:dPr>
                        <m:ctrlPr>
                          <a:rPr lang="en-US" altLang="ko-KR" sz="2000" i="1">
                            <a:latin typeface="Cambria Math"/>
                          </a:rPr>
                        </m:ctrlPr>
                      </m:dPr>
                      <m:e>
                        <m:sSub>
                          <m:sSubPr>
                            <m:ctrlPr>
                              <a:rPr lang="en-US" altLang="ko-KR" sz="2000" i="1">
                                <a:latin typeface="Cambria Math"/>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𝑙𝑒𝑎𝑘</m:t>
                            </m:r>
                          </m:sub>
                        </m:sSub>
                        <m:r>
                          <a:rPr lang="en-US" altLang="ko-KR" sz="2000" i="1">
                            <a:latin typeface="Cambria Math" panose="02040503050406030204" pitchFamily="18" charset="0"/>
                          </a:rPr>
                          <m:t>+</m:t>
                        </m:r>
                        <m:sSub>
                          <m:sSubPr>
                            <m:ctrlPr>
                              <a:rPr lang="en-US" altLang="ko-KR" sz="2000" i="1">
                                <a:latin typeface="Cambria Math"/>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𝑠𝑒𝑐</m:t>
                            </m:r>
                          </m:sub>
                        </m:sSub>
                      </m:e>
                    </m:d>
                  </m:oMath>
                </a14:m>
                <a:endParaRPr lang="en-US" altLang="ko-KR" sz="2000" dirty="0" smtClean="0"/>
              </a:p>
              <a:p>
                <a:pPr lvl="2"/>
                <a:r>
                  <a:rPr lang="en-US" altLang="ko-KR" sz="2000" dirty="0" smtClean="0"/>
                  <a:t>The remained mutual information about whole secret key</a:t>
                </a:r>
                <a:br>
                  <a:rPr lang="en-US" altLang="ko-KR" sz="2000" dirty="0" smtClean="0"/>
                </a:br>
                <a:r>
                  <a:rPr lang="en-US" altLang="ko-KR" sz="2000" dirty="0" smtClean="0"/>
                  <a:t>after privacy amplification is less than </a:t>
                </a:r>
                <a14:m>
                  <m:oMath xmlns:m="http://schemas.openxmlformats.org/officeDocument/2006/math">
                    <m:f>
                      <m:fPr>
                        <m:ctrlPr>
                          <a:rPr lang="en-US" altLang="ko-KR" sz="2000" b="0" i="1" smtClean="0">
                            <a:latin typeface="Cambria Math"/>
                          </a:rPr>
                        </m:ctrlPr>
                      </m:fPr>
                      <m:num>
                        <m:sSup>
                          <m:sSupPr>
                            <m:ctrlPr>
                              <a:rPr lang="en-US" altLang="ko-KR" sz="2000" b="0" i="1" smtClean="0">
                                <a:latin typeface="Cambria Math"/>
                              </a:rPr>
                            </m:ctrlPr>
                          </m:sSupPr>
                          <m:e>
                            <m:r>
                              <a:rPr lang="en-US" altLang="ko-KR" sz="2000" b="0" i="1" smtClean="0">
                                <a:latin typeface="Cambria Math" panose="02040503050406030204" pitchFamily="18" charset="0"/>
                              </a:rPr>
                              <m:t>2</m:t>
                            </m:r>
                          </m:e>
                          <m:sup>
                            <m:r>
                              <a:rPr lang="en-US" altLang="ko-KR" sz="2000" b="0" i="1" smtClean="0">
                                <a:latin typeface="Cambria Math" panose="02040503050406030204" pitchFamily="18" charset="0"/>
                              </a:rPr>
                              <m:t>−</m:t>
                            </m:r>
                            <m:sSub>
                              <m:sSubPr>
                                <m:ctrlPr>
                                  <a:rPr lang="en-US" altLang="ko-KR" sz="2000" b="0" i="1" smtClean="0">
                                    <a:latin typeface="Cambria Math"/>
                                  </a:rPr>
                                </m:ctrlPr>
                              </m:sSubPr>
                              <m:e>
                                <m:r>
                                  <a:rPr lang="en-US" altLang="ko-KR" sz="2000" b="0" i="1" smtClean="0">
                                    <a:latin typeface="Cambria Math" panose="02040503050406030204" pitchFamily="18" charset="0"/>
                                  </a:rPr>
                                  <m:t>𝑁</m:t>
                                </m:r>
                              </m:e>
                              <m:sub>
                                <m:r>
                                  <a:rPr lang="en-US" altLang="ko-KR" sz="2000" b="0" i="1" smtClean="0">
                                    <a:latin typeface="Cambria Math" panose="02040503050406030204" pitchFamily="18" charset="0"/>
                                  </a:rPr>
                                  <m:t>𝑠𝑒𝑐</m:t>
                                </m:r>
                              </m:sub>
                            </m:sSub>
                          </m:sup>
                        </m:sSup>
                      </m:num>
                      <m:den>
                        <m:func>
                          <m:funcPr>
                            <m:ctrlPr>
                              <a:rPr lang="en-US" altLang="ko-KR" sz="2000" b="0" i="1" smtClean="0">
                                <a:latin typeface="Cambria Math"/>
                              </a:rPr>
                            </m:ctrlPr>
                          </m:funcPr>
                          <m:fName>
                            <m:r>
                              <m:rPr>
                                <m:sty m:val="p"/>
                              </m:rPr>
                              <a:rPr lang="en-US" altLang="ko-KR" sz="2000" b="0" i="0" smtClean="0">
                                <a:latin typeface="Cambria Math" panose="02040503050406030204" pitchFamily="18" charset="0"/>
                              </a:rPr>
                              <m:t>ln</m:t>
                            </m:r>
                          </m:fName>
                          <m:e>
                            <m:r>
                              <a:rPr lang="en-US" altLang="ko-KR" sz="2000" b="0" i="1" smtClean="0">
                                <a:latin typeface="Cambria Math" panose="02040503050406030204" pitchFamily="18" charset="0"/>
                              </a:rPr>
                              <m:t>2</m:t>
                            </m:r>
                          </m:e>
                        </m:func>
                      </m:den>
                    </m:f>
                  </m:oMath>
                </a14:m>
                <a:endParaRPr lang="en-US" altLang="ko-KR" sz="2000" dirty="0" smtClean="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685800" y="1981200"/>
                <a:ext cx="7846640" cy="4114800"/>
              </a:xfrm>
              <a:blipFill rotWithShape="1">
                <a:blip r:embed="rId2"/>
                <a:stretch>
                  <a:fillRect l="-1088" t="-1037"/>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28</a:t>
            </a:fld>
            <a:endParaRPr lang="en-US" altLang="ko-KR"/>
          </a:p>
        </p:txBody>
      </p:sp>
    </p:spTree>
    <p:extLst>
      <p:ext uri="{BB962C8B-B14F-4D97-AF65-F5344CB8AC3E}">
        <p14:creationId xmlns:p14="http://schemas.microsoft.com/office/powerpoint/2010/main" val="3293234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2210100" y="2685706"/>
            <a:ext cx="4800000" cy="3600000"/>
          </a:xfrm>
          <a:prstGeom prst="rect">
            <a:avLst/>
          </a:prstGeom>
        </p:spPr>
      </p:pic>
      <p:sp>
        <p:nvSpPr>
          <p:cNvPr id="2" name="제목 1"/>
          <p:cNvSpPr>
            <a:spLocks noGrp="1"/>
          </p:cNvSpPr>
          <p:nvPr>
            <p:ph type="title"/>
          </p:nvPr>
        </p:nvSpPr>
        <p:spPr/>
        <p:txBody>
          <a:bodyPr/>
          <a:lstStyle/>
          <a:p>
            <a:r>
              <a:rPr lang="en-US" altLang="ko-KR" dirty="0" smtClean="0"/>
              <a:t>Privacy Amplification (7/9)</a:t>
            </a:r>
            <a:endParaRPr lang="ko-KR" altLang="en-US" dirty="0"/>
          </a:p>
        </p:txBody>
      </p:sp>
      <p:sp>
        <p:nvSpPr>
          <p:cNvPr id="3" name="내용 개체 틀 2"/>
          <p:cNvSpPr>
            <a:spLocks noGrp="1"/>
          </p:cNvSpPr>
          <p:nvPr>
            <p:ph idx="1"/>
          </p:nvPr>
        </p:nvSpPr>
        <p:spPr/>
        <p:txBody>
          <a:bodyPr/>
          <a:lstStyle/>
          <a:p>
            <a:r>
              <a:rPr lang="en-US" altLang="ko-KR" sz="2400" dirty="0" smtClean="0"/>
              <a:t>Privacy amplification</a:t>
            </a:r>
            <a:endParaRPr lang="ko-KR" altLang="en-US" sz="2400" dirty="0"/>
          </a:p>
        </p:txBody>
      </p:sp>
      <p:sp>
        <p:nvSpPr>
          <p:cNvPr id="4" name="날짜 개체 틀 3"/>
          <p:cNvSpPr>
            <a:spLocks noGrp="1"/>
          </p:cNvSpPr>
          <p:nvPr>
            <p:ph type="dt" sz="half" idx="10"/>
          </p:nvPr>
        </p:nvSpPr>
        <p:spPr/>
        <p:txBody>
          <a:bodyPr/>
          <a:lstStyle/>
          <a:p>
            <a:r>
              <a:rPr lang="en-US" altLang="ko-KR" smtClean="0"/>
              <a:t>Sept. 2015</a:t>
            </a:r>
            <a:endParaRPr lang="en-US" altLang="ko-KR"/>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29</a:t>
            </a:fld>
            <a:endParaRPr lang="en-US" altLang="ko-KR"/>
          </a:p>
        </p:txBody>
      </p:sp>
      <p:sp>
        <p:nvSpPr>
          <p:cNvPr id="8" name="타원 7"/>
          <p:cNvSpPr/>
          <p:nvPr/>
        </p:nvSpPr>
        <p:spPr bwMode="auto">
          <a:xfrm>
            <a:off x="5215636" y="5797172"/>
            <a:ext cx="180000" cy="180000"/>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499608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Most Popular Passwords</a:t>
            </a:r>
            <a:endParaRPr lang="ko-KR" altLang="en-US" dirty="0"/>
          </a:p>
        </p:txBody>
      </p:sp>
      <p:graphicFrame>
        <p:nvGraphicFramePr>
          <p:cNvPr id="7" name="내용 개체 틀 6"/>
          <p:cNvGraphicFramePr>
            <a:graphicFrameLocks noGrp="1"/>
          </p:cNvGraphicFramePr>
          <p:nvPr>
            <p:ph idx="1"/>
            <p:extLst>
              <p:ext uri="{D42A27DB-BD31-4B8C-83A1-F6EECF244321}">
                <p14:modId xmlns:p14="http://schemas.microsoft.com/office/powerpoint/2010/main" val="2060097697"/>
              </p:ext>
            </p:extLst>
          </p:nvPr>
        </p:nvGraphicFramePr>
        <p:xfrm>
          <a:off x="1115616" y="1988840"/>
          <a:ext cx="7054552" cy="4079240"/>
        </p:xfrm>
        <a:graphic>
          <a:graphicData uri="http://schemas.openxmlformats.org/drawingml/2006/table">
            <a:tbl>
              <a:tblPr firstRow="1" bandRow="1">
                <a:tableStyleId>{5C22544A-7EE6-4342-B048-85BDC9FD1C3A}</a:tableStyleId>
              </a:tblPr>
              <a:tblGrid>
                <a:gridCol w="720080"/>
                <a:gridCol w="2448272"/>
                <a:gridCol w="1943100"/>
                <a:gridCol w="1943100"/>
              </a:tblGrid>
              <a:tr h="370840">
                <a:tc>
                  <a:txBody>
                    <a:bodyPr/>
                    <a:lstStyle/>
                    <a:p>
                      <a:pPr algn="ctr" latinLnBrk="1"/>
                      <a:endParaRPr lang="ko-KR" altLang="en-US" dirty="0"/>
                    </a:p>
                  </a:txBody>
                  <a:tcPr/>
                </a:tc>
                <a:tc>
                  <a:txBody>
                    <a:bodyPr/>
                    <a:lstStyle/>
                    <a:p>
                      <a:pPr algn="ctr" latinLnBrk="1"/>
                      <a:r>
                        <a:rPr lang="en-US" altLang="ko-KR" dirty="0" smtClean="0"/>
                        <a:t>2012</a:t>
                      </a:r>
                      <a:endParaRPr lang="ko-KR" altLang="en-US" dirty="0"/>
                    </a:p>
                  </a:txBody>
                  <a:tcPr/>
                </a:tc>
                <a:tc>
                  <a:txBody>
                    <a:bodyPr/>
                    <a:lstStyle/>
                    <a:p>
                      <a:pPr algn="ctr" latinLnBrk="1"/>
                      <a:r>
                        <a:rPr lang="en-US" altLang="ko-KR" dirty="0" smtClean="0"/>
                        <a:t>2013</a:t>
                      </a:r>
                      <a:endParaRPr lang="ko-KR" altLang="en-US" dirty="0"/>
                    </a:p>
                  </a:txBody>
                  <a:tcPr/>
                </a:tc>
                <a:tc>
                  <a:txBody>
                    <a:bodyPr/>
                    <a:lstStyle/>
                    <a:p>
                      <a:pPr algn="ctr" latinLnBrk="1"/>
                      <a:r>
                        <a:rPr lang="en-US" altLang="ko-KR" dirty="0" smtClean="0"/>
                        <a:t>2014</a:t>
                      </a:r>
                      <a:endParaRPr lang="ko-KR" altLang="en-US" dirty="0"/>
                    </a:p>
                  </a:txBody>
                  <a:tcPr/>
                </a:tc>
              </a:tr>
              <a:tr h="370840">
                <a:tc>
                  <a:txBody>
                    <a:bodyPr/>
                    <a:lstStyle/>
                    <a:p>
                      <a:pPr algn="ctr" latinLnBrk="1"/>
                      <a:r>
                        <a:rPr lang="en-US" altLang="ko-KR" dirty="0" smtClean="0"/>
                        <a:t>1</a:t>
                      </a:r>
                      <a:endParaRPr lang="ko-KR" altLang="en-US" dirty="0"/>
                    </a:p>
                  </a:txBody>
                  <a:tcPr/>
                </a:tc>
                <a:tc>
                  <a:txBody>
                    <a:bodyPr/>
                    <a:lstStyle/>
                    <a:p>
                      <a:pPr algn="ctr" latinLnBrk="1"/>
                      <a:r>
                        <a:rPr lang="en-US" altLang="ko-KR" dirty="0" smtClean="0"/>
                        <a:t>password</a:t>
                      </a:r>
                      <a:endParaRPr lang="ko-KR" altLang="en-US" dirty="0"/>
                    </a:p>
                  </a:txBody>
                  <a:tcPr/>
                </a:tc>
                <a:tc>
                  <a:txBody>
                    <a:bodyPr/>
                    <a:lstStyle/>
                    <a:p>
                      <a:pPr algn="ctr" latinLnBrk="1"/>
                      <a:r>
                        <a:rPr lang="en-US" altLang="ko-KR" dirty="0" smtClean="0"/>
                        <a:t>123456</a:t>
                      </a:r>
                      <a:endParaRPr lang="ko-KR" altLang="en-US" dirty="0"/>
                    </a:p>
                  </a:txBody>
                  <a:tcPr/>
                </a:tc>
                <a:tc>
                  <a:txBody>
                    <a:bodyPr/>
                    <a:lstStyle/>
                    <a:p>
                      <a:pPr algn="ctr" latinLnBrk="1"/>
                      <a:r>
                        <a:rPr lang="en-US" altLang="ko-KR" dirty="0" smtClean="0"/>
                        <a:t>123456</a:t>
                      </a:r>
                      <a:endParaRPr lang="ko-KR" altLang="en-US" dirty="0"/>
                    </a:p>
                  </a:txBody>
                  <a:tcPr/>
                </a:tc>
              </a:tr>
              <a:tr h="370840">
                <a:tc>
                  <a:txBody>
                    <a:bodyPr/>
                    <a:lstStyle/>
                    <a:p>
                      <a:pPr algn="ctr" latinLnBrk="1"/>
                      <a:r>
                        <a:rPr lang="en-US" altLang="ko-KR" dirty="0" smtClean="0"/>
                        <a:t>2</a:t>
                      </a:r>
                      <a:endParaRPr lang="ko-KR" altLang="en-US" dirty="0"/>
                    </a:p>
                  </a:txBody>
                  <a:tcPr/>
                </a:tc>
                <a:tc>
                  <a:txBody>
                    <a:bodyPr/>
                    <a:lstStyle/>
                    <a:p>
                      <a:pPr algn="ctr" latinLnBrk="1"/>
                      <a:r>
                        <a:rPr lang="en-US" altLang="ko-KR" dirty="0" smtClean="0"/>
                        <a:t>123456</a:t>
                      </a:r>
                      <a:endParaRPr lang="ko-KR" altLang="en-US" dirty="0"/>
                    </a:p>
                  </a:txBody>
                  <a:tcPr/>
                </a:tc>
                <a:tc>
                  <a:txBody>
                    <a:bodyPr/>
                    <a:lstStyle/>
                    <a:p>
                      <a:pPr algn="ctr" latinLnBrk="1"/>
                      <a:r>
                        <a:rPr lang="en-US" altLang="ko-KR" dirty="0" smtClean="0"/>
                        <a:t>Password</a:t>
                      </a:r>
                      <a:endParaRPr lang="ko-KR" altLang="en-US" dirty="0"/>
                    </a:p>
                  </a:txBody>
                  <a:tcPr/>
                </a:tc>
                <a:tc>
                  <a:txBody>
                    <a:bodyPr/>
                    <a:lstStyle/>
                    <a:p>
                      <a:pPr algn="ctr" latinLnBrk="1"/>
                      <a:r>
                        <a:rPr lang="en-US" altLang="ko-KR" dirty="0" smtClean="0"/>
                        <a:t>password</a:t>
                      </a:r>
                      <a:endParaRPr lang="ko-KR" altLang="en-US" dirty="0"/>
                    </a:p>
                  </a:txBody>
                  <a:tcPr/>
                </a:tc>
              </a:tr>
              <a:tr h="370840">
                <a:tc>
                  <a:txBody>
                    <a:bodyPr/>
                    <a:lstStyle/>
                    <a:p>
                      <a:pPr algn="ctr" latinLnBrk="1"/>
                      <a:r>
                        <a:rPr lang="en-US" altLang="ko-KR" dirty="0" smtClean="0"/>
                        <a:t>3</a:t>
                      </a:r>
                      <a:endParaRPr lang="ko-KR" altLang="en-US" dirty="0"/>
                    </a:p>
                  </a:txBody>
                  <a:tcPr/>
                </a:tc>
                <a:tc>
                  <a:txBody>
                    <a:bodyPr/>
                    <a:lstStyle/>
                    <a:p>
                      <a:pPr algn="ctr" latinLnBrk="1"/>
                      <a:r>
                        <a:rPr lang="en-US" altLang="ko-KR" dirty="0" smtClean="0"/>
                        <a:t>12345678</a:t>
                      </a:r>
                      <a:endParaRPr lang="ko-KR" altLang="en-US" dirty="0"/>
                    </a:p>
                  </a:txBody>
                  <a:tcPr/>
                </a:tc>
                <a:tc>
                  <a:txBody>
                    <a:bodyPr/>
                    <a:lstStyle/>
                    <a:p>
                      <a:pPr algn="ctr" latinLnBrk="1"/>
                      <a:r>
                        <a:rPr lang="en-US" altLang="ko-KR" dirty="0" smtClean="0"/>
                        <a:t>12345678</a:t>
                      </a:r>
                      <a:endParaRPr lang="ko-KR" altLang="en-US" dirty="0"/>
                    </a:p>
                  </a:txBody>
                  <a:tcPr/>
                </a:tc>
                <a:tc>
                  <a:txBody>
                    <a:bodyPr/>
                    <a:lstStyle/>
                    <a:p>
                      <a:pPr algn="ctr" latinLnBrk="1"/>
                      <a:r>
                        <a:rPr lang="en-US" altLang="ko-KR" dirty="0" smtClean="0"/>
                        <a:t>12345</a:t>
                      </a:r>
                      <a:endParaRPr lang="ko-KR" altLang="en-US" dirty="0"/>
                    </a:p>
                  </a:txBody>
                  <a:tcPr/>
                </a:tc>
              </a:tr>
              <a:tr h="370840">
                <a:tc>
                  <a:txBody>
                    <a:bodyPr/>
                    <a:lstStyle/>
                    <a:p>
                      <a:pPr algn="ctr" latinLnBrk="1"/>
                      <a:r>
                        <a:rPr lang="en-US" altLang="ko-KR" dirty="0" smtClean="0"/>
                        <a:t>4</a:t>
                      </a:r>
                      <a:endParaRPr lang="ko-KR" altLang="en-US" dirty="0"/>
                    </a:p>
                  </a:txBody>
                  <a:tcPr/>
                </a:tc>
                <a:tc>
                  <a:txBody>
                    <a:bodyPr/>
                    <a:lstStyle/>
                    <a:p>
                      <a:pPr algn="ctr" latinLnBrk="1"/>
                      <a:r>
                        <a:rPr lang="en-US" altLang="ko-KR" dirty="0" smtClean="0"/>
                        <a:t>abc123</a:t>
                      </a:r>
                      <a:endParaRPr lang="ko-KR" altLang="en-US" dirty="0"/>
                    </a:p>
                  </a:txBody>
                  <a:tcPr/>
                </a:tc>
                <a:tc>
                  <a:txBody>
                    <a:bodyPr/>
                    <a:lstStyle/>
                    <a:p>
                      <a:pPr algn="ctr" latinLnBrk="1"/>
                      <a:r>
                        <a:rPr lang="en-US" altLang="ko-KR" dirty="0" smtClean="0"/>
                        <a:t>qwerty</a:t>
                      </a:r>
                      <a:endParaRPr lang="ko-KR" altLang="en-US" dirty="0"/>
                    </a:p>
                  </a:txBody>
                  <a:tcPr/>
                </a:tc>
                <a:tc>
                  <a:txBody>
                    <a:bodyPr/>
                    <a:lstStyle/>
                    <a:p>
                      <a:pPr algn="ctr" latinLnBrk="1"/>
                      <a:r>
                        <a:rPr lang="en-US" altLang="ko-KR" dirty="0" smtClean="0"/>
                        <a:t>12345678</a:t>
                      </a:r>
                      <a:endParaRPr lang="ko-KR" altLang="en-US" dirty="0"/>
                    </a:p>
                  </a:txBody>
                  <a:tcPr/>
                </a:tc>
              </a:tr>
              <a:tr h="370840">
                <a:tc>
                  <a:txBody>
                    <a:bodyPr/>
                    <a:lstStyle/>
                    <a:p>
                      <a:pPr algn="ctr" latinLnBrk="1"/>
                      <a:r>
                        <a:rPr lang="en-US" altLang="ko-KR" dirty="0" smtClean="0"/>
                        <a:t>5</a:t>
                      </a:r>
                      <a:endParaRPr lang="ko-KR" altLang="en-US" dirty="0"/>
                    </a:p>
                  </a:txBody>
                  <a:tcPr/>
                </a:tc>
                <a:tc>
                  <a:txBody>
                    <a:bodyPr/>
                    <a:lstStyle/>
                    <a:p>
                      <a:pPr algn="ctr" latinLnBrk="1"/>
                      <a:r>
                        <a:rPr lang="en-US" altLang="ko-KR" dirty="0" smtClean="0"/>
                        <a:t>qwerty</a:t>
                      </a:r>
                      <a:endParaRPr lang="ko-KR" altLang="en-US" dirty="0"/>
                    </a:p>
                  </a:txBody>
                  <a:tcPr/>
                </a:tc>
                <a:tc>
                  <a:txBody>
                    <a:bodyPr/>
                    <a:lstStyle/>
                    <a:p>
                      <a:pPr algn="ctr" latinLnBrk="1"/>
                      <a:r>
                        <a:rPr lang="en-US" altLang="ko-KR" dirty="0" smtClean="0"/>
                        <a:t>abc123</a:t>
                      </a:r>
                      <a:endParaRPr lang="ko-KR" altLang="en-US" dirty="0"/>
                    </a:p>
                  </a:txBody>
                  <a:tcPr/>
                </a:tc>
                <a:tc>
                  <a:txBody>
                    <a:bodyPr/>
                    <a:lstStyle/>
                    <a:p>
                      <a:pPr algn="ctr" latinLnBrk="1"/>
                      <a:r>
                        <a:rPr lang="en-US" altLang="ko-KR" dirty="0" smtClean="0"/>
                        <a:t>qwerty</a:t>
                      </a:r>
                      <a:endParaRPr lang="ko-KR" altLang="en-US" dirty="0"/>
                    </a:p>
                  </a:txBody>
                  <a:tcPr/>
                </a:tc>
              </a:tr>
              <a:tr h="370840">
                <a:tc>
                  <a:txBody>
                    <a:bodyPr/>
                    <a:lstStyle/>
                    <a:p>
                      <a:pPr algn="ctr" latinLnBrk="1"/>
                      <a:r>
                        <a:rPr lang="en-US" altLang="ko-KR" dirty="0" smtClean="0"/>
                        <a:t>6</a:t>
                      </a:r>
                      <a:endParaRPr lang="ko-KR" altLang="en-US" dirty="0"/>
                    </a:p>
                  </a:txBody>
                  <a:tcPr/>
                </a:tc>
                <a:tc>
                  <a:txBody>
                    <a:bodyPr/>
                    <a:lstStyle/>
                    <a:p>
                      <a:pPr algn="ctr" latinLnBrk="1"/>
                      <a:r>
                        <a:rPr lang="en-US" altLang="ko-KR" dirty="0" smtClean="0"/>
                        <a:t>monkey</a:t>
                      </a:r>
                      <a:endParaRPr lang="ko-KR" altLang="en-US" dirty="0"/>
                    </a:p>
                  </a:txBody>
                  <a:tcPr/>
                </a:tc>
                <a:tc>
                  <a:txBody>
                    <a:bodyPr/>
                    <a:lstStyle/>
                    <a:p>
                      <a:pPr algn="ctr" latinLnBrk="1"/>
                      <a:r>
                        <a:rPr lang="en-US" altLang="ko-KR" dirty="0" smtClean="0"/>
                        <a:t>123456789</a:t>
                      </a:r>
                      <a:endParaRPr lang="ko-KR" altLang="en-US" dirty="0"/>
                    </a:p>
                  </a:txBody>
                  <a:tcPr/>
                </a:tc>
                <a:tc>
                  <a:txBody>
                    <a:bodyPr/>
                    <a:lstStyle/>
                    <a:p>
                      <a:pPr algn="ctr" latinLnBrk="1"/>
                      <a:r>
                        <a:rPr lang="en-US" altLang="ko-KR" dirty="0" smtClean="0"/>
                        <a:t>123456789</a:t>
                      </a:r>
                      <a:endParaRPr lang="ko-KR" altLang="en-US" dirty="0"/>
                    </a:p>
                  </a:txBody>
                  <a:tcPr/>
                </a:tc>
              </a:tr>
              <a:tr h="370840">
                <a:tc>
                  <a:txBody>
                    <a:bodyPr/>
                    <a:lstStyle/>
                    <a:p>
                      <a:pPr algn="ctr" latinLnBrk="1"/>
                      <a:r>
                        <a:rPr lang="en-US" altLang="ko-KR" dirty="0" smtClean="0"/>
                        <a:t>7</a:t>
                      </a:r>
                      <a:endParaRPr lang="ko-KR" altLang="en-US" dirty="0"/>
                    </a:p>
                  </a:txBody>
                  <a:tcPr/>
                </a:tc>
                <a:tc>
                  <a:txBody>
                    <a:bodyPr/>
                    <a:lstStyle/>
                    <a:p>
                      <a:pPr algn="ctr" latinLnBrk="1"/>
                      <a:r>
                        <a:rPr lang="en-US" altLang="ko-KR" dirty="0" err="1" smtClean="0"/>
                        <a:t>letmein</a:t>
                      </a:r>
                      <a:endParaRPr lang="ko-KR" altLang="en-US" dirty="0"/>
                    </a:p>
                  </a:txBody>
                  <a:tcPr/>
                </a:tc>
                <a:tc>
                  <a:txBody>
                    <a:bodyPr/>
                    <a:lstStyle/>
                    <a:p>
                      <a:pPr algn="ctr" latinLnBrk="1"/>
                      <a:r>
                        <a:rPr lang="en-US" altLang="ko-KR" dirty="0" smtClean="0"/>
                        <a:t>111111</a:t>
                      </a:r>
                      <a:endParaRPr lang="ko-KR" altLang="en-US" dirty="0"/>
                    </a:p>
                  </a:txBody>
                  <a:tcPr/>
                </a:tc>
                <a:tc>
                  <a:txBody>
                    <a:bodyPr/>
                    <a:lstStyle/>
                    <a:p>
                      <a:pPr algn="ctr" latinLnBrk="1"/>
                      <a:r>
                        <a:rPr lang="en-US" altLang="ko-KR" dirty="0" smtClean="0"/>
                        <a:t>1234</a:t>
                      </a:r>
                      <a:endParaRPr lang="ko-KR" altLang="en-US" dirty="0"/>
                    </a:p>
                  </a:txBody>
                  <a:tcPr/>
                </a:tc>
              </a:tr>
              <a:tr h="370840">
                <a:tc>
                  <a:txBody>
                    <a:bodyPr/>
                    <a:lstStyle/>
                    <a:p>
                      <a:pPr algn="ctr" latinLnBrk="1"/>
                      <a:r>
                        <a:rPr lang="en-US" altLang="ko-KR" dirty="0" smtClean="0"/>
                        <a:t>8</a:t>
                      </a:r>
                      <a:endParaRPr lang="ko-KR" altLang="en-US" dirty="0"/>
                    </a:p>
                  </a:txBody>
                  <a:tcPr/>
                </a:tc>
                <a:tc>
                  <a:txBody>
                    <a:bodyPr/>
                    <a:lstStyle/>
                    <a:p>
                      <a:pPr algn="ctr" latinLnBrk="1"/>
                      <a:r>
                        <a:rPr lang="en-US" altLang="ko-KR" dirty="0" smtClean="0"/>
                        <a:t>dragon</a:t>
                      </a:r>
                      <a:endParaRPr lang="ko-KR" altLang="en-US" dirty="0"/>
                    </a:p>
                  </a:txBody>
                  <a:tcPr/>
                </a:tc>
                <a:tc>
                  <a:txBody>
                    <a:bodyPr/>
                    <a:lstStyle/>
                    <a:p>
                      <a:pPr algn="ctr" latinLnBrk="1"/>
                      <a:r>
                        <a:rPr lang="en-US" altLang="ko-KR" dirty="0" smtClean="0"/>
                        <a:t>1234567</a:t>
                      </a:r>
                      <a:endParaRPr lang="ko-KR" altLang="en-US" dirty="0"/>
                    </a:p>
                  </a:txBody>
                  <a:tcPr/>
                </a:tc>
                <a:tc>
                  <a:txBody>
                    <a:bodyPr/>
                    <a:lstStyle/>
                    <a:p>
                      <a:pPr algn="ctr" latinLnBrk="1"/>
                      <a:r>
                        <a:rPr lang="en-US" altLang="ko-KR" dirty="0" smtClean="0"/>
                        <a:t>baseball</a:t>
                      </a:r>
                      <a:endParaRPr lang="ko-KR" altLang="en-US" dirty="0"/>
                    </a:p>
                  </a:txBody>
                  <a:tcPr/>
                </a:tc>
              </a:tr>
              <a:tr h="370840">
                <a:tc>
                  <a:txBody>
                    <a:bodyPr/>
                    <a:lstStyle/>
                    <a:p>
                      <a:pPr algn="ctr" latinLnBrk="1"/>
                      <a:r>
                        <a:rPr lang="en-US" altLang="ko-KR" dirty="0" smtClean="0"/>
                        <a:t>9</a:t>
                      </a:r>
                      <a:endParaRPr lang="ko-KR" altLang="en-US" dirty="0"/>
                    </a:p>
                  </a:txBody>
                  <a:tcPr/>
                </a:tc>
                <a:tc>
                  <a:txBody>
                    <a:bodyPr/>
                    <a:lstStyle/>
                    <a:p>
                      <a:pPr algn="ctr" latinLnBrk="1"/>
                      <a:r>
                        <a:rPr lang="en-US" altLang="ko-KR" dirty="0" smtClean="0"/>
                        <a:t>111111</a:t>
                      </a:r>
                      <a:endParaRPr lang="ko-KR" altLang="en-US" dirty="0"/>
                    </a:p>
                  </a:txBody>
                  <a:tcPr/>
                </a:tc>
                <a:tc>
                  <a:txBody>
                    <a:bodyPr/>
                    <a:lstStyle/>
                    <a:p>
                      <a:pPr algn="ctr" latinLnBrk="1"/>
                      <a:r>
                        <a:rPr lang="en-US" altLang="ko-KR" dirty="0" err="1" smtClean="0"/>
                        <a:t>iloveyou</a:t>
                      </a:r>
                      <a:endParaRPr lang="ko-KR" altLang="en-US" dirty="0"/>
                    </a:p>
                  </a:txBody>
                  <a:tcPr/>
                </a:tc>
                <a:tc>
                  <a:txBody>
                    <a:bodyPr/>
                    <a:lstStyle/>
                    <a:p>
                      <a:pPr algn="ctr" latinLnBrk="1"/>
                      <a:r>
                        <a:rPr lang="en-US" altLang="ko-KR" dirty="0" smtClean="0"/>
                        <a:t>dragon</a:t>
                      </a:r>
                      <a:endParaRPr lang="ko-KR" altLang="en-US" dirty="0"/>
                    </a:p>
                  </a:txBody>
                  <a:tcPr/>
                </a:tc>
              </a:tr>
              <a:tr h="370840">
                <a:tc>
                  <a:txBody>
                    <a:bodyPr/>
                    <a:lstStyle/>
                    <a:p>
                      <a:pPr algn="ctr" latinLnBrk="1"/>
                      <a:r>
                        <a:rPr lang="en-US" altLang="ko-KR" dirty="0" smtClean="0"/>
                        <a:t>10</a:t>
                      </a:r>
                      <a:endParaRPr lang="ko-KR" altLang="en-US" dirty="0"/>
                    </a:p>
                  </a:txBody>
                  <a:tcPr/>
                </a:tc>
                <a:tc>
                  <a:txBody>
                    <a:bodyPr/>
                    <a:lstStyle/>
                    <a:p>
                      <a:pPr algn="ctr" latinLnBrk="1"/>
                      <a:r>
                        <a:rPr lang="en-US" altLang="ko-KR" dirty="0" smtClean="0"/>
                        <a:t>baseball</a:t>
                      </a:r>
                      <a:endParaRPr lang="ko-KR" altLang="en-US" dirty="0"/>
                    </a:p>
                  </a:txBody>
                  <a:tcPr/>
                </a:tc>
                <a:tc>
                  <a:txBody>
                    <a:bodyPr/>
                    <a:lstStyle/>
                    <a:p>
                      <a:pPr algn="ctr" latinLnBrk="1"/>
                      <a:r>
                        <a:rPr lang="en-US" altLang="ko-KR" dirty="0" smtClean="0"/>
                        <a:t>adobe123</a:t>
                      </a:r>
                      <a:endParaRPr lang="ko-KR" altLang="en-US" dirty="0"/>
                    </a:p>
                  </a:txBody>
                  <a:tcPr/>
                </a:tc>
                <a:tc>
                  <a:txBody>
                    <a:bodyPr/>
                    <a:lstStyle/>
                    <a:p>
                      <a:pPr algn="ctr" latinLnBrk="1"/>
                      <a:r>
                        <a:rPr lang="en-US" altLang="ko-KR" dirty="0" smtClean="0"/>
                        <a:t>Football</a:t>
                      </a:r>
                      <a:endParaRPr lang="ko-KR" altLang="en-US" dirty="0"/>
                    </a:p>
                  </a:txBody>
                  <a:tcPr/>
                </a:tc>
              </a:tr>
            </a:tbl>
          </a:graphicData>
        </a:graphic>
      </p:graphicFrame>
      <p:sp>
        <p:nvSpPr>
          <p:cNvPr id="4" name="날짜 개체 틀 3"/>
          <p:cNvSpPr>
            <a:spLocks noGrp="1"/>
          </p:cNvSpPr>
          <p:nvPr>
            <p:ph type="dt" sz="half" idx="10"/>
          </p:nvPr>
        </p:nvSpPr>
        <p:spPr/>
        <p:txBody>
          <a:bodyPr/>
          <a:lstStyle/>
          <a:p>
            <a:r>
              <a:rPr lang="en-US" altLang="ko-KR" smtClean="0"/>
              <a:t>Sept. 2015</a:t>
            </a:r>
            <a:endParaRPr lang="en-US" altLang="ko-KR"/>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3</a:t>
            </a:fld>
            <a:endParaRPr lang="en-US" altLang="ko-KR"/>
          </a:p>
        </p:txBody>
      </p:sp>
    </p:spTree>
    <p:extLst>
      <p:ext uri="{BB962C8B-B14F-4D97-AF65-F5344CB8AC3E}">
        <p14:creationId xmlns:p14="http://schemas.microsoft.com/office/powerpoint/2010/main" val="1552986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Privacy Amplification (8/9)</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685800" y="1981200"/>
                <a:ext cx="7990656" cy="4114800"/>
              </a:xfrm>
            </p:spPr>
            <p:txBody>
              <a:bodyPr/>
              <a:lstStyle/>
              <a:p>
                <a:r>
                  <a:rPr lang="en-US" altLang="ko-KR" sz="2400" dirty="0" smtClean="0"/>
                  <a:t>Privacy amplification</a:t>
                </a:r>
              </a:p>
              <a:p>
                <a:pPr lvl="1"/>
                <a:r>
                  <a:rPr lang="en-US" altLang="ko-KR" sz="2000" dirty="0" smtClean="0"/>
                  <a:t>Alice (or Bob) transmits randomly generated</a:t>
                </a:r>
                <a:r>
                  <a:rPr lang="en-US" altLang="ko-KR" sz="2000" b="0" i="1" dirty="0" smtClean="0">
                    <a:latin typeface="Cambria Math" panose="02040503050406030204" pitchFamily="18" charset="0"/>
                  </a:rPr>
                  <a:t/>
                </a:r>
                <a:br>
                  <a:rPr lang="en-US" altLang="ko-KR" sz="2000" b="0" i="1" dirty="0" smtClean="0">
                    <a:latin typeface="Cambria Math" panose="02040503050406030204" pitchFamily="18" charset="0"/>
                  </a:rPr>
                </a:br>
                <a14:m>
                  <m:oMath xmlns:m="http://schemas.openxmlformats.org/officeDocument/2006/math">
                    <m:sSub>
                      <m:sSubPr>
                        <m:ctrlPr>
                          <a:rPr lang="en-US" altLang="ko-KR" sz="2000" b="0" i="1" smtClean="0">
                            <a:latin typeface="Cambria Math"/>
                          </a:rPr>
                        </m:ctrlPr>
                      </m:sSubPr>
                      <m:e>
                        <m:r>
                          <a:rPr lang="en-US" altLang="ko-KR" sz="2000" b="0" i="1" smtClean="0">
                            <a:latin typeface="Cambria Math" panose="02040503050406030204" pitchFamily="18" charset="0"/>
                          </a:rPr>
                          <m:t>𝑁</m:t>
                        </m:r>
                      </m:e>
                      <m:sub>
                        <m:r>
                          <a:rPr lang="en-US" altLang="ko-KR" sz="2000" b="0" i="1" smtClean="0">
                            <a:latin typeface="Cambria Math" panose="02040503050406030204" pitchFamily="18" charset="0"/>
                          </a:rPr>
                          <m:t>𝑠𝑒𝑞</m:t>
                        </m:r>
                      </m:sub>
                    </m:sSub>
                    <m:r>
                      <a:rPr lang="en-US" altLang="ko-KR" sz="2000" b="0" i="1" smtClean="0">
                        <a:latin typeface="Cambria Math" panose="02040503050406030204" pitchFamily="18" charset="0"/>
                      </a:rPr>
                      <m:t>+</m:t>
                    </m:r>
                    <m:d>
                      <m:dPr>
                        <m:ctrlPr>
                          <a:rPr lang="en-US" altLang="ko-KR" sz="2000" b="0" i="1" smtClean="0">
                            <a:latin typeface="Cambria Math"/>
                          </a:rPr>
                        </m:ctrlPr>
                      </m:dPr>
                      <m:e>
                        <m:sSub>
                          <m:sSubPr>
                            <m:ctrlPr>
                              <a:rPr lang="en-US" altLang="ko-KR" sz="2000" i="1">
                                <a:latin typeface="Cambria Math"/>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𝑠𝑒𝑞</m:t>
                            </m:r>
                          </m:sub>
                        </m:sSub>
                        <m:r>
                          <a:rPr lang="en-US" altLang="ko-KR" sz="2000" b="0" i="1" smtClean="0">
                            <a:latin typeface="Cambria Math" panose="02040503050406030204" pitchFamily="18" charset="0"/>
                          </a:rPr>
                          <m:t>−</m:t>
                        </m:r>
                        <m:sSub>
                          <m:sSubPr>
                            <m:ctrlPr>
                              <a:rPr lang="en-US" altLang="ko-KR" sz="2000" b="0" i="1" smtClean="0">
                                <a:latin typeface="Cambria Math"/>
                              </a:rPr>
                            </m:ctrlPr>
                          </m:sSubPr>
                          <m:e>
                            <m:r>
                              <a:rPr lang="en-US" altLang="ko-KR" sz="2000" b="0" i="1" smtClean="0">
                                <a:latin typeface="Cambria Math" panose="02040503050406030204" pitchFamily="18" charset="0"/>
                              </a:rPr>
                              <m:t>𝑁</m:t>
                            </m:r>
                          </m:e>
                          <m:sub>
                            <m:r>
                              <a:rPr lang="en-US" altLang="ko-KR" sz="2000" b="0" i="1" smtClean="0">
                                <a:latin typeface="Cambria Math" panose="02040503050406030204" pitchFamily="18" charset="0"/>
                              </a:rPr>
                              <m:t>𝑙𝑒𝑎𝑘</m:t>
                            </m:r>
                          </m:sub>
                        </m:sSub>
                        <m:r>
                          <a:rPr lang="en-US" altLang="ko-KR" sz="2000" b="0" i="1" smtClean="0">
                            <a:latin typeface="Cambria Math" panose="02040503050406030204" pitchFamily="18" charset="0"/>
                          </a:rPr>
                          <m:t>−</m:t>
                        </m:r>
                        <m:sSub>
                          <m:sSubPr>
                            <m:ctrlPr>
                              <a:rPr lang="en-US" altLang="ko-KR" sz="2000" b="0" i="1" smtClean="0">
                                <a:latin typeface="Cambria Math"/>
                              </a:rPr>
                            </m:ctrlPr>
                          </m:sSubPr>
                          <m:e>
                            <m:r>
                              <a:rPr lang="en-US" altLang="ko-KR" sz="2000" b="0" i="1" smtClean="0">
                                <a:latin typeface="Cambria Math" panose="02040503050406030204" pitchFamily="18" charset="0"/>
                              </a:rPr>
                              <m:t>𝑁</m:t>
                            </m:r>
                          </m:e>
                          <m:sub>
                            <m:r>
                              <a:rPr lang="en-US" altLang="ko-KR" sz="2000" b="0" i="1" smtClean="0">
                                <a:latin typeface="Cambria Math" panose="02040503050406030204" pitchFamily="18" charset="0"/>
                              </a:rPr>
                              <m:t>𝑠𝑒𝑐</m:t>
                            </m:r>
                          </m:sub>
                        </m:sSub>
                      </m:e>
                    </m:d>
                    <m:r>
                      <a:rPr lang="en-US" altLang="ko-KR" sz="2000" b="0" i="1" smtClean="0">
                        <a:latin typeface="Cambria Math" panose="02040503050406030204" pitchFamily="18" charset="0"/>
                      </a:rPr>
                      <m:t>−1</m:t>
                    </m:r>
                  </m:oMath>
                </a14:m>
                <a:r>
                  <a:rPr lang="en-US" altLang="ko-KR" sz="2000" dirty="0" smtClean="0"/>
                  <a:t> bit sequence</a:t>
                </a:r>
              </a:p>
              <a:p>
                <a:pPr lvl="1"/>
                <a:r>
                  <a:rPr lang="en-US" altLang="ko-KR" sz="2000" b="0" dirty="0" smtClean="0"/>
                  <a:t>Alice and Bob generate </a:t>
                </a:r>
                <a14:m>
                  <m:oMath xmlns:m="http://schemas.openxmlformats.org/officeDocument/2006/math">
                    <m:sSub>
                      <m:sSubPr>
                        <m:ctrlPr>
                          <a:rPr lang="en-US" altLang="ko-KR" sz="2000" b="0" i="1" smtClean="0">
                            <a:latin typeface="Cambria Math"/>
                          </a:rPr>
                        </m:ctrlPr>
                      </m:sSubPr>
                      <m:e>
                        <m:r>
                          <a:rPr lang="en-US" altLang="ko-KR" sz="2000" b="0" i="1" smtClean="0">
                            <a:latin typeface="Cambria Math" panose="02040503050406030204" pitchFamily="18" charset="0"/>
                          </a:rPr>
                          <m:t>𝑁</m:t>
                        </m:r>
                      </m:e>
                      <m:sub>
                        <m:r>
                          <a:rPr lang="en-US" altLang="ko-KR" sz="2000" b="0" i="1" smtClean="0">
                            <a:latin typeface="Cambria Math" panose="02040503050406030204" pitchFamily="18" charset="0"/>
                          </a:rPr>
                          <m:t>𝑠𝑒𝑞</m:t>
                        </m:r>
                      </m:sub>
                    </m:sSub>
                    <m:r>
                      <a:rPr lang="en-US" altLang="ko-KR" sz="2000" b="0" i="1" smtClean="0">
                        <a:latin typeface="Cambria Math" panose="02040503050406030204" pitchFamily="18" charset="0"/>
                      </a:rPr>
                      <m:t>×</m:t>
                    </m:r>
                    <m:d>
                      <m:dPr>
                        <m:ctrlPr>
                          <a:rPr lang="en-US" altLang="ko-KR" sz="2000" b="0" i="1" smtClean="0">
                            <a:latin typeface="Cambria Math"/>
                          </a:rPr>
                        </m:ctrlPr>
                      </m:dPr>
                      <m:e>
                        <m:sSub>
                          <m:sSubPr>
                            <m:ctrlPr>
                              <a:rPr lang="en-US" altLang="ko-KR" sz="2000" b="0" i="1" smtClean="0">
                                <a:latin typeface="Cambria Math"/>
                              </a:rPr>
                            </m:ctrlPr>
                          </m:sSubPr>
                          <m:e>
                            <m:r>
                              <a:rPr lang="en-US" altLang="ko-KR" sz="2000" b="0" i="1" smtClean="0">
                                <a:latin typeface="Cambria Math" panose="02040503050406030204" pitchFamily="18" charset="0"/>
                              </a:rPr>
                              <m:t>𝑁</m:t>
                            </m:r>
                          </m:e>
                          <m:sub>
                            <m:r>
                              <a:rPr lang="en-US" altLang="ko-KR" sz="2000" b="0" i="1" smtClean="0">
                                <a:latin typeface="Cambria Math" panose="02040503050406030204" pitchFamily="18" charset="0"/>
                              </a:rPr>
                              <m:t>𝑠𝑒𝑞</m:t>
                            </m:r>
                          </m:sub>
                        </m:sSub>
                        <m:r>
                          <a:rPr lang="en-US" altLang="ko-KR" sz="2000" b="0" i="1" smtClean="0">
                            <a:latin typeface="Cambria Math" panose="02040503050406030204" pitchFamily="18" charset="0"/>
                          </a:rPr>
                          <m:t>−</m:t>
                        </m:r>
                        <m:sSub>
                          <m:sSubPr>
                            <m:ctrlPr>
                              <a:rPr lang="en-US" altLang="ko-KR" sz="2000" b="0" i="1" smtClean="0">
                                <a:latin typeface="Cambria Math"/>
                              </a:rPr>
                            </m:ctrlPr>
                          </m:sSubPr>
                          <m:e>
                            <m:r>
                              <a:rPr lang="en-US" altLang="ko-KR" sz="2000" b="0" i="1" smtClean="0">
                                <a:latin typeface="Cambria Math" panose="02040503050406030204" pitchFamily="18" charset="0"/>
                              </a:rPr>
                              <m:t>𝑁</m:t>
                            </m:r>
                          </m:e>
                          <m:sub>
                            <m:r>
                              <a:rPr lang="en-US" altLang="ko-KR" sz="2000" i="1">
                                <a:latin typeface="Cambria Math" panose="02040503050406030204" pitchFamily="18" charset="0"/>
                              </a:rPr>
                              <m:t>𝑙𝑒𝑎𝑘</m:t>
                            </m:r>
                          </m:sub>
                        </m:sSub>
                        <m:r>
                          <a:rPr lang="en-US" altLang="ko-KR" sz="2000" i="1">
                            <a:latin typeface="Cambria Math" panose="02040503050406030204" pitchFamily="18" charset="0"/>
                          </a:rPr>
                          <m:t>−</m:t>
                        </m:r>
                        <m:sSub>
                          <m:sSubPr>
                            <m:ctrlPr>
                              <a:rPr lang="en-US" altLang="ko-KR" sz="2000" i="1">
                                <a:latin typeface="Cambria Math"/>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𝑠𝑒𝑐</m:t>
                            </m:r>
                          </m:sub>
                        </m:sSub>
                      </m:e>
                    </m:d>
                  </m:oMath>
                </a14:m>
                <a:r>
                  <a:rPr lang="en-US" altLang="ko-KR" sz="2000" dirty="0" smtClean="0"/>
                  <a:t> Toeplitz matrix </a:t>
                </a:r>
                <a14:m>
                  <m:oMath xmlns:m="http://schemas.openxmlformats.org/officeDocument/2006/math">
                    <m:r>
                      <a:rPr lang="en-US" altLang="ko-KR" sz="2000" b="0" i="1" smtClean="0">
                        <a:latin typeface="Cambria Math" panose="02040503050406030204" pitchFamily="18" charset="0"/>
                      </a:rPr>
                      <m:t>𝑇</m:t>
                    </m:r>
                  </m:oMath>
                </a14:m>
                <a:r>
                  <a:rPr lang="en-US" altLang="ko-KR" sz="2000" dirty="0" smtClean="0"/>
                  <a:t> and eliminating the disclosed bits by calculating </a:t>
                </a:r>
                <a14:m>
                  <m:oMath xmlns:m="http://schemas.openxmlformats.org/officeDocument/2006/math">
                    <m:acc>
                      <m:accPr>
                        <m:chr m:val="̃"/>
                        <m:ctrlPr>
                          <a:rPr lang="en-US" altLang="ko-KR" sz="2000" b="0" i="1" smtClean="0">
                            <a:latin typeface="Cambria Math"/>
                          </a:rPr>
                        </m:ctrlPr>
                      </m:accPr>
                      <m:e>
                        <m:r>
                          <a:rPr lang="en-US" altLang="ko-KR" sz="2000" b="0" i="1" smtClean="0">
                            <a:latin typeface="Cambria Math" panose="02040503050406030204" pitchFamily="18" charset="0"/>
                          </a:rPr>
                          <m:t>𝑘</m:t>
                        </m:r>
                      </m:e>
                    </m:acc>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𝑠𝑇</m:t>
                    </m:r>
                  </m:oMath>
                </a14:m>
                <a:endParaRPr lang="en-US" altLang="ko-KR" sz="2000" dirty="0" smtClean="0"/>
              </a:p>
              <a:p>
                <a:pPr lvl="1"/>
                <a:r>
                  <a:rPr lang="en-US" altLang="ko-KR" sz="2000" dirty="0"/>
                  <a:t>Then the legitimate parties have exactly </a:t>
                </a:r>
                <a:r>
                  <a:rPr lang="en-US" altLang="ko-KR" sz="2000" dirty="0" smtClean="0"/>
                  <a:t>same </a:t>
                </a:r>
                <a14:m>
                  <m:oMath xmlns:m="http://schemas.openxmlformats.org/officeDocument/2006/math">
                    <m:d>
                      <m:dPr>
                        <m:ctrlPr>
                          <a:rPr lang="en-US" altLang="ko-KR" sz="2000" i="1">
                            <a:latin typeface="Cambria Math"/>
                          </a:rPr>
                        </m:ctrlPr>
                      </m:dPr>
                      <m:e>
                        <m:sSub>
                          <m:sSubPr>
                            <m:ctrlPr>
                              <a:rPr lang="en-US" altLang="ko-KR" sz="2000" i="1">
                                <a:latin typeface="Cambria Math"/>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𝑠𝑒𝑞</m:t>
                            </m:r>
                          </m:sub>
                        </m:sSub>
                        <m:r>
                          <a:rPr lang="en-US" altLang="ko-KR" sz="2000" i="1">
                            <a:latin typeface="Cambria Math" panose="02040503050406030204" pitchFamily="18" charset="0"/>
                          </a:rPr>
                          <m:t>−</m:t>
                        </m:r>
                        <m:sSub>
                          <m:sSubPr>
                            <m:ctrlPr>
                              <a:rPr lang="en-US" altLang="ko-KR" sz="2000" i="1">
                                <a:latin typeface="Cambria Math"/>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𝑙𝑒𝑎𝑘</m:t>
                            </m:r>
                          </m:sub>
                        </m:sSub>
                        <m:r>
                          <a:rPr lang="en-US" altLang="ko-KR" sz="2000" i="1">
                            <a:latin typeface="Cambria Math" panose="02040503050406030204" pitchFamily="18" charset="0"/>
                          </a:rPr>
                          <m:t>−</m:t>
                        </m:r>
                        <m:sSub>
                          <m:sSubPr>
                            <m:ctrlPr>
                              <a:rPr lang="en-US" altLang="ko-KR" sz="2000" i="1">
                                <a:latin typeface="Cambria Math"/>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𝑠𝑒𝑐</m:t>
                            </m:r>
                          </m:sub>
                        </m:sSub>
                      </m:e>
                    </m:d>
                  </m:oMath>
                </a14:m>
                <a:r>
                  <a:rPr lang="en-US" altLang="ko-KR" sz="2000" dirty="0" smtClean="0"/>
                  <a:t> bit secret key </a:t>
                </a:r>
                <a14:m>
                  <m:oMath xmlns:m="http://schemas.openxmlformats.org/officeDocument/2006/math">
                    <m:acc>
                      <m:accPr>
                        <m:chr m:val="̃"/>
                        <m:ctrlPr>
                          <a:rPr lang="en-US" altLang="ko-KR" sz="2000" b="0" i="1" smtClean="0">
                            <a:latin typeface="Cambria Math"/>
                          </a:rPr>
                        </m:ctrlPr>
                      </m:accPr>
                      <m:e>
                        <m:r>
                          <a:rPr lang="en-US" altLang="ko-KR" sz="2000" b="0" i="1" smtClean="0">
                            <a:latin typeface="Cambria Math" panose="02040503050406030204" pitchFamily="18" charset="0"/>
                          </a:rPr>
                          <m:t>𝑘</m:t>
                        </m:r>
                      </m:e>
                    </m:acc>
                  </m:oMath>
                </a14:m>
                <a:endParaRPr lang="en-US" altLang="ko-KR" sz="20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685800" y="1981200"/>
                <a:ext cx="7990656" cy="4114800"/>
              </a:xfrm>
              <a:blipFill rotWithShape="1">
                <a:blip r:embed="rId2"/>
                <a:stretch>
                  <a:fillRect l="-1069" t="-1037"/>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30</a:t>
            </a:fld>
            <a:endParaRPr lang="en-US" altLang="ko-KR"/>
          </a:p>
        </p:txBody>
      </p:sp>
    </p:spTree>
    <p:extLst>
      <p:ext uri="{BB962C8B-B14F-4D97-AF65-F5344CB8AC3E}">
        <p14:creationId xmlns:p14="http://schemas.microsoft.com/office/powerpoint/2010/main" val="1014392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Privacy Amplification (9/9)</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sz="2400" dirty="0" smtClean="0"/>
                  <a:t>Correlation elimination</a:t>
                </a:r>
              </a:p>
              <a:p>
                <a:pPr lvl="1"/>
                <a:r>
                  <a:rPr lang="en-US" altLang="ko-KR" sz="2000" dirty="0" smtClean="0"/>
                  <a:t>In slow fading channel, channel observation between two adjacent subcarriers are correlated</a:t>
                </a:r>
              </a:p>
              <a:p>
                <a:pPr lvl="1"/>
                <a:r>
                  <a:rPr lang="en-US" altLang="ko-KR" sz="2000" dirty="0" smtClean="0"/>
                  <a:t>To guarantee perfect security, these correlation should be eliminated</a:t>
                </a:r>
              </a:p>
              <a:p>
                <a:pPr lvl="1"/>
                <a:r>
                  <a:rPr lang="en-US" altLang="ko-KR" sz="2000" dirty="0" smtClean="0"/>
                  <a:t>Entropy coding is performed to eliminate the correlation between observed sequence</a:t>
                </a:r>
              </a:p>
              <a:p>
                <a:pPr lvl="2"/>
                <a:r>
                  <a:rPr lang="en-US" altLang="ko-KR" sz="2000" dirty="0" smtClean="0"/>
                  <a:t>Huffman coding with a dictionary generated by empirical distribution of quantized bits</a:t>
                </a:r>
              </a:p>
              <a:p>
                <a:pPr lvl="2"/>
                <a:r>
                  <a:rPr lang="en-US" altLang="ko-KR" sz="2000" dirty="0" smtClean="0"/>
                  <a:t>Let </a:t>
                </a:r>
                <a14:m>
                  <m:oMath xmlns:m="http://schemas.openxmlformats.org/officeDocument/2006/math">
                    <m:r>
                      <a:rPr lang="en-US" altLang="ko-KR" sz="2000" i="1">
                        <a:latin typeface="Cambria Math" panose="02040503050406030204" pitchFamily="18" charset="0"/>
                      </a:rPr>
                      <m:t>𝛽</m:t>
                    </m:r>
                  </m:oMath>
                </a14:m>
                <a:r>
                  <a:rPr lang="ko-KR" altLang="en-US" sz="2000" dirty="0"/>
                  <a:t> </a:t>
                </a:r>
                <a:r>
                  <a:rPr lang="en-US" altLang="ko-KR" sz="2000" dirty="0"/>
                  <a:t>is compression </a:t>
                </a:r>
                <a:r>
                  <a:rPr lang="en-US" altLang="ko-KR" sz="2000" dirty="0" smtClean="0"/>
                  <a:t>efficiency</a:t>
                </a:r>
              </a:p>
              <a:p>
                <a:pPr lvl="1"/>
                <a:r>
                  <a:rPr lang="en-US" altLang="ko-KR" sz="2000" dirty="0" smtClean="0"/>
                  <a:t>The length of final key </a:t>
                </a:r>
                <a14:m>
                  <m:oMath xmlns:m="http://schemas.openxmlformats.org/officeDocument/2006/math">
                    <m:r>
                      <a:rPr lang="en-US" altLang="ko-KR" sz="2000" b="0" i="1" smtClean="0">
                        <a:latin typeface="Cambria Math" panose="02040503050406030204" pitchFamily="18" charset="0"/>
                      </a:rPr>
                      <m:t>𝑘</m:t>
                    </m:r>
                  </m:oMath>
                </a14:m>
                <a:r>
                  <a:rPr lang="en-US" altLang="ko-KR" sz="2000" dirty="0" smtClean="0"/>
                  <a:t> is </a:t>
                </a:r>
                <a14:m>
                  <m:oMath xmlns:m="http://schemas.openxmlformats.org/officeDocument/2006/math">
                    <m:r>
                      <a:rPr lang="en-US" altLang="ko-KR" sz="2000" b="0" i="1" smtClean="0">
                        <a:latin typeface="Cambria Math" panose="02040503050406030204" pitchFamily="18" charset="0"/>
                      </a:rPr>
                      <m:t>𝛽</m:t>
                    </m:r>
                    <m:d>
                      <m:dPr>
                        <m:ctrlPr>
                          <a:rPr lang="en-US" altLang="ko-KR" sz="2000" i="1">
                            <a:latin typeface="Cambria Math"/>
                          </a:rPr>
                        </m:ctrlPr>
                      </m:dPr>
                      <m:e>
                        <m:sSub>
                          <m:sSubPr>
                            <m:ctrlPr>
                              <a:rPr lang="en-US" altLang="ko-KR" sz="2000" i="1">
                                <a:latin typeface="Cambria Math"/>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𝑠𝑒𝑞</m:t>
                            </m:r>
                          </m:sub>
                        </m:sSub>
                        <m:r>
                          <a:rPr lang="en-US" altLang="ko-KR" sz="2000" i="1">
                            <a:latin typeface="Cambria Math" panose="02040503050406030204" pitchFamily="18" charset="0"/>
                          </a:rPr>
                          <m:t>−</m:t>
                        </m:r>
                        <m:sSub>
                          <m:sSubPr>
                            <m:ctrlPr>
                              <a:rPr lang="en-US" altLang="ko-KR" sz="2000" i="1">
                                <a:latin typeface="Cambria Math"/>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𝑙𝑒𝑎𝑘</m:t>
                            </m:r>
                          </m:sub>
                        </m:sSub>
                        <m:r>
                          <a:rPr lang="en-US" altLang="ko-KR" sz="2000" i="1">
                            <a:latin typeface="Cambria Math" panose="02040503050406030204" pitchFamily="18" charset="0"/>
                          </a:rPr>
                          <m:t>−</m:t>
                        </m:r>
                        <m:sSub>
                          <m:sSubPr>
                            <m:ctrlPr>
                              <a:rPr lang="en-US" altLang="ko-KR" sz="2000" i="1">
                                <a:latin typeface="Cambria Math"/>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𝑠𝑒𝑐</m:t>
                            </m:r>
                          </m:sub>
                        </m:sSub>
                      </m:e>
                    </m:d>
                  </m:oMath>
                </a14:m>
                <a:endParaRPr lang="en-US" altLang="ko-KR" sz="20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2"/>
                <a:stretch>
                  <a:fillRect l="-1098" t="-1037"/>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31</a:t>
            </a:fld>
            <a:endParaRPr lang="en-US" altLang="ko-KR"/>
          </a:p>
        </p:txBody>
      </p:sp>
    </p:spTree>
    <p:extLst>
      <p:ext uri="{BB962C8B-B14F-4D97-AF65-F5344CB8AC3E}">
        <p14:creationId xmlns:p14="http://schemas.microsoft.com/office/powerpoint/2010/main" val="3353511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Information Leakage</a:t>
            </a:r>
            <a:endParaRPr lang="ko-KR" altLang="en-US" dirty="0"/>
          </a:p>
        </p:txBody>
      </p:sp>
      <p:sp>
        <p:nvSpPr>
          <p:cNvPr id="4" name="날짜 개체 틀 3"/>
          <p:cNvSpPr>
            <a:spLocks noGrp="1"/>
          </p:cNvSpPr>
          <p:nvPr>
            <p:ph type="dt" sz="half" idx="10"/>
          </p:nvPr>
        </p:nvSpPr>
        <p:spPr/>
        <p:txBody>
          <a:bodyPr/>
          <a:lstStyle/>
          <a:p>
            <a:r>
              <a:rPr lang="en-US" altLang="ko-KR" smtClean="0"/>
              <a:t>Sept. 2015</a:t>
            </a:r>
            <a:endParaRPr lang="en-US" altLang="ko-KR"/>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32</a:t>
            </a:fld>
            <a:endParaRPr lang="en-US" altLang="ko-KR"/>
          </a:p>
        </p:txBody>
      </p:sp>
      <p:cxnSp>
        <p:nvCxnSpPr>
          <p:cNvPr id="7" name="직선 연결선 6"/>
          <p:cNvCxnSpPr/>
          <p:nvPr/>
        </p:nvCxnSpPr>
        <p:spPr>
          <a:xfrm flipH="1">
            <a:off x="2160574" y="3861189"/>
            <a:ext cx="4171925" cy="0"/>
          </a:xfrm>
          <a:prstGeom prst="line">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flipH="1">
            <a:off x="2160574" y="4354121"/>
            <a:ext cx="4171925" cy="0"/>
          </a:xfrm>
          <a:prstGeom prst="line">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9" name="그룹 8"/>
          <p:cNvGrpSpPr/>
          <p:nvPr/>
        </p:nvGrpSpPr>
        <p:grpSpPr>
          <a:xfrm>
            <a:off x="2934650" y="1908901"/>
            <a:ext cx="5985038" cy="3934069"/>
            <a:chOff x="2433381" y="1789874"/>
            <a:chExt cx="6308233" cy="4146511"/>
          </a:xfrm>
        </p:grpSpPr>
        <p:sp>
          <p:nvSpPr>
            <p:cNvPr id="10" name="직사각형 9"/>
            <p:cNvSpPr/>
            <p:nvPr/>
          </p:nvSpPr>
          <p:spPr>
            <a:xfrm>
              <a:off x="2433382" y="1859725"/>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Alice (STA1)</a:t>
              </a:r>
              <a:endParaRPr lang="ko-KR" altLang="en-US" sz="900" dirty="0">
                <a:solidFill>
                  <a:schemeClr val="tx1"/>
                </a:solidFill>
              </a:endParaRPr>
            </a:p>
          </p:txBody>
        </p:sp>
        <p:sp>
          <p:nvSpPr>
            <p:cNvPr id="11" name="직사각형 10"/>
            <p:cNvSpPr/>
            <p:nvPr/>
          </p:nvSpPr>
          <p:spPr>
            <a:xfrm>
              <a:off x="5348664" y="1859724"/>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Bob (STA2)</a:t>
              </a:r>
              <a:endParaRPr lang="ko-KR" altLang="en-US" sz="900" dirty="0">
                <a:solidFill>
                  <a:schemeClr val="tx1"/>
                </a:solidFill>
              </a:endParaRPr>
            </a:p>
          </p:txBody>
        </p:sp>
        <p:sp>
          <p:nvSpPr>
            <p:cNvPr id="12" name="직사각형 11"/>
            <p:cNvSpPr/>
            <p:nvPr/>
          </p:nvSpPr>
          <p:spPr>
            <a:xfrm>
              <a:off x="2435504" y="3238362"/>
              <a:ext cx="1308480" cy="436408"/>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err="1" smtClean="0">
                  <a:solidFill>
                    <a:schemeClr val="tx1"/>
                  </a:solidFill>
                </a:rPr>
                <a:t>Quantizer</a:t>
              </a:r>
              <a:endParaRPr lang="en-US" altLang="ko-KR" sz="900" dirty="0" smtClean="0">
                <a:solidFill>
                  <a:schemeClr val="tx1"/>
                </a:solidFill>
              </a:endParaRPr>
            </a:p>
          </p:txBody>
        </p:sp>
        <p:sp>
          <p:nvSpPr>
            <p:cNvPr id="13" name="직사각형 12"/>
            <p:cNvSpPr/>
            <p:nvPr/>
          </p:nvSpPr>
          <p:spPr>
            <a:xfrm>
              <a:off x="5345972" y="3219847"/>
              <a:ext cx="1308480" cy="436408"/>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err="1" smtClean="0">
                  <a:solidFill>
                    <a:schemeClr val="tx1"/>
                  </a:solidFill>
                </a:rPr>
                <a:t>Quantizer</a:t>
              </a:r>
              <a:endParaRPr lang="en-US" altLang="ko-KR" sz="900" dirty="0" smtClean="0">
                <a:solidFill>
                  <a:schemeClr val="tx1"/>
                </a:solidFill>
              </a:endParaRPr>
            </a:p>
          </p:txBody>
        </p:sp>
        <p:sp>
          <p:nvSpPr>
            <p:cNvPr id="14" name="직사각형 13"/>
            <p:cNvSpPr/>
            <p:nvPr/>
          </p:nvSpPr>
          <p:spPr>
            <a:xfrm>
              <a:off x="2436664" y="4121129"/>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Reconciliation</a:t>
              </a:r>
            </a:p>
          </p:txBody>
        </p:sp>
        <p:sp>
          <p:nvSpPr>
            <p:cNvPr id="15" name="직사각형 14"/>
            <p:cNvSpPr/>
            <p:nvPr/>
          </p:nvSpPr>
          <p:spPr>
            <a:xfrm>
              <a:off x="5360475" y="4121129"/>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Reconciliation</a:t>
              </a:r>
            </a:p>
          </p:txBody>
        </p:sp>
        <p:grpSp>
          <p:nvGrpSpPr>
            <p:cNvPr id="16" name="그룹 15"/>
            <p:cNvGrpSpPr/>
            <p:nvPr/>
          </p:nvGrpSpPr>
          <p:grpSpPr>
            <a:xfrm>
              <a:off x="3733333" y="1988294"/>
              <a:ext cx="1615330" cy="191918"/>
              <a:chOff x="4080078" y="577850"/>
              <a:chExt cx="1671266" cy="279400"/>
            </a:xfrm>
          </p:grpSpPr>
          <p:cxnSp>
            <p:nvCxnSpPr>
              <p:cNvPr id="55" name="직선 화살표 연결선 54"/>
              <p:cNvCxnSpPr/>
              <p:nvPr/>
            </p:nvCxnSpPr>
            <p:spPr>
              <a:xfrm>
                <a:off x="4080078" y="577850"/>
                <a:ext cx="1671266" cy="0"/>
              </a:xfrm>
              <a:prstGeom prst="straightConnector1">
                <a:avLst/>
              </a:prstGeom>
              <a:ln w="28575">
                <a:solidFill>
                  <a:srgbClr val="01010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직선 화살표 연결선 55"/>
              <p:cNvCxnSpPr/>
              <p:nvPr/>
            </p:nvCxnSpPr>
            <p:spPr>
              <a:xfrm flipH="1">
                <a:off x="4080078" y="857250"/>
                <a:ext cx="1671266" cy="0"/>
              </a:xfrm>
              <a:prstGeom prst="straightConnector1">
                <a:avLst/>
              </a:prstGeom>
              <a:ln w="28575">
                <a:solidFill>
                  <a:srgbClr val="01010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081203" y="1974305"/>
              <a:ext cx="728084" cy="184666"/>
            </a:xfrm>
            <a:prstGeom prst="rect">
              <a:avLst/>
            </a:prstGeom>
            <a:noFill/>
          </p:spPr>
          <p:txBody>
            <a:bodyPr wrap="none" rtlCol="0">
              <a:spAutoFit/>
            </a:bodyPr>
            <a:lstStyle/>
            <a:p>
              <a:r>
                <a:rPr lang="en-US" altLang="ko-KR" sz="600" dirty="0" smtClean="0"/>
                <a:t>Channel Probing</a:t>
              </a:r>
              <a:endParaRPr lang="ko-KR" altLang="en-US" sz="600" dirty="0"/>
            </a:p>
          </p:txBody>
        </p:sp>
        <p:cxnSp>
          <p:nvCxnSpPr>
            <p:cNvPr id="18" name="직선 화살표 연결선 17"/>
            <p:cNvCxnSpPr>
              <a:stCxn id="10" idx="2"/>
              <a:endCxn id="44" idx="0"/>
            </p:cNvCxnSpPr>
            <p:nvPr/>
          </p:nvCxnSpPr>
          <p:spPr>
            <a:xfrm flipH="1">
              <a:off x="3087621" y="2337237"/>
              <a:ext cx="1" cy="213181"/>
            </a:xfrm>
            <a:prstGeom prst="straightConnector1">
              <a:avLst/>
            </a:prstGeom>
            <a:ln w="28575">
              <a:solidFill>
                <a:srgbClr val="01010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a:stCxn id="11" idx="2"/>
              <a:endCxn id="45" idx="0"/>
            </p:cNvCxnSpPr>
            <p:nvPr/>
          </p:nvCxnSpPr>
          <p:spPr>
            <a:xfrm flipH="1">
              <a:off x="6000212" y="2337236"/>
              <a:ext cx="2692" cy="213182"/>
            </a:xfrm>
            <a:prstGeom prst="straightConnector1">
              <a:avLst/>
            </a:prstGeom>
            <a:ln w="28575">
              <a:solidFill>
                <a:srgbClr val="01010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직선 화살표 연결선 19"/>
            <p:cNvCxnSpPr>
              <a:stCxn id="13" idx="2"/>
              <a:endCxn id="15" idx="0"/>
            </p:cNvCxnSpPr>
            <p:nvPr/>
          </p:nvCxnSpPr>
          <p:spPr>
            <a:xfrm>
              <a:off x="6000212" y="3656255"/>
              <a:ext cx="14503" cy="464874"/>
            </a:xfrm>
            <a:prstGeom prst="straightConnector1">
              <a:avLst/>
            </a:prstGeom>
            <a:ln w="28575">
              <a:solidFill>
                <a:srgbClr val="01010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직사각형 20"/>
            <p:cNvSpPr/>
            <p:nvPr/>
          </p:nvSpPr>
          <p:spPr>
            <a:xfrm>
              <a:off x="2436664" y="4991517"/>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Privacy Amplification</a:t>
              </a:r>
            </a:p>
            <a:p>
              <a:pPr algn="ctr"/>
              <a:r>
                <a:rPr lang="en-US" altLang="ko-KR" sz="900" dirty="0">
                  <a:solidFill>
                    <a:schemeClr val="tx1"/>
                  </a:solidFill>
                </a:rPr>
                <a:t>(w/ compression</a:t>
              </a:r>
              <a:r>
                <a:rPr lang="en-US" altLang="ko-KR" sz="900" dirty="0" smtClean="0">
                  <a:solidFill>
                    <a:schemeClr val="tx1"/>
                  </a:solidFill>
                </a:rPr>
                <a:t>)</a:t>
              </a:r>
              <a:endParaRPr lang="en-US" altLang="ko-KR" sz="900" dirty="0">
                <a:solidFill>
                  <a:schemeClr val="tx1"/>
                </a:solidFill>
              </a:endParaRPr>
            </a:p>
          </p:txBody>
        </p:sp>
        <p:sp>
          <p:nvSpPr>
            <p:cNvPr id="22" name="직사각형 21"/>
            <p:cNvSpPr/>
            <p:nvPr/>
          </p:nvSpPr>
          <p:spPr>
            <a:xfrm>
              <a:off x="5360475" y="4991517"/>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Privacy Amplification</a:t>
              </a:r>
            </a:p>
            <a:p>
              <a:pPr algn="ctr"/>
              <a:r>
                <a:rPr lang="en-US" altLang="ko-KR" sz="900" dirty="0">
                  <a:solidFill>
                    <a:schemeClr val="tx1"/>
                  </a:solidFill>
                </a:rPr>
                <a:t>(w/ compression</a:t>
              </a:r>
              <a:r>
                <a:rPr lang="en-US" altLang="ko-KR" sz="900" dirty="0" smtClean="0">
                  <a:solidFill>
                    <a:schemeClr val="tx1"/>
                  </a:solidFill>
                </a:rPr>
                <a:t>)</a:t>
              </a:r>
              <a:endParaRPr lang="en-US" altLang="ko-KR" sz="900" dirty="0">
                <a:solidFill>
                  <a:schemeClr val="tx1"/>
                </a:solidFill>
              </a:endParaRPr>
            </a:p>
          </p:txBody>
        </p:sp>
        <mc:AlternateContent xmlns:mc="http://schemas.openxmlformats.org/markup-compatibility/2006" xmlns:a14="http://schemas.microsoft.com/office/drawing/2010/main">
          <mc:Choice Requires="a14">
            <p:sp>
              <p:nvSpPr>
                <p:cNvPr id="23" name="직사각형 22"/>
                <p:cNvSpPr/>
                <p:nvPr/>
              </p:nvSpPr>
              <p:spPr>
                <a:xfrm>
                  <a:off x="2435504" y="5697629"/>
                  <a:ext cx="1308480" cy="238756"/>
                </a:xfrm>
                <a:prstGeom prst="rect">
                  <a:avLst/>
                </a:prstGeom>
                <a:solidFill>
                  <a:srgbClr val="DDA39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Secret key, </a:t>
                  </a:r>
                  <a14:m>
                    <m:oMath xmlns:m="http://schemas.openxmlformats.org/officeDocument/2006/math">
                      <m:r>
                        <a:rPr lang="en-US" altLang="ko-KR" sz="900" b="0" i="1" smtClean="0">
                          <a:solidFill>
                            <a:schemeClr val="tx1"/>
                          </a:solidFill>
                          <a:latin typeface="Cambria Math" panose="02040503050406030204" pitchFamily="18" charset="0"/>
                        </a:rPr>
                        <m:t>𝑘</m:t>
                      </m:r>
                    </m:oMath>
                  </a14:m>
                  <a:endParaRPr lang="en-US" altLang="ko-KR" sz="900" dirty="0" smtClean="0">
                    <a:solidFill>
                      <a:schemeClr val="tx1"/>
                    </a:solidFill>
                  </a:endParaRPr>
                </a:p>
              </p:txBody>
            </p:sp>
          </mc:Choice>
          <mc:Fallback xmlns="">
            <p:sp>
              <p:nvSpPr>
                <p:cNvPr id="23" name="직사각형 22"/>
                <p:cNvSpPr>
                  <a:spLocks noRot="1" noChangeAspect="1" noMove="1" noResize="1" noEditPoints="1" noAdjustHandles="1" noChangeArrowheads="1" noChangeShapeType="1" noTextEdit="1"/>
                </p:cNvSpPr>
                <p:nvPr/>
              </p:nvSpPr>
              <p:spPr>
                <a:xfrm>
                  <a:off x="2435504" y="5697629"/>
                  <a:ext cx="1308480" cy="238756"/>
                </a:xfrm>
                <a:prstGeom prst="rect">
                  <a:avLst/>
                </a:prstGeom>
                <a:blipFill rotWithShape="0">
                  <a:blip r:embed="rId2"/>
                  <a:stretch>
                    <a:fillRect b="-7500"/>
                  </a:stretch>
                </a:blipFill>
                <a:ln w="19050">
                  <a:solidFill>
                    <a:srgbClr val="01010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 name="직사각형 23"/>
                <p:cNvSpPr/>
                <p:nvPr/>
              </p:nvSpPr>
              <p:spPr>
                <a:xfrm>
                  <a:off x="5359315" y="5697629"/>
                  <a:ext cx="1308480" cy="238756"/>
                </a:xfrm>
                <a:prstGeom prst="rect">
                  <a:avLst/>
                </a:prstGeom>
                <a:solidFill>
                  <a:srgbClr val="DDA39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Secret key, </a:t>
                  </a:r>
                  <a14:m>
                    <m:oMath xmlns:m="http://schemas.openxmlformats.org/officeDocument/2006/math">
                      <m:r>
                        <a:rPr lang="en-US" altLang="ko-KR" sz="900" b="0" i="1" smtClean="0">
                          <a:solidFill>
                            <a:schemeClr val="tx1"/>
                          </a:solidFill>
                          <a:latin typeface="Cambria Math" panose="02040503050406030204" pitchFamily="18" charset="0"/>
                        </a:rPr>
                        <m:t>𝑘</m:t>
                      </m:r>
                    </m:oMath>
                  </a14:m>
                  <a:endParaRPr lang="en-US" altLang="ko-KR" sz="900" dirty="0" smtClean="0">
                    <a:solidFill>
                      <a:schemeClr val="tx1"/>
                    </a:solidFill>
                  </a:endParaRPr>
                </a:p>
              </p:txBody>
            </p:sp>
          </mc:Choice>
          <mc:Fallback xmlns="">
            <p:sp>
              <p:nvSpPr>
                <p:cNvPr id="24" name="직사각형 23"/>
                <p:cNvSpPr>
                  <a:spLocks noRot="1" noChangeAspect="1" noMove="1" noResize="1" noEditPoints="1" noAdjustHandles="1" noChangeArrowheads="1" noChangeShapeType="1" noTextEdit="1"/>
                </p:cNvSpPr>
                <p:nvPr/>
              </p:nvSpPr>
              <p:spPr>
                <a:xfrm>
                  <a:off x="5359315" y="5697629"/>
                  <a:ext cx="1308480" cy="238756"/>
                </a:xfrm>
                <a:prstGeom prst="rect">
                  <a:avLst/>
                </a:prstGeom>
                <a:blipFill rotWithShape="0">
                  <a:blip r:embed="rId2"/>
                  <a:stretch>
                    <a:fillRect b="-7500"/>
                  </a:stretch>
                </a:blipFill>
                <a:ln w="19050">
                  <a:solidFill>
                    <a:srgbClr val="010101"/>
                  </a:solidFill>
                </a:ln>
              </p:spPr>
              <p:txBody>
                <a:bodyPr/>
                <a:lstStyle/>
                <a:p>
                  <a:r>
                    <a:rPr lang="ko-KR" altLang="en-US">
                      <a:noFill/>
                    </a:rPr>
                    <a:t> </a:t>
                  </a:r>
                </a:p>
              </p:txBody>
            </p:sp>
          </mc:Fallback>
        </mc:AlternateContent>
        <p:sp>
          <p:nvSpPr>
            <p:cNvPr id="25" name="직사각형 24"/>
            <p:cNvSpPr/>
            <p:nvPr/>
          </p:nvSpPr>
          <p:spPr>
            <a:xfrm>
              <a:off x="3881130" y="4071254"/>
              <a:ext cx="1341741" cy="551650"/>
            </a:xfrm>
            <a:prstGeom prst="rect">
              <a:avLst/>
            </a:prstGeom>
            <a:solidFill>
              <a:srgbClr val="DCE7F5"/>
            </a:solidFill>
            <a:ln>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500" dirty="0">
                <a:solidFill>
                  <a:schemeClr val="tx1"/>
                </a:solidFill>
              </a:endParaRPr>
            </a:p>
            <a:p>
              <a:pPr algn="ctr"/>
              <a:endParaRPr lang="en-US" altLang="ko-KR" sz="500" dirty="0" smtClean="0">
                <a:solidFill>
                  <a:schemeClr val="tx1"/>
                </a:solidFill>
              </a:endParaRPr>
            </a:p>
            <a:p>
              <a:pPr algn="ctr"/>
              <a:endParaRPr lang="en-US" altLang="ko-KR" sz="500" dirty="0">
                <a:solidFill>
                  <a:schemeClr val="tx1"/>
                </a:solidFill>
              </a:endParaRPr>
            </a:p>
            <a:p>
              <a:pPr algn="ctr"/>
              <a:endParaRPr lang="ko-KR" altLang="en-US" sz="500" dirty="0">
                <a:solidFill>
                  <a:schemeClr val="tx1"/>
                </a:solidFill>
              </a:endParaRPr>
            </a:p>
          </p:txBody>
        </p:sp>
        <p:cxnSp>
          <p:nvCxnSpPr>
            <p:cNvPr id="26" name="직선 화살표 연결선 25"/>
            <p:cNvCxnSpPr>
              <a:stCxn id="14" idx="2"/>
              <a:endCxn id="21" idx="0"/>
            </p:cNvCxnSpPr>
            <p:nvPr/>
          </p:nvCxnSpPr>
          <p:spPr>
            <a:xfrm>
              <a:off x="3090904" y="4598642"/>
              <a:ext cx="0" cy="392876"/>
            </a:xfrm>
            <a:prstGeom prst="straightConnector1">
              <a:avLst/>
            </a:prstGeom>
            <a:ln w="28575">
              <a:solidFill>
                <a:srgbClr val="01010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직선 화살표 연결선 26"/>
            <p:cNvCxnSpPr>
              <a:stCxn id="15" idx="2"/>
              <a:endCxn id="22" idx="0"/>
            </p:cNvCxnSpPr>
            <p:nvPr/>
          </p:nvCxnSpPr>
          <p:spPr>
            <a:xfrm>
              <a:off x="6014715" y="4598642"/>
              <a:ext cx="0" cy="392876"/>
            </a:xfrm>
            <a:prstGeom prst="straightConnector1">
              <a:avLst/>
            </a:prstGeom>
            <a:ln w="28575">
              <a:solidFill>
                <a:srgbClr val="01010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직선 화살표 연결선 27"/>
            <p:cNvCxnSpPr>
              <a:stCxn id="21" idx="2"/>
              <a:endCxn id="23" idx="0"/>
            </p:cNvCxnSpPr>
            <p:nvPr/>
          </p:nvCxnSpPr>
          <p:spPr>
            <a:xfrm flipH="1">
              <a:off x="3089744" y="5469029"/>
              <a:ext cx="1160" cy="228600"/>
            </a:xfrm>
            <a:prstGeom prst="straightConnector1">
              <a:avLst/>
            </a:prstGeom>
            <a:ln w="28575">
              <a:solidFill>
                <a:srgbClr val="01010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직선 화살표 연결선 28"/>
            <p:cNvCxnSpPr>
              <a:stCxn id="22" idx="2"/>
              <a:endCxn id="24" idx="0"/>
            </p:cNvCxnSpPr>
            <p:nvPr/>
          </p:nvCxnSpPr>
          <p:spPr>
            <a:xfrm flipH="1">
              <a:off x="6013555" y="5469029"/>
              <a:ext cx="1160" cy="228600"/>
            </a:xfrm>
            <a:prstGeom prst="straightConnector1">
              <a:avLst/>
            </a:prstGeom>
            <a:ln w="28575">
              <a:solidFill>
                <a:srgbClr val="01010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0" name="그룹 29"/>
            <p:cNvGrpSpPr/>
            <p:nvPr/>
          </p:nvGrpSpPr>
          <p:grpSpPr>
            <a:xfrm>
              <a:off x="3745144" y="4246868"/>
              <a:ext cx="1615330" cy="217505"/>
              <a:chOff x="4080078" y="553016"/>
              <a:chExt cx="1671266" cy="316651"/>
            </a:xfrm>
          </p:grpSpPr>
          <p:cxnSp>
            <p:nvCxnSpPr>
              <p:cNvPr id="53" name="직선 화살표 연결선 52"/>
              <p:cNvCxnSpPr/>
              <p:nvPr/>
            </p:nvCxnSpPr>
            <p:spPr>
              <a:xfrm>
                <a:off x="4080078" y="553016"/>
                <a:ext cx="1671266" cy="0"/>
              </a:xfrm>
              <a:prstGeom prst="straightConnector1">
                <a:avLst/>
              </a:prstGeom>
              <a:ln w="28575">
                <a:solidFill>
                  <a:srgbClr val="01010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직선 화살표 연결선 53"/>
              <p:cNvCxnSpPr/>
              <p:nvPr/>
            </p:nvCxnSpPr>
            <p:spPr>
              <a:xfrm flipH="1">
                <a:off x="4080078" y="869667"/>
                <a:ext cx="1671266" cy="0"/>
              </a:xfrm>
              <a:prstGeom prst="straightConnector1">
                <a:avLst/>
              </a:prstGeom>
              <a:ln w="28575">
                <a:solidFill>
                  <a:srgbClr val="01010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1" name="그룹 30"/>
            <p:cNvGrpSpPr/>
            <p:nvPr/>
          </p:nvGrpSpPr>
          <p:grpSpPr>
            <a:xfrm>
              <a:off x="3004882" y="3674771"/>
              <a:ext cx="188597" cy="446359"/>
              <a:chOff x="3888094" y="2985422"/>
              <a:chExt cx="255180" cy="649817"/>
            </a:xfrm>
          </p:grpSpPr>
          <p:cxnSp>
            <p:nvCxnSpPr>
              <p:cNvPr id="51" name="직선 화살표 연결선 50"/>
              <p:cNvCxnSpPr>
                <a:stCxn id="12" idx="2"/>
                <a:endCxn id="14" idx="0"/>
              </p:cNvCxnSpPr>
              <p:nvPr/>
            </p:nvCxnSpPr>
            <p:spPr>
              <a:xfrm>
                <a:off x="4002916" y="2985422"/>
                <a:ext cx="1570" cy="649817"/>
              </a:xfrm>
              <a:prstGeom prst="straightConnector1">
                <a:avLst/>
              </a:prstGeom>
              <a:ln w="28575">
                <a:solidFill>
                  <a:srgbClr val="01010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직선 연결선 51"/>
              <p:cNvCxnSpPr/>
              <p:nvPr/>
            </p:nvCxnSpPr>
            <p:spPr>
              <a:xfrm flipH="1">
                <a:off x="3888094" y="3146847"/>
                <a:ext cx="255180" cy="255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직선 연결선 31"/>
            <p:cNvCxnSpPr/>
            <p:nvPr/>
          </p:nvCxnSpPr>
          <p:spPr>
            <a:xfrm flipH="1">
              <a:off x="5913164" y="3768087"/>
              <a:ext cx="188597" cy="175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p:nvPr/>
          </p:nvCxnSpPr>
          <p:spPr>
            <a:xfrm flipH="1">
              <a:off x="2995446" y="4656043"/>
              <a:ext cx="188597" cy="175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직선 연결선 33"/>
            <p:cNvCxnSpPr/>
            <p:nvPr/>
          </p:nvCxnSpPr>
          <p:spPr>
            <a:xfrm flipH="1">
              <a:off x="5920416" y="4665121"/>
              <a:ext cx="188597" cy="175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3193479" y="3616758"/>
                  <a:ext cx="658661" cy="254516"/>
                </a:xfrm>
                <a:prstGeom prst="rect">
                  <a:avLst/>
                </a:prstGeom>
                <a:noFill/>
              </p:spPr>
              <p:txBody>
                <a:bodyPr wrap="none" rtlCol="0">
                  <a:spAutoFit/>
                </a:bodyPr>
                <a:lstStyle/>
                <a:p>
                  <a14:m>
                    <m:oMath xmlns:m="http://schemas.openxmlformats.org/officeDocument/2006/math">
                      <m:sSub>
                        <m:sSubPr>
                          <m:ctrlPr>
                            <a:rPr lang="en-US" altLang="ko-KR" sz="900" b="0" i="1" smtClean="0">
                              <a:latin typeface="Cambria Math"/>
                            </a:rPr>
                          </m:ctrlPr>
                        </m:sSubPr>
                        <m:e>
                          <m:r>
                            <a:rPr lang="en-US" altLang="ko-KR" sz="900" b="0" i="1" smtClean="0">
                              <a:latin typeface="Cambria Math" panose="02040503050406030204" pitchFamily="18" charset="0"/>
                            </a:rPr>
                            <m:t>𝑁</m:t>
                          </m:r>
                        </m:e>
                        <m:sub>
                          <m:r>
                            <a:rPr lang="en-US" altLang="ko-KR" sz="900" b="0" i="1" smtClean="0">
                              <a:latin typeface="Cambria Math" panose="02040503050406030204" pitchFamily="18" charset="0"/>
                            </a:rPr>
                            <m:t>𝑠𝑒𝑞</m:t>
                          </m:r>
                        </m:sub>
                      </m:sSub>
                    </m:oMath>
                  </a14:m>
                  <a:r>
                    <a:rPr lang="en-US" altLang="ko-KR" sz="900" dirty="0" smtClean="0"/>
                    <a:t>-bits</a:t>
                  </a:r>
                  <a:endParaRPr lang="ko-KR" altLang="en-US" sz="900" dirty="0"/>
                </a:p>
              </p:txBody>
            </p:sp>
          </mc:Choice>
          <mc:Fallback xmlns="">
            <p:sp>
              <p:nvSpPr>
                <p:cNvPr id="31" name="TextBox 30"/>
                <p:cNvSpPr txBox="1">
                  <a:spLocks noRot="1" noChangeAspect="1" noMove="1" noResize="1" noEditPoints="1" noAdjustHandles="1" noChangeArrowheads="1" noChangeShapeType="1" noTextEdit="1"/>
                </p:cNvSpPr>
                <p:nvPr/>
              </p:nvSpPr>
              <p:spPr>
                <a:xfrm>
                  <a:off x="3193479" y="3616758"/>
                  <a:ext cx="658661" cy="254516"/>
                </a:xfrm>
                <a:prstGeom prst="rect">
                  <a:avLst/>
                </a:prstGeom>
                <a:blipFill rotWithShape="0">
                  <a:blip r:embed="rId4"/>
                  <a:stretch>
                    <a:fillRect b="-5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109666" y="3616758"/>
                  <a:ext cx="658661" cy="254516"/>
                </a:xfrm>
                <a:prstGeom prst="rect">
                  <a:avLst/>
                </a:prstGeom>
                <a:noFill/>
              </p:spPr>
              <p:txBody>
                <a:bodyPr wrap="none" rtlCol="0">
                  <a:spAutoFit/>
                </a:bodyPr>
                <a:lstStyle/>
                <a:p>
                  <a14:m>
                    <m:oMath xmlns:m="http://schemas.openxmlformats.org/officeDocument/2006/math">
                      <m:sSub>
                        <m:sSubPr>
                          <m:ctrlPr>
                            <a:rPr lang="en-US" altLang="ko-KR" sz="900" i="1">
                              <a:latin typeface="Cambria Math"/>
                            </a:rPr>
                          </m:ctrlPr>
                        </m:sSubPr>
                        <m:e>
                          <m:r>
                            <a:rPr lang="en-US" altLang="ko-KR" sz="900" i="1">
                              <a:latin typeface="Cambria Math" panose="02040503050406030204" pitchFamily="18" charset="0"/>
                            </a:rPr>
                            <m:t>𝑁</m:t>
                          </m:r>
                        </m:e>
                        <m:sub>
                          <m:r>
                            <a:rPr lang="en-US" altLang="ko-KR" sz="900" i="1">
                              <a:latin typeface="Cambria Math" panose="02040503050406030204" pitchFamily="18" charset="0"/>
                            </a:rPr>
                            <m:t>𝑠𝑒𝑞</m:t>
                          </m:r>
                        </m:sub>
                      </m:sSub>
                    </m:oMath>
                  </a14:m>
                  <a:r>
                    <a:rPr lang="en-US" altLang="ko-KR" sz="900" dirty="0" smtClean="0"/>
                    <a:t>-bits</a:t>
                  </a:r>
                  <a:endParaRPr lang="ko-KR" altLang="en-US" sz="9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109666" y="3616758"/>
                  <a:ext cx="658661" cy="254516"/>
                </a:xfrm>
                <a:prstGeom prst="rect">
                  <a:avLst/>
                </a:prstGeom>
                <a:blipFill rotWithShape="0">
                  <a:blip r:embed="rId4"/>
                  <a:stretch>
                    <a:fillRect b="-5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193479" y="4622903"/>
                  <a:ext cx="641765" cy="254516"/>
                </a:xfrm>
                <a:prstGeom prst="rect">
                  <a:avLst/>
                </a:prstGeom>
                <a:noFill/>
              </p:spPr>
              <p:txBody>
                <a:bodyPr wrap="none" rtlCol="0">
                  <a:spAutoFit/>
                </a:bodyPr>
                <a:lstStyle/>
                <a:p>
                  <a14:m>
                    <m:oMath xmlns:m="http://schemas.openxmlformats.org/officeDocument/2006/math">
                      <m:sSub>
                        <m:sSubPr>
                          <m:ctrlPr>
                            <a:rPr lang="en-US" altLang="ko-KR" sz="900" i="1">
                              <a:latin typeface="Cambria Math"/>
                            </a:rPr>
                          </m:ctrlPr>
                        </m:sSubPr>
                        <m:e>
                          <m:r>
                            <a:rPr lang="en-US" altLang="ko-KR" sz="900" i="1">
                              <a:latin typeface="Cambria Math" panose="02040503050406030204" pitchFamily="18" charset="0"/>
                            </a:rPr>
                            <m:t>𝑁</m:t>
                          </m:r>
                        </m:e>
                        <m:sub>
                          <m:r>
                            <a:rPr lang="en-US" altLang="ko-KR" sz="900" i="1">
                              <a:latin typeface="Cambria Math" panose="02040503050406030204" pitchFamily="18" charset="0"/>
                            </a:rPr>
                            <m:t>𝑠𝑒𝑞</m:t>
                          </m:r>
                        </m:sub>
                      </m:sSub>
                    </m:oMath>
                  </a14:m>
                  <a:r>
                    <a:rPr lang="en-US" altLang="ko-KR" sz="900" dirty="0" smtClean="0"/>
                    <a:t>-bits</a:t>
                  </a:r>
                  <a:endParaRPr lang="ko-KR" altLang="en-US" sz="900" dirty="0"/>
                </a:p>
              </p:txBody>
            </p:sp>
          </mc:Choice>
          <mc:Fallback xmlns="">
            <p:sp>
              <p:nvSpPr>
                <p:cNvPr id="37" name="TextBox 36"/>
                <p:cNvSpPr txBox="1">
                  <a:spLocks noRot="1" noChangeAspect="1" noMove="1" noResize="1" noEditPoints="1" noAdjustHandles="1" noChangeArrowheads="1" noChangeShapeType="1" noTextEdit="1"/>
                </p:cNvSpPr>
                <p:nvPr/>
              </p:nvSpPr>
              <p:spPr>
                <a:xfrm>
                  <a:off x="3193479" y="4622903"/>
                  <a:ext cx="641765" cy="254516"/>
                </a:xfrm>
                <a:prstGeom prst="rect">
                  <a:avLst/>
                </a:prstGeom>
                <a:blipFill rotWithShape="0">
                  <a:blip r:embed="rId5"/>
                  <a:stretch>
                    <a:fillRect b="-5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101760" y="4622903"/>
                  <a:ext cx="641765" cy="254516"/>
                </a:xfrm>
                <a:prstGeom prst="rect">
                  <a:avLst/>
                </a:prstGeom>
                <a:noFill/>
              </p:spPr>
              <p:txBody>
                <a:bodyPr wrap="none" rtlCol="0">
                  <a:spAutoFit/>
                </a:bodyPr>
                <a:lstStyle/>
                <a:p>
                  <a14:m>
                    <m:oMath xmlns:m="http://schemas.openxmlformats.org/officeDocument/2006/math">
                      <m:sSub>
                        <m:sSubPr>
                          <m:ctrlPr>
                            <a:rPr lang="en-US" altLang="ko-KR" sz="900" i="1">
                              <a:latin typeface="Cambria Math"/>
                            </a:rPr>
                          </m:ctrlPr>
                        </m:sSubPr>
                        <m:e>
                          <m:r>
                            <a:rPr lang="en-US" altLang="ko-KR" sz="900" i="1">
                              <a:latin typeface="Cambria Math" panose="02040503050406030204" pitchFamily="18" charset="0"/>
                            </a:rPr>
                            <m:t>𝑁</m:t>
                          </m:r>
                        </m:e>
                        <m:sub>
                          <m:r>
                            <a:rPr lang="en-US" altLang="ko-KR" sz="900" i="1">
                              <a:latin typeface="Cambria Math" panose="02040503050406030204" pitchFamily="18" charset="0"/>
                            </a:rPr>
                            <m:t>𝑠𝑒𝑞</m:t>
                          </m:r>
                        </m:sub>
                      </m:sSub>
                    </m:oMath>
                  </a14:m>
                  <a:r>
                    <a:rPr lang="en-US" altLang="ko-KR" sz="900" dirty="0" smtClean="0"/>
                    <a:t>-bits</a:t>
                  </a:r>
                  <a:endParaRPr lang="ko-KR" altLang="en-US" sz="900" dirty="0"/>
                </a:p>
              </p:txBody>
            </p:sp>
          </mc:Choice>
          <mc:Fallback xmlns="">
            <p:sp>
              <p:nvSpPr>
                <p:cNvPr id="38" name="TextBox 37"/>
                <p:cNvSpPr txBox="1">
                  <a:spLocks noRot="1" noChangeAspect="1" noMove="1" noResize="1" noEditPoints="1" noAdjustHandles="1" noChangeArrowheads="1" noChangeShapeType="1" noTextEdit="1"/>
                </p:cNvSpPr>
                <p:nvPr/>
              </p:nvSpPr>
              <p:spPr>
                <a:xfrm>
                  <a:off x="6101760" y="4622903"/>
                  <a:ext cx="641765" cy="254516"/>
                </a:xfrm>
                <a:prstGeom prst="rect">
                  <a:avLst/>
                </a:prstGeom>
                <a:blipFill rotWithShape="0">
                  <a:blip r:embed="rId5"/>
                  <a:stretch>
                    <a:fillRect b="-5000"/>
                  </a:stretch>
                </a:blipFill>
              </p:spPr>
              <p:txBody>
                <a:bodyPr/>
                <a:lstStyle/>
                <a:p>
                  <a:r>
                    <a:rPr lang="ko-KR" altLang="en-US">
                      <a:noFill/>
                    </a:rPr>
                    <a:t> </a:t>
                  </a:r>
                </a:p>
              </p:txBody>
            </p:sp>
          </mc:Fallback>
        </mc:AlternateContent>
        <p:sp>
          <p:nvSpPr>
            <p:cNvPr id="39" name="직사각형 38"/>
            <p:cNvSpPr/>
            <p:nvPr/>
          </p:nvSpPr>
          <p:spPr>
            <a:xfrm>
              <a:off x="3965906" y="4165889"/>
              <a:ext cx="1165951" cy="16196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dirty="0" smtClean="0">
                  <a:solidFill>
                    <a:schemeClr val="tx1"/>
                  </a:solidFill>
                </a:rPr>
                <a:t>Syndrome</a:t>
              </a:r>
              <a:endParaRPr lang="ko-KR" altLang="en-US" sz="800" dirty="0">
                <a:solidFill>
                  <a:schemeClr val="tx1"/>
                </a:solidFill>
              </a:endParaRPr>
            </a:p>
          </p:txBody>
        </p:sp>
        <p:sp>
          <p:nvSpPr>
            <p:cNvPr id="40" name="직사각형 39"/>
            <p:cNvSpPr/>
            <p:nvPr/>
          </p:nvSpPr>
          <p:spPr>
            <a:xfrm>
              <a:off x="3965906" y="4384195"/>
              <a:ext cx="1165951" cy="16358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dirty="0" smtClean="0">
                  <a:solidFill>
                    <a:schemeClr val="tx1"/>
                  </a:solidFill>
                </a:rPr>
                <a:t>Agree/Disagree</a:t>
              </a:r>
              <a:endParaRPr lang="ko-KR" altLang="en-US" sz="800" dirty="0">
                <a:solidFill>
                  <a:schemeClr val="tx1"/>
                </a:solidFill>
              </a:endParaRPr>
            </a:p>
          </p:txBody>
        </p:sp>
        <p:sp>
          <p:nvSpPr>
            <p:cNvPr id="43" name="오른쪽 중괄호 42"/>
            <p:cNvSpPr/>
            <p:nvPr/>
          </p:nvSpPr>
          <p:spPr bwMode="auto">
            <a:xfrm>
              <a:off x="6690552" y="1789874"/>
              <a:ext cx="360040" cy="1987823"/>
            </a:xfrm>
            <a:prstGeom prst="rightBrace">
              <a:avLst/>
            </a:prstGeom>
            <a:solidFill>
              <a:schemeClr val="bg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000" b="0" i="0" u="none" strike="noStrike" cap="none" normalizeH="0" baseline="0" smtClean="0">
                <a:ln>
                  <a:noFill/>
                </a:ln>
                <a:solidFill>
                  <a:schemeClr val="tx1"/>
                </a:solidFill>
                <a:effectLst/>
                <a:latin typeface="Times New Roman" panose="02020603050405020304" pitchFamily="18" charset="0"/>
              </a:endParaRPr>
            </a:p>
          </p:txBody>
        </p:sp>
        <p:sp>
          <p:nvSpPr>
            <p:cNvPr id="44" name="직사각형 43"/>
            <p:cNvSpPr/>
            <p:nvPr/>
          </p:nvSpPr>
          <p:spPr>
            <a:xfrm>
              <a:off x="2433381" y="2550418"/>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Channel Estimation</a:t>
              </a:r>
            </a:p>
          </p:txBody>
        </p:sp>
        <p:sp>
          <p:nvSpPr>
            <p:cNvPr id="45" name="직사각형 44"/>
            <p:cNvSpPr/>
            <p:nvPr/>
          </p:nvSpPr>
          <p:spPr>
            <a:xfrm>
              <a:off x="5345972" y="2550418"/>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Channel Estimation</a:t>
              </a:r>
            </a:p>
          </p:txBody>
        </p:sp>
        <p:sp>
          <p:nvSpPr>
            <p:cNvPr id="46" name="TextBox 45"/>
            <p:cNvSpPr txBox="1"/>
            <p:nvPr/>
          </p:nvSpPr>
          <p:spPr>
            <a:xfrm>
              <a:off x="7050594" y="2645285"/>
              <a:ext cx="1550679" cy="461665"/>
            </a:xfrm>
            <a:prstGeom prst="rect">
              <a:avLst/>
            </a:prstGeom>
            <a:noFill/>
          </p:spPr>
          <p:txBody>
            <a:bodyPr wrap="square" rtlCol="0">
              <a:spAutoFit/>
            </a:bodyPr>
            <a:lstStyle/>
            <a:p>
              <a:r>
                <a:rPr lang="en-US" altLang="ko-KR" sz="1200" i="1" dirty="0" smtClean="0">
                  <a:solidFill>
                    <a:srgbClr val="FF0000"/>
                  </a:solidFill>
                </a:rPr>
                <a:t>Randomness Sharing</a:t>
              </a:r>
              <a:r>
                <a:rPr lang="en-US" altLang="ko-KR" sz="1200" i="1" dirty="0" smtClean="0"/>
                <a:t> Protocol</a:t>
              </a:r>
              <a:endParaRPr lang="ko-KR" altLang="en-US" sz="1200" i="1" dirty="0"/>
            </a:p>
          </p:txBody>
        </p:sp>
        <p:cxnSp>
          <p:nvCxnSpPr>
            <p:cNvPr id="47" name="직선 화살표 연결선 46"/>
            <p:cNvCxnSpPr>
              <a:stCxn id="44" idx="2"/>
              <a:endCxn id="12" idx="0"/>
            </p:cNvCxnSpPr>
            <p:nvPr/>
          </p:nvCxnSpPr>
          <p:spPr>
            <a:xfrm>
              <a:off x="3087621" y="3027930"/>
              <a:ext cx="2123" cy="210432"/>
            </a:xfrm>
            <a:prstGeom prst="straightConnector1">
              <a:avLst/>
            </a:prstGeom>
            <a:ln w="28575">
              <a:solidFill>
                <a:srgbClr val="01010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직선 화살표 연결선 47"/>
            <p:cNvCxnSpPr>
              <a:stCxn id="45" idx="2"/>
              <a:endCxn id="13" idx="0"/>
            </p:cNvCxnSpPr>
            <p:nvPr/>
          </p:nvCxnSpPr>
          <p:spPr>
            <a:xfrm>
              <a:off x="6000212" y="3027930"/>
              <a:ext cx="0" cy="191917"/>
            </a:xfrm>
            <a:prstGeom prst="straightConnector1">
              <a:avLst/>
            </a:prstGeom>
            <a:ln w="28575">
              <a:solidFill>
                <a:srgbClr val="01010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오른쪽 중괄호 48"/>
            <p:cNvSpPr/>
            <p:nvPr/>
          </p:nvSpPr>
          <p:spPr bwMode="auto">
            <a:xfrm>
              <a:off x="6690552" y="3976481"/>
              <a:ext cx="360040" cy="1564109"/>
            </a:xfrm>
            <a:prstGeom prst="rightBrace">
              <a:avLst/>
            </a:prstGeom>
            <a:solidFill>
              <a:schemeClr val="bg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000" b="0" i="0" u="none" strike="noStrike" cap="none" normalizeH="0" baseline="0" smtClean="0">
                <a:ln>
                  <a:noFill/>
                </a:ln>
                <a:solidFill>
                  <a:schemeClr val="tx1"/>
                </a:solidFill>
                <a:effectLst/>
                <a:latin typeface="Times New Roman" panose="02020603050405020304" pitchFamily="18" charset="0"/>
              </a:endParaRPr>
            </a:p>
          </p:txBody>
        </p:sp>
        <p:sp>
          <p:nvSpPr>
            <p:cNvPr id="50" name="TextBox 49"/>
            <p:cNvSpPr txBox="1"/>
            <p:nvPr/>
          </p:nvSpPr>
          <p:spPr>
            <a:xfrm>
              <a:off x="7056263" y="4456800"/>
              <a:ext cx="1685351" cy="646331"/>
            </a:xfrm>
            <a:prstGeom prst="rect">
              <a:avLst/>
            </a:prstGeom>
            <a:noFill/>
          </p:spPr>
          <p:txBody>
            <a:bodyPr wrap="square" rtlCol="0">
              <a:spAutoFit/>
            </a:bodyPr>
            <a:lstStyle/>
            <a:p>
              <a:r>
                <a:rPr lang="en-US" altLang="ko-KR" sz="1200" i="1" dirty="0" smtClean="0">
                  <a:solidFill>
                    <a:srgbClr val="FF0000"/>
                  </a:solidFill>
                </a:rPr>
                <a:t>Post Processing</a:t>
              </a:r>
              <a:r>
                <a:rPr lang="en-US" altLang="ko-KR" sz="1200" i="1" dirty="0" smtClean="0"/>
                <a:t> Protocol For Key Extraction</a:t>
              </a:r>
              <a:endParaRPr lang="ko-KR" altLang="en-US" sz="1200" i="1" dirty="0"/>
            </a:p>
          </p:txBody>
        </p:sp>
      </p:grpSp>
      <mc:AlternateContent xmlns:mc="http://schemas.openxmlformats.org/markup-compatibility/2006" xmlns:a14="http://schemas.microsoft.com/office/drawing/2010/main">
        <mc:Choice Requires="a14">
          <p:sp>
            <p:nvSpPr>
              <p:cNvPr id="57" name="TextBox 56"/>
              <p:cNvSpPr txBox="1"/>
              <p:nvPr/>
            </p:nvSpPr>
            <p:spPr>
              <a:xfrm>
                <a:off x="945175" y="3715539"/>
                <a:ext cx="835422" cy="291298"/>
              </a:xfrm>
              <a:prstGeom prst="rect">
                <a:avLst/>
              </a:prstGeom>
              <a:noFill/>
            </p:spPr>
            <p:txBody>
              <a:bodyPr wrap="none" rtlCol="0">
                <a:spAutoFit/>
              </a:bodyPr>
              <a:lstStyle/>
              <a:p>
                <a14:m>
                  <m:oMath xmlns:m="http://schemas.openxmlformats.org/officeDocument/2006/math">
                    <m:r>
                      <a:rPr lang="en-US" altLang="ko-KR" i="1">
                        <a:latin typeface="Cambria Math" panose="02040503050406030204" pitchFamily="18" charset="0"/>
                      </a:rPr>
                      <m:t>𝜂</m:t>
                    </m:r>
                    <m:sSub>
                      <m:sSubPr>
                        <m:ctrlPr>
                          <a:rPr lang="en-US" altLang="ko-KR" b="0" i="1" smtClean="0">
                            <a:latin typeface="Cambria Math"/>
                          </a:rPr>
                        </m:ctrlPr>
                      </m:sSubPr>
                      <m:e>
                        <m:r>
                          <a:rPr lang="en-US" altLang="ko-KR" b="0" i="1" smtClean="0">
                            <a:latin typeface="Cambria Math" panose="02040503050406030204" pitchFamily="18" charset="0"/>
                          </a:rPr>
                          <m:t>𝑁</m:t>
                        </m:r>
                      </m:e>
                      <m:sub>
                        <m:r>
                          <a:rPr lang="en-US" altLang="ko-KR" b="0" i="1" smtClean="0">
                            <a:latin typeface="Cambria Math" panose="02040503050406030204" pitchFamily="18" charset="0"/>
                          </a:rPr>
                          <m:t>𝑠𝑒𝑞</m:t>
                        </m:r>
                      </m:sub>
                    </m:sSub>
                  </m:oMath>
                </a14:m>
                <a:r>
                  <a:rPr lang="en-US" altLang="ko-KR" dirty="0" smtClean="0"/>
                  <a:t>-bits</a:t>
                </a:r>
                <a:endParaRPr lang="ko-KR" altLang="en-US" dirty="0"/>
              </a:p>
            </p:txBody>
          </p:sp>
        </mc:Choice>
        <mc:Fallback xmlns="">
          <p:sp>
            <p:nvSpPr>
              <p:cNvPr id="57" name="TextBox 56"/>
              <p:cNvSpPr txBox="1">
                <a:spLocks noRot="1" noChangeAspect="1" noMove="1" noResize="1" noEditPoints="1" noAdjustHandles="1" noChangeArrowheads="1" noChangeShapeType="1" noTextEdit="1"/>
              </p:cNvSpPr>
              <p:nvPr/>
            </p:nvSpPr>
            <p:spPr>
              <a:xfrm>
                <a:off x="945175" y="3715539"/>
                <a:ext cx="835422" cy="291298"/>
              </a:xfrm>
              <a:prstGeom prst="rect">
                <a:avLst/>
              </a:prstGeom>
              <a:blipFill rotWithShape="0">
                <a:blip r:embed="rId6"/>
                <a:stretch>
                  <a:fillRect t="-2128" b="-1276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91660" y="4215620"/>
                <a:ext cx="1329018" cy="291298"/>
              </a:xfrm>
              <a:prstGeom prst="rect">
                <a:avLst/>
              </a:prstGeom>
              <a:noFill/>
            </p:spPr>
            <p:txBody>
              <a:bodyPr wrap="none" rtlCol="0">
                <a:spAutoFit/>
              </a:bodyPr>
              <a:lstStyle/>
              <a:p>
                <a14:m>
                  <m:oMath xmlns:m="http://schemas.openxmlformats.org/officeDocument/2006/math">
                    <m:r>
                      <a:rPr lang="en-US" altLang="ko-KR" i="1">
                        <a:latin typeface="Cambria Math" panose="02040503050406030204" pitchFamily="18" charset="0"/>
                      </a:rPr>
                      <m:t>𝜂</m:t>
                    </m:r>
                    <m:sSub>
                      <m:sSubPr>
                        <m:ctrlPr>
                          <a:rPr lang="en-US" altLang="ko-KR" i="1" smtClean="0">
                            <a:solidFill>
                              <a:schemeClr val="tx1"/>
                            </a:solidFill>
                            <a:latin typeface="Cambria Math"/>
                          </a:rPr>
                        </m:ctrlPr>
                      </m:sSubPr>
                      <m:e>
                        <m:r>
                          <a:rPr lang="en-US" altLang="ko-KR" b="0" i="1">
                            <a:solidFill>
                              <a:schemeClr val="tx1"/>
                            </a:solidFill>
                            <a:latin typeface="Cambria Math" panose="02040503050406030204" pitchFamily="18" charset="0"/>
                          </a:rPr>
                          <m:t>𝑁</m:t>
                        </m:r>
                      </m:e>
                      <m:sub>
                        <m:r>
                          <a:rPr lang="en-US" altLang="ko-KR" b="0" i="1">
                            <a:solidFill>
                              <a:schemeClr val="tx1"/>
                            </a:solidFill>
                            <a:latin typeface="Cambria Math" panose="02040503050406030204" pitchFamily="18" charset="0"/>
                          </a:rPr>
                          <m:t>𝑠𝑒𝑞</m:t>
                        </m:r>
                      </m:sub>
                    </m:sSub>
                    <m:r>
                      <a:rPr lang="en-US" altLang="ko-KR" b="0" i="1" smtClean="0">
                        <a:solidFill>
                          <a:schemeClr val="tx1"/>
                        </a:solidFill>
                        <a:latin typeface="Cambria Math" panose="02040503050406030204" pitchFamily="18" charset="0"/>
                      </a:rPr>
                      <m:t>+</m:t>
                    </m:r>
                    <m:sSub>
                      <m:sSubPr>
                        <m:ctrlPr>
                          <a:rPr lang="en-US" altLang="ko-KR" b="0" i="1" smtClean="0">
                            <a:latin typeface="Cambria Math"/>
                          </a:rPr>
                        </m:ctrlPr>
                      </m:sSubPr>
                      <m:e>
                        <m:r>
                          <a:rPr lang="en-US" altLang="ko-KR" b="0" i="1" smtClean="0">
                            <a:latin typeface="Cambria Math" panose="02040503050406030204" pitchFamily="18" charset="0"/>
                          </a:rPr>
                          <m:t>𝑁</m:t>
                        </m:r>
                      </m:e>
                      <m:sub>
                        <m:r>
                          <a:rPr lang="en-US" altLang="ko-KR" b="0" i="1" smtClean="0">
                            <a:latin typeface="Cambria Math" panose="02040503050406030204" pitchFamily="18" charset="0"/>
                          </a:rPr>
                          <m:t>𝑝𝑎𝑟</m:t>
                        </m:r>
                      </m:sub>
                    </m:sSub>
                  </m:oMath>
                </a14:m>
                <a:r>
                  <a:rPr lang="en-US" altLang="ko-KR" dirty="0" smtClean="0"/>
                  <a:t>-bits</a:t>
                </a:r>
                <a:endParaRPr lang="ko-KR" altLang="en-US" dirty="0"/>
              </a:p>
            </p:txBody>
          </p:sp>
        </mc:Choice>
        <mc:Fallback xmlns="">
          <p:sp>
            <p:nvSpPr>
              <p:cNvPr id="58" name="TextBox 57"/>
              <p:cNvSpPr txBox="1">
                <a:spLocks noRot="1" noChangeAspect="1" noMove="1" noResize="1" noEditPoints="1" noAdjustHandles="1" noChangeArrowheads="1" noChangeShapeType="1" noTextEdit="1"/>
              </p:cNvSpPr>
              <p:nvPr/>
            </p:nvSpPr>
            <p:spPr>
              <a:xfrm>
                <a:off x="691660" y="4215620"/>
                <a:ext cx="1329018" cy="291298"/>
              </a:xfrm>
              <a:prstGeom prst="rect">
                <a:avLst/>
              </a:prstGeom>
              <a:blipFill rotWithShape="0">
                <a:blip r:embed="rId7"/>
                <a:stretch>
                  <a:fillRect t="-2128" b="-1276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2202829" y="3874497"/>
                <a:ext cx="727763" cy="258084"/>
              </a:xfrm>
              <a:prstGeom prst="rect">
                <a:avLst/>
              </a:prstGeom>
              <a:noFill/>
            </p:spPr>
            <p:txBody>
              <a:bodyPr wrap="none" rtlCol="0">
                <a:spAutoFit/>
              </a:bodyPr>
              <a:lstStyle/>
              <a:p>
                <a14:m>
                  <m:oMath xmlns:m="http://schemas.openxmlformats.org/officeDocument/2006/math">
                    <m:r>
                      <a:rPr lang="en-US" altLang="ko-KR" sz="1000" i="1" smtClean="0">
                        <a:solidFill>
                          <a:srgbClr val="C00000"/>
                        </a:solidFill>
                        <a:latin typeface="Cambria Math" panose="02040503050406030204" pitchFamily="18" charset="0"/>
                      </a:rPr>
                      <m:t>𝜂</m:t>
                    </m:r>
                    <m:sSub>
                      <m:sSubPr>
                        <m:ctrlPr>
                          <a:rPr lang="en-US" altLang="ko-KR" sz="1000" i="1">
                            <a:solidFill>
                              <a:srgbClr val="C00000"/>
                            </a:solidFill>
                            <a:latin typeface="Cambria Math"/>
                          </a:rPr>
                        </m:ctrlPr>
                      </m:sSubPr>
                      <m:e>
                        <m:r>
                          <a:rPr lang="en-US" altLang="ko-KR" sz="1000" i="1">
                            <a:solidFill>
                              <a:srgbClr val="C00000"/>
                            </a:solidFill>
                            <a:latin typeface="Cambria Math" panose="02040503050406030204" pitchFamily="18" charset="0"/>
                          </a:rPr>
                          <m:t>𝑁</m:t>
                        </m:r>
                      </m:e>
                      <m:sub>
                        <m:r>
                          <a:rPr lang="en-US" altLang="ko-KR" sz="1000" i="1">
                            <a:solidFill>
                              <a:srgbClr val="C00000"/>
                            </a:solidFill>
                            <a:latin typeface="Cambria Math" panose="02040503050406030204" pitchFamily="18" charset="0"/>
                          </a:rPr>
                          <m:t>𝑠𝑒𝑞</m:t>
                        </m:r>
                      </m:sub>
                    </m:sSub>
                  </m:oMath>
                </a14:m>
                <a:r>
                  <a:rPr lang="en-US" altLang="ko-KR" sz="1000" dirty="0" smtClean="0">
                    <a:solidFill>
                      <a:srgbClr val="C00000"/>
                    </a:solidFill>
                  </a:rPr>
                  <a:t>-bits</a:t>
                </a:r>
                <a:endParaRPr lang="ko-KR" altLang="en-US" sz="1000" dirty="0">
                  <a:solidFill>
                    <a:srgbClr val="C00000"/>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2202829" y="3874497"/>
                <a:ext cx="727763" cy="258084"/>
              </a:xfrm>
              <a:prstGeom prst="rect">
                <a:avLst/>
              </a:prstGeom>
              <a:blipFill rotWithShape="0">
                <a:blip r:embed="rId8"/>
                <a:stretch>
                  <a:fillRect b="-714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2200249" y="4368413"/>
                <a:ext cx="690445" cy="258084"/>
              </a:xfrm>
              <a:prstGeom prst="rect">
                <a:avLst/>
              </a:prstGeom>
              <a:noFill/>
            </p:spPr>
            <p:txBody>
              <a:bodyPr wrap="none" rtlCol="0">
                <a:spAutoFit/>
              </a:bodyPr>
              <a:lstStyle/>
              <a:p>
                <a14:m>
                  <m:oMath xmlns:m="http://schemas.openxmlformats.org/officeDocument/2006/math">
                    <m:sSub>
                      <m:sSubPr>
                        <m:ctrlPr>
                          <a:rPr lang="en-US" altLang="ko-KR" sz="1000" i="1" smtClean="0">
                            <a:solidFill>
                              <a:srgbClr val="C00000"/>
                            </a:solidFill>
                            <a:latin typeface="Cambria Math"/>
                          </a:rPr>
                        </m:ctrlPr>
                      </m:sSubPr>
                      <m:e>
                        <m:r>
                          <a:rPr lang="en-US" altLang="ko-KR" sz="1000" i="1">
                            <a:solidFill>
                              <a:srgbClr val="C00000"/>
                            </a:solidFill>
                            <a:latin typeface="Cambria Math" panose="02040503050406030204" pitchFamily="18" charset="0"/>
                          </a:rPr>
                          <m:t>𝑁</m:t>
                        </m:r>
                      </m:e>
                      <m:sub>
                        <m:r>
                          <a:rPr lang="en-US" altLang="ko-KR" sz="1000" i="1">
                            <a:solidFill>
                              <a:srgbClr val="C00000"/>
                            </a:solidFill>
                            <a:latin typeface="Cambria Math" panose="02040503050406030204" pitchFamily="18" charset="0"/>
                          </a:rPr>
                          <m:t>𝑝𝑎𝑟</m:t>
                        </m:r>
                      </m:sub>
                    </m:sSub>
                  </m:oMath>
                </a14:m>
                <a:r>
                  <a:rPr lang="en-US" altLang="ko-KR" sz="1000" dirty="0" smtClean="0">
                    <a:solidFill>
                      <a:srgbClr val="C00000"/>
                    </a:solidFill>
                  </a:rPr>
                  <a:t>-bits</a:t>
                </a:r>
                <a:endParaRPr lang="ko-KR" altLang="en-US" sz="1000" dirty="0">
                  <a:solidFill>
                    <a:srgbClr val="C0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2200249" y="4368413"/>
                <a:ext cx="690445" cy="258084"/>
              </a:xfrm>
              <a:prstGeom prst="rect">
                <a:avLst/>
              </a:prstGeom>
              <a:blipFill rotWithShape="0">
                <a:blip r:embed="rId9"/>
                <a:stretch>
                  <a:fillRect b="-7143"/>
                </a:stretch>
              </a:blipFill>
            </p:spPr>
            <p:txBody>
              <a:bodyPr/>
              <a:lstStyle/>
              <a:p>
                <a:r>
                  <a:rPr lang="ko-KR" altLang="en-US">
                    <a:noFill/>
                  </a:rPr>
                  <a:t> </a:t>
                </a:r>
              </a:p>
            </p:txBody>
          </p:sp>
        </mc:Fallback>
      </mc:AlternateContent>
      <p:cxnSp>
        <p:nvCxnSpPr>
          <p:cNvPr id="61" name="직선 연결선 60"/>
          <p:cNvCxnSpPr/>
          <p:nvPr/>
        </p:nvCxnSpPr>
        <p:spPr>
          <a:xfrm flipH="1">
            <a:off x="2160574" y="5533723"/>
            <a:ext cx="4171925" cy="0"/>
          </a:xfrm>
          <a:prstGeom prst="line">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p:cNvSpPr txBox="1"/>
              <p:nvPr/>
            </p:nvSpPr>
            <p:spPr>
              <a:xfrm>
                <a:off x="1059381" y="5395222"/>
                <a:ext cx="566181" cy="276999"/>
              </a:xfrm>
              <a:prstGeom prst="rect">
                <a:avLst/>
              </a:prstGeom>
              <a:noFill/>
            </p:spPr>
            <p:txBody>
              <a:bodyPr wrap="none" rtlCol="0">
                <a:spAutoFit/>
              </a:bodyPr>
              <a:lstStyle/>
              <a:p>
                <a14:m>
                  <m:oMath xmlns:m="http://schemas.openxmlformats.org/officeDocument/2006/math">
                    <m:r>
                      <a:rPr lang="en-US" altLang="ko-KR" sz="1200" i="1" smtClean="0">
                        <a:latin typeface="Cambria Math" panose="02040503050406030204" pitchFamily="18" charset="0"/>
                      </a:rPr>
                      <m:t>0</m:t>
                    </m:r>
                  </m:oMath>
                </a14:m>
                <a:r>
                  <a:rPr lang="en-US" altLang="ko-KR" sz="1200" dirty="0" smtClean="0"/>
                  <a:t>-bits</a:t>
                </a:r>
                <a:endParaRPr lang="ko-KR" altLang="en-US" sz="1200" dirty="0"/>
              </a:p>
            </p:txBody>
          </p:sp>
        </mc:Choice>
        <mc:Fallback xmlns="">
          <p:sp>
            <p:nvSpPr>
              <p:cNvPr id="62" name="TextBox 61"/>
              <p:cNvSpPr txBox="1">
                <a:spLocks noRot="1" noChangeAspect="1" noMove="1" noResize="1" noEditPoints="1" noAdjustHandles="1" noChangeArrowheads="1" noChangeShapeType="1" noTextEdit="1"/>
              </p:cNvSpPr>
              <p:nvPr/>
            </p:nvSpPr>
            <p:spPr>
              <a:xfrm>
                <a:off x="1059381" y="5395222"/>
                <a:ext cx="566181" cy="276999"/>
              </a:xfrm>
              <a:prstGeom prst="rect">
                <a:avLst/>
              </a:prstGeom>
              <a:blipFill rotWithShape="0">
                <a:blip r:embed="rId10"/>
                <a:stretch>
                  <a:fillRect b="-17778"/>
                </a:stretch>
              </a:blipFill>
            </p:spPr>
            <p:txBody>
              <a:bodyPr/>
              <a:lstStyle/>
              <a:p>
                <a:r>
                  <a:rPr lang="ko-KR" altLang="en-US">
                    <a:noFill/>
                  </a:rPr>
                  <a:t> </a:t>
                </a:r>
              </a:p>
            </p:txBody>
          </p:sp>
        </mc:Fallback>
      </mc:AlternateContent>
      <p:cxnSp>
        <p:nvCxnSpPr>
          <p:cNvPr id="63" name="직선 연결선 62"/>
          <p:cNvCxnSpPr/>
          <p:nvPr/>
        </p:nvCxnSpPr>
        <p:spPr>
          <a:xfrm flipV="1">
            <a:off x="2157884" y="3018330"/>
            <a:ext cx="0" cy="271137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64225" y="2794824"/>
            <a:ext cx="1353374" cy="600164"/>
          </a:xfrm>
          <a:prstGeom prst="rect">
            <a:avLst/>
          </a:prstGeom>
          <a:noFill/>
          <a:ln>
            <a:solidFill>
              <a:schemeClr val="tx1"/>
            </a:solidFill>
          </a:ln>
        </p:spPr>
        <p:txBody>
          <a:bodyPr wrap="square" rtlCol="0">
            <a:spAutoFit/>
          </a:bodyPr>
          <a:lstStyle/>
          <a:p>
            <a:pPr algn="ctr"/>
            <a:r>
              <a:rPr lang="en-US" altLang="ko-KR" sz="1100" dirty="0" smtClean="0"/>
              <a:t>The amount of</a:t>
            </a:r>
            <a:br>
              <a:rPr lang="en-US" altLang="ko-KR" sz="1100" dirty="0" smtClean="0"/>
            </a:br>
            <a:r>
              <a:rPr lang="en-US" altLang="ko-KR" sz="1100" dirty="0" smtClean="0"/>
              <a:t>information</a:t>
            </a:r>
            <a:br>
              <a:rPr lang="en-US" altLang="ko-KR" sz="1100" dirty="0" smtClean="0"/>
            </a:br>
            <a:r>
              <a:rPr lang="en-US" altLang="ko-KR" sz="1100" dirty="0" smtClean="0"/>
              <a:t>disclosed to Eve</a:t>
            </a:r>
            <a:endParaRPr lang="ko-KR" altLang="en-US" sz="1100" dirty="0"/>
          </a:p>
        </p:txBody>
      </p:sp>
      <p:cxnSp>
        <p:nvCxnSpPr>
          <p:cNvPr id="65" name="직선 화살표 연결선 64"/>
          <p:cNvCxnSpPr/>
          <p:nvPr/>
        </p:nvCxnSpPr>
        <p:spPr>
          <a:xfrm>
            <a:off x="4141166" y="5166687"/>
            <a:ext cx="1615330"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p:cNvSpPr txBox="1"/>
              <p:nvPr/>
            </p:nvSpPr>
            <p:spPr>
              <a:xfrm>
                <a:off x="4051338" y="4784415"/>
                <a:ext cx="1815497" cy="233782"/>
              </a:xfrm>
              <a:prstGeom prst="rect">
                <a:avLst/>
              </a:prstGeom>
              <a:noFill/>
            </p:spPr>
            <p:txBody>
              <a:bodyPr wrap="none" rtlCol="0">
                <a:spAutoFit/>
              </a:bodyPr>
              <a:lstStyle/>
              <a:p>
                <a14:m>
                  <m:oMath xmlns:m="http://schemas.openxmlformats.org/officeDocument/2006/math">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𝑠𝑒𝑞</m:t>
                        </m:r>
                      </m:sub>
                    </m:sSub>
                    <m:r>
                      <a:rPr lang="en-US" altLang="ko-KR" sz="800" i="1">
                        <a:latin typeface="Cambria Math" panose="02040503050406030204" pitchFamily="18" charset="0"/>
                      </a:rPr>
                      <m:t>+</m:t>
                    </m:r>
                    <m:d>
                      <m:dPr>
                        <m:ctrlPr>
                          <a:rPr lang="en-US" altLang="ko-KR" sz="800" i="1">
                            <a:latin typeface="Cambria Math"/>
                          </a:rPr>
                        </m:ctrlPr>
                      </m:dPr>
                      <m:e>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𝑠𝑒𝑞</m:t>
                            </m:r>
                          </m:sub>
                        </m:sSub>
                        <m:r>
                          <a:rPr lang="en-US" altLang="ko-KR" sz="800" i="1">
                            <a:latin typeface="Cambria Math" panose="02040503050406030204" pitchFamily="18" charset="0"/>
                          </a:rPr>
                          <m:t>−</m:t>
                        </m:r>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𝑙𝑒𝑎𝑘</m:t>
                            </m:r>
                          </m:sub>
                        </m:sSub>
                        <m:r>
                          <a:rPr lang="en-US" altLang="ko-KR" sz="800" i="1">
                            <a:latin typeface="Cambria Math" panose="02040503050406030204" pitchFamily="18" charset="0"/>
                          </a:rPr>
                          <m:t>−</m:t>
                        </m:r>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𝑠𝑒𝑐</m:t>
                            </m:r>
                          </m:sub>
                        </m:sSub>
                      </m:e>
                    </m:d>
                    <m:r>
                      <a:rPr lang="en-US" altLang="ko-KR" sz="800" i="1">
                        <a:latin typeface="Cambria Math" panose="02040503050406030204" pitchFamily="18" charset="0"/>
                      </a:rPr>
                      <m:t>−1</m:t>
                    </m:r>
                  </m:oMath>
                </a14:m>
                <a:r>
                  <a:rPr lang="en-US" altLang="ko-KR" sz="800" dirty="0" smtClean="0"/>
                  <a:t>-bits</a:t>
                </a:r>
                <a:endParaRPr lang="ko-KR" altLang="en-US" sz="800" dirty="0"/>
              </a:p>
            </p:txBody>
          </p:sp>
        </mc:Choice>
        <mc:Fallback xmlns="">
          <p:sp>
            <p:nvSpPr>
              <p:cNvPr id="66" name="TextBox 65"/>
              <p:cNvSpPr txBox="1">
                <a:spLocks noRot="1" noChangeAspect="1" noMove="1" noResize="1" noEditPoints="1" noAdjustHandles="1" noChangeArrowheads="1" noChangeShapeType="1" noTextEdit="1"/>
              </p:cNvSpPr>
              <p:nvPr/>
            </p:nvSpPr>
            <p:spPr>
              <a:xfrm>
                <a:off x="4051338" y="4784415"/>
                <a:ext cx="1815497" cy="233782"/>
              </a:xfrm>
              <a:prstGeom prst="rect">
                <a:avLst/>
              </a:prstGeom>
              <a:blipFill rotWithShape="0">
                <a:blip r:embed="rId11"/>
                <a:stretch>
                  <a:fillRect b="-263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117112" y="5314302"/>
                <a:ext cx="1627240" cy="269048"/>
              </a:xfrm>
              <a:prstGeom prst="rect">
                <a:avLst/>
              </a:prstGeom>
              <a:noFill/>
            </p:spPr>
            <p:txBody>
              <a:bodyPr wrap="none" rtlCol="0">
                <a:spAutoFit/>
              </a:bodyPr>
              <a:lstStyle/>
              <a:p>
                <a14:m>
                  <m:oMath xmlns:m="http://schemas.openxmlformats.org/officeDocument/2006/math">
                    <m:r>
                      <a:rPr lang="en-US" altLang="ko-KR" sz="1000" b="0" i="1" smtClean="0">
                        <a:latin typeface="Cambria Math" panose="02040503050406030204" pitchFamily="18" charset="0"/>
                      </a:rPr>
                      <m:t>𝛽</m:t>
                    </m:r>
                    <m:d>
                      <m:dPr>
                        <m:ctrlPr>
                          <a:rPr lang="en-US" altLang="ko-KR" sz="1000" i="1">
                            <a:latin typeface="Cambria Math"/>
                          </a:rPr>
                        </m:ctrlPr>
                      </m:dPr>
                      <m:e>
                        <m:sSub>
                          <m:sSubPr>
                            <m:ctrlPr>
                              <a:rPr lang="en-US" altLang="ko-KR" sz="1000" i="1">
                                <a:latin typeface="Cambria Math"/>
                              </a:rPr>
                            </m:ctrlPr>
                          </m:sSubPr>
                          <m:e>
                            <m:r>
                              <a:rPr lang="en-US" altLang="ko-KR" sz="1000" i="1">
                                <a:latin typeface="Cambria Math" panose="02040503050406030204" pitchFamily="18" charset="0"/>
                              </a:rPr>
                              <m:t>𝑁</m:t>
                            </m:r>
                          </m:e>
                          <m:sub>
                            <m:r>
                              <a:rPr lang="en-US" altLang="ko-KR" sz="1000" i="1">
                                <a:latin typeface="Cambria Math" panose="02040503050406030204" pitchFamily="18" charset="0"/>
                              </a:rPr>
                              <m:t>𝑠𝑒𝑞</m:t>
                            </m:r>
                          </m:sub>
                        </m:sSub>
                        <m:r>
                          <a:rPr lang="en-US" altLang="ko-KR" sz="1000" i="1">
                            <a:latin typeface="Cambria Math" panose="02040503050406030204" pitchFamily="18" charset="0"/>
                          </a:rPr>
                          <m:t>−</m:t>
                        </m:r>
                        <m:sSub>
                          <m:sSubPr>
                            <m:ctrlPr>
                              <a:rPr lang="en-US" altLang="ko-KR" sz="1000" i="1">
                                <a:latin typeface="Cambria Math"/>
                              </a:rPr>
                            </m:ctrlPr>
                          </m:sSubPr>
                          <m:e>
                            <m:r>
                              <a:rPr lang="en-US" altLang="ko-KR" sz="1000" i="1">
                                <a:latin typeface="Cambria Math" panose="02040503050406030204" pitchFamily="18" charset="0"/>
                              </a:rPr>
                              <m:t>𝑁</m:t>
                            </m:r>
                          </m:e>
                          <m:sub>
                            <m:r>
                              <a:rPr lang="en-US" altLang="ko-KR" sz="1000" b="0" i="1" smtClean="0">
                                <a:latin typeface="Cambria Math" panose="02040503050406030204" pitchFamily="18" charset="0"/>
                              </a:rPr>
                              <m:t>𝑙𝑒𝑎𝑘</m:t>
                            </m:r>
                          </m:sub>
                        </m:sSub>
                        <m:r>
                          <a:rPr lang="en-US" altLang="ko-KR" sz="900" i="1">
                            <a:latin typeface="Cambria Math" panose="02040503050406030204" pitchFamily="18" charset="0"/>
                          </a:rPr>
                          <m:t>−</m:t>
                        </m:r>
                        <m:sSub>
                          <m:sSubPr>
                            <m:ctrlPr>
                              <a:rPr lang="en-US" altLang="ko-KR" sz="900" i="1">
                                <a:latin typeface="Cambria Math"/>
                              </a:rPr>
                            </m:ctrlPr>
                          </m:sSubPr>
                          <m:e>
                            <m:r>
                              <a:rPr lang="en-US" altLang="ko-KR" sz="900" i="1">
                                <a:latin typeface="Cambria Math" panose="02040503050406030204" pitchFamily="18" charset="0"/>
                              </a:rPr>
                              <m:t>𝑁</m:t>
                            </m:r>
                          </m:e>
                          <m:sub>
                            <m:r>
                              <a:rPr lang="en-US" altLang="ko-KR" sz="900" i="1">
                                <a:latin typeface="Cambria Math" panose="02040503050406030204" pitchFamily="18" charset="0"/>
                              </a:rPr>
                              <m:t>𝑠𝑒𝑐</m:t>
                            </m:r>
                          </m:sub>
                        </m:sSub>
                      </m:e>
                    </m:d>
                  </m:oMath>
                </a14:m>
                <a:r>
                  <a:rPr lang="en-US" altLang="ko-KR" sz="900" dirty="0" smtClean="0"/>
                  <a:t>-bits</a:t>
                </a:r>
                <a:endParaRPr lang="ko-KR" altLang="en-US" sz="900" dirty="0"/>
              </a:p>
            </p:txBody>
          </p:sp>
        </mc:Choice>
        <mc:Fallback xmlns="">
          <p:sp>
            <p:nvSpPr>
              <p:cNvPr id="67" name="TextBox 66"/>
              <p:cNvSpPr txBox="1">
                <a:spLocks noRot="1" noChangeAspect="1" noMove="1" noResize="1" noEditPoints="1" noAdjustHandles="1" noChangeArrowheads="1" noChangeShapeType="1" noTextEdit="1"/>
              </p:cNvSpPr>
              <p:nvPr/>
            </p:nvSpPr>
            <p:spPr>
              <a:xfrm>
                <a:off x="4117112" y="5314302"/>
                <a:ext cx="1627240" cy="269048"/>
              </a:xfrm>
              <a:prstGeom prst="rect">
                <a:avLst/>
              </a:prstGeom>
              <a:blipFill rotWithShape="0">
                <a:blip r:embed="rId12"/>
                <a:stretch>
                  <a:fillRect b="-2273"/>
                </a:stretch>
              </a:blipFill>
            </p:spPr>
            <p:txBody>
              <a:bodyPr/>
              <a:lstStyle/>
              <a:p>
                <a:r>
                  <a:rPr lang="ko-KR" altLang="en-US">
                    <a:noFill/>
                  </a:rPr>
                  <a:t> </a:t>
                </a:r>
              </a:p>
            </p:txBody>
          </p:sp>
        </mc:Fallback>
      </mc:AlternateContent>
      <p:cxnSp>
        <p:nvCxnSpPr>
          <p:cNvPr id="70" name="직선 화살표 연결선 69"/>
          <p:cNvCxnSpPr>
            <a:stCxn id="66" idx="2"/>
          </p:cNvCxnSpPr>
          <p:nvPr/>
        </p:nvCxnSpPr>
        <p:spPr bwMode="auto">
          <a:xfrm flipH="1">
            <a:off x="4959086" y="5018197"/>
            <a:ext cx="1" cy="14849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19984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827584" y="2420888"/>
            <a:ext cx="7704856" cy="729034"/>
          </a:xfrm>
        </p:spPr>
        <p:txBody>
          <a:bodyPr/>
          <a:lstStyle/>
          <a:p>
            <a:r>
              <a:rPr lang="en-US" altLang="ko-KR" sz="3600" dirty="0" smtClean="0"/>
              <a:t>Performance of Proposed Protocol</a:t>
            </a:r>
            <a:endParaRPr lang="ko-KR" altLang="en-US" sz="3600" dirty="0"/>
          </a:p>
        </p:txBody>
      </p:sp>
      <p:sp>
        <p:nvSpPr>
          <p:cNvPr id="3" name="부제목 2"/>
          <p:cNvSpPr>
            <a:spLocks noGrp="1"/>
          </p:cNvSpPr>
          <p:nvPr>
            <p:ph type="subTitle" idx="1"/>
          </p:nvPr>
        </p:nvSpPr>
        <p:spPr>
          <a:xfrm>
            <a:off x="1143000" y="3789040"/>
            <a:ext cx="6858000" cy="720080"/>
          </a:xfrm>
        </p:spPr>
        <p:txBody>
          <a:bodyPr/>
          <a:lstStyle/>
          <a:p>
            <a:r>
              <a:rPr lang="en-US" altLang="ko-KR" sz="2800" dirty="0" smtClean="0"/>
              <a:t>Experiment results based on</a:t>
            </a:r>
            <a:br>
              <a:rPr lang="en-US" altLang="ko-KR" sz="2800" dirty="0" smtClean="0"/>
            </a:br>
            <a:r>
              <a:rPr lang="en-US" altLang="ko-KR" sz="2800" dirty="0" smtClean="0"/>
              <a:t> computer simulation</a:t>
            </a:r>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B8D30027-384D-4803-84C0-A1A944A99BF7}" type="slidenum">
              <a:rPr lang="en-US" altLang="ko-KR" smtClean="0"/>
              <a:pPr/>
              <a:t>33</a:t>
            </a:fld>
            <a:endParaRPr lang="en-US" altLang="ko-KR"/>
          </a:p>
        </p:txBody>
      </p:sp>
    </p:spTree>
    <p:extLst>
      <p:ext uri="{BB962C8B-B14F-4D97-AF65-F5344CB8AC3E}">
        <p14:creationId xmlns:p14="http://schemas.microsoft.com/office/powerpoint/2010/main" val="2766143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Experimental Environment (1/2)</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sz="2800" dirty="0" smtClean="0"/>
                  <a:t>Experiment setup</a:t>
                </a:r>
              </a:p>
              <a:p>
                <a:pPr lvl="1"/>
                <a:r>
                  <a:rPr lang="en-US" altLang="ko-KR" sz="2400" dirty="0" smtClean="0"/>
                  <a:t>ITU </a:t>
                </a:r>
                <a:r>
                  <a:rPr lang="en-US" altLang="ko-KR" sz="2400" dirty="0" err="1" smtClean="0"/>
                  <a:t>Ped</a:t>
                </a:r>
                <a:r>
                  <a:rPr lang="en-US" altLang="ko-KR" sz="2400" dirty="0" smtClean="0"/>
                  <a:t>. B / IEEE 802.11 channel model</a:t>
                </a:r>
              </a:p>
              <a:p>
                <a:pPr lvl="1"/>
                <a:r>
                  <a:rPr lang="en-US" altLang="ko-KR" sz="2400" dirty="0" smtClean="0"/>
                  <a:t>IEEE 802.15.8 Low-mobility PHY parameters</a:t>
                </a:r>
              </a:p>
              <a:p>
                <a:pPr lvl="1"/>
                <a:r>
                  <a:rPr lang="en-US" altLang="ko-KR" sz="2400" dirty="0" smtClean="0"/>
                  <a:t>The target secret key length per 10 packet exchanges (including post-processing) is 128 bits</a:t>
                </a:r>
              </a:p>
              <a:p>
                <a:pPr lvl="2"/>
                <a:r>
                  <a:rPr lang="en-US" altLang="ko-KR" sz="2000" dirty="0" smtClean="0"/>
                  <a:t>Starting with 6 consecutive observations</a:t>
                </a:r>
                <a:br>
                  <a:rPr lang="en-US" altLang="ko-KR" sz="2000" dirty="0" smtClean="0"/>
                </a:br>
                <a:r>
                  <a:rPr lang="en-US" altLang="ko-KR" sz="2000" dirty="0" smtClean="0"/>
                  <a:t>(i.e. </a:t>
                </a:r>
                <a14:m>
                  <m:oMath xmlns:m="http://schemas.openxmlformats.org/officeDocument/2006/math">
                    <m:sSub>
                      <m:sSubPr>
                        <m:ctrlPr>
                          <a:rPr lang="en-US" altLang="ko-KR" sz="2000" b="0" i="1" smtClean="0">
                            <a:latin typeface="Cambria Math"/>
                          </a:rPr>
                        </m:ctrlPr>
                      </m:sSubPr>
                      <m:e>
                        <m:r>
                          <a:rPr lang="en-US" altLang="ko-KR" sz="2000" b="0" i="1" smtClean="0">
                            <a:latin typeface="Cambria Math" panose="02040503050406030204" pitchFamily="18" charset="0"/>
                          </a:rPr>
                          <m:t>𝑁</m:t>
                        </m:r>
                      </m:e>
                      <m:sub>
                        <m:r>
                          <a:rPr lang="en-US" altLang="ko-KR" sz="2000" b="0" i="1" smtClean="0">
                            <a:latin typeface="Cambria Math" panose="02040503050406030204" pitchFamily="18" charset="0"/>
                          </a:rPr>
                          <m:t>𝑠𝑒𝑞</m:t>
                        </m:r>
                      </m:sub>
                    </m:sSub>
                    <m:r>
                      <a:rPr lang="en-US" altLang="ko-KR" sz="2000" b="0" i="1" smtClean="0">
                        <a:latin typeface="Cambria Math" panose="02040503050406030204" pitchFamily="18" charset="0"/>
                      </a:rPr>
                      <m:t>=312=52×6</m:t>
                    </m:r>
                  </m:oMath>
                </a14:m>
                <a:r>
                  <a:rPr lang="en-US" altLang="ko-KR" sz="2000" dirty="0" smtClean="0"/>
                  <a:t>)</a:t>
                </a:r>
              </a:p>
              <a:p>
                <a:pPr lvl="1"/>
                <a:r>
                  <a:rPr lang="en-US" altLang="ko-KR" sz="2400" dirty="0" smtClean="0"/>
                  <a:t>Randomness </a:t>
                </a:r>
                <a:r>
                  <a:rPr lang="en-US" altLang="ko-KR" sz="2400" dirty="0"/>
                  <a:t>sharing</a:t>
                </a:r>
              </a:p>
              <a:p>
                <a:pPr lvl="2"/>
                <a:r>
                  <a:rPr lang="en-US" altLang="ko-KR" sz="2000" dirty="0"/>
                  <a:t>Quantizing channel frequency response</a:t>
                </a:r>
              </a:p>
              <a:p>
                <a:pPr lvl="2"/>
                <a:r>
                  <a:rPr lang="en-US" altLang="ko-KR" sz="2000" dirty="0" smtClean="0"/>
                  <a:t>1bit quantization is performed in 1 subcarrier</a:t>
                </a:r>
                <a:br>
                  <a:rPr lang="en-US" altLang="ko-KR" sz="2000" dirty="0" smtClean="0"/>
                </a:br>
                <a:r>
                  <a:rPr lang="en-US" altLang="ko-KR" sz="2000" dirty="0" smtClean="0"/>
                  <a:t>(to be optimized with SNR)</a:t>
                </a:r>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2"/>
                <a:stretch>
                  <a:fillRect l="-1412" t="-1481" b="-8889"/>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34</a:t>
            </a:fld>
            <a:endParaRPr lang="en-US" altLang="ko-KR"/>
          </a:p>
        </p:txBody>
      </p:sp>
    </p:spTree>
    <p:extLst>
      <p:ext uri="{BB962C8B-B14F-4D97-AF65-F5344CB8AC3E}">
        <p14:creationId xmlns:p14="http://schemas.microsoft.com/office/powerpoint/2010/main" val="1838479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Experimental </a:t>
            </a:r>
            <a:r>
              <a:rPr lang="en-US" altLang="ko-KR" dirty="0" smtClean="0"/>
              <a:t>Environment (2/2)</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sz="2800" dirty="0" smtClean="0"/>
                  <a:t>Experiment setup</a:t>
                </a:r>
              </a:p>
              <a:p>
                <a:pPr lvl="1"/>
                <a:r>
                  <a:rPr lang="en-US" altLang="ko-KR" sz="2400" dirty="0" smtClean="0"/>
                  <a:t>Information </a:t>
                </a:r>
                <a:r>
                  <a:rPr lang="en-US" altLang="ko-KR" sz="2400" dirty="0"/>
                  <a:t>reconciliation</a:t>
                </a:r>
              </a:p>
              <a:p>
                <a:pPr lvl="2"/>
                <a:r>
                  <a:rPr lang="en-US" altLang="ko-KR" sz="2000" dirty="0"/>
                  <a:t>Shortened BCH </a:t>
                </a:r>
                <a:r>
                  <a:rPr lang="en-US" altLang="ko-KR" sz="2000" dirty="0" smtClean="0"/>
                  <a:t>code</a:t>
                </a:r>
              </a:p>
              <a:p>
                <a:pPr lvl="2"/>
                <a:r>
                  <a:rPr lang="en-US" altLang="ko-KR" sz="2000" dirty="0" smtClean="0"/>
                  <a:t>Overestimated parity bit (lower bound on secret key rate)</a:t>
                </a:r>
                <a:endParaRPr lang="en-US" altLang="ko-KR" sz="2000" dirty="0"/>
              </a:p>
              <a:p>
                <a:pPr lvl="1"/>
                <a:r>
                  <a:rPr lang="en-US" altLang="ko-KR" sz="2400" dirty="0"/>
                  <a:t>Privacy amplification</a:t>
                </a:r>
              </a:p>
              <a:p>
                <a:pPr lvl="2"/>
                <a:r>
                  <a:rPr lang="en-US" altLang="ko-KR" sz="2000" dirty="0" smtClean="0"/>
                  <a:t>Universal hash function (Toeplitz matrix) is applied</a:t>
                </a:r>
                <a:br>
                  <a:rPr lang="en-US" altLang="ko-KR" sz="2000" dirty="0" smtClean="0"/>
                </a:br>
                <a:r>
                  <a:rPr lang="en-US" altLang="ko-KR" sz="2000" dirty="0" smtClean="0"/>
                  <a:t>with the security parameter </a:t>
                </a:r>
                <a14:m>
                  <m:oMath xmlns:m="http://schemas.openxmlformats.org/officeDocument/2006/math">
                    <m:sSub>
                      <m:sSubPr>
                        <m:ctrlPr>
                          <a:rPr lang="en-US" altLang="ko-KR" sz="2000" b="0" i="1" smtClean="0">
                            <a:latin typeface="Cambria Math"/>
                          </a:rPr>
                        </m:ctrlPr>
                      </m:sSubPr>
                      <m:e>
                        <m:r>
                          <a:rPr lang="en-US" altLang="ko-KR" sz="2000" b="0" i="1" smtClean="0">
                            <a:latin typeface="Cambria Math" panose="02040503050406030204" pitchFamily="18" charset="0"/>
                          </a:rPr>
                          <m:t>𝑁</m:t>
                        </m:r>
                      </m:e>
                      <m:sub>
                        <m:r>
                          <a:rPr lang="en-US" altLang="ko-KR" sz="2000" b="0" i="1" smtClean="0">
                            <a:latin typeface="Cambria Math" panose="02040503050406030204" pitchFamily="18" charset="0"/>
                          </a:rPr>
                          <m:t>𝑠𝑒𝑐</m:t>
                        </m:r>
                      </m:sub>
                    </m:sSub>
                    <m:r>
                      <a:rPr lang="en-US" altLang="ko-KR" sz="2000" b="0" i="1" smtClean="0">
                        <a:latin typeface="Cambria Math" panose="02040503050406030204" pitchFamily="18" charset="0"/>
                      </a:rPr>
                      <m:t>=10</m:t>
                    </m:r>
                  </m:oMath>
                </a14:m>
                <a:endParaRPr lang="en-US" altLang="ko-KR" sz="2000" dirty="0" smtClean="0"/>
              </a:p>
              <a:p>
                <a:pPr lvl="2"/>
                <a:r>
                  <a:rPr lang="en-US" altLang="ko-KR" sz="2000" dirty="0"/>
                  <a:t>Residual channel correlation is assumed 0.3 </a:t>
                </a:r>
                <a14:m>
                  <m:oMath xmlns:m="http://schemas.openxmlformats.org/officeDocument/2006/math">
                    <m:d>
                      <m:dPr>
                        <m:ctrlPr>
                          <a:rPr lang="en-US" altLang="ko-KR" sz="2000" i="1">
                            <a:latin typeface="Cambria Math"/>
                          </a:rPr>
                        </m:ctrlPr>
                      </m:dPr>
                      <m:e>
                        <m:r>
                          <a:rPr lang="en-US" altLang="ko-KR" sz="2000" i="1">
                            <a:latin typeface="Cambria Math" panose="02040503050406030204" pitchFamily="18" charset="0"/>
                          </a:rPr>
                          <m:t>𝜂</m:t>
                        </m:r>
                        <m:r>
                          <a:rPr lang="en-US" altLang="ko-KR" sz="2000" i="1">
                            <a:latin typeface="Cambria Math" panose="02040503050406030204" pitchFamily="18" charset="0"/>
                          </a:rPr>
                          <m:t>=0.068</m:t>
                        </m:r>
                      </m:e>
                    </m:d>
                  </m:oMath>
                </a14:m>
                <a:endParaRPr lang="en-US" altLang="ko-KR" sz="1800" dirty="0"/>
              </a:p>
              <a:p>
                <a:pPr lvl="1"/>
                <a:r>
                  <a:rPr lang="en-US" altLang="ko-KR" sz="2400" dirty="0" smtClean="0"/>
                  <a:t>Correlation </a:t>
                </a:r>
                <a:r>
                  <a:rPr lang="en-US" altLang="ko-KR" sz="2400" dirty="0"/>
                  <a:t>elimination</a:t>
                </a:r>
              </a:p>
              <a:p>
                <a:pPr lvl="2"/>
                <a:r>
                  <a:rPr lang="en-US" altLang="ko-KR" sz="2000" dirty="0"/>
                  <a:t>Entropy coding (Huffman coding</a:t>
                </a:r>
                <a:r>
                  <a:rPr lang="en-US" altLang="ko-KR" sz="2000" dirty="0" smtClean="0"/>
                  <a:t>)</a:t>
                </a:r>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1412" t="-1481"/>
                </a:stretch>
              </a:blipFill>
            </p:spPr>
            <p:txBody>
              <a:bodyPr/>
              <a:lstStyle/>
              <a:p>
                <a:r>
                  <a:rPr lang="ko-KR" altLang="en-US">
                    <a:noFill/>
                  </a:rPr>
                  <a:t> </a:t>
                </a:r>
              </a:p>
            </p:txBody>
          </p:sp>
        </mc:Fallback>
      </mc:AlternateContent>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35</a:t>
            </a:fld>
            <a:endParaRPr lang="en-US" altLang="ko-KR"/>
          </a:p>
        </p:txBody>
      </p:sp>
      <p:sp>
        <p:nvSpPr>
          <p:cNvPr id="7"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Tree>
    <p:extLst>
      <p:ext uri="{BB962C8B-B14F-4D97-AF65-F5344CB8AC3E}">
        <p14:creationId xmlns:p14="http://schemas.microsoft.com/office/powerpoint/2010/main" val="17979293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그림 15"/>
          <p:cNvPicPr>
            <a:picLocks noChangeAspect="1"/>
          </p:cNvPicPr>
          <p:nvPr/>
        </p:nvPicPr>
        <p:blipFill>
          <a:blip r:embed="rId2">
            <a:clrChange>
              <a:clrFrom>
                <a:srgbClr val="FFFFFF"/>
              </a:clrFrom>
              <a:clrTo>
                <a:srgbClr val="FFFFFF">
                  <a:alpha val="0"/>
                </a:srgbClr>
              </a:clrTo>
            </a:clrChange>
          </a:blip>
          <a:stretch>
            <a:fillRect/>
          </a:stretch>
        </p:blipFill>
        <p:spPr>
          <a:xfrm>
            <a:off x="1905000" y="2113756"/>
            <a:ext cx="5334000" cy="4000500"/>
          </a:xfrm>
          <a:prstGeom prst="rect">
            <a:avLst/>
          </a:prstGeom>
        </p:spPr>
      </p:pic>
      <p:sp>
        <p:nvSpPr>
          <p:cNvPr id="2" name="제목 1"/>
          <p:cNvSpPr>
            <a:spLocks noGrp="1"/>
          </p:cNvSpPr>
          <p:nvPr>
            <p:ph type="title"/>
          </p:nvPr>
        </p:nvSpPr>
        <p:spPr/>
        <p:txBody>
          <a:bodyPr/>
          <a:lstStyle/>
          <a:p>
            <a:r>
              <a:rPr lang="en-US" altLang="ko-KR" dirty="0" smtClean="0"/>
              <a:t>Simulation Results</a:t>
            </a:r>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36</a:t>
            </a:fld>
            <a:endParaRPr lang="en-US" altLang="ko-KR"/>
          </a:p>
        </p:txBody>
      </p:sp>
      <p:sp>
        <p:nvSpPr>
          <p:cNvPr id="8" name="TextBox 7"/>
          <p:cNvSpPr txBox="1"/>
          <p:nvPr/>
        </p:nvSpPr>
        <p:spPr>
          <a:xfrm>
            <a:off x="6804248" y="3719056"/>
            <a:ext cx="1261179" cy="276999"/>
          </a:xfrm>
          <a:prstGeom prst="rect">
            <a:avLst/>
          </a:prstGeom>
          <a:noFill/>
        </p:spPr>
        <p:txBody>
          <a:bodyPr wrap="none" rtlCol="0">
            <a:spAutoFit/>
          </a:bodyPr>
          <a:lstStyle/>
          <a:p>
            <a:r>
              <a:rPr lang="en-US" altLang="ko-KR" dirty="0" smtClean="0"/>
              <a:t>Target key length</a:t>
            </a:r>
            <a:endParaRPr lang="ko-KR" altLang="en-US" dirty="0"/>
          </a:p>
        </p:txBody>
      </p:sp>
      <p:cxnSp>
        <p:nvCxnSpPr>
          <p:cNvPr id="13" name="직선 화살표 연결선 12"/>
          <p:cNvCxnSpPr/>
          <p:nvPr/>
        </p:nvCxnSpPr>
        <p:spPr bwMode="auto">
          <a:xfrm>
            <a:off x="4569004" y="3871111"/>
            <a:ext cx="0" cy="179013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직선 화살표 연결선 14"/>
          <p:cNvCxnSpPr/>
          <p:nvPr/>
        </p:nvCxnSpPr>
        <p:spPr bwMode="auto">
          <a:xfrm>
            <a:off x="4037212" y="3871111"/>
            <a:ext cx="0" cy="179013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4427984" y="5816297"/>
            <a:ext cx="482824" cy="276999"/>
          </a:xfrm>
          <a:prstGeom prst="rect">
            <a:avLst/>
          </a:prstGeom>
          <a:noFill/>
        </p:spPr>
        <p:txBody>
          <a:bodyPr wrap="none" rtlCol="0">
            <a:spAutoFit/>
          </a:bodyPr>
          <a:lstStyle/>
          <a:p>
            <a:r>
              <a:rPr lang="en-US" altLang="ko-KR" dirty="0" smtClean="0"/>
              <a:t>SNR</a:t>
            </a:r>
            <a:endParaRPr lang="ko-KR" altLang="en-US" dirty="0"/>
          </a:p>
        </p:txBody>
      </p:sp>
    </p:spTree>
    <p:extLst>
      <p:ext uri="{BB962C8B-B14F-4D97-AF65-F5344CB8AC3E}">
        <p14:creationId xmlns:p14="http://schemas.microsoft.com/office/powerpoint/2010/main" val="8875718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Conclusion</a:t>
            </a:r>
            <a:endParaRPr lang="ko-KR" altLang="en-US" dirty="0"/>
          </a:p>
        </p:txBody>
      </p:sp>
      <p:sp>
        <p:nvSpPr>
          <p:cNvPr id="3" name="내용 개체 틀 2"/>
          <p:cNvSpPr>
            <a:spLocks noGrp="1"/>
          </p:cNvSpPr>
          <p:nvPr>
            <p:ph idx="1"/>
          </p:nvPr>
        </p:nvSpPr>
        <p:spPr/>
        <p:txBody>
          <a:bodyPr/>
          <a:lstStyle/>
          <a:p>
            <a:r>
              <a:rPr lang="en-US" altLang="ko-KR" sz="2000" dirty="0" smtClean="0"/>
              <a:t>It is possible for legitimate terminals to share a 128-bit secret key in fully distributed network by exploiting the channel reciprocity and the post processing within 10 packet exchanges</a:t>
            </a:r>
          </a:p>
          <a:p>
            <a:pPr lvl="1"/>
            <a:r>
              <a:rPr lang="en-US" altLang="ko-KR" sz="1600" dirty="0" smtClean="0"/>
              <a:t>128-bit secret key is strong enough to encrypt secret message [8]</a:t>
            </a:r>
          </a:p>
          <a:p>
            <a:pPr lvl="2"/>
            <a:endParaRPr lang="en-US" altLang="ko-KR" sz="1200" dirty="0" smtClean="0"/>
          </a:p>
          <a:p>
            <a:pPr lvl="2"/>
            <a:endParaRPr lang="en-US" altLang="ko-KR" sz="1200" dirty="0" smtClean="0"/>
          </a:p>
          <a:p>
            <a:r>
              <a:rPr lang="en-US" altLang="ko-KR" sz="2000" dirty="0" smtClean="0"/>
              <a:t>It is expected that secret key extraction rate can be further increased when we optimize the proposed method using channel information</a:t>
            </a:r>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37</a:t>
            </a:fld>
            <a:endParaRPr lang="en-US" altLang="ko-KR"/>
          </a:p>
        </p:txBody>
      </p:sp>
    </p:spTree>
    <p:extLst>
      <p:ext uri="{BB962C8B-B14F-4D97-AF65-F5344CB8AC3E}">
        <p14:creationId xmlns:p14="http://schemas.microsoft.com/office/powerpoint/2010/main" val="3874250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Motion</a:t>
            </a:r>
            <a:endParaRPr lang="ko-KR" altLang="en-US" dirty="0"/>
          </a:p>
        </p:txBody>
      </p:sp>
      <p:sp>
        <p:nvSpPr>
          <p:cNvPr id="3" name="내용 개체 틀 2"/>
          <p:cNvSpPr>
            <a:spLocks noGrp="1"/>
          </p:cNvSpPr>
          <p:nvPr>
            <p:ph idx="1"/>
          </p:nvPr>
        </p:nvSpPr>
        <p:spPr/>
        <p:txBody>
          <a:bodyPr/>
          <a:lstStyle/>
          <a:p>
            <a:r>
              <a:rPr lang="en-US" altLang="ko-KR" dirty="0" smtClean="0"/>
              <a:t>“Accept the text proposal in DCN </a:t>
            </a:r>
            <a:r>
              <a:rPr lang="en-US" altLang="ko-KR" dirty="0" smtClean="0"/>
              <a:t>15-15-727-01-0008 </a:t>
            </a:r>
            <a:r>
              <a:rPr lang="en-US" altLang="ko-KR" dirty="0" smtClean="0"/>
              <a:t>to be added to P802.15.8 PAC Draft D0.14.0.”</a:t>
            </a:r>
            <a:endParaRPr lang="ko-KR" altLang="en-US" dirty="0"/>
          </a:p>
        </p:txBody>
      </p:sp>
      <p:sp>
        <p:nvSpPr>
          <p:cNvPr id="4" name="날짜 개체 틀 3"/>
          <p:cNvSpPr>
            <a:spLocks noGrp="1"/>
          </p:cNvSpPr>
          <p:nvPr>
            <p:ph type="dt" sz="half" idx="10"/>
          </p:nvPr>
        </p:nvSpPr>
        <p:spPr/>
        <p:txBody>
          <a:bodyPr/>
          <a:lstStyle/>
          <a:p>
            <a:r>
              <a:rPr lang="en-US" altLang="ko-KR" smtClean="0"/>
              <a:t>Sept. 2015</a:t>
            </a:r>
            <a:endParaRPr lang="en-US" altLang="ko-KR"/>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38</a:t>
            </a:fld>
            <a:endParaRPr lang="en-US" altLang="ko-KR"/>
          </a:p>
        </p:txBody>
      </p:sp>
    </p:spTree>
    <p:extLst>
      <p:ext uri="{BB962C8B-B14F-4D97-AF65-F5344CB8AC3E}">
        <p14:creationId xmlns:p14="http://schemas.microsoft.com/office/powerpoint/2010/main" val="1816678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References</a:t>
            </a:r>
            <a:endParaRPr lang="ko-KR" altLang="en-US" dirty="0"/>
          </a:p>
        </p:txBody>
      </p:sp>
      <p:sp>
        <p:nvSpPr>
          <p:cNvPr id="3" name="내용 개체 틀 2"/>
          <p:cNvSpPr>
            <a:spLocks noGrp="1"/>
          </p:cNvSpPr>
          <p:nvPr>
            <p:ph idx="1"/>
          </p:nvPr>
        </p:nvSpPr>
        <p:spPr/>
        <p:txBody>
          <a:bodyPr/>
          <a:lstStyle/>
          <a:p>
            <a:pPr marL="449263" indent="-449263">
              <a:buNone/>
            </a:pPr>
            <a:r>
              <a:rPr lang="en-US" altLang="ko-KR" sz="1400" dirty="0"/>
              <a:t>[1] </a:t>
            </a:r>
            <a:r>
              <a:rPr lang="en-US" altLang="ko-KR" sz="1400" dirty="0" smtClean="0"/>
              <a:t>U. Maurer, “Secret key agreement by public discussion from common information,” IEEE Tans. Information Theory, vol. 39, pp. 733-742, May 1993.</a:t>
            </a:r>
          </a:p>
          <a:p>
            <a:pPr marL="449263" indent="-449263">
              <a:buNone/>
            </a:pPr>
            <a:r>
              <a:rPr lang="en-US" altLang="ko-KR" sz="1400" dirty="0" smtClean="0"/>
              <a:t>[2</a:t>
            </a:r>
            <a:r>
              <a:rPr lang="en-US" altLang="ko-KR" sz="1400" dirty="0"/>
              <a:t>] </a:t>
            </a:r>
            <a:r>
              <a:rPr lang="en-US" altLang="ko-KR" sz="1400" dirty="0" smtClean="0"/>
              <a:t>G. S. Smith, “A direct derivation of a single-antenna reciprocity relation for the time-domain,” IEEE Trans. Antennas Propagate., vol. 52, no. 6, pp. 1568-1577, Jun. 2004.</a:t>
            </a:r>
          </a:p>
          <a:p>
            <a:pPr marL="449263" indent="-449263">
              <a:buNone/>
            </a:pPr>
            <a:r>
              <a:rPr lang="en-US" altLang="ko-KR" sz="1400" dirty="0" smtClean="0"/>
              <a:t>[3</a:t>
            </a:r>
            <a:r>
              <a:rPr lang="en-US" altLang="ko-KR" sz="1400" dirty="0"/>
              <a:t>] </a:t>
            </a:r>
            <a:r>
              <a:rPr lang="en-US" altLang="ko-KR" sz="1400" dirty="0" smtClean="0"/>
              <a:t>Matthew Edman, </a:t>
            </a:r>
            <a:r>
              <a:rPr lang="en-US" altLang="ko-KR" sz="1400" dirty="0" err="1" smtClean="0"/>
              <a:t>Aggelos</a:t>
            </a:r>
            <a:r>
              <a:rPr lang="en-US" altLang="ko-KR" sz="1400" dirty="0" smtClean="0"/>
              <a:t> </a:t>
            </a:r>
            <a:r>
              <a:rPr lang="en-US" altLang="ko-KR" sz="1400" dirty="0" err="1" smtClean="0"/>
              <a:t>Kiayias</a:t>
            </a:r>
            <a:r>
              <a:rPr lang="en-US" altLang="ko-KR" sz="1400" dirty="0" smtClean="0"/>
              <a:t>, Bulent </a:t>
            </a:r>
            <a:r>
              <a:rPr lang="en-US" altLang="ko-KR" sz="1400" dirty="0" err="1" smtClean="0"/>
              <a:t>Yener</a:t>
            </a:r>
            <a:r>
              <a:rPr lang="en-US" altLang="ko-KR" sz="1400" dirty="0" smtClean="0"/>
              <a:t>, “On </a:t>
            </a:r>
            <a:r>
              <a:rPr lang="en-US" altLang="ko-KR" sz="1400" dirty="0"/>
              <a:t>Passive Inference Attacks </a:t>
            </a:r>
            <a:r>
              <a:rPr lang="en-US" altLang="ko-KR" sz="1400" dirty="0" smtClean="0"/>
              <a:t>Against Physical-layer </a:t>
            </a:r>
            <a:r>
              <a:rPr lang="en-US" altLang="ko-KR" sz="1400" dirty="0"/>
              <a:t>Key </a:t>
            </a:r>
            <a:r>
              <a:rPr lang="en-US" altLang="ko-KR" sz="1400" dirty="0" smtClean="0"/>
              <a:t>Extraction,” EUROSEC 11, 2011.</a:t>
            </a:r>
          </a:p>
          <a:p>
            <a:pPr marL="449263" indent="-449263">
              <a:buNone/>
            </a:pPr>
            <a:r>
              <a:rPr lang="en-US" altLang="ko-KR" sz="1400" dirty="0" smtClean="0"/>
              <a:t>[4] C. H. Bennett, E. </a:t>
            </a:r>
            <a:r>
              <a:rPr lang="en-US" altLang="ko-KR" sz="1400" dirty="0" err="1" smtClean="0"/>
              <a:t>Bessette</a:t>
            </a:r>
            <a:r>
              <a:rPr lang="en-US" altLang="ko-KR" sz="1400" dirty="0" smtClean="0"/>
              <a:t>, G. Brassard, L. </a:t>
            </a:r>
            <a:r>
              <a:rPr lang="en-US" altLang="ko-KR" sz="1400" dirty="0" err="1" smtClean="0"/>
              <a:t>Salvail</a:t>
            </a:r>
            <a:r>
              <a:rPr lang="en-US" altLang="ko-KR" sz="1400" dirty="0" smtClean="0"/>
              <a:t> and J. </a:t>
            </a:r>
            <a:r>
              <a:rPr lang="en-US" altLang="ko-KR" sz="1400" dirty="0" err="1" smtClean="0"/>
              <a:t>Smolin</a:t>
            </a:r>
            <a:r>
              <a:rPr lang="en-US" altLang="ko-KR" sz="1400" dirty="0" smtClean="0"/>
              <a:t>, “Experimental quantum cryptography,” Journal of Cryptography, vol. 5, no. 1, pp. 3-28, 1992.</a:t>
            </a:r>
          </a:p>
          <a:p>
            <a:pPr marL="449263" indent="-449263">
              <a:buNone/>
            </a:pPr>
            <a:r>
              <a:rPr lang="en-US" altLang="ko-KR" sz="1400" dirty="0" smtClean="0"/>
              <a:t>[5] G. Brassard and L. </a:t>
            </a:r>
            <a:r>
              <a:rPr lang="en-US" altLang="ko-KR" sz="1400" dirty="0" err="1" smtClean="0"/>
              <a:t>Savail</a:t>
            </a:r>
            <a:r>
              <a:rPr lang="en-US" altLang="ko-KR" sz="1400" dirty="0" smtClean="0"/>
              <a:t>, “Secret-key reconciliation by public discussion,” In Advances in cryptology EUROCRYPT ‘93, Lecture Notes in Computer Science, vol. 765, pp. 410-423, Springer-</a:t>
            </a:r>
            <a:r>
              <a:rPr lang="en-US" altLang="ko-KR" sz="1400" dirty="0" err="1" smtClean="0"/>
              <a:t>Verlag</a:t>
            </a:r>
            <a:r>
              <a:rPr lang="en-US" altLang="ko-KR" sz="1400" dirty="0" smtClean="0"/>
              <a:t>, New York, 1994.</a:t>
            </a:r>
          </a:p>
          <a:p>
            <a:pPr marL="449263" indent="-449263">
              <a:buNone/>
            </a:pPr>
            <a:r>
              <a:rPr lang="en-US" altLang="ko-KR" sz="1400" dirty="0" smtClean="0"/>
              <a:t>[6] </a:t>
            </a:r>
            <a:r>
              <a:rPr lang="en-US" altLang="ko-KR" sz="1400" dirty="0"/>
              <a:t>Chi-Hang Fred Fung, </a:t>
            </a:r>
            <a:r>
              <a:rPr lang="en-US" altLang="ko-KR" sz="1400" dirty="0" err="1"/>
              <a:t>Xiongfeng</a:t>
            </a:r>
            <a:r>
              <a:rPr lang="en-US" altLang="ko-KR" sz="1400" dirty="0"/>
              <a:t> Ma, H. F. Chau, “Practical issues in quantum-key-distribution post-processing,” arXiv:0910.0312 </a:t>
            </a:r>
            <a:endParaRPr lang="en-US" altLang="ko-KR" sz="1400" dirty="0" smtClean="0"/>
          </a:p>
          <a:p>
            <a:pPr marL="449263" indent="-449263">
              <a:buNone/>
            </a:pPr>
            <a:r>
              <a:rPr lang="en-US" altLang="ko-KR" sz="1400" dirty="0" smtClean="0"/>
              <a:t>[7] Hui, </a:t>
            </a:r>
            <a:r>
              <a:rPr lang="en-US" altLang="ko-KR" sz="1400" dirty="0" err="1" smtClean="0"/>
              <a:t>Qiao</a:t>
            </a:r>
            <a:r>
              <a:rPr lang="en-US" altLang="ko-KR" sz="1400" dirty="0" smtClean="0"/>
              <a:t>, Xiao-</a:t>
            </a:r>
            <a:r>
              <a:rPr lang="en-US" altLang="ko-KR" sz="1400" dirty="0" err="1" smtClean="0"/>
              <a:t>yu</a:t>
            </a:r>
            <a:r>
              <a:rPr lang="en-US" altLang="ko-KR" sz="1400" dirty="0" smtClean="0"/>
              <a:t> Chen, “Simulation of BB84 Quantum Key Distribution in depolarizing channel,” proc. In 14</a:t>
            </a:r>
            <a:r>
              <a:rPr lang="en-US" altLang="ko-KR" sz="1400" baseline="30000" dirty="0" smtClean="0"/>
              <a:t>th</a:t>
            </a:r>
            <a:r>
              <a:rPr lang="en-US" altLang="ko-KR" sz="1400" dirty="0" smtClean="0"/>
              <a:t> Youth Conference on Communication, 2009</a:t>
            </a:r>
            <a:endParaRPr lang="en-US" altLang="ko-KR" sz="1400" dirty="0"/>
          </a:p>
          <a:p>
            <a:pPr marL="449263" indent="-449263">
              <a:buNone/>
            </a:pPr>
            <a:r>
              <a:rPr lang="en-US" altLang="ko-KR" sz="1400" dirty="0" smtClean="0"/>
              <a:t>[8] Seagate, “128-Bit Versus 256-bit </a:t>
            </a:r>
            <a:r>
              <a:rPr lang="en-US" altLang="ko-KR" sz="1400" dirty="0"/>
              <a:t>AES Encryption,” </a:t>
            </a:r>
            <a:r>
              <a:rPr lang="en-US" altLang="ko-KR" sz="1400" dirty="0">
                <a:hlinkClick r:id="rId2"/>
              </a:rPr>
              <a:t>http://</a:t>
            </a:r>
            <a:r>
              <a:rPr lang="en-US" altLang="ko-KR" sz="1400" dirty="0" smtClean="0">
                <a:hlinkClick r:id="rId2"/>
              </a:rPr>
              <a:t>www.axantum.com/AxCrypt/etc/seagate128vs256.pdf</a:t>
            </a:r>
            <a:r>
              <a:rPr lang="en-US" altLang="ko-KR" sz="1400" dirty="0" smtClean="0"/>
              <a:t> </a:t>
            </a:r>
            <a:endParaRPr lang="en-US" altLang="ko-KR" sz="1400"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39</a:t>
            </a:fld>
            <a:endParaRPr lang="en-US" altLang="ko-KR"/>
          </a:p>
        </p:txBody>
      </p:sp>
    </p:spTree>
    <p:extLst>
      <p:ext uri="{BB962C8B-B14F-4D97-AF65-F5344CB8AC3E}">
        <p14:creationId xmlns:p14="http://schemas.microsoft.com/office/powerpoint/2010/main" val="4289555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a:t>
            </a:r>
            <a:endParaRPr lang="ko-KR" altLang="en-US" dirty="0"/>
          </a:p>
        </p:txBody>
      </p:sp>
      <p:sp>
        <p:nvSpPr>
          <p:cNvPr id="3" name="내용 개체 틀 2"/>
          <p:cNvSpPr>
            <a:spLocks noGrp="1"/>
          </p:cNvSpPr>
          <p:nvPr>
            <p:ph idx="1"/>
          </p:nvPr>
        </p:nvSpPr>
        <p:spPr/>
        <p:txBody>
          <a:bodyPr/>
          <a:lstStyle/>
          <a:p>
            <a:r>
              <a:rPr lang="en-US" altLang="ko-KR" sz="2400" dirty="0" smtClean="0"/>
              <a:t>T</a:t>
            </a:r>
            <a:r>
              <a:rPr lang="en-US" altLang="ko-KR" sz="2400" dirty="0"/>
              <a:t>his document presents </a:t>
            </a:r>
            <a:r>
              <a:rPr lang="en-US" altLang="ko-KR" sz="2400" dirty="0" smtClean="0"/>
              <a:t>a secret key agreement protocol using physical layer features</a:t>
            </a:r>
            <a:endParaRPr lang="en-US" altLang="ko-KR" sz="2400" dirty="0"/>
          </a:p>
          <a:p>
            <a:r>
              <a:rPr lang="en-US" altLang="ko-KR" sz="2400" dirty="0" smtClean="0"/>
              <a:t>This document proposes a secret key distribution protocol using channel impulse responses</a:t>
            </a:r>
          </a:p>
          <a:p>
            <a:r>
              <a:rPr lang="en-US" altLang="ko-KR" sz="2400" dirty="0" smtClean="0"/>
              <a:t>By taking advantage of channel reciprocity and sequential key distillation, a pair of legitimate users can remotely share a secret key without resorting</a:t>
            </a:r>
            <a:br>
              <a:rPr lang="en-US" altLang="ko-KR" sz="2400" dirty="0" smtClean="0"/>
            </a:br>
            <a:r>
              <a:rPr lang="en-US" altLang="ko-KR" sz="2400" dirty="0" smtClean="0"/>
              <a:t>to a key management infrastructure</a:t>
            </a:r>
          </a:p>
          <a:p>
            <a:r>
              <a:rPr lang="en-US" altLang="ko-KR" sz="2400" dirty="0" smtClean="0"/>
              <a:t>Specified methods are proposed and expected performances are evaluated</a:t>
            </a:r>
          </a:p>
          <a:p>
            <a:endParaRPr lang="ko-KR" altLang="en-US" sz="2400"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4</a:t>
            </a:fld>
            <a:endParaRPr lang="en-US" altLang="ko-KR"/>
          </a:p>
        </p:txBody>
      </p:sp>
    </p:spTree>
    <p:extLst>
      <p:ext uri="{BB962C8B-B14F-4D97-AF65-F5344CB8AC3E}">
        <p14:creationId xmlns:p14="http://schemas.microsoft.com/office/powerpoint/2010/main" val="3807997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General Secret Key Agreement Protocol</a:t>
            </a:r>
            <a:endParaRPr lang="ko-KR" altLang="en-US" baseline="30000" dirty="0"/>
          </a:p>
        </p:txBody>
      </p:sp>
      <p:sp>
        <p:nvSpPr>
          <p:cNvPr id="3" name="내용 개체 틀 2"/>
          <p:cNvSpPr>
            <a:spLocks noGrp="1"/>
          </p:cNvSpPr>
          <p:nvPr>
            <p:ph idx="1"/>
          </p:nvPr>
        </p:nvSpPr>
        <p:spPr/>
        <p:txBody>
          <a:bodyPr/>
          <a:lstStyle/>
          <a:p>
            <a:r>
              <a:rPr lang="en-US" altLang="ko-KR" sz="2800" dirty="0" smtClean="0"/>
              <a:t>Maurer </a:t>
            </a:r>
            <a:r>
              <a:rPr lang="en-US" altLang="ko-KR" sz="2800" dirty="0"/>
              <a:t>proposed a new approach to generate a random sequence achieving the perfect </a:t>
            </a:r>
            <a:r>
              <a:rPr lang="en-US" altLang="ko-KR" sz="2800" dirty="0" smtClean="0"/>
              <a:t>security [</a:t>
            </a:r>
            <a:r>
              <a:rPr lang="en-US" altLang="ko-KR" sz="2800" dirty="0"/>
              <a:t>1]</a:t>
            </a:r>
          </a:p>
          <a:p>
            <a:pPr lvl="1"/>
            <a:r>
              <a:rPr lang="en-US" altLang="ko-KR" sz="2400" dirty="0" smtClean="0"/>
              <a:t>The process of generating </a:t>
            </a:r>
            <a:r>
              <a:rPr lang="en-US" altLang="ko-KR" sz="2400" dirty="0"/>
              <a:t>a shared secret key </a:t>
            </a:r>
            <a:r>
              <a:rPr lang="en-US" altLang="ko-KR" sz="2400" dirty="0" smtClean="0"/>
              <a:t>consists of </a:t>
            </a:r>
            <a:r>
              <a:rPr lang="en-US" altLang="ko-KR" sz="2400" dirty="0"/>
              <a:t>3 phases</a:t>
            </a:r>
            <a:endParaRPr lang="en-US" altLang="ko-KR" sz="2000"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5</a:t>
            </a:fld>
            <a:endParaRPr lang="en-US" altLang="ko-KR"/>
          </a:p>
        </p:txBody>
      </p:sp>
      <p:sp>
        <p:nvSpPr>
          <p:cNvPr id="7" name="직사각형 9"/>
          <p:cNvSpPr>
            <a:spLocks noChangeArrowheads="1"/>
          </p:cNvSpPr>
          <p:nvPr/>
        </p:nvSpPr>
        <p:spPr bwMode="auto">
          <a:xfrm>
            <a:off x="1072037" y="4725144"/>
            <a:ext cx="2047875" cy="860425"/>
          </a:xfrm>
          <a:prstGeom prst="rect">
            <a:avLst/>
          </a:prstGeom>
          <a:solidFill>
            <a:schemeClr val="bg2">
              <a:lumMod val="40000"/>
              <a:lumOff val="60000"/>
            </a:schemeClr>
          </a:solidFill>
          <a:ln w="28575" algn="ctr">
            <a:solidFill>
              <a:srgbClr val="FF0000"/>
            </a:solidFill>
            <a:prstDash val="dash"/>
            <a:round/>
            <a:headEnd/>
            <a:tailEnd/>
          </a:ln>
        </p:spPr>
        <p:txBody>
          <a:bodyPr anchor="ctr"/>
          <a:lstStyle>
            <a:lvl1pPr eaLnBrk="0" hangingPunct="0">
              <a:defRPr kumimoji="1" sz="1400">
                <a:solidFill>
                  <a:srgbClr val="000000"/>
                </a:solidFill>
                <a:latin typeface="맑은 고딕" panose="020B0503020000020004" pitchFamily="50" charset="-127"/>
                <a:ea typeface="맑은 고딕" panose="020B0503020000020004" pitchFamily="50" charset="-127"/>
              </a:defRPr>
            </a:lvl1pPr>
            <a:lvl2pPr marL="742950" indent="-285750" eaLnBrk="0" hangingPunct="0">
              <a:defRPr kumimoji="1" sz="1400">
                <a:solidFill>
                  <a:srgbClr val="000000"/>
                </a:solidFill>
                <a:latin typeface="맑은 고딕" panose="020B0503020000020004" pitchFamily="50" charset="-127"/>
                <a:ea typeface="맑은 고딕" panose="020B0503020000020004" pitchFamily="50" charset="-127"/>
              </a:defRPr>
            </a:lvl2pPr>
            <a:lvl3pPr marL="1143000" indent="-228600" eaLnBrk="0" hangingPunct="0">
              <a:defRPr kumimoji="1" sz="1400">
                <a:solidFill>
                  <a:srgbClr val="000000"/>
                </a:solidFill>
                <a:latin typeface="맑은 고딕" panose="020B0503020000020004" pitchFamily="50" charset="-127"/>
                <a:ea typeface="맑은 고딕" panose="020B0503020000020004" pitchFamily="50" charset="-127"/>
              </a:defRPr>
            </a:lvl3pPr>
            <a:lvl4pPr marL="1600200" indent="-228600" eaLnBrk="0" hangingPunct="0">
              <a:defRPr kumimoji="1" sz="1400">
                <a:solidFill>
                  <a:srgbClr val="000000"/>
                </a:solidFill>
                <a:latin typeface="맑은 고딕" panose="020B0503020000020004" pitchFamily="50" charset="-127"/>
                <a:ea typeface="맑은 고딕" panose="020B0503020000020004" pitchFamily="50" charset="-127"/>
              </a:defRPr>
            </a:lvl4pPr>
            <a:lvl5pPr marL="2057400" indent="-228600" eaLnBrk="0" hangingPunct="0">
              <a:defRPr kumimoji="1" sz="1400">
                <a:solidFill>
                  <a:srgbClr val="000000"/>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9pPr>
          </a:lstStyle>
          <a:p>
            <a:pPr algn="ctr" eaLnBrk="1" latinLnBrk="0" hangingPunct="1">
              <a:spcBef>
                <a:spcPct val="50000"/>
              </a:spcBef>
            </a:pPr>
            <a:r>
              <a:rPr kumimoji="0" lang="en-US" altLang="ko-KR" sz="1600" dirty="0">
                <a:latin typeface="Cambria" panose="02040503050406030204" pitchFamily="18" charset="0"/>
              </a:rPr>
              <a:t>Share the common randomness between Alice and Bob </a:t>
            </a:r>
            <a:endParaRPr kumimoji="0" lang="ko-KR" altLang="en-US" sz="1600" dirty="0">
              <a:latin typeface="Cambria" panose="02040503050406030204" pitchFamily="18" charset="0"/>
            </a:endParaRPr>
          </a:p>
        </p:txBody>
      </p:sp>
      <p:sp>
        <p:nvSpPr>
          <p:cNvPr id="8" name="직사각형 10"/>
          <p:cNvSpPr>
            <a:spLocks noChangeArrowheads="1"/>
          </p:cNvSpPr>
          <p:nvPr/>
        </p:nvSpPr>
        <p:spPr bwMode="auto">
          <a:xfrm>
            <a:off x="3570762" y="4725144"/>
            <a:ext cx="2106612" cy="860425"/>
          </a:xfrm>
          <a:prstGeom prst="rect">
            <a:avLst/>
          </a:prstGeom>
          <a:solidFill>
            <a:schemeClr val="bg2">
              <a:lumMod val="40000"/>
              <a:lumOff val="60000"/>
            </a:schemeClr>
          </a:solidFill>
          <a:ln>
            <a:noFill/>
          </a:ln>
        </p:spPr>
        <p:txBody>
          <a:bodyPr anchor="ctr"/>
          <a:lstStyle>
            <a:lvl1pPr eaLnBrk="0" hangingPunct="0">
              <a:defRPr kumimoji="1" sz="1400">
                <a:solidFill>
                  <a:srgbClr val="000000"/>
                </a:solidFill>
                <a:latin typeface="맑은 고딕" panose="020B0503020000020004" pitchFamily="50" charset="-127"/>
                <a:ea typeface="맑은 고딕" panose="020B0503020000020004" pitchFamily="50" charset="-127"/>
              </a:defRPr>
            </a:lvl1pPr>
            <a:lvl2pPr marL="742950" indent="-285750" eaLnBrk="0" hangingPunct="0">
              <a:defRPr kumimoji="1" sz="1400">
                <a:solidFill>
                  <a:srgbClr val="000000"/>
                </a:solidFill>
                <a:latin typeface="맑은 고딕" panose="020B0503020000020004" pitchFamily="50" charset="-127"/>
                <a:ea typeface="맑은 고딕" panose="020B0503020000020004" pitchFamily="50" charset="-127"/>
              </a:defRPr>
            </a:lvl2pPr>
            <a:lvl3pPr marL="1143000" indent="-228600" eaLnBrk="0" hangingPunct="0">
              <a:defRPr kumimoji="1" sz="1400">
                <a:solidFill>
                  <a:srgbClr val="000000"/>
                </a:solidFill>
                <a:latin typeface="맑은 고딕" panose="020B0503020000020004" pitchFamily="50" charset="-127"/>
                <a:ea typeface="맑은 고딕" panose="020B0503020000020004" pitchFamily="50" charset="-127"/>
              </a:defRPr>
            </a:lvl3pPr>
            <a:lvl4pPr marL="1600200" indent="-228600" eaLnBrk="0" hangingPunct="0">
              <a:defRPr kumimoji="1" sz="1400">
                <a:solidFill>
                  <a:srgbClr val="000000"/>
                </a:solidFill>
                <a:latin typeface="맑은 고딕" panose="020B0503020000020004" pitchFamily="50" charset="-127"/>
                <a:ea typeface="맑은 고딕" panose="020B0503020000020004" pitchFamily="50" charset="-127"/>
              </a:defRPr>
            </a:lvl4pPr>
            <a:lvl5pPr marL="2057400" indent="-228600" eaLnBrk="0" hangingPunct="0">
              <a:defRPr kumimoji="1" sz="1400">
                <a:solidFill>
                  <a:srgbClr val="000000"/>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9pPr>
          </a:lstStyle>
          <a:p>
            <a:pPr algn="ctr" eaLnBrk="1" latinLnBrk="0" hangingPunct="1">
              <a:spcBef>
                <a:spcPct val="50000"/>
              </a:spcBef>
            </a:pPr>
            <a:r>
              <a:rPr kumimoji="0" lang="en-US" altLang="ko-KR" sz="1600" dirty="0">
                <a:latin typeface="Cambria" panose="02040503050406030204" pitchFamily="18" charset="0"/>
              </a:rPr>
              <a:t>Alice &amp; Bob agree on an identical </a:t>
            </a:r>
            <a:r>
              <a:rPr kumimoji="0" lang="en-US" altLang="ko-KR" sz="1600" dirty="0" smtClean="0">
                <a:latin typeface="Cambria" panose="02040503050406030204" pitchFamily="18" charset="0"/>
              </a:rPr>
              <a:t>random sequence</a:t>
            </a:r>
            <a:endParaRPr kumimoji="0" lang="en-US" altLang="ko-KR" sz="1600" dirty="0">
              <a:latin typeface="Cambria" panose="02040503050406030204" pitchFamily="18" charset="0"/>
            </a:endParaRPr>
          </a:p>
        </p:txBody>
      </p:sp>
      <p:sp>
        <p:nvSpPr>
          <p:cNvPr id="9" name="직사각형 11"/>
          <p:cNvSpPr>
            <a:spLocks noChangeArrowheads="1"/>
          </p:cNvSpPr>
          <p:nvPr/>
        </p:nvSpPr>
        <p:spPr bwMode="auto">
          <a:xfrm>
            <a:off x="6172674" y="4725144"/>
            <a:ext cx="2279650" cy="860425"/>
          </a:xfrm>
          <a:prstGeom prst="rect">
            <a:avLst/>
          </a:prstGeom>
          <a:solidFill>
            <a:schemeClr val="bg2">
              <a:lumMod val="40000"/>
              <a:lumOff val="60000"/>
            </a:schemeClr>
          </a:solidFill>
          <a:ln>
            <a:noFill/>
          </a:ln>
        </p:spPr>
        <p:txBody>
          <a:bodyPr anchor="ctr"/>
          <a:lstStyle>
            <a:lvl1pPr eaLnBrk="0" hangingPunct="0">
              <a:defRPr kumimoji="1" sz="1400">
                <a:solidFill>
                  <a:srgbClr val="000000"/>
                </a:solidFill>
                <a:latin typeface="맑은 고딕" panose="020B0503020000020004" pitchFamily="50" charset="-127"/>
                <a:ea typeface="맑은 고딕" panose="020B0503020000020004" pitchFamily="50" charset="-127"/>
              </a:defRPr>
            </a:lvl1pPr>
            <a:lvl2pPr marL="742950" indent="-285750" eaLnBrk="0" hangingPunct="0">
              <a:defRPr kumimoji="1" sz="1400">
                <a:solidFill>
                  <a:srgbClr val="000000"/>
                </a:solidFill>
                <a:latin typeface="맑은 고딕" panose="020B0503020000020004" pitchFamily="50" charset="-127"/>
                <a:ea typeface="맑은 고딕" panose="020B0503020000020004" pitchFamily="50" charset="-127"/>
              </a:defRPr>
            </a:lvl2pPr>
            <a:lvl3pPr marL="1143000" indent="-228600" eaLnBrk="0" hangingPunct="0">
              <a:defRPr kumimoji="1" sz="1400">
                <a:solidFill>
                  <a:srgbClr val="000000"/>
                </a:solidFill>
                <a:latin typeface="맑은 고딕" panose="020B0503020000020004" pitchFamily="50" charset="-127"/>
                <a:ea typeface="맑은 고딕" panose="020B0503020000020004" pitchFamily="50" charset="-127"/>
              </a:defRPr>
            </a:lvl3pPr>
            <a:lvl4pPr marL="1600200" indent="-228600" eaLnBrk="0" hangingPunct="0">
              <a:defRPr kumimoji="1" sz="1400">
                <a:solidFill>
                  <a:srgbClr val="000000"/>
                </a:solidFill>
                <a:latin typeface="맑은 고딕" panose="020B0503020000020004" pitchFamily="50" charset="-127"/>
                <a:ea typeface="맑은 고딕" panose="020B0503020000020004" pitchFamily="50" charset="-127"/>
              </a:defRPr>
            </a:lvl4pPr>
            <a:lvl5pPr marL="2057400" indent="-228600" eaLnBrk="0" hangingPunct="0">
              <a:defRPr kumimoji="1" sz="1400">
                <a:solidFill>
                  <a:srgbClr val="000000"/>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9pPr>
          </a:lstStyle>
          <a:p>
            <a:pPr algn="ctr" eaLnBrk="1" latinLnBrk="0" hangingPunct="1">
              <a:spcBef>
                <a:spcPct val="50000"/>
              </a:spcBef>
            </a:pPr>
            <a:r>
              <a:rPr kumimoji="0" lang="en-US" altLang="ko-KR" sz="1600" dirty="0">
                <a:latin typeface="Cambria" panose="02040503050406030204" pitchFamily="18" charset="0"/>
              </a:rPr>
              <a:t>Hash function provides the perfect </a:t>
            </a:r>
            <a:r>
              <a:rPr kumimoji="0" lang="en-US" altLang="ko-KR" sz="1600" dirty="0" smtClean="0">
                <a:latin typeface="Cambria" panose="02040503050406030204" pitchFamily="18" charset="0"/>
              </a:rPr>
              <a:t>secrecy</a:t>
            </a:r>
            <a:endParaRPr kumimoji="0" lang="ko-KR" altLang="en-US" sz="1600" dirty="0">
              <a:latin typeface="Cambria" panose="02040503050406030204" pitchFamily="18" charset="0"/>
            </a:endParaRPr>
          </a:p>
        </p:txBody>
      </p:sp>
      <p:sp>
        <p:nvSpPr>
          <p:cNvPr id="10" name="아래쪽 화살표 18"/>
          <p:cNvSpPr>
            <a:spLocks noChangeArrowheads="1"/>
          </p:cNvSpPr>
          <p:nvPr/>
        </p:nvSpPr>
        <p:spPr bwMode="auto">
          <a:xfrm rot="16200000">
            <a:off x="3047681" y="5014862"/>
            <a:ext cx="584200" cy="265113"/>
          </a:xfrm>
          <a:prstGeom prst="downArrow">
            <a:avLst>
              <a:gd name="adj1" fmla="val 50000"/>
              <a:gd name="adj2" fmla="val 50000"/>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400">
                <a:solidFill>
                  <a:srgbClr val="000000"/>
                </a:solidFill>
                <a:latin typeface="맑은 고딕" panose="020B0503020000020004" pitchFamily="50" charset="-127"/>
                <a:ea typeface="맑은 고딕" panose="020B0503020000020004" pitchFamily="50" charset="-127"/>
              </a:defRPr>
            </a:lvl1pPr>
            <a:lvl2pPr marL="742950" indent="-285750" eaLnBrk="0" hangingPunct="0">
              <a:defRPr kumimoji="1" sz="1400">
                <a:solidFill>
                  <a:srgbClr val="000000"/>
                </a:solidFill>
                <a:latin typeface="맑은 고딕" panose="020B0503020000020004" pitchFamily="50" charset="-127"/>
                <a:ea typeface="맑은 고딕" panose="020B0503020000020004" pitchFamily="50" charset="-127"/>
              </a:defRPr>
            </a:lvl2pPr>
            <a:lvl3pPr marL="1143000" indent="-228600" eaLnBrk="0" hangingPunct="0">
              <a:defRPr kumimoji="1" sz="1400">
                <a:solidFill>
                  <a:srgbClr val="000000"/>
                </a:solidFill>
                <a:latin typeface="맑은 고딕" panose="020B0503020000020004" pitchFamily="50" charset="-127"/>
                <a:ea typeface="맑은 고딕" panose="020B0503020000020004" pitchFamily="50" charset="-127"/>
              </a:defRPr>
            </a:lvl3pPr>
            <a:lvl4pPr marL="1600200" indent="-228600" eaLnBrk="0" hangingPunct="0">
              <a:defRPr kumimoji="1" sz="1400">
                <a:solidFill>
                  <a:srgbClr val="000000"/>
                </a:solidFill>
                <a:latin typeface="맑은 고딕" panose="020B0503020000020004" pitchFamily="50" charset="-127"/>
                <a:ea typeface="맑은 고딕" panose="020B0503020000020004" pitchFamily="50" charset="-127"/>
              </a:defRPr>
            </a:lvl4pPr>
            <a:lvl5pPr marL="2057400" indent="-228600" eaLnBrk="0" hangingPunct="0">
              <a:defRPr kumimoji="1" sz="1400">
                <a:solidFill>
                  <a:srgbClr val="000000"/>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9pPr>
          </a:lstStyle>
          <a:p>
            <a:pPr algn="ctr" eaLnBrk="1" latinLnBrk="0" hangingPunct="1">
              <a:spcBef>
                <a:spcPct val="50000"/>
              </a:spcBef>
            </a:pPr>
            <a:endParaRPr kumimoji="0" lang="ko-KR" altLang="en-US">
              <a:latin typeface="Cambria" panose="02040503050406030204" pitchFamily="18" charset="0"/>
            </a:endParaRPr>
          </a:p>
        </p:txBody>
      </p:sp>
      <p:sp>
        <p:nvSpPr>
          <p:cNvPr id="11" name="아래쪽 화살표 21"/>
          <p:cNvSpPr>
            <a:spLocks noChangeArrowheads="1"/>
          </p:cNvSpPr>
          <p:nvPr/>
        </p:nvSpPr>
        <p:spPr bwMode="auto">
          <a:xfrm rot="16200000">
            <a:off x="5616256" y="5045025"/>
            <a:ext cx="584200" cy="265113"/>
          </a:xfrm>
          <a:prstGeom prst="downArrow">
            <a:avLst>
              <a:gd name="adj1" fmla="val 50000"/>
              <a:gd name="adj2" fmla="val 50000"/>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1400">
                <a:solidFill>
                  <a:srgbClr val="000000"/>
                </a:solidFill>
                <a:latin typeface="맑은 고딕" panose="020B0503020000020004" pitchFamily="50" charset="-127"/>
                <a:ea typeface="맑은 고딕" panose="020B0503020000020004" pitchFamily="50" charset="-127"/>
              </a:defRPr>
            </a:lvl1pPr>
            <a:lvl2pPr marL="742950" indent="-285750" eaLnBrk="0" hangingPunct="0">
              <a:defRPr kumimoji="1" sz="1400">
                <a:solidFill>
                  <a:srgbClr val="000000"/>
                </a:solidFill>
                <a:latin typeface="맑은 고딕" panose="020B0503020000020004" pitchFamily="50" charset="-127"/>
                <a:ea typeface="맑은 고딕" panose="020B0503020000020004" pitchFamily="50" charset="-127"/>
              </a:defRPr>
            </a:lvl2pPr>
            <a:lvl3pPr marL="1143000" indent="-228600" eaLnBrk="0" hangingPunct="0">
              <a:defRPr kumimoji="1" sz="1400">
                <a:solidFill>
                  <a:srgbClr val="000000"/>
                </a:solidFill>
                <a:latin typeface="맑은 고딕" panose="020B0503020000020004" pitchFamily="50" charset="-127"/>
                <a:ea typeface="맑은 고딕" panose="020B0503020000020004" pitchFamily="50" charset="-127"/>
              </a:defRPr>
            </a:lvl3pPr>
            <a:lvl4pPr marL="1600200" indent="-228600" eaLnBrk="0" hangingPunct="0">
              <a:defRPr kumimoji="1" sz="1400">
                <a:solidFill>
                  <a:srgbClr val="000000"/>
                </a:solidFill>
                <a:latin typeface="맑은 고딕" panose="020B0503020000020004" pitchFamily="50" charset="-127"/>
                <a:ea typeface="맑은 고딕" panose="020B0503020000020004" pitchFamily="50" charset="-127"/>
              </a:defRPr>
            </a:lvl4pPr>
            <a:lvl5pPr marL="2057400" indent="-228600" eaLnBrk="0" hangingPunct="0">
              <a:defRPr kumimoji="1" sz="1400">
                <a:solidFill>
                  <a:srgbClr val="000000"/>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9pPr>
          </a:lstStyle>
          <a:p>
            <a:pPr algn="ctr" eaLnBrk="1" latinLnBrk="0" hangingPunct="1">
              <a:spcBef>
                <a:spcPct val="50000"/>
              </a:spcBef>
            </a:pPr>
            <a:endParaRPr kumimoji="0" lang="ko-KR" altLang="en-US">
              <a:latin typeface="Cambria" panose="02040503050406030204" pitchFamily="18" charset="0"/>
            </a:endParaRPr>
          </a:p>
        </p:txBody>
      </p:sp>
      <p:sp>
        <p:nvSpPr>
          <p:cNvPr id="12" name="TextBox 22"/>
          <p:cNvSpPr txBox="1">
            <a:spLocks noChangeArrowheads="1"/>
          </p:cNvSpPr>
          <p:nvPr/>
        </p:nvSpPr>
        <p:spPr bwMode="auto">
          <a:xfrm>
            <a:off x="1072037" y="4182294"/>
            <a:ext cx="20812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rgbClr val="000000"/>
                </a:solidFill>
                <a:latin typeface="맑은 고딕" panose="020B0503020000020004" pitchFamily="50" charset="-127"/>
                <a:ea typeface="맑은 고딕" panose="020B0503020000020004" pitchFamily="50" charset="-127"/>
              </a:defRPr>
            </a:lvl1pPr>
            <a:lvl2pPr marL="742950" indent="-285750" eaLnBrk="0" hangingPunct="0">
              <a:defRPr kumimoji="1" sz="1400">
                <a:solidFill>
                  <a:srgbClr val="000000"/>
                </a:solidFill>
                <a:latin typeface="맑은 고딕" panose="020B0503020000020004" pitchFamily="50" charset="-127"/>
                <a:ea typeface="맑은 고딕" panose="020B0503020000020004" pitchFamily="50" charset="-127"/>
              </a:defRPr>
            </a:lvl2pPr>
            <a:lvl3pPr marL="1143000" indent="-228600" eaLnBrk="0" hangingPunct="0">
              <a:defRPr kumimoji="1" sz="1400">
                <a:solidFill>
                  <a:srgbClr val="000000"/>
                </a:solidFill>
                <a:latin typeface="맑은 고딕" panose="020B0503020000020004" pitchFamily="50" charset="-127"/>
                <a:ea typeface="맑은 고딕" panose="020B0503020000020004" pitchFamily="50" charset="-127"/>
              </a:defRPr>
            </a:lvl3pPr>
            <a:lvl4pPr marL="1600200" indent="-228600" eaLnBrk="0" hangingPunct="0">
              <a:defRPr kumimoji="1" sz="1400">
                <a:solidFill>
                  <a:srgbClr val="000000"/>
                </a:solidFill>
                <a:latin typeface="맑은 고딕" panose="020B0503020000020004" pitchFamily="50" charset="-127"/>
                <a:ea typeface="맑은 고딕" panose="020B0503020000020004" pitchFamily="50" charset="-127"/>
              </a:defRPr>
            </a:lvl4pPr>
            <a:lvl5pPr marL="2057400" indent="-228600" eaLnBrk="0" hangingPunct="0">
              <a:defRPr kumimoji="1" sz="1400">
                <a:solidFill>
                  <a:srgbClr val="000000"/>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9pPr>
          </a:lstStyle>
          <a:p>
            <a:pPr algn="ctr" eaLnBrk="1" latinLnBrk="0" hangingPunct="1">
              <a:spcBef>
                <a:spcPct val="50000"/>
              </a:spcBef>
            </a:pPr>
            <a:r>
              <a:rPr kumimoji="0" lang="en-US" altLang="ko-KR" sz="1600" b="1" dirty="0" smtClean="0">
                <a:latin typeface="Cambria" panose="02040503050406030204" pitchFamily="18" charset="0"/>
              </a:rPr>
              <a:t>Randomness Sharing</a:t>
            </a:r>
            <a:endParaRPr kumimoji="0" lang="ko-KR" altLang="en-US" sz="1600" b="1" dirty="0">
              <a:latin typeface="Cambria" panose="02040503050406030204" pitchFamily="18" charset="0"/>
            </a:endParaRPr>
          </a:p>
        </p:txBody>
      </p:sp>
      <p:sp>
        <p:nvSpPr>
          <p:cNvPr id="13" name="TextBox 24"/>
          <p:cNvSpPr txBox="1">
            <a:spLocks noChangeArrowheads="1"/>
          </p:cNvSpPr>
          <p:nvPr/>
        </p:nvSpPr>
        <p:spPr bwMode="auto">
          <a:xfrm>
            <a:off x="3377086" y="4174068"/>
            <a:ext cx="2378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rgbClr val="000000"/>
                </a:solidFill>
                <a:latin typeface="맑은 고딕" panose="020B0503020000020004" pitchFamily="50" charset="-127"/>
                <a:ea typeface="맑은 고딕" panose="020B0503020000020004" pitchFamily="50" charset="-127"/>
              </a:defRPr>
            </a:lvl1pPr>
            <a:lvl2pPr marL="742950" indent="-285750" eaLnBrk="0" hangingPunct="0">
              <a:defRPr kumimoji="1" sz="1400">
                <a:solidFill>
                  <a:srgbClr val="000000"/>
                </a:solidFill>
                <a:latin typeface="맑은 고딕" panose="020B0503020000020004" pitchFamily="50" charset="-127"/>
                <a:ea typeface="맑은 고딕" panose="020B0503020000020004" pitchFamily="50" charset="-127"/>
              </a:defRPr>
            </a:lvl2pPr>
            <a:lvl3pPr marL="1143000" indent="-228600" eaLnBrk="0" hangingPunct="0">
              <a:defRPr kumimoji="1" sz="1400">
                <a:solidFill>
                  <a:srgbClr val="000000"/>
                </a:solidFill>
                <a:latin typeface="맑은 고딕" panose="020B0503020000020004" pitchFamily="50" charset="-127"/>
                <a:ea typeface="맑은 고딕" panose="020B0503020000020004" pitchFamily="50" charset="-127"/>
              </a:defRPr>
            </a:lvl3pPr>
            <a:lvl4pPr marL="1600200" indent="-228600" eaLnBrk="0" hangingPunct="0">
              <a:defRPr kumimoji="1" sz="1400">
                <a:solidFill>
                  <a:srgbClr val="000000"/>
                </a:solidFill>
                <a:latin typeface="맑은 고딕" panose="020B0503020000020004" pitchFamily="50" charset="-127"/>
                <a:ea typeface="맑은 고딕" panose="020B0503020000020004" pitchFamily="50" charset="-127"/>
              </a:defRPr>
            </a:lvl4pPr>
            <a:lvl5pPr marL="2057400" indent="-228600" eaLnBrk="0" hangingPunct="0">
              <a:defRPr kumimoji="1" sz="1400">
                <a:solidFill>
                  <a:srgbClr val="000000"/>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9pPr>
          </a:lstStyle>
          <a:p>
            <a:pPr algn="ctr" eaLnBrk="1" latinLnBrk="0" hangingPunct="1">
              <a:spcBef>
                <a:spcPct val="50000"/>
              </a:spcBef>
            </a:pPr>
            <a:r>
              <a:rPr kumimoji="0" lang="en-US" altLang="ko-KR" sz="1600" b="1" dirty="0">
                <a:latin typeface="Cambria" panose="02040503050406030204" pitchFamily="18" charset="0"/>
              </a:rPr>
              <a:t>Information Reconciliation</a:t>
            </a:r>
            <a:endParaRPr kumimoji="0" lang="ko-KR" altLang="en-US" sz="1600" b="1" dirty="0">
              <a:latin typeface="Cambria" panose="02040503050406030204" pitchFamily="18" charset="0"/>
            </a:endParaRPr>
          </a:p>
        </p:txBody>
      </p:sp>
      <p:sp>
        <p:nvSpPr>
          <p:cNvPr id="14" name="TextBox 25"/>
          <p:cNvSpPr txBox="1">
            <a:spLocks noChangeArrowheads="1"/>
          </p:cNvSpPr>
          <p:nvPr/>
        </p:nvSpPr>
        <p:spPr bwMode="auto">
          <a:xfrm>
            <a:off x="6337774" y="4182293"/>
            <a:ext cx="1949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rgbClr val="000000"/>
                </a:solidFill>
                <a:latin typeface="맑은 고딕" panose="020B0503020000020004" pitchFamily="50" charset="-127"/>
                <a:ea typeface="맑은 고딕" panose="020B0503020000020004" pitchFamily="50" charset="-127"/>
              </a:defRPr>
            </a:lvl1pPr>
            <a:lvl2pPr marL="742950" indent="-285750" eaLnBrk="0" hangingPunct="0">
              <a:defRPr kumimoji="1" sz="1400">
                <a:solidFill>
                  <a:srgbClr val="000000"/>
                </a:solidFill>
                <a:latin typeface="맑은 고딕" panose="020B0503020000020004" pitchFamily="50" charset="-127"/>
                <a:ea typeface="맑은 고딕" panose="020B0503020000020004" pitchFamily="50" charset="-127"/>
              </a:defRPr>
            </a:lvl2pPr>
            <a:lvl3pPr marL="1143000" indent="-228600" eaLnBrk="0" hangingPunct="0">
              <a:defRPr kumimoji="1" sz="1400">
                <a:solidFill>
                  <a:srgbClr val="000000"/>
                </a:solidFill>
                <a:latin typeface="맑은 고딕" panose="020B0503020000020004" pitchFamily="50" charset="-127"/>
                <a:ea typeface="맑은 고딕" panose="020B0503020000020004" pitchFamily="50" charset="-127"/>
              </a:defRPr>
            </a:lvl3pPr>
            <a:lvl4pPr marL="1600200" indent="-228600" eaLnBrk="0" hangingPunct="0">
              <a:defRPr kumimoji="1" sz="1400">
                <a:solidFill>
                  <a:srgbClr val="000000"/>
                </a:solidFill>
                <a:latin typeface="맑은 고딕" panose="020B0503020000020004" pitchFamily="50" charset="-127"/>
                <a:ea typeface="맑은 고딕" panose="020B0503020000020004" pitchFamily="50" charset="-127"/>
              </a:defRPr>
            </a:lvl4pPr>
            <a:lvl5pPr marL="2057400" indent="-228600" eaLnBrk="0" hangingPunct="0">
              <a:defRPr kumimoji="1" sz="1400">
                <a:solidFill>
                  <a:srgbClr val="000000"/>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9pPr>
          </a:lstStyle>
          <a:p>
            <a:pPr algn="ctr" eaLnBrk="1" latinLnBrk="0" hangingPunct="1">
              <a:spcBef>
                <a:spcPct val="50000"/>
              </a:spcBef>
            </a:pPr>
            <a:r>
              <a:rPr kumimoji="0" lang="en-US" altLang="ko-KR" sz="1600" b="1" dirty="0">
                <a:latin typeface="Cambria" panose="02040503050406030204" pitchFamily="18" charset="0"/>
              </a:rPr>
              <a:t>Privacy Amplification</a:t>
            </a:r>
            <a:endParaRPr kumimoji="0" lang="ko-KR" altLang="en-US" sz="1600" b="1" dirty="0">
              <a:latin typeface="Cambria" panose="02040503050406030204" pitchFamily="18" charset="0"/>
            </a:endParaRPr>
          </a:p>
        </p:txBody>
      </p:sp>
      <p:sp>
        <p:nvSpPr>
          <p:cNvPr id="15" name="직사각형 12"/>
          <p:cNvSpPr>
            <a:spLocks noChangeArrowheads="1"/>
          </p:cNvSpPr>
          <p:nvPr/>
        </p:nvSpPr>
        <p:spPr bwMode="auto">
          <a:xfrm>
            <a:off x="965724" y="5724200"/>
            <a:ext cx="6899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sz="1400">
                <a:solidFill>
                  <a:srgbClr val="000000"/>
                </a:solidFill>
                <a:latin typeface="맑은 고딕" panose="020B0503020000020004" pitchFamily="50" charset="-127"/>
                <a:ea typeface="맑은 고딕" panose="020B0503020000020004" pitchFamily="50" charset="-127"/>
              </a:defRPr>
            </a:lvl1pPr>
            <a:lvl2pPr marL="742950" indent="-285750" eaLnBrk="0" hangingPunct="0">
              <a:defRPr kumimoji="1" sz="1400">
                <a:solidFill>
                  <a:srgbClr val="000000"/>
                </a:solidFill>
                <a:latin typeface="맑은 고딕" panose="020B0503020000020004" pitchFamily="50" charset="-127"/>
                <a:ea typeface="맑은 고딕" panose="020B0503020000020004" pitchFamily="50" charset="-127"/>
              </a:defRPr>
            </a:lvl2pPr>
            <a:lvl3pPr marL="1143000" indent="-228600" eaLnBrk="0" hangingPunct="0">
              <a:defRPr kumimoji="1" sz="1400">
                <a:solidFill>
                  <a:srgbClr val="000000"/>
                </a:solidFill>
                <a:latin typeface="맑은 고딕" panose="020B0503020000020004" pitchFamily="50" charset="-127"/>
                <a:ea typeface="맑은 고딕" panose="020B0503020000020004" pitchFamily="50" charset="-127"/>
              </a:defRPr>
            </a:lvl3pPr>
            <a:lvl4pPr marL="1600200" indent="-228600" eaLnBrk="0" hangingPunct="0">
              <a:defRPr kumimoji="1" sz="1400">
                <a:solidFill>
                  <a:srgbClr val="000000"/>
                </a:solidFill>
                <a:latin typeface="맑은 고딕" panose="020B0503020000020004" pitchFamily="50" charset="-127"/>
                <a:ea typeface="맑은 고딕" panose="020B0503020000020004" pitchFamily="50" charset="-127"/>
              </a:defRPr>
            </a:lvl4pPr>
            <a:lvl5pPr marL="2057400" indent="-228600" eaLnBrk="0" hangingPunct="0">
              <a:defRPr kumimoji="1" sz="1400">
                <a:solidFill>
                  <a:srgbClr val="000000"/>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kumimoji="1" sz="1400">
                <a:solidFill>
                  <a:srgbClr val="000000"/>
                </a:solidFill>
                <a:latin typeface="맑은 고딕" panose="020B0503020000020004" pitchFamily="50" charset="-127"/>
                <a:ea typeface="맑은 고딕" panose="020B0503020000020004" pitchFamily="50" charset="-127"/>
              </a:defRPr>
            </a:lvl9pPr>
          </a:lstStyle>
          <a:p>
            <a:pPr eaLnBrk="1" latinLnBrk="0" hangingPunct="1">
              <a:spcBef>
                <a:spcPct val="50000"/>
              </a:spcBef>
            </a:pPr>
            <a:r>
              <a:rPr kumimoji="0" lang="en-US" altLang="ko-KR" sz="1600" b="1" i="1" dirty="0">
                <a:solidFill>
                  <a:srgbClr val="FF0000"/>
                </a:solidFill>
                <a:latin typeface="Cambria" panose="02040503050406030204" pitchFamily="18" charset="0"/>
              </a:rPr>
              <a:t>Channel response </a:t>
            </a:r>
            <a:r>
              <a:rPr kumimoji="0" lang="en-US" altLang="ko-KR" sz="1600" b="1" dirty="0">
                <a:solidFill>
                  <a:srgbClr val="FF0000"/>
                </a:solidFill>
                <a:latin typeface="Cambria" panose="02040503050406030204" pitchFamily="18" charset="0"/>
              </a:rPr>
              <a:t>between Alice &amp; Bob can be seen as the </a:t>
            </a:r>
            <a:r>
              <a:rPr kumimoji="0" lang="en-US" altLang="ko-KR" sz="1600" b="1" i="1" dirty="0">
                <a:solidFill>
                  <a:srgbClr val="FF0000"/>
                </a:solidFill>
                <a:latin typeface="Cambria" panose="02040503050406030204" pitchFamily="18" charset="0"/>
              </a:rPr>
              <a:t>common randomness</a:t>
            </a:r>
            <a:endParaRPr kumimoji="0" lang="ko-KR" altLang="en-US" sz="1600" b="1" i="1" dirty="0">
              <a:solidFill>
                <a:srgbClr val="FF0000"/>
              </a:solidFill>
              <a:latin typeface="Cambria" panose="02040503050406030204" pitchFamily="18" charset="0"/>
            </a:endParaRPr>
          </a:p>
        </p:txBody>
      </p:sp>
    </p:spTree>
    <p:extLst>
      <p:ext uri="{BB962C8B-B14F-4D97-AF65-F5344CB8AC3E}">
        <p14:creationId xmlns:p14="http://schemas.microsoft.com/office/powerpoint/2010/main" val="3844040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Secret Key Agreement Protocol</a:t>
            </a:r>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6</a:t>
            </a:fld>
            <a:endParaRPr lang="en-US" altLang="ko-KR"/>
          </a:p>
        </p:txBody>
      </p:sp>
      <p:grpSp>
        <p:nvGrpSpPr>
          <p:cNvPr id="118" name="그룹 117"/>
          <p:cNvGrpSpPr/>
          <p:nvPr/>
        </p:nvGrpSpPr>
        <p:grpSpPr>
          <a:xfrm>
            <a:off x="2231740" y="1743938"/>
            <a:ext cx="6801083" cy="4192447"/>
            <a:chOff x="2231740" y="1743938"/>
            <a:chExt cx="6801083" cy="4192447"/>
          </a:xfrm>
        </p:grpSpPr>
        <p:sp>
          <p:nvSpPr>
            <p:cNvPr id="8" name="직사각형 7"/>
            <p:cNvSpPr/>
            <p:nvPr/>
          </p:nvSpPr>
          <p:spPr bwMode="auto">
            <a:xfrm>
              <a:off x="2231740" y="1743938"/>
              <a:ext cx="4680520" cy="2075464"/>
            </a:xfrm>
            <a:prstGeom prst="rect">
              <a:avLst/>
            </a:prstGeom>
            <a:noFill/>
            <a:ln w="38100"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0" name="직사각형 9"/>
            <p:cNvSpPr/>
            <p:nvPr/>
          </p:nvSpPr>
          <p:spPr>
            <a:xfrm>
              <a:off x="2424853" y="1859725"/>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dirty="0" smtClean="0">
                  <a:solidFill>
                    <a:schemeClr val="tx1"/>
                  </a:solidFill>
                </a:rPr>
                <a:t>Alice (STA1)</a:t>
              </a:r>
              <a:endParaRPr lang="ko-KR" altLang="en-US" sz="800" dirty="0">
                <a:solidFill>
                  <a:schemeClr val="tx1"/>
                </a:solidFill>
              </a:endParaRPr>
            </a:p>
          </p:txBody>
        </p:sp>
        <p:sp>
          <p:nvSpPr>
            <p:cNvPr id="11" name="직사각형 10"/>
            <p:cNvSpPr/>
            <p:nvPr/>
          </p:nvSpPr>
          <p:spPr>
            <a:xfrm>
              <a:off x="5348664" y="1859724"/>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dirty="0" smtClean="0">
                  <a:solidFill>
                    <a:schemeClr val="tx1"/>
                  </a:solidFill>
                </a:rPr>
                <a:t>Bob (STA1)</a:t>
              </a:r>
              <a:endParaRPr lang="ko-KR" altLang="en-US" sz="800" dirty="0">
                <a:solidFill>
                  <a:schemeClr val="tx1"/>
                </a:solidFill>
              </a:endParaRPr>
            </a:p>
          </p:txBody>
        </p:sp>
        <p:sp>
          <p:nvSpPr>
            <p:cNvPr id="12" name="직사각형 11"/>
            <p:cNvSpPr/>
            <p:nvPr/>
          </p:nvSpPr>
          <p:spPr>
            <a:xfrm>
              <a:off x="2435504" y="3238362"/>
              <a:ext cx="1308480" cy="436408"/>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err="1" smtClean="0">
                  <a:solidFill>
                    <a:schemeClr val="tx1"/>
                  </a:solidFill>
                </a:rPr>
                <a:t>Quantizer</a:t>
              </a:r>
              <a:endParaRPr lang="en-US" altLang="ko-KR" sz="900" dirty="0" smtClean="0">
                <a:solidFill>
                  <a:schemeClr val="tx1"/>
                </a:solidFill>
              </a:endParaRPr>
            </a:p>
          </p:txBody>
        </p:sp>
        <p:sp>
          <p:nvSpPr>
            <p:cNvPr id="13" name="직사각형 12"/>
            <p:cNvSpPr/>
            <p:nvPr/>
          </p:nvSpPr>
          <p:spPr>
            <a:xfrm>
              <a:off x="5345972" y="3219847"/>
              <a:ext cx="1308480" cy="436408"/>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err="1" smtClean="0">
                  <a:solidFill>
                    <a:schemeClr val="tx1"/>
                  </a:solidFill>
                </a:rPr>
                <a:t>Quantizer</a:t>
              </a:r>
              <a:endParaRPr lang="en-US" altLang="ko-KR" sz="900" dirty="0" smtClean="0">
                <a:solidFill>
                  <a:schemeClr val="tx1"/>
                </a:solidFill>
              </a:endParaRPr>
            </a:p>
          </p:txBody>
        </p:sp>
        <p:sp>
          <p:nvSpPr>
            <p:cNvPr id="14" name="직사각형 13"/>
            <p:cNvSpPr/>
            <p:nvPr/>
          </p:nvSpPr>
          <p:spPr>
            <a:xfrm>
              <a:off x="2436664" y="4121129"/>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Reconciliation</a:t>
              </a:r>
            </a:p>
          </p:txBody>
        </p:sp>
        <p:sp>
          <p:nvSpPr>
            <p:cNvPr id="15" name="직사각형 14"/>
            <p:cNvSpPr/>
            <p:nvPr/>
          </p:nvSpPr>
          <p:spPr>
            <a:xfrm>
              <a:off x="5360475" y="4121129"/>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Reconciliation</a:t>
              </a:r>
            </a:p>
          </p:txBody>
        </p:sp>
        <p:grpSp>
          <p:nvGrpSpPr>
            <p:cNvPr id="16" name="그룹 15"/>
            <p:cNvGrpSpPr/>
            <p:nvPr/>
          </p:nvGrpSpPr>
          <p:grpSpPr>
            <a:xfrm>
              <a:off x="3733333" y="1988294"/>
              <a:ext cx="1615330" cy="191918"/>
              <a:chOff x="4080078" y="577850"/>
              <a:chExt cx="1671266" cy="279400"/>
            </a:xfrm>
          </p:grpSpPr>
          <p:cxnSp>
            <p:nvCxnSpPr>
              <p:cNvPr id="69" name="직선 화살표 연결선 68"/>
              <p:cNvCxnSpPr/>
              <p:nvPr/>
            </p:nvCxnSpPr>
            <p:spPr>
              <a:xfrm>
                <a:off x="4080078" y="577850"/>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0" name="직선 화살표 연결선 69"/>
              <p:cNvCxnSpPr/>
              <p:nvPr/>
            </p:nvCxnSpPr>
            <p:spPr>
              <a:xfrm flipH="1">
                <a:off x="4080078" y="857250"/>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081203" y="1974305"/>
              <a:ext cx="963725" cy="230832"/>
            </a:xfrm>
            <a:prstGeom prst="rect">
              <a:avLst/>
            </a:prstGeom>
            <a:noFill/>
          </p:spPr>
          <p:txBody>
            <a:bodyPr wrap="none" rtlCol="0">
              <a:spAutoFit/>
            </a:bodyPr>
            <a:lstStyle/>
            <a:p>
              <a:r>
                <a:rPr lang="en-US" altLang="ko-KR" sz="900" dirty="0" smtClean="0"/>
                <a:t>Channel Probing</a:t>
              </a:r>
              <a:endParaRPr lang="ko-KR" altLang="en-US" sz="900" dirty="0"/>
            </a:p>
          </p:txBody>
        </p:sp>
        <p:cxnSp>
          <p:nvCxnSpPr>
            <p:cNvPr id="18" name="직선 화살표 연결선 17"/>
            <p:cNvCxnSpPr>
              <a:stCxn id="10" idx="2"/>
              <a:endCxn id="93" idx="0"/>
            </p:cNvCxnSpPr>
            <p:nvPr/>
          </p:nvCxnSpPr>
          <p:spPr>
            <a:xfrm flipH="1">
              <a:off x="3079092" y="2337237"/>
              <a:ext cx="1" cy="213181"/>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a:stCxn id="11" idx="2"/>
              <a:endCxn id="94" idx="0"/>
            </p:cNvCxnSpPr>
            <p:nvPr/>
          </p:nvCxnSpPr>
          <p:spPr>
            <a:xfrm flipH="1">
              <a:off x="6000212" y="2337236"/>
              <a:ext cx="2692" cy="213182"/>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직선 화살표 연결선 19"/>
            <p:cNvCxnSpPr>
              <a:stCxn id="13" idx="2"/>
              <a:endCxn id="15" idx="0"/>
            </p:cNvCxnSpPr>
            <p:nvPr/>
          </p:nvCxnSpPr>
          <p:spPr>
            <a:xfrm>
              <a:off x="6000212" y="3656255"/>
              <a:ext cx="14503" cy="464874"/>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1" name="직사각형 20"/>
            <p:cNvSpPr/>
            <p:nvPr/>
          </p:nvSpPr>
          <p:spPr>
            <a:xfrm>
              <a:off x="2436664" y="4991517"/>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Privacy Amplification</a:t>
              </a:r>
            </a:p>
            <a:p>
              <a:pPr algn="ctr"/>
              <a:r>
                <a:rPr lang="en-US" altLang="ko-KR" sz="900" dirty="0">
                  <a:solidFill>
                    <a:schemeClr val="tx1"/>
                  </a:solidFill>
                </a:rPr>
                <a:t>(w/ compression</a:t>
              </a:r>
              <a:r>
                <a:rPr lang="en-US" altLang="ko-KR" sz="900" dirty="0" smtClean="0">
                  <a:solidFill>
                    <a:schemeClr val="tx1"/>
                  </a:solidFill>
                </a:rPr>
                <a:t>)</a:t>
              </a:r>
              <a:endParaRPr lang="en-US" altLang="ko-KR" sz="900" dirty="0">
                <a:solidFill>
                  <a:schemeClr val="tx1"/>
                </a:solidFill>
              </a:endParaRPr>
            </a:p>
          </p:txBody>
        </p:sp>
        <p:sp>
          <p:nvSpPr>
            <p:cNvPr id="22" name="직사각형 21"/>
            <p:cNvSpPr/>
            <p:nvPr/>
          </p:nvSpPr>
          <p:spPr>
            <a:xfrm>
              <a:off x="5360475" y="4991517"/>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Privacy Amplification</a:t>
              </a:r>
            </a:p>
            <a:p>
              <a:pPr algn="ctr"/>
              <a:r>
                <a:rPr lang="en-US" altLang="ko-KR" sz="900" dirty="0">
                  <a:solidFill>
                    <a:schemeClr val="tx1"/>
                  </a:solidFill>
                </a:rPr>
                <a:t>(w/ compression</a:t>
              </a:r>
              <a:r>
                <a:rPr lang="en-US" altLang="ko-KR" sz="900" dirty="0" smtClean="0">
                  <a:solidFill>
                    <a:schemeClr val="tx1"/>
                  </a:solidFill>
                </a:rPr>
                <a:t>)</a:t>
              </a:r>
              <a:endParaRPr lang="en-US" altLang="ko-KR" sz="900" dirty="0">
                <a:solidFill>
                  <a:schemeClr val="tx1"/>
                </a:solidFill>
              </a:endParaRPr>
            </a:p>
          </p:txBody>
        </p:sp>
        <mc:AlternateContent xmlns:mc="http://schemas.openxmlformats.org/markup-compatibility/2006" xmlns:a14="http://schemas.microsoft.com/office/drawing/2010/main">
          <mc:Choice Requires="a14">
            <p:sp>
              <p:nvSpPr>
                <p:cNvPr id="23" name="직사각형 22"/>
                <p:cNvSpPr/>
                <p:nvPr/>
              </p:nvSpPr>
              <p:spPr>
                <a:xfrm>
                  <a:off x="2435504" y="5697629"/>
                  <a:ext cx="1308480" cy="238756"/>
                </a:xfrm>
                <a:prstGeom prst="rect">
                  <a:avLst/>
                </a:prstGeom>
                <a:solidFill>
                  <a:srgbClr val="DDA39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Secret key, </a:t>
                  </a:r>
                  <a14:m>
                    <m:oMath xmlns:m="http://schemas.openxmlformats.org/officeDocument/2006/math">
                      <m:r>
                        <a:rPr lang="en-US" altLang="ko-KR" sz="900" b="0" i="1" smtClean="0">
                          <a:solidFill>
                            <a:schemeClr val="tx1"/>
                          </a:solidFill>
                          <a:latin typeface="Cambria Math" panose="02040503050406030204" pitchFamily="18" charset="0"/>
                        </a:rPr>
                        <m:t>𝑘</m:t>
                      </m:r>
                    </m:oMath>
                  </a14:m>
                  <a:endParaRPr lang="en-US" altLang="ko-KR" sz="900" dirty="0" smtClean="0">
                    <a:solidFill>
                      <a:schemeClr val="tx1"/>
                    </a:solidFill>
                  </a:endParaRPr>
                </a:p>
              </p:txBody>
            </p:sp>
          </mc:Choice>
          <mc:Fallback xmlns="">
            <p:sp>
              <p:nvSpPr>
                <p:cNvPr id="23" name="직사각형 22"/>
                <p:cNvSpPr>
                  <a:spLocks noRot="1" noChangeAspect="1" noMove="1" noResize="1" noEditPoints="1" noAdjustHandles="1" noChangeArrowheads="1" noChangeShapeType="1" noTextEdit="1"/>
                </p:cNvSpPr>
                <p:nvPr/>
              </p:nvSpPr>
              <p:spPr>
                <a:xfrm>
                  <a:off x="2435504" y="5697629"/>
                  <a:ext cx="1308480" cy="238756"/>
                </a:xfrm>
                <a:prstGeom prst="rect">
                  <a:avLst/>
                </a:prstGeom>
                <a:blipFill rotWithShape="0">
                  <a:blip r:embed="rId2"/>
                  <a:stretch>
                    <a:fillRect b="-2381"/>
                  </a:stretch>
                </a:blipFill>
                <a:ln w="19050">
                  <a:solidFill>
                    <a:srgbClr val="01010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 name="직사각형 23"/>
                <p:cNvSpPr/>
                <p:nvPr/>
              </p:nvSpPr>
              <p:spPr>
                <a:xfrm>
                  <a:off x="5359315" y="5697629"/>
                  <a:ext cx="1308480" cy="238756"/>
                </a:xfrm>
                <a:prstGeom prst="rect">
                  <a:avLst/>
                </a:prstGeom>
                <a:solidFill>
                  <a:srgbClr val="DDA39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Secret key, </a:t>
                  </a:r>
                  <a14:m>
                    <m:oMath xmlns:m="http://schemas.openxmlformats.org/officeDocument/2006/math">
                      <m:r>
                        <a:rPr lang="en-US" altLang="ko-KR" sz="900" b="0" i="1" smtClean="0">
                          <a:solidFill>
                            <a:schemeClr val="tx1"/>
                          </a:solidFill>
                          <a:latin typeface="Cambria Math" panose="02040503050406030204" pitchFamily="18" charset="0"/>
                        </a:rPr>
                        <m:t>𝑘</m:t>
                      </m:r>
                    </m:oMath>
                  </a14:m>
                  <a:endParaRPr lang="en-US" altLang="ko-KR" sz="900" dirty="0" smtClean="0">
                    <a:solidFill>
                      <a:schemeClr val="tx1"/>
                    </a:solidFill>
                  </a:endParaRPr>
                </a:p>
              </p:txBody>
            </p:sp>
          </mc:Choice>
          <mc:Fallback xmlns="">
            <p:sp>
              <p:nvSpPr>
                <p:cNvPr id="24" name="직사각형 23"/>
                <p:cNvSpPr>
                  <a:spLocks noRot="1" noChangeAspect="1" noMove="1" noResize="1" noEditPoints="1" noAdjustHandles="1" noChangeArrowheads="1" noChangeShapeType="1" noTextEdit="1"/>
                </p:cNvSpPr>
                <p:nvPr/>
              </p:nvSpPr>
              <p:spPr>
                <a:xfrm>
                  <a:off x="5359315" y="5697629"/>
                  <a:ext cx="1308480" cy="238756"/>
                </a:xfrm>
                <a:prstGeom prst="rect">
                  <a:avLst/>
                </a:prstGeom>
                <a:blipFill rotWithShape="0">
                  <a:blip r:embed="rId3"/>
                  <a:stretch>
                    <a:fillRect b="-2381"/>
                  </a:stretch>
                </a:blipFill>
                <a:ln w="19050">
                  <a:solidFill>
                    <a:srgbClr val="010101"/>
                  </a:solidFill>
                </a:ln>
              </p:spPr>
              <p:txBody>
                <a:bodyPr/>
                <a:lstStyle/>
                <a:p>
                  <a:r>
                    <a:rPr lang="ko-KR" altLang="en-US">
                      <a:noFill/>
                    </a:rPr>
                    <a:t> </a:t>
                  </a:r>
                </a:p>
              </p:txBody>
            </p:sp>
          </mc:Fallback>
        </mc:AlternateContent>
        <p:sp>
          <p:nvSpPr>
            <p:cNvPr id="27" name="직사각형 26"/>
            <p:cNvSpPr/>
            <p:nvPr/>
          </p:nvSpPr>
          <p:spPr>
            <a:xfrm>
              <a:off x="3881130" y="4071254"/>
              <a:ext cx="1341741" cy="551650"/>
            </a:xfrm>
            <a:prstGeom prst="rect">
              <a:avLst/>
            </a:prstGeom>
            <a:solidFill>
              <a:srgbClr val="DCE7F5"/>
            </a:solidFill>
            <a:ln>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800" dirty="0">
                <a:solidFill>
                  <a:schemeClr val="tx1"/>
                </a:solidFill>
              </a:endParaRPr>
            </a:p>
            <a:p>
              <a:pPr algn="ctr"/>
              <a:endParaRPr lang="en-US" altLang="ko-KR" sz="800" dirty="0" smtClean="0">
                <a:solidFill>
                  <a:schemeClr val="tx1"/>
                </a:solidFill>
              </a:endParaRPr>
            </a:p>
            <a:p>
              <a:pPr algn="ctr"/>
              <a:endParaRPr lang="en-US" altLang="ko-KR" sz="800" dirty="0">
                <a:solidFill>
                  <a:schemeClr val="tx1"/>
                </a:solidFill>
              </a:endParaRPr>
            </a:p>
            <a:p>
              <a:pPr algn="ctr"/>
              <a:endParaRPr lang="ko-KR" altLang="en-US" sz="800" dirty="0">
                <a:solidFill>
                  <a:schemeClr val="tx1"/>
                </a:solidFill>
              </a:endParaRPr>
            </a:p>
          </p:txBody>
        </p:sp>
        <p:cxnSp>
          <p:nvCxnSpPr>
            <p:cNvPr id="29" name="직선 화살표 연결선 28"/>
            <p:cNvCxnSpPr>
              <a:stCxn id="14" idx="2"/>
              <a:endCxn id="21" idx="0"/>
            </p:cNvCxnSpPr>
            <p:nvPr/>
          </p:nvCxnSpPr>
          <p:spPr>
            <a:xfrm>
              <a:off x="3090904" y="4598642"/>
              <a:ext cx="0" cy="392876"/>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0" name="직선 화살표 연결선 29"/>
            <p:cNvCxnSpPr>
              <a:stCxn id="15" idx="2"/>
              <a:endCxn id="22" idx="0"/>
            </p:cNvCxnSpPr>
            <p:nvPr/>
          </p:nvCxnSpPr>
          <p:spPr>
            <a:xfrm>
              <a:off x="6014715" y="4598642"/>
              <a:ext cx="0" cy="392876"/>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1" name="직선 화살표 연결선 30"/>
            <p:cNvCxnSpPr>
              <a:stCxn id="21" idx="2"/>
              <a:endCxn id="23" idx="0"/>
            </p:cNvCxnSpPr>
            <p:nvPr/>
          </p:nvCxnSpPr>
          <p:spPr>
            <a:xfrm flipH="1">
              <a:off x="3089744" y="5469029"/>
              <a:ext cx="1160" cy="22860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 name="직선 화살표 연결선 31"/>
            <p:cNvCxnSpPr>
              <a:stCxn id="22" idx="2"/>
              <a:endCxn id="24" idx="0"/>
            </p:cNvCxnSpPr>
            <p:nvPr/>
          </p:nvCxnSpPr>
          <p:spPr>
            <a:xfrm flipH="1">
              <a:off x="6013555" y="5469029"/>
              <a:ext cx="1160" cy="22860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37" name="그룹 36"/>
            <p:cNvGrpSpPr/>
            <p:nvPr/>
          </p:nvGrpSpPr>
          <p:grpSpPr>
            <a:xfrm>
              <a:off x="3745144" y="4263926"/>
              <a:ext cx="1615330" cy="965274"/>
              <a:chOff x="4080078" y="577850"/>
              <a:chExt cx="1671266" cy="1405275"/>
            </a:xfrm>
          </p:grpSpPr>
          <p:cxnSp>
            <p:nvCxnSpPr>
              <p:cNvPr id="67" name="직선 화살표 연결선 66"/>
              <p:cNvCxnSpPr/>
              <p:nvPr/>
            </p:nvCxnSpPr>
            <p:spPr>
              <a:xfrm>
                <a:off x="4080078" y="577850"/>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8" name="직선 화살표 연결선 67"/>
              <p:cNvCxnSpPr/>
              <p:nvPr/>
            </p:nvCxnSpPr>
            <p:spPr>
              <a:xfrm flipH="1">
                <a:off x="4080078" y="857250"/>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1" name="직선 화살표 연결선 70"/>
              <p:cNvCxnSpPr/>
              <p:nvPr/>
            </p:nvCxnSpPr>
            <p:spPr>
              <a:xfrm>
                <a:off x="4080078" y="1983125"/>
                <a:ext cx="1671266" cy="0"/>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47" name="그룹 46"/>
            <p:cNvGrpSpPr/>
            <p:nvPr/>
          </p:nvGrpSpPr>
          <p:grpSpPr>
            <a:xfrm>
              <a:off x="3004882" y="3674771"/>
              <a:ext cx="188597" cy="446359"/>
              <a:chOff x="3888094" y="2985422"/>
              <a:chExt cx="255180" cy="649817"/>
            </a:xfrm>
          </p:grpSpPr>
          <p:cxnSp>
            <p:nvCxnSpPr>
              <p:cNvPr id="65" name="직선 화살표 연결선 64"/>
              <p:cNvCxnSpPr>
                <a:stCxn id="12" idx="2"/>
                <a:endCxn id="14" idx="0"/>
              </p:cNvCxnSpPr>
              <p:nvPr/>
            </p:nvCxnSpPr>
            <p:spPr>
              <a:xfrm>
                <a:off x="4002916" y="2985422"/>
                <a:ext cx="1570" cy="649817"/>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6" name="직선 연결선 65"/>
              <p:cNvCxnSpPr/>
              <p:nvPr/>
            </p:nvCxnSpPr>
            <p:spPr>
              <a:xfrm flipH="1">
                <a:off x="3888094" y="3146847"/>
                <a:ext cx="255180" cy="255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직선 연결선 47"/>
            <p:cNvCxnSpPr/>
            <p:nvPr/>
          </p:nvCxnSpPr>
          <p:spPr>
            <a:xfrm flipH="1">
              <a:off x="5913164" y="3768087"/>
              <a:ext cx="188597" cy="175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그룹 48"/>
            <p:cNvGrpSpPr/>
            <p:nvPr/>
          </p:nvGrpSpPr>
          <p:grpSpPr>
            <a:xfrm>
              <a:off x="2995446" y="4589564"/>
              <a:ext cx="188597" cy="392876"/>
              <a:chOff x="3875327" y="2352984"/>
              <a:chExt cx="255180" cy="571959"/>
            </a:xfrm>
          </p:grpSpPr>
          <p:cxnSp>
            <p:nvCxnSpPr>
              <p:cNvPr id="63" name="직선 화살표 연결선 62"/>
              <p:cNvCxnSpPr/>
              <p:nvPr/>
            </p:nvCxnSpPr>
            <p:spPr>
              <a:xfrm>
                <a:off x="4004486" y="2352984"/>
                <a:ext cx="0" cy="571959"/>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4" name="직선 연결선 63"/>
              <p:cNvCxnSpPr/>
              <p:nvPr/>
            </p:nvCxnSpPr>
            <p:spPr>
              <a:xfrm flipH="1">
                <a:off x="3875327" y="2449766"/>
                <a:ext cx="255180" cy="255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그룹 49"/>
            <p:cNvGrpSpPr/>
            <p:nvPr/>
          </p:nvGrpSpPr>
          <p:grpSpPr>
            <a:xfrm>
              <a:off x="5920416" y="4598642"/>
              <a:ext cx="188597" cy="392876"/>
              <a:chOff x="3875327" y="2352984"/>
              <a:chExt cx="255180" cy="571959"/>
            </a:xfrm>
          </p:grpSpPr>
          <p:cxnSp>
            <p:nvCxnSpPr>
              <p:cNvPr id="61" name="직선 화살표 연결선 60"/>
              <p:cNvCxnSpPr/>
              <p:nvPr/>
            </p:nvCxnSpPr>
            <p:spPr>
              <a:xfrm>
                <a:off x="4004486" y="2352984"/>
                <a:ext cx="0" cy="571959"/>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2" name="직선 연결선 61"/>
              <p:cNvCxnSpPr/>
              <p:nvPr/>
            </p:nvCxnSpPr>
            <p:spPr>
              <a:xfrm flipH="1">
                <a:off x="3875327" y="2449766"/>
                <a:ext cx="255180" cy="255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1" name="TextBox 50"/>
                <p:cNvSpPr txBox="1"/>
                <p:nvPr/>
              </p:nvSpPr>
              <p:spPr>
                <a:xfrm>
                  <a:off x="3193479" y="3616758"/>
                  <a:ext cx="608885" cy="241476"/>
                </a:xfrm>
                <a:prstGeom prst="rect">
                  <a:avLst/>
                </a:prstGeom>
                <a:noFill/>
              </p:spPr>
              <p:txBody>
                <a:bodyPr wrap="none" rtlCol="0">
                  <a:spAutoFit/>
                </a:bodyPr>
                <a:lstStyle/>
                <a:p>
                  <a14:m>
                    <m:oMath xmlns:m="http://schemas.openxmlformats.org/officeDocument/2006/math">
                      <m:sSub>
                        <m:sSubPr>
                          <m:ctrlPr>
                            <a:rPr lang="en-US" altLang="ko-KR" sz="900" b="0" i="1" smtClean="0">
                              <a:latin typeface="Cambria Math"/>
                            </a:rPr>
                          </m:ctrlPr>
                        </m:sSubPr>
                        <m:e>
                          <m:r>
                            <a:rPr lang="en-US" altLang="ko-KR" sz="900" b="0" i="1" smtClean="0">
                              <a:latin typeface="Cambria Math" panose="02040503050406030204" pitchFamily="18" charset="0"/>
                            </a:rPr>
                            <m:t>𝑁</m:t>
                          </m:r>
                        </m:e>
                        <m:sub>
                          <m:r>
                            <a:rPr lang="en-US" altLang="ko-KR" sz="900" b="0" i="1" smtClean="0">
                              <a:latin typeface="Cambria Math" panose="02040503050406030204" pitchFamily="18" charset="0"/>
                            </a:rPr>
                            <m:t>𝑠𝑒𝑞</m:t>
                          </m:r>
                        </m:sub>
                      </m:sSub>
                    </m:oMath>
                  </a14:m>
                  <a:r>
                    <a:rPr lang="en-US" altLang="ko-KR" sz="900" dirty="0" smtClean="0"/>
                    <a:t>-bits</a:t>
                  </a:r>
                  <a:endParaRPr lang="ko-KR" altLang="en-US" sz="900" dirty="0"/>
                </a:p>
              </p:txBody>
            </p:sp>
          </mc:Choice>
          <mc:Fallback xmlns="">
            <p:sp>
              <p:nvSpPr>
                <p:cNvPr id="51" name="TextBox 50"/>
                <p:cNvSpPr txBox="1">
                  <a:spLocks noRot="1" noChangeAspect="1" noMove="1" noResize="1" noEditPoints="1" noAdjustHandles="1" noChangeArrowheads="1" noChangeShapeType="1" noTextEdit="1"/>
                </p:cNvSpPr>
                <p:nvPr/>
              </p:nvSpPr>
              <p:spPr>
                <a:xfrm>
                  <a:off x="3193479" y="3616758"/>
                  <a:ext cx="608885" cy="241476"/>
                </a:xfrm>
                <a:prstGeom prst="rect">
                  <a:avLst/>
                </a:prstGeom>
                <a:blipFill rotWithShape="0">
                  <a:blip r:embed="rId6"/>
                  <a:stretch>
                    <a:fillRect b="-5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126724" y="3616758"/>
                  <a:ext cx="608885" cy="241476"/>
                </a:xfrm>
                <a:prstGeom prst="rect">
                  <a:avLst/>
                </a:prstGeom>
                <a:noFill/>
              </p:spPr>
              <p:txBody>
                <a:bodyPr wrap="none" rtlCol="0">
                  <a:spAutoFit/>
                </a:bodyPr>
                <a:lstStyle/>
                <a:p>
                  <a14:m>
                    <m:oMath xmlns:m="http://schemas.openxmlformats.org/officeDocument/2006/math">
                      <m:sSub>
                        <m:sSubPr>
                          <m:ctrlPr>
                            <a:rPr lang="en-US" altLang="ko-KR" sz="900" b="0" i="1" smtClean="0">
                              <a:latin typeface="Cambria Math"/>
                            </a:rPr>
                          </m:ctrlPr>
                        </m:sSubPr>
                        <m:e>
                          <m:r>
                            <a:rPr lang="en-US" altLang="ko-KR" sz="900" b="0" i="1" smtClean="0">
                              <a:latin typeface="Cambria Math" panose="02040503050406030204" pitchFamily="18" charset="0"/>
                            </a:rPr>
                            <m:t>𝑁</m:t>
                          </m:r>
                        </m:e>
                        <m:sub>
                          <m:r>
                            <a:rPr lang="en-US" altLang="ko-KR" sz="900" b="0" i="1" smtClean="0">
                              <a:latin typeface="Cambria Math" panose="02040503050406030204" pitchFamily="18" charset="0"/>
                            </a:rPr>
                            <m:t>𝑠𝑒𝑞</m:t>
                          </m:r>
                        </m:sub>
                      </m:sSub>
                    </m:oMath>
                  </a14:m>
                  <a:r>
                    <a:rPr lang="en-US" altLang="ko-KR" sz="900" dirty="0" smtClean="0"/>
                    <a:t>-bits</a:t>
                  </a:r>
                  <a:endParaRPr lang="ko-KR" altLang="en-US" sz="9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126724" y="3616758"/>
                  <a:ext cx="608885" cy="241476"/>
                </a:xfrm>
                <a:prstGeom prst="rect">
                  <a:avLst/>
                </a:prstGeom>
                <a:blipFill rotWithShape="0">
                  <a:blip r:embed="rId6"/>
                  <a:stretch>
                    <a:fillRect b="-5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3193479" y="4622904"/>
                  <a:ext cx="608885" cy="241476"/>
                </a:xfrm>
                <a:prstGeom prst="rect">
                  <a:avLst/>
                </a:prstGeom>
                <a:noFill/>
              </p:spPr>
              <p:txBody>
                <a:bodyPr wrap="none" rtlCol="0">
                  <a:spAutoFit/>
                </a:bodyPr>
                <a:lstStyle/>
                <a:p>
                  <a14:m>
                    <m:oMath xmlns:m="http://schemas.openxmlformats.org/officeDocument/2006/math">
                      <m:sSub>
                        <m:sSubPr>
                          <m:ctrlPr>
                            <a:rPr lang="en-US" altLang="ko-KR" sz="900" i="1">
                              <a:latin typeface="Cambria Math"/>
                            </a:rPr>
                          </m:ctrlPr>
                        </m:sSubPr>
                        <m:e>
                          <m:r>
                            <a:rPr lang="en-US" altLang="ko-KR" sz="900" i="1">
                              <a:latin typeface="Cambria Math" panose="02040503050406030204" pitchFamily="18" charset="0"/>
                            </a:rPr>
                            <m:t>𝑁</m:t>
                          </m:r>
                        </m:e>
                        <m:sub>
                          <m:r>
                            <a:rPr lang="en-US" altLang="ko-KR" sz="900" i="1">
                              <a:latin typeface="Cambria Math" panose="02040503050406030204" pitchFamily="18" charset="0"/>
                            </a:rPr>
                            <m:t>𝑠𝑒𝑞</m:t>
                          </m:r>
                        </m:sub>
                      </m:sSub>
                    </m:oMath>
                  </a14:m>
                  <a:r>
                    <a:rPr lang="en-US" altLang="ko-KR" sz="900" dirty="0" smtClean="0"/>
                    <a:t>-bits</a:t>
                  </a:r>
                  <a:endParaRPr lang="ko-KR" altLang="en-US" sz="900" dirty="0"/>
                </a:p>
              </p:txBody>
            </p:sp>
          </mc:Choice>
          <mc:Fallback xmlns="">
            <p:sp>
              <p:nvSpPr>
                <p:cNvPr id="53" name="TextBox 52"/>
                <p:cNvSpPr txBox="1">
                  <a:spLocks noRot="1" noChangeAspect="1" noMove="1" noResize="1" noEditPoints="1" noAdjustHandles="1" noChangeArrowheads="1" noChangeShapeType="1" noTextEdit="1"/>
                </p:cNvSpPr>
                <p:nvPr/>
              </p:nvSpPr>
              <p:spPr>
                <a:xfrm>
                  <a:off x="3193479" y="4622904"/>
                  <a:ext cx="608885" cy="241476"/>
                </a:xfrm>
                <a:prstGeom prst="rect">
                  <a:avLst/>
                </a:prstGeom>
                <a:blipFill rotWithShape="0">
                  <a:blip r:embed="rId7"/>
                  <a:stretch>
                    <a:fillRect b="-5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126726" y="4622904"/>
                  <a:ext cx="608885" cy="241476"/>
                </a:xfrm>
                <a:prstGeom prst="rect">
                  <a:avLst/>
                </a:prstGeom>
                <a:noFill/>
              </p:spPr>
              <p:txBody>
                <a:bodyPr wrap="none" rtlCol="0">
                  <a:spAutoFit/>
                </a:bodyPr>
                <a:lstStyle/>
                <a:p>
                  <a14:m>
                    <m:oMath xmlns:m="http://schemas.openxmlformats.org/officeDocument/2006/math">
                      <m:sSub>
                        <m:sSubPr>
                          <m:ctrlPr>
                            <a:rPr lang="en-US" altLang="ko-KR" sz="900" i="1">
                              <a:latin typeface="Cambria Math"/>
                            </a:rPr>
                          </m:ctrlPr>
                        </m:sSubPr>
                        <m:e>
                          <m:r>
                            <a:rPr lang="en-US" altLang="ko-KR" sz="900" i="1">
                              <a:latin typeface="Cambria Math" panose="02040503050406030204" pitchFamily="18" charset="0"/>
                            </a:rPr>
                            <m:t>𝑁</m:t>
                          </m:r>
                        </m:e>
                        <m:sub>
                          <m:r>
                            <a:rPr lang="en-US" altLang="ko-KR" sz="900" i="1">
                              <a:latin typeface="Cambria Math" panose="02040503050406030204" pitchFamily="18" charset="0"/>
                            </a:rPr>
                            <m:t>𝑠𝑒𝑞</m:t>
                          </m:r>
                        </m:sub>
                      </m:sSub>
                    </m:oMath>
                  </a14:m>
                  <a:r>
                    <a:rPr lang="en-US" altLang="ko-KR" sz="900" dirty="0" smtClean="0"/>
                    <a:t>-bits</a:t>
                  </a:r>
                  <a:endParaRPr lang="ko-KR" altLang="en-US" sz="9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26726" y="4622904"/>
                  <a:ext cx="608885" cy="241476"/>
                </a:xfrm>
                <a:prstGeom prst="rect">
                  <a:avLst/>
                </a:prstGeom>
                <a:blipFill rotWithShape="0">
                  <a:blip r:embed="rId7"/>
                  <a:stretch>
                    <a:fillRect b="-5000"/>
                  </a:stretch>
                </a:blipFill>
              </p:spPr>
              <p:txBody>
                <a:bodyPr/>
                <a:lstStyle/>
                <a:p>
                  <a:r>
                    <a:rPr lang="ko-KR" altLang="en-US">
                      <a:noFill/>
                    </a:rPr>
                    <a:t> </a:t>
                  </a:r>
                </a:p>
              </p:txBody>
            </p:sp>
          </mc:Fallback>
        </mc:AlternateContent>
        <p:sp>
          <p:nvSpPr>
            <p:cNvPr id="59" name="직사각형 58"/>
            <p:cNvSpPr/>
            <p:nvPr/>
          </p:nvSpPr>
          <p:spPr>
            <a:xfrm>
              <a:off x="3930042" y="4182946"/>
              <a:ext cx="1237678" cy="16196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Syndrome</a:t>
              </a:r>
              <a:endParaRPr lang="ko-KR" altLang="en-US" sz="900" dirty="0">
                <a:solidFill>
                  <a:schemeClr val="tx1"/>
                </a:solidFill>
              </a:endParaRPr>
            </a:p>
          </p:txBody>
        </p:sp>
        <p:sp>
          <p:nvSpPr>
            <p:cNvPr id="60" name="직사각형 59"/>
            <p:cNvSpPr/>
            <p:nvPr/>
          </p:nvSpPr>
          <p:spPr>
            <a:xfrm>
              <a:off x="3930042" y="4375666"/>
              <a:ext cx="1237678" cy="16358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Agree/Disagree</a:t>
              </a:r>
              <a:endParaRPr lang="ko-KR" altLang="en-US" sz="900" dirty="0">
                <a:solidFill>
                  <a:schemeClr val="tx1"/>
                </a:solidFill>
              </a:endParaRPr>
            </a:p>
          </p:txBody>
        </p:sp>
        <p:sp>
          <p:nvSpPr>
            <p:cNvPr id="84" name="직사각형 83"/>
            <p:cNvSpPr/>
            <p:nvPr/>
          </p:nvSpPr>
          <p:spPr bwMode="auto">
            <a:xfrm>
              <a:off x="2243551" y="3959423"/>
              <a:ext cx="4680520" cy="1573604"/>
            </a:xfrm>
            <a:prstGeom prst="rect">
              <a:avLst/>
            </a:prstGeom>
            <a:noFill/>
            <a:ln w="12700"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5" name="오른쪽 중괄호 84"/>
            <p:cNvSpPr/>
            <p:nvPr/>
          </p:nvSpPr>
          <p:spPr bwMode="auto">
            <a:xfrm>
              <a:off x="6981761" y="1772816"/>
              <a:ext cx="360040" cy="1987823"/>
            </a:xfrm>
            <a:prstGeom prst="rightBrace">
              <a:avLst/>
            </a:prstGeom>
            <a:solidFill>
              <a:schemeClr val="bg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3" name="직사각형 92"/>
            <p:cNvSpPr/>
            <p:nvPr/>
          </p:nvSpPr>
          <p:spPr>
            <a:xfrm>
              <a:off x="2424852" y="2550418"/>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Channel Estimation</a:t>
              </a:r>
            </a:p>
          </p:txBody>
        </p:sp>
        <p:sp>
          <p:nvSpPr>
            <p:cNvPr id="94" name="직사각형 93"/>
            <p:cNvSpPr/>
            <p:nvPr/>
          </p:nvSpPr>
          <p:spPr>
            <a:xfrm>
              <a:off x="5345972" y="2550418"/>
              <a:ext cx="1308480" cy="477512"/>
            </a:xfrm>
            <a:prstGeom prst="rect">
              <a:avLst/>
            </a:prstGeom>
            <a:solidFill>
              <a:srgbClr val="B9CFEE"/>
            </a:solidFill>
            <a:ln w="190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Channel Estimation</a:t>
              </a:r>
            </a:p>
          </p:txBody>
        </p:sp>
        <p:sp>
          <p:nvSpPr>
            <p:cNvPr id="98" name="TextBox 97"/>
            <p:cNvSpPr txBox="1"/>
            <p:nvPr/>
          </p:nvSpPr>
          <p:spPr>
            <a:xfrm>
              <a:off x="7341801" y="2628227"/>
              <a:ext cx="1550679" cy="461665"/>
            </a:xfrm>
            <a:prstGeom prst="rect">
              <a:avLst/>
            </a:prstGeom>
            <a:noFill/>
          </p:spPr>
          <p:txBody>
            <a:bodyPr wrap="square" rtlCol="0">
              <a:spAutoFit/>
            </a:bodyPr>
            <a:lstStyle/>
            <a:p>
              <a:r>
                <a:rPr lang="en-US" altLang="ko-KR" i="1" dirty="0" smtClean="0">
                  <a:solidFill>
                    <a:srgbClr val="FF0000"/>
                  </a:solidFill>
                </a:rPr>
                <a:t>Randomness Sharing</a:t>
              </a:r>
              <a:r>
                <a:rPr lang="en-US" altLang="ko-KR" i="1" dirty="0" smtClean="0"/>
                <a:t> Protocol</a:t>
              </a:r>
              <a:endParaRPr lang="ko-KR" altLang="en-US" i="1" dirty="0"/>
            </a:p>
          </p:txBody>
        </p:sp>
        <p:cxnSp>
          <p:nvCxnSpPr>
            <p:cNvPr id="100" name="직선 화살표 연결선 99"/>
            <p:cNvCxnSpPr>
              <a:stCxn id="93" idx="2"/>
              <a:endCxn id="12" idx="0"/>
            </p:cNvCxnSpPr>
            <p:nvPr/>
          </p:nvCxnSpPr>
          <p:spPr>
            <a:xfrm>
              <a:off x="3079092" y="3027930"/>
              <a:ext cx="10652" cy="210432"/>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4" name="직선 화살표 연결선 103"/>
            <p:cNvCxnSpPr>
              <a:stCxn id="94" idx="2"/>
              <a:endCxn id="13" idx="0"/>
            </p:cNvCxnSpPr>
            <p:nvPr/>
          </p:nvCxnSpPr>
          <p:spPr>
            <a:xfrm>
              <a:off x="6000212" y="3027930"/>
              <a:ext cx="0" cy="191917"/>
            </a:xfrm>
            <a:prstGeom prst="straightConnector1">
              <a:avLst/>
            </a:prstGeom>
            <a:ln w="28575">
              <a:solidFill>
                <a:srgbClr val="010101"/>
              </a:solidFill>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113" name="오른쪽 중괄호 112"/>
            <p:cNvSpPr/>
            <p:nvPr/>
          </p:nvSpPr>
          <p:spPr bwMode="auto">
            <a:xfrm>
              <a:off x="6981761" y="3959423"/>
              <a:ext cx="360040" cy="1564109"/>
            </a:xfrm>
            <a:prstGeom prst="rightBrace">
              <a:avLst/>
            </a:prstGeom>
            <a:solidFill>
              <a:schemeClr val="bg1"/>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14" name="TextBox 113"/>
            <p:cNvSpPr txBox="1"/>
            <p:nvPr/>
          </p:nvSpPr>
          <p:spPr>
            <a:xfrm>
              <a:off x="7347472" y="4439742"/>
              <a:ext cx="1685351" cy="646331"/>
            </a:xfrm>
            <a:prstGeom prst="rect">
              <a:avLst/>
            </a:prstGeom>
            <a:noFill/>
          </p:spPr>
          <p:txBody>
            <a:bodyPr wrap="square" rtlCol="0">
              <a:spAutoFit/>
            </a:bodyPr>
            <a:lstStyle/>
            <a:p>
              <a:r>
                <a:rPr lang="en-US" altLang="ko-KR" i="1" dirty="0" smtClean="0">
                  <a:solidFill>
                    <a:srgbClr val="FF0000"/>
                  </a:solidFill>
                </a:rPr>
                <a:t>Post Processing</a:t>
              </a:r>
              <a:r>
                <a:rPr lang="en-US" altLang="ko-KR" i="1" dirty="0" smtClean="0"/>
                <a:t> Protocol For Key Extraction</a:t>
              </a:r>
              <a:endParaRPr lang="ko-KR" altLang="en-US" i="1" dirty="0"/>
            </a:p>
          </p:txBody>
        </p:sp>
      </p:grpSp>
      <mc:AlternateContent xmlns:mc="http://schemas.openxmlformats.org/markup-compatibility/2006" xmlns:a14="http://schemas.microsoft.com/office/drawing/2010/main">
        <mc:Choice Requires="a14">
          <p:sp>
            <p:nvSpPr>
              <p:cNvPr id="75" name="TextBox 74"/>
              <p:cNvSpPr txBox="1"/>
              <p:nvPr/>
            </p:nvSpPr>
            <p:spPr>
              <a:xfrm>
                <a:off x="3187946" y="5493379"/>
                <a:ext cx="1384674" cy="233782"/>
              </a:xfrm>
              <a:prstGeom prst="rect">
                <a:avLst/>
              </a:prstGeom>
              <a:noFill/>
            </p:spPr>
            <p:txBody>
              <a:bodyPr wrap="none" rtlCol="0">
                <a:spAutoFit/>
              </a:bodyPr>
              <a:lstStyle/>
              <a:p>
                <a14:m>
                  <m:oMath xmlns:m="http://schemas.openxmlformats.org/officeDocument/2006/math">
                    <m:r>
                      <a:rPr lang="en-US" altLang="ko-KR" sz="800" b="0" i="1" smtClean="0">
                        <a:latin typeface="Cambria Math" panose="02040503050406030204" pitchFamily="18" charset="0"/>
                      </a:rPr>
                      <m:t>𝛽</m:t>
                    </m:r>
                    <m:d>
                      <m:dPr>
                        <m:ctrlPr>
                          <a:rPr lang="en-US" altLang="ko-KR" sz="800" i="1">
                            <a:latin typeface="Cambria Math"/>
                          </a:rPr>
                        </m:ctrlPr>
                      </m:dPr>
                      <m:e>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𝑠𝑒𝑞</m:t>
                            </m:r>
                          </m:sub>
                        </m:sSub>
                        <m:r>
                          <a:rPr lang="en-US" altLang="ko-KR" sz="800" i="1">
                            <a:latin typeface="Cambria Math" panose="02040503050406030204" pitchFamily="18" charset="0"/>
                          </a:rPr>
                          <m:t>−</m:t>
                        </m:r>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b="0" i="1" smtClean="0">
                                <a:latin typeface="Cambria Math" panose="02040503050406030204" pitchFamily="18" charset="0"/>
                              </a:rPr>
                              <m:t>𝑙𝑒𝑎𝑘</m:t>
                            </m:r>
                          </m:sub>
                        </m:sSub>
                        <m:r>
                          <a:rPr lang="en-US" altLang="ko-KR" sz="800" i="1">
                            <a:latin typeface="Cambria Math" panose="02040503050406030204" pitchFamily="18" charset="0"/>
                          </a:rPr>
                          <m:t>−</m:t>
                        </m:r>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𝑠𝑒𝑐</m:t>
                            </m:r>
                          </m:sub>
                        </m:sSub>
                      </m:e>
                    </m:d>
                  </m:oMath>
                </a14:m>
                <a:r>
                  <a:rPr lang="en-US" altLang="ko-KR" sz="800" dirty="0" smtClean="0"/>
                  <a:t>-bits</a:t>
                </a:r>
                <a:endParaRPr lang="ko-KR" altLang="en-US" sz="800" dirty="0"/>
              </a:p>
            </p:txBody>
          </p:sp>
        </mc:Choice>
        <mc:Fallback xmlns="">
          <p:sp>
            <p:nvSpPr>
              <p:cNvPr id="75" name="TextBox 74"/>
              <p:cNvSpPr txBox="1">
                <a:spLocks noRot="1" noChangeAspect="1" noMove="1" noResize="1" noEditPoints="1" noAdjustHandles="1" noChangeArrowheads="1" noChangeShapeType="1" noTextEdit="1"/>
              </p:cNvSpPr>
              <p:nvPr/>
            </p:nvSpPr>
            <p:spPr>
              <a:xfrm>
                <a:off x="3187946" y="5493379"/>
                <a:ext cx="1384674" cy="233782"/>
              </a:xfrm>
              <a:prstGeom prst="rect">
                <a:avLst/>
              </a:prstGeom>
              <a:blipFill rotWithShape="1">
                <a:blip r:embed="rId8"/>
                <a:stretch>
                  <a:fillRect b="-263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6131703" y="5493379"/>
                <a:ext cx="1384674" cy="233782"/>
              </a:xfrm>
              <a:prstGeom prst="rect">
                <a:avLst/>
              </a:prstGeom>
              <a:noFill/>
            </p:spPr>
            <p:txBody>
              <a:bodyPr wrap="none" rtlCol="0">
                <a:spAutoFit/>
              </a:bodyPr>
              <a:lstStyle/>
              <a:p>
                <a14:m>
                  <m:oMath xmlns:m="http://schemas.openxmlformats.org/officeDocument/2006/math">
                    <m:r>
                      <a:rPr lang="en-US" altLang="ko-KR" sz="800" b="0" i="1" smtClean="0">
                        <a:latin typeface="Cambria Math" panose="02040503050406030204" pitchFamily="18" charset="0"/>
                      </a:rPr>
                      <m:t>𝛽</m:t>
                    </m:r>
                    <m:d>
                      <m:dPr>
                        <m:ctrlPr>
                          <a:rPr lang="en-US" altLang="ko-KR" sz="800" i="1">
                            <a:latin typeface="Cambria Math"/>
                          </a:rPr>
                        </m:ctrlPr>
                      </m:dPr>
                      <m:e>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𝑠𝑒𝑞</m:t>
                            </m:r>
                          </m:sub>
                        </m:sSub>
                        <m:r>
                          <a:rPr lang="en-US" altLang="ko-KR" sz="800" i="1">
                            <a:latin typeface="Cambria Math" panose="02040503050406030204" pitchFamily="18" charset="0"/>
                          </a:rPr>
                          <m:t>−</m:t>
                        </m:r>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b="0" i="1" smtClean="0">
                                <a:latin typeface="Cambria Math" panose="02040503050406030204" pitchFamily="18" charset="0"/>
                              </a:rPr>
                              <m:t>𝑙𝑒𝑎𝑘</m:t>
                            </m:r>
                          </m:sub>
                        </m:sSub>
                        <m:r>
                          <a:rPr lang="en-US" altLang="ko-KR" sz="800" i="1">
                            <a:latin typeface="Cambria Math" panose="02040503050406030204" pitchFamily="18" charset="0"/>
                          </a:rPr>
                          <m:t>−</m:t>
                        </m:r>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𝑠𝑒𝑐</m:t>
                            </m:r>
                          </m:sub>
                        </m:sSub>
                      </m:e>
                    </m:d>
                  </m:oMath>
                </a14:m>
                <a:r>
                  <a:rPr lang="en-US" altLang="ko-KR" sz="800" dirty="0" smtClean="0"/>
                  <a:t>-bits</a:t>
                </a:r>
                <a:endParaRPr lang="ko-KR" altLang="en-US" sz="800" dirty="0"/>
              </a:p>
            </p:txBody>
          </p:sp>
        </mc:Choice>
        <mc:Fallback xmlns="">
          <p:sp>
            <p:nvSpPr>
              <p:cNvPr id="76" name="TextBox 75"/>
              <p:cNvSpPr txBox="1">
                <a:spLocks noRot="1" noChangeAspect="1" noMove="1" noResize="1" noEditPoints="1" noAdjustHandles="1" noChangeArrowheads="1" noChangeShapeType="1" noTextEdit="1"/>
              </p:cNvSpPr>
              <p:nvPr/>
            </p:nvSpPr>
            <p:spPr>
              <a:xfrm>
                <a:off x="6131703" y="5493379"/>
                <a:ext cx="1384674" cy="233782"/>
              </a:xfrm>
              <a:prstGeom prst="rect">
                <a:avLst/>
              </a:prstGeom>
              <a:blipFill rotWithShape="1">
                <a:blip r:embed="rId9"/>
                <a:stretch>
                  <a:fillRect b="-263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3660198" y="4949119"/>
                <a:ext cx="1815497" cy="233782"/>
              </a:xfrm>
              <a:prstGeom prst="rect">
                <a:avLst/>
              </a:prstGeom>
              <a:noFill/>
            </p:spPr>
            <p:txBody>
              <a:bodyPr wrap="none" rtlCol="0">
                <a:spAutoFit/>
              </a:bodyPr>
              <a:lstStyle/>
              <a:p>
                <a14:m>
                  <m:oMath xmlns:m="http://schemas.openxmlformats.org/officeDocument/2006/math">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𝑠𝑒𝑞</m:t>
                        </m:r>
                      </m:sub>
                    </m:sSub>
                    <m:r>
                      <a:rPr lang="en-US" altLang="ko-KR" sz="800" i="1">
                        <a:latin typeface="Cambria Math" panose="02040503050406030204" pitchFamily="18" charset="0"/>
                      </a:rPr>
                      <m:t>+</m:t>
                    </m:r>
                    <m:d>
                      <m:dPr>
                        <m:ctrlPr>
                          <a:rPr lang="en-US" altLang="ko-KR" sz="800" i="1">
                            <a:latin typeface="Cambria Math"/>
                          </a:rPr>
                        </m:ctrlPr>
                      </m:dPr>
                      <m:e>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𝑠𝑒𝑞</m:t>
                            </m:r>
                          </m:sub>
                        </m:sSub>
                        <m:r>
                          <a:rPr lang="en-US" altLang="ko-KR" sz="800" i="1">
                            <a:latin typeface="Cambria Math" panose="02040503050406030204" pitchFamily="18" charset="0"/>
                          </a:rPr>
                          <m:t>−</m:t>
                        </m:r>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𝑙𝑒𝑎𝑘</m:t>
                            </m:r>
                          </m:sub>
                        </m:sSub>
                        <m:r>
                          <a:rPr lang="en-US" altLang="ko-KR" sz="800" i="1">
                            <a:latin typeface="Cambria Math" panose="02040503050406030204" pitchFamily="18" charset="0"/>
                          </a:rPr>
                          <m:t>−</m:t>
                        </m:r>
                        <m:sSub>
                          <m:sSubPr>
                            <m:ctrlPr>
                              <a:rPr lang="en-US" altLang="ko-KR" sz="800" i="1">
                                <a:latin typeface="Cambria Math"/>
                              </a:rPr>
                            </m:ctrlPr>
                          </m:sSubPr>
                          <m:e>
                            <m:r>
                              <a:rPr lang="en-US" altLang="ko-KR" sz="800" i="1">
                                <a:latin typeface="Cambria Math" panose="02040503050406030204" pitchFamily="18" charset="0"/>
                              </a:rPr>
                              <m:t>𝑁</m:t>
                            </m:r>
                          </m:e>
                          <m:sub>
                            <m:r>
                              <a:rPr lang="en-US" altLang="ko-KR" sz="800" i="1">
                                <a:latin typeface="Cambria Math" panose="02040503050406030204" pitchFamily="18" charset="0"/>
                              </a:rPr>
                              <m:t>𝑠𝑒𝑐</m:t>
                            </m:r>
                          </m:sub>
                        </m:sSub>
                      </m:e>
                    </m:d>
                    <m:r>
                      <a:rPr lang="en-US" altLang="ko-KR" sz="800" i="1">
                        <a:latin typeface="Cambria Math" panose="02040503050406030204" pitchFamily="18" charset="0"/>
                      </a:rPr>
                      <m:t>−1</m:t>
                    </m:r>
                  </m:oMath>
                </a14:m>
                <a:r>
                  <a:rPr lang="en-US" altLang="ko-KR" sz="800" dirty="0" smtClean="0"/>
                  <a:t>-bits</a:t>
                </a:r>
                <a:endParaRPr lang="ko-KR" altLang="en-US" sz="800" dirty="0"/>
              </a:p>
            </p:txBody>
          </p:sp>
        </mc:Choice>
        <mc:Fallback xmlns="">
          <p:sp>
            <p:nvSpPr>
              <p:cNvPr id="77" name="TextBox 76"/>
              <p:cNvSpPr txBox="1">
                <a:spLocks noRot="1" noChangeAspect="1" noMove="1" noResize="1" noEditPoints="1" noAdjustHandles="1" noChangeArrowheads="1" noChangeShapeType="1" noTextEdit="1"/>
              </p:cNvSpPr>
              <p:nvPr/>
            </p:nvSpPr>
            <p:spPr>
              <a:xfrm>
                <a:off x="3660198" y="4949119"/>
                <a:ext cx="1815497" cy="233782"/>
              </a:xfrm>
              <a:prstGeom prst="rect">
                <a:avLst/>
              </a:prstGeom>
              <a:blipFill rotWithShape="1">
                <a:blip r:embed="rId10"/>
                <a:stretch>
                  <a:fillRect b="-2632"/>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092762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내용 개체 틀 2"/>
          <p:cNvSpPr>
            <a:spLocks noGrp="1"/>
          </p:cNvSpPr>
          <p:nvPr>
            <p:ph idx="1"/>
          </p:nvPr>
        </p:nvSpPr>
        <p:spPr>
          <a:xfrm>
            <a:off x="685800" y="1981200"/>
            <a:ext cx="4007871" cy="4114800"/>
          </a:xfrm>
        </p:spPr>
        <p:txBody>
          <a:bodyPr/>
          <a:lstStyle/>
          <a:p>
            <a:r>
              <a:rPr lang="en-US" altLang="ko-KR" sz="2800" dirty="0" smtClean="0"/>
              <a:t>Mode 1</a:t>
            </a:r>
          </a:p>
        </p:txBody>
      </p:sp>
      <p:sp>
        <p:nvSpPr>
          <p:cNvPr id="144" name="내용 개체 틀 2"/>
          <p:cNvSpPr txBox="1">
            <a:spLocks/>
          </p:cNvSpPr>
          <p:nvPr/>
        </p:nvSpPr>
        <p:spPr bwMode="auto">
          <a:xfrm>
            <a:off x="4698936" y="1981200"/>
            <a:ext cx="4007871" cy="462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latinLnBrk="1"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latinLnBrk="1"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latinLnBrk="1"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2800" dirty="0" smtClean="0"/>
              <a:t>Mode 2</a:t>
            </a:r>
          </a:p>
        </p:txBody>
      </p:sp>
      <p:sp>
        <p:nvSpPr>
          <p:cNvPr id="2" name="제목 1"/>
          <p:cNvSpPr>
            <a:spLocks noGrp="1"/>
          </p:cNvSpPr>
          <p:nvPr>
            <p:ph type="title"/>
          </p:nvPr>
        </p:nvSpPr>
        <p:spPr/>
        <p:txBody>
          <a:bodyPr/>
          <a:lstStyle/>
          <a:p>
            <a:r>
              <a:rPr lang="en-US" altLang="ko-KR" dirty="0"/>
              <a:t>Randomness Sharing Protocol</a:t>
            </a:r>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7</a:t>
            </a:fld>
            <a:endParaRPr lang="en-US" altLang="ko-KR"/>
          </a:p>
        </p:txBody>
      </p:sp>
      <p:grpSp>
        <p:nvGrpSpPr>
          <p:cNvPr id="20" name="그룹 19"/>
          <p:cNvGrpSpPr/>
          <p:nvPr/>
        </p:nvGrpSpPr>
        <p:grpSpPr>
          <a:xfrm>
            <a:off x="4693737" y="2560997"/>
            <a:ext cx="3938083" cy="3815637"/>
            <a:chOff x="4693737" y="2560997"/>
            <a:chExt cx="3938083" cy="3815637"/>
          </a:xfrm>
        </p:grpSpPr>
        <mc:AlternateContent xmlns:mc="http://schemas.openxmlformats.org/markup-compatibility/2006" xmlns:a14="http://schemas.microsoft.com/office/drawing/2010/main">
          <mc:Choice Requires="a14">
            <p:sp>
              <p:nvSpPr>
                <p:cNvPr id="61" name="TextBox 60"/>
                <p:cNvSpPr txBox="1"/>
                <p:nvPr/>
              </p:nvSpPr>
              <p:spPr>
                <a:xfrm>
                  <a:off x="7739360" y="5010402"/>
                  <a:ext cx="892460" cy="402611"/>
                </a:xfrm>
                <a:prstGeom prst="rect">
                  <a:avLst/>
                </a:prstGeom>
                <a:noFill/>
              </p:spPr>
              <p:txBody>
                <a:bodyPr wrap="square" rtlCol="0">
                  <a:spAutoFit/>
                </a:bodyPr>
                <a:lstStyle/>
                <a:p>
                  <a:r>
                    <a:rPr lang="en-US" altLang="ko-KR" sz="900" dirty="0" smtClean="0"/>
                    <a:t>Stop probing if </a:t>
                  </a:r>
                  <a14:m>
                    <m:oMath xmlns:m="http://schemas.openxmlformats.org/officeDocument/2006/math">
                      <m:sSub>
                        <m:sSubPr>
                          <m:ctrlPr>
                            <a:rPr lang="en-US" altLang="ko-KR" sz="900" b="0" i="1" smtClean="0">
                              <a:latin typeface="Cambria Math"/>
                            </a:rPr>
                          </m:ctrlPr>
                        </m:sSubPr>
                        <m:e>
                          <m:r>
                            <a:rPr lang="en-US" altLang="ko-KR" sz="900" b="0" i="1" smtClean="0">
                              <a:latin typeface="Cambria Math" panose="02040503050406030204" pitchFamily="18" charset="0"/>
                            </a:rPr>
                            <m:t>𝑁</m:t>
                          </m:r>
                        </m:e>
                        <m:sub>
                          <m:r>
                            <a:rPr lang="en-US" altLang="ko-KR" sz="900" b="0" i="1" smtClean="0">
                              <a:latin typeface="Cambria Math" panose="02040503050406030204" pitchFamily="18" charset="0"/>
                            </a:rPr>
                            <m:t>𝑠𝑒𝑞</m:t>
                          </m:r>
                        </m:sub>
                      </m:sSub>
                      <m:r>
                        <a:rPr lang="en-US" altLang="ko-KR" sz="900" b="0" i="1" smtClean="0">
                          <a:latin typeface="Cambria Math" panose="02040503050406030204" pitchFamily="18" charset="0"/>
                        </a:rPr>
                        <m:t>≤</m:t>
                      </m:r>
                      <m:nary>
                        <m:naryPr>
                          <m:chr m:val="∑"/>
                          <m:ctrlPr>
                            <a:rPr lang="en-US" altLang="ko-KR" sz="900" b="0" i="1" smtClean="0">
                              <a:latin typeface="Cambria Math"/>
                            </a:rPr>
                          </m:ctrlPr>
                        </m:naryPr>
                        <m:sub>
                          <m:r>
                            <a:rPr lang="en-US" altLang="ko-KR" sz="900" b="0" i="1" smtClean="0">
                              <a:latin typeface="Cambria Math" panose="02040503050406030204" pitchFamily="18" charset="0"/>
                            </a:rPr>
                            <m:t>𝑖</m:t>
                          </m:r>
                          <m:r>
                            <a:rPr lang="en-US" altLang="ko-KR" sz="900" b="0" i="1" smtClean="0">
                              <a:latin typeface="Cambria Math" panose="02040503050406030204" pitchFamily="18" charset="0"/>
                            </a:rPr>
                            <m:t>=1</m:t>
                          </m:r>
                        </m:sub>
                        <m:sup>
                          <m:r>
                            <a:rPr lang="en-US" altLang="ko-KR" sz="900" b="0" i="1" smtClean="0">
                              <a:latin typeface="Cambria Math" panose="02040503050406030204" pitchFamily="18" charset="0"/>
                            </a:rPr>
                            <m:t>𝑗</m:t>
                          </m:r>
                        </m:sup>
                        <m:e>
                          <m:sSub>
                            <m:sSubPr>
                              <m:ctrlPr>
                                <a:rPr lang="en-US" altLang="ko-KR" sz="900" b="0" i="1" smtClean="0">
                                  <a:latin typeface="Cambria Math"/>
                                </a:rPr>
                              </m:ctrlPr>
                            </m:sSubPr>
                            <m:e>
                              <m:r>
                                <a:rPr lang="en-US" altLang="ko-KR" sz="900" b="0" i="1" smtClean="0">
                                  <a:latin typeface="Cambria Math" panose="02040503050406030204" pitchFamily="18" charset="0"/>
                                </a:rPr>
                                <m:t>𝑛</m:t>
                              </m:r>
                            </m:e>
                            <m:sub>
                              <m:r>
                                <a:rPr lang="en-US" altLang="ko-KR" sz="900" b="0" i="1" smtClean="0">
                                  <a:latin typeface="Cambria Math" panose="02040503050406030204" pitchFamily="18" charset="0"/>
                                </a:rPr>
                                <m:t>𝑖</m:t>
                              </m:r>
                            </m:sub>
                          </m:sSub>
                        </m:e>
                      </m:nary>
                    </m:oMath>
                  </a14:m>
                  <a:endParaRPr lang="en-US" altLang="ko-KR" sz="900" b="0" dirty="0" smtClean="0"/>
                </a:p>
              </p:txBody>
            </p:sp>
          </mc:Choice>
          <mc:Fallback xmlns="">
            <p:sp>
              <p:nvSpPr>
                <p:cNvPr id="61" name="TextBox 60"/>
                <p:cNvSpPr txBox="1">
                  <a:spLocks noRot="1" noChangeAspect="1" noMove="1" noResize="1" noEditPoints="1" noAdjustHandles="1" noChangeArrowheads="1" noChangeShapeType="1" noTextEdit="1"/>
                </p:cNvSpPr>
                <p:nvPr/>
              </p:nvSpPr>
              <p:spPr>
                <a:xfrm>
                  <a:off x="7739360" y="5010402"/>
                  <a:ext cx="892460" cy="402611"/>
                </a:xfrm>
                <a:prstGeom prst="rect">
                  <a:avLst/>
                </a:prstGeom>
                <a:blipFill rotWithShape="0">
                  <a:blip r:embed="rId3"/>
                  <a:stretch>
                    <a:fillRect t="-7576" r="-7534" b="-74242"/>
                  </a:stretch>
                </a:blipFill>
              </p:spPr>
              <p:txBody>
                <a:bodyPr/>
                <a:lstStyle/>
                <a:p>
                  <a:r>
                    <a:rPr lang="ko-KR" altLang="en-US">
                      <a:noFill/>
                    </a:rPr>
                    <a:t> </a:t>
                  </a:r>
                </a:p>
              </p:txBody>
            </p:sp>
          </mc:Fallback>
        </mc:AlternateContent>
        <p:sp>
          <p:nvSpPr>
            <p:cNvPr id="63" name="직사각형 62"/>
            <p:cNvSpPr/>
            <p:nvPr/>
          </p:nvSpPr>
          <p:spPr>
            <a:xfrm>
              <a:off x="7354098" y="4530268"/>
              <a:ext cx="1163544" cy="449801"/>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64" name="직사각형 63"/>
            <p:cNvSpPr/>
            <p:nvPr/>
          </p:nvSpPr>
          <p:spPr>
            <a:xfrm>
              <a:off x="4726315" y="4634399"/>
              <a:ext cx="1157951" cy="43530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70" name="직사각형 69"/>
            <p:cNvSpPr/>
            <p:nvPr/>
          </p:nvSpPr>
          <p:spPr>
            <a:xfrm>
              <a:off x="7368065" y="3631628"/>
              <a:ext cx="1091950" cy="397147"/>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cxnSp>
          <p:nvCxnSpPr>
            <p:cNvPr id="71" name="직선 연결선 70"/>
            <p:cNvCxnSpPr/>
            <p:nvPr/>
          </p:nvCxnSpPr>
          <p:spPr>
            <a:xfrm>
              <a:off x="5946983" y="2760971"/>
              <a:ext cx="0" cy="30240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직선 연결선 71"/>
            <p:cNvCxnSpPr/>
            <p:nvPr/>
          </p:nvCxnSpPr>
          <p:spPr>
            <a:xfrm>
              <a:off x="7289401" y="2760971"/>
              <a:ext cx="0" cy="30240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779084" y="2560997"/>
              <a:ext cx="434734" cy="230832"/>
            </a:xfrm>
            <a:prstGeom prst="rect">
              <a:avLst/>
            </a:prstGeom>
            <a:noFill/>
          </p:spPr>
          <p:txBody>
            <a:bodyPr wrap="none" rtlCol="0">
              <a:spAutoFit/>
            </a:bodyPr>
            <a:lstStyle/>
            <a:p>
              <a:r>
                <a:rPr lang="en-US" altLang="ko-KR" sz="900" dirty="0" smtClean="0"/>
                <a:t>Alice</a:t>
              </a:r>
              <a:endParaRPr lang="ko-KR" altLang="en-US" sz="900" dirty="0"/>
            </a:p>
          </p:txBody>
        </p:sp>
        <p:sp>
          <p:nvSpPr>
            <p:cNvPr id="74" name="TextBox 73"/>
            <p:cNvSpPr txBox="1"/>
            <p:nvPr/>
          </p:nvSpPr>
          <p:spPr>
            <a:xfrm>
              <a:off x="7143483" y="2560997"/>
              <a:ext cx="377026" cy="230832"/>
            </a:xfrm>
            <a:prstGeom prst="rect">
              <a:avLst/>
            </a:prstGeom>
            <a:noFill/>
          </p:spPr>
          <p:txBody>
            <a:bodyPr wrap="none" rtlCol="0">
              <a:spAutoFit/>
            </a:bodyPr>
            <a:lstStyle/>
            <a:p>
              <a:r>
                <a:rPr lang="en-US" altLang="ko-KR" sz="900" dirty="0" smtClean="0"/>
                <a:t>Bob</a:t>
              </a:r>
              <a:endParaRPr lang="ko-KR" altLang="en-US" sz="900" dirty="0"/>
            </a:p>
          </p:txBody>
        </p:sp>
        <p:cxnSp>
          <p:nvCxnSpPr>
            <p:cNvPr id="76" name="직선 화살표 연결선 75"/>
            <p:cNvCxnSpPr/>
            <p:nvPr/>
          </p:nvCxnSpPr>
          <p:spPr>
            <a:xfrm>
              <a:off x="5982894" y="2901280"/>
              <a:ext cx="1251784" cy="1898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7344124" y="3631628"/>
              <a:ext cx="530915" cy="230832"/>
            </a:xfrm>
            <a:prstGeom prst="rect">
              <a:avLst/>
            </a:prstGeom>
            <a:noFill/>
          </p:spPr>
          <p:txBody>
            <a:bodyPr wrap="none" rtlCol="0">
              <a:spAutoFit/>
            </a:bodyPr>
            <a:lstStyle/>
            <a:p>
              <a:r>
                <a:rPr lang="en-US" altLang="ko-KR" sz="900" dirty="0" smtClean="0">
                  <a:solidFill>
                    <a:srgbClr val="C00000"/>
                  </a:solidFill>
                </a:rPr>
                <a:t>process</a:t>
              </a:r>
              <a:endParaRPr lang="ko-KR" altLang="en-US" sz="900" dirty="0">
                <a:solidFill>
                  <a:srgbClr val="C00000"/>
                </a:solidFill>
              </a:endParaRPr>
            </a:p>
          </p:txBody>
        </p:sp>
        <mc:AlternateContent xmlns:mc="http://schemas.openxmlformats.org/markup-compatibility/2006" xmlns:a14="http://schemas.microsoft.com/office/drawing/2010/main">
          <mc:Choice Requires="a14">
            <p:sp>
              <p:nvSpPr>
                <p:cNvPr id="79" name="TextBox 78"/>
                <p:cNvSpPr txBox="1"/>
                <p:nvPr/>
              </p:nvSpPr>
              <p:spPr>
                <a:xfrm>
                  <a:off x="7344124" y="3821447"/>
                  <a:ext cx="1191224" cy="2525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900" b="1" i="1" smtClean="0">
                                <a:latin typeface="Cambria Math"/>
                              </a:rPr>
                            </m:ctrlPr>
                          </m:sSubPr>
                          <m:e>
                            <m:r>
                              <a:rPr lang="en-US" altLang="ko-KR" sz="900" b="1" i="0" smtClean="0">
                                <a:latin typeface="Cambria Math" panose="02040503050406030204" pitchFamily="18" charset="0"/>
                              </a:rPr>
                              <m:t>𝐛</m:t>
                            </m:r>
                          </m:e>
                          <m:sub>
                            <m:r>
                              <a:rPr lang="en-US" altLang="ko-KR" sz="900" b="1" i="0" smtClean="0">
                                <a:latin typeface="Cambria Math" panose="02040503050406030204" pitchFamily="18" charset="0"/>
                              </a:rPr>
                              <m:t>𝟏</m:t>
                            </m:r>
                          </m:sub>
                        </m:sSub>
                        <m:r>
                          <a:rPr lang="en-US" altLang="ko-KR" sz="900" b="0" i="1" smtClean="0">
                            <a:latin typeface="Cambria Math" panose="02040503050406030204" pitchFamily="18" charset="0"/>
                          </a:rPr>
                          <m:t>=</m:t>
                        </m:r>
                        <m:d>
                          <m:dPr>
                            <m:begChr m:val="["/>
                            <m:endChr m:val="]"/>
                            <m:ctrlPr>
                              <a:rPr lang="en-US" altLang="ko-KR" sz="900" b="0" i="1" smtClean="0">
                                <a:latin typeface="Cambria Math"/>
                              </a:rPr>
                            </m:ctrlPr>
                          </m:dPr>
                          <m:e>
                            <m:sSub>
                              <m:sSubPr>
                                <m:ctrlPr>
                                  <a:rPr lang="en-US" altLang="ko-KR" sz="900" b="0" i="1" smtClean="0">
                                    <a:latin typeface="Cambria Math"/>
                                  </a:rPr>
                                </m:ctrlPr>
                              </m:sSubPr>
                              <m:e>
                                <m:r>
                                  <a:rPr lang="en-US" altLang="ko-KR" sz="900" b="0" i="1" smtClean="0">
                                    <a:latin typeface="Cambria Math" panose="02040503050406030204" pitchFamily="18" charset="0"/>
                                  </a:rPr>
                                  <m:t>𝑏</m:t>
                                </m:r>
                              </m:e>
                              <m:sub>
                                <m:r>
                                  <a:rPr lang="en-US" altLang="ko-KR" sz="900" b="0" i="1" smtClean="0">
                                    <a:latin typeface="Cambria Math" panose="02040503050406030204" pitchFamily="18" charset="0"/>
                                  </a:rPr>
                                  <m:t>1</m:t>
                                </m:r>
                              </m:sub>
                            </m:sSub>
                            <m:r>
                              <a:rPr lang="en-US" altLang="ko-KR" sz="900" b="0" i="1" smtClean="0">
                                <a:latin typeface="Cambria Math" panose="02040503050406030204" pitchFamily="18" charset="0"/>
                              </a:rPr>
                              <m:t>, </m:t>
                            </m:r>
                            <m:sSub>
                              <m:sSubPr>
                                <m:ctrlPr>
                                  <a:rPr lang="en-US" altLang="ko-KR" sz="900" b="0" i="1" smtClean="0">
                                    <a:latin typeface="Cambria Math"/>
                                  </a:rPr>
                                </m:ctrlPr>
                              </m:sSubPr>
                              <m:e>
                                <m:r>
                                  <a:rPr lang="en-US" altLang="ko-KR" sz="900" b="0" i="1" smtClean="0">
                                    <a:latin typeface="Cambria Math" panose="02040503050406030204" pitchFamily="18" charset="0"/>
                                  </a:rPr>
                                  <m:t>𝑏</m:t>
                                </m:r>
                              </m:e>
                              <m:sub>
                                <m:r>
                                  <a:rPr lang="en-US" altLang="ko-KR" sz="900" b="0" i="1" smtClean="0">
                                    <a:latin typeface="Cambria Math" panose="02040503050406030204" pitchFamily="18" charset="0"/>
                                  </a:rPr>
                                  <m:t>2</m:t>
                                </m:r>
                              </m:sub>
                            </m:sSub>
                            <m:r>
                              <a:rPr lang="en-US" altLang="ko-KR" sz="900" b="0" i="1" smtClean="0">
                                <a:latin typeface="Cambria Math" panose="02040503050406030204" pitchFamily="18" charset="0"/>
                              </a:rPr>
                              <m:t>,…, </m:t>
                            </m:r>
                            <m:sSub>
                              <m:sSubPr>
                                <m:ctrlPr>
                                  <a:rPr lang="en-US" altLang="ko-KR" sz="900" b="0" i="1" smtClean="0">
                                    <a:latin typeface="Cambria Math"/>
                                  </a:rPr>
                                </m:ctrlPr>
                              </m:sSubPr>
                              <m:e>
                                <m:r>
                                  <a:rPr lang="en-US" altLang="ko-KR" sz="900" b="0" i="1" smtClean="0">
                                    <a:latin typeface="Cambria Math" panose="02040503050406030204" pitchFamily="18" charset="0"/>
                                  </a:rPr>
                                  <m:t>𝑏</m:t>
                                </m:r>
                              </m:e>
                              <m:sub>
                                <m:sSub>
                                  <m:sSubPr>
                                    <m:ctrlPr>
                                      <a:rPr lang="en-US" altLang="ko-KR" sz="900" b="0" i="1" smtClean="0">
                                        <a:latin typeface="Cambria Math"/>
                                      </a:rPr>
                                    </m:ctrlPr>
                                  </m:sSubPr>
                                  <m:e>
                                    <m:r>
                                      <a:rPr lang="en-US" altLang="ko-KR" sz="900" b="0" i="1" smtClean="0">
                                        <a:latin typeface="Cambria Math" panose="02040503050406030204" pitchFamily="18" charset="0"/>
                                      </a:rPr>
                                      <m:t>𝑛</m:t>
                                    </m:r>
                                  </m:e>
                                  <m:sub>
                                    <m:r>
                                      <a:rPr lang="en-US" altLang="ko-KR" sz="900" b="0" i="1" smtClean="0">
                                        <a:latin typeface="Cambria Math" panose="02040503050406030204" pitchFamily="18" charset="0"/>
                                      </a:rPr>
                                      <m:t>1</m:t>
                                    </m:r>
                                  </m:sub>
                                </m:sSub>
                              </m:sub>
                            </m:sSub>
                          </m:e>
                        </m:d>
                      </m:oMath>
                    </m:oMathPara>
                  </a14:m>
                  <a:endParaRPr lang="ko-KR" altLang="en-US" sz="900" dirty="0"/>
                </a:p>
              </p:txBody>
            </p:sp>
          </mc:Choice>
          <mc:Fallback xmlns="">
            <p:sp>
              <p:nvSpPr>
                <p:cNvPr id="79" name="TextBox 78"/>
                <p:cNvSpPr txBox="1">
                  <a:spLocks noRot="1" noChangeAspect="1" noMove="1" noResize="1" noEditPoints="1" noAdjustHandles="1" noChangeArrowheads="1" noChangeShapeType="1" noTextEdit="1"/>
                </p:cNvSpPr>
                <p:nvPr/>
              </p:nvSpPr>
              <p:spPr>
                <a:xfrm>
                  <a:off x="7344124" y="3821447"/>
                  <a:ext cx="1191224" cy="252570"/>
                </a:xfrm>
                <a:prstGeom prst="rect">
                  <a:avLst/>
                </a:prstGeom>
                <a:blipFill rotWithShape="0">
                  <a:blip r:embed="rId4"/>
                  <a:stretch>
                    <a:fillRect/>
                  </a:stretch>
                </a:blipFill>
              </p:spPr>
              <p:txBody>
                <a:bodyPr/>
                <a:lstStyle/>
                <a:p>
                  <a:r>
                    <a:rPr lang="ko-KR" altLang="en-US">
                      <a:noFill/>
                    </a:rPr>
                    <a:t> </a:t>
                  </a:r>
                </a:p>
              </p:txBody>
            </p:sp>
          </mc:Fallback>
        </mc:AlternateContent>
        <p:cxnSp>
          <p:nvCxnSpPr>
            <p:cNvPr id="80" name="직선 화살표 연결선 79"/>
            <p:cNvCxnSpPr/>
            <p:nvPr/>
          </p:nvCxnSpPr>
          <p:spPr>
            <a:xfrm flipH="1">
              <a:off x="5984604" y="3206531"/>
              <a:ext cx="1251784" cy="1898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직선 화살표 연결선 102"/>
            <p:cNvCxnSpPr/>
            <p:nvPr/>
          </p:nvCxnSpPr>
          <p:spPr>
            <a:xfrm>
              <a:off x="5972923" y="4527014"/>
              <a:ext cx="1251784" cy="1898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7333420" y="4500974"/>
              <a:ext cx="530915" cy="230832"/>
            </a:xfrm>
            <a:prstGeom prst="rect">
              <a:avLst/>
            </a:prstGeom>
            <a:noFill/>
          </p:spPr>
          <p:txBody>
            <a:bodyPr wrap="none" rtlCol="0">
              <a:spAutoFit/>
            </a:bodyPr>
            <a:lstStyle/>
            <a:p>
              <a:r>
                <a:rPr lang="en-US" altLang="ko-KR" sz="900" dirty="0" smtClean="0">
                  <a:solidFill>
                    <a:srgbClr val="C00000"/>
                  </a:solidFill>
                </a:rPr>
                <a:t>process</a:t>
              </a:r>
              <a:endParaRPr lang="ko-KR" altLang="en-US" sz="900" dirty="0">
                <a:solidFill>
                  <a:srgbClr val="C00000"/>
                </a:solidFill>
              </a:endParaRPr>
            </a:p>
          </p:txBody>
        </p:sp>
        <mc:AlternateContent xmlns:mc="http://schemas.openxmlformats.org/markup-compatibility/2006" xmlns:a14="http://schemas.microsoft.com/office/drawing/2010/main">
          <mc:Choice Requires="a14">
            <p:sp>
              <p:nvSpPr>
                <p:cNvPr id="107" name="TextBox 106"/>
                <p:cNvSpPr txBox="1"/>
                <p:nvPr/>
              </p:nvSpPr>
              <p:spPr>
                <a:xfrm>
                  <a:off x="7347448" y="4690793"/>
                  <a:ext cx="1168269" cy="2986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900" b="1" i="1" smtClean="0">
                                <a:latin typeface="Cambria Math"/>
                              </a:rPr>
                            </m:ctrlPr>
                          </m:sSubPr>
                          <m:e>
                            <m:r>
                              <a:rPr lang="en-US" altLang="ko-KR" sz="900" b="1">
                                <a:latin typeface="Cambria Math" panose="02040503050406030204" pitchFamily="18" charset="0"/>
                              </a:rPr>
                              <m:t>𝐛</m:t>
                            </m:r>
                          </m:e>
                          <m:sub>
                            <m:r>
                              <a:rPr lang="en-US" altLang="ko-KR" sz="900" b="0" i="1" smtClean="0">
                                <a:latin typeface="Cambria Math" panose="02040503050406030204" pitchFamily="18" charset="0"/>
                              </a:rPr>
                              <m:t>𝑗</m:t>
                            </m:r>
                          </m:sub>
                        </m:sSub>
                        <m:r>
                          <a:rPr lang="en-US" altLang="ko-KR" sz="900" i="1">
                            <a:latin typeface="Cambria Math" panose="02040503050406030204" pitchFamily="18" charset="0"/>
                          </a:rPr>
                          <m:t>=</m:t>
                        </m:r>
                        <m:d>
                          <m:dPr>
                            <m:begChr m:val="["/>
                            <m:endChr m:val="]"/>
                            <m:ctrlPr>
                              <a:rPr lang="en-US" altLang="ko-KR" sz="900" i="1">
                                <a:latin typeface="Cambria Math"/>
                              </a:rPr>
                            </m:ctrlPr>
                          </m:dPr>
                          <m:e>
                            <m:sSub>
                              <m:sSubPr>
                                <m:ctrlPr>
                                  <a:rPr lang="en-US" altLang="ko-KR" sz="900" i="1">
                                    <a:latin typeface="Cambria Math"/>
                                  </a:rPr>
                                </m:ctrlPr>
                              </m:sSubPr>
                              <m:e>
                                <m:r>
                                  <a:rPr lang="en-US" altLang="ko-KR" sz="900" i="1">
                                    <a:latin typeface="Cambria Math" panose="02040503050406030204" pitchFamily="18" charset="0"/>
                                  </a:rPr>
                                  <m:t>𝑏</m:t>
                                </m:r>
                              </m:e>
                              <m:sub>
                                <m:r>
                                  <a:rPr lang="en-US" altLang="ko-KR" sz="900" i="1">
                                    <a:latin typeface="Cambria Math" panose="02040503050406030204" pitchFamily="18" charset="0"/>
                                  </a:rPr>
                                  <m:t>1</m:t>
                                </m:r>
                              </m:sub>
                            </m:sSub>
                            <m:r>
                              <a:rPr lang="en-US" altLang="ko-KR" sz="900" i="1">
                                <a:latin typeface="Cambria Math" panose="02040503050406030204" pitchFamily="18" charset="0"/>
                              </a:rPr>
                              <m:t>, </m:t>
                            </m:r>
                            <m:sSub>
                              <m:sSubPr>
                                <m:ctrlPr>
                                  <a:rPr lang="en-US" altLang="ko-KR" sz="900" i="1">
                                    <a:latin typeface="Cambria Math"/>
                                  </a:rPr>
                                </m:ctrlPr>
                              </m:sSubPr>
                              <m:e>
                                <m:r>
                                  <a:rPr lang="en-US" altLang="ko-KR" sz="900" i="1">
                                    <a:latin typeface="Cambria Math" panose="02040503050406030204" pitchFamily="18" charset="0"/>
                                  </a:rPr>
                                  <m:t>𝑏</m:t>
                                </m:r>
                              </m:e>
                              <m:sub>
                                <m:r>
                                  <a:rPr lang="en-US" altLang="ko-KR" sz="900" i="1">
                                    <a:latin typeface="Cambria Math" panose="02040503050406030204" pitchFamily="18" charset="0"/>
                                  </a:rPr>
                                  <m:t>2</m:t>
                                </m:r>
                              </m:sub>
                            </m:sSub>
                            <m:r>
                              <a:rPr lang="en-US" altLang="ko-KR" sz="900" i="1">
                                <a:latin typeface="Cambria Math" panose="02040503050406030204" pitchFamily="18" charset="0"/>
                              </a:rPr>
                              <m:t>,…, </m:t>
                            </m:r>
                            <m:sSub>
                              <m:sSubPr>
                                <m:ctrlPr>
                                  <a:rPr lang="en-US" altLang="ko-KR" sz="900" i="1">
                                    <a:latin typeface="Cambria Math"/>
                                  </a:rPr>
                                </m:ctrlPr>
                              </m:sSubPr>
                              <m:e>
                                <m:r>
                                  <a:rPr lang="en-US" altLang="ko-KR" sz="900" i="1">
                                    <a:latin typeface="Cambria Math" panose="02040503050406030204" pitchFamily="18" charset="0"/>
                                  </a:rPr>
                                  <m:t>𝑏</m:t>
                                </m:r>
                              </m:e>
                              <m:sub>
                                <m:sSub>
                                  <m:sSubPr>
                                    <m:ctrlPr>
                                      <a:rPr lang="en-US" altLang="ko-KR" sz="900" i="1">
                                        <a:latin typeface="Cambria Math"/>
                                      </a:rPr>
                                    </m:ctrlPr>
                                  </m:sSubPr>
                                  <m:e>
                                    <m:r>
                                      <a:rPr lang="en-US" altLang="ko-KR" sz="900" i="1">
                                        <a:latin typeface="Cambria Math" panose="02040503050406030204" pitchFamily="18" charset="0"/>
                                      </a:rPr>
                                      <m:t>𝑛</m:t>
                                    </m:r>
                                  </m:e>
                                  <m:sub>
                                    <m:r>
                                      <a:rPr lang="en-US" altLang="ko-KR" sz="900" b="0" i="1" smtClean="0">
                                        <a:latin typeface="Cambria Math" panose="02040503050406030204" pitchFamily="18" charset="0"/>
                                      </a:rPr>
                                      <m:t>𝑗</m:t>
                                    </m:r>
                                  </m:sub>
                                </m:sSub>
                              </m:sub>
                            </m:sSub>
                          </m:e>
                        </m:d>
                      </m:oMath>
                    </m:oMathPara>
                  </a14:m>
                  <a:endParaRPr lang="ko-KR" altLang="en-US" sz="900" dirty="0"/>
                </a:p>
              </p:txBody>
            </p:sp>
          </mc:Choice>
          <mc:Fallback xmlns="">
            <p:sp>
              <p:nvSpPr>
                <p:cNvPr id="107" name="TextBox 106"/>
                <p:cNvSpPr txBox="1">
                  <a:spLocks noRot="1" noChangeAspect="1" noMove="1" noResize="1" noEditPoints="1" noAdjustHandles="1" noChangeArrowheads="1" noChangeShapeType="1" noTextEdit="1"/>
                </p:cNvSpPr>
                <p:nvPr/>
              </p:nvSpPr>
              <p:spPr>
                <a:xfrm>
                  <a:off x="7347448" y="4690793"/>
                  <a:ext cx="1168269" cy="298608"/>
                </a:xfrm>
                <a:prstGeom prst="rect">
                  <a:avLst/>
                </a:prstGeom>
                <a:blipFill rotWithShape="0">
                  <a:blip r:embed="rId5"/>
                  <a:stretch>
                    <a:fillRect/>
                  </a:stretch>
                </a:blipFill>
              </p:spPr>
              <p:txBody>
                <a:bodyPr/>
                <a:lstStyle/>
                <a:p>
                  <a:r>
                    <a:rPr lang="ko-KR" altLang="en-US">
                      <a:noFill/>
                    </a:rPr>
                    <a:t> </a:t>
                  </a:r>
                </a:p>
              </p:txBody>
            </p:sp>
          </mc:Fallback>
        </mc:AlternateContent>
        <p:cxnSp>
          <p:nvCxnSpPr>
            <p:cNvPr id="108" name="직선 화살표 연결선 107"/>
            <p:cNvCxnSpPr/>
            <p:nvPr/>
          </p:nvCxnSpPr>
          <p:spPr>
            <a:xfrm flipH="1">
              <a:off x="5971227" y="4810661"/>
              <a:ext cx="1251784" cy="1898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4693737" y="4604197"/>
              <a:ext cx="530915" cy="230832"/>
            </a:xfrm>
            <a:prstGeom prst="rect">
              <a:avLst/>
            </a:prstGeom>
            <a:noFill/>
          </p:spPr>
          <p:txBody>
            <a:bodyPr wrap="none" rtlCol="0">
              <a:spAutoFit/>
            </a:bodyPr>
            <a:lstStyle/>
            <a:p>
              <a:r>
                <a:rPr lang="en-US" altLang="ko-KR" sz="900" dirty="0" smtClean="0">
                  <a:solidFill>
                    <a:srgbClr val="C00000"/>
                  </a:solidFill>
                </a:rPr>
                <a:t>process</a:t>
              </a:r>
              <a:endParaRPr lang="ko-KR" altLang="en-US" sz="900" dirty="0">
                <a:solidFill>
                  <a:srgbClr val="C00000"/>
                </a:solidFill>
              </a:endParaRPr>
            </a:p>
          </p:txBody>
        </p:sp>
        <mc:AlternateContent xmlns:mc="http://schemas.openxmlformats.org/markup-compatibility/2006" xmlns:a14="http://schemas.microsoft.com/office/drawing/2010/main">
          <mc:Choice Requires="a14">
            <p:sp>
              <p:nvSpPr>
                <p:cNvPr id="110" name="TextBox 109"/>
                <p:cNvSpPr txBox="1"/>
                <p:nvPr/>
              </p:nvSpPr>
              <p:spPr>
                <a:xfrm>
                  <a:off x="4716599" y="4765780"/>
                  <a:ext cx="1177630" cy="2986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900" i="1" smtClean="0">
                                <a:latin typeface="Cambria Math"/>
                              </a:rPr>
                            </m:ctrlPr>
                          </m:sSubPr>
                          <m:e>
                            <m:r>
                              <a:rPr lang="en-US" altLang="ko-KR" sz="900" b="1">
                                <a:latin typeface="Cambria Math" panose="02040503050406030204" pitchFamily="18" charset="0"/>
                              </a:rPr>
                              <m:t>𝐚</m:t>
                            </m:r>
                          </m:e>
                          <m:sub>
                            <m:r>
                              <a:rPr lang="en-US" altLang="ko-KR" sz="900" b="0" i="1" smtClean="0">
                                <a:latin typeface="Cambria Math" panose="02040503050406030204" pitchFamily="18" charset="0"/>
                              </a:rPr>
                              <m:t>𝑗</m:t>
                            </m:r>
                          </m:sub>
                        </m:sSub>
                        <m:r>
                          <a:rPr lang="en-US" altLang="ko-KR" sz="900" i="1">
                            <a:latin typeface="Cambria Math" panose="02040503050406030204" pitchFamily="18" charset="0"/>
                          </a:rPr>
                          <m:t>=</m:t>
                        </m:r>
                        <m:d>
                          <m:dPr>
                            <m:begChr m:val="["/>
                            <m:endChr m:val="]"/>
                            <m:ctrlPr>
                              <a:rPr lang="en-US" altLang="ko-KR" sz="900" i="1">
                                <a:latin typeface="Cambria Math"/>
                              </a:rPr>
                            </m:ctrlPr>
                          </m:dPr>
                          <m:e>
                            <m:sSub>
                              <m:sSubPr>
                                <m:ctrlPr>
                                  <a:rPr lang="en-US" altLang="ko-KR" sz="900" i="1">
                                    <a:latin typeface="Cambria Math"/>
                                  </a:rPr>
                                </m:ctrlPr>
                              </m:sSubPr>
                              <m:e>
                                <m:r>
                                  <a:rPr lang="en-US" altLang="ko-KR" sz="900" i="1">
                                    <a:latin typeface="Cambria Math" panose="02040503050406030204" pitchFamily="18" charset="0"/>
                                  </a:rPr>
                                  <m:t>𝑎</m:t>
                                </m:r>
                              </m:e>
                              <m:sub>
                                <m:r>
                                  <a:rPr lang="en-US" altLang="ko-KR" sz="900" i="1">
                                    <a:latin typeface="Cambria Math" panose="02040503050406030204" pitchFamily="18" charset="0"/>
                                  </a:rPr>
                                  <m:t>1</m:t>
                                </m:r>
                              </m:sub>
                            </m:sSub>
                            <m:r>
                              <a:rPr lang="en-US" altLang="ko-KR" sz="900" i="1">
                                <a:latin typeface="Cambria Math" panose="02040503050406030204" pitchFamily="18" charset="0"/>
                              </a:rPr>
                              <m:t>, </m:t>
                            </m:r>
                            <m:sSub>
                              <m:sSubPr>
                                <m:ctrlPr>
                                  <a:rPr lang="en-US" altLang="ko-KR" sz="900" i="1">
                                    <a:latin typeface="Cambria Math"/>
                                  </a:rPr>
                                </m:ctrlPr>
                              </m:sSubPr>
                              <m:e>
                                <m:r>
                                  <a:rPr lang="en-US" altLang="ko-KR" sz="900" i="1">
                                    <a:latin typeface="Cambria Math" panose="02040503050406030204" pitchFamily="18" charset="0"/>
                                  </a:rPr>
                                  <m:t>𝑎</m:t>
                                </m:r>
                              </m:e>
                              <m:sub>
                                <m:r>
                                  <a:rPr lang="en-US" altLang="ko-KR" sz="900" i="1">
                                    <a:latin typeface="Cambria Math" panose="02040503050406030204" pitchFamily="18" charset="0"/>
                                  </a:rPr>
                                  <m:t>2</m:t>
                                </m:r>
                              </m:sub>
                            </m:sSub>
                            <m:r>
                              <a:rPr lang="en-US" altLang="ko-KR" sz="900" i="1">
                                <a:latin typeface="Cambria Math" panose="02040503050406030204" pitchFamily="18" charset="0"/>
                              </a:rPr>
                              <m:t>,…, </m:t>
                            </m:r>
                            <m:sSub>
                              <m:sSubPr>
                                <m:ctrlPr>
                                  <a:rPr lang="en-US" altLang="ko-KR" sz="900" i="1">
                                    <a:latin typeface="Cambria Math"/>
                                  </a:rPr>
                                </m:ctrlPr>
                              </m:sSubPr>
                              <m:e>
                                <m:r>
                                  <a:rPr lang="en-US" altLang="ko-KR" sz="900" i="1">
                                    <a:latin typeface="Cambria Math" panose="02040503050406030204" pitchFamily="18" charset="0"/>
                                  </a:rPr>
                                  <m:t>𝑎</m:t>
                                </m:r>
                              </m:e>
                              <m:sub>
                                <m:sSub>
                                  <m:sSubPr>
                                    <m:ctrlPr>
                                      <a:rPr lang="en-US" altLang="ko-KR" sz="900" i="1">
                                        <a:latin typeface="Cambria Math"/>
                                      </a:rPr>
                                    </m:ctrlPr>
                                  </m:sSubPr>
                                  <m:e>
                                    <m:r>
                                      <a:rPr lang="en-US" altLang="ko-KR" sz="900" i="1">
                                        <a:latin typeface="Cambria Math" panose="02040503050406030204" pitchFamily="18" charset="0"/>
                                      </a:rPr>
                                      <m:t>𝑛</m:t>
                                    </m:r>
                                  </m:e>
                                  <m:sub>
                                    <m:r>
                                      <a:rPr lang="en-US" altLang="ko-KR" sz="900" b="0" i="1" smtClean="0">
                                        <a:latin typeface="Cambria Math" panose="02040503050406030204" pitchFamily="18" charset="0"/>
                                      </a:rPr>
                                      <m:t>𝑗</m:t>
                                    </m:r>
                                  </m:sub>
                                </m:sSub>
                              </m:sub>
                            </m:sSub>
                          </m:e>
                        </m:d>
                      </m:oMath>
                    </m:oMathPara>
                  </a14:m>
                  <a:endParaRPr lang="ko-KR" altLang="en-US" sz="900" dirty="0"/>
                </a:p>
              </p:txBody>
            </p:sp>
          </mc:Choice>
          <mc:Fallback xmlns="">
            <p:sp>
              <p:nvSpPr>
                <p:cNvPr id="110" name="TextBox 109"/>
                <p:cNvSpPr txBox="1">
                  <a:spLocks noRot="1" noChangeAspect="1" noMove="1" noResize="1" noEditPoints="1" noAdjustHandles="1" noChangeArrowheads="1" noChangeShapeType="1" noTextEdit="1"/>
                </p:cNvSpPr>
                <p:nvPr/>
              </p:nvSpPr>
              <p:spPr>
                <a:xfrm>
                  <a:off x="4716599" y="4765780"/>
                  <a:ext cx="1177630" cy="298608"/>
                </a:xfrm>
                <a:prstGeom prst="rect">
                  <a:avLst/>
                </a:prstGeom>
                <a:blipFill rotWithShape="0">
                  <a:blip r:embed="rId6"/>
                  <a:stretch>
                    <a:fillRect/>
                  </a:stretch>
                </a:blipFill>
              </p:spPr>
              <p:txBody>
                <a:bodyPr/>
                <a:lstStyle/>
                <a:p>
                  <a:r>
                    <a:rPr lang="ko-KR" altLang="en-US">
                      <a:noFill/>
                    </a:rPr>
                    <a:t> </a:t>
                  </a:r>
                </a:p>
              </p:txBody>
            </p:sp>
          </mc:Fallback>
        </mc:AlternateContent>
        <p:sp>
          <p:nvSpPr>
            <p:cNvPr id="111" name="아래쪽 화살표 110"/>
            <p:cNvSpPr/>
            <p:nvPr/>
          </p:nvSpPr>
          <p:spPr>
            <a:xfrm>
              <a:off x="7559820" y="5127439"/>
              <a:ext cx="238069" cy="14869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112" name="아래쪽 화살표 111"/>
            <p:cNvSpPr/>
            <p:nvPr/>
          </p:nvSpPr>
          <p:spPr>
            <a:xfrm>
              <a:off x="5192255" y="5251225"/>
              <a:ext cx="238069" cy="14869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mc:AlternateContent xmlns:mc="http://schemas.openxmlformats.org/markup-compatibility/2006" xmlns:a14="http://schemas.microsoft.com/office/drawing/2010/main">
          <mc:Choice Requires="a14">
            <p:sp>
              <p:nvSpPr>
                <p:cNvPr id="129" name="TextBox 128"/>
                <p:cNvSpPr txBox="1"/>
                <p:nvPr/>
              </p:nvSpPr>
              <p:spPr>
                <a:xfrm>
                  <a:off x="4842229" y="5517453"/>
                  <a:ext cx="1002264" cy="379976"/>
                </a:xfrm>
                <a:prstGeom prst="rect">
                  <a:avLst/>
                </a:prstGeom>
                <a:noFill/>
              </p:spPr>
              <p:txBody>
                <a:bodyPr wrap="square" rtlCol="0">
                  <a:spAutoFit/>
                </a:bodyPr>
                <a:lstStyle/>
                <a:p>
                  <a:r>
                    <a:rPr lang="en-US" altLang="ko-KR" sz="900" dirty="0" smtClean="0"/>
                    <a:t>Gathering Enough </a:t>
                  </a:r>
                  <a14:m>
                    <m:oMath xmlns:m="http://schemas.openxmlformats.org/officeDocument/2006/math">
                      <m:sSub>
                        <m:sSubPr>
                          <m:ctrlPr>
                            <a:rPr lang="en-US" altLang="ko-KR" sz="900" b="0" i="1" smtClean="0">
                              <a:latin typeface="Cambria Math"/>
                            </a:rPr>
                          </m:ctrlPr>
                        </m:sSubPr>
                        <m:e>
                          <m:r>
                            <a:rPr lang="en-US" altLang="ko-KR" sz="900" b="0" i="1" smtClean="0">
                              <a:latin typeface="Cambria Math" panose="02040503050406030204" pitchFamily="18" charset="0"/>
                            </a:rPr>
                            <m:t>𝑁</m:t>
                          </m:r>
                        </m:e>
                        <m:sub>
                          <m:r>
                            <a:rPr lang="en-US" altLang="ko-KR" sz="900" b="0" i="1" smtClean="0">
                              <a:latin typeface="Cambria Math" panose="02040503050406030204" pitchFamily="18" charset="0"/>
                            </a:rPr>
                            <m:t>𝑠𝑒𝑞</m:t>
                          </m:r>
                        </m:sub>
                      </m:sSub>
                    </m:oMath>
                  </a14:m>
                  <a:r>
                    <a:rPr lang="en-US" altLang="ko-KR" sz="900" dirty="0" smtClean="0"/>
                    <a:t>-bits</a:t>
                  </a:r>
                  <a:endParaRPr lang="ko-KR" altLang="en-US" sz="900" dirty="0"/>
                </a:p>
              </p:txBody>
            </p:sp>
          </mc:Choice>
          <mc:Fallback xmlns="">
            <p:sp>
              <p:nvSpPr>
                <p:cNvPr id="129" name="TextBox 128"/>
                <p:cNvSpPr txBox="1">
                  <a:spLocks noRot="1" noChangeAspect="1" noMove="1" noResize="1" noEditPoints="1" noAdjustHandles="1" noChangeArrowheads="1" noChangeShapeType="1" noTextEdit="1"/>
                </p:cNvSpPr>
                <p:nvPr/>
              </p:nvSpPr>
              <p:spPr>
                <a:xfrm>
                  <a:off x="4842229" y="5517453"/>
                  <a:ext cx="1002264" cy="379976"/>
                </a:xfrm>
                <a:prstGeom prst="rect">
                  <a:avLst/>
                </a:prstGeom>
                <a:blipFill rotWithShape="0">
                  <a:blip r:embed="rId7"/>
                  <a:stretch>
                    <a:fillRect b="-322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0" name="TextBox 129"/>
                <p:cNvSpPr txBox="1"/>
                <p:nvPr/>
              </p:nvSpPr>
              <p:spPr>
                <a:xfrm>
                  <a:off x="7425174" y="5526027"/>
                  <a:ext cx="988057" cy="379976"/>
                </a:xfrm>
                <a:prstGeom prst="rect">
                  <a:avLst/>
                </a:prstGeom>
                <a:noFill/>
              </p:spPr>
              <p:txBody>
                <a:bodyPr wrap="square" rtlCol="0">
                  <a:spAutoFit/>
                </a:bodyPr>
                <a:lstStyle/>
                <a:p>
                  <a:r>
                    <a:rPr lang="en-US" altLang="ko-KR" sz="900" dirty="0" smtClean="0"/>
                    <a:t>Gathering Enough </a:t>
                  </a:r>
                  <a14:m>
                    <m:oMath xmlns:m="http://schemas.openxmlformats.org/officeDocument/2006/math">
                      <m:sSub>
                        <m:sSubPr>
                          <m:ctrlPr>
                            <a:rPr lang="en-US" altLang="ko-KR" sz="900" b="0" i="1" smtClean="0">
                              <a:latin typeface="Cambria Math"/>
                            </a:rPr>
                          </m:ctrlPr>
                        </m:sSubPr>
                        <m:e>
                          <m:r>
                            <a:rPr lang="en-US" altLang="ko-KR" sz="900" i="1">
                              <a:latin typeface="Cambria Math" panose="02040503050406030204" pitchFamily="18" charset="0"/>
                            </a:rPr>
                            <m:t>𝑁</m:t>
                          </m:r>
                        </m:e>
                        <m:sub>
                          <m:r>
                            <a:rPr lang="en-US" altLang="ko-KR" sz="900" b="0" i="1" smtClean="0">
                              <a:latin typeface="Cambria Math" panose="02040503050406030204" pitchFamily="18" charset="0"/>
                            </a:rPr>
                            <m:t>𝑠𝑒𝑞</m:t>
                          </m:r>
                        </m:sub>
                      </m:sSub>
                    </m:oMath>
                  </a14:m>
                  <a:r>
                    <a:rPr lang="en-US" altLang="ko-KR" sz="900" dirty="0"/>
                    <a:t>-bits</a:t>
                  </a:r>
                  <a:endParaRPr lang="ko-KR" altLang="en-US" sz="900" dirty="0"/>
                </a:p>
              </p:txBody>
            </p:sp>
          </mc:Choice>
          <mc:Fallback xmlns="">
            <p:sp>
              <p:nvSpPr>
                <p:cNvPr id="130" name="TextBox 129"/>
                <p:cNvSpPr txBox="1">
                  <a:spLocks noRot="1" noChangeAspect="1" noMove="1" noResize="1" noEditPoints="1" noAdjustHandles="1" noChangeArrowheads="1" noChangeShapeType="1" noTextEdit="1"/>
                </p:cNvSpPr>
                <p:nvPr/>
              </p:nvSpPr>
              <p:spPr>
                <a:xfrm>
                  <a:off x="7425174" y="5526027"/>
                  <a:ext cx="988057" cy="379976"/>
                </a:xfrm>
                <a:prstGeom prst="rect">
                  <a:avLst/>
                </a:prstGeom>
                <a:blipFill rotWithShape="0">
                  <a:blip r:embed="rId8"/>
                  <a:stretch>
                    <a:fillRect b="-161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1" name="TextBox 130"/>
                <p:cNvSpPr txBox="1"/>
                <p:nvPr/>
              </p:nvSpPr>
              <p:spPr>
                <a:xfrm>
                  <a:off x="4842229" y="5862840"/>
                  <a:ext cx="1032783" cy="230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900" b="0" i="1" smtClean="0">
                                <a:latin typeface="Cambria Math"/>
                              </a:rPr>
                            </m:ctrlPr>
                          </m:sSubPr>
                          <m:e>
                            <m:r>
                              <a:rPr lang="en-US" altLang="ko-KR" sz="900" b="0" i="1" smtClean="0">
                                <a:latin typeface="Cambria Math" panose="02040503050406030204" pitchFamily="18" charset="0"/>
                              </a:rPr>
                              <m:t>𝑠</m:t>
                            </m:r>
                          </m:e>
                          <m:sub>
                            <m:r>
                              <a:rPr lang="en-US" altLang="ko-KR" sz="900" b="0" i="1" smtClean="0">
                                <a:latin typeface="Cambria Math" panose="02040503050406030204" pitchFamily="18" charset="0"/>
                              </a:rPr>
                              <m:t>𝐴</m:t>
                            </m:r>
                          </m:sub>
                        </m:sSub>
                        <m:r>
                          <a:rPr lang="en-US" altLang="ko-KR" sz="900" b="0" i="1" smtClean="0">
                            <a:latin typeface="Cambria Math" panose="02040503050406030204" pitchFamily="18" charset="0"/>
                          </a:rPr>
                          <m:t>=</m:t>
                        </m:r>
                        <m:d>
                          <m:dPr>
                            <m:begChr m:val="{"/>
                            <m:endChr m:val="}"/>
                            <m:ctrlPr>
                              <a:rPr lang="en-US" altLang="ko-KR" sz="900" b="0" i="1" smtClean="0">
                                <a:latin typeface="Cambria Math"/>
                              </a:rPr>
                            </m:ctrlPr>
                          </m:dPr>
                          <m:e>
                            <m:sSub>
                              <m:sSubPr>
                                <m:ctrlPr>
                                  <a:rPr lang="en-US" altLang="ko-KR" sz="900" b="0" i="1" smtClean="0">
                                    <a:latin typeface="Cambria Math"/>
                                  </a:rPr>
                                </m:ctrlPr>
                              </m:sSubPr>
                              <m:e>
                                <m:r>
                                  <a:rPr lang="en-US" altLang="ko-KR" sz="900" b="0" i="1" smtClean="0">
                                    <a:latin typeface="Cambria Math" panose="02040503050406030204" pitchFamily="18" charset="0"/>
                                  </a:rPr>
                                  <m:t>𝑎</m:t>
                                </m:r>
                              </m:e>
                              <m:sub>
                                <m:r>
                                  <a:rPr lang="en-US" altLang="ko-KR" sz="900" b="0" i="1" smtClean="0">
                                    <a:latin typeface="Cambria Math" panose="02040503050406030204" pitchFamily="18" charset="0"/>
                                  </a:rPr>
                                  <m:t>1</m:t>
                                </m:r>
                              </m:sub>
                            </m:sSub>
                            <m:r>
                              <a:rPr lang="en-US" altLang="ko-KR" sz="900" b="0" i="1" smtClean="0">
                                <a:latin typeface="Cambria Math" panose="02040503050406030204" pitchFamily="18" charset="0"/>
                              </a:rPr>
                              <m:t>,…, </m:t>
                            </m:r>
                            <m:sSub>
                              <m:sSubPr>
                                <m:ctrlPr>
                                  <a:rPr lang="en-US" altLang="ko-KR" sz="900" b="0" i="1" smtClean="0">
                                    <a:latin typeface="Cambria Math"/>
                                  </a:rPr>
                                </m:ctrlPr>
                              </m:sSubPr>
                              <m:e>
                                <m:r>
                                  <a:rPr lang="en-US" altLang="ko-KR" sz="900" b="0" i="1" smtClean="0">
                                    <a:latin typeface="Cambria Math" panose="02040503050406030204" pitchFamily="18" charset="0"/>
                                  </a:rPr>
                                  <m:t>𝑎</m:t>
                                </m:r>
                              </m:e>
                              <m:sub>
                                <m:r>
                                  <a:rPr lang="en-US" altLang="ko-KR" sz="900" b="0" i="1" smtClean="0">
                                    <a:latin typeface="Cambria Math" panose="02040503050406030204" pitchFamily="18" charset="0"/>
                                  </a:rPr>
                                  <m:t>𝑁</m:t>
                                </m:r>
                              </m:sub>
                            </m:sSub>
                          </m:e>
                        </m:d>
                        <m:r>
                          <a:rPr lang="en-US" altLang="ko-KR" sz="900" b="0" i="1" smtClean="0">
                            <a:latin typeface="Cambria Math" panose="02040503050406030204" pitchFamily="18" charset="0"/>
                          </a:rPr>
                          <m:t> </m:t>
                        </m:r>
                      </m:oMath>
                    </m:oMathPara>
                  </a14:m>
                  <a:endParaRPr lang="ko-KR" altLang="en-US" sz="900" dirty="0"/>
                </a:p>
              </p:txBody>
            </p:sp>
          </mc:Choice>
          <mc:Fallback xmlns="">
            <p:sp>
              <p:nvSpPr>
                <p:cNvPr id="131" name="TextBox 130"/>
                <p:cNvSpPr txBox="1">
                  <a:spLocks noRot="1" noChangeAspect="1" noMove="1" noResize="1" noEditPoints="1" noAdjustHandles="1" noChangeArrowheads="1" noChangeShapeType="1" noTextEdit="1"/>
                </p:cNvSpPr>
                <p:nvPr/>
              </p:nvSpPr>
              <p:spPr>
                <a:xfrm>
                  <a:off x="4842229" y="5862840"/>
                  <a:ext cx="1032783" cy="230832"/>
                </a:xfrm>
                <a:prstGeom prst="rect">
                  <a:avLst/>
                </a:prstGeom>
                <a:blipFill rotWithShape="0">
                  <a:blip r:embed="rId9"/>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2" name="TextBox 131"/>
                <p:cNvSpPr txBox="1"/>
                <p:nvPr/>
              </p:nvSpPr>
              <p:spPr>
                <a:xfrm>
                  <a:off x="7399526" y="5861386"/>
                  <a:ext cx="1031051" cy="230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900" b="0" i="1" smtClean="0">
                                <a:latin typeface="Cambria Math"/>
                              </a:rPr>
                            </m:ctrlPr>
                          </m:sSubPr>
                          <m:e>
                            <m:r>
                              <a:rPr lang="en-US" altLang="ko-KR" sz="900" b="0" i="1" smtClean="0">
                                <a:latin typeface="Cambria Math" panose="02040503050406030204" pitchFamily="18" charset="0"/>
                              </a:rPr>
                              <m:t>𝑠</m:t>
                            </m:r>
                          </m:e>
                          <m:sub>
                            <m:r>
                              <a:rPr lang="en-US" altLang="ko-KR" sz="900" b="0" i="1" smtClean="0">
                                <a:latin typeface="Cambria Math" panose="02040503050406030204" pitchFamily="18" charset="0"/>
                              </a:rPr>
                              <m:t>𝐵</m:t>
                            </m:r>
                          </m:sub>
                        </m:sSub>
                        <m:r>
                          <a:rPr lang="en-US" altLang="ko-KR" sz="900" b="0" i="1" smtClean="0">
                            <a:latin typeface="Cambria Math" panose="02040503050406030204" pitchFamily="18" charset="0"/>
                          </a:rPr>
                          <m:t>=</m:t>
                        </m:r>
                        <m:d>
                          <m:dPr>
                            <m:begChr m:val="{"/>
                            <m:endChr m:val="}"/>
                            <m:ctrlPr>
                              <a:rPr lang="en-US" altLang="ko-KR" sz="900" b="0" i="1" smtClean="0">
                                <a:latin typeface="Cambria Math"/>
                              </a:rPr>
                            </m:ctrlPr>
                          </m:dPr>
                          <m:e>
                            <m:sSub>
                              <m:sSubPr>
                                <m:ctrlPr>
                                  <a:rPr lang="en-US" altLang="ko-KR" sz="900" b="0" i="1" smtClean="0">
                                    <a:latin typeface="Cambria Math"/>
                                  </a:rPr>
                                </m:ctrlPr>
                              </m:sSubPr>
                              <m:e>
                                <m:r>
                                  <a:rPr lang="en-US" altLang="ko-KR" sz="900" b="0" i="1" smtClean="0">
                                    <a:latin typeface="Cambria Math" panose="02040503050406030204" pitchFamily="18" charset="0"/>
                                  </a:rPr>
                                  <m:t>𝑏</m:t>
                                </m:r>
                              </m:e>
                              <m:sub>
                                <m:r>
                                  <a:rPr lang="en-US" altLang="ko-KR" sz="900" b="0" i="1" smtClean="0">
                                    <a:latin typeface="Cambria Math" panose="02040503050406030204" pitchFamily="18" charset="0"/>
                                  </a:rPr>
                                  <m:t>1</m:t>
                                </m:r>
                              </m:sub>
                            </m:sSub>
                            <m:r>
                              <a:rPr lang="en-US" altLang="ko-KR" sz="900" b="0" i="1" smtClean="0">
                                <a:latin typeface="Cambria Math" panose="02040503050406030204" pitchFamily="18" charset="0"/>
                              </a:rPr>
                              <m:t>,…, </m:t>
                            </m:r>
                            <m:sSub>
                              <m:sSubPr>
                                <m:ctrlPr>
                                  <a:rPr lang="en-US" altLang="ko-KR" sz="900" b="0" i="1" smtClean="0">
                                    <a:latin typeface="Cambria Math"/>
                                  </a:rPr>
                                </m:ctrlPr>
                              </m:sSubPr>
                              <m:e>
                                <m:r>
                                  <a:rPr lang="en-US" altLang="ko-KR" sz="900" b="0" i="1" smtClean="0">
                                    <a:latin typeface="Cambria Math" panose="02040503050406030204" pitchFamily="18" charset="0"/>
                                  </a:rPr>
                                  <m:t>𝑏</m:t>
                                </m:r>
                              </m:e>
                              <m:sub>
                                <m:r>
                                  <a:rPr lang="en-US" altLang="ko-KR" sz="900" b="0" i="1" smtClean="0">
                                    <a:latin typeface="Cambria Math" panose="02040503050406030204" pitchFamily="18" charset="0"/>
                                  </a:rPr>
                                  <m:t>𝑁</m:t>
                                </m:r>
                              </m:sub>
                            </m:sSub>
                          </m:e>
                        </m:d>
                        <m:r>
                          <a:rPr lang="en-US" altLang="ko-KR" sz="900" b="0" i="1" smtClean="0">
                            <a:latin typeface="Cambria Math" panose="02040503050406030204" pitchFamily="18" charset="0"/>
                          </a:rPr>
                          <m:t> </m:t>
                        </m:r>
                      </m:oMath>
                    </m:oMathPara>
                  </a14:m>
                  <a:endParaRPr lang="ko-KR" altLang="en-US" sz="900" dirty="0"/>
                </a:p>
              </p:txBody>
            </p:sp>
          </mc:Choice>
          <mc:Fallback xmlns="">
            <p:sp>
              <p:nvSpPr>
                <p:cNvPr id="132" name="TextBox 131"/>
                <p:cNvSpPr txBox="1">
                  <a:spLocks noRot="1" noChangeAspect="1" noMove="1" noResize="1" noEditPoints="1" noAdjustHandles="1" noChangeArrowheads="1" noChangeShapeType="1" noTextEdit="1"/>
                </p:cNvSpPr>
                <p:nvPr/>
              </p:nvSpPr>
              <p:spPr>
                <a:xfrm>
                  <a:off x="7399526" y="5861386"/>
                  <a:ext cx="1031051" cy="230832"/>
                </a:xfrm>
                <a:prstGeom prst="rect">
                  <a:avLst/>
                </a:prstGeom>
                <a:blipFill rotWithShape="0">
                  <a:blip r:embed="rId10"/>
                  <a:stretch>
                    <a:fillRect/>
                  </a:stretch>
                </a:blipFill>
              </p:spPr>
              <p:txBody>
                <a:bodyPr/>
                <a:lstStyle/>
                <a:p>
                  <a:r>
                    <a:rPr lang="ko-KR" altLang="en-US">
                      <a:noFill/>
                    </a:rPr>
                    <a:t> </a:t>
                  </a:r>
                </a:p>
              </p:txBody>
            </p:sp>
          </mc:Fallback>
        </mc:AlternateContent>
        <p:sp>
          <p:nvSpPr>
            <p:cNvPr id="133" name="직사각형 132"/>
            <p:cNvSpPr/>
            <p:nvPr/>
          </p:nvSpPr>
          <p:spPr>
            <a:xfrm>
              <a:off x="5862531" y="5581528"/>
              <a:ext cx="1520925" cy="36424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smtClean="0">
                  <a:solidFill>
                    <a:schemeClr val="tx1"/>
                  </a:solidFill>
                </a:rPr>
                <a:t>Post </a:t>
              </a:r>
            </a:p>
            <a:p>
              <a:pPr algn="ctr"/>
              <a:r>
                <a:rPr lang="en-US" altLang="ko-KR" sz="1000" dirty="0" smtClean="0">
                  <a:solidFill>
                    <a:schemeClr val="tx1"/>
                  </a:solidFill>
                </a:rPr>
                <a:t>processing</a:t>
              </a:r>
              <a:endParaRPr lang="ko-KR" altLang="en-US" sz="1000" dirty="0">
                <a:solidFill>
                  <a:schemeClr val="tx1"/>
                </a:solidFill>
              </a:endParaRPr>
            </a:p>
          </p:txBody>
        </p:sp>
        <p:cxnSp>
          <p:nvCxnSpPr>
            <p:cNvPr id="134" name="직선 화살표 연결선 133"/>
            <p:cNvCxnSpPr>
              <a:stCxn id="133" idx="2"/>
            </p:cNvCxnSpPr>
            <p:nvPr/>
          </p:nvCxnSpPr>
          <p:spPr>
            <a:xfrm>
              <a:off x="6622994" y="5945777"/>
              <a:ext cx="0" cy="1637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5" name="TextBox 134"/>
                <p:cNvSpPr txBox="1"/>
                <p:nvPr/>
              </p:nvSpPr>
              <p:spPr>
                <a:xfrm>
                  <a:off x="5900270" y="6145802"/>
                  <a:ext cx="1627690" cy="230832"/>
                </a:xfrm>
                <a:prstGeom prst="rect">
                  <a:avLst/>
                </a:prstGeom>
                <a:noFill/>
              </p:spPr>
              <p:txBody>
                <a:bodyPr wrap="none" rtlCol="0">
                  <a:spAutoFit/>
                </a:bodyPr>
                <a:lstStyle/>
                <a:p>
                  <a14:m>
                    <m:oMath xmlns:m="http://schemas.openxmlformats.org/officeDocument/2006/math">
                      <m:r>
                        <a:rPr lang="en-US" altLang="ko-KR" sz="900" b="0" i="1" smtClean="0">
                          <a:latin typeface="Cambria Math" panose="02040503050406030204" pitchFamily="18" charset="0"/>
                        </a:rPr>
                        <m:t>𝑘</m:t>
                      </m:r>
                      <m:r>
                        <a:rPr lang="en-US" altLang="ko-KR" sz="900" b="0" i="1" smtClean="0">
                          <a:latin typeface="Cambria Math" panose="02040503050406030204" pitchFamily="18" charset="0"/>
                        </a:rPr>
                        <m:t>=</m:t>
                      </m:r>
                      <m:d>
                        <m:dPr>
                          <m:begChr m:val="{"/>
                          <m:endChr m:val="}"/>
                          <m:ctrlPr>
                            <a:rPr lang="en-US" altLang="ko-KR" sz="900" b="0" i="1" smtClean="0">
                              <a:latin typeface="Cambria Math"/>
                            </a:rPr>
                          </m:ctrlPr>
                        </m:dPr>
                        <m:e>
                          <m:sSub>
                            <m:sSubPr>
                              <m:ctrlPr>
                                <a:rPr lang="en-US" altLang="ko-KR" sz="900" b="0" i="1" smtClean="0">
                                  <a:latin typeface="Cambria Math"/>
                                </a:rPr>
                              </m:ctrlPr>
                            </m:sSubPr>
                            <m:e>
                              <m:r>
                                <a:rPr lang="en-US" altLang="ko-KR" sz="900" b="0" i="1" smtClean="0">
                                  <a:latin typeface="Cambria Math" panose="02040503050406030204" pitchFamily="18" charset="0"/>
                                </a:rPr>
                                <m:t>𝑘</m:t>
                              </m:r>
                            </m:e>
                            <m:sub>
                              <m:r>
                                <a:rPr lang="en-US" altLang="ko-KR" sz="900" b="0" i="1" smtClean="0">
                                  <a:latin typeface="Cambria Math" panose="02040503050406030204" pitchFamily="18" charset="0"/>
                                </a:rPr>
                                <m:t>0</m:t>
                              </m:r>
                            </m:sub>
                          </m:sSub>
                          <m:r>
                            <a:rPr lang="en-US" altLang="ko-KR" sz="900" b="0" i="1" smtClean="0">
                              <a:latin typeface="Cambria Math" panose="02040503050406030204" pitchFamily="18" charset="0"/>
                            </a:rPr>
                            <m:t>,</m:t>
                          </m:r>
                          <m:sSub>
                            <m:sSubPr>
                              <m:ctrlPr>
                                <a:rPr lang="en-US" altLang="ko-KR" sz="900" b="0" i="1" smtClean="0">
                                  <a:latin typeface="Cambria Math"/>
                                </a:rPr>
                              </m:ctrlPr>
                            </m:sSubPr>
                            <m:e>
                              <m:r>
                                <a:rPr lang="en-US" altLang="ko-KR" sz="900" b="0" i="1" smtClean="0">
                                  <a:latin typeface="Cambria Math" panose="02040503050406030204" pitchFamily="18" charset="0"/>
                                </a:rPr>
                                <m:t>𝑘</m:t>
                              </m:r>
                            </m:e>
                            <m:sub>
                              <m:r>
                                <a:rPr lang="en-US" altLang="ko-KR" sz="900" b="0" i="1" smtClean="0">
                                  <a:latin typeface="Cambria Math" panose="02040503050406030204" pitchFamily="18" charset="0"/>
                                </a:rPr>
                                <m:t>1</m:t>
                              </m:r>
                            </m:sub>
                          </m:sSub>
                          <m:r>
                            <a:rPr lang="en-US" altLang="ko-KR" sz="900" b="0" i="1" smtClean="0">
                              <a:latin typeface="Cambria Math" panose="02040503050406030204" pitchFamily="18" charset="0"/>
                            </a:rPr>
                            <m:t>,…, </m:t>
                          </m:r>
                          <m:sSub>
                            <m:sSubPr>
                              <m:ctrlPr>
                                <a:rPr lang="en-US" altLang="ko-KR" sz="900" b="0" i="1" smtClean="0">
                                  <a:latin typeface="Cambria Math"/>
                                </a:rPr>
                              </m:ctrlPr>
                            </m:sSubPr>
                            <m:e>
                              <m:r>
                                <a:rPr lang="en-US" altLang="ko-KR" sz="900" b="0" i="1" smtClean="0">
                                  <a:latin typeface="Cambria Math" panose="02040503050406030204" pitchFamily="18" charset="0"/>
                                </a:rPr>
                                <m:t>𝑘</m:t>
                              </m:r>
                            </m:e>
                            <m:sub>
                              <m:r>
                                <a:rPr lang="en-US" altLang="ko-KR" sz="900" b="0" i="1" smtClean="0">
                                  <a:latin typeface="Cambria Math" panose="02040503050406030204" pitchFamily="18" charset="0"/>
                                </a:rPr>
                                <m:t>𝑆</m:t>
                              </m:r>
                            </m:sub>
                          </m:sSub>
                        </m:e>
                      </m:d>
                    </m:oMath>
                  </a14:m>
                  <a:r>
                    <a:rPr lang="ko-KR" altLang="en-US" sz="900" dirty="0" smtClean="0"/>
                    <a:t> </a:t>
                  </a:r>
                  <a:r>
                    <a:rPr lang="en-US" altLang="ko-KR" sz="900" dirty="0" smtClean="0"/>
                    <a:t>: secret key</a:t>
                  </a:r>
                  <a:endParaRPr lang="ko-KR" altLang="en-US" sz="900" dirty="0"/>
                </a:p>
              </p:txBody>
            </p:sp>
          </mc:Choice>
          <mc:Fallback xmlns="">
            <p:sp>
              <p:nvSpPr>
                <p:cNvPr id="135" name="TextBox 134"/>
                <p:cNvSpPr txBox="1">
                  <a:spLocks noRot="1" noChangeAspect="1" noMove="1" noResize="1" noEditPoints="1" noAdjustHandles="1" noChangeArrowheads="1" noChangeShapeType="1" noTextEdit="1"/>
                </p:cNvSpPr>
                <p:nvPr/>
              </p:nvSpPr>
              <p:spPr>
                <a:xfrm>
                  <a:off x="5900270" y="6145802"/>
                  <a:ext cx="1627690" cy="230832"/>
                </a:xfrm>
                <a:prstGeom prst="rect">
                  <a:avLst/>
                </a:prstGeom>
                <a:blipFill rotWithShape="0">
                  <a:blip r:embed="rId11"/>
                  <a:stretch>
                    <a:fillRect b="-10526"/>
                  </a:stretch>
                </a:blipFill>
              </p:spPr>
              <p:txBody>
                <a:bodyPr/>
                <a:lstStyle/>
                <a:p>
                  <a:r>
                    <a:rPr lang="ko-KR" altLang="en-US">
                      <a:noFill/>
                    </a:rPr>
                    <a:t> </a:t>
                  </a:r>
                </a:p>
              </p:txBody>
            </p:sp>
          </mc:Fallback>
        </mc:AlternateContent>
        <p:sp>
          <p:nvSpPr>
            <p:cNvPr id="136" name="TextBox 135"/>
            <p:cNvSpPr txBox="1"/>
            <p:nvPr/>
          </p:nvSpPr>
          <p:spPr>
            <a:xfrm rot="538169">
              <a:off x="6136664" y="2797393"/>
              <a:ext cx="1018227" cy="230832"/>
            </a:xfrm>
            <a:prstGeom prst="rect">
              <a:avLst/>
            </a:prstGeom>
            <a:noFill/>
          </p:spPr>
          <p:txBody>
            <a:bodyPr wrap="none" rtlCol="0">
              <a:spAutoFit/>
            </a:bodyPr>
            <a:lstStyle/>
            <a:p>
              <a:r>
                <a:rPr lang="en-US" altLang="ko-KR" sz="900" dirty="0" smtClean="0"/>
                <a:t>Probe Request (1)</a:t>
              </a:r>
              <a:endParaRPr lang="ko-KR" altLang="en-US" sz="900" dirty="0"/>
            </a:p>
          </p:txBody>
        </p:sp>
        <p:sp>
          <p:nvSpPr>
            <p:cNvPr id="139" name="TextBox 138"/>
            <p:cNvSpPr txBox="1"/>
            <p:nvPr/>
          </p:nvSpPr>
          <p:spPr>
            <a:xfrm rot="21125564">
              <a:off x="6108543" y="3079345"/>
              <a:ext cx="1088760" cy="230832"/>
            </a:xfrm>
            <a:prstGeom prst="rect">
              <a:avLst/>
            </a:prstGeom>
            <a:noFill/>
          </p:spPr>
          <p:txBody>
            <a:bodyPr wrap="none" rtlCol="0">
              <a:spAutoFit/>
            </a:bodyPr>
            <a:lstStyle/>
            <a:p>
              <a:r>
                <a:rPr lang="en-US" altLang="ko-KR" sz="900" dirty="0" smtClean="0"/>
                <a:t>Probe Response (1)</a:t>
              </a:r>
              <a:endParaRPr lang="ko-KR" altLang="en-US" sz="900" dirty="0"/>
            </a:p>
          </p:txBody>
        </p:sp>
        <mc:AlternateContent xmlns:mc="http://schemas.openxmlformats.org/markup-compatibility/2006" xmlns:a14="http://schemas.microsoft.com/office/drawing/2010/main">
          <mc:Choice Requires="a14">
            <p:sp>
              <p:nvSpPr>
                <p:cNvPr id="140" name="TextBox 139"/>
                <p:cNvSpPr txBox="1"/>
                <p:nvPr/>
              </p:nvSpPr>
              <p:spPr>
                <a:xfrm rot="538169">
                  <a:off x="6120216" y="4431901"/>
                  <a:ext cx="1023037" cy="230832"/>
                </a:xfrm>
                <a:prstGeom prst="rect">
                  <a:avLst/>
                </a:prstGeom>
                <a:noFill/>
              </p:spPr>
              <p:txBody>
                <a:bodyPr wrap="none" rtlCol="0">
                  <a:spAutoFit/>
                </a:bodyPr>
                <a:lstStyle/>
                <a:p>
                  <a:r>
                    <a:rPr lang="en-US" altLang="ko-KR" sz="900" dirty="0" smtClean="0"/>
                    <a:t>Probe Request </a:t>
                  </a:r>
                  <a14:m>
                    <m:oMath xmlns:m="http://schemas.openxmlformats.org/officeDocument/2006/math">
                      <m:d>
                        <m:dPr>
                          <m:ctrlPr>
                            <a:rPr lang="en-US" altLang="ko-KR" sz="900" b="0" i="1" smtClean="0">
                              <a:latin typeface="Cambria Math"/>
                            </a:rPr>
                          </m:ctrlPr>
                        </m:dPr>
                        <m:e>
                          <m:r>
                            <a:rPr lang="en-US" altLang="ko-KR" sz="900" b="0" i="1" smtClean="0">
                              <a:latin typeface="Cambria Math" panose="02040503050406030204" pitchFamily="18" charset="0"/>
                            </a:rPr>
                            <m:t>𝑗</m:t>
                          </m:r>
                        </m:e>
                      </m:d>
                    </m:oMath>
                  </a14:m>
                  <a:endParaRPr lang="ko-KR" altLang="en-US" sz="900" dirty="0"/>
                </a:p>
              </p:txBody>
            </p:sp>
          </mc:Choice>
          <mc:Fallback xmlns="">
            <p:sp>
              <p:nvSpPr>
                <p:cNvPr id="140" name="TextBox 139"/>
                <p:cNvSpPr txBox="1">
                  <a:spLocks noRot="1" noChangeAspect="1" noMove="1" noResize="1" noEditPoints="1" noAdjustHandles="1" noChangeArrowheads="1" noChangeShapeType="1" noTextEdit="1"/>
                </p:cNvSpPr>
                <p:nvPr/>
              </p:nvSpPr>
              <p:spPr>
                <a:xfrm rot="538169">
                  <a:off x="6120216" y="4431901"/>
                  <a:ext cx="1023037" cy="230832"/>
                </a:xfrm>
                <a:prstGeom prst="rect">
                  <a:avLst/>
                </a:prstGeom>
                <a:blipFill rotWithShape="0">
                  <a:blip r:embed="rId12"/>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1" name="TextBox 140"/>
                <p:cNvSpPr txBox="1"/>
                <p:nvPr/>
              </p:nvSpPr>
              <p:spPr>
                <a:xfrm rot="21125564">
                  <a:off x="6092095" y="4713853"/>
                  <a:ext cx="1093569" cy="230832"/>
                </a:xfrm>
                <a:prstGeom prst="rect">
                  <a:avLst/>
                </a:prstGeom>
                <a:noFill/>
              </p:spPr>
              <p:txBody>
                <a:bodyPr wrap="none" rtlCol="0">
                  <a:spAutoFit/>
                </a:bodyPr>
                <a:lstStyle/>
                <a:p>
                  <a:r>
                    <a:rPr lang="en-US" altLang="ko-KR" sz="900" dirty="0" smtClean="0"/>
                    <a:t>Probe Response</a:t>
                  </a:r>
                  <a:r>
                    <a:rPr lang="en-US" altLang="ko-KR" sz="900" dirty="0"/>
                    <a:t> </a:t>
                  </a:r>
                  <a14:m>
                    <m:oMath xmlns:m="http://schemas.openxmlformats.org/officeDocument/2006/math">
                      <m:d>
                        <m:dPr>
                          <m:ctrlPr>
                            <a:rPr lang="en-US" altLang="ko-KR" sz="900" i="1">
                              <a:latin typeface="Cambria Math"/>
                            </a:rPr>
                          </m:ctrlPr>
                        </m:dPr>
                        <m:e>
                          <m:r>
                            <a:rPr lang="en-US" altLang="ko-KR" sz="900" i="1">
                              <a:latin typeface="Cambria Math" panose="02040503050406030204" pitchFamily="18" charset="0"/>
                            </a:rPr>
                            <m:t>𝑗</m:t>
                          </m:r>
                        </m:e>
                      </m:d>
                    </m:oMath>
                  </a14:m>
                  <a:endParaRPr lang="ko-KR" altLang="en-US" sz="900" dirty="0"/>
                </a:p>
              </p:txBody>
            </p:sp>
          </mc:Choice>
          <mc:Fallback xmlns="">
            <p:sp>
              <p:nvSpPr>
                <p:cNvPr id="141" name="TextBox 140"/>
                <p:cNvSpPr txBox="1">
                  <a:spLocks noRot="1" noChangeAspect="1" noMove="1" noResize="1" noEditPoints="1" noAdjustHandles="1" noChangeArrowheads="1" noChangeShapeType="1" noTextEdit="1"/>
                </p:cNvSpPr>
                <p:nvPr/>
              </p:nvSpPr>
              <p:spPr>
                <a:xfrm rot="21125564">
                  <a:off x="6092095" y="4713853"/>
                  <a:ext cx="1093569" cy="230832"/>
                </a:xfrm>
                <a:prstGeom prst="rect">
                  <a:avLst/>
                </a:prstGeom>
                <a:blipFill rotWithShape="0">
                  <a:blip r:embed="rId13"/>
                  <a:stretch>
                    <a:fillRect b="-317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2" name="TextBox 141"/>
                <p:cNvSpPr txBox="1"/>
                <p:nvPr/>
              </p:nvSpPr>
              <p:spPr>
                <a:xfrm rot="5400000">
                  <a:off x="6451847" y="3759477"/>
                  <a:ext cx="41229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sz="1600" b="0" i="1" smtClean="0">
                            <a:latin typeface="Cambria Math" panose="02040503050406030204" pitchFamily="18" charset="0"/>
                          </a:rPr>
                          <m:t>⋯</m:t>
                        </m:r>
                      </m:oMath>
                    </m:oMathPara>
                  </a14:m>
                  <a:endParaRPr lang="ko-KR" altLang="en-US" sz="1600" dirty="0"/>
                </a:p>
              </p:txBody>
            </p:sp>
          </mc:Choice>
          <mc:Fallback xmlns="">
            <p:sp>
              <p:nvSpPr>
                <p:cNvPr id="142" name="TextBox 141"/>
                <p:cNvSpPr txBox="1">
                  <a:spLocks noRot="1" noChangeAspect="1" noMove="1" noResize="1" noEditPoints="1" noAdjustHandles="1" noChangeArrowheads="1" noChangeShapeType="1" noTextEdit="1"/>
                </p:cNvSpPr>
                <p:nvPr/>
              </p:nvSpPr>
              <p:spPr>
                <a:xfrm rot="5400000">
                  <a:off x="6451847" y="3759477"/>
                  <a:ext cx="412292" cy="338554"/>
                </a:xfrm>
                <a:prstGeom prst="rect">
                  <a:avLst/>
                </a:prstGeom>
                <a:blipFill rotWithShape="0">
                  <a:blip r:embed="rId14"/>
                  <a:stretch>
                    <a:fillRect/>
                  </a:stretch>
                </a:blipFill>
              </p:spPr>
              <p:txBody>
                <a:bodyPr/>
                <a:lstStyle/>
                <a:p>
                  <a:r>
                    <a:rPr lang="ko-KR" altLang="en-US">
                      <a:noFill/>
                    </a:rPr>
                    <a:t> </a:t>
                  </a:r>
                </a:p>
              </p:txBody>
            </p:sp>
          </mc:Fallback>
        </mc:AlternateContent>
        <p:grpSp>
          <p:nvGrpSpPr>
            <p:cNvPr id="148" name="그룹 147"/>
            <p:cNvGrpSpPr/>
            <p:nvPr/>
          </p:nvGrpSpPr>
          <p:grpSpPr>
            <a:xfrm>
              <a:off x="7355792" y="2862860"/>
              <a:ext cx="1172149" cy="1507037"/>
              <a:chOff x="6070059" y="1199272"/>
              <a:chExt cx="2601499" cy="2750731"/>
            </a:xfrm>
          </p:grpSpPr>
          <p:sp>
            <p:nvSpPr>
              <p:cNvPr id="149" name="직사각형 148"/>
              <p:cNvSpPr/>
              <p:nvPr/>
            </p:nvSpPr>
            <p:spPr>
              <a:xfrm>
                <a:off x="6070059" y="1206231"/>
                <a:ext cx="2578641" cy="274377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dirty="0"/>
              </a:p>
            </p:txBody>
          </p:sp>
          <p:sp>
            <p:nvSpPr>
              <p:cNvPr id="150" name="TextBox 149"/>
              <p:cNvSpPr txBox="1"/>
              <p:nvPr/>
            </p:nvSpPr>
            <p:spPr>
              <a:xfrm>
                <a:off x="6070059" y="1199272"/>
                <a:ext cx="1089383" cy="393241"/>
              </a:xfrm>
              <a:prstGeom prst="rect">
                <a:avLst/>
              </a:prstGeom>
              <a:noFill/>
            </p:spPr>
            <p:txBody>
              <a:bodyPr wrap="none" rtlCol="0">
                <a:spAutoFit/>
              </a:bodyPr>
              <a:lstStyle/>
              <a:p>
                <a:r>
                  <a:rPr lang="en-US" altLang="ko-KR" sz="800" dirty="0" smtClean="0">
                    <a:solidFill>
                      <a:srgbClr val="C00000"/>
                    </a:solidFill>
                  </a:rPr>
                  <a:t>process</a:t>
                </a:r>
                <a:endParaRPr lang="ko-KR" altLang="en-US" sz="800" dirty="0">
                  <a:solidFill>
                    <a:srgbClr val="C00000"/>
                  </a:solidFill>
                </a:endParaRPr>
              </a:p>
            </p:txBody>
          </p:sp>
          <mc:AlternateContent xmlns:mc="http://schemas.openxmlformats.org/markup-compatibility/2006" xmlns:a14="http://schemas.microsoft.com/office/drawing/2010/main">
            <mc:Choice Requires="a14">
              <p:sp>
                <p:nvSpPr>
                  <p:cNvPr id="151" name="TextBox 150"/>
                  <p:cNvSpPr txBox="1"/>
                  <p:nvPr/>
                </p:nvSpPr>
                <p:spPr>
                  <a:xfrm>
                    <a:off x="6070059" y="1566152"/>
                    <a:ext cx="2578641" cy="645687"/>
                  </a:xfrm>
                  <a:prstGeom prst="rect">
                    <a:avLst/>
                  </a:prstGeom>
                  <a:noFill/>
                </p:spPr>
                <p:txBody>
                  <a:bodyPr wrap="square" rtlCol="0">
                    <a:spAutoFit/>
                  </a:bodyPr>
                  <a:lstStyle/>
                  <a:p>
                    <a:r>
                      <a:rPr lang="en-US" altLang="ko-KR" sz="800" dirty="0" smtClean="0"/>
                      <a:t>Channel estimation</a:t>
                    </a:r>
                  </a:p>
                  <a:p>
                    <a:pPr/>
                    <a14:m>
                      <m:oMathPara xmlns:m="http://schemas.openxmlformats.org/officeDocument/2006/math">
                        <m:oMathParaPr>
                          <m:jc m:val="centerGroup"/>
                        </m:oMathParaPr>
                        <m:oMath xmlns:m="http://schemas.openxmlformats.org/officeDocument/2006/math">
                          <m:d>
                            <m:dPr>
                              <m:begChr m:val="{"/>
                              <m:endChr m:val="}"/>
                              <m:ctrlPr>
                                <a:rPr lang="en-US" altLang="ko-KR" sz="800" b="0" i="1" smtClean="0">
                                  <a:latin typeface="Cambria Math"/>
                                </a:rPr>
                              </m:ctrlPr>
                            </m:dPr>
                            <m:e>
                              <m:sSub>
                                <m:sSubPr>
                                  <m:ctrlPr>
                                    <a:rPr lang="en-US" altLang="ko-KR" sz="800" b="0" i="1" smtClean="0">
                                      <a:latin typeface="Cambria Math"/>
                                    </a:rPr>
                                  </m:ctrlPr>
                                </m:sSubPr>
                                <m:e>
                                  <m:acc>
                                    <m:accPr>
                                      <m:chr m:val="̂"/>
                                      <m:ctrlPr>
                                        <a:rPr lang="en-US" altLang="ko-KR" sz="800" b="0" i="1" smtClean="0">
                                          <a:latin typeface="Cambria Math"/>
                                        </a:rPr>
                                      </m:ctrlPr>
                                    </m:accPr>
                                    <m:e>
                                      <m:r>
                                        <a:rPr lang="en-US" altLang="ko-KR" sz="800" b="0" i="1" smtClean="0">
                                          <a:latin typeface="Cambria Math" panose="02040503050406030204" pitchFamily="18" charset="0"/>
                                        </a:rPr>
                                        <m:t>𝐻</m:t>
                                      </m:r>
                                    </m:e>
                                  </m:acc>
                                </m:e>
                                <m:sub>
                                  <m:r>
                                    <a:rPr lang="en-US" altLang="ko-KR" sz="800" b="0" i="1" smtClean="0">
                                      <a:latin typeface="Cambria Math" panose="02040503050406030204" pitchFamily="18" charset="0"/>
                                    </a:rPr>
                                    <m:t>𝑏</m:t>
                                  </m:r>
                                  <m:r>
                                    <a:rPr lang="en-US" altLang="ko-KR" sz="800" b="0" i="1" smtClean="0">
                                      <a:latin typeface="Cambria Math" panose="02040503050406030204" pitchFamily="18" charset="0"/>
                                    </a:rPr>
                                    <m:t>,1</m:t>
                                  </m:r>
                                </m:sub>
                              </m:sSub>
                              <m:r>
                                <a:rPr lang="en-US" altLang="ko-KR" sz="800" b="0" i="1" smtClean="0">
                                  <a:latin typeface="Cambria Math" panose="02040503050406030204" pitchFamily="18" charset="0"/>
                                </a:rPr>
                                <m:t>, </m:t>
                              </m:r>
                              <m:sSub>
                                <m:sSubPr>
                                  <m:ctrlPr>
                                    <a:rPr lang="en-US" altLang="ko-KR" sz="800" b="0" i="1" smtClean="0">
                                      <a:latin typeface="Cambria Math"/>
                                    </a:rPr>
                                  </m:ctrlPr>
                                </m:sSubPr>
                                <m:e>
                                  <m:acc>
                                    <m:accPr>
                                      <m:chr m:val="̂"/>
                                      <m:ctrlPr>
                                        <a:rPr lang="en-US" altLang="ko-KR" sz="800" b="0" i="1" smtClean="0">
                                          <a:latin typeface="Cambria Math"/>
                                        </a:rPr>
                                      </m:ctrlPr>
                                    </m:accPr>
                                    <m:e>
                                      <m:r>
                                        <a:rPr lang="en-US" altLang="ko-KR" sz="800" b="0" i="1" smtClean="0">
                                          <a:latin typeface="Cambria Math" panose="02040503050406030204" pitchFamily="18" charset="0"/>
                                        </a:rPr>
                                        <m:t>𝐻</m:t>
                                      </m:r>
                                    </m:e>
                                  </m:acc>
                                </m:e>
                                <m:sub>
                                  <m:r>
                                    <a:rPr lang="en-US" altLang="ko-KR" sz="800" b="0" i="1" smtClean="0">
                                      <a:latin typeface="Cambria Math" panose="02040503050406030204" pitchFamily="18" charset="0"/>
                                    </a:rPr>
                                    <m:t>𝑏</m:t>
                                  </m:r>
                                  <m:r>
                                    <a:rPr lang="en-US" altLang="ko-KR" sz="800" b="0" i="1" smtClean="0">
                                      <a:latin typeface="Cambria Math" panose="02040503050406030204" pitchFamily="18" charset="0"/>
                                    </a:rPr>
                                    <m:t>,2</m:t>
                                  </m:r>
                                </m:sub>
                              </m:sSub>
                              <m:r>
                                <a:rPr lang="en-US" altLang="ko-KR" sz="800" b="0" i="1" smtClean="0">
                                  <a:latin typeface="Cambria Math" panose="02040503050406030204" pitchFamily="18" charset="0"/>
                                </a:rPr>
                                <m:t>, …, </m:t>
                              </m:r>
                              <m:sSub>
                                <m:sSubPr>
                                  <m:ctrlPr>
                                    <a:rPr lang="en-US" altLang="ko-KR" sz="800" b="0" i="1" smtClean="0">
                                      <a:latin typeface="Cambria Math"/>
                                    </a:rPr>
                                  </m:ctrlPr>
                                </m:sSubPr>
                                <m:e>
                                  <m:acc>
                                    <m:accPr>
                                      <m:chr m:val="̂"/>
                                      <m:ctrlPr>
                                        <a:rPr lang="en-US" altLang="ko-KR" sz="800" b="0" i="1" smtClean="0">
                                          <a:latin typeface="Cambria Math"/>
                                        </a:rPr>
                                      </m:ctrlPr>
                                    </m:accPr>
                                    <m:e>
                                      <m:r>
                                        <a:rPr lang="en-US" altLang="ko-KR" sz="800" b="0" i="1" smtClean="0">
                                          <a:latin typeface="Cambria Math" panose="02040503050406030204" pitchFamily="18" charset="0"/>
                                        </a:rPr>
                                        <m:t>𝐻</m:t>
                                      </m:r>
                                    </m:e>
                                  </m:acc>
                                </m:e>
                                <m:sub>
                                  <m:r>
                                    <a:rPr lang="en-US" altLang="ko-KR" sz="800" b="0" i="1" smtClean="0">
                                      <a:latin typeface="Cambria Math" panose="02040503050406030204" pitchFamily="18" charset="0"/>
                                    </a:rPr>
                                    <m:t>𝑏</m:t>
                                  </m:r>
                                  <m:r>
                                    <a:rPr lang="en-US" altLang="ko-KR" sz="800" b="0" i="1" smtClean="0">
                                      <a:latin typeface="Cambria Math" panose="02040503050406030204" pitchFamily="18" charset="0"/>
                                    </a:rPr>
                                    <m:t>,</m:t>
                                  </m:r>
                                  <m:r>
                                    <a:rPr lang="en-US" altLang="ko-KR" sz="800" b="0" i="1" smtClean="0">
                                      <a:latin typeface="Cambria Math" panose="02040503050406030204" pitchFamily="18" charset="0"/>
                                    </a:rPr>
                                    <m:t>𝑚</m:t>
                                  </m:r>
                                </m:sub>
                              </m:sSub>
                            </m:e>
                          </m:d>
                        </m:oMath>
                      </m:oMathPara>
                    </a14:m>
                    <a:endParaRPr lang="en-US" altLang="ko-KR" sz="800" dirty="0" smtClean="0"/>
                  </a:p>
                </p:txBody>
              </p:sp>
            </mc:Choice>
            <mc:Fallback xmlns="">
              <p:sp>
                <p:nvSpPr>
                  <p:cNvPr id="123" name="TextBox 122"/>
                  <p:cNvSpPr txBox="1">
                    <a:spLocks noRot="1" noChangeAspect="1" noMove="1" noResize="1" noEditPoints="1" noAdjustHandles="1" noChangeArrowheads="1" noChangeShapeType="1" noTextEdit="1"/>
                  </p:cNvSpPr>
                  <p:nvPr/>
                </p:nvSpPr>
                <p:spPr>
                  <a:xfrm>
                    <a:off x="6070059" y="1566153"/>
                    <a:ext cx="2578641" cy="682687"/>
                  </a:xfrm>
                  <a:prstGeom prst="rect">
                    <a:avLst/>
                  </a:prstGeom>
                  <a:blipFill rotWithShape="0">
                    <a:blip r:embed="rId15"/>
                    <a:stretch>
                      <a:fillRect l="-391"/>
                    </a:stretch>
                  </a:blipFill>
                </p:spPr>
                <p:txBody>
                  <a:bodyPr/>
                  <a:lstStyle/>
                  <a:p>
                    <a:r>
                      <a:rPr lang="ko-KR" altLang="en-US">
                        <a:noFill/>
                      </a:rPr>
                      <a:t> </a:t>
                    </a:r>
                  </a:p>
                </p:txBody>
              </p:sp>
            </mc:Fallback>
          </mc:AlternateContent>
          <p:cxnSp>
            <p:nvCxnSpPr>
              <p:cNvPr id="152" name="직선 연결선 151"/>
              <p:cNvCxnSpPr/>
              <p:nvPr/>
            </p:nvCxnSpPr>
            <p:spPr>
              <a:xfrm>
                <a:off x="6070059" y="1575562"/>
                <a:ext cx="2578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직선 연결선 152"/>
              <p:cNvCxnSpPr/>
              <p:nvPr/>
            </p:nvCxnSpPr>
            <p:spPr>
              <a:xfrm>
                <a:off x="6070059" y="2246276"/>
                <a:ext cx="2578641"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4" name="TextBox 153"/>
                  <p:cNvSpPr txBox="1"/>
                  <p:nvPr/>
                </p:nvSpPr>
                <p:spPr>
                  <a:xfrm>
                    <a:off x="6070059" y="2220617"/>
                    <a:ext cx="2578641" cy="1101892"/>
                  </a:xfrm>
                  <a:prstGeom prst="rect">
                    <a:avLst/>
                  </a:prstGeom>
                  <a:noFill/>
                </p:spPr>
                <p:txBody>
                  <a:bodyPr wrap="square" rtlCol="0">
                    <a:spAutoFit/>
                  </a:bodyPr>
                  <a:lstStyle/>
                  <a:p>
                    <a:r>
                      <a:rPr lang="en-US" altLang="ko-KR" sz="800" dirty="0" smtClean="0"/>
                      <a:t>Extract distinctive feature</a:t>
                    </a:r>
                  </a:p>
                  <a:p>
                    <a:r>
                      <a:rPr lang="en-US" altLang="ko-KR" sz="800" dirty="0" smtClean="0"/>
                      <a:t>(freq. </a:t>
                    </a:r>
                    <a14:m>
                      <m:oMath xmlns:m="http://schemas.openxmlformats.org/officeDocument/2006/math">
                        <m:r>
                          <a:rPr lang="en-US" altLang="ko-KR" sz="800" b="0" i="1" smtClean="0">
                            <a:latin typeface="Cambria Math" panose="02040503050406030204" pitchFamily="18" charset="0"/>
                          </a:rPr>
                          <m:t>→</m:t>
                        </m:r>
                      </m:oMath>
                    </a14:m>
                    <a:r>
                      <a:rPr lang="en-US" altLang="ko-KR" sz="800" dirty="0" smtClean="0"/>
                      <a:t> time domain)</a:t>
                    </a:r>
                    <a:endParaRPr lang="ko-KR" altLang="en-US" sz="800" dirty="0" smtClean="0"/>
                  </a:p>
                  <a:p>
                    <a:pPr/>
                    <a14:m>
                      <m:oMathPara xmlns:m="http://schemas.openxmlformats.org/officeDocument/2006/math">
                        <m:oMathParaPr>
                          <m:jc m:val="centerGroup"/>
                        </m:oMathParaPr>
                        <m:oMath xmlns:m="http://schemas.openxmlformats.org/officeDocument/2006/math">
                          <m:d>
                            <m:dPr>
                              <m:begChr m:val="{"/>
                              <m:endChr m:val="}"/>
                              <m:ctrlPr>
                                <a:rPr lang="en-US" altLang="ko-KR" sz="800" i="1">
                                  <a:latin typeface="Cambria Math"/>
                                </a:rPr>
                              </m:ctrlPr>
                            </m:dPr>
                            <m:e>
                              <m:sSub>
                                <m:sSubPr>
                                  <m:ctrlPr>
                                    <a:rPr lang="en-US" altLang="ko-KR" sz="800" i="1" dirty="0">
                                      <a:latin typeface="Cambria Math"/>
                                    </a:rPr>
                                  </m:ctrlPr>
                                </m:sSubPr>
                                <m:e>
                                  <m:acc>
                                    <m:accPr>
                                      <m:chr m:val="̂"/>
                                      <m:ctrlPr>
                                        <a:rPr lang="en-US" altLang="ko-KR" sz="800" i="1">
                                          <a:latin typeface="Cambria Math"/>
                                        </a:rPr>
                                      </m:ctrlPr>
                                    </m:accPr>
                                    <m:e>
                                      <m:r>
                                        <a:rPr lang="en-US" altLang="ko-KR" sz="800" i="1">
                                          <a:latin typeface="Cambria Math" panose="02040503050406030204" pitchFamily="18" charset="0"/>
                                        </a:rPr>
                                        <m:t>h</m:t>
                                      </m:r>
                                    </m:e>
                                  </m:acc>
                                </m:e>
                                <m:sub>
                                  <m:r>
                                    <a:rPr lang="en-US" altLang="ko-KR" sz="800" i="1" dirty="0">
                                      <a:latin typeface="Cambria Math" panose="02040503050406030204" pitchFamily="18" charset="0"/>
                                    </a:rPr>
                                    <m:t>𝑎</m:t>
                                  </m:r>
                                  <m:r>
                                    <a:rPr lang="en-US" altLang="ko-KR" sz="800" i="1" dirty="0">
                                      <a:latin typeface="Cambria Math" panose="02040503050406030204" pitchFamily="18" charset="0"/>
                                    </a:rPr>
                                    <m:t>,1</m:t>
                                  </m:r>
                                </m:sub>
                              </m:sSub>
                              <m:r>
                                <a:rPr lang="en-US" altLang="ko-KR" sz="800" i="1">
                                  <a:latin typeface="Cambria Math" panose="02040503050406030204" pitchFamily="18" charset="0"/>
                                </a:rPr>
                                <m:t>,</m:t>
                              </m:r>
                              <m:sSub>
                                <m:sSubPr>
                                  <m:ctrlPr>
                                    <a:rPr lang="en-US" altLang="ko-KR" sz="800" i="1" dirty="0">
                                      <a:latin typeface="Cambria Math"/>
                                    </a:rPr>
                                  </m:ctrlPr>
                                </m:sSubPr>
                                <m:e>
                                  <m:acc>
                                    <m:accPr>
                                      <m:chr m:val="̂"/>
                                      <m:ctrlPr>
                                        <a:rPr lang="en-US" altLang="ko-KR" sz="800" i="1">
                                          <a:latin typeface="Cambria Math"/>
                                        </a:rPr>
                                      </m:ctrlPr>
                                    </m:accPr>
                                    <m:e>
                                      <m:r>
                                        <a:rPr lang="en-US" altLang="ko-KR" sz="800" i="1">
                                          <a:latin typeface="Cambria Math" panose="02040503050406030204" pitchFamily="18" charset="0"/>
                                        </a:rPr>
                                        <m:t>h</m:t>
                                      </m:r>
                                    </m:e>
                                  </m:acc>
                                </m:e>
                                <m:sub>
                                  <m:r>
                                    <a:rPr lang="en-US" altLang="ko-KR" sz="800" i="1" dirty="0">
                                      <a:latin typeface="Cambria Math" panose="02040503050406030204" pitchFamily="18" charset="0"/>
                                    </a:rPr>
                                    <m:t>𝑎</m:t>
                                  </m:r>
                                  <m:r>
                                    <a:rPr lang="en-US" altLang="ko-KR" sz="800" i="1" dirty="0">
                                      <a:latin typeface="Cambria Math" panose="02040503050406030204" pitchFamily="18" charset="0"/>
                                    </a:rPr>
                                    <m:t>,2</m:t>
                                  </m:r>
                                </m:sub>
                              </m:sSub>
                              <m:r>
                                <a:rPr lang="en-US" altLang="ko-KR" sz="800" i="1">
                                  <a:latin typeface="Cambria Math" panose="02040503050406030204" pitchFamily="18" charset="0"/>
                                </a:rPr>
                                <m:t>, …,</m:t>
                              </m:r>
                              <m:sSub>
                                <m:sSubPr>
                                  <m:ctrlPr>
                                    <a:rPr lang="en-US" altLang="ko-KR" sz="800" i="1" dirty="0">
                                      <a:latin typeface="Cambria Math"/>
                                    </a:rPr>
                                  </m:ctrlPr>
                                </m:sSubPr>
                                <m:e>
                                  <m:acc>
                                    <m:accPr>
                                      <m:chr m:val="̂"/>
                                      <m:ctrlPr>
                                        <a:rPr lang="en-US" altLang="ko-KR" sz="800" i="1">
                                          <a:latin typeface="Cambria Math"/>
                                        </a:rPr>
                                      </m:ctrlPr>
                                    </m:accPr>
                                    <m:e>
                                      <m:r>
                                        <a:rPr lang="en-US" altLang="ko-KR" sz="800" i="1">
                                          <a:latin typeface="Cambria Math" panose="02040503050406030204" pitchFamily="18" charset="0"/>
                                        </a:rPr>
                                        <m:t>h</m:t>
                                      </m:r>
                                    </m:e>
                                  </m:acc>
                                </m:e>
                                <m:sub>
                                  <m:r>
                                    <a:rPr lang="en-US" altLang="ko-KR" sz="800" i="1" dirty="0">
                                      <a:latin typeface="Cambria Math" panose="02040503050406030204" pitchFamily="18" charset="0"/>
                                    </a:rPr>
                                    <m:t>𝑎</m:t>
                                  </m:r>
                                  <m:r>
                                    <a:rPr lang="en-US" altLang="ko-KR" sz="800" i="1" dirty="0">
                                      <a:latin typeface="Cambria Math" panose="02040503050406030204" pitchFamily="18" charset="0"/>
                                    </a:rPr>
                                    <m:t>,</m:t>
                                  </m:r>
                                  <m:r>
                                    <a:rPr lang="en-US" altLang="ko-KR" sz="800" b="0" i="1" dirty="0" smtClean="0">
                                      <a:latin typeface="Cambria Math" panose="02040503050406030204" pitchFamily="18" charset="0"/>
                                    </a:rPr>
                                    <m:t>𝑝</m:t>
                                  </m:r>
                                </m:sub>
                              </m:sSub>
                            </m:e>
                          </m:d>
                        </m:oMath>
                      </m:oMathPara>
                    </a14:m>
                    <a:endParaRPr lang="ko-KR" altLang="en-US" sz="800" dirty="0"/>
                  </a:p>
                </p:txBody>
              </p:sp>
            </mc:Choice>
            <mc:Fallback xmlns="">
              <p:sp>
                <p:nvSpPr>
                  <p:cNvPr id="126" name="TextBox 125"/>
                  <p:cNvSpPr txBox="1">
                    <a:spLocks noRot="1" noChangeAspect="1" noMove="1" noResize="1" noEditPoints="1" noAdjustHandles="1" noChangeArrowheads="1" noChangeShapeType="1" noTextEdit="1"/>
                  </p:cNvSpPr>
                  <p:nvPr/>
                </p:nvSpPr>
                <p:spPr>
                  <a:xfrm>
                    <a:off x="6070059" y="2220617"/>
                    <a:ext cx="2578641" cy="1160990"/>
                  </a:xfrm>
                  <a:prstGeom prst="rect">
                    <a:avLst/>
                  </a:prstGeom>
                  <a:blipFill rotWithShape="0">
                    <a:blip r:embed="rId16"/>
                    <a:stretch>
                      <a:fillRect l="-391" t="-714"/>
                    </a:stretch>
                  </a:blipFill>
                </p:spPr>
                <p:txBody>
                  <a:bodyPr/>
                  <a:lstStyle/>
                  <a:p>
                    <a:r>
                      <a:rPr lang="ko-KR" altLang="en-US">
                        <a:noFill/>
                      </a:rPr>
                      <a:t> </a:t>
                    </a:r>
                  </a:p>
                </p:txBody>
              </p:sp>
            </mc:Fallback>
          </mc:AlternateContent>
          <p:cxnSp>
            <p:nvCxnSpPr>
              <p:cNvPr id="155" name="직선 연결선 154"/>
              <p:cNvCxnSpPr/>
              <p:nvPr/>
            </p:nvCxnSpPr>
            <p:spPr>
              <a:xfrm>
                <a:off x="6070059" y="3367228"/>
                <a:ext cx="2578641"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6" name="TextBox 155"/>
                  <p:cNvSpPr txBox="1"/>
                  <p:nvPr/>
                </p:nvSpPr>
                <p:spPr>
                  <a:xfrm>
                    <a:off x="6092917" y="3291695"/>
                    <a:ext cx="2578641" cy="655634"/>
                  </a:xfrm>
                  <a:prstGeom prst="rect">
                    <a:avLst/>
                  </a:prstGeom>
                  <a:noFill/>
                </p:spPr>
                <p:txBody>
                  <a:bodyPr wrap="square" rtlCol="0">
                    <a:spAutoFit/>
                  </a:bodyPr>
                  <a:lstStyle/>
                  <a:p>
                    <a:r>
                      <a:rPr lang="en-US" altLang="ko-KR" sz="800" dirty="0" smtClean="0"/>
                      <a:t>Quantization</a:t>
                    </a:r>
                  </a:p>
                  <a:p>
                    <a:pPr/>
                    <a14:m>
                      <m:oMathPara xmlns:m="http://schemas.openxmlformats.org/officeDocument/2006/math">
                        <m:oMathParaPr>
                          <m:jc m:val="centerGroup"/>
                        </m:oMathParaPr>
                        <m:oMath xmlns:m="http://schemas.openxmlformats.org/officeDocument/2006/math">
                          <m:d>
                            <m:dPr>
                              <m:begChr m:val="{"/>
                              <m:endChr m:val="}"/>
                              <m:ctrlPr>
                                <a:rPr lang="en-US" altLang="ko-KR" sz="800" b="0" i="1" smtClean="0">
                                  <a:latin typeface="Cambria Math"/>
                                </a:rPr>
                              </m:ctrlPr>
                            </m:dPr>
                            <m:e>
                              <m:sSub>
                                <m:sSubPr>
                                  <m:ctrlPr>
                                    <a:rPr lang="en-US" altLang="ko-KR" sz="800" b="0" i="1" smtClean="0">
                                      <a:latin typeface="Cambria Math"/>
                                    </a:rPr>
                                  </m:ctrlPr>
                                </m:sSubPr>
                                <m:e>
                                  <m:r>
                                    <a:rPr lang="en-US" altLang="ko-KR" sz="800" b="0" i="1" smtClean="0">
                                      <a:latin typeface="Cambria Math" panose="02040503050406030204" pitchFamily="18" charset="0"/>
                                    </a:rPr>
                                    <m:t>𝑏</m:t>
                                  </m:r>
                                </m:e>
                                <m:sub>
                                  <m:r>
                                    <a:rPr lang="en-US" altLang="ko-KR" sz="800" b="0" i="1" smtClean="0">
                                      <a:latin typeface="Cambria Math" panose="02040503050406030204" pitchFamily="18" charset="0"/>
                                    </a:rPr>
                                    <m:t>1</m:t>
                                  </m:r>
                                </m:sub>
                              </m:sSub>
                              <m:r>
                                <a:rPr lang="en-US" altLang="ko-KR" sz="800" b="0" i="1" smtClean="0">
                                  <a:latin typeface="Cambria Math" panose="02040503050406030204" pitchFamily="18" charset="0"/>
                                </a:rPr>
                                <m:t>,</m:t>
                              </m:r>
                              <m:sSub>
                                <m:sSubPr>
                                  <m:ctrlPr>
                                    <a:rPr lang="en-US" altLang="ko-KR" sz="800" b="0" i="1" smtClean="0">
                                      <a:latin typeface="Cambria Math"/>
                                    </a:rPr>
                                  </m:ctrlPr>
                                </m:sSubPr>
                                <m:e>
                                  <m:r>
                                    <a:rPr lang="en-US" altLang="ko-KR" sz="800" b="0" i="1" smtClean="0">
                                      <a:latin typeface="Cambria Math" panose="02040503050406030204" pitchFamily="18" charset="0"/>
                                    </a:rPr>
                                    <m:t>𝑏</m:t>
                                  </m:r>
                                </m:e>
                                <m:sub>
                                  <m:r>
                                    <a:rPr lang="en-US" altLang="ko-KR" sz="800" b="0" i="1" smtClean="0">
                                      <a:latin typeface="Cambria Math" panose="02040503050406030204" pitchFamily="18" charset="0"/>
                                    </a:rPr>
                                    <m:t>2</m:t>
                                  </m:r>
                                </m:sub>
                              </m:sSub>
                              <m:r>
                                <a:rPr lang="en-US" altLang="ko-KR" sz="800" b="0" i="1" smtClean="0">
                                  <a:latin typeface="Cambria Math" panose="02040503050406030204" pitchFamily="18" charset="0"/>
                                </a:rPr>
                                <m:t>,…, </m:t>
                              </m:r>
                              <m:sSub>
                                <m:sSubPr>
                                  <m:ctrlPr>
                                    <a:rPr lang="en-US" altLang="ko-KR" sz="800" b="0" i="1" smtClean="0">
                                      <a:latin typeface="Cambria Math"/>
                                    </a:rPr>
                                  </m:ctrlPr>
                                </m:sSubPr>
                                <m:e>
                                  <m:r>
                                    <a:rPr lang="en-US" altLang="ko-KR" sz="800" b="0" i="1" smtClean="0">
                                      <a:latin typeface="Cambria Math" panose="02040503050406030204" pitchFamily="18" charset="0"/>
                                    </a:rPr>
                                    <m:t>𝑏</m:t>
                                  </m:r>
                                </m:e>
                                <m:sub>
                                  <m:sSub>
                                    <m:sSubPr>
                                      <m:ctrlPr>
                                        <a:rPr lang="en-US" altLang="ko-KR" sz="800" b="0" i="1" smtClean="0">
                                          <a:latin typeface="Cambria Math"/>
                                        </a:rPr>
                                      </m:ctrlPr>
                                    </m:sSubPr>
                                    <m:e>
                                      <m:r>
                                        <a:rPr lang="en-US" altLang="ko-KR" sz="800" b="0" i="1" smtClean="0">
                                          <a:latin typeface="Cambria Math" panose="02040503050406030204" pitchFamily="18" charset="0"/>
                                        </a:rPr>
                                        <m:t>𝑛</m:t>
                                      </m:r>
                                    </m:e>
                                    <m:sub>
                                      <m:r>
                                        <a:rPr lang="en-US" altLang="ko-KR" sz="800" b="0" i="1" smtClean="0">
                                          <a:latin typeface="Cambria Math" panose="02040503050406030204" pitchFamily="18" charset="0"/>
                                        </a:rPr>
                                        <m:t>𝑖</m:t>
                                      </m:r>
                                    </m:sub>
                                  </m:sSub>
                                </m:sub>
                              </m:sSub>
                            </m:e>
                          </m:d>
                        </m:oMath>
                      </m:oMathPara>
                    </a14:m>
                    <a:endParaRPr lang="ko-KR" altLang="en-US" sz="800" dirty="0"/>
                  </a:p>
                </p:txBody>
              </p:sp>
            </mc:Choice>
            <mc:Fallback xmlns="">
              <p:sp>
                <p:nvSpPr>
                  <p:cNvPr id="128" name="TextBox 127"/>
                  <p:cNvSpPr txBox="1">
                    <a:spLocks noRot="1" noChangeAspect="1" noMove="1" noResize="1" noEditPoints="1" noAdjustHandles="1" noChangeArrowheads="1" noChangeShapeType="1" noTextEdit="1"/>
                  </p:cNvSpPr>
                  <p:nvPr/>
                </p:nvSpPr>
                <p:spPr>
                  <a:xfrm>
                    <a:off x="6092917" y="3291694"/>
                    <a:ext cx="2578641" cy="668584"/>
                  </a:xfrm>
                  <a:prstGeom prst="rect">
                    <a:avLst/>
                  </a:prstGeom>
                  <a:blipFill rotWithShape="0">
                    <a:blip r:embed="rId17"/>
                    <a:stretch>
                      <a:fillRect t="-1235"/>
                    </a:stretch>
                  </a:blipFill>
                </p:spPr>
                <p:txBody>
                  <a:bodyPr/>
                  <a:lstStyle/>
                  <a:p>
                    <a:r>
                      <a:rPr lang="ko-KR" altLang="en-US">
                        <a:noFill/>
                      </a:rPr>
                      <a:t> </a:t>
                    </a:r>
                  </a:p>
                </p:txBody>
              </p:sp>
            </mc:Fallback>
          </mc:AlternateContent>
        </p:grpSp>
        <p:grpSp>
          <p:nvGrpSpPr>
            <p:cNvPr id="175" name="그룹 174"/>
            <p:cNvGrpSpPr/>
            <p:nvPr/>
          </p:nvGrpSpPr>
          <p:grpSpPr>
            <a:xfrm>
              <a:off x="4716016" y="3069017"/>
              <a:ext cx="1219596" cy="1503396"/>
              <a:chOff x="624421" y="-1618148"/>
              <a:chExt cx="2706804" cy="2744086"/>
            </a:xfrm>
          </p:grpSpPr>
          <p:sp>
            <p:nvSpPr>
              <p:cNvPr id="176" name="직사각형 175"/>
              <p:cNvSpPr/>
              <p:nvPr/>
            </p:nvSpPr>
            <p:spPr>
              <a:xfrm>
                <a:off x="648331" y="-1611188"/>
                <a:ext cx="2578641" cy="272340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dirty="0"/>
              </a:p>
            </p:txBody>
          </p:sp>
          <p:sp>
            <p:nvSpPr>
              <p:cNvPr id="177" name="TextBox 176"/>
              <p:cNvSpPr txBox="1"/>
              <p:nvPr/>
            </p:nvSpPr>
            <p:spPr>
              <a:xfrm>
                <a:off x="744976" y="-1618148"/>
                <a:ext cx="1089383" cy="393241"/>
              </a:xfrm>
              <a:prstGeom prst="rect">
                <a:avLst/>
              </a:prstGeom>
              <a:noFill/>
            </p:spPr>
            <p:txBody>
              <a:bodyPr wrap="none" rtlCol="0">
                <a:spAutoFit/>
              </a:bodyPr>
              <a:lstStyle/>
              <a:p>
                <a:r>
                  <a:rPr lang="en-US" altLang="ko-KR" sz="800" dirty="0" smtClean="0">
                    <a:solidFill>
                      <a:srgbClr val="C00000"/>
                    </a:solidFill>
                  </a:rPr>
                  <a:t>process</a:t>
                </a:r>
                <a:endParaRPr lang="ko-KR" altLang="en-US" sz="800" dirty="0">
                  <a:solidFill>
                    <a:srgbClr val="C00000"/>
                  </a:solidFill>
                </a:endParaRPr>
              </a:p>
            </p:txBody>
          </p:sp>
          <mc:AlternateContent xmlns:mc="http://schemas.openxmlformats.org/markup-compatibility/2006" xmlns:a14="http://schemas.microsoft.com/office/drawing/2010/main">
            <mc:Choice Requires="a14">
              <p:sp>
                <p:nvSpPr>
                  <p:cNvPr id="178" name="TextBox 177"/>
                  <p:cNvSpPr txBox="1"/>
                  <p:nvPr/>
                </p:nvSpPr>
                <p:spPr>
                  <a:xfrm>
                    <a:off x="744976" y="-1251268"/>
                    <a:ext cx="2578641" cy="645687"/>
                  </a:xfrm>
                  <a:prstGeom prst="rect">
                    <a:avLst/>
                  </a:prstGeom>
                  <a:noFill/>
                </p:spPr>
                <p:txBody>
                  <a:bodyPr wrap="square" rtlCol="0">
                    <a:spAutoFit/>
                  </a:bodyPr>
                  <a:lstStyle/>
                  <a:p>
                    <a:r>
                      <a:rPr lang="en-US" altLang="ko-KR" sz="800" dirty="0" smtClean="0"/>
                      <a:t>Channel estimation</a:t>
                    </a:r>
                  </a:p>
                  <a:p>
                    <a:pPr/>
                    <a14:m>
                      <m:oMathPara xmlns:m="http://schemas.openxmlformats.org/officeDocument/2006/math">
                        <m:oMathParaPr>
                          <m:jc m:val="centerGroup"/>
                        </m:oMathParaPr>
                        <m:oMath xmlns:m="http://schemas.openxmlformats.org/officeDocument/2006/math">
                          <m:d>
                            <m:dPr>
                              <m:begChr m:val="{"/>
                              <m:endChr m:val="}"/>
                              <m:ctrlPr>
                                <a:rPr lang="en-US" altLang="ko-KR" sz="800" b="0" i="1" smtClean="0">
                                  <a:latin typeface="Cambria Math"/>
                                </a:rPr>
                              </m:ctrlPr>
                            </m:dPr>
                            <m:e>
                              <m:sSub>
                                <m:sSubPr>
                                  <m:ctrlPr>
                                    <a:rPr lang="en-US" altLang="ko-KR" sz="800" b="0" i="1" smtClean="0">
                                      <a:latin typeface="Cambria Math"/>
                                    </a:rPr>
                                  </m:ctrlPr>
                                </m:sSubPr>
                                <m:e>
                                  <m:acc>
                                    <m:accPr>
                                      <m:chr m:val="̂"/>
                                      <m:ctrlPr>
                                        <a:rPr lang="en-US" altLang="ko-KR" sz="800" b="0" i="1" smtClean="0">
                                          <a:latin typeface="Cambria Math"/>
                                        </a:rPr>
                                      </m:ctrlPr>
                                    </m:accPr>
                                    <m:e>
                                      <m:r>
                                        <a:rPr lang="en-US" altLang="ko-KR" sz="800" b="0" i="1" smtClean="0">
                                          <a:latin typeface="Cambria Math" panose="02040503050406030204" pitchFamily="18" charset="0"/>
                                        </a:rPr>
                                        <m:t>𝐻</m:t>
                                      </m:r>
                                    </m:e>
                                  </m:acc>
                                </m:e>
                                <m:sub>
                                  <m:r>
                                    <a:rPr lang="en-US" altLang="ko-KR" sz="800" b="0" i="1" smtClean="0">
                                      <a:latin typeface="Cambria Math" panose="02040503050406030204" pitchFamily="18" charset="0"/>
                                    </a:rPr>
                                    <m:t>𝑎</m:t>
                                  </m:r>
                                  <m:r>
                                    <a:rPr lang="en-US" altLang="ko-KR" sz="800" b="0" i="1" smtClean="0">
                                      <a:latin typeface="Cambria Math" panose="02040503050406030204" pitchFamily="18" charset="0"/>
                                    </a:rPr>
                                    <m:t>,1</m:t>
                                  </m:r>
                                </m:sub>
                              </m:sSub>
                              <m:r>
                                <a:rPr lang="en-US" altLang="ko-KR" sz="800" b="0" i="1" smtClean="0">
                                  <a:latin typeface="Cambria Math" panose="02040503050406030204" pitchFamily="18" charset="0"/>
                                </a:rPr>
                                <m:t>, </m:t>
                              </m:r>
                              <m:sSub>
                                <m:sSubPr>
                                  <m:ctrlPr>
                                    <a:rPr lang="en-US" altLang="ko-KR" sz="800" b="0" i="1" smtClean="0">
                                      <a:latin typeface="Cambria Math"/>
                                    </a:rPr>
                                  </m:ctrlPr>
                                </m:sSubPr>
                                <m:e>
                                  <m:acc>
                                    <m:accPr>
                                      <m:chr m:val="̂"/>
                                      <m:ctrlPr>
                                        <a:rPr lang="en-US" altLang="ko-KR" sz="800" b="0" i="1" smtClean="0">
                                          <a:latin typeface="Cambria Math"/>
                                        </a:rPr>
                                      </m:ctrlPr>
                                    </m:accPr>
                                    <m:e>
                                      <m:r>
                                        <a:rPr lang="en-US" altLang="ko-KR" sz="800" b="0" i="1" smtClean="0">
                                          <a:latin typeface="Cambria Math" panose="02040503050406030204" pitchFamily="18" charset="0"/>
                                        </a:rPr>
                                        <m:t>𝐻</m:t>
                                      </m:r>
                                    </m:e>
                                  </m:acc>
                                </m:e>
                                <m:sub>
                                  <m:r>
                                    <a:rPr lang="en-US" altLang="ko-KR" sz="800" b="0" i="1" smtClean="0">
                                      <a:latin typeface="Cambria Math" panose="02040503050406030204" pitchFamily="18" charset="0"/>
                                    </a:rPr>
                                    <m:t>𝑎</m:t>
                                  </m:r>
                                  <m:r>
                                    <a:rPr lang="en-US" altLang="ko-KR" sz="800" b="0" i="1" smtClean="0">
                                      <a:latin typeface="Cambria Math" panose="02040503050406030204" pitchFamily="18" charset="0"/>
                                    </a:rPr>
                                    <m:t>,2</m:t>
                                  </m:r>
                                </m:sub>
                              </m:sSub>
                              <m:r>
                                <a:rPr lang="en-US" altLang="ko-KR" sz="800" b="0" i="1" smtClean="0">
                                  <a:latin typeface="Cambria Math" panose="02040503050406030204" pitchFamily="18" charset="0"/>
                                </a:rPr>
                                <m:t>, …, </m:t>
                              </m:r>
                              <m:sSub>
                                <m:sSubPr>
                                  <m:ctrlPr>
                                    <a:rPr lang="en-US" altLang="ko-KR" sz="800" b="0" i="1" smtClean="0">
                                      <a:latin typeface="Cambria Math"/>
                                    </a:rPr>
                                  </m:ctrlPr>
                                </m:sSubPr>
                                <m:e>
                                  <m:acc>
                                    <m:accPr>
                                      <m:chr m:val="̂"/>
                                      <m:ctrlPr>
                                        <a:rPr lang="en-US" altLang="ko-KR" sz="800" b="0" i="1" smtClean="0">
                                          <a:latin typeface="Cambria Math"/>
                                        </a:rPr>
                                      </m:ctrlPr>
                                    </m:accPr>
                                    <m:e>
                                      <m:r>
                                        <a:rPr lang="en-US" altLang="ko-KR" sz="800" b="0" i="1" smtClean="0">
                                          <a:latin typeface="Cambria Math" panose="02040503050406030204" pitchFamily="18" charset="0"/>
                                        </a:rPr>
                                        <m:t>𝐻</m:t>
                                      </m:r>
                                    </m:e>
                                  </m:acc>
                                </m:e>
                                <m:sub>
                                  <m:r>
                                    <a:rPr lang="en-US" altLang="ko-KR" sz="800" b="0" i="1" smtClean="0">
                                      <a:latin typeface="Cambria Math" panose="02040503050406030204" pitchFamily="18" charset="0"/>
                                    </a:rPr>
                                    <m:t>𝑎</m:t>
                                  </m:r>
                                  <m:r>
                                    <a:rPr lang="en-US" altLang="ko-KR" sz="800" b="0" i="1" smtClean="0">
                                      <a:latin typeface="Cambria Math" panose="02040503050406030204" pitchFamily="18" charset="0"/>
                                    </a:rPr>
                                    <m:t>,</m:t>
                                  </m:r>
                                  <m:r>
                                    <a:rPr lang="en-US" altLang="ko-KR" sz="800" b="0" i="1" smtClean="0">
                                      <a:latin typeface="Cambria Math" panose="02040503050406030204" pitchFamily="18" charset="0"/>
                                    </a:rPr>
                                    <m:t>𝑚</m:t>
                                  </m:r>
                                </m:sub>
                              </m:sSub>
                            </m:e>
                          </m:d>
                        </m:oMath>
                      </m:oMathPara>
                    </a14:m>
                    <a:endParaRPr lang="en-US" altLang="ko-KR" sz="800" dirty="0" smtClean="0"/>
                  </a:p>
                </p:txBody>
              </p:sp>
            </mc:Choice>
            <mc:Fallback xmlns="">
              <p:sp>
                <p:nvSpPr>
                  <p:cNvPr id="115" name="TextBox 114"/>
                  <p:cNvSpPr txBox="1">
                    <a:spLocks noRot="1" noChangeAspect="1" noMove="1" noResize="1" noEditPoints="1" noAdjustHandles="1" noChangeArrowheads="1" noChangeShapeType="1" noTextEdit="1"/>
                  </p:cNvSpPr>
                  <p:nvPr/>
                </p:nvSpPr>
                <p:spPr>
                  <a:xfrm>
                    <a:off x="744976" y="-1251267"/>
                    <a:ext cx="2578641" cy="657790"/>
                  </a:xfrm>
                  <a:prstGeom prst="rect">
                    <a:avLst/>
                  </a:prstGeom>
                  <a:blipFill rotWithShape="0">
                    <a:blip r:embed="rId18"/>
                    <a:stretch>
                      <a:fillRect l="-391" t="-1266"/>
                    </a:stretch>
                  </a:blipFill>
                </p:spPr>
                <p:txBody>
                  <a:bodyPr/>
                  <a:lstStyle/>
                  <a:p>
                    <a:r>
                      <a:rPr lang="ko-KR" altLang="en-US">
                        <a:noFill/>
                      </a:rPr>
                      <a:t> </a:t>
                    </a:r>
                  </a:p>
                </p:txBody>
              </p:sp>
            </mc:Fallback>
          </mc:AlternateContent>
          <p:cxnSp>
            <p:nvCxnSpPr>
              <p:cNvPr id="179" name="직선 연결선 178"/>
              <p:cNvCxnSpPr/>
              <p:nvPr/>
            </p:nvCxnSpPr>
            <p:spPr>
              <a:xfrm>
                <a:off x="647279" y="-1241858"/>
                <a:ext cx="2578641"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0" name="TextBox 179"/>
                  <p:cNvSpPr txBox="1"/>
                  <p:nvPr/>
                </p:nvSpPr>
                <p:spPr>
                  <a:xfrm>
                    <a:off x="744976" y="-596803"/>
                    <a:ext cx="2578641" cy="1101892"/>
                  </a:xfrm>
                  <a:prstGeom prst="rect">
                    <a:avLst/>
                  </a:prstGeom>
                  <a:noFill/>
                </p:spPr>
                <p:txBody>
                  <a:bodyPr wrap="square" rtlCol="0">
                    <a:spAutoFit/>
                  </a:bodyPr>
                  <a:lstStyle/>
                  <a:p>
                    <a:r>
                      <a:rPr lang="en-US" altLang="ko-KR" sz="800" dirty="0" smtClean="0"/>
                      <a:t>Extract distinctive feature</a:t>
                    </a:r>
                  </a:p>
                  <a:p>
                    <a:r>
                      <a:rPr lang="en-US" altLang="ko-KR" sz="800" dirty="0" smtClean="0"/>
                      <a:t>(freq. </a:t>
                    </a:r>
                    <a14:m>
                      <m:oMath xmlns:m="http://schemas.openxmlformats.org/officeDocument/2006/math">
                        <m:r>
                          <a:rPr lang="en-US" altLang="ko-KR" sz="800" b="0" i="1" smtClean="0">
                            <a:latin typeface="Cambria Math" panose="02040503050406030204" pitchFamily="18" charset="0"/>
                          </a:rPr>
                          <m:t>→</m:t>
                        </m:r>
                      </m:oMath>
                    </a14:m>
                    <a:r>
                      <a:rPr lang="en-US" altLang="ko-KR" sz="800" dirty="0" smtClean="0"/>
                      <a:t> time domain)</a:t>
                    </a:r>
                    <a:endParaRPr lang="ko-KR" altLang="en-US" sz="800" dirty="0" smtClean="0"/>
                  </a:p>
                  <a:p>
                    <a:pPr/>
                    <a14:m>
                      <m:oMathPara xmlns:m="http://schemas.openxmlformats.org/officeDocument/2006/math">
                        <m:oMathParaPr>
                          <m:jc m:val="centerGroup"/>
                        </m:oMathParaPr>
                        <m:oMath xmlns:m="http://schemas.openxmlformats.org/officeDocument/2006/math">
                          <m:d>
                            <m:dPr>
                              <m:begChr m:val="{"/>
                              <m:endChr m:val="}"/>
                              <m:ctrlPr>
                                <a:rPr lang="en-US" altLang="ko-KR" sz="800" b="0" i="1" smtClean="0">
                                  <a:latin typeface="Cambria Math"/>
                                </a:rPr>
                              </m:ctrlPr>
                            </m:dPr>
                            <m:e>
                              <m:sSub>
                                <m:sSubPr>
                                  <m:ctrlPr>
                                    <a:rPr lang="en-US" altLang="ko-KR" sz="800" b="0" i="1" dirty="0" smtClean="0">
                                      <a:latin typeface="Cambria Math"/>
                                    </a:rPr>
                                  </m:ctrlPr>
                                </m:sSubPr>
                                <m:e>
                                  <m:acc>
                                    <m:accPr>
                                      <m:chr m:val="̂"/>
                                      <m:ctrlPr>
                                        <a:rPr lang="en-US" altLang="ko-KR" sz="800" b="0" i="1" smtClean="0">
                                          <a:latin typeface="Cambria Math"/>
                                        </a:rPr>
                                      </m:ctrlPr>
                                    </m:accPr>
                                    <m:e>
                                      <m:r>
                                        <a:rPr lang="en-US" altLang="ko-KR" sz="800" b="0" i="1" smtClean="0">
                                          <a:latin typeface="Cambria Math" panose="02040503050406030204" pitchFamily="18" charset="0"/>
                                        </a:rPr>
                                        <m:t>h</m:t>
                                      </m:r>
                                    </m:e>
                                  </m:acc>
                                </m:e>
                                <m:sub>
                                  <m:r>
                                    <a:rPr lang="en-US" altLang="ko-KR" sz="800" b="0" i="1" dirty="0" smtClean="0">
                                      <a:latin typeface="Cambria Math" panose="02040503050406030204" pitchFamily="18" charset="0"/>
                                    </a:rPr>
                                    <m:t>𝑎</m:t>
                                  </m:r>
                                  <m:r>
                                    <a:rPr lang="en-US" altLang="ko-KR" sz="800" b="0" i="1" dirty="0" smtClean="0">
                                      <a:latin typeface="Cambria Math" panose="02040503050406030204" pitchFamily="18" charset="0"/>
                                    </a:rPr>
                                    <m:t>,1</m:t>
                                  </m:r>
                                </m:sub>
                              </m:sSub>
                              <m:r>
                                <a:rPr lang="en-US" altLang="ko-KR" sz="800" b="0" i="1" smtClean="0">
                                  <a:latin typeface="Cambria Math" panose="02040503050406030204" pitchFamily="18" charset="0"/>
                                </a:rPr>
                                <m:t>,</m:t>
                              </m:r>
                              <m:sSub>
                                <m:sSubPr>
                                  <m:ctrlPr>
                                    <a:rPr lang="en-US" altLang="ko-KR" sz="800" i="1" dirty="0">
                                      <a:latin typeface="Cambria Math"/>
                                    </a:rPr>
                                  </m:ctrlPr>
                                </m:sSubPr>
                                <m:e>
                                  <m:acc>
                                    <m:accPr>
                                      <m:chr m:val="̂"/>
                                      <m:ctrlPr>
                                        <a:rPr lang="en-US" altLang="ko-KR" sz="800" i="1">
                                          <a:latin typeface="Cambria Math"/>
                                        </a:rPr>
                                      </m:ctrlPr>
                                    </m:accPr>
                                    <m:e>
                                      <m:r>
                                        <a:rPr lang="en-US" altLang="ko-KR" sz="800" i="1">
                                          <a:latin typeface="Cambria Math" panose="02040503050406030204" pitchFamily="18" charset="0"/>
                                        </a:rPr>
                                        <m:t>h</m:t>
                                      </m:r>
                                    </m:e>
                                  </m:acc>
                                </m:e>
                                <m:sub>
                                  <m:r>
                                    <a:rPr lang="en-US" altLang="ko-KR" sz="800" i="1" dirty="0">
                                      <a:latin typeface="Cambria Math" panose="02040503050406030204" pitchFamily="18" charset="0"/>
                                    </a:rPr>
                                    <m:t>𝑎</m:t>
                                  </m:r>
                                  <m:r>
                                    <a:rPr lang="en-US" altLang="ko-KR" sz="800" i="1" dirty="0">
                                      <a:latin typeface="Cambria Math" panose="02040503050406030204" pitchFamily="18" charset="0"/>
                                    </a:rPr>
                                    <m:t>,2</m:t>
                                  </m:r>
                                </m:sub>
                              </m:sSub>
                              <m:r>
                                <a:rPr lang="en-US" altLang="ko-KR" sz="800" b="0" i="1" smtClean="0">
                                  <a:latin typeface="Cambria Math" panose="02040503050406030204" pitchFamily="18" charset="0"/>
                                </a:rPr>
                                <m:t>, …,</m:t>
                              </m:r>
                              <m:sSub>
                                <m:sSubPr>
                                  <m:ctrlPr>
                                    <a:rPr lang="en-US" altLang="ko-KR" sz="800" i="1" dirty="0">
                                      <a:latin typeface="Cambria Math"/>
                                    </a:rPr>
                                  </m:ctrlPr>
                                </m:sSubPr>
                                <m:e>
                                  <m:acc>
                                    <m:accPr>
                                      <m:chr m:val="̂"/>
                                      <m:ctrlPr>
                                        <a:rPr lang="en-US" altLang="ko-KR" sz="800" i="1">
                                          <a:latin typeface="Cambria Math"/>
                                        </a:rPr>
                                      </m:ctrlPr>
                                    </m:accPr>
                                    <m:e>
                                      <m:r>
                                        <a:rPr lang="en-US" altLang="ko-KR" sz="800" i="1">
                                          <a:latin typeface="Cambria Math" panose="02040503050406030204" pitchFamily="18" charset="0"/>
                                        </a:rPr>
                                        <m:t>h</m:t>
                                      </m:r>
                                    </m:e>
                                  </m:acc>
                                </m:e>
                                <m:sub>
                                  <m:r>
                                    <a:rPr lang="en-US" altLang="ko-KR" sz="800" i="1" dirty="0">
                                      <a:latin typeface="Cambria Math" panose="02040503050406030204" pitchFamily="18" charset="0"/>
                                    </a:rPr>
                                    <m:t>𝑎</m:t>
                                  </m:r>
                                  <m:r>
                                    <a:rPr lang="en-US" altLang="ko-KR" sz="800" i="1" dirty="0">
                                      <a:latin typeface="Cambria Math" panose="02040503050406030204" pitchFamily="18" charset="0"/>
                                    </a:rPr>
                                    <m:t>,</m:t>
                                  </m:r>
                                  <m:r>
                                    <a:rPr lang="en-US" altLang="ko-KR" sz="800" b="0" i="1" dirty="0" smtClean="0">
                                      <a:latin typeface="Cambria Math" panose="02040503050406030204" pitchFamily="18" charset="0"/>
                                    </a:rPr>
                                    <m:t>𝑝</m:t>
                                  </m:r>
                                </m:sub>
                              </m:sSub>
                            </m:e>
                          </m:d>
                        </m:oMath>
                      </m:oMathPara>
                    </a14:m>
                    <a:endParaRPr lang="ko-KR" altLang="en-US" sz="800" dirty="0"/>
                  </a:p>
                </p:txBody>
              </p:sp>
            </mc:Choice>
            <mc:Fallback xmlns="">
              <p:sp>
                <p:nvSpPr>
                  <p:cNvPr id="118" name="TextBox 117"/>
                  <p:cNvSpPr txBox="1">
                    <a:spLocks noRot="1" noChangeAspect="1" noMove="1" noResize="1" noEditPoints="1" noAdjustHandles="1" noChangeArrowheads="1" noChangeShapeType="1" noTextEdit="1"/>
                  </p:cNvSpPr>
                  <p:nvPr/>
                </p:nvSpPr>
                <p:spPr>
                  <a:xfrm>
                    <a:off x="744976" y="-596803"/>
                    <a:ext cx="2578641" cy="1101892"/>
                  </a:xfrm>
                  <a:prstGeom prst="rect">
                    <a:avLst/>
                  </a:prstGeom>
                  <a:blipFill rotWithShape="0">
                    <a:blip r:embed="rId36"/>
                    <a:stretch>
                      <a:fillRect/>
                    </a:stretch>
                  </a:blipFill>
                </p:spPr>
                <p:txBody>
                  <a:bodyPr/>
                  <a:lstStyle/>
                  <a:p>
                    <a:r>
                      <a:rPr lang="ko-KR" altLang="en-US">
                        <a:noFill/>
                      </a:rPr>
                      <a:t> </a:t>
                    </a:r>
                  </a:p>
                </p:txBody>
              </p:sp>
            </mc:Fallback>
          </mc:AlternateContent>
          <p:cxnSp>
            <p:nvCxnSpPr>
              <p:cNvPr id="181" name="직선 연결선 180"/>
              <p:cNvCxnSpPr/>
              <p:nvPr/>
            </p:nvCxnSpPr>
            <p:spPr>
              <a:xfrm>
                <a:off x="647279" y="-571143"/>
                <a:ext cx="2578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직선 연결선 181"/>
              <p:cNvCxnSpPr/>
              <p:nvPr/>
            </p:nvCxnSpPr>
            <p:spPr>
              <a:xfrm>
                <a:off x="624421" y="528945"/>
                <a:ext cx="2578641"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3" name="TextBox 182"/>
                  <p:cNvSpPr txBox="1"/>
                  <p:nvPr/>
                </p:nvSpPr>
                <p:spPr>
                  <a:xfrm>
                    <a:off x="752586" y="470304"/>
                    <a:ext cx="2578639" cy="655634"/>
                  </a:xfrm>
                  <a:prstGeom prst="rect">
                    <a:avLst/>
                  </a:prstGeom>
                  <a:noFill/>
                </p:spPr>
                <p:txBody>
                  <a:bodyPr wrap="square" rtlCol="0">
                    <a:spAutoFit/>
                  </a:bodyPr>
                  <a:lstStyle/>
                  <a:p>
                    <a:r>
                      <a:rPr lang="en-US" altLang="ko-KR" sz="800" dirty="0" smtClean="0"/>
                      <a:t>Quantization</a:t>
                    </a:r>
                  </a:p>
                  <a:p>
                    <a:pPr/>
                    <a14:m>
                      <m:oMathPara xmlns:m="http://schemas.openxmlformats.org/officeDocument/2006/math">
                        <m:oMathParaPr>
                          <m:jc m:val="centerGroup"/>
                        </m:oMathParaPr>
                        <m:oMath xmlns:m="http://schemas.openxmlformats.org/officeDocument/2006/math">
                          <m:d>
                            <m:dPr>
                              <m:begChr m:val="{"/>
                              <m:endChr m:val="}"/>
                              <m:ctrlPr>
                                <a:rPr lang="en-US" altLang="ko-KR" sz="800" b="0" i="1" smtClean="0">
                                  <a:latin typeface="Cambria Math"/>
                                </a:rPr>
                              </m:ctrlPr>
                            </m:dPr>
                            <m:e>
                              <m:sSub>
                                <m:sSubPr>
                                  <m:ctrlPr>
                                    <a:rPr lang="en-US" altLang="ko-KR" sz="800" b="0" i="1" smtClean="0">
                                      <a:latin typeface="Cambria Math"/>
                                    </a:rPr>
                                  </m:ctrlPr>
                                </m:sSubPr>
                                <m:e>
                                  <m:r>
                                    <a:rPr lang="en-US" altLang="ko-KR" sz="800" b="0" i="1" smtClean="0">
                                      <a:latin typeface="Cambria Math" panose="02040503050406030204" pitchFamily="18" charset="0"/>
                                    </a:rPr>
                                    <m:t>𝑎</m:t>
                                  </m:r>
                                </m:e>
                                <m:sub>
                                  <m:r>
                                    <a:rPr lang="en-US" altLang="ko-KR" sz="800" b="0" i="1" smtClean="0">
                                      <a:latin typeface="Cambria Math" panose="02040503050406030204" pitchFamily="18" charset="0"/>
                                    </a:rPr>
                                    <m:t>1</m:t>
                                  </m:r>
                                </m:sub>
                              </m:sSub>
                              <m:r>
                                <a:rPr lang="en-US" altLang="ko-KR" sz="800" b="0" i="1" smtClean="0">
                                  <a:latin typeface="Cambria Math" panose="02040503050406030204" pitchFamily="18" charset="0"/>
                                </a:rPr>
                                <m:t>,</m:t>
                              </m:r>
                              <m:sSub>
                                <m:sSubPr>
                                  <m:ctrlPr>
                                    <a:rPr lang="en-US" altLang="ko-KR" sz="800" b="0" i="1" smtClean="0">
                                      <a:latin typeface="Cambria Math"/>
                                    </a:rPr>
                                  </m:ctrlPr>
                                </m:sSubPr>
                                <m:e>
                                  <m:r>
                                    <a:rPr lang="en-US" altLang="ko-KR" sz="800" b="0" i="1" smtClean="0">
                                      <a:latin typeface="Cambria Math" panose="02040503050406030204" pitchFamily="18" charset="0"/>
                                    </a:rPr>
                                    <m:t>𝑎</m:t>
                                  </m:r>
                                </m:e>
                                <m:sub>
                                  <m:r>
                                    <a:rPr lang="en-US" altLang="ko-KR" sz="800" b="0" i="1" smtClean="0">
                                      <a:latin typeface="Cambria Math" panose="02040503050406030204" pitchFamily="18" charset="0"/>
                                    </a:rPr>
                                    <m:t>2</m:t>
                                  </m:r>
                                </m:sub>
                              </m:sSub>
                              <m:r>
                                <a:rPr lang="en-US" altLang="ko-KR" sz="800" b="0" i="1" smtClean="0">
                                  <a:latin typeface="Cambria Math" panose="02040503050406030204" pitchFamily="18" charset="0"/>
                                </a:rPr>
                                <m:t>,…, </m:t>
                              </m:r>
                              <m:sSub>
                                <m:sSubPr>
                                  <m:ctrlPr>
                                    <a:rPr lang="en-US" altLang="ko-KR" sz="800" b="0" i="1" smtClean="0">
                                      <a:latin typeface="Cambria Math"/>
                                    </a:rPr>
                                  </m:ctrlPr>
                                </m:sSubPr>
                                <m:e>
                                  <m:r>
                                    <a:rPr lang="en-US" altLang="ko-KR" sz="800" b="0" i="1" smtClean="0">
                                      <a:latin typeface="Cambria Math" panose="02040503050406030204" pitchFamily="18" charset="0"/>
                                    </a:rPr>
                                    <m:t>𝑎</m:t>
                                  </m:r>
                                </m:e>
                                <m:sub>
                                  <m:sSub>
                                    <m:sSubPr>
                                      <m:ctrlPr>
                                        <a:rPr lang="en-US" altLang="ko-KR" sz="800" b="0" i="1" smtClean="0">
                                          <a:latin typeface="Cambria Math"/>
                                        </a:rPr>
                                      </m:ctrlPr>
                                    </m:sSubPr>
                                    <m:e>
                                      <m:r>
                                        <a:rPr lang="en-US" altLang="ko-KR" sz="800" b="0" i="1" smtClean="0">
                                          <a:latin typeface="Cambria Math" panose="02040503050406030204" pitchFamily="18" charset="0"/>
                                        </a:rPr>
                                        <m:t>𝑛</m:t>
                                      </m:r>
                                    </m:e>
                                    <m:sub>
                                      <m:r>
                                        <a:rPr lang="en-US" altLang="ko-KR" sz="800" b="0" i="1" smtClean="0">
                                          <a:latin typeface="Cambria Math" panose="02040503050406030204" pitchFamily="18" charset="0"/>
                                        </a:rPr>
                                        <m:t>𝑖</m:t>
                                      </m:r>
                                    </m:sub>
                                  </m:sSub>
                                </m:sub>
                              </m:sSub>
                            </m:e>
                          </m:d>
                        </m:oMath>
                      </m:oMathPara>
                    </a14:m>
                    <a:endParaRPr lang="ko-KR" altLang="en-US" sz="800" dirty="0"/>
                  </a:p>
                </p:txBody>
              </p:sp>
            </mc:Choice>
            <mc:Fallback xmlns="">
              <p:sp>
                <p:nvSpPr>
                  <p:cNvPr id="120" name="TextBox 119"/>
                  <p:cNvSpPr txBox="1">
                    <a:spLocks noRot="1" noChangeAspect="1" noMove="1" noResize="1" noEditPoints="1" noAdjustHandles="1" noChangeArrowheads="1" noChangeShapeType="1" noTextEdit="1"/>
                  </p:cNvSpPr>
                  <p:nvPr/>
                </p:nvSpPr>
                <p:spPr>
                  <a:xfrm>
                    <a:off x="752586" y="470304"/>
                    <a:ext cx="2578639" cy="668584"/>
                  </a:xfrm>
                  <a:prstGeom prst="rect">
                    <a:avLst/>
                  </a:prstGeom>
                  <a:blipFill rotWithShape="0">
                    <a:blip r:embed="rId37"/>
                    <a:stretch>
                      <a:fillRect l="-391" t="-1235"/>
                    </a:stretch>
                  </a:blipFill>
                </p:spPr>
                <p:txBody>
                  <a:bodyPr/>
                  <a:lstStyle/>
                  <a:p>
                    <a:r>
                      <a:rPr lang="ko-KR" altLang="en-US">
                        <a:noFill/>
                      </a:rPr>
                      <a:t> </a:t>
                    </a:r>
                  </a:p>
                </p:txBody>
              </p:sp>
            </mc:Fallback>
          </mc:AlternateContent>
        </p:grpSp>
      </p:grpSp>
      <p:grpSp>
        <p:nvGrpSpPr>
          <p:cNvPr id="184" name="그룹 183"/>
          <p:cNvGrpSpPr/>
          <p:nvPr/>
        </p:nvGrpSpPr>
        <p:grpSpPr>
          <a:xfrm>
            <a:off x="735555" y="2560997"/>
            <a:ext cx="3705615" cy="3814530"/>
            <a:chOff x="735555" y="2560997"/>
            <a:chExt cx="3705615" cy="3814530"/>
          </a:xfrm>
        </p:grpSpPr>
        <p:cxnSp>
          <p:nvCxnSpPr>
            <p:cNvPr id="185" name="직선 연결선 184"/>
            <p:cNvCxnSpPr/>
            <p:nvPr/>
          </p:nvCxnSpPr>
          <p:spPr>
            <a:xfrm>
              <a:off x="2023956" y="2760971"/>
              <a:ext cx="0" cy="29268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직선 연결선 185"/>
            <p:cNvCxnSpPr/>
            <p:nvPr/>
          </p:nvCxnSpPr>
          <p:spPr>
            <a:xfrm>
              <a:off x="3120779" y="2760971"/>
              <a:ext cx="0" cy="29268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7" name="그룹 186"/>
            <p:cNvGrpSpPr/>
            <p:nvPr/>
          </p:nvGrpSpPr>
          <p:grpSpPr>
            <a:xfrm>
              <a:off x="735555" y="2560997"/>
              <a:ext cx="3705615" cy="3814530"/>
              <a:chOff x="1992532" y="1752600"/>
              <a:chExt cx="4982426" cy="5128871"/>
            </a:xfrm>
          </p:grpSpPr>
          <p:grpSp>
            <p:nvGrpSpPr>
              <p:cNvPr id="188" name="그룹 187"/>
              <p:cNvGrpSpPr/>
              <p:nvPr/>
            </p:nvGrpSpPr>
            <p:grpSpPr>
              <a:xfrm>
                <a:off x="1992532" y="1752600"/>
                <a:ext cx="4982426" cy="5128871"/>
                <a:chOff x="505888" y="54674"/>
                <a:chExt cx="8224339" cy="6962501"/>
              </a:xfrm>
            </p:grpSpPr>
            <p:sp>
              <p:nvSpPr>
                <p:cNvPr id="204" name="직사각형 203"/>
                <p:cNvSpPr/>
                <p:nvPr/>
              </p:nvSpPr>
              <p:spPr>
                <a:xfrm>
                  <a:off x="6077379" y="3996119"/>
                  <a:ext cx="2571319" cy="825757"/>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a:p>
              </p:txBody>
            </p:sp>
            <p:sp>
              <p:nvSpPr>
                <p:cNvPr id="205" name="TextBox 204"/>
                <p:cNvSpPr txBox="1"/>
                <p:nvPr/>
              </p:nvSpPr>
              <p:spPr>
                <a:xfrm>
                  <a:off x="2947570" y="54674"/>
                  <a:ext cx="900821" cy="393241"/>
                </a:xfrm>
                <a:prstGeom prst="rect">
                  <a:avLst/>
                </a:prstGeom>
                <a:noFill/>
              </p:spPr>
              <p:txBody>
                <a:bodyPr wrap="none" rtlCol="0">
                  <a:spAutoFit/>
                </a:bodyPr>
                <a:lstStyle/>
                <a:p>
                  <a:r>
                    <a:rPr lang="en-US" altLang="ko-KR" sz="800" dirty="0" smtClean="0"/>
                    <a:t>Alice</a:t>
                  </a:r>
                  <a:endParaRPr lang="ko-KR" altLang="en-US" sz="800" dirty="0"/>
                </a:p>
              </p:txBody>
            </p:sp>
            <p:sp>
              <p:nvSpPr>
                <p:cNvPr id="206" name="TextBox 205"/>
                <p:cNvSpPr txBox="1"/>
                <p:nvPr/>
              </p:nvSpPr>
              <p:spPr>
                <a:xfrm>
                  <a:off x="5644223" y="54674"/>
                  <a:ext cx="790533" cy="393241"/>
                </a:xfrm>
                <a:prstGeom prst="rect">
                  <a:avLst/>
                </a:prstGeom>
                <a:noFill/>
              </p:spPr>
              <p:txBody>
                <a:bodyPr wrap="none" rtlCol="0">
                  <a:spAutoFit/>
                </a:bodyPr>
                <a:lstStyle/>
                <a:p>
                  <a:r>
                    <a:rPr lang="en-US" altLang="ko-KR" sz="800" dirty="0" smtClean="0"/>
                    <a:t>Bob</a:t>
                  </a:r>
                  <a:endParaRPr lang="ko-KR" altLang="en-US" sz="800" dirty="0"/>
                </a:p>
              </p:txBody>
            </p:sp>
            <p:cxnSp>
              <p:nvCxnSpPr>
                <p:cNvPr id="207" name="직선 화살표 연결선 206"/>
                <p:cNvCxnSpPr/>
                <p:nvPr/>
              </p:nvCxnSpPr>
              <p:spPr>
                <a:xfrm>
                  <a:off x="3419489" y="605433"/>
                  <a:ext cx="2373548" cy="3599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직선 화살표 연결선 207"/>
                <p:cNvCxnSpPr/>
                <p:nvPr/>
              </p:nvCxnSpPr>
              <p:spPr>
                <a:xfrm flipH="1">
                  <a:off x="3422734" y="1184229"/>
                  <a:ext cx="2373548" cy="3599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9" name="TextBox 208"/>
                    <p:cNvSpPr txBox="1"/>
                    <p:nvPr/>
                  </p:nvSpPr>
                  <p:spPr>
                    <a:xfrm>
                      <a:off x="6240799" y="4305322"/>
                      <a:ext cx="2489428" cy="7274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800" b="0" i="1" smtClean="0">
                                    <a:latin typeface="Cambria Math"/>
                                  </a:rPr>
                                </m:ctrlPr>
                              </m:sSubPr>
                              <m:e>
                                <m:r>
                                  <a:rPr lang="en-US" altLang="ko-KR" sz="800" b="0" i="1" smtClean="0">
                                    <a:latin typeface="Cambria Math" panose="02040503050406030204" pitchFamily="18" charset="0"/>
                                  </a:rPr>
                                  <m:t>𝑠</m:t>
                                </m:r>
                              </m:e>
                              <m:sub>
                                <m:r>
                                  <a:rPr lang="en-US" altLang="ko-KR" sz="800" b="0" i="1" smtClean="0">
                                    <a:latin typeface="Cambria Math" panose="02040503050406030204" pitchFamily="18" charset="0"/>
                                  </a:rPr>
                                  <m:t>𝐵</m:t>
                                </m:r>
                              </m:sub>
                            </m:sSub>
                            <m:r>
                              <a:rPr lang="en-US" altLang="ko-KR" sz="800" b="0" i="1" smtClean="0">
                                <a:latin typeface="Cambria Math" panose="02040503050406030204" pitchFamily="18" charset="0"/>
                              </a:rPr>
                              <m:t>=</m:t>
                            </m:r>
                            <m:d>
                              <m:dPr>
                                <m:begChr m:val="{"/>
                                <m:endChr m:val="}"/>
                                <m:ctrlPr>
                                  <a:rPr lang="en-US" altLang="ko-KR" sz="800" b="0" i="1" smtClean="0">
                                    <a:latin typeface="Cambria Math"/>
                                  </a:rPr>
                                </m:ctrlPr>
                              </m:dPr>
                              <m:e>
                                <m:sSub>
                                  <m:sSubPr>
                                    <m:ctrlPr>
                                      <a:rPr lang="en-US" altLang="ko-KR" sz="800" b="0" i="1" smtClean="0">
                                        <a:latin typeface="Cambria Math"/>
                                      </a:rPr>
                                    </m:ctrlPr>
                                  </m:sSubPr>
                                  <m:e>
                                    <m:r>
                                      <a:rPr lang="en-US" altLang="ko-KR" sz="800" b="0" i="1" smtClean="0">
                                        <a:latin typeface="Cambria Math" panose="02040503050406030204" pitchFamily="18" charset="0"/>
                                      </a:rPr>
                                      <m:t>𝑏</m:t>
                                    </m:r>
                                  </m:e>
                                  <m:sub>
                                    <m:r>
                                      <a:rPr lang="en-US" altLang="ko-KR" sz="800" b="0" i="1" smtClean="0">
                                        <a:latin typeface="Cambria Math" panose="02040503050406030204" pitchFamily="18" charset="0"/>
                                      </a:rPr>
                                      <m:t>1</m:t>
                                    </m:r>
                                  </m:sub>
                                </m:sSub>
                                <m:r>
                                  <a:rPr lang="en-US" altLang="ko-KR" sz="800" b="0" i="1" smtClean="0">
                                    <a:latin typeface="Cambria Math" panose="02040503050406030204" pitchFamily="18" charset="0"/>
                                  </a:rPr>
                                  <m:t>,</m:t>
                                </m:r>
                                <m:sSub>
                                  <m:sSubPr>
                                    <m:ctrlPr>
                                      <a:rPr lang="en-US" altLang="ko-KR" sz="800" b="0" i="1" smtClean="0">
                                        <a:latin typeface="Cambria Math"/>
                                      </a:rPr>
                                    </m:ctrlPr>
                                  </m:sSubPr>
                                  <m:e>
                                    <m:r>
                                      <a:rPr lang="en-US" altLang="ko-KR" sz="800" b="0" i="1" smtClean="0">
                                        <a:latin typeface="Cambria Math" panose="02040503050406030204" pitchFamily="18" charset="0"/>
                                      </a:rPr>
                                      <m:t>𝑏</m:t>
                                    </m:r>
                                  </m:e>
                                  <m:sub>
                                    <m:r>
                                      <a:rPr lang="en-US" altLang="ko-KR" sz="800" b="0" i="1" smtClean="0">
                                        <a:latin typeface="Cambria Math" panose="02040503050406030204" pitchFamily="18" charset="0"/>
                                      </a:rPr>
                                      <m:t>2</m:t>
                                    </m:r>
                                  </m:sub>
                                </m:sSub>
                                <m:r>
                                  <a:rPr lang="en-US" altLang="ko-KR" sz="800" b="0" i="1" smtClean="0">
                                    <a:latin typeface="Cambria Math" panose="02040503050406030204" pitchFamily="18" charset="0"/>
                                  </a:rPr>
                                  <m:t>,…, </m:t>
                                </m:r>
                                <m:sSub>
                                  <m:sSubPr>
                                    <m:ctrlPr>
                                      <a:rPr lang="en-US" altLang="ko-KR" sz="800" b="0" i="1" smtClean="0">
                                        <a:latin typeface="Cambria Math"/>
                                      </a:rPr>
                                    </m:ctrlPr>
                                  </m:sSubPr>
                                  <m:e>
                                    <m:r>
                                      <a:rPr lang="en-US" altLang="ko-KR" sz="800" b="0" i="1" smtClean="0">
                                        <a:latin typeface="Cambria Math" panose="02040503050406030204" pitchFamily="18" charset="0"/>
                                      </a:rPr>
                                      <m:t>𝑏</m:t>
                                    </m:r>
                                  </m:e>
                                  <m:sub>
                                    <m:sSub>
                                      <m:sSubPr>
                                        <m:ctrlPr>
                                          <a:rPr lang="en-US" altLang="ko-KR" sz="800" b="0" i="1" smtClean="0">
                                            <a:latin typeface="Cambria Math"/>
                                          </a:rPr>
                                        </m:ctrlPr>
                                      </m:sSubPr>
                                      <m:e>
                                        <m:r>
                                          <a:rPr lang="en-US" altLang="ko-KR" sz="800" b="0" i="1" smtClean="0">
                                            <a:latin typeface="Cambria Math" panose="02040503050406030204" pitchFamily="18" charset="0"/>
                                          </a:rPr>
                                          <m:t>𝑛</m:t>
                                        </m:r>
                                      </m:e>
                                      <m:sub>
                                        <m:r>
                                          <a:rPr lang="en-US" altLang="ko-KR" sz="800" b="0" i="1" smtClean="0">
                                            <a:latin typeface="Cambria Math" panose="02040503050406030204" pitchFamily="18" charset="0"/>
                                          </a:rPr>
                                          <m:t>𝑗</m:t>
                                        </m:r>
                                      </m:sub>
                                    </m:sSub>
                                  </m:sub>
                                </m:sSub>
                              </m:e>
                            </m:d>
                            <m:r>
                              <a:rPr lang="en-US" altLang="ko-KR" sz="800" b="0" i="1" smtClean="0">
                                <a:latin typeface="Cambria Math" panose="02040503050406030204" pitchFamily="18" charset="0"/>
                              </a:rPr>
                              <m:t> </m:t>
                            </m:r>
                          </m:oMath>
                        </m:oMathPara>
                      </a14:m>
                      <a:endParaRPr lang="en-US" altLang="ko-KR" sz="800" dirty="0" smtClean="0"/>
                    </a:p>
                    <a:p>
                      <a:r>
                        <a:rPr lang="en-US" altLang="ko-KR" sz="800" dirty="0"/>
                        <a:t> </a:t>
                      </a:r>
                      <a:r>
                        <a:rPr lang="en-US" altLang="ko-KR" sz="800" dirty="0" smtClean="0"/>
                        <a:t> </a:t>
                      </a:r>
                      <a:endParaRPr lang="ko-KR" altLang="en-US" sz="800" dirty="0"/>
                    </a:p>
                  </p:txBody>
                </p:sp>
              </mc:Choice>
              <mc:Fallback xmlns="">
                <p:sp>
                  <p:nvSpPr>
                    <p:cNvPr id="93" name="TextBox 92"/>
                    <p:cNvSpPr txBox="1">
                      <a:spLocks noRot="1" noChangeAspect="1" noMove="1" noResize="1" noEditPoints="1" noAdjustHandles="1" noChangeArrowheads="1" noChangeShapeType="1" noTextEdit="1"/>
                    </p:cNvSpPr>
                    <p:nvPr/>
                  </p:nvSpPr>
                  <p:spPr>
                    <a:xfrm>
                      <a:off x="6240799" y="4305322"/>
                      <a:ext cx="2489428" cy="727495"/>
                    </a:xfrm>
                    <a:prstGeom prst="rect">
                      <a:avLst/>
                    </a:prstGeom>
                    <a:blipFill rotWithShape="0">
                      <a:blip r:embed="rId34"/>
                      <a:stretch>
                        <a:fillRect/>
                      </a:stretch>
                    </a:blipFill>
                  </p:spPr>
                  <p:txBody>
                    <a:bodyPr/>
                    <a:lstStyle/>
                    <a:p>
                      <a:r>
                        <a:rPr lang="ko-KR" altLang="en-US">
                          <a:noFill/>
                        </a:rPr>
                        <a:t> </a:t>
                      </a:r>
                    </a:p>
                  </p:txBody>
                </p:sp>
              </mc:Fallback>
            </mc:AlternateContent>
            <p:cxnSp>
              <p:nvCxnSpPr>
                <p:cNvPr id="210" name="직선 화살표 연결선 209"/>
                <p:cNvCxnSpPr>
                  <a:stCxn id="220" idx="2"/>
                </p:cNvCxnSpPr>
                <p:nvPr/>
              </p:nvCxnSpPr>
              <p:spPr>
                <a:xfrm>
                  <a:off x="4549326" y="6183255"/>
                  <a:ext cx="0" cy="4055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1" name="TextBox 210"/>
                    <p:cNvSpPr txBox="1"/>
                    <p:nvPr/>
                  </p:nvSpPr>
                  <p:spPr>
                    <a:xfrm>
                      <a:off x="2967578" y="6623934"/>
                      <a:ext cx="3242817" cy="393241"/>
                    </a:xfrm>
                    <a:prstGeom prst="rect">
                      <a:avLst/>
                    </a:prstGeom>
                    <a:noFill/>
                  </p:spPr>
                  <p:txBody>
                    <a:bodyPr wrap="none" rtlCol="0">
                      <a:spAutoFit/>
                    </a:bodyPr>
                    <a:lstStyle/>
                    <a:p>
                      <a14:m>
                        <m:oMath xmlns:m="http://schemas.openxmlformats.org/officeDocument/2006/math">
                          <m:r>
                            <a:rPr lang="en-US" altLang="ko-KR" sz="800" b="0" i="1" smtClean="0">
                              <a:latin typeface="Cambria Math" panose="02040503050406030204" pitchFamily="18" charset="0"/>
                            </a:rPr>
                            <m:t>𝑘</m:t>
                          </m:r>
                          <m:r>
                            <a:rPr lang="en-US" altLang="ko-KR" sz="800" b="0" i="1" smtClean="0">
                              <a:latin typeface="Cambria Math" panose="02040503050406030204" pitchFamily="18" charset="0"/>
                            </a:rPr>
                            <m:t>=</m:t>
                          </m:r>
                          <m:d>
                            <m:dPr>
                              <m:begChr m:val="{"/>
                              <m:endChr m:val="}"/>
                              <m:ctrlPr>
                                <a:rPr lang="en-US" altLang="ko-KR" sz="800" b="0" i="1" smtClean="0">
                                  <a:latin typeface="Cambria Math"/>
                                </a:rPr>
                              </m:ctrlPr>
                            </m:dPr>
                            <m:e>
                              <m:sSub>
                                <m:sSubPr>
                                  <m:ctrlPr>
                                    <a:rPr lang="en-US" altLang="ko-KR" sz="800" b="0" i="1" smtClean="0">
                                      <a:latin typeface="Cambria Math"/>
                                    </a:rPr>
                                  </m:ctrlPr>
                                </m:sSubPr>
                                <m:e>
                                  <m:r>
                                    <a:rPr lang="en-US" altLang="ko-KR" sz="800" b="0" i="1" smtClean="0">
                                      <a:latin typeface="Cambria Math" panose="02040503050406030204" pitchFamily="18" charset="0"/>
                                    </a:rPr>
                                    <m:t>𝑘</m:t>
                                  </m:r>
                                </m:e>
                                <m:sub>
                                  <m:r>
                                    <a:rPr lang="en-US" altLang="ko-KR" sz="800" b="0" i="1" smtClean="0">
                                      <a:latin typeface="Cambria Math" panose="02040503050406030204" pitchFamily="18" charset="0"/>
                                    </a:rPr>
                                    <m:t>0</m:t>
                                  </m:r>
                                </m:sub>
                              </m:sSub>
                              <m:r>
                                <a:rPr lang="en-US" altLang="ko-KR" sz="800" b="0" i="1" smtClean="0">
                                  <a:latin typeface="Cambria Math" panose="02040503050406030204" pitchFamily="18" charset="0"/>
                                </a:rPr>
                                <m:t>,</m:t>
                              </m:r>
                              <m:sSub>
                                <m:sSubPr>
                                  <m:ctrlPr>
                                    <a:rPr lang="en-US" altLang="ko-KR" sz="800" b="0" i="1" smtClean="0">
                                      <a:latin typeface="Cambria Math"/>
                                    </a:rPr>
                                  </m:ctrlPr>
                                </m:sSubPr>
                                <m:e>
                                  <m:r>
                                    <a:rPr lang="en-US" altLang="ko-KR" sz="800" b="0" i="1" smtClean="0">
                                      <a:latin typeface="Cambria Math" panose="02040503050406030204" pitchFamily="18" charset="0"/>
                                    </a:rPr>
                                    <m:t>𝑘</m:t>
                                  </m:r>
                                </m:e>
                                <m:sub>
                                  <m:r>
                                    <a:rPr lang="en-US" altLang="ko-KR" sz="800" b="0" i="1" smtClean="0">
                                      <a:latin typeface="Cambria Math" panose="02040503050406030204" pitchFamily="18" charset="0"/>
                                    </a:rPr>
                                    <m:t>1</m:t>
                                  </m:r>
                                </m:sub>
                              </m:sSub>
                              <m:r>
                                <a:rPr lang="en-US" altLang="ko-KR" sz="800" b="0" i="1" smtClean="0">
                                  <a:latin typeface="Cambria Math" panose="02040503050406030204" pitchFamily="18" charset="0"/>
                                </a:rPr>
                                <m:t>,…, </m:t>
                              </m:r>
                              <m:sSub>
                                <m:sSubPr>
                                  <m:ctrlPr>
                                    <a:rPr lang="en-US" altLang="ko-KR" sz="800" b="0" i="1" smtClean="0">
                                      <a:latin typeface="Cambria Math"/>
                                    </a:rPr>
                                  </m:ctrlPr>
                                </m:sSubPr>
                                <m:e>
                                  <m:r>
                                    <a:rPr lang="en-US" altLang="ko-KR" sz="800" b="0" i="1" smtClean="0">
                                      <a:latin typeface="Cambria Math" panose="02040503050406030204" pitchFamily="18" charset="0"/>
                                    </a:rPr>
                                    <m:t>𝑘</m:t>
                                  </m:r>
                                </m:e>
                                <m:sub>
                                  <m:r>
                                    <a:rPr lang="en-US" altLang="ko-KR" sz="800" b="0" i="1" smtClean="0">
                                      <a:latin typeface="Cambria Math" panose="02040503050406030204" pitchFamily="18" charset="0"/>
                                    </a:rPr>
                                    <m:t>𝑆</m:t>
                                  </m:r>
                                </m:sub>
                              </m:sSub>
                            </m:e>
                          </m:d>
                        </m:oMath>
                      </a14:m>
                      <a:r>
                        <a:rPr lang="ko-KR" altLang="en-US" sz="800" dirty="0" smtClean="0"/>
                        <a:t> </a:t>
                      </a:r>
                      <a:r>
                        <a:rPr lang="en-US" altLang="ko-KR" sz="800" dirty="0" smtClean="0"/>
                        <a:t>: secret key</a:t>
                      </a:r>
                      <a:endParaRPr lang="ko-KR" altLang="en-US" sz="800" dirty="0"/>
                    </a:p>
                  </p:txBody>
                </p:sp>
              </mc:Choice>
              <mc:Fallback xmlns="">
                <p:sp>
                  <p:nvSpPr>
                    <p:cNvPr id="96" name="TextBox 95"/>
                    <p:cNvSpPr txBox="1">
                      <a:spLocks noRot="1" noChangeAspect="1" noMove="1" noResize="1" noEditPoints="1" noAdjustHandles="1" noChangeArrowheads="1" noChangeShapeType="1" noTextEdit="1"/>
                    </p:cNvSpPr>
                    <p:nvPr/>
                  </p:nvSpPr>
                  <p:spPr>
                    <a:xfrm>
                      <a:off x="2967578" y="6623934"/>
                      <a:ext cx="3242817" cy="393241"/>
                    </a:xfrm>
                    <a:prstGeom prst="rect">
                      <a:avLst/>
                    </a:prstGeom>
                    <a:blipFill rotWithShape="0">
                      <a:blip r:embed="rId35"/>
                      <a:stretch>
                        <a:fillRect b="-8571"/>
                      </a:stretch>
                    </a:blipFill>
                  </p:spPr>
                  <p:txBody>
                    <a:bodyPr/>
                    <a:lstStyle/>
                    <a:p>
                      <a:r>
                        <a:rPr lang="ko-KR" altLang="en-US">
                          <a:noFill/>
                        </a:rPr>
                        <a:t> </a:t>
                      </a:r>
                    </a:p>
                  </p:txBody>
                </p:sp>
              </mc:Fallback>
            </mc:AlternateContent>
            <p:sp>
              <p:nvSpPr>
                <p:cNvPr id="212" name="TextBox 211"/>
                <p:cNvSpPr txBox="1"/>
                <p:nvPr/>
              </p:nvSpPr>
              <p:spPr>
                <a:xfrm>
                  <a:off x="6070058" y="3984141"/>
                  <a:ext cx="1089384" cy="393241"/>
                </a:xfrm>
                <a:prstGeom prst="rect">
                  <a:avLst/>
                </a:prstGeom>
                <a:noFill/>
              </p:spPr>
              <p:txBody>
                <a:bodyPr wrap="none" rtlCol="0">
                  <a:spAutoFit/>
                </a:bodyPr>
                <a:lstStyle/>
                <a:p>
                  <a:r>
                    <a:rPr lang="en-US" altLang="ko-KR" sz="800" dirty="0" smtClean="0">
                      <a:solidFill>
                        <a:srgbClr val="C00000"/>
                      </a:solidFill>
                    </a:rPr>
                    <a:t>process</a:t>
                  </a:r>
                  <a:endParaRPr lang="ko-KR" altLang="en-US" sz="800" dirty="0">
                    <a:solidFill>
                      <a:srgbClr val="C00000"/>
                    </a:solidFill>
                  </a:endParaRPr>
                </a:p>
              </p:txBody>
            </p:sp>
            <p:grpSp>
              <p:nvGrpSpPr>
                <p:cNvPr id="213" name="그룹 212"/>
                <p:cNvGrpSpPr/>
                <p:nvPr/>
              </p:nvGrpSpPr>
              <p:grpSpPr>
                <a:xfrm>
                  <a:off x="6070058" y="605724"/>
                  <a:ext cx="2601499" cy="2750731"/>
                  <a:chOff x="6070059" y="1199272"/>
                  <a:chExt cx="2601499" cy="2750731"/>
                </a:xfrm>
              </p:grpSpPr>
              <p:sp>
                <p:nvSpPr>
                  <p:cNvPr id="229" name="직사각형 228"/>
                  <p:cNvSpPr/>
                  <p:nvPr/>
                </p:nvSpPr>
                <p:spPr>
                  <a:xfrm>
                    <a:off x="6070059" y="1206231"/>
                    <a:ext cx="2578641" cy="274377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dirty="0"/>
                  </a:p>
                </p:txBody>
              </p:sp>
              <p:sp>
                <p:nvSpPr>
                  <p:cNvPr id="230" name="TextBox 229"/>
                  <p:cNvSpPr txBox="1"/>
                  <p:nvPr/>
                </p:nvSpPr>
                <p:spPr>
                  <a:xfrm>
                    <a:off x="6070059" y="1199272"/>
                    <a:ext cx="1089383" cy="393241"/>
                  </a:xfrm>
                  <a:prstGeom prst="rect">
                    <a:avLst/>
                  </a:prstGeom>
                  <a:noFill/>
                </p:spPr>
                <p:txBody>
                  <a:bodyPr wrap="none" rtlCol="0">
                    <a:spAutoFit/>
                  </a:bodyPr>
                  <a:lstStyle/>
                  <a:p>
                    <a:r>
                      <a:rPr lang="en-US" altLang="ko-KR" sz="800" dirty="0" smtClean="0">
                        <a:solidFill>
                          <a:srgbClr val="C00000"/>
                        </a:solidFill>
                      </a:rPr>
                      <a:t>process</a:t>
                    </a:r>
                    <a:endParaRPr lang="ko-KR" altLang="en-US" sz="800" dirty="0">
                      <a:solidFill>
                        <a:srgbClr val="C00000"/>
                      </a:solidFill>
                    </a:endParaRPr>
                  </a:p>
                </p:txBody>
              </p:sp>
              <mc:AlternateContent xmlns:mc="http://schemas.openxmlformats.org/markup-compatibility/2006" xmlns:a14="http://schemas.microsoft.com/office/drawing/2010/main">
                <mc:Choice Requires="a14">
                  <p:sp>
                    <p:nvSpPr>
                      <p:cNvPr id="231" name="TextBox 230"/>
                      <p:cNvSpPr txBox="1"/>
                      <p:nvPr/>
                    </p:nvSpPr>
                    <p:spPr>
                      <a:xfrm>
                        <a:off x="6070059" y="1566152"/>
                        <a:ext cx="2578641" cy="645687"/>
                      </a:xfrm>
                      <a:prstGeom prst="rect">
                        <a:avLst/>
                      </a:prstGeom>
                      <a:noFill/>
                    </p:spPr>
                    <p:txBody>
                      <a:bodyPr wrap="square" rtlCol="0">
                        <a:spAutoFit/>
                      </a:bodyPr>
                      <a:lstStyle/>
                      <a:p>
                        <a:r>
                          <a:rPr lang="en-US" altLang="ko-KR" sz="800" dirty="0" smtClean="0"/>
                          <a:t>Channel estimation</a:t>
                        </a:r>
                      </a:p>
                      <a:p>
                        <a:pPr/>
                        <a14:m>
                          <m:oMathPara xmlns:m="http://schemas.openxmlformats.org/officeDocument/2006/math">
                            <m:oMathParaPr>
                              <m:jc m:val="centerGroup"/>
                            </m:oMathParaPr>
                            <m:oMath xmlns:m="http://schemas.openxmlformats.org/officeDocument/2006/math">
                              <m:d>
                                <m:dPr>
                                  <m:begChr m:val="{"/>
                                  <m:endChr m:val="}"/>
                                  <m:ctrlPr>
                                    <a:rPr lang="en-US" altLang="ko-KR" sz="800" b="0" i="1" smtClean="0">
                                      <a:latin typeface="Cambria Math"/>
                                    </a:rPr>
                                  </m:ctrlPr>
                                </m:dPr>
                                <m:e>
                                  <m:sSub>
                                    <m:sSubPr>
                                      <m:ctrlPr>
                                        <a:rPr lang="en-US" altLang="ko-KR" sz="800" b="0" i="1" smtClean="0">
                                          <a:latin typeface="Cambria Math"/>
                                        </a:rPr>
                                      </m:ctrlPr>
                                    </m:sSubPr>
                                    <m:e>
                                      <m:acc>
                                        <m:accPr>
                                          <m:chr m:val="̂"/>
                                          <m:ctrlPr>
                                            <a:rPr lang="en-US" altLang="ko-KR" sz="800" b="0" i="1" smtClean="0">
                                              <a:latin typeface="Cambria Math"/>
                                            </a:rPr>
                                          </m:ctrlPr>
                                        </m:accPr>
                                        <m:e>
                                          <m:r>
                                            <a:rPr lang="en-US" altLang="ko-KR" sz="800" b="0" i="1" smtClean="0">
                                              <a:latin typeface="Cambria Math" panose="02040503050406030204" pitchFamily="18" charset="0"/>
                                            </a:rPr>
                                            <m:t>𝐻</m:t>
                                          </m:r>
                                        </m:e>
                                      </m:acc>
                                    </m:e>
                                    <m:sub>
                                      <m:r>
                                        <a:rPr lang="en-US" altLang="ko-KR" sz="800" b="0" i="1" smtClean="0">
                                          <a:latin typeface="Cambria Math" panose="02040503050406030204" pitchFamily="18" charset="0"/>
                                        </a:rPr>
                                        <m:t>𝑏</m:t>
                                      </m:r>
                                      <m:r>
                                        <a:rPr lang="en-US" altLang="ko-KR" sz="800" b="0" i="1" smtClean="0">
                                          <a:latin typeface="Cambria Math" panose="02040503050406030204" pitchFamily="18" charset="0"/>
                                        </a:rPr>
                                        <m:t>,1</m:t>
                                      </m:r>
                                    </m:sub>
                                  </m:sSub>
                                  <m:r>
                                    <a:rPr lang="en-US" altLang="ko-KR" sz="800" b="0" i="1" smtClean="0">
                                      <a:latin typeface="Cambria Math" panose="02040503050406030204" pitchFamily="18" charset="0"/>
                                    </a:rPr>
                                    <m:t>, </m:t>
                                  </m:r>
                                  <m:sSub>
                                    <m:sSubPr>
                                      <m:ctrlPr>
                                        <a:rPr lang="en-US" altLang="ko-KR" sz="800" b="0" i="1" smtClean="0">
                                          <a:latin typeface="Cambria Math"/>
                                        </a:rPr>
                                      </m:ctrlPr>
                                    </m:sSubPr>
                                    <m:e>
                                      <m:acc>
                                        <m:accPr>
                                          <m:chr m:val="̂"/>
                                          <m:ctrlPr>
                                            <a:rPr lang="en-US" altLang="ko-KR" sz="800" b="0" i="1" smtClean="0">
                                              <a:latin typeface="Cambria Math"/>
                                            </a:rPr>
                                          </m:ctrlPr>
                                        </m:accPr>
                                        <m:e>
                                          <m:r>
                                            <a:rPr lang="en-US" altLang="ko-KR" sz="800" b="0" i="1" smtClean="0">
                                              <a:latin typeface="Cambria Math" panose="02040503050406030204" pitchFamily="18" charset="0"/>
                                            </a:rPr>
                                            <m:t>𝐻</m:t>
                                          </m:r>
                                        </m:e>
                                      </m:acc>
                                    </m:e>
                                    <m:sub>
                                      <m:r>
                                        <a:rPr lang="en-US" altLang="ko-KR" sz="800" b="0" i="1" smtClean="0">
                                          <a:latin typeface="Cambria Math" panose="02040503050406030204" pitchFamily="18" charset="0"/>
                                        </a:rPr>
                                        <m:t>𝑏</m:t>
                                      </m:r>
                                      <m:r>
                                        <a:rPr lang="en-US" altLang="ko-KR" sz="800" b="0" i="1" smtClean="0">
                                          <a:latin typeface="Cambria Math" panose="02040503050406030204" pitchFamily="18" charset="0"/>
                                        </a:rPr>
                                        <m:t>,2</m:t>
                                      </m:r>
                                    </m:sub>
                                  </m:sSub>
                                  <m:r>
                                    <a:rPr lang="en-US" altLang="ko-KR" sz="800" b="0" i="1" smtClean="0">
                                      <a:latin typeface="Cambria Math" panose="02040503050406030204" pitchFamily="18" charset="0"/>
                                    </a:rPr>
                                    <m:t>, …, </m:t>
                                  </m:r>
                                  <m:sSub>
                                    <m:sSubPr>
                                      <m:ctrlPr>
                                        <a:rPr lang="en-US" altLang="ko-KR" sz="800" b="0" i="1" smtClean="0">
                                          <a:latin typeface="Cambria Math"/>
                                        </a:rPr>
                                      </m:ctrlPr>
                                    </m:sSubPr>
                                    <m:e>
                                      <m:acc>
                                        <m:accPr>
                                          <m:chr m:val="̂"/>
                                          <m:ctrlPr>
                                            <a:rPr lang="en-US" altLang="ko-KR" sz="800" b="0" i="1" smtClean="0">
                                              <a:latin typeface="Cambria Math"/>
                                            </a:rPr>
                                          </m:ctrlPr>
                                        </m:accPr>
                                        <m:e>
                                          <m:r>
                                            <a:rPr lang="en-US" altLang="ko-KR" sz="800" b="0" i="1" smtClean="0">
                                              <a:latin typeface="Cambria Math" panose="02040503050406030204" pitchFamily="18" charset="0"/>
                                            </a:rPr>
                                            <m:t>𝐻</m:t>
                                          </m:r>
                                        </m:e>
                                      </m:acc>
                                    </m:e>
                                    <m:sub>
                                      <m:r>
                                        <a:rPr lang="en-US" altLang="ko-KR" sz="800" b="0" i="1" smtClean="0">
                                          <a:latin typeface="Cambria Math" panose="02040503050406030204" pitchFamily="18" charset="0"/>
                                        </a:rPr>
                                        <m:t>𝑏</m:t>
                                      </m:r>
                                      <m:r>
                                        <a:rPr lang="en-US" altLang="ko-KR" sz="800" b="0" i="1" smtClean="0">
                                          <a:latin typeface="Cambria Math" panose="02040503050406030204" pitchFamily="18" charset="0"/>
                                        </a:rPr>
                                        <m:t>,</m:t>
                                      </m:r>
                                      <m:r>
                                        <a:rPr lang="en-US" altLang="ko-KR" sz="800" b="0" i="1" smtClean="0">
                                          <a:latin typeface="Cambria Math" panose="02040503050406030204" pitchFamily="18" charset="0"/>
                                        </a:rPr>
                                        <m:t>𝑚</m:t>
                                      </m:r>
                                    </m:sub>
                                  </m:sSub>
                                </m:e>
                              </m:d>
                            </m:oMath>
                          </m:oMathPara>
                        </a14:m>
                        <a:endParaRPr lang="en-US" altLang="ko-KR" sz="800" dirty="0" smtClean="0"/>
                      </a:p>
                    </p:txBody>
                  </p:sp>
                </mc:Choice>
                <mc:Fallback xmlns="">
                  <p:sp>
                    <p:nvSpPr>
                      <p:cNvPr id="123" name="TextBox 122"/>
                      <p:cNvSpPr txBox="1">
                        <a:spLocks noRot="1" noChangeAspect="1" noMove="1" noResize="1" noEditPoints="1" noAdjustHandles="1" noChangeArrowheads="1" noChangeShapeType="1" noTextEdit="1"/>
                      </p:cNvSpPr>
                      <p:nvPr/>
                    </p:nvSpPr>
                    <p:spPr>
                      <a:xfrm>
                        <a:off x="6070059" y="1566153"/>
                        <a:ext cx="2578641" cy="682687"/>
                      </a:xfrm>
                      <a:prstGeom prst="rect">
                        <a:avLst/>
                      </a:prstGeom>
                      <a:blipFill rotWithShape="0">
                        <a:blip r:embed="rId15"/>
                        <a:stretch>
                          <a:fillRect l="-391"/>
                        </a:stretch>
                      </a:blipFill>
                    </p:spPr>
                    <p:txBody>
                      <a:bodyPr/>
                      <a:lstStyle/>
                      <a:p>
                        <a:r>
                          <a:rPr lang="ko-KR" altLang="en-US">
                            <a:noFill/>
                          </a:rPr>
                          <a:t> </a:t>
                        </a:r>
                      </a:p>
                    </p:txBody>
                  </p:sp>
                </mc:Fallback>
              </mc:AlternateContent>
              <p:cxnSp>
                <p:nvCxnSpPr>
                  <p:cNvPr id="232" name="직선 연결선 231"/>
                  <p:cNvCxnSpPr/>
                  <p:nvPr/>
                </p:nvCxnSpPr>
                <p:spPr>
                  <a:xfrm>
                    <a:off x="6070059" y="1575562"/>
                    <a:ext cx="2578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직선 연결선 232"/>
                  <p:cNvCxnSpPr/>
                  <p:nvPr/>
                </p:nvCxnSpPr>
                <p:spPr>
                  <a:xfrm>
                    <a:off x="6070059" y="2246276"/>
                    <a:ext cx="2578641"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4" name="TextBox 233"/>
                      <p:cNvSpPr txBox="1"/>
                      <p:nvPr/>
                    </p:nvSpPr>
                    <p:spPr>
                      <a:xfrm>
                        <a:off x="6070059" y="2220617"/>
                        <a:ext cx="2578641" cy="1101892"/>
                      </a:xfrm>
                      <a:prstGeom prst="rect">
                        <a:avLst/>
                      </a:prstGeom>
                      <a:noFill/>
                    </p:spPr>
                    <p:txBody>
                      <a:bodyPr wrap="square" rtlCol="0">
                        <a:spAutoFit/>
                      </a:bodyPr>
                      <a:lstStyle/>
                      <a:p>
                        <a:r>
                          <a:rPr lang="en-US" altLang="ko-KR" sz="800" dirty="0" smtClean="0"/>
                          <a:t>Extract distinctive feature</a:t>
                        </a:r>
                      </a:p>
                      <a:p>
                        <a:r>
                          <a:rPr lang="en-US" altLang="ko-KR" sz="800" dirty="0" smtClean="0"/>
                          <a:t>(freq. </a:t>
                        </a:r>
                        <a14:m>
                          <m:oMath xmlns:m="http://schemas.openxmlformats.org/officeDocument/2006/math">
                            <m:r>
                              <a:rPr lang="en-US" altLang="ko-KR" sz="800" b="0" i="1" smtClean="0">
                                <a:latin typeface="Cambria Math" panose="02040503050406030204" pitchFamily="18" charset="0"/>
                              </a:rPr>
                              <m:t>→</m:t>
                            </m:r>
                          </m:oMath>
                        </a14:m>
                        <a:r>
                          <a:rPr lang="en-US" altLang="ko-KR" sz="800" dirty="0" smtClean="0"/>
                          <a:t> time domain)</a:t>
                        </a:r>
                        <a:endParaRPr lang="ko-KR" altLang="en-US" sz="800" dirty="0" smtClean="0"/>
                      </a:p>
                      <a:p>
                        <a:pPr/>
                        <a14:m>
                          <m:oMathPara xmlns:m="http://schemas.openxmlformats.org/officeDocument/2006/math">
                            <m:oMathParaPr>
                              <m:jc m:val="centerGroup"/>
                            </m:oMathParaPr>
                            <m:oMath xmlns:m="http://schemas.openxmlformats.org/officeDocument/2006/math">
                              <m:d>
                                <m:dPr>
                                  <m:begChr m:val="{"/>
                                  <m:endChr m:val="}"/>
                                  <m:ctrlPr>
                                    <a:rPr lang="en-US" altLang="ko-KR" sz="800" i="1">
                                      <a:latin typeface="Cambria Math"/>
                                    </a:rPr>
                                  </m:ctrlPr>
                                </m:dPr>
                                <m:e>
                                  <m:sSub>
                                    <m:sSubPr>
                                      <m:ctrlPr>
                                        <a:rPr lang="en-US" altLang="ko-KR" sz="800" i="1" dirty="0">
                                          <a:latin typeface="Cambria Math"/>
                                        </a:rPr>
                                      </m:ctrlPr>
                                    </m:sSubPr>
                                    <m:e>
                                      <m:acc>
                                        <m:accPr>
                                          <m:chr m:val="̂"/>
                                          <m:ctrlPr>
                                            <a:rPr lang="en-US" altLang="ko-KR" sz="800" i="1">
                                              <a:latin typeface="Cambria Math"/>
                                            </a:rPr>
                                          </m:ctrlPr>
                                        </m:accPr>
                                        <m:e>
                                          <m:r>
                                            <a:rPr lang="en-US" altLang="ko-KR" sz="800" i="1">
                                              <a:latin typeface="Cambria Math" panose="02040503050406030204" pitchFamily="18" charset="0"/>
                                            </a:rPr>
                                            <m:t>h</m:t>
                                          </m:r>
                                        </m:e>
                                      </m:acc>
                                    </m:e>
                                    <m:sub>
                                      <m:r>
                                        <a:rPr lang="en-US" altLang="ko-KR" sz="800" i="1" dirty="0">
                                          <a:latin typeface="Cambria Math" panose="02040503050406030204" pitchFamily="18" charset="0"/>
                                        </a:rPr>
                                        <m:t>𝑎</m:t>
                                      </m:r>
                                      <m:r>
                                        <a:rPr lang="en-US" altLang="ko-KR" sz="800" i="1" dirty="0">
                                          <a:latin typeface="Cambria Math" panose="02040503050406030204" pitchFamily="18" charset="0"/>
                                        </a:rPr>
                                        <m:t>,1</m:t>
                                      </m:r>
                                    </m:sub>
                                  </m:sSub>
                                  <m:r>
                                    <a:rPr lang="en-US" altLang="ko-KR" sz="800" i="1">
                                      <a:latin typeface="Cambria Math" panose="02040503050406030204" pitchFamily="18" charset="0"/>
                                    </a:rPr>
                                    <m:t>,</m:t>
                                  </m:r>
                                  <m:sSub>
                                    <m:sSubPr>
                                      <m:ctrlPr>
                                        <a:rPr lang="en-US" altLang="ko-KR" sz="800" i="1" dirty="0">
                                          <a:latin typeface="Cambria Math"/>
                                        </a:rPr>
                                      </m:ctrlPr>
                                    </m:sSubPr>
                                    <m:e>
                                      <m:acc>
                                        <m:accPr>
                                          <m:chr m:val="̂"/>
                                          <m:ctrlPr>
                                            <a:rPr lang="en-US" altLang="ko-KR" sz="800" i="1">
                                              <a:latin typeface="Cambria Math"/>
                                            </a:rPr>
                                          </m:ctrlPr>
                                        </m:accPr>
                                        <m:e>
                                          <m:r>
                                            <a:rPr lang="en-US" altLang="ko-KR" sz="800" i="1">
                                              <a:latin typeface="Cambria Math" panose="02040503050406030204" pitchFamily="18" charset="0"/>
                                            </a:rPr>
                                            <m:t>h</m:t>
                                          </m:r>
                                        </m:e>
                                      </m:acc>
                                    </m:e>
                                    <m:sub>
                                      <m:r>
                                        <a:rPr lang="en-US" altLang="ko-KR" sz="800" i="1" dirty="0">
                                          <a:latin typeface="Cambria Math" panose="02040503050406030204" pitchFamily="18" charset="0"/>
                                        </a:rPr>
                                        <m:t>𝑎</m:t>
                                      </m:r>
                                      <m:r>
                                        <a:rPr lang="en-US" altLang="ko-KR" sz="800" i="1" dirty="0">
                                          <a:latin typeface="Cambria Math" panose="02040503050406030204" pitchFamily="18" charset="0"/>
                                        </a:rPr>
                                        <m:t>,2</m:t>
                                      </m:r>
                                    </m:sub>
                                  </m:sSub>
                                  <m:r>
                                    <a:rPr lang="en-US" altLang="ko-KR" sz="800" i="1">
                                      <a:latin typeface="Cambria Math" panose="02040503050406030204" pitchFamily="18" charset="0"/>
                                    </a:rPr>
                                    <m:t>, …,</m:t>
                                  </m:r>
                                  <m:sSub>
                                    <m:sSubPr>
                                      <m:ctrlPr>
                                        <a:rPr lang="en-US" altLang="ko-KR" sz="800" i="1" dirty="0">
                                          <a:latin typeface="Cambria Math"/>
                                        </a:rPr>
                                      </m:ctrlPr>
                                    </m:sSubPr>
                                    <m:e>
                                      <m:acc>
                                        <m:accPr>
                                          <m:chr m:val="̂"/>
                                          <m:ctrlPr>
                                            <a:rPr lang="en-US" altLang="ko-KR" sz="800" i="1">
                                              <a:latin typeface="Cambria Math"/>
                                            </a:rPr>
                                          </m:ctrlPr>
                                        </m:accPr>
                                        <m:e>
                                          <m:r>
                                            <a:rPr lang="en-US" altLang="ko-KR" sz="800" i="1">
                                              <a:latin typeface="Cambria Math" panose="02040503050406030204" pitchFamily="18" charset="0"/>
                                            </a:rPr>
                                            <m:t>h</m:t>
                                          </m:r>
                                        </m:e>
                                      </m:acc>
                                    </m:e>
                                    <m:sub>
                                      <m:r>
                                        <a:rPr lang="en-US" altLang="ko-KR" sz="800" i="1" dirty="0">
                                          <a:latin typeface="Cambria Math" panose="02040503050406030204" pitchFamily="18" charset="0"/>
                                        </a:rPr>
                                        <m:t>𝑎</m:t>
                                      </m:r>
                                      <m:r>
                                        <a:rPr lang="en-US" altLang="ko-KR" sz="800" i="1" dirty="0">
                                          <a:latin typeface="Cambria Math" panose="02040503050406030204" pitchFamily="18" charset="0"/>
                                        </a:rPr>
                                        <m:t>,</m:t>
                                      </m:r>
                                      <m:r>
                                        <a:rPr lang="en-US" altLang="ko-KR" sz="800" b="0" i="1" dirty="0" smtClean="0">
                                          <a:latin typeface="Cambria Math" panose="02040503050406030204" pitchFamily="18" charset="0"/>
                                        </a:rPr>
                                        <m:t>𝑝</m:t>
                                      </m:r>
                                    </m:sub>
                                  </m:sSub>
                                </m:e>
                              </m:d>
                            </m:oMath>
                          </m:oMathPara>
                        </a14:m>
                        <a:endParaRPr lang="ko-KR" altLang="en-US" sz="800" dirty="0"/>
                      </a:p>
                    </p:txBody>
                  </p:sp>
                </mc:Choice>
                <mc:Fallback xmlns="">
                  <p:sp>
                    <p:nvSpPr>
                      <p:cNvPr id="126" name="TextBox 125"/>
                      <p:cNvSpPr txBox="1">
                        <a:spLocks noRot="1" noChangeAspect="1" noMove="1" noResize="1" noEditPoints="1" noAdjustHandles="1" noChangeArrowheads="1" noChangeShapeType="1" noTextEdit="1"/>
                      </p:cNvSpPr>
                      <p:nvPr/>
                    </p:nvSpPr>
                    <p:spPr>
                      <a:xfrm>
                        <a:off x="6070059" y="2220617"/>
                        <a:ext cx="2578641" cy="1160990"/>
                      </a:xfrm>
                      <a:prstGeom prst="rect">
                        <a:avLst/>
                      </a:prstGeom>
                      <a:blipFill rotWithShape="0">
                        <a:blip r:embed="rId16"/>
                        <a:stretch>
                          <a:fillRect l="-391" t="-714"/>
                        </a:stretch>
                      </a:blipFill>
                    </p:spPr>
                    <p:txBody>
                      <a:bodyPr/>
                      <a:lstStyle/>
                      <a:p>
                        <a:r>
                          <a:rPr lang="ko-KR" altLang="en-US">
                            <a:noFill/>
                          </a:rPr>
                          <a:t> </a:t>
                        </a:r>
                      </a:p>
                    </p:txBody>
                  </p:sp>
                </mc:Fallback>
              </mc:AlternateContent>
              <p:cxnSp>
                <p:nvCxnSpPr>
                  <p:cNvPr id="235" name="직선 연결선 234"/>
                  <p:cNvCxnSpPr/>
                  <p:nvPr/>
                </p:nvCxnSpPr>
                <p:spPr>
                  <a:xfrm>
                    <a:off x="6070059" y="3367228"/>
                    <a:ext cx="2578641"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6" name="TextBox 235"/>
                      <p:cNvSpPr txBox="1"/>
                      <p:nvPr/>
                    </p:nvSpPr>
                    <p:spPr>
                      <a:xfrm>
                        <a:off x="6092917" y="3291695"/>
                        <a:ext cx="2578641" cy="655634"/>
                      </a:xfrm>
                      <a:prstGeom prst="rect">
                        <a:avLst/>
                      </a:prstGeom>
                      <a:noFill/>
                    </p:spPr>
                    <p:txBody>
                      <a:bodyPr wrap="square" rtlCol="0">
                        <a:spAutoFit/>
                      </a:bodyPr>
                      <a:lstStyle/>
                      <a:p>
                        <a:r>
                          <a:rPr lang="en-US" altLang="ko-KR" sz="800" dirty="0" smtClean="0"/>
                          <a:t>Quantization</a:t>
                        </a:r>
                      </a:p>
                      <a:p>
                        <a:pPr/>
                        <a14:m>
                          <m:oMathPara xmlns:m="http://schemas.openxmlformats.org/officeDocument/2006/math">
                            <m:oMathParaPr>
                              <m:jc m:val="centerGroup"/>
                            </m:oMathParaPr>
                            <m:oMath xmlns:m="http://schemas.openxmlformats.org/officeDocument/2006/math">
                              <m:d>
                                <m:dPr>
                                  <m:begChr m:val="{"/>
                                  <m:endChr m:val="}"/>
                                  <m:ctrlPr>
                                    <a:rPr lang="en-US" altLang="ko-KR" sz="800" b="0" i="1" smtClean="0">
                                      <a:latin typeface="Cambria Math"/>
                                    </a:rPr>
                                  </m:ctrlPr>
                                </m:dPr>
                                <m:e>
                                  <m:sSub>
                                    <m:sSubPr>
                                      <m:ctrlPr>
                                        <a:rPr lang="en-US" altLang="ko-KR" sz="800" b="0" i="1" smtClean="0">
                                          <a:latin typeface="Cambria Math"/>
                                        </a:rPr>
                                      </m:ctrlPr>
                                    </m:sSubPr>
                                    <m:e>
                                      <m:r>
                                        <a:rPr lang="en-US" altLang="ko-KR" sz="800" b="0" i="1" smtClean="0">
                                          <a:latin typeface="Cambria Math" panose="02040503050406030204" pitchFamily="18" charset="0"/>
                                        </a:rPr>
                                        <m:t>𝑏</m:t>
                                      </m:r>
                                    </m:e>
                                    <m:sub>
                                      <m:r>
                                        <a:rPr lang="en-US" altLang="ko-KR" sz="800" b="0" i="1" smtClean="0">
                                          <a:latin typeface="Cambria Math" panose="02040503050406030204" pitchFamily="18" charset="0"/>
                                        </a:rPr>
                                        <m:t>1</m:t>
                                      </m:r>
                                    </m:sub>
                                  </m:sSub>
                                  <m:r>
                                    <a:rPr lang="en-US" altLang="ko-KR" sz="800" b="0" i="1" smtClean="0">
                                      <a:latin typeface="Cambria Math" panose="02040503050406030204" pitchFamily="18" charset="0"/>
                                    </a:rPr>
                                    <m:t>,</m:t>
                                  </m:r>
                                  <m:sSub>
                                    <m:sSubPr>
                                      <m:ctrlPr>
                                        <a:rPr lang="en-US" altLang="ko-KR" sz="800" b="0" i="1" smtClean="0">
                                          <a:latin typeface="Cambria Math"/>
                                        </a:rPr>
                                      </m:ctrlPr>
                                    </m:sSubPr>
                                    <m:e>
                                      <m:r>
                                        <a:rPr lang="en-US" altLang="ko-KR" sz="800" b="0" i="1" smtClean="0">
                                          <a:latin typeface="Cambria Math" panose="02040503050406030204" pitchFamily="18" charset="0"/>
                                        </a:rPr>
                                        <m:t>𝑏</m:t>
                                      </m:r>
                                    </m:e>
                                    <m:sub>
                                      <m:r>
                                        <a:rPr lang="en-US" altLang="ko-KR" sz="800" b="0" i="1" smtClean="0">
                                          <a:latin typeface="Cambria Math" panose="02040503050406030204" pitchFamily="18" charset="0"/>
                                        </a:rPr>
                                        <m:t>2</m:t>
                                      </m:r>
                                    </m:sub>
                                  </m:sSub>
                                  <m:r>
                                    <a:rPr lang="en-US" altLang="ko-KR" sz="800" b="0" i="1" smtClean="0">
                                      <a:latin typeface="Cambria Math" panose="02040503050406030204" pitchFamily="18" charset="0"/>
                                    </a:rPr>
                                    <m:t>,…, </m:t>
                                  </m:r>
                                  <m:sSub>
                                    <m:sSubPr>
                                      <m:ctrlPr>
                                        <a:rPr lang="en-US" altLang="ko-KR" sz="800" b="0" i="1" smtClean="0">
                                          <a:latin typeface="Cambria Math"/>
                                        </a:rPr>
                                      </m:ctrlPr>
                                    </m:sSubPr>
                                    <m:e>
                                      <m:r>
                                        <a:rPr lang="en-US" altLang="ko-KR" sz="800" b="0" i="1" smtClean="0">
                                          <a:latin typeface="Cambria Math" panose="02040503050406030204" pitchFamily="18" charset="0"/>
                                        </a:rPr>
                                        <m:t>𝑏</m:t>
                                      </m:r>
                                    </m:e>
                                    <m:sub>
                                      <m:sSub>
                                        <m:sSubPr>
                                          <m:ctrlPr>
                                            <a:rPr lang="en-US" altLang="ko-KR" sz="800" b="0" i="1" smtClean="0">
                                              <a:latin typeface="Cambria Math"/>
                                            </a:rPr>
                                          </m:ctrlPr>
                                        </m:sSubPr>
                                        <m:e>
                                          <m:r>
                                            <a:rPr lang="en-US" altLang="ko-KR" sz="800" b="0" i="1" smtClean="0">
                                              <a:latin typeface="Cambria Math" panose="02040503050406030204" pitchFamily="18" charset="0"/>
                                            </a:rPr>
                                            <m:t>𝑛</m:t>
                                          </m:r>
                                        </m:e>
                                        <m:sub>
                                          <m:r>
                                            <a:rPr lang="en-US" altLang="ko-KR" sz="800" b="0" i="1" smtClean="0">
                                              <a:latin typeface="Cambria Math" panose="02040503050406030204" pitchFamily="18" charset="0"/>
                                            </a:rPr>
                                            <m:t>𝑖</m:t>
                                          </m:r>
                                        </m:sub>
                                      </m:sSub>
                                    </m:sub>
                                  </m:sSub>
                                </m:e>
                              </m:d>
                            </m:oMath>
                          </m:oMathPara>
                        </a14:m>
                        <a:endParaRPr lang="ko-KR" altLang="en-US" sz="800" dirty="0"/>
                      </a:p>
                    </p:txBody>
                  </p:sp>
                </mc:Choice>
                <mc:Fallback xmlns="">
                  <p:sp>
                    <p:nvSpPr>
                      <p:cNvPr id="128" name="TextBox 127"/>
                      <p:cNvSpPr txBox="1">
                        <a:spLocks noRot="1" noChangeAspect="1" noMove="1" noResize="1" noEditPoints="1" noAdjustHandles="1" noChangeArrowheads="1" noChangeShapeType="1" noTextEdit="1"/>
                      </p:cNvSpPr>
                      <p:nvPr/>
                    </p:nvSpPr>
                    <p:spPr>
                      <a:xfrm>
                        <a:off x="6092917" y="3291694"/>
                        <a:ext cx="2578641" cy="668584"/>
                      </a:xfrm>
                      <a:prstGeom prst="rect">
                        <a:avLst/>
                      </a:prstGeom>
                      <a:blipFill rotWithShape="0">
                        <a:blip r:embed="rId17"/>
                        <a:stretch>
                          <a:fillRect t="-1235"/>
                        </a:stretch>
                      </a:blipFill>
                    </p:spPr>
                    <p:txBody>
                      <a:bodyPr/>
                      <a:lstStyle/>
                      <a:p>
                        <a:r>
                          <a:rPr lang="ko-KR" altLang="en-US">
                            <a:noFill/>
                          </a:rPr>
                          <a:t> </a:t>
                        </a:r>
                      </a:p>
                    </p:txBody>
                  </p:sp>
                </mc:Fallback>
              </mc:AlternateContent>
            </p:grpSp>
            <p:grpSp>
              <p:nvGrpSpPr>
                <p:cNvPr id="214" name="그룹 213"/>
                <p:cNvGrpSpPr/>
                <p:nvPr/>
              </p:nvGrpSpPr>
              <p:grpSpPr>
                <a:xfrm>
                  <a:off x="505888" y="931388"/>
                  <a:ext cx="2706804" cy="2744086"/>
                  <a:chOff x="624421" y="-1618148"/>
                  <a:chExt cx="2706804" cy="2744086"/>
                </a:xfrm>
              </p:grpSpPr>
              <p:sp>
                <p:nvSpPr>
                  <p:cNvPr id="221" name="직사각형 220"/>
                  <p:cNvSpPr/>
                  <p:nvPr/>
                </p:nvSpPr>
                <p:spPr>
                  <a:xfrm>
                    <a:off x="648331" y="-1611188"/>
                    <a:ext cx="2578641" cy="272340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dirty="0"/>
                  </a:p>
                </p:txBody>
              </p:sp>
              <p:sp>
                <p:nvSpPr>
                  <p:cNvPr id="222" name="TextBox 221"/>
                  <p:cNvSpPr txBox="1"/>
                  <p:nvPr/>
                </p:nvSpPr>
                <p:spPr>
                  <a:xfrm>
                    <a:off x="744976" y="-1618148"/>
                    <a:ext cx="1089383" cy="393241"/>
                  </a:xfrm>
                  <a:prstGeom prst="rect">
                    <a:avLst/>
                  </a:prstGeom>
                  <a:noFill/>
                </p:spPr>
                <p:txBody>
                  <a:bodyPr wrap="none" rtlCol="0">
                    <a:spAutoFit/>
                  </a:bodyPr>
                  <a:lstStyle/>
                  <a:p>
                    <a:r>
                      <a:rPr lang="en-US" altLang="ko-KR" sz="800" dirty="0" smtClean="0">
                        <a:solidFill>
                          <a:srgbClr val="C00000"/>
                        </a:solidFill>
                      </a:rPr>
                      <a:t>process</a:t>
                    </a:r>
                    <a:endParaRPr lang="ko-KR" altLang="en-US" sz="800" dirty="0">
                      <a:solidFill>
                        <a:srgbClr val="C00000"/>
                      </a:solidFill>
                    </a:endParaRPr>
                  </a:p>
                </p:txBody>
              </p:sp>
              <mc:AlternateContent xmlns:mc="http://schemas.openxmlformats.org/markup-compatibility/2006" xmlns:a14="http://schemas.microsoft.com/office/drawing/2010/main">
                <mc:Choice Requires="a14">
                  <p:sp>
                    <p:nvSpPr>
                      <p:cNvPr id="223" name="TextBox 222"/>
                      <p:cNvSpPr txBox="1"/>
                      <p:nvPr/>
                    </p:nvSpPr>
                    <p:spPr>
                      <a:xfrm>
                        <a:off x="744976" y="-1251268"/>
                        <a:ext cx="2578641" cy="645687"/>
                      </a:xfrm>
                      <a:prstGeom prst="rect">
                        <a:avLst/>
                      </a:prstGeom>
                      <a:noFill/>
                    </p:spPr>
                    <p:txBody>
                      <a:bodyPr wrap="square" rtlCol="0">
                        <a:spAutoFit/>
                      </a:bodyPr>
                      <a:lstStyle/>
                      <a:p>
                        <a:r>
                          <a:rPr lang="en-US" altLang="ko-KR" sz="800" dirty="0" smtClean="0"/>
                          <a:t>Channel estimation</a:t>
                        </a:r>
                      </a:p>
                      <a:p>
                        <a:pPr/>
                        <a14:m>
                          <m:oMathPara xmlns:m="http://schemas.openxmlformats.org/officeDocument/2006/math">
                            <m:oMathParaPr>
                              <m:jc m:val="centerGroup"/>
                            </m:oMathParaPr>
                            <m:oMath xmlns:m="http://schemas.openxmlformats.org/officeDocument/2006/math">
                              <m:d>
                                <m:dPr>
                                  <m:begChr m:val="{"/>
                                  <m:endChr m:val="}"/>
                                  <m:ctrlPr>
                                    <a:rPr lang="en-US" altLang="ko-KR" sz="800" b="0" i="1" smtClean="0">
                                      <a:latin typeface="Cambria Math"/>
                                    </a:rPr>
                                  </m:ctrlPr>
                                </m:dPr>
                                <m:e>
                                  <m:sSub>
                                    <m:sSubPr>
                                      <m:ctrlPr>
                                        <a:rPr lang="en-US" altLang="ko-KR" sz="800" b="0" i="1" smtClean="0">
                                          <a:latin typeface="Cambria Math"/>
                                        </a:rPr>
                                      </m:ctrlPr>
                                    </m:sSubPr>
                                    <m:e>
                                      <m:acc>
                                        <m:accPr>
                                          <m:chr m:val="̂"/>
                                          <m:ctrlPr>
                                            <a:rPr lang="en-US" altLang="ko-KR" sz="800" b="0" i="1" smtClean="0">
                                              <a:latin typeface="Cambria Math"/>
                                            </a:rPr>
                                          </m:ctrlPr>
                                        </m:accPr>
                                        <m:e>
                                          <m:r>
                                            <a:rPr lang="en-US" altLang="ko-KR" sz="800" b="0" i="1" smtClean="0">
                                              <a:latin typeface="Cambria Math" panose="02040503050406030204" pitchFamily="18" charset="0"/>
                                            </a:rPr>
                                            <m:t>𝐻</m:t>
                                          </m:r>
                                        </m:e>
                                      </m:acc>
                                    </m:e>
                                    <m:sub>
                                      <m:r>
                                        <a:rPr lang="en-US" altLang="ko-KR" sz="800" b="0" i="1" smtClean="0">
                                          <a:latin typeface="Cambria Math" panose="02040503050406030204" pitchFamily="18" charset="0"/>
                                        </a:rPr>
                                        <m:t>𝑎</m:t>
                                      </m:r>
                                      <m:r>
                                        <a:rPr lang="en-US" altLang="ko-KR" sz="800" b="0" i="1" smtClean="0">
                                          <a:latin typeface="Cambria Math" panose="02040503050406030204" pitchFamily="18" charset="0"/>
                                        </a:rPr>
                                        <m:t>,1</m:t>
                                      </m:r>
                                    </m:sub>
                                  </m:sSub>
                                  <m:r>
                                    <a:rPr lang="en-US" altLang="ko-KR" sz="800" b="0" i="1" smtClean="0">
                                      <a:latin typeface="Cambria Math" panose="02040503050406030204" pitchFamily="18" charset="0"/>
                                    </a:rPr>
                                    <m:t>, </m:t>
                                  </m:r>
                                  <m:sSub>
                                    <m:sSubPr>
                                      <m:ctrlPr>
                                        <a:rPr lang="en-US" altLang="ko-KR" sz="800" b="0" i="1" smtClean="0">
                                          <a:latin typeface="Cambria Math"/>
                                        </a:rPr>
                                      </m:ctrlPr>
                                    </m:sSubPr>
                                    <m:e>
                                      <m:acc>
                                        <m:accPr>
                                          <m:chr m:val="̂"/>
                                          <m:ctrlPr>
                                            <a:rPr lang="en-US" altLang="ko-KR" sz="800" b="0" i="1" smtClean="0">
                                              <a:latin typeface="Cambria Math"/>
                                            </a:rPr>
                                          </m:ctrlPr>
                                        </m:accPr>
                                        <m:e>
                                          <m:r>
                                            <a:rPr lang="en-US" altLang="ko-KR" sz="800" b="0" i="1" smtClean="0">
                                              <a:latin typeface="Cambria Math" panose="02040503050406030204" pitchFamily="18" charset="0"/>
                                            </a:rPr>
                                            <m:t>𝐻</m:t>
                                          </m:r>
                                        </m:e>
                                      </m:acc>
                                    </m:e>
                                    <m:sub>
                                      <m:r>
                                        <a:rPr lang="en-US" altLang="ko-KR" sz="800" b="0" i="1" smtClean="0">
                                          <a:latin typeface="Cambria Math" panose="02040503050406030204" pitchFamily="18" charset="0"/>
                                        </a:rPr>
                                        <m:t>𝑎</m:t>
                                      </m:r>
                                      <m:r>
                                        <a:rPr lang="en-US" altLang="ko-KR" sz="800" b="0" i="1" smtClean="0">
                                          <a:latin typeface="Cambria Math" panose="02040503050406030204" pitchFamily="18" charset="0"/>
                                        </a:rPr>
                                        <m:t>,2</m:t>
                                      </m:r>
                                    </m:sub>
                                  </m:sSub>
                                  <m:r>
                                    <a:rPr lang="en-US" altLang="ko-KR" sz="800" b="0" i="1" smtClean="0">
                                      <a:latin typeface="Cambria Math" panose="02040503050406030204" pitchFamily="18" charset="0"/>
                                    </a:rPr>
                                    <m:t>, …, </m:t>
                                  </m:r>
                                  <m:sSub>
                                    <m:sSubPr>
                                      <m:ctrlPr>
                                        <a:rPr lang="en-US" altLang="ko-KR" sz="800" b="0" i="1" smtClean="0">
                                          <a:latin typeface="Cambria Math"/>
                                        </a:rPr>
                                      </m:ctrlPr>
                                    </m:sSubPr>
                                    <m:e>
                                      <m:acc>
                                        <m:accPr>
                                          <m:chr m:val="̂"/>
                                          <m:ctrlPr>
                                            <a:rPr lang="en-US" altLang="ko-KR" sz="800" b="0" i="1" smtClean="0">
                                              <a:latin typeface="Cambria Math"/>
                                            </a:rPr>
                                          </m:ctrlPr>
                                        </m:accPr>
                                        <m:e>
                                          <m:r>
                                            <a:rPr lang="en-US" altLang="ko-KR" sz="800" b="0" i="1" smtClean="0">
                                              <a:latin typeface="Cambria Math" panose="02040503050406030204" pitchFamily="18" charset="0"/>
                                            </a:rPr>
                                            <m:t>𝐻</m:t>
                                          </m:r>
                                        </m:e>
                                      </m:acc>
                                    </m:e>
                                    <m:sub>
                                      <m:r>
                                        <a:rPr lang="en-US" altLang="ko-KR" sz="800" b="0" i="1" smtClean="0">
                                          <a:latin typeface="Cambria Math" panose="02040503050406030204" pitchFamily="18" charset="0"/>
                                        </a:rPr>
                                        <m:t>𝑎</m:t>
                                      </m:r>
                                      <m:r>
                                        <a:rPr lang="en-US" altLang="ko-KR" sz="800" b="0" i="1" smtClean="0">
                                          <a:latin typeface="Cambria Math" panose="02040503050406030204" pitchFamily="18" charset="0"/>
                                        </a:rPr>
                                        <m:t>,</m:t>
                                      </m:r>
                                      <m:r>
                                        <a:rPr lang="en-US" altLang="ko-KR" sz="800" b="0" i="1" smtClean="0">
                                          <a:latin typeface="Cambria Math" panose="02040503050406030204" pitchFamily="18" charset="0"/>
                                        </a:rPr>
                                        <m:t>𝑚</m:t>
                                      </m:r>
                                    </m:sub>
                                  </m:sSub>
                                </m:e>
                              </m:d>
                            </m:oMath>
                          </m:oMathPara>
                        </a14:m>
                        <a:endParaRPr lang="en-US" altLang="ko-KR" sz="800" dirty="0" smtClean="0"/>
                      </a:p>
                    </p:txBody>
                  </p:sp>
                </mc:Choice>
                <mc:Fallback xmlns="">
                  <p:sp>
                    <p:nvSpPr>
                      <p:cNvPr id="115" name="TextBox 114"/>
                      <p:cNvSpPr txBox="1">
                        <a:spLocks noRot="1" noChangeAspect="1" noMove="1" noResize="1" noEditPoints="1" noAdjustHandles="1" noChangeArrowheads="1" noChangeShapeType="1" noTextEdit="1"/>
                      </p:cNvSpPr>
                      <p:nvPr/>
                    </p:nvSpPr>
                    <p:spPr>
                      <a:xfrm>
                        <a:off x="744976" y="-1251267"/>
                        <a:ext cx="2578641" cy="657790"/>
                      </a:xfrm>
                      <a:prstGeom prst="rect">
                        <a:avLst/>
                      </a:prstGeom>
                      <a:blipFill rotWithShape="0">
                        <a:blip r:embed="rId18"/>
                        <a:stretch>
                          <a:fillRect l="-391" t="-1266"/>
                        </a:stretch>
                      </a:blipFill>
                    </p:spPr>
                    <p:txBody>
                      <a:bodyPr/>
                      <a:lstStyle/>
                      <a:p>
                        <a:r>
                          <a:rPr lang="ko-KR" altLang="en-US">
                            <a:noFill/>
                          </a:rPr>
                          <a:t> </a:t>
                        </a:r>
                      </a:p>
                    </p:txBody>
                  </p:sp>
                </mc:Fallback>
              </mc:AlternateContent>
              <p:cxnSp>
                <p:nvCxnSpPr>
                  <p:cNvPr id="224" name="직선 연결선 223"/>
                  <p:cNvCxnSpPr/>
                  <p:nvPr/>
                </p:nvCxnSpPr>
                <p:spPr>
                  <a:xfrm>
                    <a:off x="647279" y="-1241858"/>
                    <a:ext cx="2578641"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5" name="TextBox 224"/>
                      <p:cNvSpPr txBox="1"/>
                      <p:nvPr/>
                    </p:nvSpPr>
                    <p:spPr>
                      <a:xfrm>
                        <a:off x="744976" y="-596803"/>
                        <a:ext cx="2578641" cy="1101892"/>
                      </a:xfrm>
                      <a:prstGeom prst="rect">
                        <a:avLst/>
                      </a:prstGeom>
                      <a:noFill/>
                    </p:spPr>
                    <p:txBody>
                      <a:bodyPr wrap="square" rtlCol="0">
                        <a:spAutoFit/>
                      </a:bodyPr>
                      <a:lstStyle/>
                      <a:p>
                        <a:r>
                          <a:rPr lang="en-US" altLang="ko-KR" sz="800" dirty="0" smtClean="0"/>
                          <a:t>Extract distinctive feature</a:t>
                        </a:r>
                      </a:p>
                      <a:p>
                        <a:r>
                          <a:rPr lang="en-US" altLang="ko-KR" sz="800" dirty="0" smtClean="0"/>
                          <a:t>(freq. </a:t>
                        </a:r>
                        <a14:m>
                          <m:oMath xmlns:m="http://schemas.openxmlformats.org/officeDocument/2006/math">
                            <m:r>
                              <a:rPr lang="en-US" altLang="ko-KR" sz="800" b="0" i="1" smtClean="0">
                                <a:latin typeface="Cambria Math" panose="02040503050406030204" pitchFamily="18" charset="0"/>
                              </a:rPr>
                              <m:t>→</m:t>
                            </m:r>
                          </m:oMath>
                        </a14:m>
                        <a:r>
                          <a:rPr lang="en-US" altLang="ko-KR" sz="800" dirty="0" smtClean="0"/>
                          <a:t> time domain)</a:t>
                        </a:r>
                        <a:endParaRPr lang="ko-KR" altLang="en-US" sz="800" dirty="0" smtClean="0"/>
                      </a:p>
                      <a:p>
                        <a:pPr/>
                        <a14:m>
                          <m:oMathPara xmlns:m="http://schemas.openxmlformats.org/officeDocument/2006/math">
                            <m:oMathParaPr>
                              <m:jc m:val="centerGroup"/>
                            </m:oMathParaPr>
                            <m:oMath xmlns:m="http://schemas.openxmlformats.org/officeDocument/2006/math">
                              <m:d>
                                <m:dPr>
                                  <m:begChr m:val="{"/>
                                  <m:endChr m:val="}"/>
                                  <m:ctrlPr>
                                    <a:rPr lang="en-US" altLang="ko-KR" sz="800" b="0" i="1" smtClean="0">
                                      <a:latin typeface="Cambria Math"/>
                                    </a:rPr>
                                  </m:ctrlPr>
                                </m:dPr>
                                <m:e>
                                  <m:sSub>
                                    <m:sSubPr>
                                      <m:ctrlPr>
                                        <a:rPr lang="en-US" altLang="ko-KR" sz="800" b="0" i="1" dirty="0" smtClean="0">
                                          <a:latin typeface="Cambria Math"/>
                                        </a:rPr>
                                      </m:ctrlPr>
                                    </m:sSubPr>
                                    <m:e>
                                      <m:acc>
                                        <m:accPr>
                                          <m:chr m:val="̂"/>
                                          <m:ctrlPr>
                                            <a:rPr lang="en-US" altLang="ko-KR" sz="800" b="0" i="1" smtClean="0">
                                              <a:latin typeface="Cambria Math"/>
                                            </a:rPr>
                                          </m:ctrlPr>
                                        </m:accPr>
                                        <m:e>
                                          <m:r>
                                            <a:rPr lang="en-US" altLang="ko-KR" sz="800" b="0" i="1" smtClean="0">
                                              <a:latin typeface="Cambria Math" panose="02040503050406030204" pitchFamily="18" charset="0"/>
                                            </a:rPr>
                                            <m:t>h</m:t>
                                          </m:r>
                                        </m:e>
                                      </m:acc>
                                    </m:e>
                                    <m:sub>
                                      <m:r>
                                        <a:rPr lang="en-US" altLang="ko-KR" sz="800" b="0" i="1" dirty="0" smtClean="0">
                                          <a:latin typeface="Cambria Math" panose="02040503050406030204" pitchFamily="18" charset="0"/>
                                        </a:rPr>
                                        <m:t>𝑎</m:t>
                                      </m:r>
                                      <m:r>
                                        <a:rPr lang="en-US" altLang="ko-KR" sz="800" b="0" i="1" dirty="0" smtClean="0">
                                          <a:latin typeface="Cambria Math" panose="02040503050406030204" pitchFamily="18" charset="0"/>
                                        </a:rPr>
                                        <m:t>,1</m:t>
                                      </m:r>
                                    </m:sub>
                                  </m:sSub>
                                  <m:r>
                                    <a:rPr lang="en-US" altLang="ko-KR" sz="800" b="0" i="1" smtClean="0">
                                      <a:latin typeface="Cambria Math" panose="02040503050406030204" pitchFamily="18" charset="0"/>
                                    </a:rPr>
                                    <m:t>,</m:t>
                                  </m:r>
                                  <m:sSub>
                                    <m:sSubPr>
                                      <m:ctrlPr>
                                        <a:rPr lang="en-US" altLang="ko-KR" sz="800" i="1" dirty="0">
                                          <a:latin typeface="Cambria Math"/>
                                        </a:rPr>
                                      </m:ctrlPr>
                                    </m:sSubPr>
                                    <m:e>
                                      <m:acc>
                                        <m:accPr>
                                          <m:chr m:val="̂"/>
                                          <m:ctrlPr>
                                            <a:rPr lang="en-US" altLang="ko-KR" sz="800" i="1">
                                              <a:latin typeface="Cambria Math"/>
                                            </a:rPr>
                                          </m:ctrlPr>
                                        </m:accPr>
                                        <m:e>
                                          <m:r>
                                            <a:rPr lang="en-US" altLang="ko-KR" sz="800" i="1">
                                              <a:latin typeface="Cambria Math" panose="02040503050406030204" pitchFamily="18" charset="0"/>
                                            </a:rPr>
                                            <m:t>h</m:t>
                                          </m:r>
                                        </m:e>
                                      </m:acc>
                                    </m:e>
                                    <m:sub>
                                      <m:r>
                                        <a:rPr lang="en-US" altLang="ko-KR" sz="800" i="1" dirty="0">
                                          <a:latin typeface="Cambria Math" panose="02040503050406030204" pitchFamily="18" charset="0"/>
                                        </a:rPr>
                                        <m:t>𝑎</m:t>
                                      </m:r>
                                      <m:r>
                                        <a:rPr lang="en-US" altLang="ko-KR" sz="800" i="1" dirty="0">
                                          <a:latin typeface="Cambria Math" panose="02040503050406030204" pitchFamily="18" charset="0"/>
                                        </a:rPr>
                                        <m:t>,2</m:t>
                                      </m:r>
                                    </m:sub>
                                  </m:sSub>
                                  <m:r>
                                    <a:rPr lang="en-US" altLang="ko-KR" sz="800" b="0" i="1" smtClean="0">
                                      <a:latin typeface="Cambria Math" panose="02040503050406030204" pitchFamily="18" charset="0"/>
                                    </a:rPr>
                                    <m:t>, …,</m:t>
                                  </m:r>
                                  <m:sSub>
                                    <m:sSubPr>
                                      <m:ctrlPr>
                                        <a:rPr lang="en-US" altLang="ko-KR" sz="800" i="1" dirty="0">
                                          <a:latin typeface="Cambria Math"/>
                                        </a:rPr>
                                      </m:ctrlPr>
                                    </m:sSubPr>
                                    <m:e>
                                      <m:acc>
                                        <m:accPr>
                                          <m:chr m:val="̂"/>
                                          <m:ctrlPr>
                                            <a:rPr lang="en-US" altLang="ko-KR" sz="800" i="1">
                                              <a:latin typeface="Cambria Math"/>
                                            </a:rPr>
                                          </m:ctrlPr>
                                        </m:accPr>
                                        <m:e>
                                          <m:r>
                                            <a:rPr lang="en-US" altLang="ko-KR" sz="800" i="1">
                                              <a:latin typeface="Cambria Math" panose="02040503050406030204" pitchFamily="18" charset="0"/>
                                            </a:rPr>
                                            <m:t>h</m:t>
                                          </m:r>
                                        </m:e>
                                      </m:acc>
                                    </m:e>
                                    <m:sub>
                                      <m:r>
                                        <a:rPr lang="en-US" altLang="ko-KR" sz="800" i="1" dirty="0">
                                          <a:latin typeface="Cambria Math" panose="02040503050406030204" pitchFamily="18" charset="0"/>
                                        </a:rPr>
                                        <m:t>𝑎</m:t>
                                      </m:r>
                                      <m:r>
                                        <a:rPr lang="en-US" altLang="ko-KR" sz="800" i="1" dirty="0">
                                          <a:latin typeface="Cambria Math" panose="02040503050406030204" pitchFamily="18" charset="0"/>
                                        </a:rPr>
                                        <m:t>,</m:t>
                                      </m:r>
                                      <m:r>
                                        <a:rPr lang="en-US" altLang="ko-KR" sz="800" b="0" i="1" dirty="0" smtClean="0">
                                          <a:latin typeface="Cambria Math" panose="02040503050406030204" pitchFamily="18" charset="0"/>
                                        </a:rPr>
                                        <m:t>𝑝</m:t>
                                      </m:r>
                                    </m:sub>
                                  </m:sSub>
                                </m:e>
                              </m:d>
                            </m:oMath>
                          </m:oMathPara>
                        </a14:m>
                        <a:endParaRPr lang="ko-KR" altLang="en-US" sz="800" dirty="0"/>
                      </a:p>
                    </p:txBody>
                  </p:sp>
                </mc:Choice>
                <mc:Fallback xmlns="">
                  <p:sp>
                    <p:nvSpPr>
                      <p:cNvPr id="118" name="TextBox 117"/>
                      <p:cNvSpPr txBox="1">
                        <a:spLocks noRot="1" noChangeAspect="1" noMove="1" noResize="1" noEditPoints="1" noAdjustHandles="1" noChangeArrowheads="1" noChangeShapeType="1" noTextEdit="1"/>
                      </p:cNvSpPr>
                      <p:nvPr/>
                    </p:nvSpPr>
                    <p:spPr>
                      <a:xfrm>
                        <a:off x="744976" y="-596803"/>
                        <a:ext cx="2578641" cy="1101892"/>
                      </a:xfrm>
                      <a:prstGeom prst="rect">
                        <a:avLst/>
                      </a:prstGeom>
                      <a:blipFill rotWithShape="0">
                        <a:blip r:embed="rId36"/>
                        <a:stretch>
                          <a:fillRect/>
                        </a:stretch>
                      </a:blipFill>
                    </p:spPr>
                    <p:txBody>
                      <a:bodyPr/>
                      <a:lstStyle/>
                      <a:p>
                        <a:r>
                          <a:rPr lang="ko-KR" altLang="en-US">
                            <a:noFill/>
                          </a:rPr>
                          <a:t> </a:t>
                        </a:r>
                      </a:p>
                    </p:txBody>
                  </p:sp>
                </mc:Fallback>
              </mc:AlternateContent>
              <p:cxnSp>
                <p:nvCxnSpPr>
                  <p:cNvPr id="226" name="직선 연결선 225"/>
                  <p:cNvCxnSpPr/>
                  <p:nvPr/>
                </p:nvCxnSpPr>
                <p:spPr>
                  <a:xfrm>
                    <a:off x="647279" y="-571143"/>
                    <a:ext cx="2578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직선 연결선 226"/>
                  <p:cNvCxnSpPr/>
                  <p:nvPr/>
                </p:nvCxnSpPr>
                <p:spPr>
                  <a:xfrm>
                    <a:off x="624421" y="528945"/>
                    <a:ext cx="2578641"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8" name="TextBox 227"/>
                      <p:cNvSpPr txBox="1"/>
                      <p:nvPr/>
                    </p:nvSpPr>
                    <p:spPr>
                      <a:xfrm>
                        <a:off x="752586" y="470304"/>
                        <a:ext cx="2578639" cy="655634"/>
                      </a:xfrm>
                      <a:prstGeom prst="rect">
                        <a:avLst/>
                      </a:prstGeom>
                      <a:noFill/>
                    </p:spPr>
                    <p:txBody>
                      <a:bodyPr wrap="square" rtlCol="0">
                        <a:spAutoFit/>
                      </a:bodyPr>
                      <a:lstStyle/>
                      <a:p>
                        <a:r>
                          <a:rPr lang="en-US" altLang="ko-KR" sz="800" dirty="0" smtClean="0"/>
                          <a:t>Quantization</a:t>
                        </a:r>
                      </a:p>
                      <a:p>
                        <a:pPr/>
                        <a14:m>
                          <m:oMathPara xmlns:m="http://schemas.openxmlformats.org/officeDocument/2006/math">
                            <m:oMathParaPr>
                              <m:jc m:val="centerGroup"/>
                            </m:oMathParaPr>
                            <m:oMath xmlns:m="http://schemas.openxmlformats.org/officeDocument/2006/math">
                              <m:d>
                                <m:dPr>
                                  <m:begChr m:val="{"/>
                                  <m:endChr m:val="}"/>
                                  <m:ctrlPr>
                                    <a:rPr lang="en-US" altLang="ko-KR" sz="800" b="0" i="1" smtClean="0">
                                      <a:latin typeface="Cambria Math"/>
                                    </a:rPr>
                                  </m:ctrlPr>
                                </m:dPr>
                                <m:e>
                                  <m:sSub>
                                    <m:sSubPr>
                                      <m:ctrlPr>
                                        <a:rPr lang="en-US" altLang="ko-KR" sz="800" b="0" i="1" smtClean="0">
                                          <a:latin typeface="Cambria Math"/>
                                        </a:rPr>
                                      </m:ctrlPr>
                                    </m:sSubPr>
                                    <m:e>
                                      <m:r>
                                        <a:rPr lang="en-US" altLang="ko-KR" sz="800" b="0" i="1" smtClean="0">
                                          <a:latin typeface="Cambria Math" panose="02040503050406030204" pitchFamily="18" charset="0"/>
                                        </a:rPr>
                                        <m:t>𝑎</m:t>
                                      </m:r>
                                    </m:e>
                                    <m:sub>
                                      <m:r>
                                        <a:rPr lang="en-US" altLang="ko-KR" sz="800" b="0" i="1" smtClean="0">
                                          <a:latin typeface="Cambria Math" panose="02040503050406030204" pitchFamily="18" charset="0"/>
                                        </a:rPr>
                                        <m:t>1</m:t>
                                      </m:r>
                                    </m:sub>
                                  </m:sSub>
                                  <m:r>
                                    <a:rPr lang="en-US" altLang="ko-KR" sz="800" b="0" i="1" smtClean="0">
                                      <a:latin typeface="Cambria Math" panose="02040503050406030204" pitchFamily="18" charset="0"/>
                                    </a:rPr>
                                    <m:t>,</m:t>
                                  </m:r>
                                  <m:sSub>
                                    <m:sSubPr>
                                      <m:ctrlPr>
                                        <a:rPr lang="en-US" altLang="ko-KR" sz="800" b="0" i="1" smtClean="0">
                                          <a:latin typeface="Cambria Math"/>
                                        </a:rPr>
                                      </m:ctrlPr>
                                    </m:sSubPr>
                                    <m:e>
                                      <m:r>
                                        <a:rPr lang="en-US" altLang="ko-KR" sz="800" b="0" i="1" smtClean="0">
                                          <a:latin typeface="Cambria Math" panose="02040503050406030204" pitchFamily="18" charset="0"/>
                                        </a:rPr>
                                        <m:t>𝑎</m:t>
                                      </m:r>
                                    </m:e>
                                    <m:sub>
                                      <m:r>
                                        <a:rPr lang="en-US" altLang="ko-KR" sz="800" b="0" i="1" smtClean="0">
                                          <a:latin typeface="Cambria Math" panose="02040503050406030204" pitchFamily="18" charset="0"/>
                                        </a:rPr>
                                        <m:t>2</m:t>
                                      </m:r>
                                    </m:sub>
                                  </m:sSub>
                                  <m:r>
                                    <a:rPr lang="en-US" altLang="ko-KR" sz="800" b="0" i="1" smtClean="0">
                                      <a:latin typeface="Cambria Math" panose="02040503050406030204" pitchFamily="18" charset="0"/>
                                    </a:rPr>
                                    <m:t>,…, </m:t>
                                  </m:r>
                                  <m:sSub>
                                    <m:sSubPr>
                                      <m:ctrlPr>
                                        <a:rPr lang="en-US" altLang="ko-KR" sz="800" b="0" i="1" smtClean="0">
                                          <a:latin typeface="Cambria Math"/>
                                        </a:rPr>
                                      </m:ctrlPr>
                                    </m:sSubPr>
                                    <m:e>
                                      <m:r>
                                        <a:rPr lang="en-US" altLang="ko-KR" sz="800" b="0" i="1" smtClean="0">
                                          <a:latin typeface="Cambria Math" panose="02040503050406030204" pitchFamily="18" charset="0"/>
                                        </a:rPr>
                                        <m:t>𝑎</m:t>
                                      </m:r>
                                    </m:e>
                                    <m:sub>
                                      <m:sSub>
                                        <m:sSubPr>
                                          <m:ctrlPr>
                                            <a:rPr lang="en-US" altLang="ko-KR" sz="800" b="0" i="1" smtClean="0">
                                              <a:latin typeface="Cambria Math"/>
                                            </a:rPr>
                                          </m:ctrlPr>
                                        </m:sSubPr>
                                        <m:e>
                                          <m:r>
                                            <a:rPr lang="en-US" altLang="ko-KR" sz="800" b="0" i="1" smtClean="0">
                                              <a:latin typeface="Cambria Math" panose="02040503050406030204" pitchFamily="18" charset="0"/>
                                            </a:rPr>
                                            <m:t>𝑛</m:t>
                                          </m:r>
                                        </m:e>
                                        <m:sub>
                                          <m:r>
                                            <a:rPr lang="en-US" altLang="ko-KR" sz="800" b="0" i="1" smtClean="0">
                                              <a:latin typeface="Cambria Math" panose="02040503050406030204" pitchFamily="18" charset="0"/>
                                            </a:rPr>
                                            <m:t>𝑖</m:t>
                                          </m:r>
                                        </m:sub>
                                      </m:sSub>
                                    </m:sub>
                                  </m:sSub>
                                </m:e>
                              </m:d>
                            </m:oMath>
                          </m:oMathPara>
                        </a14:m>
                        <a:endParaRPr lang="ko-KR" altLang="en-US" sz="800" dirty="0"/>
                      </a:p>
                    </p:txBody>
                  </p:sp>
                </mc:Choice>
                <mc:Fallback xmlns="">
                  <p:sp>
                    <p:nvSpPr>
                      <p:cNvPr id="120" name="TextBox 119"/>
                      <p:cNvSpPr txBox="1">
                        <a:spLocks noRot="1" noChangeAspect="1" noMove="1" noResize="1" noEditPoints="1" noAdjustHandles="1" noChangeArrowheads="1" noChangeShapeType="1" noTextEdit="1"/>
                      </p:cNvSpPr>
                      <p:nvPr/>
                    </p:nvSpPr>
                    <p:spPr>
                      <a:xfrm>
                        <a:off x="752586" y="470304"/>
                        <a:ext cx="2578639" cy="668584"/>
                      </a:xfrm>
                      <a:prstGeom prst="rect">
                        <a:avLst/>
                      </a:prstGeom>
                      <a:blipFill rotWithShape="0">
                        <a:blip r:embed="rId37"/>
                        <a:stretch>
                          <a:fillRect l="-391" t="-1235"/>
                        </a:stretch>
                      </a:blipFill>
                    </p:spPr>
                    <p:txBody>
                      <a:bodyPr/>
                      <a:lstStyle/>
                      <a:p>
                        <a:r>
                          <a:rPr lang="ko-KR" altLang="en-US">
                            <a:noFill/>
                          </a:rPr>
                          <a:t> </a:t>
                        </a:r>
                      </a:p>
                    </p:txBody>
                  </p:sp>
                </mc:Fallback>
              </mc:AlternateContent>
            </p:grpSp>
            <p:sp>
              <p:nvSpPr>
                <p:cNvPr id="215" name="직사각형 214"/>
                <p:cNvSpPr/>
                <p:nvPr/>
              </p:nvSpPr>
              <p:spPr>
                <a:xfrm>
                  <a:off x="538836" y="4336242"/>
                  <a:ext cx="2571319" cy="87365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a:p>
              </p:txBody>
            </p:sp>
            <mc:AlternateContent xmlns:mc="http://schemas.openxmlformats.org/markup-compatibility/2006" xmlns:a14="http://schemas.microsoft.com/office/drawing/2010/main">
              <mc:Choice Requires="a14">
                <p:sp>
                  <p:nvSpPr>
                    <p:cNvPr id="216" name="TextBox 215"/>
                    <p:cNvSpPr txBox="1"/>
                    <p:nvPr/>
                  </p:nvSpPr>
                  <p:spPr>
                    <a:xfrm>
                      <a:off x="793333" y="4670800"/>
                      <a:ext cx="2503943" cy="7274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800" b="0" i="1" smtClean="0">
                                    <a:latin typeface="Cambria Math"/>
                                  </a:rPr>
                                </m:ctrlPr>
                              </m:sSubPr>
                              <m:e>
                                <m:r>
                                  <a:rPr lang="en-US" altLang="ko-KR" sz="800" b="0" i="1" smtClean="0">
                                    <a:latin typeface="Cambria Math" panose="02040503050406030204" pitchFamily="18" charset="0"/>
                                  </a:rPr>
                                  <m:t>𝑠</m:t>
                                </m:r>
                              </m:e>
                              <m:sub>
                                <m:r>
                                  <a:rPr lang="en-US" altLang="ko-KR" sz="800" b="0" i="1" smtClean="0">
                                    <a:latin typeface="Cambria Math" panose="02040503050406030204" pitchFamily="18" charset="0"/>
                                  </a:rPr>
                                  <m:t>𝐴</m:t>
                                </m:r>
                              </m:sub>
                            </m:sSub>
                            <m:r>
                              <a:rPr lang="en-US" altLang="ko-KR" sz="800" b="0" i="1" smtClean="0">
                                <a:latin typeface="Cambria Math" panose="02040503050406030204" pitchFamily="18" charset="0"/>
                              </a:rPr>
                              <m:t>=</m:t>
                            </m:r>
                            <m:d>
                              <m:dPr>
                                <m:begChr m:val="{"/>
                                <m:endChr m:val="}"/>
                                <m:ctrlPr>
                                  <a:rPr lang="en-US" altLang="ko-KR" sz="800" b="0" i="1" smtClean="0">
                                    <a:latin typeface="Cambria Math"/>
                                  </a:rPr>
                                </m:ctrlPr>
                              </m:dPr>
                              <m:e>
                                <m:sSub>
                                  <m:sSubPr>
                                    <m:ctrlPr>
                                      <a:rPr lang="en-US" altLang="ko-KR" sz="800" b="0" i="1" smtClean="0">
                                        <a:latin typeface="Cambria Math"/>
                                      </a:rPr>
                                    </m:ctrlPr>
                                  </m:sSubPr>
                                  <m:e>
                                    <m:r>
                                      <a:rPr lang="en-US" altLang="ko-KR" sz="800" b="0" i="1" smtClean="0">
                                        <a:latin typeface="Cambria Math" panose="02040503050406030204" pitchFamily="18" charset="0"/>
                                      </a:rPr>
                                      <m:t>𝑎</m:t>
                                    </m:r>
                                  </m:e>
                                  <m:sub>
                                    <m:r>
                                      <a:rPr lang="en-US" altLang="ko-KR" sz="800" b="0" i="1" smtClean="0">
                                        <a:latin typeface="Cambria Math" panose="02040503050406030204" pitchFamily="18" charset="0"/>
                                      </a:rPr>
                                      <m:t>1</m:t>
                                    </m:r>
                                  </m:sub>
                                </m:sSub>
                                <m:r>
                                  <a:rPr lang="en-US" altLang="ko-KR" sz="800" b="0" i="1" smtClean="0">
                                    <a:latin typeface="Cambria Math" panose="02040503050406030204" pitchFamily="18" charset="0"/>
                                  </a:rPr>
                                  <m:t>,</m:t>
                                </m:r>
                                <m:sSub>
                                  <m:sSubPr>
                                    <m:ctrlPr>
                                      <a:rPr lang="en-US" altLang="ko-KR" sz="800" b="0" i="1" smtClean="0">
                                        <a:latin typeface="Cambria Math"/>
                                      </a:rPr>
                                    </m:ctrlPr>
                                  </m:sSubPr>
                                  <m:e>
                                    <m:r>
                                      <a:rPr lang="en-US" altLang="ko-KR" sz="800" b="0" i="1" smtClean="0">
                                        <a:latin typeface="Cambria Math" panose="02040503050406030204" pitchFamily="18" charset="0"/>
                                      </a:rPr>
                                      <m:t>𝑎</m:t>
                                    </m:r>
                                  </m:e>
                                  <m:sub>
                                    <m:r>
                                      <a:rPr lang="en-US" altLang="ko-KR" sz="800" b="0" i="1" smtClean="0">
                                        <a:latin typeface="Cambria Math" panose="02040503050406030204" pitchFamily="18" charset="0"/>
                                      </a:rPr>
                                      <m:t>2</m:t>
                                    </m:r>
                                  </m:sub>
                                </m:sSub>
                                <m:r>
                                  <a:rPr lang="en-US" altLang="ko-KR" sz="800" b="0" i="1" smtClean="0">
                                    <a:latin typeface="Cambria Math" panose="02040503050406030204" pitchFamily="18" charset="0"/>
                                  </a:rPr>
                                  <m:t>,…, </m:t>
                                </m:r>
                                <m:sSub>
                                  <m:sSubPr>
                                    <m:ctrlPr>
                                      <a:rPr lang="en-US" altLang="ko-KR" sz="800" b="0" i="1" smtClean="0">
                                        <a:latin typeface="Cambria Math"/>
                                      </a:rPr>
                                    </m:ctrlPr>
                                  </m:sSubPr>
                                  <m:e>
                                    <m:r>
                                      <a:rPr lang="en-US" altLang="ko-KR" sz="800" b="0" i="1" smtClean="0">
                                        <a:latin typeface="Cambria Math" panose="02040503050406030204" pitchFamily="18" charset="0"/>
                                      </a:rPr>
                                      <m:t>𝑎</m:t>
                                    </m:r>
                                  </m:e>
                                  <m:sub>
                                    <m:sSub>
                                      <m:sSubPr>
                                        <m:ctrlPr>
                                          <a:rPr lang="en-US" altLang="ko-KR" sz="800" b="0" i="1" smtClean="0">
                                            <a:latin typeface="Cambria Math"/>
                                          </a:rPr>
                                        </m:ctrlPr>
                                      </m:sSubPr>
                                      <m:e>
                                        <m:r>
                                          <a:rPr lang="en-US" altLang="ko-KR" sz="800" b="0" i="1" smtClean="0">
                                            <a:latin typeface="Cambria Math" panose="02040503050406030204" pitchFamily="18" charset="0"/>
                                          </a:rPr>
                                          <m:t>𝑛</m:t>
                                        </m:r>
                                      </m:e>
                                      <m:sub>
                                        <m:r>
                                          <a:rPr lang="en-US" altLang="ko-KR" sz="800" b="0" i="1" smtClean="0">
                                            <a:latin typeface="Cambria Math" panose="02040503050406030204" pitchFamily="18" charset="0"/>
                                          </a:rPr>
                                          <m:t>𝑗</m:t>
                                        </m:r>
                                      </m:sub>
                                    </m:sSub>
                                  </m:sub>
                                </m:sSub>
                              </m:e>
                            </m:d>
                            <m:r>
                              <a:rPr lang="en-US" altLang="ko-KR" sz="800" b="0" i="1" smtClean="0">
                                <a:latin typeface="Cambria Math" panose="02040503050406030204" pitchFamily="18" charset="0"/>
                              </a:rPr>
                              <m:t> </m:t>
                            </m:r>
                          </m:oMath>
                        </m:oMathPara>
                      </a14:m>
                      <a:endParaRPr lang="en-US" altLang="ko-KR" sz="800" dirty="0" smtClean="0"/>
                    </a:p>
                    <a:p>
                      <a:r>
                        <a:rPr lang="en-US" altLang="ko-KR" sz="800" dirty="0"/>
                        <a:t> </a:t>
                      </a:r>
                      <a:r>
                        <a:rPr lang="en-US" altLang="ko-KR" sz="800" dirty="0" smtClean="0"/>
                        <a:t> </a:t>
                      </a:r>
                    </a:p>
                  </p:txBody>
                </p:sp>
              </mc:Choice>
              <mc:Fallback xmlns="">
                <p:sp>
                  <p:nvSpPr>
                    <p:cNvPr id="101" name="TextBox 100"/>
                    <p:cNvSpPr txBox="1">
                      <a:spLocks noRot="1" noChangeAspect="1" noMove="1" noResize="1" noEditPoints="1" noAdjustHandles="1" noChangeArrowheads="1" noChangeShapeType="1" noTextEdit="1"/>
                    </p:cNvSpPr>
                    <p:nvPr/>
                  </p:nvSpPr>
                  <p:spPr>
                    <a:xfrm>
                      <a:off x="793333" y="4670800"/>
                      <a:ext cx="2503943" cy="727495"/>
                    </a:xfrm>
                    <a:prstGeom prst="rect">
                      <a:avLst/>
                    </a:prstGeom>
                    <a:blipFill rotWithShape="0">
                      <a:blip r:embed="rId38"/>
                      <a:stretch>
                        <a:fillRect/>
                      </a:stretch>
                    </a:blipFill>
                  </p:spPr>
                  <p:txBody>
                    <a:bodyPr/>
                    <a:lstStyle/>
                    <a:p>
                      <a:r>
                        <a:rPr lang="ko-KR" altLang="en-US">
                          <a:noFill/>
                        </a:rPr>
                        <a:t> </a:t>
                      </a:r>
                    </a:p>
                  </p:txBody>
                </p:sp>
              </mc:Fallback>
            </mc:AlternateContent>
            <p:sp>
              <p:nvSpPr>
                <p:cNvPr id="217" name="TextBox 216"/>
                <p:cNvSpPr txBox="1"/>
                <p:nvPr/>
              </p:nvSpPr>
              <p:spPr>
                <a:xfrm>
                  <a:off x="625535" y="4349622"/>
                  <a:ext cx="1089384" cy="393241"/>
                </a:xfrm>
                <a:prstGeom prst="rect">
                  <a:avLst/>
                </a:prstGeom>
                <a:noFill/>
              </p:spPr>
              <p:txBody>
                <a:bodyPr wrap="none" rtlCol="0">
                  <a:spAutoFit/>
                </a:bodyPr>
                <a:lstStyle/>
                <a:p>
                  <a:r>
                    <a:rPr lang="en-US" altLang="ko-KR" sz="800" dirty="0" smtClean="0">
                      <a:solidFill>
                        <a:srgbClr val="C00000"/>
                      </a:solidFill>
                    </a:rPr>
                    <a:t>process</a:t>
                  </a:r>
                  <a:endParaRPr lang="ko-KR" altLang="en-US" sz="800" dirty="0">
                    <a:solidFill>
                      <a:srgbClr val="C00000"/>
                    </a:solidFill>
                  </a:endParaRPr>
                </a:p>
              </p:txBody>
            </p:sp>
            <p:cxnSp>
              <p:nvCxnSpPr>
                <p:cNvPr id="218" name="직선 화살표 연결선 217"/>
                <p:cNvCxnSpPr/>
                <p:nvPr/>
              </p:nvCxnSpPr>
              <p:spPr>
                <a:xfrm>
                  <a:off x="3388362" y="3664685"/>
                  <a:ext cx="2373548" cy="3599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직선 화살표 연결선 218"/>
                <p:cNvCxnSpPr/>
                <p:nvPr/>
              </p:nvCxnSpPr>
              <p:spPr>
                <a:xfrm flipH="1">
                  <a:off x="3391605" y="4243478"/>
                  <a:ext cx="2373548" cy="3599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0" name="직사각형 219"/>
                <p:cNvSpPr/>
                <p:nvPr/>
              </p:nvSpPr>
              <p:spPr>
                <a:xfrm>
                  <a:off x="3107387" y="5492588"/>
                  <a:ext cx="2883877" cy="69066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smtClean="0">
                      <a:solidFill>
                        <a:schemeClr val="tx1"/>
                      </a:solidFill>
                    </a:rPr>
                    <a:t>Post </a:t>
                  </a:r>
                </a:p>
                <a:p>
                  <a:pPr algn="ctr"/>
                  <a:r>
                    <a:rPr lang="en-US" altLang="ko-KR" sz="900" dirty="0" smtClean="0">
                      <a:solidFill>
                        <a:schemeClr val="tx1"/>
                      </a:solidFill>
                    </a:rPr>
                    <a:t>processing</a:t>
                  </a:r>
                  <a:endParaRPr lang="ko-KR" altLang="en-US" sz="900" dirty="0">
                    <a:solidFill>
                      <a:schemeClr val="tx1"/>
                    </a:solidFill>
                  </a:endParaRPr>
                </a:p>
              </p:txBody>
            </p:sp>
          </p:grpSp>
          <mc:AlternateContent xmlns:mc="http://schemas.openxmlformats.org/markup-compatibility/2006" xmlns:a14="http://schemas.microsoft.com/office/drawing/2010/main">
            <mc:Choice Requires="a14">
              <p:sp>
                <p:nvSpPr>
                  <p:cNvPr id="189" name="TextBox 188"/>
                  <p:cNvSpPr txBox="1"/>
                  <p:nvPr/>
                </p:nvSpPr>
                <p:spPr>
                  <a:xfrm rot="696290">
                    <a:off x="4174957" y="2026091"/>
                    <a:ext cx="675138" cy="289678"/>
                  </a:xfrm>
                  <a:prstGeom prst="rect">
                    <a:avLst/>
                  </a:prstGeom>
                  <a:noFill/>
                </p:spPr>
                <p:txBody>
                  <a:bodyPr wrap="none" rtlCol="0">
                    <a:spAutoFit/>
                  </a:bodyPr>
                  <a:lstStyle/>
                  <a:p>
                    <a:r>
                      <a:rPr lang="en-US" altLang="ko-KR" sz="800" dirty="0" smtClean="0"/>
                      <a:t>RTS (</a:t>
                    </a:r>
                    <a14:m>
                      <m:oMath xmlns:m="http://schemas.openxmlformats.org/officeDocument/2006/math">
                        <m:r>
                          <a:rPr lang="en-US" altLang="ko-KR" sz="800" b="0" i="1" smtClean="0">
                            <a:latin typeface="Cambria Math" panose="02040503050406030204" pitchFamily="18" charset="0"/>
                          </a:rPr>
                          <m:t>𝑖</m:t>
                        </m:r>
                      </m:oMath>
                    </a14:m>
                    <a:r>
                      <a:rPr lang="en-US" altLang="ko-KR" sz="800" dirty="0" smtClean="0"/>
                      <a:t>)</a:t>
                    </a:r>
                    <a:endParaRPr lang="ko-KR" altLang="en-US" sz="800" dirty="0"/>
                  </a:p>
                </p:txBody>
              </p:sp>
            </mc:Choice>
            <mc:Fallback xmlns="">
              <p:sp>
                <p:nvSpPr>
                  <p:cNvPr id="11" name="TextBox 10"/>
                  <p:cNvSpPr txBox="1">
                    <a:spLocks noRot="1" noChangeAspect="1" noMove="1" noResize="1" noEditPoints="1" noAdjustHandles="1" noChangeArrowheads="1" noChangeShapeType="1" noTextEdit="1"/>
                  </p:cNvSpPr>
                  <p:nvPr/>
                </p:nvSpPr>
                <p:spPr>
                  <a:xfrm rot="696290">
                    <a:off x="4174957" y="2026091"/>
                    <a:ext cx="675138" cy="289678"/>
                  </a:xfrm>
                  <a:prstGeom prst="rect">
                    <a:avLst/>
                  </a:prstGeom>
                  <a:blipFill rotWithShape="0">
                    <a:blip r:embed="rId39"/>
                    <a:stretch>
                      <a:fillRect b="-192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90" name="TextBox 189"/>
                  <p:cNvSpPr txBox="1"/>
                  <p:nvPr/>
                </p:nvSpPr>
                <p:spPr>
                  <a:xfrm rot="20912216">
                    <a:off x="4095269" y="2446971"/>
                    <a:ext cx="675138" cy="289678"/>
                  </a:xfrm>
                  <a:prstGeom prst="rect">
                    <a:avLst/>
                  </a:prstGeom>
                  <a:noFill/>
                </p:spPr>
                <p:txBody>
                  <a:bodyPr wrap="none" rtlCol="0">
                    <a:spAutoFit/>
                  </a:bodyPr>
                  <a:lstStyle/>
                  <a:p>
                    <a:r>
                      <a:rPr lang="en-US" altLang="ko-KR" sz="800" dirty="0" smtClean="0"/>
                      <a:t>CTS</a:t>
                    </a:r>
                    <a:r>
                      <a:rPr lang="en-US" altLang="ko-KR" sz="800" dirty="0"/>
                      <a:t> (</a:t>
                    </a:r>
                    <a14:m>
                      <m:oMath xmlns:m="http://schemas.openxmlformats.org/officeDocument/2006/math">
                        <m:r>
                          <a:rPr lang="en-US" altLang="ko-KR" sz="800" i="1">
                            <a:latin typeface="Cambria Math" panose="02040503050406030204" pitchFamily="18" charset="0"/>
                          </a:rPr>
                          <m:t>𝑖</m:t>
                        </m:r>
                      </m:oMath>
                    </a14:m>
                    <a:r>
                      <a:rPr lang="en-US" altLang="ko-KR" sz="800" dirty="0"/>
                      <a:t>)</a:t>
                    </a:r>
                    <a:endParaRPr lang="ko-KR" altLang="en-US" sz="800" dirty="0"/>
                  </a:p>
                </p:txBody>
              </p:sp>
            </mc:Choice>
            <mc:Fallback xmlns="">
              <p:sp>
                <p:nvSpPr>
                  <p:cNvPr id="65" name="TextBox 64"/>
                  <p:cNvSpPr txBox="1">
                    <a:spLocks noRot="1" noChangeAspect="1" noMove="1" noResize="1" noEditPoints="1" noAdjustHandles="1" noChangeArrowheads="1" noChangeShapeType="1" noTextEdit="1"/>
                  </p:cNvSpPr>
                  <p:nvPr/>
                </p:nvSpPr>
                <p:spPr>
                  <a:xfrm rot="20912216">
                    <a:off x="4095269" y="2446971"/>
                    <a:ext cx="675138" cy="289678"/>
                  </a:xfrm>
                  <a:prstGeom prst="rect">
                    <a:avLst/>
                  </a:prstGeom>
                  <a:blipFill rotWithShape="0">
                    <a:blip r:embed="rId40"/>
                    <a:stretch>
                      <a:fillRect b="-188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91" name="TextBox 190"/>
                  <p:cNvSpPr txBox="1"/>
                  <p:nvPr/>
                </p:nvSpPr>
                <p:spPr>
                  <a:xfrm rot="696290">
                    <a:off x="4126367" y="4301806"/>
                    <a:ext cx="679534" cy="289678"/>
                  </a:xfrm>
                  <a:prstGeom prst="rect">
                    <a:avLst/>
                  </a:prstGeom>
                  <a:noFill/>
                </p:spPr>
                <p:txBody>
                  <a:bodyPr wrap="none" rtlCol="0">
                    <a:spAutoFit/>
                  </a:bodyPr>
                  <a:lstStyle/>
                  <a:p>
                    <a:r>
                      <a:rPr lang="en-US" altLang="ko-KR" sz="800" dirty="0" smtClean="0"/>
                      <a:t>RTS</a:t>
                    </a:r>
                    <a:r>
                      <a:rPr lang="en-US" altLang="ko-KR" sz="800" dirty="0"/>
                      <a:t> (</a:t>
                    </a:r>
                    <a14:m>
                      <m:oMath xmlns:m="http://schemas.openxmlformats.org/officeDocument/2006/math">
                        <m:r>
                          <a:rPr lang="en-US" altLang="ko-KR" sz="800" b="0" i="1" smtClean="0">
                            <a:latin typeface="Cambria Math" panose="02040503050406030204" pitchFamily="18" charset="0"/>
                          </a:rPr>
                          <m:t>𝑗</m:t>
                        </m:r>
                      </m:oMath>
                    </a14:m>
                    <a:r>
                      <a:rPr lang="en-US" altLang="ko-KR" sz="800" dirty="0"/>
                      <a:t>)</a:t>
                    </a:r>
                    <a:endParaRPr lang="ko-KR" altLang="en-US" sz="800" dirty="0"/>
                  </a:p>
                </p:txBody>
              </p:sp>
            </mc:Choice>
            <mc:Fallback xmlns="">
              <p:sp>
                <p:nvSpPr>
                  <p:cNvPr id="66" name="TextBox 65"/>
                  <p:cNvSpPr txBox="1">
                    <a:spLocks noRot="1" noChangeAspect="1" noMove="1" noResize="1" noEditPoints="1" noAdjustHandles="1" noChangeArrowheads="1" noChangeShapeType="1" noTextEdit="1"/>
                  </p:cNvSpPr>
                  <p:nvPr/>
                </p:nvSpPr>
                <p:spPr>
                  <a:xfrm rot="696290">
                    <a:off x="4126367" y="4301806"/>
                    <a:ext cx="679534" cy="289678"/>
                  </a:xfrm>
                  <a:prstGeom prst="rect">
                    <a:avLst/>
                  </a:prstGeom>
                  <a:blipFill rotWithShape="0">
                    <a:blip r:embed="rId41"/>
                    <a:stretch>
                      <a:fillRect b="-192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92" name="TextBox 191"/>
                  <p:cNvSpPr txBox="1"/>
                  <p:nvPr/>
                </p:nvSpPr>
                <p:spPr>
                  <a:xfrm rot="20912216">
                    <a:off x="4116267" y="4722684"/>
                    <a:ext cx="679534" cy="289678"/>
                  </a:xfrm>
                  <a:prstGeom prst="rect">
                    <a:avLst/>
                  </a:prstGeom>
                  <a:noFill/>
                </p:spPr>
                <p:txBody>
                  <a:bodyPr wrap="none" rtlCol="0">
                    <a:spAutoFit/>
                  </a:bodyPr>
                  <a:lstStyle/>
                  <a:p>
                    <a:r>
                      <a:rPr lang="en-US" altLang="ko-KR" sz="800" dirty="0" smtClean="0"/>
                      <a:t>CTS</a:t>
                    </a:r>
                    <a:r>
                      <a:rPr lang="en-US" altLang="ko-KR" sz="800" dirty="0"/>
                      <a:t> (</a:t>
                    </a:r>
                    <a14:m>
                      <m:oMath xmlns:m="http://schemas.openxmlformats.org/officeDocument/2006/math">
                        <m:r>
                          <a:rPr lang="en-US" altLang="ko-KR" sz="800" b="0" i="1" smtClean="0">
                            <a:latin typeface="Cambria Math" panose="02040503050406030204" pitchFamily="18" charset="0"/>
                          </a:rPr>
                          <m:t>𝑗</m:t>
                        </m:r>
                      </m:oMath>
                    </a14:m>
                    <a:r>
                      <a:rPr lang="en-US" altLang="ko-KR" sz="800" dirty="0"/>
                      <a:t>)</a:t>
                    </a:r>
                    <a:endParaRPr lang="ko-KR" altLang="en-US" sz="800" dirty="0"/>
                  </a:p>
                </p:txBody>
              </p:sp>
            </mc:Choice>
            <mc:Fallback xmlns="">
              <p:sp>
                <p:nvSpPr>
                  <p:cNvPr id="67" name="TextBox 66"/>
                  <p:cNvSpPr txBox="1">
                    <a:spLocks noRot="1" noChangeAspect="1" noMove="1" noResize="1" noEditPoints="1" noAdjustHandles="1" noChangeArrowheads="1" noChangeShapeType="1" noTextEdit="1"/>
                  </p:cNvSpPr>
                  <p:nvPr/>
                </p:nvSpPr>
                <p:spPr>
                  <a:xfrm rot="20912216">
                    <a:off x="4116267" y="4722684"/>
                    <a:ext cx="679534" cy="289678"/>
                  </a:xfrm>
                  <a:prstGeom prst="rect">
                    <a:avLst/>
                  </a:prstGeom>
                  <a:blipFill rotWithShape="0">
                    <a:blip r:embed="rId42"/>
                    <a:stretch>
                      <a:fillRect b="-1923"/>
                    </a:stretch>
                  </a:blipFill>
                </p:spPr>
                <p:txBody>
                  <a:bodyPr/>
                  <a:lstStyle/>
                  <a:p>
                    <a:r>
                      <a:rPr lang="ko-KR" altLang="en-US">
                        <a:noFill/>
                      </a:rPr>
                      <a:t> </a:t>
                    </a:r>
                  </a:p>
                </p:txBody>
              </p:sp>
            </mc:Fallback>
          </mc:AlternateContent>
          <p:cxnSp>
            <p:nvCxnSpPr>
              <p:cNvPr id="193" name="직선 화살표 연결선 192"/>
              <p:cNvCxnSpPr>
                <a:stCxn id="216" idx="2"/>
                <a:endCxn id="220" idx="1"/>
              </p:cNvCxnSpPr>
              <p:nvPr/>
            </p:nvCxnSpPr>
            <p:spPr>
              <a:xfrm>
                <a:off x="2925133" y="5688936"/>
                <a:ext cx="643425" cy="3238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4" name="TextBox 193"/>
                  <p:cNvSpPr txBox="1"/>
                  <p:nvPr/>
                </p:nvSpPr>
                <p:spPr>
                  <a:xfrm>
                    <a:off x="2238238" y="5747837"/>
                    <a:ext cx="1043353" cy="633669"/>
                  </a:xfrm>
                  <a:prstGeom prst="rect">
                    <a:avLst/>
                  </a:prstGeom>
                  <a:noFill/>
                </p:spPr>
                <p:txBody>
                  <a:bodyPr wrap="square" rtlCol="0">
                    <a:spAutoFit/>
                  </a:bodyPr>
                  <a:lstStyle/>
                  <a:p>
                    <a:r>
                      <a:rPr lang="en-US" altLang="ko-KR" sz="800" dirty="0" smtClean="0"/>
                      <a:t>Pass the latest </a:t>
                    </a:r>
                    <a14:m>
                      <m:oMath xmlns:m="http://schemas.openxmlformats.org/officeDocument/2006/math">
                        <m:sSub>
                          <m:sSubPr>
                            <m:ctrlPr>
                              <a:rPr lang="en-US" altLang="ko-KR" sz="800" b="0" i="1" smtClean="0">
                                <a:latin typeface="Cambria Math"/>
                              </a:rPr>
                            </m:ctrlPr>
                          </m:sSubPr>
                          <m:e>
                            <m:r>
                              <a:rPr lang="en-US" altLang="ko-KR" sz="800" b="0" i="1" smtClean="0">
                                <a:latin typeface="Cambria Math" panose="02040503050406030204" pitchFamily="18" charset="0"/>
                              </a:rPr>
                              <m:t>𝑁</m:t>
                            </m:r>
                          </m:e>
                          <m:sub>
                            <m:r>
                              <a:rPr lang="en-US" altLang="ko-KR" sz="800" b="0" i="1" smtClean="0">
                                <a:latin typeface="Cambria Math" panose="02040503050406030204" pitchFamily="18" charset="0"/>
                              </a:rPr>
                              <m:t>𝑠𝑒𝑞</m:t>
                            </m:r>
                          </m:sub>
                        </m:sSub>
                      </m:oMath>
                    </a14:m>
                    <a:r>
                      <a:rPr lang="ko-KR" altLang="en-US" sz="800" dirty="0" smtClean="0"/>
                      <a:t> </a:t>
                    </a:r>
                    <a:r>
                      <a:rPr lang="en-US" altLang="ko-KR" sz="800" dirty="0" smtClean="0"/>
                      <a:t>quantized bits</a:t>
                    </a:r>
                    <a:endParaRPr lang="ko-KR" altLang="en-US" sz="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238238" y="5747837"/>
                    <a:ext cx="1043353" cy="633669"/>
                  </a:xfrm>
                  <a:prstGeom prst="rect">
                    <a:avLst/>
                  </a:prstGeom>
                  <a:blipFill rotWithShape="0">
                    <a:blip r:embed="rId43"/>
                    <a:stretch>
                      <a:fillRect b="-3896"/>
                    </a:stretch>
                  </a:blipFill>
                </p:spPr>
                <p:txBody>
                  <a:bodyPr/>
                  <a:lstStyle/>
                  <a:p>
                    <a:r>
                      <a:rPr lang="ko-KR" altLang="en-US">
                        <a:noFill/>
                      </a:rPr>
                      <a:t> </a:t>
                    </a:r>
                  </a:p>
                </p:txBody>
              </p:sp>
            </mc:Fallback>
          </mc:AlternateContent>
          <p:cxnSp>
            <p:nvCxnSpPr>
              <p:cNvPr id="195" name="직선 화살표 연결선 194"/>
              <p:cNvCxnSpPr>
                <a:stCxn id="209" idx="2"/>
                <a:endCxn id="220" idx="3"/>
              </p:cNvCxnSpPr>
              <p:nvPr/>
            </p:nvCxnSpPr>
            <p:spPr>
              <a:xfrm flipH="1">
                <a:off x="5315654" y="5419709"/>
                <a:ext cx="905238" cy="5930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6" name="TextBox 195"/>
                  <p:cNvSpPr txBox="1"/>
                  <p:nvPr/>
                </p:nvSpPr>
                <p:spPr>
                  <a:xfrm>
                    <a:off x="5928681" y="5559589"/>
                    <a:ext cx="1043353" cy="633669"/>
                  </a:xfrm>
                  <a:prstGeom prst="rect">
                    <a:avLst/>
                  </a:prstGeom>
                  <a:noFill/>
                </p:spPr>
                <p:txBody>
                  <a:bodyPr wrap="square" rtlCol="0">
                    <a:spAutoFit/>
                  </a:bodyPr>
                  <a:lstStyle/>
                  <a:p>
                    <a:r>
                      <a:rPr lang="en-US" altLang="ko-KR" sz="800" dirty="0" smtClean="0"/>
                      <a:t>Pass the latest </a:t>
                    </a:r>
                    <a14:m>
                      <m:oMath xmlns:m="http://schemas.openxmlformats.org/officeDocument/2006/math">
                        <m:sSub>
                          <m:sSubPr>
                            <m:ctrlPr>
                              <a:rPr lang="en-US" altLang="ko-KR" sz="800" b="0" i="1" smtClean="0">
                                <a:latin typeface="Cambria Math"/>
                              </a:rPr>
                            </m:ctrlPr>
                          </m:sSubPr>
                          <m:e>
                            <m:r>
                              <a:rPr lang="en-US" altLang="ko-KR" sz="800" b="0" i="1" smtClean="0">
                                <a:latin typeface="Cambria Math" panose="02040503050406030204" pitchFamily="18" charset="0"/>
                              </a:rPr>
                              <m:t>𝑁</m:t>
                            </m:r>
                          </m:e>
                          <m:sub>
                            <m:r>
                              <a:rPr lang="en-US" altLang="ko-KR" sz="800" b="0" i="1" smtClean="0">
                                <a:latin typeface="Cambria Math" panose="02040503050406030204" pitchFamily="18" charset="0"/>
                              </a:rPr>
                              <m:t>𝑠𝑒𝑞</m:t>
                            </m:r>
                          </m:sub>
                        </m:sSub>
                      </m:oMath>
                    </a14:m>
                    <a:r>
                      <a:rPr lang="ko-KR" altLang="en-US" sz="800" dirty="0" smtClean="0"/>
                      <a:t> </a:t>
                    </a:r>
                    <a:r>
                      <a:rPr lang="en-US" altLang="ko-KR" sz="800" dirty="0" smtClean="0"/>
                      <a:t>quantized bits</a:t>
                    </a:r>
                    <a:endParaRPr lang="ko-KR" altLang="en-US" sz="800" dirty="0"/>
                  </a:p>
                </p:txBody>
              </p:sp>
            </mc:Choice>
            <mc:Fallback xmlns="">
              <p:sp>
                <p:nvSpPr>
                  <p:cNvPr id="78" name="TextBox 77"/>
                  <p:cNvSpPr txBox="1">
                    <a:spLocks noRot="1" noChangeAspect="1" noMove="1" noResize="1" noEditPoints="1" noAdjustHandles="1" noChangeArrowheads="1" noChangeShapeType="1" noTextEdit="1"/>
                  </p:cNvSpPr>
                  <p:nvPr/>
                </p:nvSpPr>
                <p:spPr>
                  <a:xfrm>
                    <a:off x="5928681" y="5559589"/>
                    <a:ext cx="1043353" cy="633669"/>
                  </a:xfrm>
                  <a:prstGeom prst="rect">
                    <a:avLst/>
                  </a:prstGeom>
                  <a:blipFill rotWithShape="0">
                    <a:blip r:embed="rId43"/>
                    <a:stretch>
                      <a:fillRect b="-389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97" name="TextBox 196"/>
                  <p:cNvSpPr txBox="1"/>
                  <p:nvPr/>
                </p:nvSpPr>
                <p:spPr>
                  <a:xfrm rot="5400000">
                    <a:off x="5953993" y="4238152"/>
                    <a:ext cx="515556" cy="4138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sz="1400" b="0" i="1" smtClean="0">
                              <a:latin typeface="Cambria Math" panose="02040503050406030204" pitchFamily="18" charset="0"/>
                            </a:rPr>
                            <m:t>⋯</m:t>
                          </m:r>
                        </m:oMath>
                      </m:oMathPara>
                    </a14:m>
                    <a:endParaRPr lang="ko-KR" altLang="en-US" sz="1400" dirty="0"/>
                  </a:p>
                </p:txBody>
              </p:sp>
            </mc:Choice>
            <mc:Fallback xmlns="">
              <p:sp>
                <p:nvSpPr>
                  <p:cNvPr id="21" name="TextBox 20"/>
                  <p:cNvSpPr txBox="1">
                    <a:spLocks noRot="1" noChangeAspect="1" noMove="1" noResize="1" noEditPoints="1" noAdjustHandles="1" noChangeArrowheads="1" noChangeShapeType="1" noTextEdit="1"/>
                  </p:cNvSpPr>
                  <p:nvPr/>
                </p:nvSpPr>
                <p:spPr>
                  <a:xfrm rot="5400000">
                    <a:off x="5920664" y="4183455"/>
                    <a:ext cx="582211" cy="523220"/>
                  </a:xfrm>
                  <a:prstGeom prst="rect">
                    <a:avLst/>
                  </a:prstGeom>
                  <a:blipFill rotWithShape="0">
                    <a:blip r:embed="rId4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98" name="TextBox 197"/>
                  <p:cNvSpPr txBox="1"/>
                  <p:nvPr/>
                </p:nvSpPr>
                <p:spPr>
                  <a:xfrm rot="5400000">
                    <a:off x="2599594" y="4454340"/>
                    <a:ext cx="515556" cy="4138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sz="1400" b="0" i="1" smtClean="0">
                              <a:latin typeface="Cambria Math" panose="02040503050406030204" pitchFamily="18" charset="0"/>
                            </a:rPr>
                            <m:t>⋯</m:t>
                          </m:r>
                        </m:oMath>
                      </m:oMathPara>
                    </a14:m>
                    <a:endParaRPr lang="ko-KR" altLang="en-US" sz="1400" dirty="0"/>
                  </a:p>
                </p:txBody>
              </p:sp>
            </mc:Choice>
            <mc:Fallback xmlns="">
              <p:sp>
                <p:nvSpPr>
                  <p:cNvPr id="81" name="TextBox 80"/>
                  <p:cNvSpPr txBox="1">
                    <a:spLocks noRot="1" noChangeAspect="1" noMove="1" noResize="1" noEditPoints="1" noAdjustHandles="1" noChangeArrowheads="1" noChangeShapeType="1" noTextEdit="1"/>
                  </p:cNvSpPr>
                  <p:nvPr/>
                </p:nvSpPr>
                <p:spPr>
                  <a:xfrm rot="5400000">
                    <a:off x="2566266" y="4399644"/>
                    <a:ext cx="582211" cy="523220"/>
                  </a:xfrm>
                  <a:prstGeom prst="rect">
                    <a:avLst/>
                  </a:prstGeom>
                  <a:blipFill rotWithShape="0">
                    <a:blip r:embed="rId19"/>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99" name="TextBox 198"/>
                  <p:cNvSpPr txBox="1"/>
                  <p:nvPr/>
                </p:nvSpPr>
                <p:spPr>
                  <a:xfrm rot="5400000">
                    <a:off x="4228269" y="3495110"/>
                    <a:ext cx="515556" cy="4138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sz="1400" b="0" i="1" smtClean="0">
                              <a:latin typeface="Cambria Math" panose="02040503050406030204" pitchFamily="18" charset="0"/>
                            </a:rPr>
                            <m:t>⋯</m:t>
                          </m:r>
                        </m:oMath>
                      </m:oMathPara>
                    </a14:m>
                    <a:endParaRPr lang="ko-KR" altLang="en-US" sz="1400" dirty="0"/>
                  </a:p>
                </p:txBody>
              </p:sp>
            </mc:Choice>
            <mc:Fallback xmlns="">
              <p:sp>
                <p:nvSpPr>
                  <p:cNvPr id="82" name="TextBox 81"/>
                  <p:cNvSpPr txBox="1">
                    <a:spLocks noRot="1" noChangeAspect="1" noMove="1" noResize="1" noEditPoints="1" noAdjustHandles="1" noChangeArrowheads="1" noChangeShapeType="1" noTextEdit="1"/>
                  </p:cNvSpPr>
                  <p:nvPr/>
                </p:nvSpPr>
                <p:spPr>
                  <a:xfrm rot="5400000">
                    <a:off x="4228269" y="3495110"/>
                    <a:ext cx="515556" cy="413825"/>
                  </a:xfrm>
                  <a:prstGeom prst="rect">
                    <a:avLst/>
                  </a:prstGeom>
                  <a:blipFill rotWithShape="0">
                    <a:blip r:embed="rId45"/>
                    <a:stretch>
                      <a:fillRect/>
                    </a:stretch>
                  </a:blipFill>
                </p:spPr>
                <p:txBody>
                  <a:bodyPr/>
                  <a:lstStyle/>
                  <a:p>
                    <a:r>
                      <a:rPr lang="ko-KR" altLang="en-US">
                        <a:noFill/>
                      </a:rPr>
                      <a:t> </a:t>
                    </a:r>
                  </a:p>
                </p:txBody>
              </p:sp>
            </mc:Fallback>
          </mc:AlternateContent>
          <p:cxnSp>
            <p:nvCxnSpPr>
              <p:cNvPr id="200" name="직선 화살표 연결선 199"/>
              <p:cNvCxnSpPr/>
              <p:nvPr/>
            </p:nvCxnSpPr>
            <p:spPr bwMode="auto">
              <a:xfrm>
                <a:off x="3785171" y="2996953"/>
                <a:ext cx="1381857" cy="360611"/>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1" name="TextBox 200"/>
              <p:cNvSpPr txBox="1"/>
              <p:nvPr/>
            </p:nvSpPr>
            <p:spPr>
              <a:xfrm rot="875824">
                <a:off x="3916398" y="2923596"/>
                <a:ext cx="1285012" cy="289678"/>
              </a:xfrm>
              <a:prstGeom prst="rect">
                <a:avLst/>
              </a:prstGeom>
              <a:noFill/>
            </p:spPr>
            <p:txBody>
              <a:bodyPr wrap="none" rtlCol="0">
                <a:spAutoFit/>
              </a:bodyPr>
              <a:lstStyle/>
              <a:p>
                <a:r>
                  <a:rPr lang="en-US" altLang="ko-KR" sz="800" dirty="0" smtClean="0"/>
                  <a:t>Data Transmission</a:t>
                </a:r>
                <a:endParaRPr lang="ko-KR" altLang="en-US" sz="800" dirty="0"/>
              </a:p>
            </p:txBody>
          </p:sp>
          <p:cxnSp>
            <p:nvCxnSpPr>
              <p:cNvPr id="202" name="직선 화살표 연결선 201"/>
              <p:cNvCxnSpPr/>
              <p:nvPr/>
            </p:nvCxnSpPr>
            <p:spPr bwMode="auto">
              <a:xfrm>
                <a:off x="3748586" y="5213776"/>
                <a:ext cx="1381857" cy="360611"/>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3" name="TextBox 202"/>
              <p:cNvSpPr txBox="1"/>
              <p:nvPr/>
            </p:nvSpPr>
            <p:spPr>
              <a:xfrm rot="875824">
                <a:off x="3940073" y="5149620"/>
                <a:ext cx="1285012" cy="289678"/>
              </a:xfrm>
              <a:prstGeom prst="rect">
                <a:avLst/>
              </a:prstGeom>
              <a:noFill/>
            </p:spPr>
            <p:txBody>
              <a:bodyPr wrap="none" rtlCol="0">
                <a:spAutoFit/>
              </a:bodyPr>
              <a:lstStyle/>
              <a:p>
                <a:r>
                  <a:rPr lang="en-US" altLang="ko-KR" sz="800" dirty="0" smtClean="0"/>
                  <a:t>Data Transmission</a:t>
                </a:r>
                <a:endParaRPr lang="ko-KR" altLang="en-US" sz="800" dirty="0"/>
              </a:p>
            </p:txBody>
          </p:sp>
        </p:grpSp>
      </p:grpSp>
    </p:spTree>
    <p:extLst>
      <p:ext uri="{BB962C8B-B14F-4D97-AF65-F5344CB8AC3E}">
        <p14:creationId xmlns:p14="http://schemas.microsoft.com/office/powerpoint/2010/main" val="505135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Randomness Sharing</a:t>
            </a:r>
            <a:endParaRPr lang="ko-KR" altLang="en-US" dirty="0"/>
          </a:p>
        </p:txBody>
      </p:sp>
      <p:sp>
        <p:nvSpPr>
          <p:cNvPr id="3" name="내용 개체 틀 2"/>
          <p:cNvSpPr>
            <a:spLocks noGrp="1"/>
          </p:cNvSpPr>
          <p:nvPr>
            <p:ph idx="1"/>
          </p:nvPr>
        </p:nvSpPr>
        <p:spPr/>
        <p:txBody>
          <a:bodyPr/>
          <a:lstStyle/>
          <a:p>
            <a:r>
              <a:rPr lang="en-US" altLang="ko-KR" sz="2800" dirty="0"/>
              <a:t>The reciprocity of the propagation </a:t>
            </a:r>
            <a:r>
              <a:rPr lang="en-US" altLang="ko-KR" sz="2800" dirty="0" smtClean="0"/>
              <a:t>channel [</a:t>
            </a:r>
            <a:r>
              <a:rPr lang="en-US" altLang="ko-KR" sz="2800" dirty="0"/>
              <a:t>2]</a:t>
            </a:r>
          </a:p>
          <a:p>
            <a:pPr lvl="1"/>
            <a:r>
              <a:rPr lang="en-US" altLang="ko-KR" sz="2400" dirty="0" smtClean="0"/>
              <a:t>Used </a:t>
            </a:r>
            <a:r>
              <a:rPr lang="en-US" altLang="ko-KR" sz="2400" dirty="0"/>
              <a:t>as a source of common randomness</a:t>
            </a:r>
          </a:p>
          <a:p>
            <a:r>
              <a:rPr lang="en-US" altLang="ko-KR" sz="2800" dirty="0"/>
              <a:t>Spatial de-correlation assumption</a:t>
            </a:r>
          </a:p>
          <a:p>
            <a:pPr lvl="1"/>
            <a:r>
              <a:rPr lang="en-US" altLang="ko-KR" sz="2400" dirty="0" smtClean="0"/>
              <a:t>Channel responses are location-specific feature</a:t>
            </a:r>
            <a:endParaRPr lang="en-US" altLang="ko-KR" sz="2400" dirty="0"/>
          </a:p>
          <a:p>
            <a:pPr lvl="1"/>
            <a:r>
              <a:rPr lang="en-US" altLang="ko-KR" sz="2400" dirty="0" smtClean="0"/>
              <a:t>A secret </a:t>
            </a:r>
            <a:r>
              <a:rPr lang="en-US" altLang="ko-KR" sz="2400" dirty="0"/>
              <a:t>key is extracted by exploiting random fluctuation </a:t>
            </a:r>
            <a:r>
              <a:rPr lang="en-US" altLang="ko-KR" sz="2400" dirty="0" smtClean="0"/>
              <a:t>of the wireless channel</a:t>
            </a:r>
          </a:p>
          <a:p>
            <a:r>
              <a:rPr lang="en-US" altLang="ko-KR" sz="2800" dirty="0" smtClean="0"/>
              <a:t>Pilot symbols are used for estimating channel</a:t>
            </a:r>
          </a:p>
          <a:p>
            <a:pPr lvl="1"/>
            <a:r>
              <a:rPr lang="en-US" altLang="ko-KR" sz="2400" dirty="0" smtClean="0"/>
              <a:t>For randomness sharing, pilot symbols are located at all subcarriers except DC and guard subcarriers (i.e. 52 subcarriers)</a:t>
            </a:r>
            <a:endParaRPr lang="en-US" altLang="ko-KR" sz="2400" dirty="0"/>
          </a:p>
        </p:txBody>
      </p:sp>
      <p:sp>
        <p:nvSpPr>
          <p:cNvPr id="4" name="날짜 개체 틀 3"/>
          <p:cNvSpPr>
            <a:spLocks noGrp="1"/>
          </p:cNvSpPr>
          <p:nvPr>
            <p:ph type="dt" sz="half" idx="10"/>
          </p:nvPr>
        </p:nvSpPr>
        <p:spPr>
          <a:xfrm>
            <a:off x="685800" y="378281"/>
            <a:ext cx="1600200" cy="215444"/>
          </a:xfrm>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8</a:t>
            </a:fld>
            <a:endParaRPr lang="en-US" altLang="ko-KR"/>
          </a:p>
        </p:txBody>
      </p:sp>
    </p:spTree>
    <p:extLst>
      <p:ext uri="{BB962C8B-B14F-4D97-AF65-F5344CB8AC3E}">
        <p14:creationId xmlns:p14="http://schemas.microsoft.com/office/powerpoint/2010/main" val="676959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Channel Correlation Issue (1/2)</a:t>
            </a:r>
            <a:endParaRPr lang="ko-KR" altLang="en-US" dirty="0"/>
          </a:p>
        </p:txBody>
      </p:sp>
      <p:sp>
        <p:nvSpPr>
          <p:cNvPr id="3" name="내용 개체 틀 2"/>
          <p:cNvSpPr>
            <a:spLocks noGrp="1"/>
          </p:cNvSpPr>
          <p:nvPr>
            <p:ph idx="1"/>
          </p:nvPr>
        </p:nvSpPr>
        <p:spPr/>
        <p:txBody>
          <a:bodyPr/>
          <a:lstStyle/>
          <a:p>
            <a:r>
              <a:rPr lang="en-US" altLang="ko-KR" sz="2800" dirty="0" smtClean="0"/>
              <a:t>Residual channel correlation</a:t>
            </a:r>
          </a:p>
          <a:p>
            <a:pPr lvl="1"/>
            <a:r>
              <a:rPr lang="en-US" altLang="ko-KR" sz="2400" dirty="0" smtClean="0"/>
              <a:t>[3] reports there exists a strong correlation in measurements observed by adversaries located greater than a half-wavelength away from legitimate devices.</a:t>
            </a:r>
          </a:p>
          <a:p>
            <a:pPr lvl="1"/>
            <a:r>
              <a:rPr lang="en-US" altLang="ko-KR" sz="2400" dirty="0" smtClean="0"/>
              <a:t>However, this work does not consider the effect of the </a:t>
            </a:r>
            <a:r>
              <a:rPr lang="en-US" altLang="ko-KR" sz="2400" b="1" dirty="0" smtClean="0"/>
              <a:t>large scale fading </a:t>
            </a:r>
            <a:r>
              <a:rPr lang="en-US" altLang="ko-KR" sz="2400" dirty="0" smtClean="0"/>
              <a:t>on the channel correlation</a:t>
            </a:r>
          </a:p>
          <a:p>
            <a:pPr lvl="1"/>
            <a:endParaRPr lang="ko-KR" altLang="en-US" sz="2800" dirty="0"/>
          </a:p>
        </p:txBody>
      </p:sp>
      <p:sp>
        <p:nvSpPr>
          <p:cNvPr id="4" name="날짜 개체 틀 3"/>
          <p:cNvSpPr>
            <a:spLocks noGrp="1"/>
          </p:cNvSpPr>
          <p:nvPr>
            <p:ph type="dt" sz="half" idx="10"/>
          </p:nvPr>
        </p:nvSpPr>
        <p:spPr/>
        <p:txBody>
          <a:bodyPr/>
          <a:lstStyle/>
          <a:p>
            <a:r>
              <a:rPr lang="en-US" altLang="ko-KR" smtClean="0"/>
              <a:t>Sept. 2015</a:t>
            </a:r>
            <a:endParaRPr lang="en-US" altLang="ko-KR"/>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5"/>
          <p:cNvSpPr>
            <a:spLocks noGrp="1"/>
          </p:cNvSpPr>
          <p:nvPr>
            <p:ph type="sldNum" sz="quarter" idx="12"/>
          </p:nvPr>
        </p:nvSpPr>
        <p:spPr/>
        <p:txBody>
          <a:bodyPr/>
          <a:lstStyle/>
          <a:p>
            <a:r>
              <a:rPr lang="en-US" altLang="ko-KR" smtClean="0"/>
              <a:t>Slide </a:t>
            </a:r>
            <a:fld id="{EAA70843-7CE7-4AC8-AE08-BF17C6F76979}" type="slidenum">
              <a:rPr lang="en-US" altLang="ko-KR" smtClean="0"/>
              <a:pPr/>
              <a:t>9</a:t>
            </a:fld>
            <a:endParaRPr lang="en-US" altLang="ko-KR"/>
          </a:p>
        </p:txBody>
      </p:sp>
    </p:spTree>
    <p:extLst>
      <p:ext uri="{BB962C8B-B14F-4D97-AF65-F5344CB8AC3E}">
        <p14:creationId xmlns:p14="http://schemas.microsoft.com/office/powerpoint/2010/main" val="401898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9485</TotalTime>
  <Words>3529</Words>
  <Application>Microsoft Office PowerPoint</Application>
  <PresentationFormat>화면 슬라이드 쇼(4:3)</PresentationFormat>
  <Paragraphs>628</Paragraphs>
  <Slides>39</Slides>
  <Notes>6</Notes>
  <HiddenSlides>0</HiddenSlides>
  <MMClips>0</MMClips>
  <ScaleCrop>false</ScaleCrop>
  <HeadingPairs>
    <vt:vector size="4" baseType="variant">
      <vt:variant>
        <vt:lpstr>테마</vt:lpstr>
      </vt:variant>
      <vt:variant>
        <vt:i4>1</vt:i4>
      </vt:variant>
      <vt:variant>
        <vt:lpstr>슬라이드 제목</vt:lpstr>
      </vt:variant>
      <vt:variant>
        <vt:i4>39</vt:i4>
      </vt:variant>
    </vt:vector>
  </HeadingPairs>
  <TitlesOfParts>
    <vt:vector size="40" baseType="lpstr">
      <vt:lpstr>Office 테마</vt:lpstr>
      <vt:lpstr>PowerPoint 프레젠테이션</vt:lpstr>
      <vt:lpstr>Secret key agreement protocol for IEEE 802.15.8 PAC</vt:lpstr>
      <vt:lpstr>Most Popular Passwords</vt:lpstr>
      <vt:lpstr>Introduction</vt:lpstr>
      <vt:lpstr>General Secret Key Agreement Protocol</vt:lpstr>
      <vt:lpstr>Secret Key Agreement Protocol</vt:lpstr>
      <vt:lpstr>Randomness Sharing Protocol</vt:lpstr>
      <vt:lpstr>Randomness Sharing</vt:lpstr>
      <vt:lpstr>Channel Correlation Issue (1/2)</vt:lpstr>
      <vt:lpstr>Channel Correlation Issue (2/2)</vt:lpstr>
      <vt:lpstr>Hardware Experiment</vt:lpstr>
      <vt:lpstr>Hardware Experiment</vt:lpstr>
      <vt:lpstr>Effect of Channel Correlation</vt:lpstr>
      <vt:lpstr>Randomness Sharing (1/3)</vt:lpstr>
      <vt:lpstr>Randomness Sharing (2/3)</vt:lpstr>
      <vt:lpstr>Randomness Sharing (3/3)</vt:lpstr>
      <vt:lpstr>Secret Key Agreement Protocol</vt:lpstr>
      <vt:lpstr>Common Key Extraction Protocol</vt:lpstr>
      <vt:lpstr>Information Reconciliation (1/3)</vt:lpstr>
      <vt:lpstr>Information Reconciliation (2/3)</vt:lpstr>
      <vt:lpstr>Information Reconciliation (3/3)</vt:lpstr>
      <vt:lpstr>Secret Key Agreement Protocol</vt:lpstr>
      <vt:lpstr>Privacy Amplification (1/9)</vt:lpstr>
      <vt:lpstr>Privacy Amplification (2/9)</vt:lpstr>
      <vt:lpstr>Privacy Amplification (3/9)</vt:lpstr>
      <vt:lpstr>Privacy Amplification (4/9)</vt:lpstr>
      <vt:lpstr>Privacy Amplification (5/9)</vt:lpstr>
      <vt:lpstr>Privacy Amplification (6/9)</vt:lpstr>
      <vt:lpstr>Privacy Amplification (7/9)</vt:lpstr>
      <vt:lpstr>Privacy Amplification (8/9)</vt:lpstr>
      <vt:lpstr>Privacy Amplification (9/9)</vt:lpstr>
      <vt:lpstr>Information Leakage</vt:lpstr>
      <vt:lpstr>Performance of Proposed Protocol</vt:lpstr>
      <vt:lpstr>Experimental Environment (1/2)</vt:lpstr>
      <vt:lpstr>Experimental Environment (2/2)</vt:lpstr>
      <vt:lpstr>Simulation Results</vt:lpstr>
      <vt:lpstr>Conclusion</vt:lpstr>
      <vt:lpstr>Motion</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ssyun</dc:creator>
  <cp:keywords/>
  <dc:description>&lt;doc#&gt;</dc:description>
  <cp:lastModifiedBy>BJ</cp:lastModifiedBy>
  <cp:revision>245</cp:revision>
  <cp:lastPrinted>2015-07-11T04:50:30Z</cp:lastPrinted>
  <dcterms:created xsi:type="dcterms:W3CDTF">2014-07-01T10:06:42Z</dcterms:created>
  <dcterms:modified xsi:type="dcterms:W3CDTF">2015-09-17T06:41:55Z</dcterms:modified>
</cp:coreProperties>
</file>