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64" r:id="rId3"/>
    <p:sldId id="294" r:id="rId4"/>
    <p:sldId id="268" r:id="rId5"/>
    <p:sldId id="290" r:id="rId6"/>
    <p:sldId id="292" r:id="rId7"/>
    <p:sldId id="279" r:id="rId8"/>
    <p:sldId id="29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25" autoAdjust="0"/>
  </p:normalViewPr>
  <p:slideViewPr>
    <p:cSldViewPr>
      <p:cViewPr varScale="1">
        <p:scale>
          <a:sx n="120" d="100"/>
          <a:sy n="120" d="100"/>
        </p:scale>
        <p:origin x="126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Sept.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Sept.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Sept.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Sept.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Sept.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Sept.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802.15-15-0725-00-0008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Sept.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R</a:t>
            </a:r>
            <a:r>
              <a:rPr lang="en-US" altLang="ko-KR" sz="1600" dirty="0" smtClean="0">
                <a:solidFill>
                  <a:schemeClr val="tx2"/>
                </a:solidFill>
                <a:ea typeface="굴림" charset="-127"/>
              </a:rPr>
              <a:t>andom access scheme for CAP and Peering Period</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ea typeface="굴림" charset="-127"/>
              </a:rPr>
              <a:t>Sept. 2015</a:t>
            </a:r>
            <a:endParaRPr lang="en-US" altLang="ko-KR" sz="1600" dirty="0">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Nah-Oak Song, June-Koo Kevin Rhee]</a:t>
            </a:r>
            <a:r>
              <a:rPr lang="en-US" altLang="ko-KR" sz="1600" baseline="30000" dirty="0" smtClean="0">
                <a:solidFill>
                  <a:schemeClr val="tx2"/>
                </a:solidFill>
                <a:ea typeface="굴림" charset="-127"/>
              </a:rPr>
              <a:t>2</a:t>
            </a:r>
          </a:p>
          <a:p>
            <a:r>
              <a:rPr lang="en-US" altLang="ko-KR" sz="1600" dirty="0" smtClean="0">
                <a:solidFill>
                  <a:schemeClr val="tx2"/>
                </a:solidFill>
                <a:ea typeface="굴림" charset="-127"/>
              </a:rPr>
              <a:t>Affiliation: [ETRI, Korea]</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[KAIST, Korea]</a:t>
            </a:r>
            <a:r>
              <a:rPr lang="en-US" altLang="ko-KR" sz="1600" baseline="30000" dirty="0" smtClean="0">
                <a:solidFill>
                  <a:schemeClr val="tx2"/>
                </a:solidFill>
                <a:ea typeface="굴림" charset="-127"/>
              </a:rPr>
              <a:t>2</a:t>
            </a:r>
            <a:endParaRPr lang="en-US" altLang="ko-KR" sz="1600" dirty="0">
              <a:solidFill>
                <a:schemeClr val="tx2"/>
              </a:solidFill>
              <a:ea typeface="굴림" charset="-127"/>
            </a:endParaRPr>
          </a:p>
          <a:p>
            <a:r>
              <a:rPr lang="en-US" altLang="ko-KR" sz="1600" dirty="0" smtClean="0">
                <a:solidFill>
                  <a:schemeClr val="tx2"/>
                </a:solidFill>
                <a:ea typeface="굴림" charset="-127"/>
              </a:rPr>
              <a:t>Address: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[291 </a:t>
            </a:r>
            <a:r>
              <a:rPr lang="en-US" altLang="ko-KR" sz="1600" dirty="0" err="1" smtClean="0">
                <a:solidFill>
                  <a:schemeClr val="tx2"/>
                </a:solidFill>
                <a:ea typeface="굴림" charset="-127"/>
              </a:rPr>
              <a:t>Daehak-ro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r>
              <a:rPr lang="en-US" altLang="ko-KR" sz="1600" baseline="30000" dirty="0" smtClean="0">
                <a:solidFill>
                  <a:schemeClr val="tx2"/>
                </a:solidFill>
                <a:ea typeface="굴림" charset="-127"/>
              </a:rPr>
              <a:t>2</a:t>
            </a:r>
            <a:endParaRPr lang="en-US" altLang="ko-KR" sz="1600" dirty="0" smtClean="0">
              <a:solidFill>
                <a:schemeClr val="tx2"/>
              </a:solidFill>
              <a:ea typeface="굴림" charset="-127"/>
            </a:endParaRPr>
          </a:p>
          <a:p>
            <a:r>
              <a:rPr lang="en-US" altLang="ko-KR" sz="1600" dirty="0" smtClean="0">
                <a:solidFill>
                  <a:schemeClr val="tx2"/>
                </a:solidFill>
                <a:ea typeface="굴림" charset="-127"/>
              </a:rPr>
              <a:t>Voice: +82-42-860-6618</a:t>
            </a:r>
          </a:p>
          <a:p>
            <a:r>
              <a:rPr lang="en-US" altLang="ko-KR" sz="1600" dirty="0" smtClean="0">
                <a:solidFill>
                  <a:schemeClr val="tx2"/>
                </a:solidFill>
                <a:ea typeface="굴림" charset="-127"/>
              </a:rPr>
              <a:t>E-Mail: [bjkwak@etri.re.kr],</a:t>
            </a:r>
          </a:p>
          <a:p>
            <a:r>
              <a:rPr lang="en-US" altLang="ko-KR" sz="1600" dirty="0">
                <a:solidFill>
                  <a:schemeClr val="tx2"/>
                </a:solidFill>
                <a:ea typeface="굴림" charset="-127"/>
              </a:rPr>
              <a:t> </a:t>
            </a:r>
            <a:r>
              <a:rPr lang="en-US" altLang="ko-KR" sz="1600" dirty="0" smtClean="0">
                <a:solidFill>
                  <a:schemeClr val="tx2"/>
                </a:solidFill>
                <a:ea typeface="굴림" charset="-127"/>
              </a:rPr>
              <a:t>             [kim.jh@kaist.ac.kr, nsong@kaist.ac.kr, rhee.jk@kaist.edu]</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b="1"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Draft text for random access schemes for IEEE 802.15.8 PAC CAP and Peering Period.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b="1" dirty="0" smtClean="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Random Access Scheme for CAP and Peering Period</a:t>
            </a:r>
            <a:endParaRPr lang="ko-KR" altLang="en-US" dirty="0"/>
          </a:p>
        </p:txBody>
      </p:sp>
      <p:sp>
        <p:nvSpPr>
          <p:cNvPr id="3" name="부제목 2"/>
          <p:cNvSpPr>
            <a:spLocks noGrp="1"/>
          </p:cNvSpPr>
          <p:nvPr>
            <p:ph type="subTitle" idx="1"/>
          </p:nvPr>
        </p:nvSpPr>
        <p:spPr/>
        <p:txBody>
          <a:bodyPr/>
          <a:lstStyle/>
          <a:p>
            <a:r>
              <a:rPr lang="en-US" altLang="ko-KR" dirty="0" smtClean="0"/>
              <a:t>Sept. 2015</a:t>
            </a:r>
          </a:p>
          <a:p>
            <a:r>
              <a:rPr lang="en-US" altLang="ko-KR" dirty="0" smtClean="0"/>
              <a:t>Bangkok</a:t>
            </a:r>
          </a:p>
        </p:txBody>
      </p:sp>
      <p:sp>
        <p:nvSpPr>
          <p:cNvPr id="4" name="날짜 개체 틀 3"/>
          <p:cNvSpPr>
            <a:spLocks noGrp="1"/>
          </p:cNvSpPr>
          <p:nvPr>
            <p:ph type="dt" sz="half" idx="10"/>
          </p:nvPr>
        </p:nvSpPr>
        <p:spPr/>
        <p:txBody>
          <a:bodyPr/>
          <a:lstStyle/>
          <a:p>
            <a:r>
              <a:rPr lang="en-US" altLang="ko-KR" smtClean="0"/>
              <a:t>Sept.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511408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556792"/>
            <a:ext cx="7772400" cy="4114800"/>
          </a:xfrm>
        </p:spPr>
        <p:txBody>
          <a:bodyPr/>
          <a:lstStyle/>
          <a:p>
            <a:r>
              <a:rPr lang="en-US" altLang="ko-KR" sz="2800" dirty="0" smtClean="0"/>
              <a:t>Ref. (simulation results and details, etc.):</a:t>
            </a:r>
          </a:p>
          <a:p>
            <a:pPr lvl="1"/>
            <a:r>
              <a:rPr lang="en-US" altLang="ko-KR" sz="2400" dirty="0" smtClean="0"/>
              <a:t>15-15-0425-00-0008</a:t>
            </a:r>
          </a:p>
          <a:p>
            <a:pPr lvl="1"/>
            <a:r>
              <a:rPr lang="en-US" altLang="ko-KR" sz="2400" dirty="0" smtClean="0"/>
              <a:t>15-14-0687-00-0008</a:t>
            </a:r>
          </a:p>
          <a:p>
            <a:pPr lvl="1"/>
            <a:r>
              <a:rPr lang="en-US" altLang="ko-KR" sz="2400" dirty="0" smtClean="0"/>
              <a:t>15-15-0582-00-0008</a:t>
            </a:r>
          </a:p>
          <a:p>
            <a:r>
              <a:rPr lang="en-US" altLang="ko-KR" sz="2800" dirty="0" smtClean="0"/>
              <a:t>Random access scheme for CAP and Peering Period</a:t>
            </a:r>
          </a:p>
          <a:p>
            <a:pPr lvl="1"/>
            <a:r>
              <a:rPr lang="en-US" altLang="ko-KR" sz="2400" dirty="0" smtClean="0"/>
              <a:t>Different from the random access scheme used in the Sync Period (different requirements)</a:t>
            </a:r>
          </a:p>
          <a:p>
            <a:pPr lvl="1"/>
            <a:r>
              <a:rPr lang="en-US" altLang="ko-KR" sz="2400" dirty="0" smtClean="0"/>
              <a:t>Different parameters for CAP and Peering Period (different traffic model)</a:t>
            </a:r>
          </a:p>
        </p:txBody>
      </p:sp>
      <p:sp>
        <p:nvSpPr>
          <p:cNvPr id="4" name="날짜 개체 틀 3"/>
          <p:cNvSpPr>
            <a:spLocks noGrp="1"/>
          </p:cNvSpPr>
          <p:nvPr>
            <p:ph type="dt" sz="half" idx="10"/>
          </p:nvPr>
        </p:nvSpPr>
        <p:spPr/>
        <p:txBody>
          <a:bodyPr/>
          <a:lstStyle/>
          <a:p>
            <a:r>
              <a:rPr lang="en-US" altLang="ko-KR" smtClean="0"/>
              <a:t>Sept.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3167223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i="1" dirty="0" smtClean="0"/>
              <a:t>p</a:t>
            </a:r>
            <a:r>
              <a:rPr lang="en-US" altLang="ko-KR" dirty="0" smtClean="0"/>
              <a:t>-EIED in a Nutshell</a:t>
            </a:r>
            <a:endParaRPr lang="ko-KR" altLang="en-US" dirty="0"/>
          </a:p>
        </p:txBody>
      </p:sp>
      <p:sp>
        <p:nvSpPr>
          <p:cNvPr id="3" name="내용 개체 틀 2"/>
          <p:cNvSpPr>
            <a:spLocks noGrp="1"/>
          </p:cNvSpPr>
          <p:nvPr>
            <p:ph idx="1"/>
          </p:nvPr>
        </p:nvSpPr>
        <p:spPr/>
        <p:txBody>
          <a:bodyPr/>
          <a:lstStyle/>
          <a:p>
            <a:pPr marL="342900" lvl="1" indent="-342900">
              <a:buFontTx/>
              <a:buChar char="•"/>
            </a:pPr>
            <a:r>
              <a:rPr lang="en-US" altLang="ko-KR" sz="2400" i="1" dirty="0" smtClean="0">
                <a:solidFill>
                  <a:srgbClr val="0000FF"/>
                </a:solidFill>
              </a:rPr>
              <a:t>p</a:t>
            </a:r>
            <a:r>
              <a:rPr lang="en-US" altLang="ko-KR" sz="2400" dirty="0" smtClean="0"/>
              <a:t>: Probability of packet transmission in the next backoff slot; </a:t>
            </a:r>
            <a:r>
              <a:rPr lang="en-US" altLang="ko-KR" sz="2400" i="1" dirty="0"/>
              <a:t>p</a:t>
            </a:r>
            <a:r>
              <a:rPr lang="en-US" altLang="ko-KR" sz="2400" dirty="0"/>
              <a:t> = </a:t>
            </a:r>
            <a:r>
              <a:rPr lang="en-US" altLang="ko-KR" sz="2400" i="1" dirty="0" err="1"/>
              <a:t>p</a:t>
            </a:r>
            <a:r>
              <a:rPr lang="en-US" altLang="ko-KR" sz="2400" baseline="-25000" dirty="0" err="1"/>
              <a:t>basic</a:t>
            </a:r>
            <a:r>
              <a:rPr lang="en-US" altLang="ko-KR" sz="2400" dirty="0"/>
              <a:t> / </a:t>
            </a:r>
            <a:r>
              <a:rPr lang="en-US" altLang="ko-KR" sz="2400" dirty="0" err="1"/>
              <a:t>sqrt</a:t>
            </a:r>
            <a:r>
              <a:rPr lang="en-US" altLang="ko-KR" sz="2400" dirty="0"/>
              <a:t>(L</a:t>
            </a:r>
            <a:r>
              <a:rPr lang="en-US" altLang="ko-KR" sz="2400" baseline="-25000" dirty="0"/>
              <a:t>2</a:t>
            </a:r>
            <a:r>
              <a:rPr lang="en-US" altLang="ko-KR" sz="2400" dirty="0"/>
              <a:t> / L</a:t>
            </a:r>
            <a:r>
              <a:rPr lang="en-US" altLang="ko-KR" sz="2400" baseline="-25000" dirty="0"/>
              <a:t>1</a:t>
            </a:r>
            <a:r>
              <a:rPr lang="en-US" altLang="ko-KR" sz="2400" dirty="0" smtClean="0"/>
              <a:t>)</a:t>
            </a:r>
            <a:endParaRPr lang="en-US" altLang="ko-KR" sz="2000" dirty="0"/>
          </a:p>
          <a:p>
            <a:r>
              <a:rPr lang="en-US" altLang="ko-KR" sz="2400" i="1" dirty="0" smtClean="0">
                <a:solidFill>
                  <a:srgbClr val="0000FF"/>
                </a:solidFill>
              </a:rPr>
              <a:t>T</a:t>
            </a:r>
            <a:r>
              <a:rPr lang="en-US" altLang="ko-KR" sz="2400" i="1" baseline="-25000" dirty="0" smtClean="0">
                <a:solidFill>
                  <a:srgbClr val="0000FF"/>
                </a:solidFill>
              </a:rPr>
              <a:t>T</a:t>
            </a:r>
            <a:r>
              <a:rPr lang="en-US" altLang="ko-KR" sz="2400" dirty="0" smtClean="0"/>
              <a:t>: Target idle-time between packets</a:t>
            </a:r>
            <a:endParaRPr lang="en-US" altLang="ko-KR" sz="2000" dirty="0" smtClean="0"/>
          </a:p>
          <a:p>
            <a:r>
              <a:rPr lang="en-US" altLang="ko-KR" sz="2400" i="1" dirty="0" smtClean="0">
                <a:solidFill>
                  <a:srgbClr val="0000FF"/>
                </a:solidFill>
              </a:rPr>
              <a:t>T</a:t>
            </a:r>
            <a:r>
              <a:rPr lang="en-US" altLang="ko-KR" sz="2400" i="1" baseline="-25000" dirty="0" smtClean="0">
                <a:solidFill>
                  <a:srgbClr val="0000FF"/>
                </a:solidFill>
              </a:rPr>
              <a:t>M</a:t>
            </a:r>
            <a:r>
              <a:rPr lang="en-US" altLang="ko-KR" sz="2400" dirty="0" smtClean="0"/>
              <a:t>: Measured idle-time </a:t>
            </a:r>
            <a:r>
              <a:rPr lang="en-US" altLang="ko-KR" sz="2400" dirty="0"/>
              <a:t>between </a:t>
            </a:r>
            <a:r>
              <a:rPr lang="en-US" altLang="ko-KR" sz="2400" dirty="0" smtClean="0"/>
              <a:t>packets</a:t>
            </a:r>
          </a:p>
          <a:p>
            <a:endParaRPr lang="en-US" altLang="ko-KR" sz="2400" dirty="0"/>
          </a:p>
          <a:p>
            <a:endParaRPr lang="en-US" altLang="ko-KR" sz="2400" dirty="0" smtClean="0"/>
          </a:p>
          <a:p>
            <a:endParaRPr lang="en-US" altLang="ko-KR" sz="2400" dirty="0"/>
          </a:p>
          <a:p>
            <a:endParaRPr lang="en-US" altLang="ko-KR" sz="2400" dirty="0" smtClean="0"/>
          </a:p>
          <a:p>
            <a:endParaRPr lang="en-US" altLang="ko-KR" sz="2400" dirty="0" smtClean="0"/>
          </a:p>
          <a:p>
            <a:endParaRPr lang="en-US" altLang="ko-KR" sz="2400" dirty="0"/>
          </a:p>
          <a:p>
            <a:pPr marL="0" indent="0">
              <a:buNone/>
            </a:pPr>
            <a:r>
              <a:rPr lang="en-US" altLang="ko-KR" sz="1800" dirty="0" smtClean="0"/>
              <a:t>(See 15-15-0425-00-0008 for more details)</a:t>
            </a:r>
          </a:p>
        </p:txBody>
      </p:sp>
      <p:sp>
        <p:nvSpPr>
          <p:cNvPr id="4" name="날짜 개체 틀 3"/>
          <p:cNvSpPr>
            <a:spLocks noGrp="1"/>
          </p:cNvSpPr>
          <p:nvPr>
            <p:ph type="dt" sz="half" idx="10"/>
          </p:nvPr>
        </p:nvSpPr>
        <p:spPr/>
        <p:txBody>
          <a:bodyPr/>
          <a:lstStyle/>
          <a:p>
            <a:r>
              <a:rPr lang="en-US" altLang="ko-KR" smtClean="0"/>
              <a:t>Sept.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8" name="TextBox 7"/>
          <p:cNvSpPr txBox="1"/>
          <p:nvPr/>
        </p:nvSpPr>
        <p:spPr>
          <a:xfrm>
            <a:off x="3131840" y="3794264"/>
            <a:ext cx="3531736" cy="1938992"/>
          </a:xfrm>
          <a:prstGeom prst="rect">
            <a:avLst/>
          </a:prstGeom>
          <a:noFill/>
        </p:spPr>
        <p:txBody>
          <a:bodyPr wrap="none" rtlCol="0">
            <a:spAutoFit/>
          </a:bodyPr>
          <a:lstStyle/>
          <a:p>
            <a:pPr marL="0" indent="0">
              <a:buNone/>
            </a:pPr>
            <a:r>
              <a:rPr lang="en-US" altLang="ko-KR" sz="2000" dirty="0">
                <a:latin typeface="Lucida Sans Typewriter" panose="020B0509030504030204" pitchFamily="49" charset="0"/>
              </a:rPr>
              <a:t>if (T</a:t>
            </a:r>
            <a:r>
              <a:rPr lang="en-US" altLang="ko-KR" sz="2000" baseline="-25000" dirty="0">
                <a:latin typeface="Lucida Sans Typewriter" panose="020B0509030504030204" pitchFamily="49" charset="0"/>
              </a:rPr>
              <a:t>M</a:t>
            </a:r>
            <a:r>
              <a:rPr lang="en-US" altLang="ko-KR" sz="2000" dirty="0">
                <a:latin typeface="Lucida Sans Typewriter" panose="020B0509030504030204" pitchFamily="49" charset="0"/>
              </a:rPr>
              <a:t> &lt; T</a:t>
            </a:r>
            <a:r>
              <a:rPr lang="en-US" altLang="ko-KR" sz="2000" baseline="-25000" dirty="0">
                <a:latin typeface="Lucida Sans Typewriter" panose="020B0509030504030204" pitchFamily="49" charset="0"/>
              </a:rPr>
              <a:t>T</a:t>
            </a:r>
            <a:r>
              <a:rPr lang="en-US" altLang="ko-KR" sz="2000" dirty="0">
                <a:latin typeface="Lucida Sans Typewriter" panose="020B0509030504030204" pitchFamily="49" charset="0"/>
              </a:rPr>
              <a:t>)</a:t>
            </a:r>
          </a:p>
          <a:p>
            <a:pPr marL="0" indent="0">
              <a:buNone/>
            </a:pPr>
            <a:r>
              <a:rPr lang="en-US" altLang="ko-KR" sz="2000" dirty="0" smtClean="0">
                <a:latin typeface="Lucida Sans Typewriter" panose="020B0509030504030204" pitchFamily="49" charset="0"/>
              </a:rPr>
              <a:t>    increase </a:t>
            </a:r>
            <a:r>
              <a:rPr lang="en-US" altLang="ko-KR" sz="2000" i="1" dirty="0" err="1" smtClean="0">
                <a:latin typeface="Lucida Sans Typewriter" panose="020B0509030504030204" pitchFamily="49" charset="0"/>
              </a:rPr>
              <a:t>p</a:t>
            </a:r>
            <a:r>
              <a:rPr lang="en-US" altLang="ko-KR" sz="2000" baseline="-25000" dirty="0" err="1"/>
              <a:t>basic</a:t>
            </a:r>
            <a:r>
              <a:rPr lang="en-US" altLang="ko-KR" sz="2000" dirty="0" smtClean="0">
                <a:latin typeface="Lucida Sans Typewriter" panose="020B0509030504030204" pitchFamily="49" charset="0"/>
              </a:rPr>
              <a:t>;</a:t>
            </a:r>
            <a:endParaRPr lang="en-US" altLang="ko-KR" sz="2000" i="1" dirty="0">
              <a:latin typeface="Lucida Sans Typewriter" panose="020B0509030504030204" pitchFamily="49" charset="0"/>
            </a:endParaRPr>
          </a:p>
          <a:p>
            <a:pPr marL="0" indent="0">
              <a:buNone/>
            </a:pPr>
            <a:r>
              <a:rPr lang="en-US" altLang="ko-KR" sz="2000" dirty="0">
                <a:latin typeface="Lucida Sans Typewriter" panose="020B0509030504030204" pitchFamily="49" charset="0"/>
              </a:rPr>
              <a:t>else if (T</a:t>
            </a:r>
            <a:r>
              <a:rPr lang="en-US" altLang="ko-KR" sz="2000" baseline="-25000" dirty="0">
                <a:latin typeface="Lucida Sans Typewriter" panose="020B0509030504030204" pitchFamily="49" charset="0"/>
              </a:rPr>
              <a:t>M</a:t>
            </a:r>
            <a:r>
              <a:rPr lang="en-US" altLang="ko-KR" sz="2000" dirty="0">
                <a:latin typeface="Lucida Sans Typewriter" panose="020B0509030504030204" pitchFamily="49" charset="0"/>
              </a:rPr>
              <a:t> </a:t>
            </a:r>
            <a:r>
              <a:rPr lang="en-US" altLang="ko-KR" sz="2000" dirty="0">
                <a:latin typeface="Lucida Sans Typewriter" panose="020B0509030504030204" pitchFamily="49" charset="0"/>
                <a:sym typeface="Symbol"/>
              </a:rPr>
              <a:t></a:t>
            </a:r>
            <a:r>
              <a:rPr lang="en-US" altLang="ko-KR" sz="2000" dirty="0">
                <a:latin typeface="Lucida Sans Typewriter" panose="020B0509030504030204" pitchFamily="49" charset="0"/>
              </a:rPr>
              <a:t> T</a:t>
            </a:r>
            <a:r>
              <a:rPr lang="en-US" altLang="ko-KR" sz="2000" baseline="-25000" dirty="0">
                <a:latin typeface="Lucida Sans Typewriter" panose="020B0509030504030204" pitchFamily="49" charset="0"/>
              </a:rPr>
              <a:t>T</a:t>
            </a:r>
            <a:r>
              <a:rPr lang="en-US" altLang="ko-KR" sz="2000" dirty="0">
                <a:latin typeface="Lucida Sans Typewriter" panose="020B0509030504030204" pitchFamily="49" charset="0"/>
              </a:rPr>
              <a:t>)</a:t>
            </a:r>
          </a:p>
          <a:p>
            <a:pPr marL="0" indent="0">
              <a:buNone/>
            </a:pPr>
            <a:r>
              <a:rPr lang="en-US" altLang="ko-KR" sz="2000" dirty="0">
                <a:latin typeface="Lucida Sans Typewriter" panose="020B0509030504030204" pitchFamily="49" charset="0"/>
              </a:rPr>
              <a:t>   </a:t>
            </a:r>
            <a:r>
              <a:rPr lang="en-US" altLang="ko-KR" sz="2000" dirty="0" smtClean="0">
                <a:latin typeface="Lucida Sans Typewriter" panose="020B0509030504030204" pitchFamily="49" charset="0"/>
              </a:rPr>
              <a:t> no change to </a:t>
            </a:r>
            <a:r>
              <a:rPr lang="en-US" altLang="ko-KR" sz="2000" i="1" dirty="0" err="1" smtClean="0">
                <a:latin typeface="Lucida Sans Typewriter" panose="020B0509030504030204" pitchFamily="49" charset="0"/>
              </a:rPr>
              <a:t>p</a:t>
            </a:r>
            <a:r>
              <a:rPr lang="en-US" altLang="ko-KR" sz="2000" baseline="-25000" dirty="0" err="1"/>
              <a:t>basic</a:t>
            </a:r>
            <a:r>
              <a:rPr lang="en-US" altLang="ko-KR" sz="2000" dirty="0" smtClean="0">
                <a:latin typeface="Lucida Sans Typewriter" panose="020B0509030504030204" pitchFamily="49" charset="0"/>
              </a:rPr>
              <a:t>;</a:t>
            </a:r>
            <a:endParaRPr lang="en-US" altLang="ko-KR" sz="2000" i="1" dirty="0">
              <a:latin typeface="Lucida Sans Typewriter" panose="020B0509030504030204" pitchFamily="49" charset="0"/>
            </a:endParaRPr>
          </a:p>
          <a:p>
            <a:pPr marL="0" indent="0">
              <a:buNone/>
            </a:pPr>
            <a:r>
              <a:rPr lang="en-US" altLang="ko-KR" sz="2000" dirty="0">
                <a:latin typeface="Lucida Sans Typewriter" panose="020B0509030504030204" pitchFamily="49" charset="0"/>
              </a:rPr>
              <a:t>else /* T</a:t>
            </a:r>
            <a:r>
              <a:rPr lang="en-US" altLang="ko-KR" sz="2000" baseline="-25000" dirty="0">
                <a:latin typeface="Lucida Sans Typewriter" panose="020B0509030504030204" pitchFamily="49" charset="0"/>
              </a:rPr>
              <a:t>M</a:t>
            </a:r>
            <a:r>
              <a:rPr lang="en-US" altLang="ko-KR" sz="2000" dirty="0">
                <a:latin typeface="Lucida Sans Typewriter" panose="020B0509030504030204" pitchFamily="49" charset="0"/>
              </a:rPr>
              <a:t> &gt; T</a:t>
            </a:r>
            <a:r>
              <a:rPr lang="en-US" altLang="ko-KR" sz="2000" baseline="-25000" dirty="0">
                <a:latin typeface="Lucida Sans Typewriter" panose="020B0509030504030204" pitchFamily="49" charset="0"/>
              </a:rPr>
              <a:t>T</a:t>
            </a:r>
            <a:r>
              <a:rPr lang="en-US" altLang="ko-KR" sz="2000" dirty="0">
                <a:latin typeface="Lucida Sans Typewriter" panose="020B0509030504030204" pitchFamily="49" charset="0"/>
              </a:rPr>
              <a:t> */</a:t>
            </a:r>
          </a:p>
          <a:p>
            <a:pPr marL="0" indent="0">
              <a:buNone/>
            </a:pPr>
            <a:r>
              <a:rPr lang="en-US" altLang="ko-KR" sz="2000" dirty="0">
                <a:latin typeface="Lucida Sans Typewriter" panose="020B0509030504030204" pitchFamily="49" charset="0"/>
              </a:rPr>
              <a:t>    </a:t>
            </a:r>
            <a:r>
              <a:rPr lang="en-US" altLang="ko-KR" sz="2000" dirty="0" smtClean="0">
                <a:latin typeface="Lucida Sans Typewriter" panose="020B0509030504030204" pitchFamily="49" charset="0"/>
              </a:rPr>
              <a:t>decrease </a:t>
            </a:r>
            <a:r>
              <a:rPr lang="en-US" altLang="ko-KR" sz="2000" i="1" dirty="0" err="1" smtClean="0">
                <a:latin typeface="Lucida Sans Typewriter" panose="020B0509030504030204" pitchFamily="49" charset="0"/>
              </a:rPr>
              <a:t>p</a:t>
            </a:r>
            <a:r>
              <a:rPr lang="en-US" altLang="ko-KR" sz="2000" baseline="-25000" dirty="0" err="1"/>
              <a:t>basic</a:t>
            </a:r>
            <a:r>
              <a:rPr lang="en-US" altLang="ko-KR" sz="2000" dirty="0" smtClean="0">
                <a:latin typeface="Lucida Sans Typewriter" panose="020B0509030504030204" pitchFamily="49" charset="0"/>
              </a:rPr>
              <a:t>;</a:t>
            </a:r>
            <a:endParaRPr lang="en-US" altLang="ko-KR" sz="2000" i="1" dirty="0">
              <a:latin typeface="Lucida Sans Typewriter" panose="020B0509030504030204" pitchFamily="49" charset="0"/>
            </a:endParaRPr>
          </a:p>
        </p:txBody>
      </p:sp>
      <p:sp>
        <p:nvSpPr>
          <p:cNvPr id="7" name="타원 6"/>
          <p:cNvSpPr/>
          <p:nvPr/>
        </p:nvSpPr>
        <p:spPr bwMode="auto">
          <a:xfrm>
            <a:off x="3923928" y="2105472"/>
            <a:ext cx="1944216" cy="531440"/>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타원 8"/>
          <p:cNvSpPr/>
          <p:nvPr/>
        </p:nvSpPr>
        <p:spPr bwMode="auto">
          <a:xfrm>
            <a:off x="3707904" y="4005064"/>
            <a:ext cx="2160240" cy="531440"/>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타원 9"/>
          <p:cNvSpPr/>
          <p:nvPr/>
        </p:nvSpPr>
        <p:spPr bwMode="auto">
          <a:xfrm>
            <a:off x="3707904" y="5273824"/>
            <a:ext cx="2160240" cy="531440"/>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7316688" y="2564746"/>
            <a:ext cx="1273105" cy="646331"/>
          </a:xfrm>
          <a:prstGeom prst="rect">
            <a:avLst/>
          </a:prstGeom>
          <a:noFill/>
        </p:spPr>
        <p:txBody>
          <a:bodyPr wrap="none" rtlCol="0">
            <a:spAutoFit/>
          </a:bodyPr>
          <a:lstStyle/>
          <a:p>
            <a:r>
              <a:rPr lang="en-US" altLang="ko-KR" dirty="0" smtClean="0">
                <a:solidFill>
                  <a:srgbClr val="0000FF"/>
                </a:solidFill>
              </a:rPr>
              <a:t>Adaptive to</a:t>
            </a:r>
          </a:p>
          <a:p>
            <a:r>
              <a:rPr lang="en-US" altLang="ko-KR" dirty="0" smtClean="0">
                <a:solidFill>
                  <a:srgbClr val="0000FF"/>
                </a:solidFill>
              </a:rPr>
              <a:t>packet length</a:t>
            </a:r>
          </a:p>
          <a:p>
            <a:r>
              <a:rPr lang="en-US" altLang="ko-KR" dirty="0" smtClean="0">
                <a:solidFill>
                  <a:srgbClr val="0000FF"/>
                </a:solidFill>
              </a:rPr>
              <a:t>(cost of collision)</a:t>
            </a:r>
            <a:endParaRPr lang="ko-KR" altLang="en-US" dirty="0">
              <a:solidFill>
                <a:srgbClr val="0000FF"/>
              </a:solidFill>
            </a:endParaRPr>
          </a:p>
        </p:txBody>
      </p:sp>
      <p:sp>
        <p:nvSpPr>
          <p:cNvPr id="12" name="TextBox 11"/>
          <p:cNvSpPr txBox="1"/>
          <p:nvPr/>
        </p:nvSpPr>
        <p:spPr>
          <a:xfrm>
            <a:off x="7316688" y="4263479"/>
            <a:ext cx="1274708" cy="830997"/>
          </a:xfrm>
          <a:prstGeom prst="rect">
            <a:avLst/>
          </a:prstGeom>
          <a:noFill/>
        </p:spPr>
        <p:txBody>
          <a:bodyPr wrap="none" rtlCol="0">
            <a:spAutoFit/>
          </a:bodyPr>
          <a:lstStyle/>
          <a:p>
            <a:r>
              <a:rPr lang="en-US" altLang="ko-KR" dirty="0" smtClean="0">
                <a:solidFill>
                  <a:srgbClr val="0000FF"/>
                </a:solidFill>
              </a:rPr>
              <a:t>Adaptive to</a:t>
            </a:r>
          </a:p>
          <a:p>
            <a:r>
              <a:rPr lang="en-US" altLang="ko-KR" dirty="0">
                <a:solidFill>
                  <a:srgbClr val="0000FF"/>
                </a:solidFill>
              </a:rPr>
              <a:t>c</a:t>
            </a:r>
            <a:r>
              <a:rPr lang="en-US" altLang="ko-KR" dirty="0" smtClean="0">
                <a:solidFill>
                  <a:srgbClr val="0000FF"/>
                </a:solidFill>
              </a:rPr>
              <a:t>ontention</a:t>
            </a:r>
          </a:p>
          <a:p>
            <a:r>
              <a:rPr lang="en-US" altLang="ko-KR" dirty="0" smtClean="0">
                <a:solidFill>
                  <a:srgbClr val="0000FF"/>
                </a:solidFill>
              </a:rPr>
              <a:t>(i.e., # active</a:t>
            </a:r>
          </a:p>
          <a:p>
            <a:r>
              <a:rPr lang="en-US" altLang="ko-KR" dirty="0" smtClean="0">
                <a:solidFill>
                  <a:srgbClr val="0000FF"/>
                </a:solidFill>
              </a:rPr>
              <a:t>neighboring PDs)</a:t>
            </a:r>
            <a:endParaRPr lang="ko-KR" altLang="en-US" dirty="0">
              <a:solidFill>
                <a:srgbClr val="0000FF"/>
              </a:solidFill>
            </a:endParaRPr>
          </a:p>
        </p:txBody>
      </p:sp>
      <p:cxnSp>
        <p:nvCxnSpPr>
          <p:cNvPr id="14" name="직선 화살표 연결선 13"/>
          <p:cNvCxnSpPr>
            <a:stCxn id="11" idx="1"/>
            <a:endCxn id="7" idx="6"/>
          </p:cNvCxnSpPr>
          <p:nvPr/>
        </p:nvCxnSpPr>
        <p:spPr bwMode="auto">
          <a:xfrm flipH="1" flipV="1">
            <a:off x="5868144" y="2371192"/>
            <a:ext cx="1448544" cy="516720"/>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직선 화살표 연결선 14"/>
          <p:cNvCxnSpPr>
            <a:stCxn id="12" idx="1"/>
            <a:endCxn id="9" idx="6"/>
          </p:cNvCxnSpPr>
          <p:nvPr/>
        </p:nvCxnSpPr>
        <p:spPr bwMode="auto">
          <a:xfrm flipH="1" flipV="1">
            <a:off x="5868144" y="4270784"/>
            <a:ext cx="1448544" cy="408194"/>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화살표 연결선 17"/>
          <p:cNvCxnSpPr>
            <a:stCxn id="12" idx="1"/>
            <a:endCxn id="10" idx="6"/>
          </p:cNvCxnSpPr>
          <p:nvPr/>
        </p:nvCxnSpPr>
        <p:spPr bwMode="auto">
          <a:xfrm flipH="1">
            <a:off x="5868144" y="4678978"/>
            <a:ext cx="1448544" cy="860566"/>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9928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11560" y="685800"/>
            <a:ext cx="7920880" cy="1066800"/>
          </a:xfrm>
        </p:spPr>
        <p:txBody>
          <a:bodyPr/>
          <a:lstStyle/>
          <a:p>
            <a:r>
              <a:rPr lang="en-US" altLang="ko-KR" dirty="0" smtClean="0"/>
              <a:t>Optimization of </a:t>
            </a:r>
            <a:r>
              <a:rPr lang="en-US" altLang="ko-KR" i="1" dirty="0" smtClean="0"/>
              <a:t>p</a:t>
            </a:r>
            <a:r>
              <a:rPr lang="en-US" altLang="ko-KR" dirty="0" smtClean="0"/>
              <a:t>-EIED – Peering Period</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14:m>
                  <m:oMath xmlns:m="http://schemas.openxmlformats.org/officeDocument/2006/math">
                    <m:sSub>
                      <m:sSubPr>
                        <m:ctrlPr>
                          <a:rPr lang="en-US" altLang="ko-KR" sz="2000" i="1" smtClean="0">
                            <a:latin typeface="Cambria Math" panose="02040503050406030204" pitchFamily="18" charset="0"/>
                          </a:rPr>
                        </m:ctrlPr>
                      </m:sSubPr>
                      <m:e>
                        <m:r>
                          <a:rPr lang="en-US" altLang="ko-KR" sz="2000" i="1">
                            <a:latin typeface="Cambria Math"/>
                          </a:rPr>
                          <m:t>𝑇</m:t>
                        </m:r>
                      </m:e>
                      <m:sub>
                        <m:r>
                          <m:rPr>
                            <m:sty m:val="p"/>
                          </m:rPr>
                          <a:rPr lang="en-US" altLang="ko-KR" sz="2000">
                            <a:latin typeface="Cambria Math"/>
                          </a:rPr>
                          <m:t>succ</m:t>
                        </m:r>
                      </m:sub>
                    </m:sSub>
                    <m:r>
                      <a:rPr lang="en-US" altLang="ko-KR" sz="2000">
                        <a:latin typeface="Cambria Math"/>
                      </a:rPr>
                      <m:t>=215.33333</m:t>
                    </m:r>
                    <m:r>
                      <a:rPr lang="en-US" altLang="ko-KR" sz="2000" i="1">
                        <a:latin typeface="Cambria Math"/>
                      </a:rPr>
                      <m:t> </m:t>
                    </m:r>
                    <m:r>
                      <a:rPr lang="en-US" altLang="ko-KR" sz="2000" i="1">
                        <a:latin typeface="Cambria Math"/>
                      </a:rPr>
                      <m:t>𝜇</m:t>
                    </m:r>
                    <m:r>
                      <a:rPr lang="en-US" altLang="ko-KR" sz="2000" i="1">
                        <a:latin typeface="Cambria Math"/>
                      </a:rPr>
                      <m:t>𝑠</m:t>
                    </m:r>
                    <m:r>
                      <m:rPr>
                        <m:nor/>
                      </m:rPr>
                      <a:rPr lang="en-US" altLang="ko-KR" sz="2000" dirty="0">
                        <a:latin typeface="Times New Roman" panose="02020603050405020304" pitchFamily="18" charset="0"/>
                        <a:cs typeface="Times New Roman" panose="02020603050405020304" pitchFamily="18" charset="0"/>
                      </a:rPr>
                      <m:t> (+= 120 </m:t>
                    </m:r>
                    <m:r>
                      <m:rPr>
                        <m:nor/>
                      </m:rPr>
                      <a:rPr lang="en-US" altLang="ko-KR" sz="2000" dirty="0">
                        <a:latin typeface="Times New Roman" panose="02020603050405020304" pitchFamily="18" charset="0"/>
                        <a:cs typeface="Times New Roman" panose="02020603050405020304" pitchFamily="18" charset="0"/>
                      </a:rPr>
                      <m:t>us</m:t>
                    </m:r>
                    <m:r>
                      <m:rPr>
                        <m:nor/>
                      </m:rPr>
                      <a:rPr lang="en-US" altLang="ko-KR" sz="2000" dirty="0">
                        <a:latin typeface="Times New Roman" panose="02020603050405020304" pitchFamily="18" charset="0"/>
                        <a:cs typeface="Times New Roman" panose="02020603050405020304" pitchFamily="18" charset="0"/>
                      </a:rPr>
                      <m:t> </m:t>
                    </m:r>
                    <m:r>
                      <m:rPr>
                        <m:nor/>
                      </m:rPr>
                      <a:rPr lang="en-US" altLang="ko-KR" sz="2000" dirty="0">
                        <a:latin typeface="Times New Roman" panose="02020603050405020304" pitchFamily="18" charset="0"/>
                        <a:cs typeface="Times New Roman" panose="02020603050405020304" pitchFamily="18" charset="0"/>
                      </a:rPr>
                      <m:t>if</m:t>
                    </m:r>
                    <m:r>
                      <m:rPr>
                        <m:nor/>
                      </m:rPr>
                      <a:rPr lang="en-US" altLang="ko-KR" sz="2000" dirty="0">
                        <a:latin typeface="Times New Roman" panose="02020603050405020304" pitchFamily="18" charset="0"/>
                        <a:cs typeface="Times New Roman" panose="02020603050405020304" pitchFamily="18" charset="0"/>
                      </a:rPr>
                      <m:t> </m:t>
                    </m:r>
                    <m:r>
                      <m:rPr>
                        <m:nor/>
                      </m:rPr>
                      <a:rPr lang="en-US" altLang="ko-KR" sz="2000" dirty="0">
                        <a:latin typeface="Times New Roman" panose="02020603050405020304" pitchFamily="18" charset="0"/>
                        <a:cs typeface="Times New Roman" panose="02020603050405020304" pitchFamily="18" charset="0"/>
                      </a:rPr>
                      <m:t>RTS</m:t>
                    </m:r>
                    <m:r>
                      <m:rPr>
                        <m:nor/>
                      </m:rPr>
                      <a:rPr lang="en-US" altLang="ko-KR" sz="2000" dirty="0">
                        <a:latin typeface="Times New Roman" panose="02020603050405020304" pitchFamily="18" charset="0"/>
                        <a:cs typeface="Times New Roman" panose="02020603050405020304" pitchFamily="18" charset="0"/>
                      </a:rPr>
                      <m:t>/</m:t>
                    </m:r>
                    <m:r>
                      <m:rPr>
                        <m:nor/>
                      </m:rPr>
                      <a:rPr lang="en-US" altLang="ko-KR" sz="2000" dirty="0">
                        <a:latin typeface="Times New Roman" panose="02020603050405020304" pitchFamily="18" charset="0"/>
                        <a:cs typeface="Times New Roman" panose="02020603050405020304" pitchFamily="18" charset="0"/>
                      </a:rPr>
                      <m:t>CTS</m:t>
                    </m:r>
                    <m:r>
                      <m:rPr>
                        <m:nor/>
                      </m:rPr>
                      <a:rPr lang="en-US" altLang="ko-KR" sz="2000" dirty="0">
                        <a:latin typeface="Times New Roman" panose="02020603050405020304" pitchFamily="18" charset="0"/>
                        <a:cs typeface="Times New Roman" panose="02020603050405020304" pitchFamily="18" charset="0"/>
                      </a:rPr>
                      <m:t>)</m:t>
                    </m:r>
                  </m:oMath>
                </a14:m>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ko-KR" sz="2000" i="1">
                            <a:latin typeface="Cambria Math" panose="02040503050406030204" pitchFamily="18" charset="0"/>
                          </a:rPr>
                        </m:ctrlPr>
                      </m:sSubPr>
                      <m:e>
                        <m:r>
                          <a:rPr lang="en-US" altLang="ko-KR" sz="2000" i="1">
                            <a:latin typeface="Cambria Math"/>
                          </a:rPr>
                          <m:t>𝑇</m:t>
                        </m:r>
                      </m:e>
                      <m:sub>
                        <m:r>
                          <m:rPr>
                            <m:sty m:val="p"/>
                          </m:rPr>
                          <a:rPr lang="en-US" altLang="ko-KR" sz="2000">
                            <a:latin typeface="Cambria Math"/>
                          </a:rPr>
                          <m:t>coll</m:t>
                        </m:r>
                      </m:sub>
                    </m:sSub>
                    <m:r>
                      <a:rPr lang="en-US" altLang="ko-KR" sz="2000">
                        <a:latin typeface="Cambria Math"/>
                      </a:rPr>
                      <m:t>=</m:t>
                    </m:r>
                    <m:d>
                      <m:dPr>
                        <m:begChr m:val="{"/>
                        <m:endChr m:val=""/>
                        <m:ctrlPr>
                          <a:rPr lang="en-US" altLang="ko-KR" sz="2000" i="1">
                            <a:latin typeface="Cambria Math" panose="02040503050406030204" pitchFamily="18" charset="0"/>
                          </a:rPr>
                        </m:ctrlPr>
                      </m:dPr>
                      <m:e>
                        <m:eqArr>
                          <m:eqArrPr>
                            <m:ctrlPr>
                              <a:rPr lang="en-US" altLang="ko-KR" sz="2000" i="1">
                                <a:latin typeface="Cambria Math" panose="02040503050406030204" pitchFamily="18" charset="0"/>
                              </a:rPr>
                            </m:ctrlPr>
                          </m:eqArrPr>
                          <m:e>
                            <m:r>
                              <a:rPr lang="en-US" altLang="ko-KR" sz="2000">
                                <a:solidFill>
                                  <a:srgbClr val="FF0000"/>
                                </a:solidFill>
                                <a:latin typeface="Cambria Math"/>
                              </a:rPr>
                              <m:t>215.33333</m:t>
                            </m:r>
                            <m:r>
                              <a:rPr lang="en-US" altLang="ko-KR" sz="2000" i="1">
                                <a:solidFill>
                                  <a:srgbClr val="FF0000"/>
                                </a:solidFill>
                                <a:latin typeface="Cambria Math"/>
                              </a:rPr>
                              <m:t> </m:t>
                            </m:r>
                            <m:r>
                              <a:rPr lang="en-US" altLang="ko-KR" sz="2000" i="1">
                                <a:latin typeface="Cambria Math"/>
                              </a:rPr>
                              <m:t>𝜇</m:t>
                            </m:r>
                            <m:r>
                              <a:rPr lang="en-US" altLang="ko-KR" sz="2000" i="1">
                                <a:latin typeface="Cambria Math"/>
                              </a:rPr>
                              <m:t>𝑠</m:t>
                            </m:r>
                            <m:r>
                              <a:rPr lang="en-US" altLang="ko-KR" sz="2000" i="1">
                                <a:latin typeface="Cambria Math"/>
                              </a:rPr>
                              <m:t>,  </m:t>
                            </m:r>
                            <m:r>
                              <a:rPr lang="en-US" altLang="ko-KR" sz="2000">
                                <a:latin typeface="Cambria Math"/>
                              </a:rPr>
                              <m:t>   </m:t>
                            </m:r>
                            <m:r>
                              <m:rPr>
                                <m:sty m:val="p"/>
                              </m:rPr>
                              <a:rPr lang="en-US" altLang="ko-KR" sz="2000">
                                <a:latin typeface="Cambria Math"/>
                              </a:rPr>
                              <m:t>BASIC</m:t>
                            </m:r>
                            <m:r>
                              <a:rPr lang="en-US" altLang="ko-KR" sz="2000">
                                <a:latin typeface="Cambria Math"/>
                              </a:rPr>
                              <m:t>   </m:t>
                            </m:r>
                          </m:e>
                          <m:e>
                            <m:r>
                              <a:rPr lang="en-US" altLang="ko-KR" sz="2000" i="1">
                                <a:latin typeface="Cambria Math"/>
                              </a:rPr>
                              <m:t>&amp;</m:t>
                            </m:r>
                            <m:r>
                              <a:rPr lang="en-US" altLang="ko-KR" sz="2000" i="1">
                                <a:solidFill>
                                  <a:srgbClr val="00B0F0"/>
                                </a:solidFill>
                                <a:latin typeface="Cambria Math"/>
                              </a:rPr>
                              <m:t>137.99999</m:t>
                            </m:r>
                            <m:r>
                              <a:rPr lang="en-US" altLang="ko-KR" sz="2000" i="1">
                                <a:latin typeface="Cambria Math"/>
                              </a:rPr>
                              <m:t>𝜇</m:t>
                            </m:r>
                            <m:r>
                              <a:rPr lang="en-US" altLang="ko-KR" sz="2000" i="1">
                                <a:latin typeface="Cambria Math"/>
                              </a:rPr>
                              <m:t>𝑠</m:t>
                            </m:r>
                            <m:r>
                              <a:rPr lang="en-US" altLang="ko-KR" sz="2000" i="1">
                                <a:latin typeface="Cambria Math"/>
                              </a:rPr>
                              <m:t>,   </m:t>
                            </m:r>
                            <m:r>
                              <m:rPr>
                                <m:sty m:val="p"/>
                              </m:rPr>
                              <a:rPr lang="en-US" altLang="ko-KR" sz="2000">
                                <a:latin typeface="Cambria Math"/>
                              </a:rPr>
                              <m:t>RTS</m:t>
                            </m:r>
                            <m:r>
                              <a:rPr lang="en-US" altLang="ko-KR" sz="2000">
                                <a:latin typeface="Cambria Math"/>
                              </a:rPr>
                              <m:t>/</m:t>
                            </m:r>
                            <m:r>
                              <m:rPr>
                                <m:sty m:val="p"/>
                              </m:rPr>
                              <a:rPr lang="en-US" altLang="ko-KR" sz="2000">
                                <a:latin typeface="Cambria Math"/>
                              </a:rPr>
                              <m:t>CTS</m:t>
                            </m:r>
                          </m:e>
                        </m:eqArr>
                      </m:e>
                    </m:d>
                  </m:oMath>
                </a14:m>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ko-KR" sz="2000" i="1">
                            <a:latin typeface="Cambria Math" panose="02040503050406030204" pitchFamily="18" charset="0"/>
                          </a:rPr>
                        </m:ctrlPr>
                      </m:sSubPr>
                      <m:e>
                        <m:r>
                          <a:rPr lang="en-US" altLang="ko-KR" sz="2000" i="1">
                            <a:latin typeface="Cambria Math"/>
                          </a:rPr>
                          <m:t>𝑇</m:t>
                        </m:r>
                      </m:e>
                      <m:sub>
                        <m:r>
                          <m:rPr>
                            <m:sty m:val="p"/>
                          </m:rPr>
                          <a:rPr lang="en-US" altLang="ko-KR" sz="2000">
                            <a:latin typeface="Cambria Math"/>
                          </a:rPr>
                          <m:t>slot</m:t>
                        </m:r>
                      </m:sub>
                    </m:sSub>
                    <m:r>
                      <a:rPr lang="en-US" altLang="ko-KR" sz="2000">
                        <a:latin typeface="Cambria Math"/>
                      </a:rPr>
                      <m:t>=9 </m:t>
                    </m:r>
                    <m:r>
                      <a:rPr lang="en-US" altLang="ko-KR" sz="2000" i="1">
                        <a:latin typeface="Cambria Math"/>
                      </a:rPr>
                      <m:t>𝜇</m:t>
                    </m:r>
                    <m:r>
                      <a:rPr lang="en-US" altLang="ko-KR" sz="2000" i="1">
                        <a:latin typeface="Cambria Math"/>
                      </a:rPr>
                      <m:t>𝑠</m:t>
                    </m:r>
                  </m:oMath>
                </a14:m>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Sup>
                      <m:sSubSupPr>
                        <m:ctrlPr>
                          <a:rPr lang="en-US" altLang="ko-KR" sz="2000" i="1">
                            <a:latin typeface="Cambria Math" panose="02040503050406030204" pitchFamily="18" charset="0"/>
                          </a:rPr>
                        </m:ctrlPr>
                      </m:sSubSupPr>
                      <m:e>
                        <m:r>
                          <a:rPr lang="en-US" altLang="ko-KR" sz="2000" i="1">
                            <a:latin typeface="Cambria Math"/>
                          </a:rPr>
                          <m:t>𝑇</m:t>
                        </m:r>
                      </m:e>
                      <m:sub>
                        <m:r>
                          <a:rPr lang="en-US" altLang="ko-KR" sz="2000" i="1">
                            <a:latin typeface="Cambria Math"/>
                          </a:rPr>
                          <m:t>𝑇</m:t>
                        </m:r>
                      </m:sub>
                      <m:sup>
                        <m:r>
                          <a:rPr lang="en-US" altLang="ko-KR" sz="2000" i="1">
                            <a:latin typeface="Cambria Math"/>
                          </a:rPr>
                          <m:t>∗</m:t>
                        </m:r>
                      </m:sup>
                    </m:sSubSup>
                    <m:r>
                      <a:rPr lang="en-US" altLang="ko-KR" sz="2000" i="1">
                        <a:latin typeface="Cambria Math"/>
                      </a:rPr>
                      <m:t>=</m:t>
                    </m:r>
                    <m:d>
                      <m:dPr>
                        <m:begChr m:val="{"/>
                        <m:endChr m:val=""/>
                        <m:ctrlPr>
                          <a:rPr lang="en-US" altLang="ko-KR" sz="2000" i="1">
                            <a:latin typeface="Cambria Math" panose="02040503050406030204" pitchFamily="18" charset="0"/>
                          </a:rPr>
                        </m:ctrlPr>
                      </m:dPr>
                      <m:e>
                        <m:eqArr>
                          <m:eqArrPr>
                            <m:ctrlPr>
                              <a:rPr lang="en-US" altLang="ko-KR" sz="2000" i="1">
                                <a:latin typeface="Cambria Math" panose="02040503050406030204" pitchFamily="18" charset="0"/>
                              </a:rPr>
                            </m:ctrlPr>
                          </m:eqArrPr>
                          <m:e>
                            <m:r>
                              <a:rPr lang="en-US" altLang="ko-KR" sz="2000" i="1">
                                <a:solidFill>
                                  <a:srgbClr val="00B050"/>
                                </a:solidFill>
                                <a:latin typeface="Cambria Math"/>
                              </a:rPr>
                              <m:t>3.30315</m:t>
                            </m:r>
                            <m:r>
                              <a:rPr lang="en-US" altLang="ko-KR" sz="2000" i="1">
                                <a:latin typeface="Cambria Math"/>
                              </a:rPr>
                              <m:t>,  </m:t>
                            </m:r>
                            <m:r>
                              <a:rPr lang="en-US" altLang="ko-KR" sz="2000">
                                <a:latin typeface="Cambria Math"/>
                              </a:rPr>
                              <m:t>   </m:t>
                            </m:r>
                            <m:r>
                              <m:rPr>
                                <m:sty m:val="p"/>
                              </m:rPr>
                              <a:rPr lang="en-US" altLang="ko-KR" sz="2000">
                                <a:latin typeface="Cambria Math"/>
                              </a:rPr>
                              <m:t>BASIC</m:t>
                            </m:r>
                            <m:r>
                              <a:rPr lang="en-US" altLang="ko-KR" sz="2000">
                                <a:latin typeface="Cambria Math"/>
                              </a:rPr>
                              <m:t>   </m:t>
                            </m:r>
                          </m:e>
                          <m:e>
                            <m:r>
                              <a:rPr lang="en-US" altLang="ko-KR" sz="2000" i="1">
                                <a:latin typeface="Cambria Math"/>
                              </a:rPr>
                              <m:t>&amp;</m:t>
                            </m:r>
                            <m:r>
                              <a:rPr lang="en-US" altLang="ko-KR" sz="2000" i="1">
                                <a:solidFill>
                                  <a:schemeClr val="accent4">
                                    <a:lumMod val="75000"/>
                                  </a:schemeClr>
                                </a:solidFill>
                                <a:latin typeface="Cambria Math"/>
                              </a:rPr>
                              <m:t>2.61576</m:t>
                            </m:r>
                            <m:r>
                              <a:rPr lang="en-US" altLang="ko-KR" sz="2000" i="1">
                                <a:latin typeface="Cambria Math"/>
                              </a:rPr>
                              <m:t>,   </m:t>
                            </m:r>
                            <m:r>
                              <m:rPr>
                                <m:sty m:val="p"/>
                              </m:rPr>
                              <a:rPr lang="en-US" altLang="ko-KR" sz="2000">
                                <a:latin typeface="Cambria Math"/>
                              </a:rPr>
                              <m:t>RTS</m:t>
                            </m:r>
                            <m:r>
                              <a:rPr lang="en-US" altLang="ko-KR" sz="2000">
                                <a:latin typeface="Cambria Math"/>
                              </a:rPr>
                              <m:t>/</m:t>
                            </m:r>
                            <m:r>
                              <m:rPr>
                                <m:sty m:val="p"/>
                              </m:rPr>
                              <a:rPr lang="en-US" altLang="ko-KR" sz="2000">
                                <a:latin typeface="Cambria Math"/>
                              </a:rPr>
                              <m:t>CTS</m:t>
                            </m:r>
                          </m:e>
                        </m:eqArr>
                      </m:e>
                    </m:d>
                  </m:oMath>
                </a14:m>
                <a:endParaRPr lang="en-US" altLang="ko-KR" sz="2000" i="1" dirty="0" smtClean="0">
                  <a:latin typeface="Times New Roman" panose="02020603050405020304" pitchFamily="18" charset="0"/>
                  <a:cs typeface="Times New Roman" panose="02020603050405020304" pitchFamily="18" charset="0"/>
                </a:endParaRPr>
              </a:p>
              <a:p>
                <a:endParaRPr lang="en-US" altLang="ko-KR" sz="2000" i="1" dirty="0">
                  <a:latin typeface="Times New Roman" panose="02020603050405020304" pitchFamily="18" charset="0"/>
                  <a:cs typeface="Times New Roman" panose="02020603050405020304" pitchFamily="18" charset="0"/>
                </a:endParaRPr>
              </a:p>
              <a:p>
                <a:r>
                  <a:rPr lang="en-US" altLang="ko-KR" sz="2000" dirty="0" smtClean="0">
                    <a:latin typeface="Times New Roman" panose="02020603050405020304" pitchFamily="18" charset="0"/>
                    <a:cs typeface="Times New Roman" panose="02020603050405020304" pitchFamily="18" charset="0"/>
                  </a:rPr>
                  <a:t>Note that </a:t>
                </a:r>
                <a14:m>
                  <m:oMath xmlns:m="http://schemas.openxmlformats.org/officeDocument/2006/math">
                    <m:r>
                      <a:rPr lang="en-US" altLang="ko-KR" sz="2000" i="1">
                        <a:solidFill>
                          <a:schemeClr val="accent4">
                            <a:lumMod val="75000"/>
                          </a:schemeClr>
                        </a:solidFill>
                        <a:latin typeface="Cambria Math"/>
                      </a:rPr>
                      <m:t>2.</m:t>
                    </m:r>
                    <m:r>
                      <a:rPr lang="en-US" altLang="ko-KR" sz="2000" b="0" i="1" smtClean="0">
                        <a:solidFill>
                          <a:schemeClr val="accent4">
                            <a:lumMod val="75000"/>
                          </a:schemeClr>
                        </a:solidFill>
                        <a:latin typeface="Cambria Math" panose="02040503050406030204" pitchFamily="18" charset="0"/>
                      </a:rPr>
                      <m:t>616</m:t>
                    </m:r>
                    <m:r>
                      <a:rPr lang="en-US" altLang="ko-KR" sz="2000" i="1">
                        <a:solidFill>
                          <a:schemeClr val="accent4">
                            <a:lumMod val="75000"/>
                          </a:schemeClr>
                        </a:solidFill>
                        <a:latin typeface="Cambria Math"/>
                      </a:rPr>
                      <m:t> </m:t>
                    </m:r>
                    <m:r>
                      <a:rPr lang="en-US" altLang="ko-KR" sz="2000" i="1">
                        <a:latin typeface="Cambria Math"/>
                      </a:rPr>
                      <m:t>×</m:t>
                    </m:r>
                    <m:rad>
                      <m:radPr>
                        <m:degHide m:val="on"/>
                        <m:ctrlPr>
                          <a:rPr lang="en-US" altLang="ko-KR" sz="2000" i="1">
                            <a:latin typeface="Cambria Math" panose="02040503050406030204" pitchFamily="18" charset="0"/>
                          </a:rPr>
                        </m:ctrlPr>
                      </m:radPr>
                      <m:deg/>
                      <m:e>
                        <m:f>
                          <m:fPr>
                            <m:ctrlPr>
                              <a:rPr lang="en-US" altLang="ko-KR" sz="2000" i="1">
                                <a:latin typeface="Cambria Math" panose="02040503050406030204" pitchFamily="18" charset="0"/>
                              </a:rPr>
                            </m:ctrlPr>
                          </m:fPr>
                          <m:num>
                            <m:r>
                              <a:rPr lang="en-US" altLang="ko-KR" sz="2000">
                                <a:solidFill>
                                  <a:srgbClr val="FF0000"/>
                                </a:solidFill>
                                <a:latin typeface="Cambria Math"/>
                              </a:rPr>
                              <m:t>215.33333</m:t>
                            </m:r>
                          </m:num>
                          <m:den>
                            <m:r>
                              <a:rPr lang="en-US" altLang="ko-KR" sz="2000" i="1">
                                <a:solidFill>
                                  <a:srgbClr val="00B0F0"/>
                                </a:solidFill>
                                <a:latin typeface="Cambria Math"/>
                              </a:rPr>
                              <m:t>1</m:t>
                            </m:r>
                            <m:r>
                              <a:rPr lang="en-US" altLang="ko-KR" sz="2000" b="0" i="1" smtClean="0">
                                <a:solidFill>
                                  <a:srgbClr val="00B0F0"/>
                                </a:solidFill>
                                <a:latin typeface="Cambria Math" panose="02040503050406030204" pitchFamily="18" charset="0"/>
                              </a:rPr>
                              <m:t>3</m:t>
                            </m:r>
                            <m:r>
                              <a:rPr lang="en-US" altLang="ko-KR" sz="2000" i="1">
                                <a:solidFill>
                                  <a:srgbClr val="00B0F0"/>
                                </a:solidFill>
                                <a:latin typeface="Cambria Math"/>
                              </a:rPr>
                              <m:t>7.99999</m:t>
                            </m:r>
                          </m:den>
                        </m:f>
                      </m:e>
                    </m:rad>
                    <m:r>
                      <a:rPr lang="en-US" altLang="ko-KR" sz="2000" i="1">
                        <a:latin typeface="Cambria Math"/>
                      </a:rPr>
                      <m:t>=3.2</m:t>
                    </m:r>
                    <m:r>
                      <a:rPr lang="en-US" altLang="ko-KR" sz="2000" b="0" i="1" smtClean="0">
                        <a:latin typeface="Cambria Math" panose="02040503050406030204" pitchFamily="18" charset="0"/>
                      </a:rPr>
                      <m:t>678</m:t>
                    </m:r>
                    <m:r>
                      <a:rPr lang="en-US" altLang="ko-KR" sz="2000" i="1">
                        <a:latin typeface="Cambria Math"/>
                      </a:rPr>
                      <m:t>≈</m:t>
                    </m:r>
                    <m:r>
                      <a:rPr lang="en-US" altLang="ko-KR" sz="2000" i="1">
                        <a:solidFill>
                          <a:srgbClr val="00B050"/>
                        </a:solidFill>
                        <a:latin typeface="Cambria Math"/>
                      </a:rPr>
                      <m:t>3.30315</m:t>
                    </m:r>
                  </m:oMath>
                </a14:m>
                <a:endParaRPr lang="en-US" altLang="ko-KR" sz="2000"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784" t="-741"/>
                </a:stretch>
              </a:blipFill>
            </p:spPr>
            <p:txBody>
              <a:bodyPr/>
              <a:lstStyle/>
              <a:p>
                <a:r>
                  <a:rPr lang="en-US">
                    <a:noFill/>
                  </a:rPr>
                  <a:t> </a:t>
                </a:r>
              </a:p>
            </p:txBody>
          </p:sp>
        </mc:Fallback>
      </mc:AlternateContent>
      <p:sp>
        <p:nvSpPr>
          <p:cNvPr id="4" name="날짜 개체 틀 3"/>
          <p:cNvSpPr>
            <a:spLocks noGrp="1"/>
          </p:cNvSpPr>
          <p:nvPr>
            <p:ph type="dt" sz="half" idx="10"/>
          </p:nvPr>
        </p:nvSpPr>
        <p:spPr/>
        <p:txBody>
          <a:bodyPr/>
          <a:lstStyle/>
          <a:p>
            <a:r>
              <a:rPr lang="en-US" altLang="ko-KR" smtClean="0"/>
              <a:t>Sept.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595094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11560" y="685800"/>
            <a:ext cx="7920880" cy="1066800"/>
          </a:xfrm>
        </p:spPr>
        <p:txBody>
          <a:bodyPr/>
          <a:lstStyle/>
          <a:p>
            <a:r>
              <a:rPr lang="en-US" altLang="ko-KR" dirty="0" smtClean="0"/>
              <a:t>Optimization of </a:t>
            </a:r>
            <a:r>
              <a:rPr lang="en-US" altLang="ko-KR" i="1" dirty="0" smtClean="0"/>
              <a:t>p</a:t>
            </a:r>
            <a:r>
              <a:rPr lang="en-US" altLang="ko-KR" dirty="0" smtClean="0"/>
              <a:t>-EIED – CAP</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14:m>
                  <m:oMath xmlns:m="http://schemas.openxmlformats.org/officeDocument/2006/math">
                    <m:sSub>
                      <m:sSubPr>
                        <m:ctrlPr>
                          <a:rPr lang="en-US" altLang="ko-KR" sz="2000" i="1" smtClean="0">
                            <a:latin typeface="Cambria Math" panose="02040503050406030204" pitchFamily="18" charset="0"/>
                          </a:rPr>
                        </m:ctrlPr>
                      </m:sSubPr>
                      <m:e>
                        <m:r>
                          <a:rPr lang="en-US" altLang="ko-KR" sz="2000" i="1">
                            <a:latin typeface="Cambria Math"/>
                          </a:rPr>
                          <m:t>𝑇</m:t>
                        </m:r>
                      </m:e>
                      <m:sub>
                        <m:r>
                          <m:rPr>
                            <m:sty m:val="p"/>
                          </m:rPr>
                          <a:rPr lang="en-US" altLang="ko-KR" sz="2000">
                            <a:latin typeface="Cambria Math"/>
                          </a:rPr>
                          <m:t>succ</m:t>
                        </m:r>
                      </m:sub>
                    </m:sSub>
                    <m:r>
                      <a:rPr lang="en-US" altLang="ko-KR" sz="2000">
                        <a:latin typeface="Cambria Math"/>
                      </a:rPr>
                      <m:t>=1367.33333 </m:t>
                    </m:r>
                    <m:r>
                      <a:rPr lang="en-US" altLang="ko-KR" sz="2000" i="1">
                        <a:latin typeface="Cambria Math"/>
                      </a:rPr>
                      <m:t>𝜇</m:t>
                    </m:r>
                    <m:r>
                      <a:rPr lang="en-US" altLang="ko-KR" sz="2000" i="1">
                        <a:latin typeface="Cambria Math"/>
                      </a:rPr>
                      <m:t>𝑠</m:t>
                    </m:r>
                  </m:oMath>
                </a14:m>
                <a:r>
                  <a:rPr lang="en-US" altLang="ko-KR" sz="2000" dirty="0">
                    <a:latin typeface="Times New Roman" panose="02020603050405020304" pitchFamily="18" charset="0"/>
                    <a:cs typeface="Times New Roman" panose="02020603050405020304" pitchFamily="18" charset="0"/>
                  </a:rPr>
                  <a:t> (+= 120 us if RTS/CTS</a:t>
                </a:r>
                <a:r>
                  <a:rPr lang="en-US" altLang="ko-KR" sz="2000" dirty="0" smtClean="0">
                    <a:latin typeface="Times New Roman" panose="02020603050405020304" pitchFamily="18" charset="0"/>
                    <a:cs typeface="Times New Roman" panose="02020603050405020304" pitchFamily="18" charset="0"/>
                  </a:rPr>
                  <a:t>); 1KB payload</a:t>
                </a:r>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ko-KR" sz="2000" i="1">
                            <a:latin typeface="Cambria Math" panose="02040503050406030204" pitchFamily="18" charset="0"/>
                          </a:rPr>
                        </m:ctrlPr>
                      </m:sSubPr>
                      <m:e>
                        <m:r>
                          <a:rPr lang="en-US" altLang="ko-KR" sz="2000" i="1">
                            <a:latin typeface="Cambria Math"/>
                          </a:rPr>
                          <m:t>𝑇</m:t>
                        </m:r>
                      </m:e>
                      <m:sub>
                        <m:r>
                          <m:rPr>
                            <m:sty m:val="p"/>
                          </m:rPr>
                          <a:rPr lang="en-US" altLang="ko-KR" sz="2000">
                            <a:latin typeface="Cambria Math"/>
                          </a:rPr>
                          <m:t>coll</m:t>
                        </m:r>
                      </m:sub>
                    </m:sSub>
                    <m:r>
                      <a:rPr lang="en-US" altLang="ko-KR" sz="2000">
                        <a:latin typeface="Cambria Math"/>
                      </a:rPr>
                      <m:t>=</m:t>
                    </m:r>
                    <m:d>
                      <m:dPr>
                        <m:begChr m:val="{"/>
                        <m:endChr m:val=""/>
                        <m:ctrlPr>
                          <a:rPr lang="en-US" altLang="ko-KR" sz="2000" i="1">
                            <a:latin typeface="Cambria Math" panose="02040503050406030204" pitchFamily="18" charset="0"/>
                          </a:rPr>
                        </m:ctrlPr>
                      </m:dPr>
                      <m:e>
                        <m:eqArr>
                          <m:eqArrPr>
                            <m:ctrlPr>
                              <a:rPr lang="en-US" altLang="ko-KR" sz="2000" i="1">
                                <a:latin typeface="Cambria Math" panose="02040503050406030204" pitchFamily="18" charset="0"/>
                              </a:rPr>
                            </m:ctrlPr>
                          </m:eqArrPr>
                          <m:e>
                            <m:r>
                              <a:rPr lang="en-US" altLang="ko-KR" sz="2000" i="1">
                                <a:solidFill>
                                  <a:srgbClr val="FF0000"/>
                                </a:solidFill>
                                <a:latin typeface="Cambria Math"/>
                              </a:rPr>
                              <m:t>1367.33333 </m:t>
                            </m:r>
                            <m:r>
                              <a:rPr lang="en-US" altLang="ko-KR" sz="2000" i="1">
                                <a:latin typeface="Cambria Math"/>
                              </a:rPr>
                              <m:t>𝜇</m:t>
                            </m:r>
                            <m:r>
                              <a:rPr lang="en-US" altLang="ko-KR" sz="2000" i="1">
                                <a:latin typeface="Cambria Math"/>
                              </a:rPr>
                              <m:t>𝑠</m:t>
                            </m:r>
                            <m:r>
                              <a:rPr lang="en-US" altLang="ko-KR" sz="2000" i="1">
                                <a:latin typeface="Cambria Math"/>
                              </a:rPr>
                              <m:t>,  </m:t>
                            </m:r>
                            <m:r>
                              <a:rPr lang="en-US" altLang="ko-KR" sz="2000">
                                <a:latin typeface="Cambria Math"/>
                              </a:rPr>
                              <m:t>   </m:t>
                            </m:r>
                            <m:r>
                              <m:rPr>
                                <m:sty m:val="p"/>
                              </m:rPr>
                              <a:rPr lang="en-US" altLang="ko-KR" sz="2000">
                                <a:latin typeface="Cambria Math"/>
                              </a:rPr>
                              <m:t>BASIC</m:t>
                            </m:r>
                            <m:r>
                              <a:rPr lang="en-US" altLang="ko-KR" sz="2000">
                                <a:latin typeface="Cambria Math"/>
                              </a:rPr>
                              <m:t>   </m:t>
                            </m:r>
                          </m:e>
                          <m:e>
                            <m:r>
                              <a:rPr lang="en-US" altLang="ko-KR" sz="2000" i="1">
                                <a:latin typeface="Cambria Math"/>
                              </a:rPr>
                              <m:t>&amp;</m:t>
                            </m:r>
                            <m:r>
                              <a:rPr lang="en-US" altLang="ko-KR" sz="2000" i="1">
                                <a:solidFill>
                                  <a:srgbClr val="00B0F0"/>
                                </a:solidFill>
                                <a:latin typeface="Cambria Math"/>
                              </a:rPr>
                              <m:t>137.99999</m:t>
                            </m:r>
                            <m:r>
                              <a:rPr lang="en-US" altLang="ko-KR" sz="2000" i="1">
                                <a:latin typeface="Cambria Math"/>
                              </a:rPr>
                              <m:t> </m:t>
                            </m:r>
                            <m:r>
                              <a:rPr lang="en-US" altLang="ko-KR" sz="2000" i="1">
                                <a:latin typeface="Cambria Math"/>
                              </a:rPr>
                              <m:t>𝜇</m:t>
                            </m:r>
                            <m:r>
                              <a:rPr lang="en-US" altLang="ko-KR" sz="2000" i="1">
                                <a:latin typeface="Cambria Math"/>
                              </a:rPr>
                              <m:t>𝑠</m:t>
                            </m:r>
                            <m:r>
                              <a:rPr lang="en-US" altLang="ko-KR" sz="2000" i="1">
                                <a:latin typeface="Cambria Math"/>
                              </a:rPr>
                              <m:t>,   </m:t>
                            </m:r>
                            <m:r>
                              <m:rPr>
                                <m:sty m:val="p"/>
                              </m:rPr>
                              <a:rPr lang="en-US" altLang="ko-KR" sz="2000">
                                <a:latin typeface="Cambria Math"/>
                              </a:rPr>
                              <m:t>RTS</m:t>
                            </m:r>
                            <m:r>
                              <a:rPr lang="en-US" altLang="ko-KR" sz="2000">
                                <a:latin typeface="Cambria Math"/>
                              </a:rPr>
                              <m:t>/</m:t>
                            </m:r>
                            <m:r>
                              <m:rPr>
                                <m:sty m:val="p"/>
                              </m:rPr>
                              <a:rPr lang="en-US" altLang="ko-KR" sz="2000">
                                <a:latin typeface="Cambria Math"/>
                              </a:rPr>
                              <m:t>CTS</m:t>
                            </m:r>
                          </m:e>
                        </m:eqArr>
                      </m:e>
                    </m:d>
                  </m:oMath>
                </a14:m>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ko-KR" sz="2000" i="1">
                            <a:latin typeface="Cambria Math" panose="02040503050406030204" pitchFamily="18" charset="0"/>
                          </a:rPr>
                        </m:ctrlPr>
                      </m:sSubPr>
                      <m:e>
                        <m:r>
                          <a:rPr lang="en-US" altLang="ko-KR" sz="2000" i="1">
                            <a:latin typeface="Cambria Math"/>
                          </a:rPr>
                          <m:t>𝑇</m:t>
                        </m:r>
                      </m:e>
                      <m:sub>
                        <m:r>
                          <m:rPr>
                            <m:sty m:val="p"/>
                          </m:rPr>
                          <a:rPr lang="en-US" altLang="ko-KR" sz="2000">
                            <a:latin typeface="Cambria Math"/>
                          </a:rPr>
                          <m:t>slot</m:t>
                        </m:r>
                      </m:sub>
                    </m:sSub>
                    <m:r>
                      <a:rPr lang="en-US" altLang="ko-KR" sz="2000">
                        <a:latin typeface="Cambria Math"/>
                      </a:rPr>
                      <m:t>=9 </m:t>
                    </m:r>
                    <m:r>
                      <a:rPr lang="en-US" altLang="ko-KR" sz="2000" i="1">
                        <a:latin typeface="Cambria Math"/>
                      </a:rPr>
                      <m:t>𝜇</m:t>
                    </m:r>
                    <m:r>
                      <a:rPr lang="en-US" altLang="ko-KR" sz="2000" i="1">
                        <a:latin typeface="Cambria Math"/>
                      </a:rPr>
                      <m:t>𝑠</m:t>
                    </m:r>
                  </m:oMath>
                </a14:m>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Sup>
                      <m:sSubSupPr>
                        <m:ctrlPr>
                          <a:rPr lang="en-US" altLang="ko-KR" sz="2000" i="1">
                            <a:latin typeface="Cambria Math" panose="02040503050406030204" pitchFamily="18" charset="0"/>
                          </a:rPr>
                        </m:ctrlPr>
                      </m:sSubSupPr>
                      <m:e>
                        <m:r>
                          <a:rPr lang="en-US" altLang="ko-KR" sz="2000" i="1">
                            <a:latin typeface="Cambria Math"/>
                          </a:rPr>
                          <m:t>𝑇</m:t>
                        </m:r>
                      </m:e>
                      <m:sub>
                        <m:r>
                          <a:rPr lang="en-US" altLang="ko-KR" sz="2000" i="1">
                            <a:latin typeface="Cambria Math"/>
                          </a:rPr>
                          <m:t>𝑇</m:t>
                        </m:r>
                      </m:sub>
                      <m:sup>
                        <m:r>
                          <a:rPr lang="en-US" altLang="ko-KR" sz="2000" i="1">
                            <a:latin typeface="Cambria Math"/>
                          </a:rPr>
                          <m:t>∗</m:t>
                        </m:r>
                      </m:sup>
                    </m:sSubSup>
                    <m:r>
                      <a:rPr lang="en-US" altLang="ko-KR" sz="2000" i="1">
                        <a:latin typeface="Cambria Math"/>
                      </a:rPr>
                      <m:t>=</m:t>
                    </m:r>
                    <m:d>
                      <m:dPr>
                        <m:begChr m:val="{"/>
                        <m:endChr m:val=""/>
                        <m:ctrlPr>
                          <a:rPr lang="en-US" altLang="ko-KR" sz="2000" i="1">
                            <a:latin typeface="Cambria Math" panose="02040503050406030204" pitchFamily="18" charset="0"/>
                          </a:rPr>
                        </m:ctrlPr>
                      </m:dPr>
                      <m:e>
                        <m:eqArr>
                          <m:eqArrPr>
                            <m:ctrlPr>
                              <a:rPr lang="en-US" altLang="ko-KR" sz="2000" i="1">
                                <a:latin typeface="Cambria Math" panose="02040503050406030204" pitchFamily="18" charset="0"/>
                              </a:rPr>
                            </m:ctrlPr>
                          </m:eqArrPr>
                          <m:e>
                            <m:r>
                              <a:rPr lang="en-US" altLang="ko-KR" sz="2000" i="1">
                                <a:solidFill>
                                  <a:srgbClr val="00B050"/>
                                </a:solidFill>
                                <a:latin typeface="Cambria Math"/>
                              </a:rPr>
                              <m:t>8.55362</m:t>
                            </m:r>
                            <m:r>
                              <a:rPr lang="en-US" altLang="ko-KR" sz="2000" i="1">
                                <a:latin typeface="Cambria Math"/>
                              </a:rPr>
                              <m:t>,  </m:t>
                            </m:r>
                            <m:r>
                              <a:rPr lang="en-US" altLang="ko-KR" sz="2000">
                                <a:latin typeface="Cambria Math"/>
                              </a:rPr>
                              <m:t>   </m:t>
                            </m:r>
                            <m:r>
                              <m:rPr>
                                <m:sty m:val="p"/>
                              </m:rPr>
                              <a:rPr lang="en-US" altLang="ko-KR" sz="2000">
                                <a:latin typeface="Cambria Math"/>
                              </a:rPr>
                              <m:t>BASIC</m:t>
                            </m:r>
                            <m:r>
                              <a:rPr lang="en-US" altLang="ko-KR" sz="2000">
                                <a:latin typeface="Cambria Math"/>
                              </a:rPr>
                              <m:t>   </m:t>
                            </m:r>
                          </m:e>
                          <m:e>
                            <m:r>
                              <a:rPr lang="en-US" altLang="ko-KR" sz="2000" i="1">
                                <a:latin typeface="Cambria Math"/>
                              </a:rPr>
                              <m:t>&amp;</m:t>
                            </m:r>
                            <m:r>
                              <a:rPr lang="en-US" altLang="ko-KR" sz="2000" i="1">
                                <a:solidFill>
                                  <a:schemeClr val="accent4">
                                    <a:lumMod val="75000"/>
                                  </a:schemeClr>
                                </a:solidFill>
                                <a:latin typeface="Cambria Math"/>
                              </a:rPr>
                              <m:t>2.61576</m:t>
                            </m:r>
                            <m:r>
                              <a:rPr lang="en-US" altLang="ko-KR" sz="2000" i="1">
                                <a:latin typeface="Cambria Math"/>
                              </a:rPr>
                              <m:t>,   </m:t>
                            </m:r>
                            <m:r>
                              <m:rPr>
                                <m:sty m:val="p"/>
                              </m:rPr>
                              <a:rPr lang="en-US" altLang="ko-KR" sz="2000">
                                <a:latin typeface="Cambria Math"/>
                              </a:rPr>
                              <m:t>RTS</m:t>
                            </m:r>
                            <m:r>
                              <a:rPr lang="en-US" altLang="ko-KR" sz="2000">
                                <a:latin typeface="Cambria Math"/>
                              </a:rPr>
                              <m:t>/</m:t>
                            </m:r>
                            <m:r>
                              <m:rPr>
                                <m:sty m:val="p"/>
                              </m:rPr>
                              <a:rPr lang="en-US" altLang="ko-KR" sz="2000">
                                <a:latin typeface="Cambria Math"/>
                              </a:rPr>
                              <m:t>CTS</m:t>
                            </m:r>
                          </m:e>
                        </m:eqArr>
                      </m:e>
                    </m:d>
                  </m:oMath>
                </a14:m>
                <a:endParaRPr lang="en-US" altLang="ko-KR" sz="2000" i="1" dirty="0">
                  <a:latin typeface="Times New Roman" panose="02020603050405020304" pitchFamily="18" charset="0"/>
                  <a:cs typeface="Times New Roman" panose="02020603050405020304" pitchFamily="18" charset="0"/>
                </a:endParaRPr>
              </a:p>
              <a:p>
                <a:endParaRPr lang="en-US" altLang="ko-KR" sz="2000" i="1" dirty="0">
                  <a:latin typeface="Times New Roman" panose="02020603050405020304" pitchFamily="18" charset="0"/>
                  <a:cs typeface="Times New Roman" panose="02020603050405020304" pitchFamily="18" charset="0"/>
                </a:endParaRPr>
              </a:p>
              <a:p>
                <a:r>
                  <a:rPr lang="en-US" altLang="ko-KR" sz="2000" dirty="0" smtClean="0">
                    <a:latin typeface="Times New Roman" panose="02020603050405020304" pitchFamily="18" charset="0"/>
                    <a:cs typeface="Times New Roman" panose="02020603050405020304" pitchFamily="18" charset="0"/>
                  </a:rPr>
                  <a:t>Note that </a:t>
                </a:r>
                <a:r>
                  <a:rPr lang="en-US" altLang="ko-KR" sz="2000" dirty="0" smtClean="0">
                    <a:solidFill>
                      <a:schemeClr val="accent4">
                        <a:lumMod val="75000"/>
                      </a:schemeClr>
                    </a:solidFill>
                    <a:latin typeface="Times New Roman" panose="02020603050405020304" pitchFamily="18" charset="0"/>
                    <a:cs typeface="Times New Roman" panose="02020603050405020304" pitchFamily="18" charset="0"/>
                  </a:rPr>
                  <a:t>2.616</a:t>
                </a:r>
                <a14:m>
                  <m:oMath xmlns:m="http://schemas.openxmlformats.org/officeDocument/2006/math">
                    <m:r>
                      <a:rPr lang="en-US" altLang="ko-KR" sz="2000" i="1">
                        <a:latin typeface="Cambria Math"/>
                      </a:rPr>
                      <m:t>×</m:t>
                    </m:r>
                    <m:rad>
                      <m:radPr>
                        <m:degHide m:val="on"/>
                        <m:ctrlPr>
                          <a:rPr lang="en-US" altLang="ko-KR" sz="2000" i="1">
                            <a:latin typeface="Cambria Math" panose="02040503050406030204" pitchFamily="18" charset="0"/>
                          </a:rPr>
                        </m:ctrlPr>
                      </m:radPr>
                      <m:deg/>
                      <m:e>
                        <m:f>
                          <m:fPr>
                            <m:ctrlPr>
                              <a:rPr lang="en-US" altLang="ko-KR" sz="2000" i="1">
                                <a:latin typeface="Cambria Math" panose="02040503050406030204" pitchFamily="18" charset="0"/>
                              </a:rPr>
                            </m:ctrlPr>
                          </m:fPr>
                          <m:num>
                            <m:r>
                              <a:rPr lang="en-US" altLang="ko-KR" sz="2000" b="0" i="0" smtClean="0">
                                <a:solidFill>
                                  <a:srgbClr val="FF0000"/>
                                </a:solidFill>
                                <a:latin typeface="Cambria Math" panose="02040503050406030204" pitchFamily="18" charset="0"/>
                              </a:rPr>
                              <m:t>1367.33333</m:t>
                            </m:r>
                          </m:num>
                          <m:den>
                            <m:r>
                              <a:rPr lang="en-US" altLang="ko-KR" sz="2000" i="1">
                                <a:solidFill>
                                  <a:srgbClr val="00B0F0"/>
                                </a:solidFill>
                                <a:latin typeface="Cambria Math"/>
                              </a:rPr>
                              <m:t>137.99999</m:t>
                            </m:r>
                          </m:den>
                        </m:f>
                      </m:e>
                    </m:rad>
                    <m:r>
                      <a:rPr lang="en-US" altLang="ko-KR" sz="2000" i="1">
                        <a:latin typeface="Cambria Math"/>
                      </a:rPr>
                      <m:t>=8.23</m:t>
                    </m:r>
                    <m:r>
                      <a:rPr lang="en-US" altLang="ko-KR" sz="2000" b="0" i="1" smtClean="0">
                        <a:latin typeface="Cambria Math" panose="02040503050406030204" pitchFamily="18" charset="0"/>
                      </a:rPr>
                      <m:t>45</m:t>
                    </m:r>
                    <m:r>
                      <a:rPr lang="en-US" altLang="ko-KR" sz="2000" i="1">
                        <a:latin typeface="Cambria Math"/>
                      </a:rPr>
                      <m:t>≈</m:t>
                    </m:r>
                    <m:r>
                      <a:rPr lang="en-US" altLang="ko-KR" sz="2000" i="1">
                        <a:solidFill>
                          <a:srgbClr val="00B050"/>
                        </a:solidFill>
                        <a:latin typeface="Cambria Math"/>
                      </a:rPr>
                      <m:t>8.55362</m:t>
                    </m:r>
                  </m:oMath>
                </a14:m>
                <a:endParaRPr lang="en-US" altLang="ko-KR" sz="2000"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784" t="-889"/>
                </a:stretch>
              </a:blipFill>
            </p:spPr>
            <p:txBody>
              <a:bodyPr/>
              <a:lstStyle/>
              <a:p>
                <a:r>
                  <a:rPr lang="en-US">
                    <a:noFill/>
                  </a:rPr>
                  <a:t> </a:t>
                </a:r>
              </a:p>
            </p:txBody>
          </p:sp>
        </mc:Fallback>
      </mc:AlternateContent>
      <p:sp>
        <p:nvSpPr>
          <p:cNvPr id="4" name="날짜 개체 틀 3"/>
          <p:cNvSpPr>
            <a:spLocks noGrp="1"/>
          </p:cNvSpPr>
          <p:nvPr>
            <p:ph type="dt" sz="half" idx="10"/>
          </p:nvPr>
        </p:nvSpPr>
        <p:spPr/>
        <p:txBody>
          <a:bodyPr/>
          <a:lstStyle/>
          <a:p>
            <a:r>
              <a:rPr lang="en-US" altLang="ko-KR" smtClean="0"/>
              <a:t>Sept.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Tree>
    <p:extLst>
      <p:ext uri="{BB962C8B-B14F-4D97-AF65-F5344CB8AC3E}">
        <p14:creationId xmlns:p14="http://schemas.microsoft.com/office/powerpoint/2010/main" val="621839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Features of </a:t>
            </a:r>
            <a:r>
              <a:rPr lang="en-US" altLang="ko-KR" i="1" dirty="0" smtClean="0"/>
              <a:t>p</a:t>
            </a:r>
            <a:r>
              <a:rPr lang="en-US" altLang="ko-KR" dirty="0" smtClean="0"/>
              <a:t>-EIED</a:t>
            </a:r>
            <a:endParaRPr lang="ko-KR" altLang="en-US" dirty="0"/>
          </a:p>
        </p:txBody>
      </p:sp>
      <p:sp>
        <p:nvSpPr>
          <p:cNvPr id="3" name="내용 개체 틀 2"/>
          <p:cNvSpPr>
            <a:spLocks noGrp="1"/>
          </p:cNvSpPr>
          <p:nvPr>
            <p:ph idx="1"/>
          </p:nvPr>
        </p:nvSpPr>
        <p:spPr>
          <a:xfrm>
            <a:off x="685800" y="1772816"/>
            <a:ext cx="7772400" cy="4608512"/>
          </a:xfrm>
        </p:spPr>
        <p:txBody>
          <a:bodyPr/>
          <a:lstStyle/>
          <a:p>
            <a:r>
              <a:rPr lang="en-US" altLang="ko-KR" sz="2000" i="1" dirty="0" smtClean="0"/>
              <a:t>p</a:t>
            </a:r>
            <a:r>
              <a:rPr lang="en-US" altLang="ko-KR" sz="2000" dirty="0" smtClean="0"/>
              <a:t>-EIED is designed to be scalable: supports a large # PDs</a:t>
            </a:r>
          </a:p>
          <a:p>
            <a:r>
              <a:rPr lang="en-US" altLang="ko-KR" sz="2000" i="1" dirty="0"/>
              <a:t>p</a:t>
            </a:r>
            <a:r>
              <a:rPr lang="en-US" altLang="ko-KR" sz="2000" dirty="0"/>
              <a:t>-EIED </a:t>
            </a:r>
            <a:r>
              <a:rPr lang="en-US" altLang="ko-KR" sz="2000" dirty="0" smtClean="0"/>
              <a:t>is designed to be used in dynamic network environments</a:t>
            </a:r>
          </a:p>
          <a:p>
            <a:pPr lvl="1"/>
            <a:r>
              <a:rPr lang="en-US" altLang="ko-KR" sz="2000" dirty="0" smtClean="0"/>
              <a:t>Use </a:t>
            </a:r>
            <a:r>
              <a:rPr lang="en-US" altLang="ko-KR" sz="2000" i="1" dirty="0" smtClean="0"/>
              <a:t>p</a:t>
            </a:r>
            <a:r>
              <a:rPr lang="en-US" altLang="ko-KR" sz="2000" dirty="0" smtClean="0"/>
              <a:t> instead of CW</a:t>
            </a:r>
          </a:p>
          <a:p>
            <a:pPr lvl="1"/>
            <a:r>
              <a:rPr lang="en-US" altLang="ko-KR" sz="2000" dirty="0" smtClean="0"/>
              <a:t>Adaptive to # active neighboring PDs</a:t>
            </a:r>
          </a:p>
          <a:p>
            <a:pPr lvl="1"/>
            <a:r>
              <a:rPr lang="en-US" altLang="ko-KR" sz="2000" dirty="0" smtClean="0"/>
              <a:t>Maintain performance even when network environment changes abruptly</a:t>
            </a:r>
          </a:p>
          <a:p>
            <a:r>
              <a:rPr lang="en-US" altLang="ko-KR" sz="2000" dirty="0" smtClean="0"/>
              <a:t>Handles different packet lengths (cost of collision to be precise)</a:t>
            </a:r>
          </a:p>
          <a:p>
            <a:pPr lvl="1"/>
            <a:r>
              <a:rPr lang="en-US" altLang="ko-KR" sz="2000" dirty="0" smtClean="0"/>
              <a:t>Through scaling</a:t>
            </a:r>
          </a:p>
          <a:p>
            <a:pPr lvl="1"/>
            <a:r>
              <a:rPr lang="en-US" altLang="ko-KR" sz="2000" dirty="0" smtClean="0"/>
              <a:t>Same p-EIED for Peering Period and CAP, but each period maintains their own </a:t>
            </a:r>
            <a:r>
              <a:rPr lang="en-US" altLang="ko-KR" sz="2000" i="1" dirty="0" smtClean="0"/>
              <a:t>T</a:t>
            </a:r>
            <a:r>
              <a:rPr lang="en-US" altLang="ko-KR" sz="2000" i="1" baseline="-25000" dirty="0" smtClean="0"/>
              <a:t>M</a:t>
            </a:r>
            <a:r>
              <a:rPr lang="en-US" altLang="ko-KR" sz="2000" dirty="0" smtClean="0"/>
              <a:t> and </a:t>
            </a:r>
            <a:r>
              <a:rPr lang="en-US" altLang="ko-KR" sz="2000" i="1" dirty="0" err="1" smtClean="0"/>
              <a:t>p</a:t>
            </a:r>
            <a:r>
              <a:rPr lang="en-US" altLang="ko-KR" sz="2000" baseline="-25000" dirty="0" err="1" smtClean="0"/>
              <a:t>basic</a:t>
            </a:r>
            <a:r>
              <a:rPr lang="en-US" altLang="ko-KR" sz="2000" dirty="0" smtClean="0"/>
              <a:t>, because of different transmission history</a:t>
            </a:r>
          </a:p>
          <a:p>
            <a:pPr marL="0" lvl="1" indent="0">
              <a:buNone/>
            </a:pPr>
            <a:r>
              <a:rPr lang="en-US" altLang="ko-KR" sz="2000" dirty="0" smtClean="0"/>
              <a:t>(See early contributions for simulations results.)</a:t>
            </a:r>
          </a:p>
        </p:txBody>
      </p:sp>
      <p:sp>
        <p:nvSpPr>
          <p:cNvPr id="4" name="날짜 개체 틀 3"/>
          <p:cNvSpPr>
            <a:spLocks noGrp="1"/>
          </p:cNvSpPr>
          <p:nvPr>
            <p:ph type="dt" sz="half" idx="10"/>
          </p:nvPr>
        </p:nvSpPr>
        <p:spPr/>
        <p:txBody>
          <a:bodyPr/>
          <a:lstStyle/>
          <a:p>
            <a:r>
              <a:rPr lang="en-US" altLang="ko-KR" smtClean="0"/>
              <a:t>Sept.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Tree>
    <p:extLst>
      <p:ext uri="{BB962C8B-B14F-4D97-AF65-F5344CB8AC3E}">
        <p14:creationId xmlns:p14="http://schemas.microsoft.com/office/powerpoint/2010/main" val="2225737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text proposal in DCN 15-15-0724-00-0008 to be </a:t>
            </a:r>
            <a:r>
              <a:rPr lang="en-US" altLang="ko-KR" dirty="0" smtClean="0"/>
              <a:t>added to</a:t>
            </a:r>
            <a:r>
              <a:rPr lang="en-US" altLang="ko-KR" dirty="0" smtClean="0"/>
              <a:t> P802.15.8 PAC Draft D0.14.0.”</a:t>
            </a:r>
            <a:endParaRPr lang="ko-KR" altLang="en-US" dirty="0"/>
          </a:p>
        </p:txBody>
      </p:sp>
      <p:sp>
        <p:nvSpPr>
          <p:cNvPr id="4" name="날짜 개체 틀 3"/>
          <p:cNvSpPr>
            <a:spLocks noGrp="1"/>
          </p:cNvSpPr>
          <p:nvPr>
            <p:ph type="dt" sz="half" idx="10"/>
          </p:nvPr>
        </p:nvSpPr>
        <p:spPr/>
        <p:txBody>
          <a:bodyPr/>
          <a:lstStyle/>
          <a:p>
            <a:r>
              <a:rPr lang="en-US" altLang="ko-KR" smtClean="0"/>
              <a:t>Sept.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Tree>
    <p:extLst>
      <p:ext uri="{BB962C8B-B14F-4D97-AF65-F5344CB8AC3E}">
        <p14:creationId xmlns:p14="http://schemas.microsoft.com/office/powerpoint/2010/main" val="1900979451"/>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575</TotalTime>
  <Words>464</Words>
  <Application>Microsoft Office PowerPoint</Application>
  <PresentationFormat>화면 슬라이드 쇼(4:3)</PresentationFormat>
  <Paragraphs>101</Paragraphs>
  <Slides>8</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8</vt:i4>
      </vt:variant>
    </vt:vector>
  </HeadingPairs>
  <TitlesOfParts>
    <vt:vector size="16" baseType="lpstr">
      <vt:lpstr>굴림</vt:lpstr>
      <vt:lpstr>맑은 고딕</vt:lpstr>
      <vt:lpstr>Arial</vt:lpstr>
      <vt:lpstr>Cambria Math</vt:lpstr>
      <vt:lpstr>Lucida Sans Typewriter</vt:lpstr>
      <vt:lpstr>Symbol</vt:lpstr>
      <vt:lpstr>Times New Roman</vt:lpstr>
      <vt:lpstr>template</vt:lpstr>
      <vt:lpstr>PowerPoint 프레젠테이션</vt:lpstr>
      <vt:lpstr>Random Access Scheme for CAP and Peering Period</vt:lpstr>
      <vt:lpstr>Introduction</vt:lpstr>
      <vt:lpstr>p-EIED in a Nutshell</vt:lpstr>
      <vt:lpstr>Optimization of p-EIED – Peering Period</vt:lpstr>
      <vt:lpstr>Optimization of p-EIED – CAP</vt:lpstr>
      <vt:lpstr>Features of p-EIED</vt:lpstr>
      <vt:lpstr>Motion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Byung-Jae Kwak</cp:lastModifiedBy>
  <cp:revision>79</cp:revision>
  <cp:lastPrinted>1998-02-10T13:28:06Z</cp:lastPrinted>
  <dcterms:created xsi:type="dcterms:W3CDTF">2014-03-12T01:39:25Z</dcterms:created>
  <dcterms:modified xsi:type="dcterms:W3CDTF">2015-09-15T13:23:16Z</dcterms:modified>
</cp:coreProperties>
</file>