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62" r:id="rId3"/>
    <p:sldId id="415" r:id="rId4"/>
    <p:sldId id="286" r:id="rId5"/>
    <p:sldId id="417" r:id="rId6"/>
    <p:sldId id="418" r:id="rId7"/>
    <p:sldId id="419" r:id="rId8"/>
    <p:sldId id="420" r:id="rId9"/>
    <p:sldId id="416" r:id="rId10"/>
    <p:sldId id="28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86490" autoAdjust="0"/>
  </p:normalViewPr>
  <p:slideViewPr>
    <p:cSldViewPr>
      <p:cViewPr>
        <p:scale>
          <a:sx n="110" d="100"/>
          <a:sy n="110" d="100"/>
        </p:scale>
        <p:origin x="-54" y="-36"/>
      </p:cViewPr>
      <p:guideLst>
        <p:guide orient="horz" pos="2160"/>
        <p:guide pos="2880"/>
      </p:guideLst>
    </p:cSldViewPr>
  </p:slideViewPr>
  <p:notesTextViewPr>
    <p:cViewPr>
      <p:scale>
        <a:sx n="1" d="1"/>
        <a:sy n="1" d="1"/>
      </p:scale>
      <p:origin x="0" y="0"/>
    </p:cViewPr>
  </p:notesTextViewPr>
  <p:notesViewPr>
    <p:cSldViewPr>
      <p:cViewPr varScale="1">
        <p:scale>
          <a:sx n="91" d="100"/>
          <a:sy n="91" d="100"/>
        </p:scale>
        <p:origin x="-1686" y="-57"/>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4</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8</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9</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10</a:t>
            </a:fld>
            <a:endParaRPr lang="en-US" altLang="ko-KR"/>
          </a:p>
        </p:txBody>
      </p:sp>
    </p:spTree>
    <p:extLst>
      <p:ext uri="{BB962C8B-B14F-4D97-AF65-F5344CB8AC3E}">
        <p14:creationId xmlns:p14="http://schemas.microsoft.com/office/powerpoint/2010/main" val="4235865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Various Authors (TG3e Proposal)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September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802.15-15-0723-00-003e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latin typeface="Times New Roman" pitchFamily="18" charset="0"/>
                <a:cs typeface="Times New Roman" pitchFamily="18" charset="0"/>
              </a:rPr>
              <a:t>Proposal </a:t>
            </a:r>
            <a:r>
              <a:rPr lang="pt-BR" altLang="ja-JP" sz="1400" dirty="0">
                <a:latin typeface="Times New Roman" pitchFamily="18" charset="0"/>
                <a:cs typeface="Times New Roman" pitchFamily="18" charset="0"/>
              </a:rPr>
              <a:t>for </a:t>
            </a:r>
            <a:r>
              <a:rPr lang="pt-BR" altLang="ja-JP" sz="1400" dirty="0" smtClean="0">
                <a:latin typeface="Times New Roman" pitchFamily="18" charset="0"/>
                <a:cs typeface="Times New Roman" pitchFamily="18" charset="0"/>
              </a:rPr>
              <a:t>IEEE802.15.3e – Connection establishment using expected RSSI]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dirty="0" smtClean="0">
                <a:latin typeface="Times New Roman" pitchFamily="18" charset="0"/>
                <a:ea typeface="ＭＳ Ｐゴシック" charset="-128"/>
                <a:cs typeface="Times New Roman" pitchFamily="18" charset="0"/>
              </a:rPr>
              <a:t>10 September 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Ken </a:t>
            </a:r>
            <a:r>
              <a:rPr lang="en-US" altLang="ja-JP" sz="1400" dirty="0" smtClean="0">
                <a:latin typeface="Times New Roman" pitchFamily="18" charset="0"/>
                <a:ea typeface="ＭＳ Ｐゴシック" charset="-128"/>
                <a:cs typeface="Times New Roman" pitchFamily="18" charset="0"/>
              </a:rPr>
              <a:t>Hiraga,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baseline="30000" dirty="0" smtClean="0">
                <a:latin typeface="Times New Roman" pitchFamily="18" charset="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baseline="30000" dirty="0">
                <a:latin typeface="Times New Roman"/>
              </a:rPr>
              <a:t>1</a:t>
            </a:r>
            <a:r>
              <a:rPr lang="en-US" altLang="ja-JP" sz="1400" dirty="0" smtClean="0">
                <a:latin typeface="Times New Roman" pitchFamily="18" charset="0"/>
                <a:ea typeface="ＭＳ Ｐゴシック" charset="-128"/>
                <a:cs typeface="Times New Roman" pitchFamily="18" charset="0"/>
              </a:rPr>
              <a:t>, JRC, NTT,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jasonlee@etri.re.kr</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supporting material on connection establishment using expected RS</a:t>
            </a:r>
            <a:r>
              <a:rPr lang="en-US" altLang="ko-KR" sz="1400" dirty="0" smtClean="0">
                <a:ea typeface="ＭＳ Ｐゴシック" charset="-128"/>
                <a:cs typeface="Times New Roman" pitchFamily="18" charset="0"/>
              </a:rPr>
              <a:t>SI </a:t>
            </a:r>
            <a:r>
              <a:rPr lang="en-US" altLang="ja-JP" sz="1400" dirty="0" smtClean="0">
                <a:latin typeface="Times New Roman" pitchFamily="18" charset="0"/>
                <a:ea typeface="ＭＳ Ｐゴシック" charset="-128"/>
                <a:cs typeface="Times New Roman" pitchFamily="18" charset="0"/>
              </a:rPr>
              <a:t>of the full MAC/PHY proposal for HRCP regarding touch action.</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 full set of specifications for 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sz="4800" dirty="0" smtClean="0">
                <a:solidFill>
                  <a:schemeClr val="tx1"/>
                </a:solidFill>
                <a:ea typeface="굴림" pitchFamily="50" charset="-127"/>
              </a:rPr>
              <a:t>Q &amp; A</a:t>
            </a:r>
            <a:endParaRPr lang="ko-KR" altLang="en-US" sz="4800" dirty="0" smtClean="0">
              <a:solidFill>
                <a:schemeClr val="tx1"/>
              </a:solidFill>
              <a:ea typeface="굴림" pitchFamily="50" charset="-127"/>
            </a:endParaRPr>
          </a:p>
        </p:txBody>
      </p:sp>
      <p:sp>
        <p:nvSpPr>
          <p:cNvPr id="7"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143455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3726343243"/>
              </p:ext>
            </p:extLst>
          </p:nvPr>
        </p:nvGraphicFramePr>
        <p:xfrm>
          <a:off x="741873" y="1380226"/>
          <a:ext cx="7694761" cy="4523116"/>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Corporation</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Masashi Shimizu</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masashi.shimizu@upr-net.co.jp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3</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9" name="正方形/長方形 2"/>
          <p:cNvSpPr/>
          <p:nvPr/>
        </p:nvSpPr>
        <p:spPr>
          <a:xfrm>
            <a:off x="914400" y="2527893"/>
            <a:ext cx="7254815" cy="2431435"/>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a:t>
            </a:r>
            <a:r>
              <a:rPr lang="pt-BR" altLang="ja-JP" sz="3600" dirty="0" smtClean="0">
                <a:latin typeface="Times New Roman" pitchFamily="18" charset="0"/>
                <a:cs typeface="Times New Roman" pitchFamily="18" charset="0"/>
              </a:rPr>
              <a:t>IEEE802.15.3e </a:t>
            </a: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r>
              <a:rPr lang="en-US" altLang="ja-JP" sz="2800" dirty="0" smtClean="0">
                <a:latin typeface="Times New Roman" panose="02020603050405020304" pitchFamily="18" charset="0"/>
                <a:cs typeface="Times New Roman" panose="02020603050405020304" pitchFamily="18" charset="0"/>
              </a:rPr>
              <a:t>(Connection Establishment using Expected RSSI)</a:t>
            </a:r>
            <a:endParaRPr lang="en-US" altLang="ja-JP" sz="28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10" name="날짜 개체 틀 3"/>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September 2015</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Touch Action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Bringing </a:t>
            </a:r>
            <a:r>
              <a:rPr lang="en-US" altLang="ko-KR" sz="2000" kern="0" dirty="0"/>
              <a:t>the antennas to within about 1 cm </a:t>
            </a:r>
            <a:r>
              <a:rPr lang="en-US" altLang="ko-KR" sz="2000" kern="0" dirty="0" smtClean="0"/>
              <a:t>should </a:t>
            </a:r>
            <a:r>
              <a:rPr lang="en-US" altLang="ko-KR" sz="2000" kern="0" dirty="0"/>
              <a:t>trigger the two devices to establish </a:t>
            </a:r>
            <a:r>
              <a:rPr lang="en-US" altLang="ko-KR" sz="2000" kern="0" dirty="0" smtClean="0"/>
              <a:t>connection</a:t>
            </a:r>
          </a:p>
          <a:p>
            <a:r>
              <a:rPr lang="en-US" altLang="ko-KR" sz="2000" kern="0" dirty="0" smtClean="0"/>
              <a:t>PPC Indicates “Expected RSSI” value in the beacons for this purpose</a:t>
            </a:r>
          </a:p>
          <a:p>
            <a:pPr lvl="1"/>
            <a:r>
              <a:rPr lang="en-US" altLang="ko-KR" sz="1800" dirty="0"/>
              <a:t>The Expected RSSI </a:t>
            </a:r>
            <a:r>
              <a:rPr lang="en-US" altLang="ko-KR" sz="1800" dirty="0" smtClean="0"/>
              <a:t>field in the beacon </a:t>
            </a:r>
            <a:r>
              <a:rPr lang="en-US" altLang="ko-KR" sz="1800" dirty="0"/>
              <a:t>indicates the RSSI value of received signal at the antenna input of DEV </a:t>
            </a:r>
            <a:endParaRPr lang="en-US" altLang="ko-KR" sz="1800" dirty="0" smtClean="0"/>
          </a:p>
          <a:p>
            <a:pPr lvl="2"/>
            <a:r>
              <a:rPr lang="en-US" altLang="ko-KR" sz="1600" dirty="0" smtClean="0"/>
              <a:t>Expected signal strength of </a:t>
            </a:r>
            <a:r>
              <a:rPr lang="en-US" altLang="ko-KR" sz="1600" dirty="0"/>
              <a:t>the </a:t>
            </a:r>
            <a:r>
              <a:rPr lang="en-US" altLang="ko-KR" sz="1600" dirty="0" smtClean="0"/>
              <a:t>beacon frame from </a:t>
            </a:r>
            <a:r>
              <a:rPr lang="en-US" altLang="ko-KR" sz="1600" dirty="0"/>
              <a:t>the viewpoint </a:t>
            </a:r>
            <a:r>
              <a:rPr lang="en-US" altLang="ko-KR" sz="1600" dirty="0" smtClean="0"/>
              <a:t>of other DEV </a:t>
            </a:r>
            <a:r>
              <a:rPr lang="en-US" altLang="ko-KR" sz="1600" dirty="0"/>
              <a:t>that will </a:t>
            </a:r>
            <a:r>
              <a:rPr lang="en-US" altLang="ko-KR" sz="1600" dirty="0" smtClean="0"/>
              <a:t>receive </a:t>
            </a:r>
            <a:r>
              <a:rPr lang="en-US" altLang="ko-KR" sz="1600" dirty="0"/>
              <a:t>the beacon </a:t>
            </a:r>
            <a:r>
              <a:rPr lang="en-US" altLang="ko-KR" sz="1600" dirty="0" smtClean="0"/>
              <a:t>at </a:t>
            </a:r>
            <a:r>
              <a:rPr lang="en-US" altLang="ko-KR" sz="1600" dirty="0"/>
              <a:t>the connection </a:t>
            </a:r>
            <a:r>
              <a:rPr lang="en-US" altLang="ko-KR" sz="1600" dirty="0" smtClean="0"/>
              <a:t>establishment trigger boundary (1 cm)</a:t>
            </a:r>
          </a:p>
          <a:p>
            <a:pPr lvl="2"/>
            <a:r>
              <a:rPr lang="en-US" altLang="ko-KR" sz="1600" dirty="0" smtClean="0"/>
              <a:t>The </a:t>
            </a:r>
            <a:r>
              <a:rPr lang="en-US" altLang="ko-KR" sz="1600" dirty="0"/>
              <a:t>manufacturer of </a:t>
            </a:r>
            <a:r>
              <a:rPr lang="en-US" altLang="ko-KR" sz="1600" dirty="0" smtClean="0"/>
              <a:t>the PPC </a:t>
            </a:r>
            <a:r>
              <a:rPr lang="en-US" altLang="ko-KR" sz="1600" dirty="0"/>
              <a:t>presets the </a:t>
            </a:r>
            <a:r>
              <a:rPr lang="en-US" altLang="ko-KR" sz="1600" dirty="0" smtClean="0"/>
              <a:t>value (</a:t>
            </a:r>
            <a:r>
              <a:rPr lang="en-US" altLang="ko-KR" sz="1600" dirty="0"/>
              <a:t>How to set the </a:t>
            </a:r>
            <a:r>
              <a:rPr lang="en-US" altLang="ko-KR" sz="1600" dirty="0" smtClean="0"/>
              <a:t>value is </a:t>
            </a:r>
            <a:r>
              <a:rPr lang="en-US" altLang="ko-KR" sz="1600" dirty="0"/>
              <a:t>out of the scope </a:t>
            </a:r>
            <a:r>
              <a:rPr lang="en-US" altLang="ko-KR" sz="1600" dirty="0" smtClean="0"/>
              <a:t>of standardization</a:t>
            </a:r>
            <a:r>
              <a:rPr lang="en-US" altLang="ko-KR" sz="1600" dirty="0"/>
              <a:t>)</a:t>
            </a:r>
          </a:p>
          <a:p>
            <a:pPr lvl="1"/>
            <a:r>
              <a:rPr lang="en-US" altLang="ko-KR" sz="1800" dirty="0"/>
              <a:t>The DEV </a:t>
            </a:r>
            <a:r>
              <a:rPr lang="en-US" altLang="ko-KR" sz="1800" dirty="0" smtClean="0"/>
              <a:t>only transmits </a:t>
            </a:r>
            <a:r>
              <a:rPr lang="en-US" altLang="ko-KR" sz="1800" dirty="0"/>
              <a:t>an Association Request command when the actual received RSSI level of the </a:t>
            </a:r>
            <a:r>
              <a:rPr lang="en-US" altLang="ko-KR" sz="1800" dirty="0" smtClean="0"/>
              <a:t>beacon measured by the DEV </a:t>
            </a:r>
            <a:r>
              <a:rPr lang="en-US" altLang="ko-KR" sz="1800" dirty="0"/>
              <a:t>exceeds this value </a:t>
            </a:r>
            <a:endParaRPr lang="en-US" altLang="ko-KR" sz="1800" kern="0" dirty="0" smtClean="0"/>
          </a:p>
        </p:txBody>
      </p:sp>
      <p:graphicFrame>
        <p:nvGraphicFramePr>
          <p:cNvPr id="7" name="표 6"/>
          <p:cNvGraphicFramePr>
            <a:graphicFrameLocks noGrp="1"/>
          </p:cNvGraphicFramePr>
          <p:nvPr>
            <p:extLst>
              <p:ext uri="{D42A27DB-BD31-4B8C-83A1-F6EECF244321}">
                <p14:modId xmlns:p14="http://schemas.microsoft.com/office/powerpoint/2010/main" val="1580253370"/>
              </p:ext>
            </p:extLst>
          </p:nvPr>
        </p:nvGraphicFramePr>
        <p:xfrm>
          <a:off x="1619672" y="5805264"/>
          <a:ext cx="6480720" cy="542920"/>
        </p:xfrm>
        <a:graphic>
          <a:graphicData uri="http://schemas.openxmlformats.org/drawingml/2006/table">
            <a:tbl>
              <a:tblPr firstRow="1" firstCol="1" bandRow="1">
                <a:tableStyleId>{5C22544A-7EE6-4342-B048-85BDC9FD1C3A}</a:tableStyleId>
              </a:tblPr>
              <a:tblGrid>
                <a:gridCol w="648072"/>
                <a:gridCol w="1008112"/>
                <a:gridCol w="1093212"/>
                <a:gridCol w="968818"/>
                <a:gridCol w="1304059"/>
                <a:gridCol w="1458447"/>
              </a:tblGrid>
              <a:tr h="144016">
                <a:tc>
                  <a:txBody>
                    <a:bodyPr/>
                    <a:lstStyle/>
                    <a:p>
                      <a:pPr algn="ctr">
                        <a:spcAft>
                          <a:spcPts val="0"/>
                        </a:spcAft>
                      </a:pPr>
                      <a:r>
                        <a:rPr lang="en-US" sz="1000" dirty="0">
                          <a:effectLst/>
                          <a:latin typeface="+mn-lt"/>
                        </a:rPr>
                        <a:t>octet: </a:t>
                      </a:r>
                      <a:r>
                        <a:rPr lang="en-US" sz="1000" baseline="0" dirty="0" smtClean="0">
                          <a:effectLst/>
                          <a:latin typeface="+mn-lt"/>
                        </a:rPr>
                        <a:t> </a:t>
                      </a:r>
                      <a:endParaRPr lang="ko-KR" sz="1200" dirty="0">
                        <a:effectLst/>
                        <a:latin typeface="+mn-lt"/>
                        <a:ea typeface="MS Mincho"/>
                      </a:endParaRPr>
                    </a:p>
                  </a:txBody>
                  <a:tcPr marL="68580" marR="68580" marT="0" marB="0"/>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ko-KR" sz="1000" dirty="0" smtClean="0">
                        <a:effectLst/>
                        <a:latin typeface="+mn-lt"/>
                        <a:ea typeface="MS Mincho"/>
                      </a:endParaRPr>
                    </a:p>
                  </a:txBody>
                  <a:tcPr marL="68580" marR="68580" marT="0" marB="0"/>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effectLst/>
                          <a:latin typeface="+mn-lt"/>
                          <a:ea typeface="MS Mincho"/>
                        </a:rPr>
                        <a:t>1</a:t>
                      </a:r>
                      <a:endParaRPr lang="ko-KR" altLang="ko-KR" sz="1000" dirty="0" smtClean="0">
                        <a:effectLst/>
                        <a:latin typeface="+mn-lt"/>
                        <a:ea typeface="MS Mincho"/>
                      </a:endParaRPr>
                    </a:p>
                  </a:txBody>
                  <a:tcPr marL="68580" marR="68580" marT="0" marB="0"/>
                </a:tc>
                <a:tc>
                  <a:txBody>
                    <a:bodyPr/>
                    <a:lstStyle/>
                    <a:p>
                      <a:pPr algn="ctr">
                        <a:spcAft>
                          <a:spcPts val="0"/>
                        </a:spcAft>
                      </a:pPr>
                      <a:r>
                        <a:rPr lang="en-US" altLang="ko-KR" sz="1000" dirty="0" smtClean="0">
                          <a:effectLst/>
                          <a:latin typeface="+mn-lt"/>
                          <a:ea typeface="MS Mincho"/>
                        </a:rPr>
                        <a:t>1</a:t>
                      </a:r>
                      <a:endParaRPr lang="ko-KR" sz="1000" dirty="0">
                        <a:effectLst/>
                        <a:latin typeface="+mn-lt"/>
                        <a:ea typeface="MS Mincho"/>
                      </a:endParaRPr>
                    </a:p>
                  </a:txBody>
                  <a:tcPr marL="68580" marR="68580" marT="0" marB="0"/>
                </a:tc>
                <a:tc>
                  <a:txBody>
                    <a:bodyPr/>
                    <a:lstStyle/>
                    <a:p>
                      <a:pPr algn="ctr">
                        <a:spcAft>
                          <a:spcPts val="0"/>
                        </a:spcAft>
                      </a:pPr>
                      <a:r>
                        <a:rPr lang="en-US" sz="1000" dirty="0">
                          <a:effectLst/>
                          <a:latin typeface="+mn-lt"/>
                        </a:rPr>
                        <a:t>2</a:t>
                      </a:r>
                      <a:endParaRPr lang="ko-KR" sz="1000" dirty="0">
                        <a:effectLst/>
                        <a:latin typeface="+mn-lt"/>
                        <a:ea typeface="MS Mincho"/>
                      </a:endParaRPr>
                    </a:p>
                  </a:txBody>
                  <a:tcPr marL="68580" marR="68580" marT="0" marB="0"/>
                </a:tc>
                <a:tc>
                  <a:txBody>
                    <a:bodyPr/>
                    <a:lstStyle/>
                    <a:p>
                      <a:pPr algn="ctr">
                        <a:spcAft>
                          <a:spcPts val="0"/>
                        </a:spcAft>
                      </a:pPr>
                      <a:endParaRPr lang="ko-KR" sz="1200" dirty="0">
                        <a:effectLst/>
                        <a:latin typeface="+mn-lt"/>
                        <a:ea typeface="MS Mincho"/>
                      </a:endParaRPr>
                    </a:p>
                  </a:txBody>
                  <a:tcPr marL="68580" marR="68580" marT="0" marB="0"/>
                </a:tc>
              </a:tr>
              <a:tr h="360040">
                <a:tc>
                  <a:txBody>
                    <a:bodyPr/>
                    <a:lstStyle/>
                    <a:p>
                      <a:pPr algn="ctr">
                        <a:spcAft>
                          <a:spcPts val="0"/>
                        </a:spcAft>
                      </a:pPr>
                      <a:endParaRPr lang="ko-KR" sz="1200" dirty="0">
                        <a:effectLst/>
                        <a:latin typeface="+mn-lt"/>
                        <a:ea typeface="MS Mincho"/>
                      </a:endParaRPr>
                    </a:p>
                  </a:txBody>
                  <a:tcPr marL="68580" marR="68580" marT="0" marB="0"/>
                </a:tc>
                <a:tc>
                  <a:txBody>
                    <a:bodyPr/>
                    <a:lstStyle/>
                    <a:p>
                      <a:pPr algn="ctr">
                        <a:spcAft>
                          <a:spcPts val="0"/>
                        </a:spcAft>
                      </a:pPr>
                      <a:r>
                        <a:rPr lang="en-US" altLang="ko-KR" sz="1200" dirty="0" smtClean="0">
                          <a:effectLst/>
                          <a:latin typeface="+mn-lt"/>
                        </a:rPr>
                        <a:t>…….</a:t>
                      </a:r>
                      <a:endParaRPr lang="ko-KR" sz="1200" dirty="0">
                        <a:effectLst/>
                        <a:latin typeface="+mn-lt"/>
                        <a:ea typeface="MS Mincho"/>
                      </a:endParaRPr>
                    </a:p>
                  </a:txBody>
                  <a:tcPr marL="68580" marR="68580" marT="0" marB="0"/>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900" dirty="0" smtClean="0">
                          <a:effectLst/>
                          <a:latin typeface="+mn-lt"/>
                        </a:rPr>
                        <a:t>Expected RSSI</a:t>
                      </a:r>
                      <a:endParaRPr lang="ko-KR" altLang="ko-KR" sz="900" dirty="0" smtClean="0">
                        <a:effectLst/>
                        <a:latin typeface="+mn-lt"/>
                        <a:ea typeface="MS Mincho"/>
                      </a:endParaRPr>
                    </a:p>
                    <a:p>
                      <a:pPr algn="ctr">
                        <a:spcAft>
                          <a:spcPts val="0"/>
                        </a:spcAft>
                      </a:pPr>
                      <a:endParaRPr lang="ko-KR" sz="1200" dirty="0">
                        <a:effectLst/>
                        <a:latin typeface="+mn-lt"/>
                        <a:ea typeface="MS Mincho"/>
                      </a:endParaRPr>
                    </a:p>
                  </a:txBody>
                  <a:tcPr marL="68580" marR="68580" marT="0" marB="0"/>
                </a:tc>
                <a:tc>
                  <a:txBody>
                    <a:bodyPr/>
                    <a:lstStyle/>
                    <a:p>
                      <a:pPr algn="ctr">
                        <a:spcAft>
                          <a:spcPts val="0"/>
                        </a:spcAft>
                      </a:pPr>
                      <a:r>
                        <a:rPr lang="en-US" altLang="ko-KR" sz="1200" dirty="0" smtClean="0">
                          <a:effectLst/>
                          <a:latin typeface="+mn-lt"/>
                        </a:rPr>
                        <a:t>…….</a:t>
                      </a:r>
                      <a:endParaRPr lang="ko-KR" sz="1200" dirty="0">
                        <a:effectLst/>
                        <a:latin typeface="+mn-lt"/>
                      </a:endParaRPr>
                    </a:p>
                  </a:txBody>
                  <a:tcPr marL="68580" marR="68580" marT="0" marB="0"/>
                </a:tc>
                <a:tc>
                  <a:txBody>
                    <a:bodyPr/>
                    <a:lstStyle/>
                    <a:p>
                      <a:pPr algn="ctr">
                        <a:spcAft>
                          <a:spcPts val="0"/>
                        </a:spcAft>
                      </a:pPr>
                      <a:r>
                        <a:rPr lang="en-US" sz="900" dirty="0">
                          <a:effectLst/>
                          <a:latin typeface="+mn-lt"/>
                        </a:rPr>
                        <a:t>Recommended </a:t>
                      </a:r>
                      <a:endParaRPr lang="ko-KR" sz="1200" dirty="0">
                        <a:effectLst/>
                        <a:latin typeface="+mn-lt"/>
                      </a:endParaRPr>
                    </a:p>
                    <a:p>
                      <a:pPr algn="ctr">
                        <a:spcAft>
                          <a:spcPts val="0"/>
                        </a:spcAft>
                      </a:pPr>
                      <a:r>
                        <a:rPr lang="en-US" sz="900" dirty="0">
                          <a:effectLst/>
                          <a:latin typeface="+mn-lt"/>
                        </a:rPr>
                        <a:t>ATP</a:t>
                      </a:r>
                      <a:endParaRPr lang="ko-KR" sz="1200" dirty="0">
                        <a:effectLst/>
                        <a:latin typeface="+mn-lt"/>
                        <a:ea typeface="MS Mincho"/>
                      </a:endParaRPr>
                    </a:p>
                  </a:txBody>
                  <a:tcPr marL="68580" marR="68580" marT="0" marB="0"/>
                </a:tc>
                <a:tc>
                  <a:txBody>
                    <a:bodyPr/>
                    <a:lstStyle/>
                    <a:p>
                      <a:pPr algn="ctr">
                        <a:spcAft>
                          <a:spcPts val="0"/>
                        </a:spcAft>
                      </a:pPr>
                      <a:endParaRPr lang="ko-KR" sz="1200" dirty="0">
                        <a:effectLst/>
                        <a:latin typeface="+mn-lt"/>
                        <a:ea typeface="MS Mincho"/>
                      </a:endParaRPr>
                    </a:p>
                  </a:txBody>
                  <a:tcPr marL="68580" marR="68580" marT="0" marB="0"/>
                </a:tc>
              </a:tr>
            </a:tbl>
          </a:graphicData>
        </a:graphic>
      </p:graphicFrame>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230005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10" name="날짜 개체 틀 3"/>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September 2015</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1" name="날짜 개체 틀 3"/>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September 2015</a:t>
            </a:r>
            <a:endParaRPr lang="en-US" altLang="ko-KR" dirty="0"/>
          </a:p>
        </p:txBody>
      </p:sp>
      <p:sp>
        <p:nvSpPr>
          <p:cNvPr id="15"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6"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Touch Action (2/3)</a:t>
            </a:r>
            <a:endParaRPr lang="ko-KR" altLang="en-US" kern="0" dirty="0"/>
          </a:p>
        </p:txBody>
      </p:sp>
      <p:cxnSp>
        <p:nvCxnSpPr>
          <p:cNvPr id="17" name="직선 연결선 16"/>
          <p:cNvCxnSpPr/>
          <p:nvPr/>
        </p:nvCxnSpPr>
        <p:spPr bwMode="auto">
          <a:xfrm flipH="1">
            <a:off x="845874" y="1916832"/>
            <a:ext cx="6838" cy="4320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p:nvPr/>
        </p:nvCxnSpPr>
        <p:spPr bwMode="auto">
          <a:xfrm>
            <a:off x="4525120" y="3366859"/>
            <a:ext cx="0" cy="196628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539552" y="1614100"/>
            <a:ext cx="457176" cy="276999"/>
          </a:xfrm>
          <a:prstGeom prst="rect">
            <a:avLst/>
          </a:prstGeom>
          <a:noFill/>
        </p:spPr>
        <p:txBody>
          <a:bodyPr wrap="none" rtlCol="0">
            <a:spAutoFit/>
          </a:bodyPr>
          <a:lstStyle/>
          <a:p>
            <a:r>
              <a:rPr lang="en-US" altLang="ko-KR" dirty="0" smtClean="0"/>
              <a:t>PPC</a:t>
            </a:r>
            <a:endParaRPr lang="ko-KR" altLang="en-US" dirty="0"/>
          </a:p>
        </p:txBody>
      </p:sp>
      <p:sp>
        <p:nvSpPr>
          <p:cNvPr id="20" name="TextBox 19"/>
          <p:cNvSpPr txBox="1"/>
          <p:nvPr/>
        </p:nvSpPr>
        <p:spPr>
          <a:xfrm>
            <a:off x="4674563" y="2397656"/>
            <a:ext cx="2307042" cy="2277547"/>
          </a:xfrm>
          <a:prstGeom prst="rect">
            <a:avLst/>
          </a:prstGeom>
          <a:noFill/>
        </p:spPr>
        <p:txBody>
          <a:bodyPr wrap="none" rtlCol="0">
            <a:spAutoFit/>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smtClean="0"/>
          </a:p>
          <a:p>
            <a:r>
              <a:rPr lang="en-US" altLang="ko-KR" dirty="0" smtClean="0"/>
              <a:t>DEV</a:t>
            </a:r>
          </a:p>
          <a:p>
            <a:endParaRPr lang="en-US" altLang="ko-KR" sz="1000" dirty="0" smtClean="0"/>
          </a:p>
          <a:p>
            <a:pPr marL="171450" indent="-171450">
              <a:buFontTx/>
              <a:buChar char="-"/>
            </a:pPr>
            <a:r>
              <a:rPr lang="en-US" altLang="ko-KR" dirty="0" smtClean="0"/>
              <a:t>If measured RSSI &gt;= </a:t>
            </a:r>
          </a:p>
          <a:p>
            <a:r>
              <a:rPr lang="en-US" altLang="ko-KR" dirty="0"/>
              <a:t> </a:t>
            </a:r>
            <a:r>
              <a:rPr lang="en-US" altLang="ko-KR" dirty="0" smtClean="0"/>
              <a:t>    expected RSSI value indicated </a:t>
            </a:r>
          </a:p>
          <a:p>
            <a:r>
              <a:rPr lang="en-US" altLang="ko-KR" dirty="0"/>
              <a:t> </a:t>
            </a:r>
            <a:r>
              <a:rPr lang="en-US" altLang="ko-KR" dirty="0" smtClean="0"/>
              <a:t>    by the beacon,  DEV triggers </a:t>
            </a:r>
          </a:p>
          <a:p>
            <a:r>
              <a:rPr lang="en-US" altLang="ko-KR" dirty="0"/>
              <a:t> </a:t>
            </a:r>
            <a:r>
              <a:rPr lang="en-US" altLang="ko-KR" dirty="0" smtClean="0"/>
              <a:t>   connection establishment</a:t>
            </a:r>
          </a:p>
        </p:txBody>
      </p:sp>
      <p:cxnSp>
        <p:nvCxnSpPr>
          <p:cNvPr id="21" name="직선 화살표 연결선 20"/>
          <p:cNvCxnSpPr/>
          <p:nvPr/>
        </p:nvCxnSpPr>
        <p:spPr bwMode="auto">
          <a:xfrm>
            <a:off x="946094" y="3366859"/>
            <a:ext cx="3435010" cy="36004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직선 화살표 연결선 21"/>
          <p:cNvCxnSpPr/>
          <p:nvPr/>
        </p:nvCxnSpPr>
        <p:spPr bwMode="auto">
          <a:xfrm flipH="1">
            <a:off x="996730" y="4086939"/>
            <a:ext cx="3384374" cy="36004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직선 화살표 연결선 22"/>
          <p:cNvCxnSpPr/>
          <p:nvPr/>
        </p:nvCxnSpPr>
        <p:spPr bwMode="auto">
          <a:xfrm>
            <a:off x="1068736" y="4807019"/>
            <a:ext cx="3312368" cy="2880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직선 화살표 연결선 23"/>
          <p:cNvCxnSpPr/>
          <p:nvPr/>
        </p:nvCxnSpPr>
        <p:spPr bwMode="auto">
          <a:xfrm>
            <a:off x="971600" y="2286739"/>
            <a:ext cx="4320480" cy="4175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직선 연결선 24"/>
          <p:cNvCxnSpPr/>
          <p:nvPr/>
        </p:nvCxnSpPr>
        <p:spPr bwMode="auto">
          <a:xfrm flipV="1">
            <a:off x="4572000" y="1614100"/>
            <a:ext cx="3168352" cy="1824768"/>
          </a:xfrm>
          <a:prstGeom prst="line">
            <a:avLst/>
          </a:prstGeom>
          <a:solidFill>
            <a:schemeClr val="accent1"/>
          </a:solidFill>
          <a:ln w="12700" cap="flat" cmpd="sng" algn="ctr">
            <a:solidFill>
              <a:srgbClr val="0033CC"/>
            </a:solidFill>
            <a:prstDash val="dash"/>
            <a:round/>
            <a:headEnd type="arrow"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직선 연결선 25"/>
          <p:cNvCxnSpPr/>
          <p:nvPr/>
        </p:nvCxnSpPr>
        <p:spPr bwMode="auto">
          <a:xfrm>
            <a:off x="7938374" y="1916832"/>
            <a:ext cx="18002" cy="4208397"/>
          </a:xfrm>
          <a:prstGeom prst="line">
            <a:avLst/>
          </a:prstGeom>
          <a:solidFill>
            <a:schemeClr val="accent1"/>
          </a:solidFill>
          <a:ln w="1270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직선 화살표 연결선 26"/>
          <p:cNvCxnSpPr/>
          <p:nvPr/>
        </p:nvCxnSpPr>
        <p:spPr bwMode="auto">
          <a:xfrm>
            <a:off x="852712" y="5445224"/>
            <a:ext cx="3672408"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직선 화살표 연결선 27"/>
          <p:cNvCxnSpPr/>
          <p:nvPr/>
        </p:nvCxnSpPr>
        <p:spPr bwMode="auto">
          <a:xfrm>
            <a:off x="852712" y="6021288"/>
            <a:ext cx="7085662"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1275066" y="5445224"/>
            <a:ext cx="2936894" cy="461665"/>
          </a:xfrm>
          <a:prstGeom prst="rect">
            <a:avLst/>
          </a:prstGeom>
          <a:noFill/>
        </p:spPr>
        <p:txBody>
          <a:bodyPr wrap="none" rtlCol="0">
            <a:spAutoFit/>
          </a:bodyPr>
          <a:lstStyle/>
          <a:p>
            <a:r>
              <a:rPr lang="en-US" altLang="ko-KR" dirty="0" smtClean="0"/>
              <a:t>Connection establishment trigger boundary </a:t>
            </a:r>
          </a:p>
          <a:p>
            <a:r>
              <a:rPr lang="en-US" altLang="ko-KR" dirty="0" smtClean="0"/>
              <a:t>for touch action (1 cm )</a:t>
            </a:r>
            <a:r>
              <a:rPr lang="ko-KR" altLang="en-US" dirty="0" smtClean="0"/>
              <a:t> </a:t>
            </a:r>
            <a:endParaRPr lang="en-US" altLang="ko-KR" dirty="0" smtClean="0"/>
          </a:p>
        </p:txBody>
      </p:sp>
      <p:sp>
        <p:nvSpPr>
          <p:cNvPr id="30" name="TextBox 29"/>
          <p:cNvSpPr txBox="1"/>
          <p:nvPr/>
        </p:nvSpPr>
        <p:spPr>
          <a:xfrm>
            <a:off x="3667630" y="6160191"/>
            <a:ext cx="1617751" cy="276999"/>
          </a:xfrm>
          <a:prstGeom prst="rect">
            <a:avLst/>
          </a:prstGeom>
          <a:noFill/>
        </p:spPr>
        <p:txBody>
          <a:bodyPr wrap="none" rtlCol="0">
            <a:spAutoFit/>
          </a:bodyPr>
          <a:lstStyle/>
          <a:p>
            <a:r>
              <a:rPr lang="en-US" altLang="ko-KR" dirty="0" smtClean="0"/>
              <a:t>Range of  PPC (10 cm)</a:t>
            </a:r>
            <a:endParaRPr lang="ko-KR" altLang="en-US" dirty="0"/>
          </a:p>
        </p:txBody>
      </p:sp>
      <p:cxnSp>
        <p:nvCxnSpPr>
          <p:cNvPr id="31" name="직선 연결선 30"/>
          <p:cNvCxnSpPr/>
          <p:nvPr/>
        </p:nvCxnSpPr>
        <p:spPr bwMode="auto">
          <a:xfrm>
            <a:off x="4516119" y="1916832"/>
            <a:ext cx="9001" cy="4230463"/>
          </a:xfrm>
          <a:prstGeom prst="line">
            <a:avLst/>
          </a:prstGeom>
          <a:solidFill>
            <a:schemeClr val="accent1"/>
          </a:solidFill>
          <a:ln w="1270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2004840" y="3933056"/>
            <a:ext cx="1447832" cy="276999"/>
          </a:xfrm>
          <a:prstGeom prst="rect">
            <a:avLst/>
          </a:prstGeom>
          <a:noFill/>
        </p:spPr>
        <p:txBody>
          <a:bodyPr wrap="none" rtlCol="0">
            <a:spAutoFit/>
          </a:bodyPr>
          <a:lstStyle/>
          <a:p>
            <a:r>
              <a:rPr lang="en-US" altLang="ko-KR" dirty="0" smtClean="0"/>
              <a:t>Association Request</a:t>
            </a:r>
          </a:p>
        </p:txBody>
      </p:sp>
      <p:sp>
        <p:nvSpPr>
          <p:cNvPr id="33" name="TextBox 32"/>
          <p:cNvSpPr txBox="1"/>
          <p:nvPr/>
        </p:nvSpPr>
        <p:spPr>
          <a:xfrm>
            <a:off x="2042737" y="4592161"/>
            <a:ext cx="1630575" cy="276999"/>
          </a:xfrm>
          <a:prstGeom prst="rect">
            <a:avLst/>
          </a:prstGeom>
          <a:noFill/>
        </p:spPr>
        <p:txBody>
          <a:bodyPr wrap="none" rtlCol="0">
            <a:spAutoFit/>
          </a:bodyPr>
          <a:lstStyle/>
          <a:p>
            <a:r>
              <a:rPr lang="en-US" altLang="ko-KR" dirty="0" smtClean="0"/>
              <a:t>Association Response </a:t>
            </a:r>
          </a:p>
        </p:txBody>
      </p:sp>
      <p:sp>
        <p:nvSpPr>
          <p:cNvPr id="34" name="TextBox 33"/>
          <p:cNvSpPr txBox="1"/>
          <p:nvPr/>
        </p:nvSpPr>
        <p:spPr>
          <a:xfrm>
            <a:off x="1661450" y="2009740"/>
            <a:ext cx="2332690" cy="276999"/>
          </a:xfrm>
          <a:prstGeom prst="rect">
            <a:avLst/>
          </a:prstGeom>
          <a:noFill/>
        </p:spPr>
        <p:txBody>
          <a:bodyPr wrap="none" rtlCol="0">
            <a:spAutoFit/>
          </a:bodyPr>
          <a:lstStyle/>
          <a:p>
            <a:r>
              <a:rPr lang="en-US" altLang="ko-KR" dirty="0" smtClean="0"/>
              <a:t>Beacon indicating expected RSSI  </a:t>
            </a:r>
          </a:p>
        </p:txBody>
      </p:sp>
      <p:sp>
        <p:nvSpPr>
          <p:cNvPr id="35" name="TextBox 34"/>
          <p:cNvSpPr txBox="1"/>
          <p:nvPr/>
        </p:nvSpPr>
        <p:spPr>
          <a:xfrm>
            <a:off x="5746319" y="3028309"/>
            <a:ext cx="1120820" cy="646331"/>
          </a:xfrm>
          <a:prstGeom prst="rect">
            <a:avLst/>
          </a:prstGeom>
          <a:noFill/>
        </p:spPr>
        <p:txBody>
          <a:bodyPr wrap="none" rtlCol="0">
            <a:spAutoFit/>
          </a:bodyPr>
          <a:lstStyle/>
          <a:p>
            <a:r>
              <a:rPr lang="en-US" altLang="ko-KR" dirty="0" smtClean="0"/>
              <a:t>DEV receives </a:t>
            </a:r>
          </a:p>
          <a:p>
            <a:r>
              <a:rPr lang="en-US" altLang="ko-KR" dirty="0" smtClean="0"/>
              <a:t>beacons and</a:t>
            </a:r>
          </a:p>
          <a:p>
            <a:r>
              <a:rPr lang="en-US" altLang="ko-KR" dirty="0" smtClean="0"/>
              <a:t>measures RSSI</a:t>
            </a:r>
          </a:p>
        </p:txBody>
      </p:sp>
      <p:sp>
        <p:nvSpPr>
          <p:cNvPr id="36" name="TextBox 35"/>
          <p:cNvSpPr txBox="1"/>
          <p:nvPr/>
        </p:nvSpPr>
        <p:spPr>
          <a:xfrm>
            <a:off x="1691680" y="3212976"/>
            <a:ext cx="2332690" cy="276999"/>
          </a:xfrm>
          <a:prstGeom prst="rect">
            <a:avLst/>
          </a:prstGeom>
          <a:noFill/>
        </p:spPr>
        <p:txBody>
          <a:bodyPr wrap="none" rtlCol="0">
            <a:spAutoFit/>
          </a:bodyPr>
          <a:lstStyle/>
          <a:p>
            <a:r>
              <a:rPr lang="en-US" altLang="ko-KR" dirty="0" smtClean="0"/>
              <a:t>Beacon indicating expected RSSI  </a:t>
            </a:r>
          </a:p>
        </p:txBody>
      </p:sp>
      <p:sp>
        <p:nvSpPr>
          <p:cNvPr id="37" name="TextBox 36"/>
          <p:cNvSpPr txBox="1"/>
          <p:nvPr/>
        </p:nvSpPr>
        <p:spPr>
          <a:xfrm>
            <a:off x="6140021" y="2357005"/>
            <a:ext cx="1807354" cy="276999"/>
          </a:xfrm>
          <a:prstGeom prst="rect">
            <a:avLst/>
          </a:prstGeom>
          <a:noFill/>
        </p:spPr>
        <p:txBody>
          <a:bodyPr wrap="none" rtlCol="0">
            <a:spAutoFit/>
          </a:bodyPr>
          <a:lstStyle/>
          <a:p>
            <a:r>
              <a:rPr lang="en-US" altLang="ko-KR" dirty="0" smtClean="0"/>
              <a:t>DEV approaches to a PPC</a:t>
            </a:r>
          </a:p>
        </p:txBody>
      </p:sp>
      <p:sp>
        <p:nvSpPr>
          <p:cNvPr id="38" name="TextBox 37"/>
          <p:cNvSpPr txBox="1"/>
          <p:nvPr/>
        </p:nvSpPr>
        <p:spPr>
          <a:xfrm>
            <a:off x="7140262" y="1463722"/>
            <a:ext cx="500458" cy="276999"/>
          </a:xfrm>
          <a:prstGeom prst="rect">
            <a:avLst/>
          </a:prstGeom>
          <a:noFill/>
        </p:spPr>
        <p:txBody>
          <a:bodyPr wrap="none" rtlCol="0">
            <a:spAutoFit/>
          </a:bodyPr>
          <a:lstStyle/>
          <a:p>
            <a:r>
              <a:rPr lang="en-US" altLang="ko-KR" dirty="0" smtClean="0"/>
              <a:t>DEV</a:t>
            </a:r>
            <a:endParaRPr lang="ko-KR" altLang="en-US" dirty="0"/>
          </a:p>
        </p:txBody>
      </p:sp>
      <p:sp>
        <p:nvSpPr>
          <p:cNvPr id="39" name="TextBox 38"/>
          <p:cNvSpPr txBox="1"/>
          <p:nvPr/>
        </p:nvSpPr>
        <p:spPr>
          <a:xfrm>
            <a:off x="5295678" y="2575937"/>
            <a:ext cx="500458" cy="276999"/>
          </a:xfrm>
          <a:prstGeom prst="rect">
            <a:avLst/>
          </a:prstGeom>
          <a:noFill/>
        </p:spPr>
        <p:txBody>
          <a:bodyPr wrap="none" rtlCol="0">
            <a:spAutoFit/>
          </a:bodyPr>
          <a:lstStyle/>
          <a:p>
            <a:r>
              <a:rPr lang="en-US" altLang="ko-KR" dirty="0" smtClean="0"/>
              <a:t>DEV</a:t>
            </a:r>
            <a:endParaRPr lang="ko-KR" altLang="en-US" dirty="0"/>
          </a:p>
        </p:txBody>
      </p:sp>
    </p:spTree>
    <p:extLst>
      <p:ext uri="{BB962C8B-B14F-4D97-AF65-F5344CB8AC3E}">
        <p14:creationId xmlns:p14="http://schemas.microsoft.com/office/powerpoint/2010/main" val="218453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41"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42"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6</a:t>
            </a:fld>
            <a:endParaRPr lang="en-US" altLang="ko-KR"/>
          </a:p>
        </p:txBody>
      </p:sp>
      <p:pic>
        <p:nvPicPr>
          <p:cNvPr id="43" name="그림 42"/>
          <p:cNvPicPr>
            <a:picLocks noChangeAspect="1"/>
          </p:cNvPicPr>
          <p:nvPr/>
        </p:nvPicPr>
        <p:blipFill rotWithShape="1">
          <a:blip r:embed="rId3">
            <a:extLst>
              <a:ext uri="{28A0092B-C50C-407E-A947-70E740481C1C}">
                <a14:useLocalDpi xmlns:a14="http://schemas.microsoft.com/office/drawing/2010/main" val="0"/>
              </a:ext>
            </a:extLst>
          </a:blip>
          <a:srcRect l="6720" t="5422" r="7704" b="4110"/>
          <a:stretch/>
        </p:blipFill>
        <p:spPr>
          <a:xfrm>
            <a:off x="611560" y="1484783"/>
            <a:ext cx="6264697" cy="4968553"/>
          </a:xfrm>
          <a:prstGeom prst="rect">
            <a:avLst/>
          </a:prstGeom>
        </p:spPr>
      </p:pic>
      <p:cxnSp>
        <p:nvCxnSpPr>
          <p:cNvPr id="44" name="직선 연결선 43"/>
          <p:cNvCxnSpPr/>
          <p:nvPr/>
        </p:nvCxnSpPr>
        <p:spPr bwMode="auto">
          <a:xfrm>
            <a:off x="3913684" y="1160748"/>
            <a:ext cx="0" cy="4860539"/>
          </a:xfrm>
          <a:prstGeom prst="line">
            <a:avLst/>
          </a:prstGeom>
          <a:solidFill>
            <a:schemeClr val="accent1"/>
          </a:solidFill>
          <a:ln w="28575"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Box 44"/>
          <p:cNvSpPr txBox="1"/>
          <p:nvPr/>
        </p:nvSpPr>
        <p:spPr>
          <a:xfrm>
            <a:off x="1835696" y="3119772"/>
            <a:ext cx="2028119" cy="646331"/>
          </a:xfrm>
          <a:prstGeom prst="rect">
            <a:avLst/>
          </a:prstGeom>
          <a:noFill/>
        </p:spPr>
        <p:txBody>
          <a:bodyPr wrap="none" rtlCol="0">
            <a:spAutoFit/>
          </a:bodyPr>
          <a:lstStyle/>
          <a:p>
            <a:r>
              <a:rPr lang="en-US" altLang="ko-KR" dirty="0" smtClean="0"/>
              <a:t>29 dB</a:t>
            </a:r>
          </a:p>
          <a:p>
            <a:r>
              <a:rPr lang="en-US" altLang="ko-KR" dirty="0" smtClean="0">
                <a:solidFill>
                  <a:srgbClr val="FF0000"/>
                </a:solidFill>
              </a:rPr>
              <a:t>(expected RSSI value </a:t>
            </a:r>
          </a:p>
          <a:p>
            <a:r>
              <a:rPr lang="en-US" altLang="ko-KR" dirty="0" smtClean="0">
                <a:solidFill>
                  <a:srgbClr val="FF0000"/>
                </a:solidFill>
              </a:rPr>
              <a:t>at 1 cm indicated by the PPC</a:t>
            </a:r>
            <a:r>
              <a:rPr lang="en-US" altLang="ko-KR" dirty="0" smtClean="0">
                <a:solidFill>
                  <a:srgbClr val="0033CC"/>
                </a:solidFill>
              </a:rPr>
              <a:t>)</a:t>
            </a:r>
            <a:endParaRPr lang="ko-KR" altLang="en-US" dirty="0">
              <a:solidFill>
                <a:srgbClr val="0033CC"/>
              </a:solidFill>
            </a:endParaRPr>
          </a:p>
        </p:txBody>
      </p:sp>
      <p:cxnSp>
        <p:nvCxnSpPr>
          <p:cNvPr id="46" name="직선 화살표 연결선 45"/>
          <p:cNvCxnSpPr/>
          <p:nvPr/>
        </p:nvCxnSpPr>
        <p:spPr bwMode="auto">
          <a:xfrm>
            <a:off x="1014730" y="1412776"/>
            <a:ext cx="2898954"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p:cNvSpPr txBox="1"/>
          <p:nvPr/>
        </p:nvSpPr>
        <p:spPr>
          <a:xfrm>
            <a:off x="2378185" y="1160748"/>
            <a:ext cx="1617751" cy="276999"/>
          </a:xfrm>
          <a:prstGeom prst="rect">
            <a:avLst/>
          </a:prstGeom>
          <a:noFill/>
        </p:spPr>
        <p:txBody>
          <a:bodyPr wrap="none" rtlCol="0">
            <a:spAutoFit/>
          </a:bodyPr>
          <a:lstStyle/>
          <a:p>
            <a:r>
              <a:rPr lang="en-US" altLang="ko-KR" dirty="0" smtClean="0"/>
              <a:t>Range of  PPC (10 cm)</a:t>
            </a:r>
            <a:endParaRPr lang="ko-KR" altLang="en-US" dirty="0"/>
          </a:p>
        </p:txBody>
      </p:sp>
      <p:cxnSp>
        <p:nvCxnSpPr>
          <p:cNvPr id="48" name="직선 연결선 47"/>
          <p:cNvCxnSpPr/>
          <p:nvPr/>
        </p:nvCxnSpPr>
        <p:spPr bwMode="auto">
          <a:xfrm>
            <a:off x="1403648" y="1299247"/>
            <a:ext cx="0" cy="4902061"/>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직선 화살표 연결선 48"/>
          <p:cNvCxnSpPr/>
          <p:nvPr/>
        </p:nvCxnSpPr>
        <p:spPr bwMode="auto">
          <a:xfrm>
            <a:off x="1043608" y="3248980"/>
            <a:ext cx="360040"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921" y="2888940"/>
            <a:ext cx="1056700" cy="461665"/>
          </a:xfrm>
          <a:prstGeom prst="rect">
            <a:avLst/>
          </a:prstGeom>
          <a:noFill/>
        </p:spPr>
        <p:txBody>
          <a:bodyPr wrap="none" rtlCol="0">
            <a:spAutoFit/>
          </a:bodyPr>
          <a:lstStyle/>
          <a:p>
            <a:r>
              <a:rPr lang="en-US" altLang="ko-KR" dirty="0" smtClean="0"/>
              <a:t>Touch Action </a:t>
            </a:r>
          </a:p>
          <a:p>
            <a:r>
              <a:rPr lang="en-US" altLang="ko-KR" dirty="0" smtClean="0"/>
              <a:t>Range (1cm)</a:t>
            </a:r>
            <a:endParaRPr lang="ko-KR" altLang="en-US" dirty="0"/>
          </a:p>
        </p:txBody>
      </p:sp>
      <p:sp>
        <p:nvSpPr>
          <p:cNvPr id="51" name="TextBox 50"/>
          <p:cNvSpPr txBox="1"/>
          <p:nvPr/>
        </p:nvSpPr>
        <p:spPr>
          <a:xfrm>
            <a:off x="6732240" y="1571886"/>
            <a:ext cx="2411759" cy="4832092"/>
          </a:xfrm>
          <a:prstGeom prst="rect">
            <a:avLst/>
          </a:prstGeom>
          <a:noFill/>
        </p:spPr>
        <p:txBody>
          <a:bodyPr wrap="square" rtlCol="0">
            <a:spAutoFit/>
          </a:bodyPr>
          <a:lstStyle/>
          <a:p>
            <a:endParaRPr lang="en-US" altLang="ko-KR" dirty="0" smtClean="0"/>
          </a:p>
          <a:p>
            <a:endParaRPr lang="en-US" altLang="ko-KR" dirty="0"/>
          </a:p>
          <a:p>
            <a:pPr marL="171450" indent="-171450">
              <a:buFont typeface="Arial" panose="020B0604020202020204" pitchFamily="34" charset="0"/>
              <a:buChar char="•"/>
            </a:pPr>
            <a:r>
              <a:rPr lang="en-US" altLang="ko-KR" sz="1400" dirty="0" smtClean="0"/>
              <a:t>29 dB </a:t>
            </a:r>
            <a:r>
              <a:rPr lang="en-US" altLang="ko-KR" sz="1400" dirty="0" err="1" smtClean="0"/>
              <a:t>pathloss</a:t>
            </a:r>
            <a:r>
              <a:rPr lang="en-US" altLang="ko-KR" sz="1400" dirty="0" smtClean="0"/>
              <a:t> at 1 cm distance</a:t>
            </a:r>
          </a:p>
          <a:p>
            <a:pPr marL="171450" indent="-171450">
              <a:buFont typeface="Arial" panose="020B0604020202020204" pitchFamily="34" charset="0"/>
              <a:buChar char="•"/>
            </a:pPr>
            <a:endParaRPr lang="en-US" altLang="ko-KR" sz="1400" dirty="0" smtClean="0"/>
          </a:p>
          <a:p>
            <a:pPr marL="171450" indent="-171450">
              <a:buFont typeface="Arial" panose="020B0604020202020204" pitchFamily="34" charset="0"/>
              <a:buChar char="•"/>
            </a:pPr>
            <a:r>
              <a:rPr lang="en-US" altLang="ko-KR" sz="1400" dirty="0" smtClean="0"/>
              <a:t>Around the 1cm boundary (Green area), 1 dB </a:t>
            </a:r>
            <a:r>
              <a:rPr lang="en-US" altLang="ko-KR" sz="1400" dirty="0"/>
              <a:t>m</a:t>
            </a:r>
            <a:r>
              <a:rPr lang="en-US" altLang="ko-KR" sz="1400" dirty="0" smtClean="0"/>
              <a:t>easurement error by the DEV corresponds to just 2 mm error from the target touch action distance</a:t>
            </a:r>
          </a:p>
          <a:p>
            <a:pPr marL="171450" indent="-171450">
              <a:buFont typeface="Arial" panose="020B0604020202020204" pitchFamily="34" charset="0"/>
              <a:buChar char="•"/>
            </a:pPr>
            <a:endParaRPr lang="en-US" altLang="ko-KR" sz="1400" dirty="0" smtClean="0"/>
          </a:p>
          <a:p>
            <a:pPr marL="171450" indent="-171450">
              <a:buFontTx/>
              <a:buChar char="-"/>
            </a:pPr>
            <a:r>
              <a:rPr lang="en-US" altLang="ko-KR" dirty="0" smtClean="0"/>
              <a:t>In most implementations it is expected that a DEV can trigger connection around 1 cm boundary</a:t>
            </a:r>
          </a:p>
          <a:p>
            <a:pPr marL="171450" indent="-171450">
              <a:buFontTx/>
              <a:buChar char="-"/>
            </a:pPr>
            <a:endParaRPr lang="en-US" altLang="ko-KR" dirty="0" smtClean="0"/>
          </a:p>
          <a:p>
            <a:pPr marL="171450" indent="-171450">
              <a:buFontTx/>
              <a:buChar char="-"/>
            </a:pPr>
            <a:r>
              <a:rPr lang="en-US" altLang="ko-KR" dirty="0" smtClean="0"/>
              <a:t>A manufacturer may preset the expected RSSI value considering some margin (choose smaller value) to prevent the case in which a DEV cannot trigger connection (Implementation Issue)</a:t>
            </a:r>
          </a:p>
        </p:txBody>
      </p:sp>
      <p:sp>
        <p:nvSpPr>
          <p:cNvPr id="52" name="타원 51"/>
          <p:cNvSpPr/>
          <p:nvPr/>
        </p:nvSpPr>
        <p:spPr bwMode="auto">
          <a:xfrm>
            <a:off x="1259632" y="3537012"/>
            <a:ext cx="324036" cy="330992"/>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3" name="순서도: 연결자 52"/>
          <p:cNvSpPr/>
          <p:nvPr/>
        </p:nvSpPr>
        <p:spPr bwMode="auto">
          <a:xfrm>
            <a:off x="1342769" y="3632552"/>
            <a:ext cx="121758" cy="105253"/>
          </a:xfrm>
          <a:prstGeom prst="flowChartConnector">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4" name="직선 연결선 53"/>
          <p:cNvCxnSpPr/>
          <p:nvPr/>
        </p:nvCxnSpPr>
        <p:spPr bwMode="auto">
          <a:xfrm flipV="1">
            <a:off x="1464527" y="3473306"/>
            <a:ext cx="371169" cy="21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직선 연결선 54"/>
          <p:cNvCxnSpPr/>
          <p:nvPr/>
        </p:nvCxnSpPr>
        <p:spPr bwMode="auto">
          <a:xfrm>
            <a:off x="1475656" y="3825044"/>
            <a:ext cx="381633" cy="3257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p:cNvSpPr txBox="1"/>
          <p:nvPr/>
        </p:nvSpPr>
        <p:spPr>
          <a:xfrm>
            <a:off x="1855197" y="4214052"/>
            <a:ext cx="1566454" cy="461665"/>
          </a:xfrm>
          <a:prstGeom prst="rect">
            <a:avLst/>
          </a:prstGeom>
          <a:noFill/>
        </p:spPr>
        <p:txBody>
          <a:bodyPr wrap="none" rtlCol="0">
            <a:spAutoFit/>
          </a:bodyPr>
          <a:lstStyle/>
          <a:p>
            <a:r>
              <a:rPr lang="en-US" altLang="ko-KR" dirty="0" smtClean="0">
                <a:solidFill>
                  <a:srgbClr val="FF0000"/>
                </a:solidFill>
              </a:rPr>
              <a:t>Measured RSSI value </a:t>
            </a:r>
          </a:p>
          <a:p>
            <a:r>
              <a:rPr lang="en-US" altLang="ko-KR" dirty="0">
                <a:solidFill>
                  <a:srgbClr val="FF0000"/>
                </a:solidFill>
              </a:rPr>
              <a:t>b</a:t>
            </a:r>
            <a:r>
              <a:rPr lang="en-US" altLang="ko-KR" dirty="0" smtClean="0">
                <a:solidFill>
                  <a:srgbClr val="FF0000"/>
                </a:solidFill>
              </a:rPr>
              <a:t>y the DEV  </a:t>
            </a:r>
          </a:p>
        </p:txBody>
      </p:sp>
      <p:cxnSp>
        <p:nvCxnSpPr>
          <p:cNvPr id="57" name="직선 연결선 56"/>
          <p:cNvCxnSpPr/>
          <p:nvPr/>
        </p:nvCxnSpPr>
        <p:spPr bwMode="auto">
          <a:xfrm>
            <a:off x="1464527" y="3776440"/>
            <a:ext cx="3960440" cy="0"/>
          </a:xfrm>
          <a:prstGeom prst="line">
            <a:avLst/>
          </a:prstGeom>
          <a:solidFill>
            <a:schemeClr val="accent1"/>
          </a:solidFill>
          <a:ln w="12700" cap="flat" cmpd="sng" algn="ctr">
            <a:solidFill>
              <a:srgbClr val="0033CC"/>
            </a:solidFill>
            <a:prstDash val="dash"/>
            <a:round/>
            <a:headEnd type="arrow"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Box 57"/>
          <p:cNvSpPr txBox="1"/>
          <p:nvPr/>
        </p:nvSpPr>
        <p:spPr>
          <a:xfrm>
            <a:off x="4060790" y="3494052"/>
            <a:ext cx="1807354" cy="276999"/>
          </a:xfrm>
          <a:prstGeom prst="rect">
            <a:avLst/>
          </a:prstGeom>
          <a:noFill/>
        </p:spPr>
        <p:txBody>
          <a:bodyPr wrap="none" rtlCol="0">
            <a:spAutoFit/>
          </a:bodyPr>
          <a:lstStyle/>
          <a:p>
            <a:r>
              <a:rPr lang="en-US" altLang="ko-KR" dirty="0" smtClean="0"/>
              <a:t>DEV approaches to a PPC</a:t>
            </a:r>
          </a:p>
        </p:txBody>
      </p:sp>
      <p:sp>
        <p:nvSpPr>
          <p:cNvPr id="59"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Touch Action (3/3)</a:t>
            </a:r>
            <a:endParaRPr lang="ko-KR" altLang="en-US" kern="0" dirty="0"/>
          </a:p>
        </p:txBody>
      </p:sp>
    </p:spTree>
    <p:extLst>
      <p:ext uri="{BB962C8B-B14F-4D97-AF65-F5344CB8AC3E}">
        <p14:creationId xmlns:p14="http://schemas.microsoft.com/office/powerpoint/2010/main" val="60759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23"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24"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7</a:t>
            </a:fld>
            <a:endParaRPr lang="en-US" altLang="ko-KR"/>
          </a:p>
        </p:txBody>
      </p:sp>
      <p:sp>
        <p:nvSpPr>
          <p:cNvPr id="25" name="TextBox 24"/>
          <p:cNvSpPr txBox="1"/>
          <p:nvPr/>
        </p:nvSpPr>
        <p:spPr>
          <a:xfrm>
            <a:off x="6300192" y="1342799"/>
            <a:ext cx="2736304" cy="3693319"/>
          </a:xfrm>
          <a:prstGeom prst="rect">
            <a:avLst/>
          </a:prstGeom>
          <a:noFill/>
        </p:spPr>
        <p:txBody>
          <a:bodyPr wrap="square" rtlCol="0">
            <a:spAutoFit/>
          </a:bodyPr>
          <a:lstStyle/>
          <a:p>
            <a:endParaRPr lang="en-US" altLang="ko-KR" dirty="0" smtClean="0"/>
          </a:p>
          <a:p>
            <a:pPr marL="171450" indent="-171450">
              <a:buFont typeface="Arial" panose="020B0604020202020204" pitchFamily="34" charset="0"/>
              <a:buChar char="•"/>
            </a:pPr>
            <a:r>
              <a:rPr lang="en-US" altLang="ko-KR" sz="1400" dirty="0" smtClean="0"/>
              <a:t>Simulation Condition</a:t>
            </a:r>
          </a:p>
          <a:p>
            <a:pPr marL="285750" indent="-285750">
              <a:buFontTx/>
              <a:buChar char="-"/>
            </a:pPr>
            <a:r>
              <a:rPr lang="en-US" altLang="ko-KR" sz="1400" dirty="0" smtClean="0"/>
              <a:t>fc </a:t>
            </a:r>
            <a:r>
              <a:rPr lang="en-US" altLang="ko-KR" sz="1400" dirty="0"/>
              <a:t>= 64.8 GHz, </a:t>
            </a:r>
            <a:r>
              <a:rPr lang="en-US" altLang="ko-KR" sz="1400" dirty="0" smtClean="0"/>
              <a:t>fs </a:t>
            </a:r>
            <a:r>
              <a:rPr lang="en-US" altLang="ko-KR" sz="1400" dirty="0"/>
              <a:t>= 1.76 </a:t>
            </a:r>
            <a:r>
              <a:rPr lang="en-US" altLang="ko-KR" sz="1400" dirty="0" smtClean="0"/>
              <a:t>GHz</a:t>
            </a:r>
          </a:p>
          <a:p>
            <a:pPr marL="285750" indent="-285750">
              <a:buFontTx/>
              <a:buChar char="-"/>
            </a:pPr>
            <a:r>
              <a:rPr lang="en-US" altLang="ko-KR" sz="1400" dirty="0" smtClean="0"/>
              <a:t>SISO </a:t>
            </a:r>
            <a:r>
              <a:rPr lang="en-US" altLang="ko-KR" sz="1400" dirty="0"/>
              <a:t>single Channel model </a:t>
            </a:r>
            <a:r>
              <a:rPr lang="en-US" altLang="ko-KR" sz="1400" dirty="0" smtClean="0"/>
              <a:t>(IEEE 802.15.3e)</a:t>
            </a:r>
          </a:p>
          <a:p>
            <a:pPr marL="285750" indent="-285750">
              <a:buFontTx/>
              <a:buChar char="-"/>
            </a:pPr>
            <a:r>
              <a:rPr lang="en-US" altLang="ko-KR" sz="1400" dirty="0" smtClean="0"/>
              <a:t>TX </a:t>
            </a:r>
            <a:r>
              <a:rPr lang="en-US" altLang="ko-KR" sz="1400" dirty="0"/>
              <a:t>&amp; RX phase noise are </a:t>
            </a:r>
            <a:r>
              <a:rPr lang="en-US" altLang="ko-KR" sz="1400" dirty="0" smtClean="0"/>
              <a:t>considered</a:t>
            </a:r>
          </a:p>
          <a:p>
            <a:pPr marL="285750" indent="-285750">
              <a:buFontTx/>
              <a:buChar char="-"/>
            </a:pPr>
            <a:r>
              <a:rPr lang="en-US" altLang="ko-KR" sz="1400" dirty="0" smtClean="0"/>
              <a:t>Measured RSSI using one OOK Preamble</a:t>
            </a:r>
          </a:p>
          <a:p>
            <a:pPr marL="285750" indent="-285750">
              <a:buFontTx/>
              <a:buChar char="-"/>
            </a:pPr>
            <a:endParaRPr lang="en-US" altLang="ko-KR" sz="1400" dirty="0"/>
          </a:p>
          <a:p>
            <a:pPr marL="285750" indent="-285750">
              <a:buFont typeface="Arial" panose="020B0604020202020204" pitchFamily="34" charset="0"/>
              <a:buChar char="•"/>
            </a:pPr>
            <a:r>
              <a:rPr lang="en-US" altLang="ko-KR" sz="1400" dirty="0" smtClean="0"/>
              <a:t>Result</a:t>
            </a:r>
          </a:p>
          <a:p>
            <a:pPr marL="285750" indent="-285750">
              <a:buFontTx/>
              <a:buChar char="-"/>
            </a:pPr>
            <a:r>
              <a:rPr lang="en-US" altLang="ko-KR" sz="1400" dirty="0" smtClean="0"/>
              <a:t>100 </a:t>
            </a:r>
            <a:r>
              <a:rPr lang="en-US" altLang="ko-KR" sz="1400" dirty="0"/>
              <a:t>simulation run </a:t>
            </a:r>
            <a:r>
              <a:rPr lang="en-US" altLang="ko-KR" sz="1400" dirty="0" smtClean="0"/>
              <a:t>(</a:t>
            </a:r>
            <a:r>
              <a:rPr lang="en-US" altLang="ko-KR" sz="1400" dirty="0"/>
              <a:t>RSSI error variance is max 0.05 dB)</a:t>
            </a:r>
          </a:p>
          <a:p>
            <a:endParaRPr lang="en-US" altLang="ko-KR" sz="1400" dirty="0" smtClean="0"/>
          </a:p>
          <a:p>
            <a:pPr marL="285750" indent="-285750">
              <a:buFont typeface="Wingdings"/>
              <a:buChar char="à"/>
            </a:pPr>
            <a:r>
              <a:rPr lang="en-US" altLang="ko-KR" sz="1400" dirty="0" smtClean="0"/>
              <a:t>Difference between measured RSSI values is negligible </a:t>
            </a:r>
          </a:p>
          <a:p>
            <a:pPr marL="171450" indent="-171450">
              <a:buFont typeface="Arial" panose="020B0604020202020204" pitchFamily="34" charset="0"/>
              <a:buChar char="•"/>
            </a:pPr>
            <a:endParaRPr lang="en-US" altLang="ko-KR" dirty="0" smtClean="0"/>
          </a:p>
        </p:txBody>
      </p:sp>
      <p:sp>
        <p:nvSpPr>
          <p:cNvPr id="26"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Simulation</a:t>
            </a:r>
            <a:endParaRPr lang="ko-KR" altLang="en-US" kern="0" dirty="0"/>
          </a:p>
        </p:txBody>
      </p:sp>
      <p:pic>
        <p:nvPicPr>
          <p:cNvPr id="27" name="그림 26"/>
          <p:cNvPicPr>
            <a:picLocks noChangeAspect="1"/>
          </p:cNvPicPr>
          <p:nvPr/>
        </p:nvPicPr>
        <p:blipFill rotWithShape="1">
          <a:blip r:embed="rId3">
            <a:extLst>
              <a:ext uri="{28A0092B-C50C-407E-A947-70E740481C1C}">
                <a14:useLocalDpi xmlns:a14="http://schemas.microsoft.com/office/drawing/2010/main" val="0"/>
              </a:ext>
            </a:extLst>
          </a:blip>
          <a:srcRect l="6885" t="5369" r="6556" b="4162"/>
          <a:stretch/>
        </p:blipFill>
        <p:spPr>
          <a:xfrm>
            <a:off x="179512" y="1340768"/>
            <a:ext cx="6048672" cy="4742708"/>
          </a:xfrm>
          <a:prstGeom prst="rect">
            <a:avLst/>
          </a:prstGeom>
        </p:spPr>
      </p:pic>
    </p:spTree>
    <p:extLst>
      <p:ext uri="{BB962C8B-B14F-4D97-AF65-F5344CB8AC3E}">
        <p14:creationId xmlns:p14="http://schemas.microsoft.com/office/powerpoint/2010/main" val="2837408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9"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0"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Disconnection</a:t>
            </a:r>
            <a:endParaRPr lang="ko-KR" altLang="en-US" kern="0" dirty="0"/>
          </a:p>
        </p:txBody>
      </p:sp>
      <p:sp>
        <p:nvSpPr>
          <p:cNvPr id="11"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A DEV should be able to disconnect promptly when devices draw apart beyond 10 cm </a:t>
            </a:r>
          </a:p>
          <a:p>
            <a:r>
              <a:rPr lang="en-US" altLang="ko-KR" sz="2000" kern="0" dirty="0" smtClean="0"/>
              <a:t>ATP (Association Timeout Period) field in the beacon can be used for this purpose</a:t>
            </a:r>
          </a:p>
          <a:p>
            <a:pPr lvl="1"/>
            <a:r>
              <a:rPr lang="en-US" altLang="ko-KR" sz="1600" kern="0" dirty="0" smtClean="0"/>
              <a:t>ATP field exists in the legacy spec (15.3)</a:t>
            </a:r>
          </a:p>
          <a:p>
            <a:pPr lvl="1"/>
            <a:r>
              <a:rPr lang="en-US" altLang="ko-KR" sz="1600" dirty="0"/>
              <a:t>maximum amount of time in </a:t>
            </a:r>
            <a:r>
              <a:rPr lang="en-US" altLang="ko-KR" sz="1600" dirty="0" smtClean="0"/>
              <a:t>milliseconds </a:t>
            </a:r>
            <a:r>
              <a:rPr lang="en-US" altLang="ko-KR" sz="1600" dirty="0"/>
              <a:t>that the </a:t>
            </a:r>
            <a:r>
              <a:rPr lang="en-US" altLang="ko-KR" sz="1600" dirty="0" smtClean="0"/>
              <a:t>association relationship </a:t>
            </a:r>
            <a:r>
              <a:rPr lang="en-US" altLang="ko-KR" sz="1600" dirty="0"/>
              <a:t>will be maintained in the absence </a:t>
            </a:r>
            <a:r>
              <a:rPr lang="en-US" altLang="ko-KR" sz="1600" dirty="0" smtClean="0"/>
              <a:t>of  communication </a:t>
            </a:r>
            <a:r>
              <a:rPr lang="en-US" altLang="ko-KR" sz="1600" dirty="0"/>
              <a:t>between the PNC and </a:t>
            </a:r>
            <a:r>
              <a:rPr lang="en-US" altLang="ko-KR" sz="1600" dirty="0" smtClean="0"/>
              <a:t>DEV (802.15.3 spec)</a:t>
            </a:r>
          </a:p>
          <a:p>
            <a:pPr lvl="1"/>
            <a:endParaRPr lang="en-US" altLang="ko-KR" sz="1600" dirty="0" smtClean="0"/>
          </a:p>
          <a:p>
            <a:r>
              <a:rPr lang="en-US" altLang="ko-KR" sz="2000" dirty="0" smtClean="0"/>
              <a:t>If </a:t>
            </a:r>
            <a:r>
              <a:rPr lang="en-US" altLang="ko-KR" sz="2000" dirty="0"/>
              <a:t>a DEV moves out of the range of the lite-PNC (</a:t>
            </a:r>
            <a:r>
              <a:rPr lang="en-US" altLang="ko-KR" sz="2000" dirty="0" err="1"/>
              <a:t>e.g</a:t>
            </a:r>
            <a:r>
              <a:rPr lang="en-US" altLang="ko-KR" sz="2000" dirty="0"/>
              <a:t>, 10 cm), then frames cannot be exchanged and the DEV is disassociated </a:t>
            </a:r>
            <a:r>
              <a:rPr lang="en-US" altLang="ko-KR" sz="2000" dirty="0" smtClean="0"/>
              <a:t>after </a:t>
            </a:r>
            <a:r>
              <a:rPr lang="en-US" altLang="ko-KR" sz="2000" dirty="0"/>
              <a:t>the timeout </a:t>
            </a:r>
            <a:r>
              <a:rPr lang="en-US" altLang="ko-KR" sz="2000" dirty="0" smtClean="0"/>
              <a:t>period indicated in the ATP field</a:t>
            </a:r>
          </a:p>
          <a:p>
            <a:pPr lvl="1"/>
            <a:r>
              <a:rPr lang="en-US" altLang="ko-KR" sz="1600" dirty="0" smtClean="0"/>
              <a:t>The </a:t>
            </a:r>
            <a:r>
              <a:rPr lang="en-US" altLang="ko-KR" sz="1600" dirty="0"/>
              <a:t>range can be adjusted by the lite-PNC by transmit power </a:t>
            </a:r>
            <a:r>
              <a:rPr lang="en-US" altLang="ko-KR" sz="1600" dirty="0" smtClean="0"/>
              <a:t>control</a:t>
            </a:r>
          </a:p>
          <a:p>
            <a:pPr lvl="1"/>
            <a:r>
              <a:rPr lang="en-US" altLang="ko-KR" sz="1600" dirty="0"/>
              <a:t>Timeout period can be adjusted by using ATP value</a:t>
            </a:r>
            <a:endParaRPr lang="en-US" altLang="ko-KR" sz="1600" dirty="0">
              <a:sym typeface="Wingdings" panose="05000000000000000000" pitchFamily="2" charset="2"/>
            </a:endParaRPr>
          </a:p>
          <a:p>
            <a:pPr lvl="1"/>
            <a:endParaRPr lang="en-US" altLang="ko-KR" sz="1600" dirty="0"/>
          </a:p>
          <a:p>
            <a:endParaRPr lang="en-US" altLang="ko-KR" sz="400" kern="0" dirty="0" smtClean="0">
              <a:solidFill>
                <a:srgbClr val="FF0000"/>
              </a:solidFill>
            </a:endParaRPr>
          </a:p>
          <a:p>
            <a:pPr lvl="1"/>
            <a:endParaRPr lang="en-US" altLang="ko-KR" kern="0" dirty="0" smtClean="0"/>
          </a:p>
        </p:txBody>
      </p:sp>
    </p:spTree>
    <p:extLst>
      <p:ext uri="{BB962C8B-B14F-4D97-AF65-F5344CB8AC3E}">
        <p14:creationId xmlns:p14="http://schemas.microsoft.com/office/powerpoint/2010/main" val="4209431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References</a:t>
            </a:r>
            <a:endParaRPr lang="ko-KR" altLang="en-US" sz="3400"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11" name="내용 개체 틀 2"/>
          <p:cNvSpPr txBox="1">
            <a:spLocks/>
          </p:cNvSpPr>
          <p:nvPr/>
        </p:nvSpPr>
        <p:spPr>
          <a:xfrm>
            <a:off x="381000" y="1754088"/>
            <a:ext cx="86106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None/>
            </a:pPr>
            <a:r>
              <a:rPr lang="en-US" altLang="ko-KR" sz="1800" b="0" dirty="0" smtClean="0"/>
              <a:t>[</a:t>
            </a:r>
            <a:r>
              <a:rPr lang="en-US" altLang="ko-KR" sz="1800" b="0" dirty="0"/>
              <a:t>1] TG3e Technical Guidance document, May, 2015</a:t>
            </a:r>
          </a:p>
          <a:p>
            <a:pPr marL="0" indent="0">
              <a:buNone/>
            </a:pPr>
            <a:r>
              <a:rPr lang="en-US" altLang="ko-KR" sz="1800" b="0" dirty="0"/>
              <a:t>[2] TG3e Channel Modeling document, May, 2015</a:t>
            </a:r>
          </a:p>
          <a:p>
            <a:pPr marL="0" indent="0">
              <a:buNone/>
            </a:pPr>
            <a:r>
              <a:rPr lang="en-US" altLang="ko-KR" sz="1800" b="0" dirty="0"/>
              <a:t>[3] IEEE 802.15.3 – 2003 Specification, September 2003</a:t>
            </a:r>
          </a:p>
          <a:p>
            <a:pPr marL="0" indent="0">
              <a:buNone/>
            </a:pPr>
            <a:r>
              <a:rPr lang="en-US" altLang="ko-KR" sz="1800" b="0" dirty="0"/>
              <a:t>[4] IEEE 802.15.3b – 2005 Specification, May 2006</a:t>
            </a:r>
          </a:p>
          <a:p>
            <a:pPr marL="0" indent="0">
              <a:buNone/>
            </a:pPr>
            <a:r>
              <a:rPr lang="en-US" altLang="ko-KR" sz="1800" b="0" dirty="0"/>
              <a:t>[5] IEEE 802.15.3c – 2009 Specification, October </a:t>
            </a:r>
            <a:r>
              <a:rPr lang="en-US" altLang="ko-KR" sz="1800" b="0" dirty="0" smtClean="0"/>
              <a:t>2009</a:t>
            </a:r>
            <a:endParaRPr lang="en-US" altLang="ko-KR" sz="1800" b="0" dirty="0"/>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969488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4676</TotalTime>
  <Words>1020</Words>
  <Application>Microsoft Office PowerPoint</Application>
  <PresentationFormat>화면 슬라이드 쇼(4:3)</PresentationFormat>
  <Paragraphs>231</Paragraphs>
  <Slides>10</Slides>
  <Notes>7</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References</vt:lpstr>
      <vt:lpstr>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jasonlee</cp:lastModifiedBy>
  <cp:revision>313</cp:revision>
  <cp:lastPrinted>1998-02-10T13:28:06Z</cp:lastPrinted>
  <dcterms:created xsi:type="dcterms:W3CDTF">2014-03-12T01:39:25Z</dcterms:created>
  <dcterms:modified xsi:type="dcterms:W3CDTF">2015-09-15T09:25:53Z</dcterms:modified>
</cp:coreProperties>
</file>