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44"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Lst>
  <p:sldSz cx="9144000" cy="6858000" type="screen4x3"/>
  <p:notesSz cx="7010400" cy="92964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9B8"/>
    <a:srgbClr val="FF6600"/>
    <a:srgbClr val="FF9900"/>
    <a:srgbClr val="FF9933"/>
    <a:srgbClr val="00467A"/>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2" autoAdjust="0"/>
    <p:restoredTop sz="86007" autoAdjust="0"/>
  </p:normalViewPr>
  <p:slideViewPr>
    <p:cSldViewPr>
      <p:cViewPr>
        <p:scale>
          <a:sx n="72" d="100"/>
          <a:sy n="72" d="100"/>
        </p:scale>
        <p:origin x="-1062"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3134" y="-77"/>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96217-19E3-416C-8F17-090982C195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C92314EA-F98E-40EF-BE3B-BC64BF9F7150}">
      <dgm:prSet phldrT="[文本]">
        <dgm:style>
          <a:lnRef idx="2">
            <a:schemeClr val="accent1">
              <a:shade val="50000"/>
            </a:schemeClr>
          </a:lnRef>
          <a:fillRef idx="1">
            <a:schemeClr val="accent1"/>
          </a:fillRef>
          <a:effectRef idx="0">
            <a:schemeClr val="accent1"/>
          </a:effectRef>
          <a:fontRef idx="minor">
            <a:schemeClr val="lt1"/>
          </a:fontRef>
        </dgm:style>
      </dgm:prSet>
      <dgm:spPr>
        <a:xfrm>
          <a:off x="673" y="1566"/>
          <a:ext cx="1528056" cy="1472185"/>
        </a:xfrm>
        <a:solidFill>
          <a:srgbClr val="333399"/>
        </a:solidFill>
        <a:ln w="25400" cap="flat" cmpd="sng" algn="ctr">
          <a:solidFill>
            <a:srgbClr val="BBE0E3">
              <a:shade val="50000"/>
            </a:srgbClr>
          </a:solidFill>
          <a:prstDash val="solid"/>
        </a:ln>
        <a:effectLst/>
      </dgm:spPr>
      <dgm:t>
        <a:bodyPr/>
        <a:lstStyle/>
        <a:p>
          <a:r>
            <a:rPr lang="en-US" altLang="zh-CN" b="1" dirty="0" smtClean="0">
              <a:solidFill>
                <a:srgbClr val="FFFFFF"/>
              </a:solidFill>
              <a:latin typeface="微软雅黑" panose="020B0503020204020204" pitchFamily="34" charset="-122"/>
              <a:ea typeface="微软雅黑" panose="020B0503020204020204" pitchFamily="34" charset="-122"/>
              <a:cs typeface="+mn-cs"/>
            </a:rPr>
            <a:t>Conclusion</a:t>
          </a:r>
          <a:endParaRPr lang="zh-CN" altLang="en-US" b="1" dirty="0">
            <a:solidFill>
              <a:srgbClr val="FFFFFF"/>
            </a:solidFill>
            <a:latin typeface="微软雅黑" panose="020B0503020204020204" pitchFamily="34" charset="-122"/>
            <a:ea typeface="微软雅黑" panose="020B0503020204020204" pitchFamily="34" charset="-122"/>
            <a:cs typeface="+mn-cs"/>
          </a:endParaRPr>
        </a:p>
      </dgm:t>
    </dgm:pt>
    <dgm:pt modelId="{A9314F1B-4D6D-4299-B220-6A516EBA152B}" type="parTrans" cxnId="{4978B47F-B5AD-4D4B-9477-3F7BF7434D30}">
      <dgm:prSet/>
      <dgm:spPr/>
      <dgm:t>
        <a:bodyPr/>
        <a:lstStyle/>
        <a:p>
          <a:endParaRPr lang="zh-CN" altLang="en-US"/>
        </a:p>
      </dgm:t>
    </dgm:pt>
    <dgm:pt modelId="{CF04A857-2AC1-498C-9016-969A94D169DC}" type="sibTrans" cxnId="{4978B47F-B5AD-4D4B-9477-3F7BF7434D30}">
      <dgm:prSet/>
      <dgm:spPr/>
      <dgm:t>
        <a:bodyPr/>
        <a:lstStyle/>
        <a:p>
          <a:endParaRPr lang="zh-CN" altLang="en-US"/>
        </a:p>
      </dgm:t>
    </dgm:pt>
    <dgm:pt modelId="{86B57445-7898-4901-9F96-DA0ABF0DC237}">
      <dgm:prSet phldrT="[文本]" custT="1"/>
      <dgm:spPr>
        <a:xfrm rot="5400000">
          <a:off x="3979098" y="-2449670"/>
          <a:ext cx="1443766" cy="6343107"/>
        </a:xfrm>
        <a:solidFill>
          <a:srgbClr val="FFFFFF">
            <a:alpha val="90000"/>
          </a:srgbClr>
        </a:solidFill>
        <a:ln w="57150" cap="flat" cmpd="sng" algn="ctr">
          <a:solidFill>
            <a:srgbClr val="2D2D8A">
              <a:lumMod val="40000"/>
              <a:lumOff val="60000"/>
              <a:alpha val="90000"/>
            </a:srgbClr>
          </a:solidFill>
          <a:prstDash val="solid"/>
        </a:ln>
        <a:effectLst/>
      </dgm:spPr>
      <dgm:t>
        <a:bodyPr/>
        <a:lstStyle/>
        <a:p>
          <a:pPr>
            <a:lnSpc>
              <a:spcPct val="90000"/>
            </a:lnSpc>
          </a:pPr>
          <a:endParaRPr lang="zh-CN" altLang="en-US" sz="18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gm:t>
    </dgm:pt>
    <dgm:pt modelId="{5D50D847-D92A-4F6F-B785-5B50A14835FB}" type="parTrans" cxnId="{0C368C1F-0EFA-48E9-9DF5-B7DD8D917236}">
      <dgm:prSet/>
      <dgm:spPr/>
      <dgm:t>
        <a:bodyPr/>
        <a:lstStyle/>
        <a:p>
          <a:endParaRPr lang="zh-CN" altLang="en-US"/>
        </a:p>
      </dgm:t>
    </dgm:pt>
    <dgm:pt modelId="{53E4F15C-29D8-4FD6-8585-D169A13D1C7B}" type="sibTrans" cxnId="{0C368C1F-0EFA-48E9-9DF5-B7DD8D917236}">
      <dgm:prSet/>
      <dgm:spPr/>
      <dgm:t>
        <a:bodyPr/>
        <a:lstStyle/>
        <a:p>
          <a:endParaRPr lang="zh-CN" altLang="en-US"/>
        </a:p>
      </dgm:t>
    </dgm:pt>
    <dgm:pt modelId="{4A994BEC-15B3-4E21-9680-FDD3D165B66A}">
      <dgm:prSet phldrT="[文本]">
        <dgm:style>
          <a:lnRef idx="2">
            <a:schemeClr val="accent1">
              <a:shade val="50000"/>
            </a:schemeClr>
          </a:lnRef>
          <a:fillRef idx="1">
            <a:schemeClr val="accent1"/>
          </a:fillRef>
          <a:effectRef idx="0">
            <a:schemeClr val="accent1"/>
          </a:effectRef>
          <a:fontRef idx="minor">
            <a:schemeClr val="lt1"/>
          </a:fontRef>
        </dgm:style>
      </dgm:prSet>
      <dgm:spPr>
        <a:xfrm>
          <a:off x="673" y="1547361"/>
          <a:ext cx="1528640" cy="1472185"/>
        </a:xfrm>
        <a:solidFill>
          <a:srgbClr val="DAEDEF">
            <a:lumMod val="50000"/>
          </a:srgbClr>
        </a:solidFill>
        <a:ln w="25400" cap="flat" cmpd="sng" algn="ctr">
          <a:solidFill>
            <a:srgbClr val="BBE0E3">
              <a:shade val="50000"/>
            </a:srgbClr>
          </a:solidFill>
          <a:prstDash val="solid"/>
        </a:ln>
        <a:effectLst/>
      </dgm:spPr>
      <dgm:t>
        <a:bodyPr/>
        <a:lstStyle/>
        <a:p>
          <a:r>
            <a:rPr lang="en-US" altLang="zh-CN" b="1" dirty="0" smtClean="0">
              <a:solidFill>
                <a:srgbClr val="FFFFFF"/>
              </a:solidFill>
              <a:latin typeface="微软雅黑" panose="020B0503020204020204" pitchFamily="34" charset="-122"/>
              <a:ea typeface="微软雅黑" panose="020B0503020204020204" pitchFamily="34" charset="-122"/>
              <a:cs typeface="+mn-cs"/>
            </a:rPr>
            <a:t>Creative Points</a:t>
          </a:r>
          <a:endParaRPr lang="zh-CN" altLang="en-US" b="1" dirty="0">
            <a:solidFill>
              <a:srgbClr val="FFFFFF"/>
            </a:solidFill>
            <a:latin typeface="微软雅黑" panose="020B0503020204020204" pitchFamily="34" charset="-122"/>
            <a:ea typeface="微软雅黑" panose="020B0503020204020204" pitchFamily="34" charset="-122"/>
            <a:cs typeface="+mn-cs"/>
          </a:endParaRPr>
        </a:p>
      </dgm:t>
    </dgm:pt>
    <dgm:pt modelId="{9C4F1A34-9721-4A99-8F43-E5AD68596472}" type="parTrans" cxnId="{265059CB-0257-44D2-B17E-DB6ADCD6F1AC}">
      <dgm:prSet/>
      <dgm:spPr/>
      <dgm:t>
        <a:bodyPr/>
        <a:lstStyle/>
        <a:p>
          <a:endParaRPr lang="zh-CN" altLang="en-US"/>
        </a:p>
      </dgm:t>
    </dgm:pt>
    <dgm:pt modelId="{979A0261-19AB-4FFA-AB4F-86BC0B00C62B}" type="sibTrans" cxnId="{265059CB-0257-44D2-B17E-DB6ADCD6F1AC}">
      <dgm:prSet/>
      <dgm:spPr/>
      <dgm:t>
        <a:bodyPr/>
        <a:lstStyle/>
        <a:p>
          <a:endParaRPr lang="zh-CN" altLang="en-US"/>
        </a:p>
      </dgm:t>
    </dgm:pt>
    <dgm:pt modelId="{DBC8E399-27EA-4430-9AFB-EFBEC944ACEA}">
      <dgm:prSet phldrT="[文本]" custT="1"/>
      <dgm:spPr>
        <a:xfrm rot="5400000">
          <a:off x="3997030" y="-887819"/>
          <a:ext cx="1407114" cy="6342547"/>
        </a:xfrm>
        <a:solidFill>
          <a:srgbClr val="FFFFFF">
            <a:alpha val="90000"/>
          </a:srgbClr>
        </a:solidFill>
        <a:ln w="57150" cap="flat" cmpd="sng" algn="ctr">
          <a:solidFill>
            <a:srgbClr val="DAEDEF">
              <a:lumMod val="75000"/>
              <a:alpha val="90000"/>
            </a:srgbClr>
          </a:solidFill>
          <a:prstDash val="solid"/>
        </a:ln>
        <a:effectLst/>
      </dgm:spPr>
      <dgm:t>
        <a:bodyPr/>
        <a:lstStyle/>
        <a:p>
          <a:pPr>
            <a:lnSpc>
              <a:spcPct val="90000"/>
            </a:lnSpc>
          </a:pPr>
          <a:endParaRPr lang="zh-CN" altLang="en-US" sz="20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gm:t>
    </dgm:pt>
    <dgm:pt modelId="{4364D1AC-03E1-4C7C-901B-135499A5CF19}" type="parTrans" cxnId="{76E0F81D-98FA-4138-B622-A885036C16FB}">
      <dgm:prSet/>
      <dgm:spPr/>
      <dgm:t>
        <a:bodyPr/>
        <a:lstStyle/>
        <a:p>
          <a:endParaRPr lang="zh-CN" altLang="en-US"/>
        </a:p>
      </dgm:t>
    </dgm:pt>
    <dgm:pt modelId="{B62BAF8C-2697-4869-A0B3-16EDF4EF26B1}" type="sibTrans" cxnId="{76E0F81D-98FA-4138-B622-A885036C16FB}">
      <dgm:prSet/>
      <dgm:spPr/>
      <dgm:t>
        <a:bodyPr/>
        <a:lstStyle/>
        <a:p>
          <a:endParaRPr lang="zh-CN" altLang="en-US"/>
        </a:p>
      </dgm:t>
    </dgm:pt>
    <dgm:pt modelId="{841DDDCE-0BCD-4864-9466-ADC2212A722F}">
      <dgm:prSet phldrT="[文本]">
        <dgm:style>
          <a:lnRef idx="2">
            <a:schemeClr val="accent1">
              <a:shade val="50000"/>
            </a:schemeClr>
          </a:lnRef>
          <a:fillRef idx="1">
            <a:schemeClr val="accent1"/>
          </a:fillRef>
          <a:effectRef idx="0">
            <a:schemeClr val="accent1"/>
          </a:effectRef>
          <a:fontRef idx="minor">
            <a:schemeClr val="lt1"/>
          </a:fontRef>
        </dgm:style>
      </dgm:prSet>
      <dgm:spPr>
        <a:xfrm>
          <a:off x="673" y="3121845"/>
          <a:ext cx="1530531" cy="1472185"/>
        </a:xfrm>
        <a:solidFill>
          <a:srgbClr val="993300"/>
        </a:solidFill>
        <a:ln w="25400" cap="flat" cmpd="sng" algn="ctr">
          <a:solidFill>
            <a:srgbClr val="BBE0E3">
              <a:shade val="50000"/>
            </a:srgbClr>
          </a:solidFill>
          <a:prstDash val="solid"/>
        </a:ln>
        <a:effectLst/>
      </dgm:spPr>
      <dgm:t>
        <a:bodyPr/>
        <a:lstStyle/>
        <a:p>
          <a:r>
            <a:rPr lang="en-US" altLang="zh-CN" b="1" dirty="0" smtClean="0">
              <a:solidFill>
                <a:srgbClr val="FFFFFF"/>
              </a:solidFill>
              <a:latin typeface="微软雅黑" panose="020B0503020204020204" pitchFamily="34" charset="-122"/>
              <a:ea typeface="微软雅黑" panose="020B0503020204020204" pitchFamily="34" charset="-122"/>
              <a:cs typeface="+mn-cs"/>
            </a:rPr>
            <a:t>Results</a:t>
          </a:r>
          <a:endParaRPr lang="zh-CN" altLang="en-US" b="1" dirty="0">
            <a:solidFill>
              <a:srgbClr val="FFFFFF"/>
            </a:solidFill>
            <a:latin typeface="微软雅黑" panose="020B0503020204020204" pitchFamily="34" charset="-122"/>
            <a:ea typeface="微软雅黑" panose="020B0503020204020204" pitchFamily="34" charset="-122"/>
            <a:cs typeface="+mn-cs"/>
          </a:endParaRPr>
        </a:p>
      </dgm:t>
    </dgm:pt>
    <dgm:pt modelId="{F45612A9-1A7D-4D39-9EC8-CD949922F9D1}" type="parTrans" cxnId="{860A0306-7059-4274-A2E9-5DC9D7955DA6}">
      <dgm:prSet/>
      <dgm:spPr/>
      <dgm:t>
        <a:bodyPr/>
        <a:lstStyle/>
        <a:p>
          <a:endParaRPr lang="zh-CN" altLang="en-US"/>
        </a:p>
      </dgm:t>
    </dgm:pt>
    <dgm:pt modelId="{54755A06-D37A-46DA-A363-2680E3D8A443}" type="sibTrans" cxnId="{860A0306-7059-4274-A2E9-5DC9D7955DA6}">
      <dgm:prSet/>
      <dgm:spPr/>
      <dgm:t>
        <a:bodyPr/>
        <a:lstStyle/>
        <a:p>
          <a:endParaRPr lang="zh-CN" altLang="en-US"/>
        </a:p>
      </dgm:t>
    </dgm:pt>
    <dgm:pt modelId="{51C1570B-53C9-4AFE-90D0-8B06B477624C}">
      <dgm:prSet phldrT="[文本]" custT="1"/>
      <dgm:spPr>
        <a:xfrm rot="5400000">
          <a:off x="3936378" y="687983"/>
          <a:ext cx="1529565" cy="6339911"/>
        </a:xfrm>
        <a:solidFill>
          <a:srgbClr val="FFFFFF">
            <a:alpha val="90000"/>
          </a:srgbClr>
        </a:solidFill>
        <a:ln w="57150" cap="flat" cmpd="sng" algn="ctr">
          <a:solidFill>
            <a:srgbClr val="FF9999">
              <a:alpha val="90000"/>
            </a:srgbClr>
          </a:solidFill>
          <a:prstDash val="solid"/>
        </a:ln>
        <a:effectLst/>
      </dgm:spPr>
      <dgm:t>
        <a:bodyPr/>
        <a:lstStyle/>
        <a:p>
          <a:pPr>
            <a:lnSpc>
              <a:spcPct val="90000"/>
            </a:lnSpc>
          </a:pPr>
          <a:endParaRPr lang="zh-CN" altLang="en-US" sz="20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gm:t>
    </dgm:pt>
    <dgm:pt modelId="{0FD0A63F-ACF2-46B5-88FB-907289E2C4CB}" type="sibTrans" cxnId="{073866A4-9EF2-4BCD-B7D0-98B49ED0C202}">
      <dgm:prSet/>
      <dgm:spPr/>
      <dgm:t>
        <a:bodyPr/>
        <a:lstStyle/>
        <a:p>
          <a:endParaRPr lang="zh-CN" altLang="en-US"/>
        </a:p>
      </dgm:t>
    </dgm:pt>
    <dgm:pt modelId="{FB2AD291-9979-441A-87D1-465746AB4107}" type="parTrans" cxnId="{073866A4-9EF2-4BCD-B7D0-98B49ED0C202}">
      <dgm:prSet/>
      <dgm:spPr/>
      <dgm:t>
        <a:bodyPr/>
        <a:lstStyle/>
        <a:p>
          <a:endParaRPr lang="zh-CN" altLang="en-US"/>
        </a:p>
      </dgm:t>
    </dgm:pt>
    <dgm:pt modelId="{FC9F6112-7009-43D2-B90C-4B68FA44860C}" type="pres">
      <dgm:prSet presAssocID="{AB796217-19E3-416C-8F17-090982C195F9}" presName="Name0" presStyleCnt="0">
        <dgm:presLayoutVars>
          <dgm:dir/>
          <dgm:animLvl val="lvl"/>
          <dgm:resizeHandles val="exact"/>
        </dgm:presLayoutVars>
      </dgm:prSet>
      <dgm:spPr/>
      <dgm:t>
        <a:bodyPr/>
        <a:lstStyle/>
        <a:p>
          <a:endParaRPr lang="zh-CN" altLang="en-US"/>
        </a:p>
      </dgm:t>
    </dgm:pt>
    <dgm:pt modelId="{C7384D9C-19AD-49F9-82FE-E1A3D8930272}" type="pres">
      <dgm:prSet presAssocID="{C92314EA-F98E-40EF-BE3B-BC64BF9F7150}" presName="linNode" presStyleCnt="0"/>
      <dgm:spPr/>
    </dgm:pt>
    <dgm:pt modelId="{0182395F-DC72-4F1A-A7ED-B62273AF34B2}" type="pres">
      <dgm:prSet presAssocID="{C92314EA-F98E-40EF-BE3B-BC64BF9F7150}" presName="parentText" presStyleLbl="node1" presStyleIdx="0" presStyleCnt="3" custScaleX="68780" custScaleY="174254">
        <dgm:presLayoutVars>
          <dgm:chMax val="1"/>
          <dgm:bulletEnabled val="1"/>
        </dgm:presLayoutVars>
      </dgm:prSet>
      <dgm:spPr>
        <a:prstGeom prst="roundRect">
          <a:avLst/>
        </a:prstGeom>
      </dgm:spPr>
      <dgm:t>
        <a:bodyPr/>
        <a:lstStyle/>
        <a:p>
          <a:endParaRPr lang="zh-CN" altLang="en-US"/>
        </a:p>
      </dgm:t>
    </dgm:pt>
    <dgm:pt modelId="{B2C4B6E4-2D1D-4F9F-BD11-1144FFCF5931}" type="pres">
      <dgm:prSet presAssocID="{C92314EA-F98E-40EF-BE3B-BC64BF9F7150}" presName="descendantText" presStyleLbl="alignAccFollowNode1" presStyleIdx="0" presStyleCnt="3" custScaleX="161955" custScaleY="287109" custLinFactNeighborX="32" custLinFactNeighborY="-6114">
        <dgm:presLayoutVars>
          <dgm:bulletEnabled val="1"/>
        </dgm:presLayoutVars>
      </dgm:prSet>
      <dgm:spPr>
        <a:prstGeom prst="round2SameRect">
          <a:avLst/>
        </a:prstGeom>
      </dgm:spPr>
      <dgm:t>
        <a:bodyPr/>
        <a:lstStyle/>
        <a:p>
          <a:endParaRPr lang="zh-CN" altLang="en-US"/>
        </a:p>
      </dgm:t>
    </dgm:pt>
    <dgm:pt modelId="{72AE8F76-F4AD-4722-B9FC-898429060279}" type="pres">
      <dgm:prSet presAssocID="{CF04A857-2AC1-498C-9016-969A94D169DC}" presName="sp" presStyleCnt="0"/>
      <dgm:spPr/>
    </dgm:pt>
    <dgm:pt modelId="{8CB00FF7-F1E5-49BA-BD19-DD803473CC07}" type="pres">
      <dgm:prSet presAssocID="{4A994BEC-15B3-4E21-9680-FDD3D165B66A}" presName="linNode" presStyleCnt="0"/>
      <dgm:spPr/>
    </dgm:pt>
    <dgm:pt modelId="{2235A24B-B60C-4EE4-9673-F1ACEEBFA5E1}" type="pres">
      <dgm:prSet presAssocID="{4A994BEC-15B3-4E21-9680-FDD3D165B66A}" presName="parentText" presStyleLbl="node1" presStyleIdx="1" presStyleCnt="3" custScaleX="94737">
        <dgm:presLayoutVars>
          <dgm:chMax val="1"/>
          <dgm:bulletEnabled val="1"/>
        </dgm:presLayoutVars>
      </dgm:prSet>
      <dgm:spPr>
        <a:prstGeom prst="roundRect">
          <a:avLst/>
        </a:prstGeom>
      </dgm:spPr>
      <dgm:t>
        <a:bodyPr/>
        <a:lstStyle/>
        <a:p>
          <a:endParaRPr lang="zh-CN" altLang="en-US"/>
        </a:p>
      </dgm:t>
    </dgm:pt>
    <dgm:pt modelId="{81AD0540-DCB1-49E1-BA68-27F27B7D44DF}" type="pres">
      <dgm:prSet presAssocID="{4A994BEC-15B3-4E21-9680-FDD3D165B66A}" presName="descendantText" presStyleLbl="alignAccFollowNode1" presStyleIdx="1" presStyleCnt="3" custScaleX="221106" custScaleY="169941">
        <dgm:presLayoutVars>
          <dgm:bulletEnabled val="1"/>
        </dgm:presLayoutVars>
      </dgm:prSet>
      <dgm:spPr>
        <a:prstGeom prst="round2SameRect">
          <a:avLst/>
        </a:prstGeom>
      </dgm:spPr>
      <dgm:t>
        <a:bodyPr/>
        <a:lstStyle/>
        <a:p>
          <a:endParaRPr lang="zh-CN" altLang="en-US"/>
        </a:p>
      </dgm:t>
    </dgm:pt>
    <dgm:pt modelId="{6FA43F92-1481-4827-95F8-84AA2258CFC7}" type="pres">
      <dgm:prSet presAssocID="{979A0261-19AB-4FFA-AB4F-86BC0B00C62B}" presName="sp" presStyleCnt="0"/>
      <dgm:spPr/>
    </dgm:pt>
    <dgm:pt modelId="{985F59B2-8DAA-4B29-83F1-CD91B6351178}" type="pres">
      <dgm:prSet presAssocID="{841DDDCE-0BCD-4864-9466-ADC2212A722F}" presName="linNode" presStyleCnt="0"/>
      <dgm:spPr/>
    </dgm:pt>
    <dgm:pt modelId="{D533E22F-F5C0-4B16-8D46-0109C0DA5B68}" type="pres">
      <dgm:prSet presAssocID="{841DDDCE-0BCD-4864-9466-ADC2212A722F}" presName="parentText" presStyleLbl="node1" presStyleIdx="2" presStyleCnt="3">
        <dgm:presLayoutVars>
          <dgm:chMax val="1"/>
          <dgm:bulletEnabled val="1"/>
        </dgm:presLayoutVars>
      </dgm:prSet>
      <dgm:spPr>
        <a:prstGeom prst="roundRect">
          <a:avLst/>
        </a:prstGeom>
      </dgm:spPr>
      <dgm:t>
        <a:bodyPr/>
        <a:lstStyle/>
        <a:p>
          <a:endParaRPr lang="zh-CN" altLang="en-US"/>
        </a:p>
      </dgm:t>
    </dgm:pt>
    <dgm:pt modelId="{5980CE63-306C-419A-BDA1-6237797A8077}" type="pres">
      <dgm:prSet presAssocID="{841DDDCE-0BCD-4864-9466-ADC2212A722F}" presName="descendantText" presStyleLbl="alignAccFollowNode1" presStyleIdx="2" presStyleCnt="3" custScaleX="233004" custScaleY="129872">
        <dgm:presLayoutVars>
          <dgm:bulletEnabled val="1"/>
        </dgm:presLayoutVars>
      </dgm:prSet>
      <dgm:spPr>
        <a:prstGeom prst="round2SameRect">
          <a:avLst/>
        </a:prstGeom>
      </dgm:spPr>
      <dgm:t>
        <a:bodyPr/>
        <a:lstStyle/>
        <a:p>
          <a:endParaRPr lang="zh-CN" altLang="en-US"/>
        </a:p>
      </dgm:t>
    </dgm:pt>
  </dgm:ptLst>
  <dgm:cxnLst>
    <dgm:cxn modelId="{A8AFCE21-54A3-48A1-AA7F-F7698A713817}" type="presOf" srcId="{51C1570B-53C9-4AFE-90D0-8B06B477624C}" destId="{5980CE63-306C-419A-BDA1-6237797A8077}" srcOrd="0" destOrd="0" presId="urn:microsoft.com/office/officeart/2005/8/layout/vList5"/>
    <dgm:cxn modelId="{D8378B16-D655-4286-8B47-92E5CD80E327}" type="presOf" srcId="{AB796217-19E3-416C-8F17-090982C195F9}" destId="{FC9F6112-7009-43D2-B90C-4B68FA44860C}" srcOrd="0" destOrd="0" presId="urn:microsoft.com/office/officeart/2005/8/layout/vList5"/>
    <dgm:cxn modelId="{265059CB-0257-44D2-B17E-DB6ADCD6F1AC}" srcId="{AB796217-19E3-416C-8F17-090982C195F9}" destId="{4A994BEC-15B3-4E21-9680-FDD3D165B66A}" srcOrd="1" destOrd="0" parTransId="{9C4F1A34-9721-4A99-8F43-E5AD68596472}" sibTransId="{979A0261-19AB-4FFA-AB4F-86BC0B00C62B}"/>
    <dgm:cxn modelId="{B3A83A75-B727-485D-90D3-6D7CF2CD1F79}" type="presOf" srcId="{C92314EA-F98E-40EF-BE3B-BC64BF9F7150}" destId="{0182395F-DC72-4F1A-A7ED-B62273AF34B2}" srcOrd="0" destOrd="0" presId="urn:microsoft.com/office/officeart/2005/8/layout/vList5"/>
    <dgm:cxn modelId="{073866A4-9EF2-4BCD-B7D0-98B49ED0C202}" srcId="{841DDDCE-0BCD-4864-9466-ADC2212A722F}" destId="{51C1570B-53C9-4AFE-90D0-8B06B477624C}" srcOrd="0" destOrd="0" parTransId="{FB2AD291-9979-441A-87D1-465746AB4107}" sibTransId="{0FD0A63F-ACF2-46B5-88FB-907289E2C4CB}"/>
    <dgm:cxn modelId="{7E437338-46F4-4D3E-ACF4-367C2F490303}" type="presOf" srcId="{86B57445-7898-4901-9F96-DA0ABF0DC237}" destId="{B2C4B6E4-2D1D-4F9F-BD11-1144FFCF5931}" srcOrd="0" destOrd="0" presId="urn:microsoft.com/office/officeart/2005/8/layout/vList5"/>
    <dgm:cxn modelId="{4978B47F-B5AD-4D4B-9477-3F7BF7434D30}" srcId="{AB796217-19E3-416C-8F17-090982C195F9}" destId="{C92314EA-F98E-40EF-BE3B-BC64BF9F7150}" srcOrd="0" destOrd="0" parTransId="{A9314F1B-4D6D-4299-B220-6A516EBA152B}" sibTransId="{CF04A857-2AC1-498C-9016-969A94D169DC}"/>
    <dgm:cxn modelId="{98D8C2C1-6A2C-4B32-918F-4F48778A255C}" type="presOf" srcId="{4A994BEC-15B3-4E21-9680-FDD3D165B66A}" destId="{2235A24B-B60C-4EE4-9673-F1ACEEBFA5E1}" srcOrd="0" destOrd="0" presId="urn:microsoft.com/office/officeart/2005/8/layout/vList5"/>
    <dgm:cxn modelId="{76E0F81D-98FA-4138-B622-A885036C16FB}" srcId="{4A994BEC-15B3-4E21-9680-FDD3D165B66A}" destId="{DBC8E399-27EA-4430-9AFB-EFBEC944ACEA}" srcOrd="0" destOrd="0" parTransId="{4364D1AC-03E1-4C7C-901B-135499A5CF19}" sibTransId="{B62BAF8C-2697-4869-A0B3-16EDF4EF26B1}"/>
    <dgm:cxn modelId="{C89AC76E-B62E-4B48-97CF-74DBF88AC45D}" type="presOf" srcId="{DBC8E399-27EA-4430-9AFB-EFBEC944ACEA}" destId="{81AD0540-DCB1-49E1-BA68-27F27B7D44DF}" srcOrd="0" destOrd="0" presId="urn:microsoft.com/office/officeart/2005/8/layout/vList5"/>
    <dgm:cxn modelId="{0C368C1F-0EFA-48E9-9DF5-B7DD8D917236}" srcId="{C92314EA-F98E-40EF-BE3B-BC64BF9F7150}" destId="{86B57445-7898-4901-9F96-DA0ABF0DC237}" srcOrd="0" destOrd="0" parTransId="{5D50D847-D92A-4F6F-B785-5B50A14835FB}" sibTransId="{53E4F15C-29D8-4FD6-8585-D169A13D1C7B}"/>
    <dgm:cxn modelId="{7F5F6D4D-DBA6-4996-8C12-555BC9C519EC}" type="presOf" srcId="{841DDDCE-0BCD-4864-9466-ADC2212A722F}" destId="{D533E22F-F5C0-4B16-8D46-0109C0DA5B68}" srcOrd="0" destOrd="0" presId="urn:microsoft.com/office/officeart/2005/8/layout/vList5"/>
    <dgm:cxn modelId="{860A0306-7059-4274-A2E9-5DC9D7955DA6}" srcId="{AB796217-19E3-416C-8F17-090982C195F9}" destId="{841DDDCE-0BCD-4864-9466-ADC2212A722F}" srcOrd="2" destOrd="0" parTransId="{F45612A9-1A7D-4D39-9EC8-CD949922F9D1}" sibTransId="{54755A06-D37A-46DA-A363-2680E3D8A443}"/>
    <dgm:cxn modelId="{3780E053-23CE-4336-BFEB-832227648A51}" type="presParOf" srcId="{FC9F6112-7009-43D2-B90C-4B68FA44860C}" destId="{C7384D9C-19AD-49F9-82FE-E1A3D8930272}" srcOrd="0" destOrd="0" presId="urn:microsoft.com/office/officeart/2005/8/layout/vList5"/>
    <dgm:cxn modelId="{7E208EE8-6D2A-4503-9EE1-F6165A51F5C2}" type="presParOf" srcId="{C7384D9C-19AD-49F9-82FE-E1A3D8930272}" destId="{0182395F-DC72-4F1A-A7ED-B62273AF34B2}" srcOrd="0" destOrd="0" presId="urn:microsoft.com/office/officeart/2005/8/layout/vList5"/>
    <dgm:cxn modelId="{7CAC6E08-553F-4A5C-94B0-72894CF826D7}" type="presParOf" srcId="{C7384D9C-19AD-49F9-82FE-E1A3D8930272}" destId="{B2C4B6E4-2D1D-4F9F-BD11-1144FFCF5931}" srcOrd="1" destOrd="0" presId="urn:microsoft.com/office/officeart/2005/8/layout/vList5"/>
    <dgm:cxn modelId="{3D750391-BD12-4444-96E1-3F3AAC6DB3EA}" type="presParOf" srcId="{FC9F6112-7009-43D2-B90C-4B68FA44860C}" destId="{72AE8F76-F4AD-4722-B9FC-898429060279}" srcOrd="1" destOrd="0" presId="urn:microsoft.com/office/officeart/2005/8/layout/vList5"/>
    <dgm:cxn modelId="{E5A6E8C0-F24B-4116-8C1B-55BFB34EA373}" type="presParOf" srcId="{FC9F6112-7009-43D2-B90C-4B68FA44860C}" destId="{8CB00FF7-F1E5-49BA-BD19-DD803473CC07}" srcOrd="2" destOrd="0" presId="urn:microsoft.com/office/officeart/2005/8/layout/vList5"/>
    <dgm:cxn modelId="{ABC117AB-498A-4E3C-BCDE-3A37A5D497CD}" type="presParOf" srcId="{8CB00FF7-F1E5-49BA-BD19-DD803473CC07}" destId="{2235A24B-B60C-4EE4-9673-F1ACEEBFA5E1}" srcOrd="0" destOrd="0" presId="urn:microsoft.com/office/officeart/2005/8/layout/vList5"/>
    <dgm:cxn modelId="{DF4CBA17-4650-479E-AEE3-5368D68AB8EA}" type="presParOf" srcId="{8CB00FF7-F1E5-49BA-BD19-DD803473CC07}" destId="{81AD0540-DCB1-49E1-BA68-27F27B7D44DF}" srcOrd="1" destOrd="0" presId="urn:microsoft.com/office/officeart/2005/8/layout/vList5"/>
    <dgm:cxn modelId="{C713E62F-684A-422F-AFED-C4CE5002153D}" type="presParOf" srcId="{FC9F6112-7009-43D2-B90C-4B68FA44860C}" destId="{6FA43F92-1481-4827-95F8-84AA2258CFC7}" srcOrd="3" destOrd="0" presId="urn:microsoft.com/office/officeart/2005/8/layout/vList5"/>
    <dgm:cxn modelId="{C05ECE18-1602-4061-835D-B7B34B2DB0B1}" type="presParOf" srcId="{FC9F6112-7009-43D2-B90C-4B68FA44860C}" destId="{985F59B2-8DAA-4B29-83F1-CD91B6351178}" srcOrd="4" destOrd="0" presId="urn:microsoft.com/office/officeart/2005/8/layout/vList5"/>
    <dgm:cxn modelId="{99EB590B-A8E1-4CC0-86B7-58EF9AC5222C}" type="presParOf" srcId="{985F59B2-8DAA-4B29-83F1-CD91B6351178}" destId="{D533E22F-F5C0-4B16-8D46-0109C0DA5B68}" srcOrd="0" destOrd="0" presId="urn:microsoft.com/office/officeart/2005/8/layout/vList5"/>
    <dgm:cxn modelId="{22DA4E80-EB25-486A-91E9-AF10ABE5664E}" type="presParOf" srcId="{985F59B2-8DAA-4B29-83F1-CD91B6351178}" destId="{5980CE63-306C-419A-BDA1-6237797A807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4B6E4-2D1D-4F9F-BD11-1144FFCF5931}">
      <dsp:nvSpPr>
        <dsp:cNvPr id="0" name=""/>
        <dsp:cNvSpPr/>
      </dsp:nvSpPr>
      <dsp:spPr>
        <a:xfrm rot="5400000">
          <a:off x="3767286" y="-2197729"/>
          <a:ext cx="2168892" cy="6564352"/>
        </a:xfrm>
        <a:prstGeom prst="round2SameRect">
          <a:avLst/>
        </a:prstGeom>
        <a:solidFill>
          <a:srgbClr val="FFFFFF">
            <a:alpha val="90000"/>
          </a:srgbClr>
        </a:solidFill>
        <a:ln w="57150" cap="flat" cmpd="sng" algn="ctr">
          <a:solidFill>
            <a:srgbClr val="2D2D8A">
              <a:lumMod val="40000"/>
              <a:lumOff val="6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zh-CN" altLang="en-US" sz="1800" kern="12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sp:txBody>
      <dsp:txXfrm rot="5400000">
        <a:off x="3767286" y="-2197729"/>
        <a:ext cx="2168892" cy="6564352"/>
      </dsp:txXfrm>
    </dsp:sp>
    <dsp:sp modelId="{0182395F-DC72-4F1A-A7ED-B62273AF34B2}">
      <dsp:nvSpPr>
        <dsp:cNvPr id="0" name=""/>
        <dsp:cNvSpPr/>
      </dsp:nvSpPr>
      <dsp:spPr>
        <a:xfrm>
          <a:off x="696" y="262136"/>
          <a:ext cx="1568130" cy="1645447"/>
        </a:xfrm>
        <a:prstGeom prst="roundRect">
          <a:avLst/>
        </a:prstGeom>
        <a:solidFill>
          <a:srgbClr val="333399"/>
        </a:solidFill>
        <a:ln w="25400" cap="flat" cmpd="sng" algn="ctr">
          <a:solidFill>
            <a:srgbClr val="BBE0E3">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FFFFFF"/>
              </a:solidFill>
              <a:latin typeface="微软雅黑" panose="020B0503020204020204" pitchFamily="34" charset="-122"/>
              <a:ea typeface="微软雅黑" panose="020B0503020204020204" pitchFamily="34" charset="-122"/>
              <a:cs typeface="+mn-cs"/>
            </a:rPr>
            <a:t>Conclusion</a:t>
          </a:r>
          <a:endParaRPr lang="zh-CN" altLang="en-US" sz="1800" b="1" kern="1200" dirty="0">
            <a:solidFill>
              <a:srgbClr val="FFFFFF"/>
            </a:solidFill>
            <a:latin typeface="微软雅黑" panose="020B0503020204020204" pitchFamily="34" charset="-122"/>
            <a:ea typeface="微软雅黑" panose="020B0503020204020204" pitchFamily="34" charset="-122"/>
            <a:cs typeface="+mn-cs"/>
          </a:endParaRPr>
        </a:p>
      </dsp:txBody>
      <dsp:txXfrm>
        <a:off x="696" y="262136"/>
        <a:ext cx="1568130" cy="1645447"/>
      </dsp:txXfrm>
    </dsp:sp>
    <dsp:sp modelId="{81AD0540-DCB1-49E1-BA68-27F27B7D44DF}">
      <dsp:nvSpPr>
        <dsp:cNvPr id="0" name=""/>
        <dsp:cNvSpPr/>
      </dsp:nvSpPr>
      <dsp:spPr>
        <a:xfrm rot="5400000">
          <a:off x="4216550" y="-419359"/>
          <a:ext cx="1283776" cy="6555537"/>
        </a:xfrm>
        <a:prstGeom prst="round2SameRect">
          <a:avLst/>
        </a:prstGeom>
        <a:solidFill>
          <a:srgbClr val="FFFFFF">
            <a:alpha val="90000"/>
          </a:srgbClr>
        </a:solidFill>
        <a:ln w="57150" cap="flat" cmpd="sng" algn="ctr">
          <a:solidFill>
            <a:srgbClr val="DAEDEF">
              <a:lumMod val="7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zh-CN" altLang="en-US" sz="2000" kern="12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sp:txBody>
      <dsp:txXfrm rot="5400000">
        <a:off x="4216550" y="-419359"/>
        <a:ext cx="1283776" cy="6555537"/>
      </dsp:txXfrm>
    </dsp:sp>
    <dsp:sp modelId="{2235A24B-B60C-4EE4-9673-F1ACEEBFA5E1}">
      <dsp:nvSpPr>
        <dsp:cNvPr id="0" name=""/>
        <dsp:cNvSpPr/>
      </dsp:nvSpPr>
      <dsp:spPr>
        <a:xfrm>
          <a:off x="696" y="2386268"/>
          <a:ext cx="1579973" cy="944281"/>
        </a:xfrm>
        <a:prstGeom prst="roundRect">
          <a:avLst/>
        </a:prstGeom>
        <a:solidFill>
          <a:srgbClr val="DAEDEF">
            <a:lumMod val="50000"/>
          </a:srgbClr>
        </a:solidFill>
        <a:ln w="25400" cap="flat" cmpd="sng" algn="ctr">
          <a:solidFill>
            <a:srgbClr val="BBE0E3">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FFFFFF"/>
              </a:solidFill>
              <a:latin typeface="微软雅黑" panose="020B0503020204020204" pitchFamily="34" charset="-122"/>
              <a:ea typeface="微软雅黑" panose="020B0503020204020204" pitchFamily="34" charset="-122"/>
              <a:cs typeface="+mn-cs"/>
            </a:rPr>
            <a:t>Creative Points</a:t>
          </a:r>
          <a:endParaRPr lang="zh-CN" altLang="en-US" sz="1800" b="1" kern="1200" dirty="0">
            <a:solidFill>
              <a:srgbClr val="FFFFFF"/>
            </a:solidFill>
            <a:latin typeface="微软雅黑" panose="020B0503020204020204" pitchFamily="34" charset="-122"/>
            <a:ea typeface="微软雅黑" panose="020B0503020204020204" pitchFamily="34" charset="-122"/>
            <a:cs typeface="+mn-cs"/>
          </a:endParaRPr>
        </a:p>
      </dsp:txBody>
      <dsp:txXfrm>
        <a:off x="696" y="2386268"/>
        <a:ext cx="1579973" cy="944281"/>
      </dsp:txXfrm>
    </dsp:sp>
    <dsp:sp modelId="{5980CE63-306C-419A-BDA1-6237797A8077}">
      <dsp:nvSpPr>
        <dsp:cNvPr id="0" name=""/>
        <dsp:cNvSpPr/>
      </dsp:nvSpPr>
      <dsp:spPr>
        <a:xfrm rot="5400000">
          <a:off x="4368488" y="761648"/>
          <a:ext cx="981085" cy="6552812"/>
        </a:xfrm>
        <a:prstGeom prst="round2SameRect">
          <a:avLst/>
        </a:prstGeom>
        <a:solidFill>
          <a:srgbClr val="FFFFFF">
            <a:alpha val="90000"/>
          </a:srgbClr>
        </a:solidFill>
        <a:ln w="57150" cap="flat" cmpd="sng" algn="ctr">
          <a:solidFill>
            <a:srgbClr val="FF9999">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zh-CN" altLang="en-US" sz="2000" kern="1200" dirty="0">
            <a:solidFill>
              <a:srgbClr val="000000">
                <a:hueOff val="0"/>
                <a:satOff val="0"/>
                <a:lumOff val="0"/>
                <a:alphaOff val="0"/>
              </a:srgbClr>
            </a:solidFill>
            <a:latin typeface="微软雅黑" panose="020B0503020204020204" pitchFamily="34" charset="-122"/>
            <a:ea typeface="微软雅黑" panose="020B0503020204020204" pitchFamily="34" charset="-122"/>
            <a:cs typeface="+mn-cs"/>
          </a:endParaRPr>
        </a:p>
      </dsp:txBody>
      <dsp:txXfrm rot="5400000">
        <a:off x="4368488" y="761648"/>
        <a:ext cx="981085" cy="6552812"/>
      </dsp:txXfrm>
    </dsp:sp>
    <dsp:sp modelId="{D533E22F-F5C0-4B16-8D46-0109C0DA5B68}">
      <dsp:nvSpPr>
        <dsp:cNvPr id="0" name=""/>
        <dsp:cNvSpPr/>
      </dsp:nvSpPr>
      <dsp:spPr>
        <a:xfrm>
          <a:off x="696" y="3565913"/>
          <a:ext cx="1581928" cy="944281"/>
        </a:xfrm>
        <a:prstGeom prst="roundRect">
          <a:avLst/>
        </a:prstGeom>
        <a:solidFill>
          <a:srgbClr val="993300"/>
        </a:solidFill>
        <a:ln w="25400" cap="flat" cmpd="sng" algn="ctr">
          <a:solidFill>
            <a:srgbClr val="BBE0E3">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rgbClr val="FFFFFF"/>
              </a:solidFill>
              <a:latin typeface="微软雅黑" panose="020B0503020204020204" pitchFamily="34" charset="-122"/>
              <a:ea typeface="微软雅黑" panose="020B0503020204020204" pitchFamily="34" charset="-122"/>
              <a:cs typeface="+mn-cs"/>
            </a:rPr>
            <a:t>Results</a:t>
          </a:r>
          <a:endParaRPr lang="zh-CN" altLang="en-US" sz="1800" b="1" kern="1200" dirty="0">
            <a:solidFill>
              <a:srgbClr val="FFFFFF"/>
            </a:solidFill>
            <a:latin typeface="微软雅黑" panose="020B0503020204020204" pitchFamily="34" charset="-122"/>
            <a:ea typeface="微软雅黑" panose="020B0503020204020204" pitchFamily="34" charset="-122"/>
            <a:cs typeface="+mn-cs"/>
          </a:endParaRPr>
        </a:p>
      </dsp:txBody>
      <dsp:txXfrm>
        <a:off x="696" y="3565913"/>
        <a:ext cx="1581928" cy="9442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83843" y="175750"/>
            <a:ext cx="2723591"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8677">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702966" y="175750"/>
            <a:ext cx="233519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206561" y="8997439"/>
            <a:ext cx="2181120"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726802" y="8997439"/>
            <a:ext cx="1401117" cy="152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8677">
              <a:defRPr sz="1000"/>
            </a:lvl1pPr>
          </a:lstStyle>
          <a:p>
            <a:r>
              <a:rPr lang="en-GB" altLang="en-US"/>
              <a:t>Page </a:t>
            </a:r>
            <a:fld id="{EA9D6A23-2C60-4813-8E3B-3A650D68B0CB}" type="slidenum">
              <a:rPr lang="en-GB" altLang="en-US"/>
              <a:pPr/>
              <a:t>‹#›</a:t>
            </a:fld>
            <a:endParaRPr lang="en-GB" altLang="en-US"/>
          </a:p>
        </p:txBody>
      </p:sp>
      <p:sp>
        <p:nvSpPr>
          <p:cNvPr id="3078" name="Line 6"/>
          <p:cNvSpPr>
            <a:spLocks noChangeShapeType="1"/>
          </p:cNvSpPr>
          <p:nvPr/>
        </p:nvSpPr>
        <p:spPr bwMode="auto">
          <a:xfrm>
            <a:off x="701362" y="388013"/>
            <a:ext cx="560767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3079" name="Rectangle 7"/>
          <p:cNvSpPr>
            <a:spLocks noChangeArrowheads="1"/>
          </p:cNvSpPr>
          <p:nvPr/>
        </p:nvSpPr>
        <p:spPr bwMode="auto">
          <a:xfrm>
            <a:off x="701362" y="8997440"/>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GB" altLang="en-US" sz="1200"/>
              <a:t>Submission</a:t>
            </a:r>
          </a:p>
        </p:txBody>
      </p:sp>
      <p:sp>
        <p:nvSpPr>
          <p:cNvPr id="3080" name="Line 8"/>
          <p:cNvSpPr>
            <a:spLocks noChangeShapeType="1"/>
          </p:cNvSpPr>
          <p:nvPr/>
        </p:nvSpPr>
        <p:spPr bwMode="auto">
          <a:xfrm>
            <a:off x="701362" y="8986308"/>
            <a:ext cx="57633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GB"/>
          </a:p>
        </p:txBody>
      </p:sp>
    </p:spTree>
    <p:extLst>
      <p:ext uri="{BB962C8B-B14F-4D97-AF65-F5344CB8AC3E}">
        <p14:creationId xmlns:p14="http://schemas.microsoft.com/office/powerpoint/2010/main" xmlns="" val="959829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dt" idx="1"/>
          </p:nvPr>
        </p:nvSpPr>
        <p:spPr bwMode="auto">
          <a:xfrm>
            <a:off x="661238" y="96239"/>
            <a:ext cx="276692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8677">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34078" y="4416029"/>
            <a:ext cx="5142244" cy="4183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187" tIns="46296" rIns="94187" bIns="4629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813349" y="9000621"/>
            <a:ext cx="2537419"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9760" lvl="4" algn="r" defTabSz="938677">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65938" y="9000621"/>
            <a:ext cx="810498"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8677">
              <a:defRPr/>
            </a:lvl1pPr>
          </a:lstStyle>
          <a:p>
            <a:r>
              <a:rPr lang="en-GB" altLang="en-US"/>
              <a:t>Page </a:t>
            </a:r>
            <a:fld id="{B5B276EE-FE5E-46E4-8817-585F51D057E1}" type="slidenum">
              <a:rPr lang="en-GB" altLang="en-US"/>
              <a:pPr/>
              <a:t>‹#›</a:t>
            </a:fld>
            <a:endParaRPr lang="en-GB" altLang="en-US"/>
          </a:p>
        </p:txBody>
      </p:sp>
      <p:sp>
        <p:nvSpPr>
          <p:cNvPr id="2056" name="Rectangle 8"/>
          <p:cNvSpPr>
            <a:spLocks noChangeArrowheads="1"/>
          </p:cNvSpPr>
          <p:nvPr/>
        </p:nvSpPr>
        <p:spPr bwMode="auto">
          <a:xfrm>
            <a:off x="731855" y="9000621"/>
            <a:ext cx="71901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31855" y="8999030"/>
            <a:ext cx="55466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GB"/>
          </a:p>
        </p:txBody>
      </p:sp>
      <p:sp>
        <p:nvSpPr>
          <p:cNvPr id="2058" name="Line 10"/>
          <p:cNvSpPr>
            <a:spLocks noChangeShapeType="1"/>
          </p:cNvSpPr>
          <p:nvPr/>
        </p:nvSpPr>
        <p:spPr bwMode="auto">
          <a:xfrm>
            <a:off x="654818" y="297371"/>
            <a:ext cx="57007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952" tIns="45976" rIns="91952" bIns="45976" anchor="ctr"/>
          <a:lstStyle/>
          <a:p>
            <a:endParaRPr lang="en-GB" dirty="0"/>
          </a:p>
        </p:txBody>
      </p:sp>
    </p:spTree>
    <p:extLst>
      <p:ext uri="{BB962C8B-B14F-4D97-AF65-F5344CB8AC3E}">
        <p14:creationId xmlns:p14="http://schemas.microsoft.com/office/powerpoint/2010/main" xmlns="" val="39018956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a:t>
            </a:fld>
            <a:endParaRPr lang="en-GB" altLang="en-US"/>
          </a:p>
        </p:txBody>
      </p:sp>
    </p:spTree>
    <p:extLst>
      <p:ext uri="{BB962C8B-B14F-4D97-AF65-F5344CB8AC3E}">
        <p14:creationId xmlns:p14="http://schemas.microsoft.com/office/powerpoint/2010/main" xmlns="" val="2817145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10</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11</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12</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13</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14</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15</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16</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2</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3</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4</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5</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6</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7</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8</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pPr lvl="4"/>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Page </a:t>
            </a:r>
            <a:fld id="{B5B276EE-FE5E-46E4-8817-585F51D057E1}" type="slidenum">
              <a:rPr lang="en-GB" altLang="en-US" smtClean="0"/>
              <a:pPr/>
              <a:t>9</a:t>
            </a:fld>
            <a:endParaRPr lang="en-GB" altLang="en-US"/>
          </a:p>
        </p:txBody>
      </p:sp>
    </p:spTree>
    <p:extLst>
      <p:ext uri="{BB962C8B-B14F-4D97-AF65-F5344CB8AC3E}">
        <p14:creationId xmlns:p14="http://schemas.microsoft.com/office/powerpoint/2010/main" xmlns="" val="77143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6C911B8A-1E84-42DB-B751-42B7EDCBCFAE}" type="slidenum">
              <a:rPr lang="en-GB" altLang="en-US"/>
              <a:pPr/>
              <a:t>‹#›</a:t>
            </a:fld>
            <a:endParaRPr lang="en-GB" altLang="en-US"/>
          </a:p>
        </p:txBody>
      </p:sp>
    </p:spTree>
    <p:extLst>
      <p:ext uri="{BB962C8B-B14F-4D97-AF65-F5344CB8AC3E}">
        <p14:creationId xmlns:p14="http://schemas.microsoft.com/office/powerpoint/2010/main" xmlns="" val="3240615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FB56B31F-B871-40A8-A35F-D4838B6CFF35}" type="slidenum">
              <a:rPr lang="en-GB" altLang="en-US"/>
              <a:pPr/>
              <a:t>‹#›</a:t>
            </a:fld>
            <a:endParaRPr lang="en-GB" altLang="en-US"/>
          </a:p>
        </p:txBody>
      </p:sp>
    </p:spTree>
    <p:extLst>
      <p:ext uri="{BB962C8B-B14F-4D97-AF65-F5344CB8AC3E}">
        <p14:creationId xmlns:p14="http://schemas.microsoft.com/office/powerpoint/2010/main" xmlns="" val="36377905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35953A45-D045-4D4B-AA8E-C0509C7E7D7B}" type="slidenum">
              <a:rPr lang="en-GB" altLang="en-US"/>
              <a:pPr/>
              <a:t>‹#›</a:t>
            </a:fld>
            <a:endParaRPr lang="en-GB" altLang="en-US"/>
          </a:p>
        </p:txBody>
      </p:sp>
    </p:spTree>
    <p:extLst>
      <p:ext uri="{BB962C8B-B14F-4D97-AF65-F5344CB8AC3E}">
        <p14:creationId xmlns:p14="http://schemas.microsoft.com/office/powerpoint/2010/main" xmlns="" val="20500721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154E5C07-2DA7-4198-BD66-5BDE63C21B28}" type="slidenum">
              <a:rPr lang="en-GB" altLang="en-US"/>
              <a:pPr/>
              <a:t>‹#›</a:t>
            </a:fld>
            <a:endParaRPr lang="en-GB" altLang="en-US"/>
          </a:p>
        </p:txBody>
      </p:sp>
    </p:spTree>
    <p:extLst>
      <p:ext uri="{BB962C8B-B14F-4D97-AF65-F5344CB8AC3E}">
        <p14:creationId xmlns:p14="http://schemas.microsoft.com/office/powerpoint/2010/main" xmlns="" val="1251443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DF19CAC6-B0F6-4D16-95A5-5679B1B7088A}" type="slidenum">
              <a:rPr lang="en-GB" altLang="en-US"/>
              <a:pPr/>
              <a:t>‹#›</a:t>
            </a:fld>
            <a:endParaRPr lang="en-GB" altLang="en-US"/>
          </a:p>
        </p:txBody>
      </p:sp>
    </p:spTree>
    <p:extLst>
      <p:ext uri="{BB962C8B-B14F-4D97-AF65-F5344CB8AC3E}">
        <p14:creationId xmlns:p14="http://schemas.microsoft.com/office/powerpoint/2010/main" xmlns="" val="303541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C82FD3B0-7715-40E4-8D30-5463ABC511F9}" type="slidenum">
              <a:rPr lang="en-GB" altLang="en-US"/>
              <a:pPr/>
              <a:t>‹#›</a:t>
            </a:fld>
            <a:endParaRPr lang="en-GB" altLang="en-US"/>
          </a:p>
        </p:txBody>
      </p:sp>
    </p:spTree>
    <p:extLst>
      <p:ext uri="{BB962C8B-B14F-4D97-AF65-F5344CB8AC3E}">
        <p14:creationId xmlns:p14="http://schemas.microsoft.com/office/powerpoint/2010/main" xmlns="" val="26136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2B7C4937-661A-4767-B1FD-F6A1B567A676}" type="slidenum">
              <a:rPr lang="en-GB" altLang="en-US"/>
              <a:pPr/>
              <a:t>‹#›</a:t>
            </a:fld>
            <a:endParaRPr lang="en-GB" altLang="en-US"/>
          </a:p>
        </p:txBody>
      </p:sp>
    </p:spTree>
    <p:extLst>
      <p:ext uri="{BB962C8B-B14F-4D97-AF65-F5344CB8AC3E}">
        <p14:creationId xmlns:p14="http://schemas.microsoft.com/office/powerpoint/2010/main" xmlns="" val="298719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GB" altLang="en-US"/>
              <a:t>Slide </a:t>
            </a:r>
            <a:fld id="{1E31FF97-4AA2-429D-B67D-920088F5F14B}" type="slidenum">
              <a:rPr lang="en-GB" altLang="en-US"/>
              <a:pPr/>
              <a:t>‹#›</a:t>
            </a:fld>
            <a:endParaRPr lang="en-GB" altLang="en-US"/>
          </a:p>
        </p:txBody>
      </p:sp>
    </p:spTree>
    <p:extLst>
      <p:ext uri="{BB962C8B-B14F-4D97-AF65-F5344CB8AC3E}">
        <p14:creationId xmlns:p14="http://schemas.microsoft.com/office/powerpoint/2010/main" xmlns="" val="2016833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GB" altLang="en-US"/>
              <a:t>Slide </a:t>
            </a:r>
            <a:fld id="{4220CE73-4A81-463D-A345-E847D887284F}" type="slidenum">
              <a:rPr lang="en-GB" altLang="en-US"/>
              <a:pPr/>
              <a:t>‹#›</a:t>
            </a:fld>
            <a:endParaRPr lang="en-GB" altLang="en-US"/>
          </a:p>
        </p:txBody>
      </p:sp>
    </p:spTree>
    <p:extLst>
      <p:ext uri="{BB962C8B-B14F-4D97-AF65-F5344CB8AC3E}">
        <p14:creationId xmlns:p14="http://schemas.microsoft.com/office/powerpoint/2010/main" xmlns="" val="29803340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85800" y="378281"/>
            <a:ext cx="1600200" cy="215444"/>
          </a:xfrm>
        </p:spPr>
        <p:txBody>
          <a:bodyPr/>
          <a:lstStyle/>
          <a:p>
            <a:r>
              <a:rPr lang="en-GB" altLang="en-US" dirty="0" smtClean="0"/>
              <a:t>&lt;</a:t>
            </a:r>
            <a:r>
              <a:rPr lang="tr-TR" altLang="en-US" dirty="0" smtClean="0"/>
              <a:t>May 2015</a:t>
            </a:r>
            <a:r>
              <a:rPr lang="en-GB" altLang="en-US" dirty="0" smtClean="0"/>
              <a:t>&gt;</a:t>
            </a:r>
            <a:endParaRPr lang="en-GB" altLang="en-US" dirty="0"/>
          </a:p>
        </p:txBody>
      </p:sp>
      <p:sp>
        <p:nvSpPr>
          <p:cNvPr id="6" name="Footer Placeholder 5"/>
          <p:cNvSpPr>
            <a:spLocks noGrp="1"/>
          </p:cNvSpPr>
          <p:nvPr>
            <p:ph type="ftr" sz="quarter" idx="11"/>
          </p:nvPr>
        </p:nvSpPr>
        <p:spPr/>
        <p:txBody>
          <a:bodyPr/>
          <a:lstStyle/>
          <a:p>
            <a:r>
              <a:rPr lang="en-GB" altLang="en-US" dirty="0" smtClean="0"/>
              <a:t>&lt;author&gt;, &lt;company&gt;</a:t>
            </a:r>
            <a:endParaRPr lang="en-GB" altLang="en-US" dirty="0"/>
          </a:p>
        </p:txBody>
      </p:sp>
      <p:sp>
        <p:nvSpPr>
          <p:cNvPr id="7" name="Slide Number Placeholder 6"/>
          <p:cNvSpPr>
            <a:spLocks noGrp="1"/>
          </p:cNvSpPr>
          <p:nvPr>
            <p:ph type="sldNum" sz="quarter" idx="12"/>
          </p:nvPr>
        </p:nvSpPr>
        <p:spPr/>
        <p:txBody>
          <a:bodyPr/>
          <a:lstStyle/>
          <a:p>
            <a:r>
              <a:rPr lang="en-GB" altLang="en-US" smtClean="0"/>
              <a:t>Slide </a:t>
            </a:r>
            <a:fld id="{2F03CF15-9775-4923-BCFF-1A75B19C3DAF}" type="slidenum">
              <a:rPr lang="en-GB" altLang="en-US" smtClean="0"/>
              <a:pPr/>
              <a:t>‹#›</a:t>
            </a:fld>
            <a:endParaRPr lang="en-GB" altLang="en-US"/>
          </a:p>
        </p:txBody>
      </p:sp>
    </p:spTree>
    <p:extLst>
      <p:ext uri="{BB962C8B-B14F-4D97-AF65-F5344CB8AC3E}">
        <p14:creationId xmlns:p14="http://schemas.microsoft.com/office/powerpoint/2010/main" xmlns="" val="103000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429000" y="2209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55533516-1556-46F1-BB44-5BB0BD2B3B67}" type="slidenum">
              <a:rPr lang="en-GB" altLang="en-US"/>
              <a:pPr/>
              <a:t>‹#›</a:t>
            </a:fld>
            <a:endParaRPr lang="en-GB" altLang="en-US"/>
          </a:p>
        </p:txBody>
      </p:sp>
    </p:spTree>
    <p:extLst>
      <p:ext uri="{BB962C8B-B14F-4D97-AF65-F5344CB8AC3E}">
        <p14:creationId xmlns:p14="http://schemas.microsoft.com/office/powerpoint/2010/main" xmlns="" val="41045142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GB" altLang="en-US" smtClean="0"/>
              <a:t>&lt;month year&gt;</a:t>
            </a:r>
            <a:endParaRPr lang="en-GB" altLang="en-US"/>
          </a:p>
        </p:txBody>
      </p:sp>
      <p:sp>
        <p:nvSpPr>
          <p:cNvPr id="4" name="页脚占位符 3"/>
          <p:cNvSpPr>
            <a:spLocks noGrp="1"/>
          </p:cNvSpPr>
          <p:nvPr>
            <p:ph type="ftr" sz="quarter" idx="11"/>
          </p:nvPr>
        </p:nvSpPr>
        <p:spPr/>
        <p:txBody>
          <a:bodyPr/>
          <a:lstStyle/>
          <a:p>
            <a:r>
              <a:rPr lang="en-GB" altLang="en-US" smtClean="0"/>
              <a:t>&lt;author&gt;, &lt;company&gt;</a:t>
            </a:r>
            <a:endParaRPr lang="en-GB" altLang="en-US"/>
          </a:p>
        </p:txBody>
      </p:sp>
      <p:sp>
        <p:nvSpPr>
          <p:cNvPr id="5" name="灯片编号占位符 4"/>
          <p:cNvSpPr>
            <a:spLocks noGrp="1"/>
          </p:cNvSpPr>
          <p:nvPr>
            <p:ph type="sldNum" sz="quarter" idx="12"/>
          </p:nvPr>
        </p:nvSpPr>
        <p:spPr/>
        <p:txBody>
          <a:bodyPr/>
          <a:lstStyle/>
          <a:p>
            <a:r>
              <a:rPr lang="en-GB" altLang="en-US" smtClean="0"/>
              <a:t>Slide </a:t>
            </a:r>
            <a:fld id="{2F03CF15-9775-4923-BCFF-1A75B19C3DAF}" type="slidenum">
              <a:rPr lang="en-GB" altLang="en-US" smtClean="0"/>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2F03CF15-9775-4923-BCFF-1A75B19C3DAF}" type="slidenum">
              <a:rPr lang="en-GB" altLang="en-US"/>
              <a:pPr/>
              <a:t>‹#›</a:t>
            </a:fld>
            <a:endParaRPr lang="en-GB" altLang="en-US"/>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p>
            <a:pPr marL="0" marR="0" indent="0" algn="just" defTabSz="914400" rtl="0" eaLnBrk="0" fontAlgn="base" latinLnBrk="0" hangingPunct="0">
              <a:lnSpc>
                <a:spcPct val="100000"/>
              </a:lnSpc>
              <a:spcBef>
                <a:spcPct val="0"/>
              </a:spcBef>
              <a:spcAft>
                <a:spcPct val="0"/>
              </a:spcAft>
              <a:buClrTx/>
              <a:buSzTx/>
              <a:buFontTx/>
              <a:buNone/>
              <a:tabLst/>
              <a:defRPr/>
            </a:pPr>
            <a:r>
              <a:rPr lang="tr-TR" sz="1400" b="1" dirty="0" smtClean="0"/>
              <a:t>                                   doc.: IEEE </a:t>
            </a:r>
            <a:r>
              <a:rPr lang="en-US" altLang="zh-CN" sz="1400" b="1" dirty="0" smtClean="0"/>
              <a:t>15-15-0720-00-007a</a:t>
            </a:r>
            <a:endParaRPr lang="en-GB" altLang="en-US" sz="1400" dirty="0" smtClean="0">
              <a:solidFill>
                <a:schemeClr val="tx2"/>
              </a:solidFill>
            </a:endParaRPr>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nchi@fudan.edu.c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sp>
        <p:nvSpPr>
          <p:cNvPr id="5"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6" name="Slide Number Placeholder 3"/>
          <p:cNvSpPr>
            <a:spLocks noGrp="1"/>
          </p:cNvSpPr>
          <p:nvPr>
            <p:ph type="sldNum" sz="quarter" idx="12"/>
          </p:nvPr>
        </p:nvSpPr>
        <p:spPr>
          <a:xfrm>
            <a:off x="4344988" y="6475413"/>
            <a:ext cx="530225" cy="182562"/>
          </a:xfrm>
        </p:spPr>
        <p:txBody>
          <a:bodyPr/>
          <a:lstStyle/>
          <a:p>
            <a:r>
              <a:rPr lang="en-GB" altLang="en-US"/>
              <a:t>Slide </a:t>
            </a:r>
            <a:fld id="{CFDD6AC5-DC33-4D44-9281-707405832B35}" type="slidenum">
              <a:rPr lang="en-GB" altLang="en-US"/>
              <a:pPr/>
              <a:t>1</a:t>
            </a:fld>
            <a:endParaRPr lang="en-GB" altLang="en-US"/>
          </a:p>
        </p:txBody>
      </p:sp>
      <p:sp>
        <p:nvSpPr>
          <p:cNvPr id="27651" name="Rectangle 3"/>
          <p:cNvSpPr>
            <a:spLocks noChangeArrowheads="1"/>
          </p:cNvSpPr>
          <p:nvPr/>
        </p:nvSpPr>
        <p:spPr bwMode="auto">
          <a:xfrm>
            <a:off x="228600" y="723067"/>
            <a:ext cx="8763000" cy="4693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pPr algn="just">
              <a:spcAft>
                <a:spcPts val="600"/>
              </a:spcAft>
            </a:pPr>
            <a:r>
              <a:rPr lang="en-GB" altLang="en-US" sz="1600" b="1" dirty="0">
                <a:solidFill>
                  <a:schemeClr val="tx2"/>
                </a:solidFill>
              </a:rPr>
              <a:t>Submission </a:t>
            </a:r>
            <a:r>
              <a:rPr lang="en-GB" altLang="en-US" sz="1600" b="1" dirty="0" smtClean="0">
                <a:solidFill>
                  <a:schemeClr val="tx2"/>
                </a:solidFill>
              </a:rPr>
              <a:t>Title:</a:t>
            </a:r>
            <a:r>
              <a:rPr lang="en-US" altLang="en-US" sz="1600" dirty="0">
                <a:solidFill>
                  <a:schemeClr val="tx2"/>
                </a:solidFill>
              </a:rPr>
              <a:t> </a:t>
            </a:r>
            <a:r>
              <a:rPr lang="en-US" altLang="en-US" sz="1600" dirty="0" smtClean="0"/>
              <a:t>Channel Model for Outdoor </a:t>
            </a:r>
            <a:r>
              <a:rPr lang="en-US" altLang="en-US" sz="1600" dirty="0" err="1" smtClean="0"/>
              <a:t>Freespace</a:t>
            </a:r>
            <a:r>
              <a:rPr lang="en-US" altLang="en-US" sz="1600" dirty="0" smtClean="0"/>
              <a:t> Transmission</a:t>
            </a:r>
            <a:endParaRPr lang="de-DE" sz="1600" dirty="0" smtClean="0"/>
          </a:p>
          <a:p>
            <a:pPr algn="just">
              <a:spcAft>
                <a:spcPts val="600"/>
              </a:spcAft>
            </a:pPr>
            <a:r>
              <a:rPr lang="en-GB" altLang="en-US" sz="1600" b="1" dirty="0" smtClean="0">
                <a:solidFill>
                  <a:schemeClr val="tx2"/>
                </a:solidFill>
              </a:rPr>
              <a:t>Date Submitted: </a:t>
            </a:r>
            <a:r>
              <a:rPr lang="en-GB" altLang="en-US" sz="1600" dirty="0" smtClean="0">
                <a:solidFill>
                  <a:schemeClr val="tx2"/>
                </a:solidFill>
              </a:rPr>
              <a:t>July </a:t>
            </a:r>
            <a:r>
              <a:rPr lang="tr-TR" altLang="en-US" sz="1600" dirty="0" smtClean="0">
                <a:solidFill>
                  <a:schemeClr val="tx2"/>
                </a:solidFill>
              </a:rPr>
              <a:t>1</a:t>
            </a:r>
            <a:r>
              <a:rPr lang="en-US" altLang="en-US" sz="1600" dirty="0" smtClean="0">
                <a:solidFill>
                  <a:schemeClr val="tx2"/>
                </a:solidFill>
              </a:rPr>
              <a:t>5</a:t>
            </a:r>
            <a:r>
              <a:rPr lang="tr-TR" altLang="en-US" sz="1600" dirty="0" smtClean="0">
                <a:solidFill>
                  <a:schemeClr val="tx2"/>
                </a:solidFill>
              </a:rPr>
              <a:t>, </a:t>
            </a:r>
            <a:r>
              <a:rPr lang="en-GB" altLang="en-US" sz="1600" dirty="0" smtClean="0">
                <a:solidFill>
                  <a:schemeClr val="tx2"/>
                </a:solidFill>
              </a:rPr>
              <a:t>2015 	</a:t>
            </a:r>
          </a:p>
          <a:p>
            <a:pPr algn="just"/>
            <a:r>
              <a:rPr lang="en-GB" altLang="en-US" sz="1600" b="1" dirty="0" smtClean="0">
                <a:solidFill>
                  <a:schemeClr val="tx2"/>
                </a:solidFill>
              </a:rPr>
              <a:t>Source</a:t>
            </a:r>
            <a:r>
              <a:rPr lang="en-GB" altLang="en-US" sz="1600" b="1" dirty="0">
                <a:solidFill>
                  <a:schemeClr val="tx2"/>
                </a:solidFill>
              </a:rPr>
              <a:t>:</a:t>
            </a:r>
            <a:r>
              <a:rPr lang="en-GB" altLang="en-US" sz="1600" dirty="0">
                <a:solidFill>
                  <a:schemeClr val="tx2"/>
                </a:solidFill>
              </a:rPr>
              <a:t> </a:t>
            </a:r>
            <a:r>
              <a:rPr lang="en-US" altLang="en-US" sz="1600" dirty="0" smtClean="0">
                <a:solidFill>
                  <a:schemeClr val="tx2"/>
                </a:solidFill>
              </a:rPr>
              <a:t>Nan Chi</a:t>
            </a:r>
            <a:r>
              <a:rPr lang="en-GB" altLang="en-US" sz="1600" dirty="0" smtClean="0">
                <a:solidFill>
                  <a:schemeClr val="tx2"/>
                </a:solidFill>
              </a:rPr>
              <a:t>, Fu Dan </a:t>
            </a:r>
            <a:r>
              <a:rPr lang="en-GB" altLang="en-US" sz="1600" dirty="0" smtClean="0">
                <a:solidFill>
                  <a:schemeClr val="tx2"/>
                </a:solidFill>
              </a:rPr>
              <a:t>University, Yu </a:t>
            </a:r>
            <a:r>
              <a:rPr lang="en-GB" altLang="en-US" sz="1600" dirty="0" err="1" smtClean="0">
                <a:solidFill>
                  <a:schemeClr val="tx2"/>
                </a:solidFill>
              </a:rPr>
              <a:t>Zeng</a:t>
            </a:r>
            <a:r>
              <a:rPr lang="en-GB" altLang="en-US" sz="1600" dirty="0" smtClean="0">
                <a:solidFill>
                  <a:schemeClr val="tx2"/>
                </a:solidFill>
              </a:rPr>
              <a:t>, China Telecom</a:t>
            </a:r>
            <a:endParaRPr lang="en-GB" altLang="en-US" sz="1600" dirty="0" smtClean="0">
              <a:solidFill>
                <a:schemeClr val="tx2"/>
              </a:solidFill>
            </a:endParaRPr>
          </a:p>
          <a:p>
            <a:pPr algn="just"/>
            <a:r>
              <a:rPr lang="en-GB" altLang="en-US" sz="1600" dirty="0" smtClean="0">
                <a:solidFill>
                  <a:schemeClr val="tx2"/>
                </a:solidFill>
              </a:rPr>
              <a:t>Address: </a:t>
            </a:r>
            <a:r>
              <a:rPr lang="en-GB" altLang="en-US" sz="1600" dirty="0" smtClean="0">
                <a:solidFill>
                  <a:schemeClr val="tx2"/>
                </a:solidFill>
              </a:rPr>
              <a:t>Fu Dan </a:t>
            </a:r>
            <a:r>
              <a:rPr lang="en-GB" altLang="en-US" sz="1600" dirty="0" smtClean="0">
                <a:solidFill>
                  <a:schemeClr val="tx2"/>
                </a:solidFill>
              </a:rPr>
              <a:t>University</a:t>
            </a:r>
            <a:r>
              <a:rPr lang="en-US" altLang="en-US" sz="1600" dirty="0" smtClean="0">
                <a:solidFill>
                  <a:schemeClr val="tx2"/>
                </a:solidFill>
              </a:rPr>
              <a:t>, </a:t>
            </a:r>
            <a:r>
              <a:rPr lang="en-US" altLang="zh-CN" sz="1600" dirty="0" smtClean="0"/>
              <a:t>220 Handan Rd., </a:t>
            </a:r>
            <a:r>
              <a:rPr lang="en-US" altLang="zh-CN" sz="1600" dirty="0" err="1" smtClean="0"/>
              <a:t>Yangpu</a:t>
            </a:r>
            <a:r>
              <a:rPr lang="en-US" altLang="zh-CN" sz="1600" dirty="0" smtClean="0"/>
              <a:t> District, </a:t>
            </a:r>
            <a:r>
              <a:rPr lang="en-US" altLang="zh-CN" sz="1600" dirty="0" smtClean="0"/>
              <a:t>Shanghai</a:t>
            </a:r>
            <a:endParaRPr lang="en-GB" altLang="en-US" sz="1600" dirty="0" smtClean="0">
              <a:solidFill>
                <a:schemeClr val="tx2"/>
              </a:solidFill>
            </a:endParaRPr>
          </a:p>
          <a:p>
            <a:r>
              <a:rPr lang="en-GB" altLang="en-US" sz="1600" dirty="0" smtClean="0">
                <a:solidFill>
                  <a:schemeClr val="tx2"/>
                </a:solidFill>
              </a:rPr>
              <a:t>Voice: </a:t>
            </a:r>
            <a:r>
              <a:rPr lang="en-US" altLang="zh-CN" sz="1600" dirty="0" smtClean="0"/>
              <a:t>Tel: </a:t>
            </a:r>
            <a:r>
              <a:rPr lang="en-US" altLang="zh-CN" sz="1600" dirty="0" smtClean="0"/>
              <a:t>0086-21-65642983, </a:t>
            </a:r>
            <a:r>
              <a:rPr lang="en-GB" altLang="en-US" sz="1600" dirty="0" smtClean="0">
                <a:solidFill>
                  <a:schemeClr val="tx2"/>
                </a:solidFill>
              </a:rPr>
              <a:t>E-Mail: </a:t>
            </a:r>
            <a:r>
              <a:rPr lang="en-GB" altLang="en-US" sz="1600" dirty="0" smtClean="0">
                <a:solidFill>
                  <a:schemeClr val="tx2"/>
                </a:solidFill>
                <a:hlinkClick r:id="rId3"/>
              </a:rPr>
              <a:t>nanchi@fudan.edu.cn</a:t>
            </a:r>
            <a:r>
              <a:rPr lang="en-GB" altLang="en-US" sz="1600" dirty="0" smtClean="0">
                <a:solidFill>
                  <a:schemeClr val="tx2"/>
                </a:solidFill>
              </a:rPr>
              <a:t>, zengyu@ctbri.com.cn</a:t>
            </a:r>
            <a:endParaRPr lang="tr-TR" altLang="en-US" sz="1600" b="1" dirty="0">
              <a:solidFill>
                <a:schemeClr val="tx2"/>
              </a:solidFill>
            </a:endParaRPr>
          </a:p>
          <a:p>
            <a:pPr algn="just"/>
            <a:r>
              <a:rPr lang="en-GB" altLang="en-US" sz="1600" b="1" dirty="0" smtClean="0">
                <a:solidFill>
                  <a:schemeClr val="tx2"/>
                </a:solidFill>
              </a:rPr>
              <a:t>Abstract</a:t>
            </a:r>
            <a:r>
              <a:rPr lang="en-GB" altLang="en-US" sz="1600" b="1" dirty="0">
                <a:solidFill>
                  <a:schemeClr val="tx2"/>
                </a:solidFill>
              </a:rPr>
              <a:t>:</a:t>
            </a:r>
            <a:r>
              <a:rPr lang="en-GB" altLang="en-US" sz="1600" dirty="0">
                <a:solidFill>
                  <a:schemeClr val="tx2"/>
                </a:solidFill>
              </a:rPr>
              <a:t>	</a:t>
            </a:r>
            <a:r>
              <a:rPr lang="tr-TR" altLang="en-US" sz="1600" dirty="0" err="1" smtClean="0">
                <a:solidFill>
                  <a:schemeClr val="tx2"/>
                </a:solidFill>
              </a:rPr>
              <a:t>In</a:t>
            </a:r>
            <a:r>
              <a:rPr lang="tr-TR" altLang="en-US" sz="1600" dirty="0" smtClean="0">
                <a:solidFill>
                  <a:schemeClr val="tx2"/>
                </a:solidFill>
              </a:rPr>
              <a:t> </a:t>
            </a:r>
            <a:r>
              <a:rPr lang="tr-TR" altLang="en-US" sz="1600" dirty="0" err="1" smtClean="0">
                <a:solidFill>
                  <a:schemeClr val="tx2"/>
                </a:solidFill>
              </a:rPr>
              <a:t>response</a:t>
            </a:r>
            <a:r>
              <a:rPr lang="tr-TR" altLang="en-US" sz="1600" dirty="0" smtClean="0">
                <a:solidFill>
                  <a:schemeClr val="tx2"/>
                </a:solidFill>
              </a:rPr>
              <a:t> </a:t>
            </a:r>
            <a:r>
              <a:rPr lang="tr-TR" altLang="en-US" sz="1600" dirty="0" err="1" smtClean="0">
                <a:solidFill>
                  <a:schemeClr val="tx2"/>
                </a:solidFill>
              </a:rPr>
              <a:t>to</a:t>
            </a:r>
            <a:r>
              <a:rPr lang="tr-TR" altLang="en-US" sz="1600" dirty="0" smtClean="0">
                <a:solidFill>
                  <a:schemeClr val="tx2"/>
                </a:solidFill>
              </a:rPr>
              <a:t> «</a:t>
            </a:r>
            <a:r>
              <a:rPr lang="en-US" sz="1600" dirty="0" smtClean="0"/>
              <a:t>Call </a:t>
            </a:r>
            <a:r>
              <a:rPr lang="en-US" sz="1600" dirty="0"/>
              <a:t>for Proposals for OWC Channel </a:t>
            </a:r>
            <a:r>
              <a:rPr lang="en-US" sz="1600" dirty="0" smtClean="0"/>
              <a:t>Models</a:t>
            </a:r>
            <a:r>
              <a:rPr lang="tr-TR" sz="1600" dirty="0" smtClean="0"/>
              <a:t>» </a:t>
            </a:r>
            <a:r>
              <a:rPr lang="tr-TR" altLang="en-US" sz="1600" dirty="0" err="1" smtClean="0">
                <a:solidFill>
                  <a:schemeClr val="tx2"/>
                </a:solidFill>
              </a:rPr>
              <a:t>issued</a:t>
            </a:r>
            <a:r>
              <a:rPr lang="tr-TR" altLang="en-US" sz="1600" dirty="0" smtClean="0">
                <a:solidFill>
                  <a:schemeClr val="tx2"/>
                </a:solidFill>
              </a:rPr>
              <a:t> </a:t>
            </a:r>
            <a:r>
              <a:rPr lang="tr-TR" altLang="en-US" sz="1600" dirty="0" err="1" smtClean="0">
                <a:solidFill>
                  <a:schemeClr val="tx2"/>
                </a:solidFill>
              </a:rPr>
              <a:t>by</a:t>
            </a:r>
            <a:r>
              <a:rPr lang="tr-TR" altLang="en-US" sz="1600" dirty="0" smtClean="0">
                <a:solidFill>
                  <a:schemeClr val="tx2"/>
                </a:solidFill>
              </a:rPr>
              <a:t> 802.15.7r1, </a:t>
            </a:r>
            <a:r>
              <a:rPr lang="tr-TR" altLang="en-US" sz="1600" dirty="0" err="1">
                <a:solidFill>
                  <a:schemeClr val="tx2"/>
                </a:solidFill>
              </a:rPr>
              <a:t>t</a:t>
            </a:r>
            <a:r>
              <a:rPr lang="tr-TR" altLang="en-US" sz="1600" dirty="0" err="1" smtClean="0">
                <a:solidFill>
                  <a:schemeClr val="tx2"/>
                </a:solidFill>
              </a:rPr>
              <a:t>his</a:t>
            </a:r>
            <a:r>
              <a:rPr lang="tr-TR" altLang="en-US" sz="1600" dirty="0" smtClean="0">
                <a:solidFill>
                  <a:schemeClr val="tx2"/>
                </a:solidFill>
              </a:rPr>
              <a:t> </a:t>
            </a:r>
            <a:r>
              <a:rPr lang="tr-TR" altLang="en-US" sz="1600" dirty="0" err="1" smtClean="0">
                <a:solidFill>
                  <a:schemeClr val="tx2"/>
                </a:solidFill>
              </a:rPr>
              <a:t>contribution</a:t>
            </a:r>
            <a:r>
              <a:rPr lang="tr-TR" altLang="en-US" sz="1600" dirty="0" smtClean="0">
                <a:solidFill>
                  <a:schemeClr val="tx2"/>
                </a:solidFill>
              </a:rPr>
              <a:t> </a:t>
            </a:r>
            <a:r>
              <a:rPr lang="tr-TR" altLang="en-US" sz="1600" dirty="0" err="1" smtClean="0">
                <a:solidFill>
                  <a:schemeClr val="tx2"/>
                </a:solidFill>
              </a:rPr>
              <a:t>proposes</a:t>
            </a:r>
            <a:r>
              <a:rPr lang="tr-TR" altLang="en-US" sz="1600" dirty="0" smtClean="0">
                <a:solidFill>
                  <a:schemeClr val="tx2"/>
                </a:solidFill>
              </a:rPr>
              <a:t> </a:t>
            </a:r>
            <a:r>
              <a:rPr lang="en-GB" altLang="en-US" sz="1600" dirty="0" err="1" smtClean="0">
                <a:solidFill>
                  <a:schemeClr val="tx2"/>
                </a:solidFill>
              </a:rPr>
              <a:t>LiFi</a:t>
            </a:r>
            <a:r>
              <a:rPr lang="en-GB" altLang="en-US" sz="1600" dirty="0" smtClean="0">
                <a:solidFill>
                  <a:schemeClr val="tx2"/>
                </a:solidFill>
              </a:rPr>
              <a:t> </a:t>
            </a:r>
            <a:r>
              <a:rPr lang="en-US" altLang="en-US" sz="1600" dirty="0" smtClean="0">
                <a:solidFill>
                  <a:schemeClr val="tx2"/>
                </a:solidFill>
              </a:rPr>
              <a:t>reference channel models </a:t>
            </a:r>
            <a:r>
              <a:rPr lang="tr-TR" altLang="en-US" sz="1600" dirty="0" err="1" smtClean="0">
                <a:solidFill>
                  <a:schemeClr val="tx2"/>
                </a:solidFill>
              </a:rPr>
              <a:t>for</a:t>
            </a:r>
            <a:r>
              <a:rPr lang="tr-TR" altLang="en-US" sz="1600" dirty="0" smtClean="0">
                <a:solidFill>
                  <a:schemeClr val="tx2"/>
                </a:solidFill>
              </a:rPr>
              <a:t> </a:t>
            </a:r>
            <a:r>
              <a:rPr lang="tr-TR" altLang="en-US" sz="1600" dirty="0" err="1" smtClean="0">
                <a:solidFill>
                  <a:schemeClr val="tx2"/>
                </a:solidFill>
              </a:rPr>
              <a:t>indoor</a:t>
            </a:r>
            <a:r>
              <a:rPr lang="tr-TR" altLang="en-US" sz="1600" dirty="0" smtClean="0">
                <a:solidFill>
                  <a:schemeClr val="tx2"/>
                </a:solidFill>
              </a:rPr>
              <a:t> </a:t>
            </a:r>
            <a:r>
              <a:rPr lang="tr-TR" altLang="en-US" sz="1600" dirty="0" err="1" smtClean="0">
                <a:solidFill>
                  <a:schemeClr val="tx2"/>
                </a:solidFill>
              </a:rPr>
              <a:t>environments</a:t>
            </a:r>
            <a:r>
              <a:rPr lang="en-US" altLang="en-US" sz="1600" dirty="0" smtClean="0">
                <a:solidFill>
                  <a:schemeClr val="tx2"/>
                </a:solidFill>
              </a:rPr>
              <a:t> such as office, home and hospital.</a:t>
            </a:r>
            <a:endParaRPr lang="en-GB" altLang="en-US" sz="1600" dirty="0" smtClean="0">
              <a:solidFill>
                <a:schemeClr val="tx2"/>
              </a:solidFill>
            </a:endParaRPr>
          </a:p>
          <a:p>
            <a:pPr algn="just">
              <a:spcBef>
                <a:spcPts val="600"/>
              </a:spcBef>
              <a:spcAft>
                <a:spcPts val="600"/>
              </a:spcAft>
            </a:pPr>
            <a:r>
              <a:rPr lang="en-GB" altLang="en-US" sz="1600" b="1" dirty="0" smtClean="0">
                <a:solidFill>
                  <a:schemeClr val="tx2"/>
                </a:solidFill>
              </a:rPr>
              <a:t>Purpose:</a:t>
            </a:r>
            <a:r>
              <a:rPr lang="en-GB" altLang="en-US" sz="1600" dirty="0" smtClean="0">
                <a:solidFill>
                  <a:schemeClr val="tx2"/>
                </a:solidFill>
              </a:rPr>
              <a:t>	To introduce </a:t>
            </a:r>
            <a:r>
              <a:rPr lang="tr-TR" altLang="en-US" sz="1600" dirty="0" smtClean="0">
                <a:solidFill>
                  <a:schemeClr val="tx2"/>
                </a:solidFill>
              </a:rPr>
              <a:t>reference channel model</a:t>
            </a:r>
            <a:r>
              <a:rPr lang="en-US" altLang="en-US" sz="1600" dirty="0" smtClean="0">
                <a:solidFill>
                  <a:schemeClr val="tx2"/>
                </a:solidFill>
              </a:rPr>
              <a:t>s</a:t>
            </a:r>
            <a:r>
              <a:rPr lang="tr-TR" altLang="en-US" sz="1600" dirty="0" smtClean="0">
                <a:solidFill>
                  <a:schemeClr val="tx2"/>
                </a:solidFill>
              </a:rPr>
              <a:t> </a:t>
            </a:r>
            <a:r>
              <a:rPr lang="en-GB" altLang="en-US" sz="1600" dirty="0" smtClean="0">
                <a:solidFill>
                  <a:schemeClr val="tx2"/>
                </a:solidFill>
              </a:rPr>
              <a:t>for the evaluation of different PHY proposals.</a:t>
            </a:r>
          </a:p>
          <a:p>
            <a:pPr algn="just">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a:t>
            </a:r>
            <a:r>
              <a:rPr lang="en-GB" altLang="en-US" sz="1600" dirty="0" smtClean="0">
                <a:solidFill>
                  <a:schemeClr val="tx2"/>
                </a:solidFill>
              </a:rPr>
              <a:t>.</a:t>
            </a:r>
            <a:r>
              <a:rPr lang="tr-TR" sz="1600" b="1" dirty="0"/>
              <a:t> </a:t>
            </a:r>
            <a:r>
              <a:rPr lang="en-GB" altLang="en-US" sz="1600" dirty="0">
                <a:solidFill>
                  <a:schemeClr val="tx2"/>
                </a:solidFill>
              </a:rPr>
              <a:t>	</a:t>
            </a:r>
          </a:p>
        </p:txBody>
      </p:sp>
    </p:spTree>
    <p:extLst>
      <p:ext uri="{BB962C8B-B14F-4D97-AF65-F5344CB8AC3E}">
        <p14:creationId xmlns:p14="http://schemas.microsoft.com/office/powerpoint/2010/main" xmlns="" val="117494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10</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28" name="组合 7"/>
          <p:cNvGrpSpPr/>
          <p:nvPr/>
        </p:nvGrpSpPr>
        <p:grpSpPr>
          <a:xfrm>
            <a:off x="457200" y="1143000"/>
            <a:ext cx="8153400" cy="4343400"/>
            <a:chOff x="3791808" y="1080109"/>
            <a:chExt cx="4993529" cy="3228272"/>
          </a:xfrm>
        </p:grpSpPr>
        <p:pic>
          <p:nvPicPr>
            <p:cNvPr id="29" name="图片 28"/>
            <p:cNvPicPr/>
            <p:nvPr/>
          </p:nvPicPr>
          <p:blipFill rotWithShape="1">
            <a:blip r:embed="rId3" cstate="print">
              <a:extLst>
                <a:ext uri="{28A0092B-C50C-407E-A947-70E740481C1C}">
                  <a14:useLocalDpi xmlns:a14="http://schemas.microsoft.com/office/drawing/2010/main" xmlns="" val="0"/>
                </a:ext>
              </a:extLst>
            </a:blip>
            <a:srcRect l="2793" t="7277" r="9315"/>
            <a:stretch/>
          </p:blipFill>
          <p:spPr bwMode="auto">
            <a:xfrm>
              <a:off x="3791808" y="1080109"/>
              <a:ext cx="3528037" cy="3228272"/>
            </a:xfrm>
            <a:prstGeom prst="rect">
              <a:avLst/>
            </a:prstGeom>
            <a:noFill/>
            <a:ln>
              <a:noFill/>
            </a:ln>
          </p:spPr>
        </p:pic>
        <p:sp>
          <p:nvSpPr>
            <p:cNvPr id="30" name="圆角矩形 29"/>
            <p:cNvSpPr/>
            <p:nvPr/>
          </p:nvSpPr>
          <p:spPr bwMode="auto">
            <a:xfrm>
              <a:off x="7245277" y="1114061"/>
              <a:ext cx="1540060" cy="1985848"/>
            </a:xfrm>
            <a:prstGeom prst="roundRect">
              <a:avLst/>
            </a:prstGeom>
            <a:solidFill>
              <a:srgbClr val="FFFFFF"/>
            </a:solidFill>
            <a:ln w="25400" cap="flat" cmpd="sng" algn="ctr">
              <a:solidFill>
                <a:srgbClr val="AAE2CA"/>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ts val="3600"/>
                </a:lnSpc>
                <a:spcBef>
                  <a:spcPts val="500"/>
                </a:spcBef>
                <a:spcAft>
                  <a:spcPct val="0"/>
                </a:spcAft>
                <a:buClr>
                  <a:srgbClr val="990033"/>
                </a:buClr>
                <a:buSzTx/>
                <a:buFontTx/>
                <a:buNone/>
                <a:tabLst/>
                <a:defRPr/>
              </a:pPr>
              <a:endParaRPr kumimoji="0" lang="zh-CN" altLang="en-US" sz="2400" b="0" i="0" u="none" strike="noStrike" kern="0" cap="none" spc="0" normalizeH="0" baseline="0" noProof="0" smtClean="0">
                <a:ln>
                  <a:noFill/>
                </a:ln>
                <a:solidFill>
                  <a:srgbClr val="000000"/>
                </a:solidFill>
                <a:effectLst/>
                <a:uLnTx/>
                <a:uFillTx/>
                <a:latin typeface="fudan" pitchFamily="2" charset="0"/>
                <a:ea typeface="黑体" pitchFamily="2" charset="-122"/>
                <a:cs typeface="+mn-cs"/>
              </a:endParaRPr>
            </a:p>
          </p:txBody>
        </p:sp>
        <p:sp>
          <p:nvSpPr>
            <p:cNvPr id="31" name="文本框 6"/>
            <p:cNvSpPr txBox="1"/>
            <p:nvPr/>
          </p:nvSpPr>
          <p:spPr>
            <a:xfrm>
              <a:off x="7338614" y="1249749"/>
              <a:ext cx="1388291" cy="15098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800" kern="0" dirty="0" smtClean="0">
                  <a:solidFill>
                    <a:sysClr val="windowText" lastClr="000000"/>
                  </a:solidFill>
                </a:rPr>
                <a:t>After pre-equalization BER is significantly reduced, when the signal to noise ratio is less than 10 the 7% FEC error threshold </a:t>
              </a:r>
              <a:r>
                <a:rPr lang="en-US" altLang="zh-CN" sz="1800" kern="0" dirty="0" err="1" smtClean="0">
                  <a:solidFill>
                    <a:sysClr val="windowText" lastClr="000000"/>
                  </a:solidFill>
                </a:rPr>
                <a:t>cna</a:t>
              </a:r>
              <a:r>
                <a:rPr lang="en-US" altLang="zh-CN" sz="1800" kern="0" dirty="0" smtClean="0">
                  <a:solidFill>
                    <a:sysClr val="windowText" lastClr="000000"/>
                  </a:solidFill>
                </a:rPr>
                <a:t> still met</a:t>
              </a:r>
              <a:endParaRPr kumimoji="0" lang="zh-CN" altLang="en-US" sz="1800" b="0" i="0" u="none" strike="noStrike" kern="0" cap="none" spc="0" normalizeH="0" baseline="0" noProof="0" dirty="0">
                <a:ln>
                  <a:noFill/>
                </a:ln>
                <a:solidFill>
                  <a:sysClr val="windowText" lastClr="000000"/>
                </a:solidFill>
                <a:effectLst/>
                <a:uLnTx/>
                <a:uFillTx/>
              </a:endParaRPr>
            </a:p>
          </p:txBody>
        </p:sp>
      </p:grpSp>
      <p:sp>
        <p:nvSpPr>
          <p:cNvPr id="32" name="TextBox 31"/>
          <p:cNvSpPr txBox="1"/>
          <p:nvPr/>
        </p:nvSpPr>
        <p:spPr>
          <a:xfrm>
            <a:off x="2362200" y="3962400"/>
            <a:ext cx="1371600" cy="307777"/>
          </a:xfrm>
          <a:prstGeom prst="rect">
            <a:avLst/>
          </a:prstGeom>
          <a:solidFill>
            <a:schemeClr val="bg1"/>
          </a:solidFill>
        </p:spPr>
        <p:txBody>
          <a:bodyPr wrap="square" rtlCol="0">
            <a:spAutoFit/>
          </a:bodyPr>
          <a:lstStyle/>
          <a:p>
            <a:pPr algn="ctr"/>
            <a:r>
              <a:rPr lang="en-US" altLang="zh-CN" sz="1400" b="1" dirty="0" smtClean="0">
                <a:solidFill>
                  <a:srgbClr val="0069B8"/>
                </a:solidFill>
              </a:rPr>
              <a:t>Equalized</a:t>
            </a:r>
            <a:endParaRPr lang="zh-CN" altLang="en-US" sz="1400" b="1" dirty="0">
              <a:solidFill>
                <a:srgbClr val="0069B8"/>
              </a:solidFill>
            </a:endParaRPr>
          </a:p>
        </p:txBody>
      </p:sp>
      <p:sp>
        <p:nvSpPr>
          <p:cNvPr id="33" name="TextBox 32"/>
          <p:cNvSpPr txBox="1"/>
          <p:nvPr/>
        </p:nvSpPr>
        <p:spPr>
          <a:xfrm>
            <a:off x="2362200" y="4267200"/>
            <a:ext cx="1371600" cy="307777"/>
          </a:xfrm>
          <a:prstGeom prst="rect">
            <a:avLst/>
          </a:prstGeom>
          <a:solidFill>
            <a:schemeClr val="bg1"/>
          </a:solidFill>
        </p:spPr>
        <p:txBody>
          <a:bodyPr wrap="square" rtlCol="0">
            <a:spAutoFit/>
          </a:bodyPr>
          <a:lstStyle/>
          <a:p>
            <a:pPr algn="ctr"/>
            <a:r>
              <a:rPr lang="en-US" altLang="zh-CN" sz="1400" b="1" dirty="0" smtClean="0">
                <a:solidFill>
                  <a:srgbClr val="FF0000"/>
                </a:solidFill>
              </a:rPr>
              <a:t>Un-Equalized</a:t>
            </a:r>
            <a:endParaRPr lang="zh-CN" altLang="en-US" sz="1400" b="1" dirty="0">
              <a:solidFill>
                <a:srgbClr val="FF0000"/>
              </a:solidFill>
            </a:endParaRPr>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11</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21" name="组合 20"/>
          <p:cNvGrpSpPr/>
          <p:nvPr/>
        </p:nvGrpSpPr>
        <p:grpSpPr>
          <a:xfrm>
            <a:off x="152400" y="3944653"/>
            <a:ext cx="5410200" cy="2026907"/>
            <a:chOff x="478547" y="1578246"/>
            <a:chExt cx="4929339" cy="2026907"/>
          </a:xfrm>
        </p:grpSpPr>
        <p:grpSp>
          <p:nvGrpSpPr>
            <p:cNvPr id="22" name="组合 25"/>
            <p:cNvGrpSpPr/>
            <p:nvPr/>
          </p:nvGrpSpPr>
          <p:grpSpPr>
            <a:xfrm>
              <a:off x="478548" y="1578246"/>
              <a:ext cx="4929338" cy="2026907"/>
              <a:chOff x="478548" y="1578246"/>
              <a:chExt cx="4929338" cy="2026907"/>
            </a:xfrm>
          </p:grpSpPr>
          <p:sp>
            <p:nvSpPr>
              <p:cNvPr id="24" name="对角圆角矩形 23"/>
              <p:cNvSpPr/>
              <p:nvPr/>
            </p:nvSpPr>
            <p:spPr bwMode="auto">
              <a:xfrm>
                <a:off x="478548" y="1816714"/>
                <a:ext cx="4929338" cy="1788439"/>
              </a:xfrm>
              <a:prstGeom prst="round2DiagRect">
                <a:avLst/>
              </a:prstGeom>
              <a:solidFill>
                <a:srgbClr val="FFFFFF"/>
              </a:solidFill>
              <a:ln w="38100" cap="flat" cmpd="sng" algn="ctr">
                <a:solidFill>
                  <a:srgbClr val="1B1BDB"/>
                </a:solidFill>
                <a:prstDash val="solid"/>
                <a:headEnd type="none" w="sm" len="sm"/>
                <a:tailEnd type="triangl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50000"/>
                  </a:lnSpc>
                  <a:spcBef>
                    <a:spcPct val="25000"/>
                  </a:spcBef>
                  <a:spcAft>
                    <a:spcPts val="0"/>
                  </a:spcAft>
                  <a:buClr>
                    <a:srgbClr val="C00000"/>
                  </a:buClr>
                  <a:buSzTx/>
                  <a:buFont typeface="Wingdings" pitchFamily="2" charset="2"/>
                  <a:buChar char="p"/>
                  <a:tabLst/>
                  <a:defRPr/>
                </a:pPr>
                <a:endParaRPr kumimoji="0" lang="en-US" altLang="zh-CN" sz="2000" b="0" i="0" u="none" strike="noStrike" kern="0" cap="none" spc="0" normalizeH="0" baseline="0" noProof="0" dirty="0" smtClean="0">
                  <a:ln>
                    <a:noFill/>
                  </a:ln>
                  <a:solidFill>
                    <a:srgbClr val="0E157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itchFamily="18" charset="0"/>
                  <a:ea typeface="黑体" pitchFamily="2" charset="-122"/>
                  <a:cs typeface="+mn-cs"/>
                </a:endParaRPr>
              </a:p>
            </p:txBody>
          </p:sp>
          <p:sp>
            <p:nvSpPr>
              <p:cNvPr id="25" name="圆角矩形 24"/>
              <p:cNvSpPr/>
              <p:nvPr/>
            </p:nvSpPr>
            <p:spPr bwMode="auto">
              <a:xfrm>
                <a:off x="644454" y="1578246"/>
                <a:ext cx="4482293" cy="476934"/>
              </a:xfrm>
              <a:prstGeom prst="roundRect">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w="9525" cap="flat" cmpd="sng" algn="ctr">
                <a:solidFill>
                  <a:srgbClr val="3333CC">
                    <a:shade val="95000"/>
                    <a:satMod val="105000"/>
                  </a:srgbClr>
                </a:solidFill>
                <a:prstDash val="solid"/>
                <a:headEnd type="none" w="sm" len="sm"/>
                <a:tailEnd type="triangle" w="sm" len="sm"/>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lvl="0" algn="ctr" eaLnBrk="1" hangingPunct="1">
                  <a:spcBef>
                    <a:spcPct val="30000"/>
                  </a:spcBef>
                </a:pPr>
                <a:r>
                  <a:rPr lang="en-US" altLang="zh-CN" sz="2000" kern="0" dirty="0" smtClean="0">
                    <a:solidFill>
                      <a:srgbClr val="FFFFFF"/>
                    </a:solidFill>
                    <a:latin typeface="微软雅黑" panose="020B0503020204020204" pitchFamily="34" charset="-122"/>
                    <a:ea typeface="微软雅黑" panose="020B0503020204020204" pitchFamily="34" charset="-122"/>
                  </a:rPr>
                  <a:t>Diversity reception technology</a:t>
                </a:r>
              </a:p>
            </p:txBody>
          </p:sp>
        </p:grpSp>
        <p:sp>
          <p:nvSpPr>
            <p:cNvPr id="23" name="文本框 26"/>
            <p:cNvSpPr txBox="1"/>
            <p:nvPr/>
          </p:nvSpPr>
          <p:spPr>
            <a:xfrm>
              <a:off x="478547" y="2176141"/>
              <a:ext cx="4929338" cy="1308050"/>
            </a:xfrm>
            <a:prstGeom prst="rect">
              <a:avLst/>
            </a:prstGeom>
            <a:noFill/>
          </p:spPr>
          <p:txBody>
            <a:bodyPr wrap="square" rtlCol="0">
              <a:spAutoFit/>
            </a:bodyPr>
            <a:lstStyle/>
            <a:p>
              <a:pPr marL="88900" eaLnBrk="1" fontAlgn="auto" hangingPunct="1">
                <a:spcBef>
                  <a:spcPts val="600"/>
                </a:spcBef>
                <a:spcAft>
                  <a:spcPts val="0"/>
                </a:spcAft>
                <a:buClr>
                  <a:srgbClr val="C00000"/>
                </a:buClr>
              </a:pPr>
              <a:r>
                <a:rPr lang="en-US" altLang="zh-CN" sz="1600" kern="0" dirty="0" smtClean="0">
                  <a:solidFill>
                    <a:sysClr val="windowText" lastClr="000000"/>
                  </a:solidFill>
                  <a:latin typeface="微软雅黑" pitchFamily="34" charset="-122"/>
                  <a:ea typeface="微软雅黑" pitchFamily="34" charset="-122"/>
                </a:rPr>
                <a:t>Space Linear diversity </a:t>
              </a: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431800" marR="0" lvl="0" indent="280988" defTabSz="914400" eaLnBrk="1" fontAlgn="auto" latinLnBrk="0" hangingPunct="1">
                <a:lnSpc>
                  <a:spcPct val="100000"/>
                </a:lnSpc>
                <a:spcBef>
                  <a:spcPts val="600"/>
                </a:spcBef>
                <a:spcAft>
                  <a:spcPts val="0"/>
                </a:spcAft>
                <a:buClr>
                  <a:srgbClr val="C0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MRC</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High Gain,</a:t>
              </a:r>
              <a:r>
                <a:rPr kumimoji="0" lang="en-US" altLang="zh-CN" sz="1600" b="0" i="0" u="none" strike="noStrike" kern="0" cap="none" spc="0" normalizeH="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 High Complexity</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431800" marR="0" lvl="0" indent="280988" defTabSz="914400" eaLnBrk="1" fontAlgn="auto" latinLnBrk="0" hangingPunct="1">
                <a:lnSpc>
                  <a:spcPct val="100000"/>
                </a:lnSpc>
                <a:spcBef>
                  <a:spcPts val="600"/>
                </a:spcBef>
                <a:spcAft>
                  <a:spcPts val="0"/>
                </a:spcAft>
                <a:buClr>
                  <a:srgbClr val="C0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EGC</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Gain less than MRC</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lower complexity</a:t>
              </a:r>
            </a:p>
            <a:p>
              <a:pPr marL="431800" marR="0" lvl="0" indent="280988" defTabSz="914400" eaLnBrk="1" fontAlgn="auto" latinLnBrk="0" hangingPunct="1">
                <a:lnSpc>
                  <a:spcPct val="100000"/>
                </a:lnSpc>
                <a:spcBef>
                  <a:spcPts val="600"/>
                </a:spcBef>
                <a:spcAft>
                  <a:spcPts val="0"/>
                </a:spcAft>
                <a:buClr>
                  <a:srgbClr val="C0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SC</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lang="en-US" altLang="zh-CN" sz="1600" kern="0" dirty="0" smtClean="0">
                  <a:solidFill>
                    <a:sysClr val="windowText" lastClr="000000"/>
                  </a:solidFill>
                  <a:latin typeface="微软雅黑" panose="020B0503020204020204" pitchFamily="34" charset="-122"/>
                  <a:ea typeface="微软雅黑" panose="020B0503020204020204" pitchFamily="34" charset="-122"/>
                </a:rPr>
                <a:t>Minimum Complexity</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worst Gain</a:t>
              </a:r>
              <a:endPar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pic>
        <p:nvPicPr>
          <p:cNvPr id="26" name="图片 2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787" y="864342"/>
            <a:ext cx="4746588" cy="3110645"/>
          </a:xfrm>
          <a:prstGeom prst="rect">
            <a:avLst/>
          </a:prstGeom>
          <a:noFill/>
          <a:ln>
            <a:noFill/>
          </a:ln>
        </p:spPr>
      </p:pic>
      <p:pic>
        <p:nvPicPr>
          <p:cNvPr id="27" name="图片 26"/>
          <p:cNvPicPr/>
          <p:nvPr/>
        </p:nvPicPr>
        <p:blipFill rotWithShape="1">
          <a:blip r:embed="rId4" cstate="print">
            <a:extLst>
              <a:ext uri="{28A0092B-C50C-407E-A947-70E740481C1C}">
                <a14:useLocalDpi xmlns:a14="http://schemas.microsoft.com/office/drawing/2010/main" xmlns="" val="0"/>
              </a:ext>
            </a:extLst>
          </a:blip>
          <a:srcRect t="6272" r="9534"/>
          <a:stretch/>
        </p:blipFill>
        <p:spPr bwMode="auto">
          <a:xfrm>
            <a:off x="5436670" y="762000"/>
            <a:ext cx="3047699" cy="2435690"/>
          </a:xfrm>
          <a:prstGeom prst="rect">
            <a:avLst/>
          </a:prstGeom>
          <a:noFill/>
          <a:ln>
            <a:noFill/>
          </a:ln>
          <a:extLst>
            <a:ext uri="{53640926-AAD7-44D8-BBD7-CCE9431645EC}">
              <a14:shadowObscured xmlns:a14="http://schemas.microsoft.com/office/drawing/2010/main" xmlns=""/>
            </a:ext>
          </a:extLst>
        </p:spPr>
      </p:pic>
      <p:pic>
        <p:nvPicPr>
          <p:cNvPr id="28" name="图片 27"/>
          <p:cNvPicPr/>
          <p:nvPr/>
        </p:nvPicPr>
        <p:blipFill rotWithShape="1">
          <a:blip r:embed="rId5" cstate="print">
            <a:extLst>
              <a:ext uri="{28A0092B-C50C-407E-A947-70E740481C1C}">
                <a14:useLocalDpi xmlns:a14="http://schemas.microsoft.com/office/drawing/2010/main" xmlns="" val="0"/>
              </a:ext>
            </a:extLst>
          </a:blip>
          <a:srcRect l="2632" t="4896" r="8406"/>
          <a:stretch/>
        </p:blipFill>
        <p:spPr bwMode="auto">
          <a:xfrm>
            <a:off x="5490140" y="3339516"/>
            <a:ext cx="3098684" cy="2489944"/>
          </a:xfrm>
          <a:prstGeom prst="rect">
            <a:avLst/>
          </a:prstGeom>
          <a:noFill/>
          <a:ln>
            <a:noFill/>
          </a:ln>
          <a:extLst>
            <a:ext uri="{53640926-AAD7-44D8-BBD7-CCE9431645EC}">
              <a14:shadowObscured xmlns:a14="http://schemas.microsoft.com/office/drawing/2010/main" xmlns=""/>
            </a:ext>
          </a:extLst>
        </p:spPr>
      </p:pic>
      <p:sp>
        <p:nvSpPr>
          <p:cNvPr id="34" name="文本框 3"/>
          <p:cNvSpPr txBox="1"/>
          <p:nvPr/>
        </p:nvSpPr>
        <p:spPr>
          <a:xfrm>
            <a:off x="5796638" y="3133662"/>
            <a:ext cx="3047951" cy="307777"/>
          </a:xfrm>
          <a:prstGeom prst="rect">
            <a:avLst/>
          </a:prstGeom>
          <a:noFill/>
        </p:spPr>
        <p:txBody>
          <a:bodyPr wrap="square" rtlCol="0">
            <a:spAutoFit/>
          </a:bodyPr>
          <a:lstStyle/>
          <a:p>
            <a:pPr algn="ctr"/>
            <a:r>
              <a:rPr lang="en-US" altLang="zh-CN" sz="1400" dirty="0" smtClean="0">
                <a:latin typeface="微软雅黑" panose="020B0503020204020204" pitchFamily="34" charset="-122"/>
                <a:ea typeface="微软雅黑" panose="020B0503020204020204" pitchFamily="34" charset="-122"/>
              </a:rPr>
              <a:t>BER comparison</a:t>
            </a:r>
            <a:endParaRPr lang="zh-CN" altLang="en-US" sz="1400" dirty="0">
              <a:latin typeface="微软雅黑" panose="020B0503020204020204" pitchFamily="34" charset="-122"/>
              <a:ea typeface="微软雅黑" panose="020B0503020204020204" pitchFamily="34" charset="-122"/>
            </a:endParaRPr>
          </a:p>
        </p:txBody>
      </p:sp>
      <p:sp>
        <p:nvSpPr>
          <p:cNvPr id="35" name="矩形 34"/>
          <p:cNvSpPr/>
          <p:nvPr/>
        </p:nvSpPr>
        <p:spPr>
          <a:xfrm>
            <a:off x="5709301" y="5779149"/>
            <a:ext cx="3007405" cy="307777"/>
          </a:xfrm>
          <a:prstGeom prst="rect">
            <a:avLst/>
          </a:prstGeom>
        </p:spPr>
        <p:txBody>
          <a:bodyPr wrap="square">
            <a:spAutoFit/>
          </a:bodyPr>
          <a:lstStyle/>
          <a:p>
            <a:pPr algn="ctr"/>
            <a:r>
              <a:rPr lang="en-US" altLang="zh-CN" dirty="0">
                <a:latin typeface="Times New Roman" panose="02020603050405020304" pitchFamily="18" charset="0"/>
                <a:ea typeface="宋体" panose="02010600030101010101" pitchFamily="2" charset="-122"/>
              </a:rPr>
              <a:t> </a:t>
            </a:r>
            <a:r>
              <a:rPr lang="en-US" altLang="zh-CN" sz="1400" dirty="0" smtClean="0">
                <a:latin typeface="微软雅黑" panose="020B0503020204020204" pitchFamily="34" charset="-122"/>
                <a:ea typeface="微软雅黑" panose="020B0503020204020204" pitchFamily="34" charset="-122"/>
              </a:rPr>
              <a:t>MRC</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sub path </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vs</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BER</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12</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29" name="组合 28"/>
          <p:cNvGrpSpPr/>
          <p:nvPr/>
        </p:nvGrpSpPr>
        <p:grpSpPr>
          <a:xfrm>
            <a:off x="539552" y="3694984"/>
            <a:ext cx="8238444" cy="2398312"/>
            <a:chOff x="478547" y="1578246"/>
            <a:chExt cx="8238444" cy="2398312"/>
          </a:xfrm>
        </p:grpSpPr>
        <p:sp>
          <p:nvSpPr>
            <p:cNvPr id="30" name="对角圆角矩形 29"/>
            <p:cNvSpPr/>
            <p:nvPr/>
          </p:nvSpPr>
          <p:spPr bwMode="auto">
            <a:xfrm>
              <a:off x="478547" y="1816714"/>
              <a:ext cx="8238444" cy="2159844"/>
            </a:xfrm>
            <a:prstGeom prst="round2DiagRect">
              <a:avLst/>
            </a:prstGeom>
            <a:solidFill>
              <a:srgbClr val="FFFFFF"/>
            </a:solidFill>
            <a:ln w="38100" cap="flat" cmpd="sng" algn="ctr">
              <a:solidFill>
                <a:srgbClr val="1B1BDB"/>
              </a:solidFill>
              <a:prstDash val="solid"/>
              <a:headEnd type="none" w="sm" len="sm"/>
              <a:tailEnd type="triangl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50000"/>
                </a:lnSpc>
                <a:spcBef>
                  <a:spcPct val="25000"/>
                </a:spcBef>
                <a:spcAft>
                  <a:spcPts val="0"/>
                </a:spcAft>
                <a:buClr>
                  <a:srgbClr val="C00000"/>
                </a:buClr>
                <a:buSzTx/>
                <a:buFont typeface="Wingdings" pitchFamily="2" charset="2"/>
                <a:buChar char="p"/>
                <a:tabLst/>
                <a:defRPr/>
              </a:pPr>
              <a:endParaRPr kumimoji="0" lang="en-US" altLang="zh-CN" sz="2000" b="0" i="0" u="none" strike="noStrike" kern="0" cap="none" spc="0" normalizeH="0" baseline="0" noProof="0" dirty="0" smtClean="0">
                <a:ln>
                  <a:noFill/>
                </a:ln>
                <a:solidFill>
                  <a:srgbClr val="0E157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itchFamily="18" charset="0"/>
                <a:ea typeface="黑体" pitchFamily="2" charset="-122"/>
                <a:cs typeface="+mn-cs"/>
              </a:endParaRPr>
            </a:p>
          </p:txBody>
        </p:sp>
        <p:sp>
          <p:nvSpPr>
            <p:cNvPr id="31" name="圆角矩形 30"/>
            <p:cNvSpPr/>
            <p:nvPr/>
          </p:nvSpPr>
          <p:spPr bwMode="auto">
            <a:xfrm>
              <a:off x="644454" y="1578246"/>
              <a:ext cx="1783547" cy="476934"/>
            </a:xfrm>
            <a:prstGeom prst="roundRect">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w="9525" cap="flat" cmpd="sng" algn="ctr">
              <a:solidFill>
                <a:srgbClr val="3333CC">
                  <a:shade val="95000"/>
                  <a:satMod val="105000"/>
                </a:srgbClr>
              </a:solidFill>
              <a:prstDash val="solid"/>
              <a:headEnd type="none" w="sm" len="sm"/>
              <a:tailEnd type="triangle" w="sm" len="sm"/>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Simulation</a:t>
              </a:r>
              <a:endParaRPr kumimoji="0" lang="zh-CN" altLang="en-US" sz="2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pic>
        <p:nvPicPr>
          <p:cNvPr id="32" name="图片 3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079672"/>
            <a:ext cx="8136904" cy="2615312"/>
          </a:xfrm>
          <a:prstGeom prst="rect">
            <a:avLst/>
          </a:prstGeom>
          <a:noFill/>
          <a:ln>
            <a:noFill/>
          </a:ln>
        </p:spPr>
      </p:pic>
      <p:sp>
        <p:nvSpPr>
          <p:cNvPr id="33" name="文本框 22"/>
          <p:cNvSpPr txBox="1"/>
          <p:nvPr/>
        </p:nvSpPr>
        <p:spPr>
          <a:xfrm>
            <a:off x="3927644" y="4308442"/>
            <a:ext cx="4929338" cy="553998"/>
          </a:xfrm>
          <a:prstGeom prst="rect">
            <a:avLst/>
          </a:prstGeom>
          <a:noFill/>
        </p:spPr>
        <p:txBody>
          <a:bodyPr wrap="square" rtlCol="0">
            <a:spAutoFit/>
          </a:bodyPr>
          <a:lstStyle/>
          <a:p>
            <a:pPr marL="88900">
              <a:lnSpc>
                <a:spcPct val="150000"/>
              </a:lnSpc>
              <a:spcBef>
                <a:spcPts val="600"/>
              </a:spcBef>
              <a:buClr>
                <a:srgbClr val="C00000"/>
              </a:buClr>
            </a:pPr>
            <a:r>
              <a:rPr lang="en-US" altLang="zh-CN" sz="2000" dirty="0" smtClean="0">
                <a:latin typeface="微软雅黑" pitchFamily="34" charset="-122"/>
                <a:ea typeface="微软雅黑" pitchFamily="34" charset="-122"/>
              </a:rPr>
              <a:t>Pre-Equalization</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en-US" altLang="zh-CN" sz="2000" dirty="0" smtClean="0">
                <a:solidFill>
                  <a:srgbClr val="C00000"/>
                </a:solidFill>
                <a:latin typeface="微软雅黑" pitchFamily="34" charset="-122"/>
                <a:ea typeface="微软雅黑" pitchFamily="34" charset="-122"/>
              </a:rPr>
              <a:t>FIR pre-</a:t>
            </a:r>
            <a:r>
              <a:rPr lang="en-US" altLang="zh-CN" sz="2000" dirty="0" err="1" smtClean="0">
                <a:solidFill>
                  <a:srgbClr val="C00000"/>
                </a:solidFill>
                <a:latin typeface="微软雅黑" pitchFamily="34" charset="-122"/>
                <a:ea typeface="微软雅黑" pitchFamily="34" charset="-122"/>
              </a:rPr>
              <a:t>equ</a:t>
            </a:r>
            <a:endParaRPr lang="en-US" altLang="zh-CN" sz="2000" dirty="0" smtClean="0">
              <a:latin typeface="微软雅黑" pitchFamily="34" charset="-122"/>
              <a:ea typeface="微软雅黑" pitchFamily="34" charset="-122"/>
            </a:endParaRPr>
          </a:p>
        </p:txBody>
      </p:sp>
      <p:sp>
        <p:nvSpPr>
          <p:cNvPr id="36" name="矩形 35"/>
          <p:cNvSpPr/>
          <p:nvPr/>
        </p:nvSpPr>
        <p:spPr>
          <a:xfrm>
            <a:off x="618538" y="5374838"/>
            <a:ext cx="4808432" cy="400110"/>
          </a:xfrm>
          <a:prstGeom prst="rect">
            <a:avLst/>
          </a:prstGeom>
        </p:spPr>
        <p:txBody>
          <a:bodyPr wrap="none">
            <a:spAutoFit/>
          </a:bodyPr>
          <a:lstStyle/>
          <a:p>
            <a:pPr marL="88900">
              <a:spcBef>
                <a:spcPts val="600"/>
              </a:spcBef>
              <a:buClr>
                <a:srgbClr val="C00000"/>
              </a:buClr>
            </a:pPr>
            <a:r>
              <a:rPr lang="en-US" altLang="zh-CN" sz="2000" dirty="0" smtClean="0">
                <a:latin typeface="微软雅黑" panose="020B0503020204020204" pitchFamily="34" charset="-122"/>
                <a:ea typeface="微软雅黑" panose="020B0503020204020204" pitchFamily="34" charset="-122"/>
              </a:rPr>
              <a:t>Diversity and </a:t>
            </a:r>
            <a:r>
              <a:rPr lang="en-US" altLang="zh-CN" sz="2000" dirty="0" smtClean="0">
                <a:latin typeface="微软雅黑" panose="020B0503020204020204" pitchFamily="34" charset="-122"/>
                <a:ea typeface="微软雅黑" panose="020B0503020204020204" pitchFamily="34" charset="-122"/>
              </a:rPr>
              <a:t>number paths</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solidFill>
                  <a:srgbClr val="C00000"/>
                </a:solidFill>
                <a:latin typeface="微软雅黑" panose="020B0503020204020204" pitchFamily="34" charset="-122"/>
                <a:ea typeface="微软雅黑" panose="020B0503020204020204" pitchFamily="34" charset="-122"/>
              </a:rPr>
              <a:t> 4 MRC</a:t>
            </a:r>
            <a:endParaRPr lang="en-US" altLang="zh-CN" sz="2000" dirty="0">
              <a:latin typeface="微软雅黑" pitchFamily="34" charset="-122"/>
              <a:ea typeface="微软雅黑" pitchFamily="34" charset="-122"/>
            </a:endParaRPr>
          </a:p>
        </p:txBody>
      </p:sp>
      <p:sp>
        <p:nvSpPr>
          <p:cNvPr id="37" name="矩形 36"/>
          <p:cNvSpPr/>
          <p:nvPr/>
        </p:nvSpPr>
        <p:spPr>
          <a:xfrm>
            <a:off x="609670" y="4900208"/>
            <a:ext cx="4841390" cy="400110"/>
          </a:xfrm>
          <a:prstGeom prst="rect">
            <a:avLst/>
          </a:prstGeom>
        </p:spPr>
        <p:txBody>
          <a:bodyPr wrap="none">
            <a:spAutoFit/>
          </a:bodyPr>
          <a:lstStyle/>
          <a:p>
            <a:pPr marL="88900">
              <a:spcBef>
                <a:spcPts val="600"/>
              </a:spcBef>
              <a:buClr>
                <a:srgbClr val="C00000"/>
              </a:buClr>
            </a:pPr>
            <a:r>
              <a:rPr lang="en-US" altLang="zh-CN" sz="2000" dirty="0" smtClean="0">
                <a:latin typeface="微软雅黑" pitchFamily="34" charset="-122"/>
                <a:ea typeface="微软雅黑" pitchFamily="34" charset="-122"/>
              </a:rPr>
              <a:t>Turbulence Model</a:t>
            </a:r>
            <a:r>
              <a:rPr lang="zh-CN" altLang="en-US" sz="2000" dirty="0" smtClean="0">
                <a:latin typeface="微软雅黑" pitchFamily="34" charset="-122"/>
                <a:ea typeface="微软雅黑" pitchFamily="34" charset="-122"/>
              </a:rPr>
              <a:t>：</a:t>
            </a:r>
            <a:r>
              <a:rPr lang="en-US" altLang="zh-CN" sz="2000" dirty="0" smtClean="0">
                <a:solidFill>
                  <a:srgbClr val="C00000"/>
                </a:solidFill>
                <a:latin typeface="微软雅黑" pitchFamily="34" charset="-122"/>
                <a:ea typeface="微软雅黑" pitchFamily="34" charset="-122"/>
              </a:rPr>
              <a:t> Gamma-Gamma</a:t>
            </a:r>
            <a:endParaRPr lang="en-US" altLang="zh-CN" sz="2000" dirty="0">
              <a:latin typeface="微软雅黑" pitchFamily="34" charset="-122"/>
              <a:ea typeface="微软雅黑" pitchFamily="34" charset="-122"/>
            </a:endParaRPr>
          </a:p>
        </p:txBody>
      </p:sp>
      <p:sp>
        <p:nvSpPr>
          <p:cNvPr id="38" name="文本框 16"/>
          <p:cNvSpPr txBox="1"/>
          <p:nvPr/>
        </p:nvSpPr>
        <p:spPr>
          <a:xfrm>
            <a:off x="618538" y="4308442"/>
            <a:ext cx="3343862" cy="553998"/>
          </a:xfrm>
          <a:prstGeom prst="rect">
            <a:avLst/>
          </a:prstGeom>
          <a:noFill/>
        </p:spPr>
        <p:txBody>
          <a:bodyPr wrap="square" rtlCol="0">
            <a:spAutoFit/>
          </a:bodyPr>
          <a:lstStyle/>
          <a:p>
            <a:pPr marL="88900">
              <a:lnSpc>
                <a:spcPct val="150000"/>
              </a:lnSpc>
              <a:spcBef>
                <a:spcPts val="600"/>
              </a:spcBef>
              <a:buClr>
                <a:srgbClr val="C00000"/>
              </a:buClr>
            </a:pPr>
            <a:r>
              <a:rPr lang="en-US" altLang="zh-CN" sz="2000" dirty="0" smtClean="0">
                <a:latin typeface="微软雅黑" pitchFamily="34" charset="-122"/>
                <a:ea typeface="微软雅黑" pitchFamily="34" charset="-122"/>
              </a:rPr>
              <a:t>Modulation</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 </a:t>
            </a:r>
            <a:r>
              <a:rPr lang="en-US" altLang="zh-CN" sz="2000" dirty="0" smtClean="0">
                <a:solidFill>
                  <a:srgbClr val="CC0000"/>
                </a:solidFill>
                <a:latin typeface="微软雅黑" pitchFamily="34" charset="-122"/>
                <a:ea typeface="微软雅黑" pitchFamily="34" charset="-122"/>
              </a:rPr>
              <a:t>4-PPM</a:t>
            </a:r>
            <a:endParaRPr lang="en-US" altLang="zh-CN" sz="2000" dirty="0" smtClean="0">
              <a:latin typeface="微软雅黑" pitchFamily="34" charset="-122"/>
              <a:ea typeface="微软雅黑" pitchFamily="34" charset="-122"/>
            </a:endParaRPr>
          </a:p>
        </p:txBody>
      </p:sp>
      <p:sp>
        <p:nvSpPr>
          <p:cNvPr id="39" name="TextBox 38"/>
          <p:cNvSpPr txBox="1"/>
          <p:nvPr/>
        </p:nvSpPr>
        <p:spPr>
          <a:xfrm>
            <a:off x="762000" y="3276600"/>
            <a:ext cx="1981200" cy="338554"/>
          </a:xfrm>
          <a:prstGeom prst="rect">
            <a:avLst/>
          </a:prstGeom>
          <a:solidFill>
            <a:schemeClr val="bg1"/>
          </a:solidFill>
        </p:spPr>
        <p:txBody>
          <a:bodyPr wrap="square" rtlCol="0">
            <a:spAutoFit/>
          </a:bodyPr>
          <a:lstStyle/>
          <a:p>
            <a:pPr algn="ctr"/>
            <a:r>
              <a:rPr lang="en-US" altLang="zh-CN" sz="1600" b="1" dirty="0" smtClean="0"/>
              <a:t>Transmitter</a:t>
            </a:r>
            <a:endParaRPr lang="zh-CN" altLang="en-US" sz="1600" b="1" dirty="0"/>
          </a:p>
        </p:txBody>
      </p:sp>
      <p:sp>
        <p:nvSpPr>
          <p:cNvPr id="40" name="TextBox 39"/>
          <p:cNvSpPr txBox="1"/>
          <p:nvPr/>
        </p:nvSpPr>
        <p:spPr>
          <a:xfrm>
            <a:off x="2971800" y="3276600"/>
            <a:ext cx="1981200" cy="338554"/>
          </a:xfrm>
          <a:prstGeom prst="rect">
            <a:avLst/>
          </a:prstGeom>
          <a:solidFill>
            <a:schemeClr val="bg1"/>
          </a:solidFill>
        </p:spPr>
        <p:txBody>
          <a:bodyPr wrap="square" rtlCol="0">
            <a:spAutoFit/>
          </a:bodyPr>
          <a:lstStyle/>
          <a:p>
            <a:pPr algn="ctr"/>
            <a:r>
              <a:rPr lang="en-US" altLang="zh-CN" sz="1600" b="1" dirty="0" smtClean="0"/>
              <a:t>Channel Model</a:t>
            </a:r>
            <a:endParaRPr lang="zh-CN" altLang="en-US" sz="1600" b="1" dirty="0"/>
          </a:p>
        </p:txBody>
      </p:sp>
      <p:sp>
        <p:nvSpPr>
          <p:cNvPr id="41" name="TextBox 40"/>
          <p:cNvSpPr txBox="1"/>
          <p:nvPr/>
        </p:nvSpPr>
        <p:spPr>
          <a:xfrm>
            <a:off x="5943600" y="3276600"/>
            <a:ext cx="1981200" cy="338554"/>
          </a:xfrm>
          <a:prstGeom prst="rect">
            <a:avLst/>
          </a:prstGeom>
          <a:solidFill>
            <a:schemeClr val="bg1"/>
          </a:solidFill>
        </p:spPr>
        <p:txBody>
          <a:bodyPr wrap="square" rtlCol="0">
            <a:spAutoFit/>
          </a:bodyPr>
          <a:lstStyle/>
          <a:p>
            <a:pPr algn="ctr"/>
            <a:r>
              <a:rPr lang="en-US" altLang="zh-CN" sz="1600" b="1" dirty="0" smtClean="0"/>
              <a:t>Receiver</a:t>
            </a:r>
            <a:endParaRPr lang="zh-CN" altLang="en-US" sz="1600" b="1" dirty="0"/>
          </a:p>
        </p:txBody>
      </p:sp>
      <p:sp>
        <p:nvSpPr>
          <p:cNvPr id="42" name="TextBox 41"/>
          <p:cNvSpPr txBox="1"/>
          <p:nvPr/>
        </p:nvSpPr>
        <p:spPr>
          <a:xfrm>
            <a:off x="3124200" y="2819400"/>
            <a:ext cx="1447800" cy="338554"/>
          </a:xfrm>
          <a:prstGeom prst="rect">
            <a:avLst/>
          </a:prstGeom>
          <a:solidFill>
            <a:schemeClr val="bg1"/>
          </a:solidFill>
        </p:spPr>
        <p:txBody>
          <a:bodyPr wrap="square" rtlCol="0">
            <a:spAutoFit/>
          </a:bodyPr>
          <a:lstStyle/>
          <a:p>
            <a:pPr algn="ctr"/>
            <a:r>
              <a:rPr lang="en-US" altLang="zh-CN" sz="1600" b="1" dirty="0" smtClean="0"/>
              <a:t>Turbulence</a:t>
            </a:r>
            <a:endParaRPr lang="zh-CN" altLang="en-US" sz="1600" b="1" dirty="0"/>
          </a:p>
        </p:txBody>
      </p:sp>
      <p:sp>
        <p:nvSpPr>
          <p:cNvPr id="43" name="TextBox 42"/>
          <p:cNvSpPr txBox="1"/>
          <p:nvPr/>
        </p:nvSpPr>
        <p:spPr>
          <a:xfrm>
            <a:off x="2971800" y="1143000"/>
            <a:ext cx="1981200" cy="338554"/>
          </a:xfrm>
          <a:prstGeom prst="rect">
            <a:avLst/>
          </a:prstGeom>
          <a:solidFill>
            <a:schemeClr val="bg1"/>
          </a:solidFill>
        </p:spPr>
        <p:txBody>
          <a:bodyPr wrap="square" rtlCol="0">
            <a:spAutoFit/>
          </a:bodyPr>
          <a:lstStyle/>
          <a:p>
            <a:pPr algn="ctr"/>
            <a:r>
              <a:rPr lang="en-US" altLang="zh-CN" sz="1600" b="1" dirty="0" smtClean="0"/>
              <a:t>Background Noise</a:t>
            </a:r>
            <a:endParaRPr lang="zh-CN" altLang="en-US" sz="1600" b="1"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43400" y="6477000"/>
            <a:ext cx="530225" cy="182562"/>
          </a:xfrm>
        </p:spPr>
        <p:txBody>
          <a:bodyPr/>
          <a:lstStyle/>
          <a:p>
            <a:r>
              <a:rPr lang="en-GB" altLang="en-US" dirty="0"/>
              <a:t>Slide </a:t>
            </a:r>
            <a:fld id="{68F34BEF-6D4B-4920-B9FF-96BD9BB2CBE9}" type="slidenum">
              <a:rPr lang="en-GB" altLang="en-US"/>
              <a:pPr/>
              <a:t>13</a:t>
            </a:fld>
            <a:endParaRPr lang="en-GB" altLang="en-US" dirty="0"/>
          </a:p>
        </p:txBody>
      </p:sp>
      <p:sp>
        <p:nvSpPr>
          <p:cNvPr id="7" name="Footer Placeholder 2"/>
          <p:cNvSpPr>
            <a:spLocks noGrp="1"/>
          </p:cNvSpPr>
          <p:nvPr>
            <p:ph type="ftr" sz="quarter" idx="11"/>
          </p:nvPr>
        </p:nvSpPr>
        <p:spPr>
          <a:xfrm>
            <a:off x="5486400" y="6520934"/>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24" name="组合 23"/>
          <p:cNvGrpSpPr/>
          <p:nvPr/>
        </p:nvGrpSpPr>
        <p:grpSpPr>
          <a:xfrm>
            <a:off x="541941" y="762000"/>
            <a:ext cx="8004695" cy="5521706"/>
            <a:chOff x="541941" y="1003638"/>
            <a:chExt cx="8004695" cy="5521706"/>
          </a:xfrm>
        </p:grpSpPr>
        <p:sp>
          <p:nvSpPr>
            <p:cNvPr id="25" name="圆角矩形 24"/>
            <p:cNvSpPr/>
            <p:nvPr/>
          </p:nvSpPr>
          <p:spPr bwMode="auto">
            <a:xfrm>
              <a:off x="541941" y="1003638"/>
              <a:ext cx="8004695" cy="5521706"/>
            </a:xfrm>
            <a:prstGeom prst="roundRect">
              <a:avLst>
                <a:gd name="adj" fmla="val 12880"/>
              </a:avLst>
            </a:prstGeom>
            <a:ln w="28575">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i="0" u="none" strike="noStrike" cap="none" normalizeH="0" baseline="0" dirty="0" smtClean="0">
                <a:ln>
                  <a:noFill/>
                </a:ln>
                <a:solidFill>
                  <a:schemeClr val="tx1"/>
                </a:solidFill>
                <a:effectLst/>
                <a:latin typeface="fudan" pitchFamily="2" charset="0"/>
                <a:ea typeface="黑体" pitchFamily="2" charset="-122"/>
              </a:endParaRPr>
            </a:p>
          </p:txBody>
        </p:sp>
        <p:sp>
          <p:nvSpPr>
            <p:cNvPr id="26" name="文本框 7"/>
            <p:cNvSpPr txBox="1"/>
            <p:nvPr/>
          </p:nvSpPr>
          <p:spPr>
            <a:xfrm>
              <a:off x="889855" y="1110410"/>
              <a:ext cx="6044345"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Background </a:t>
              </a:r>
              <a:r>
                <a:rPr lang="en-US" altLang="zh-CN" sz="2000" dirty="0" err="1" smtClean="0">
                  <a:latin typeface="微软雅黑" panose="020B0503020204020204" pitchFamily="34" charset="-122"/>
                  <a:ea typeface="微软雅黑" panose="020B0503020204020204" pitchFamily="34" charset="-122"/>
                </a:rPr>
                <a:t>vs</a:t>
              </a:r>
              <a:r>
                <a:rPr lang="en-US" altLang="zh-CN" sz="2000" dirty="0" smtClean="0">
                  <a:latin typeface="微软雅黑" panose="020B0503020204020204" pitchFamily="34" charset="-122"/>
                  <a:ea typeface="微软雅黑" panose="020B0503020204020204" pitchFamily="34" charset="-122"/>
                </a:rPr>
                <a:t> Minimum Transmission Power</a:t>
              </a:r>
              <a:endParaRPr lang="zh-CN" altLang="en-US" sz="2000" dirty="0">
                <a:latin typeface="微软雅黑" panose="020B0503020204020204" pitchFamily="34" charset="-122"/>
                <a:ea typeface="微软雅黑" panose="020B0503020204020204" pitchFamily="34" charset="-122"/>
              </a:endParaRPr>
            </a:p>
          </p:txBody>
        </p:sp>
      </p:grpSp>
      <p:sp>
        <p:nvSpPr>
          <p:cNvPr id="27" name="椭圆 26"/>
          <p:cNvSpPr/>
          <p:nvPr/>
        </p:nvSpPr>
        <p:spPr bwMode="auto">
          <a:xfrm>
            <a:off x="5508104" y="4762125"/>
            <a:ext cx="1872208" cy="72949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solidFill>
                  <a:srgbClr val="FF0000"/>
                </a:solidFill>
              </a:ln>
              <a:solidFill>
                <a:schemeClr val="tx1"/>
              </a:solidFill>
              <a:effectLst/>
              <a:latin typeface="fudan" pitchFamily="2" charset="0"/>
              <a:ea typeface="黑体" pitchFamily="2" charset="-122"/>
            </a:endParaRPr>
          </a:p>
        </p:txBody>
      </p:sp>
      <p:graphicFrame>
        <p:nvGraphicFramePr>
          <p:cNvPr id="28" name="表格 27"/>
          <p:cNvGraphicFramePr>
            <a:graphicFrameLocks noGrp="1"/>
          </p:cNvGraphicFramePr>
          <p:nvPr>
            <p:extLst>
              <p:ext uri="{D42A27DB-BD31-4B8C-83A1-F6EECF244321}">
                <p14:modId xmlns:p14="http://schemas.microsoft.com/office/powerpoint/2010/main" xmlns="" val="839718784"/>
              </p:ext>
            </p:extLst>
          </p:nvPr>
        </p:nvGraphicFramePr>
        <p:xfrm>
          <a:off x="1219200" y="1295400"/>
          <a:ext cx="2820654" cy="1682620"/>
        </p:xfrm>
        <a:graphic>
          <a:graphicData uri="http://schemas.openxmlformats.org/drawingml/2006/table">
            <a:tbl>
              <a:tblPr/>
              <a:tblGrid>
                <a:gridCol w="2057578"/>
                <a:gridCol w="763076"/>
              </a:tblGrid>
              <a:tr h="336524">
                <a:tc>
                  <a:txBody>
                    <a:bodyPr/>
                    <a:lstStyle/>
                    <a:p>
                      <a:pPr algn="l" fontAlgn="ctr"/>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Angle</a:t>
                      </a:r>
                      <a:r>
                        <a:rPr lang="en-US" altLang="zh-CN" sz="1600" b="0" i="0" u="none" strike="noStrike" baseline="0" dirty="0" smtClean="0">
                          <a:solidFill>
                            <a:srgbClr val="000000"/>
                          </a:solidFill>
                          <a:effectLst/>
                          <a:latin typeface="微软雅黑" panose="020B0503020204020204" pitchFamily="34" charset="-122"/>
                          <a:ea typeface="微软雅黑" panose="020B0503020204020204" pitchFamily="34" charset="-122"/>
                        </a:rPr>
                        <a:t> of Half</a:t>
                      </a:r>
                      <a:r>
                        <a:rPr lang="zh-CN" sz="16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sz="1600" b="0" i="0" u="none" strike="noStrike" dirty="0">
                          <a:solidFill>
                            <a:srgbClr val="000000"/>
                          </a:solidFill>
                          <a:effectLst/>
                          <a:latin typeface="微软雅黑" panose="020B0503020204020204" pitchFamily="34" charset="-122"/>
                          <a:ea typeface="微软雅黑" panose="020B0503020204020204" pitchFamily="34" charset="-122"/>
                        </a:rPr>
                        <a:t>deg)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zh-CN" sz="1600" b="0" i="0" u="none" strike="noStrike" dirty="0">
                          <a:solidFill>
                            <a:srgbClr val="000000"/>
                          </a:solidFill>
                          <a:effectLst/>
                          <a:latin typeface="微软雅黑" panose="020B0503020204020204" pitchFamily="34" charset="-122"/>
                          <a:ea typeface="微软雅黑" panose="020B0503020204020204" pitchFamily="34" charset="-122"/>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336524">
                <a:tc>
                  <a:txBody>
                    <a:bodyPr/>
                    <a:lstStyle/>
                    <a:p>
                      <a:pPr algn="l" fontAlgn="ctr"/>
                      <a:r>
                        <a:rPr lang="en-US" sz="1600" b="0" i="0" u="none" strike="noStrike" dirty="0" smtClean="0">
                          <a:solidFill>
                            <a:srgbClr val="000000"/>
                          </a:solidFill>
                          <a:effectLst/>
                          <a:latin typeface="微软雅黑" panose="020B0503020204020204" pitchFamily="34" charset="-122"/>
                          <a:ea typeface="微软雅黑" panose="020B0503020204020204" pitchFamily="34" charset="-122"/>
                        </a:rPr>
                        <a:t>LED Number</a:t>
                      </a:r>
                      <a:endParaRPr 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zh-CN" sz="1600" b="0" i="0" u="none" strike="noStrike" dirty="0">
                          <a:solidFill>
                            <a:srgbClr val="000000"/>
                          </a:solidFill>
                          <a:effectLst/>
                          <a:latin typeface="微软雅黑" panose="020B0503020204020204" pitchFamily="34" charset="-122"/>
                          <a:ea typeface="微软雅黑" panose="020B0503020204020204" pitchFamily="34" charset="-122"/>
                        </a:rPr>
                        <a:t>3600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336524">
                <a:tc>
                  <a:txBody>
                    <a:bodyPr/>
                    <a:lstStyle/>
                    <a:p>
                      <a:pPr algn="l" fontAlgn="ctr"/>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Distance</a:t>
                      </a:r>
                      <a:r>
                        <a:rPr lang="zh-CN" sz="16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sz="1600" b="0" i="0" u="none" strike="noStrike" dirty="0">
                          <a:solidFill>
                            <a:srgbClr val="000000"/>
                          </a:solidFill>
                          <a:effectLst/>
                          <a:latin typeface="微软雅黑" panose="020B0503020204020204" pitchFamily="34" charset="-122"/>
                          <a:ea typeface="微软雅黑" panose="020B0503020204020204" pitchFamily="34" charset="-122"/>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zh-CN" sz="1600" b="0" i="0" u="none" strike="noStrike" dirty="0">
                          <a:solidFill>
                            <a:srgbClr val="000000"/>
                          </a:solidFill>
                          <a:effectLst/>
                          <a:latin typeface="微软雅黑" panose="020B0503020204020204" pitchFamily="34" charset="-122"/>
                          <a:ea typeface="微软雅黑" panose="020B0503020204020204" pitchFamily="34" charset="-122"/>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336524">
                <a:tc>
                  <a:txBody>
                    <a:bodyPr/>
                    <a:lstStyle/>
                    <a:p>
                      <a:pPr algn="l" fontAlgn="ctr"/>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Order of Pre-</a:t>
                      </a:r>
                      <a:r>
                        <a:rPr lang="en-US" altLang="zh-CN" sz="1600" b="0" i="0" u="none" strike="noStrike" dirty="0" err="1" smtClean="0">
                          <a:solidFill>
                            <a:srgbClr val="000000"/>
                          </a:solidFill>
                          <a:effectLst/>
                          <a:latin typeface="微软雅黑" panose="020B0503020204020204" pitchFamily="34" charset="-122"/>
                          <a:ea typeface="微软雅黑" panose="020B0503020204020204" pitchFamily="34" charset="-122"/>
                        </a:rPr>
                        <a:t>Equ</a:t>
                      </a:r>
                      <a:endParaRPr lang="zh-CN"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zh-CN" sz="1600" b="0" i="0" u="none" strike="noStrike" dirty="0">
                          <a:solidFill>
                            <a:srgbClr val="000000"/>
                          </a:solidFill>
                          <a:effectLst/>
                          <a:latin typeface="微软雅黑" panose="020B0503020204020204" pitchFamily="34" charset="-122"/>
                          <a:ea typeface="微软雅黑" panose="020B0503020204020204" pitchFamily="34" charset="-122"/>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336524">
                <a:tc>
                  <a:txBody>
                    <a:bodyPr/>
                    <a:lstStyle/>
                    <a:p>
                      <a:pPr algn="l" fontAlgn="ctr"/>
                      <a:r>
                        <a:rPr lang="en-US" altLang="zh-CN" sz="1600" b="0" i="0" u="none" strike="noStrike" dirty="0" smtClean="0">
                          <a:solidFill>
                            <a:srgbClr val="000000"/>
                          </a:solidFill>
                          <a:effectLst/>
                          <a:latin typeface="微软雅黑" panose="020B0503020204020204" pitchFamily="34" charset="-122"/>
                          <a:ea typeface="微软雅黑" panose="020B0503020204020204" pitchFamily="34" charset="-122"/>
                        </a:rPr>
                        <a:t>Bandwidth</a:t>
                      </a:r>
                      <a:r>
                        <a:rPr lang="zh-CN" sz="16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sz="1600" b="0" i="0" u="none" strike="noStrike" dirty="0">
                          <a:solidFill>
                            <a:srgbClr val="000000"/>
                          </a:solidFill>
                          <a:effectLst/>
                          <a:latin typeface="微软雅黑" panose="020B0503020204020204" pitchFamily="34" charset="-122"/>
                          <a:ea typeface="微软雅黑" panose="020B0503020204020204" pitchFamily="34" charset="-122"/>
                        </a:rPr>
                        <a:t>MHz）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zh-CN" sz="1600" b="0" i="0" u="none" strike="noStrike" dirty="0">
                          <a:solidFill>
                            <a:srgbClr val="000000"/>
                          </a:solidFill>
                          <a:effectLst/>
                          <a:latin typeface="微软雅黑" panose="020B0503020204020204" pitchFamily="34" charset="-122"/>
                          <a:ea typeface="微软雅黑" panose="020B0503020204020204" pitchFamily="34" charset="-122"/>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bl>
          </a:graphicData>
        </a:graphic>
      </p:graphicFrame>
      <p:pic>
        <p:nvPicPr>
          <p:cNvPr id="29" name="图片 28"/>
          <p:cNvPicPr/>
          <p:nvPr/>
        </p:nvPicPr>
        <p:blipFill rotWithShape="1">
          <a:blip r:embed="rId4" cstate="print">
            <a:extLst>
              <a:ext uri="{28A0092B-C50C-407E-A947-70E740481C1C}">
                <a14:useLocalDpi xmlns:a14="http://schemas.microsoft.com/office/drawing/2010/main" xmlns="" val="0"/>
              </a:ext>
            </a:extLst>
          </a:blip>
          <a:srcRect t="5691" r="10212"/>
          <a:stretch/>
        </p:blipFill>
        <p:spPr bwMode="auto">
          <a:xfrm>
            <a:off x="541941" y="2971800"/>
            <a:ext cx="3641193" cy="2597626"/>
          </a:xfrm>
          <a:prstGeom prst="rect">
            <a:avLst/>
          </a:prstGeom>
          <a:noFill/>
          <a:ln>
            <a:noFill/>
          </a:ln>
          <a:extLst>
            <a:ext uri="{53640926-AAD7-44D8-BBD7-CCE9431645EC}">
              <a14:shadowObscured xmlns:a14="http://schemas.microsoft.com/office/drawing/2010/main" xmlns=""/>
            </a:ext>
          </a:extLst>
        </p:spPr>
      </p:pic>
      <p:pic>
        <p:nvPicPr>
          <p:cNvPr id="34" name="图片 33"/>
          <p:cNvPicPr/>
          <p:nvPr/>
        </p:nvPicPr>
        <p:blipFill rotWithShape="1">
          <a:blip r:embed="rId5" cstate="print">
            <a:extLst>
              <a:ext uri="{28A0092B-C50C-407E-A947-70E740481C1C}">
                <a14:useLocalDpi xmlns:a14="http://schemas.microsoft.com/office/drawing/2010/main" xmlns="" val="0"/>
              </a:ext>
            </a:extLst>
          </a:blip>
          <a:srcRect t="5355" r="8280"/>
          <a:stretch/>
        </p:blipFill>
        <p:spPr bwMode="auto">
          <a:xfrm>
            <a:off x="4471086" y="2971800"/>
            <a:ext cx="3685804" cy="2620652"/>
          </a:xfrm>
          <a:prstGeom prst="rect">
            <a:avLst/>
          </a:prstGeom>
          <a:noFill/>
          <a:ln>
            <a:noFill/>
          </a:ln>
          <a:extLst>
            <a:ext uri="{53640926-AAD7-44D8-BBD7-CCE9431645EC}">
              <a14:shadowObscured xmlns:a14="http://schemas.microsoft.com/office/drawing/2010/main" xmlns=""/>
            </a:ext>
          </a:extLst>
        </p:spPr>
      </p:pic>
      <p:sp>
        <p:nvSpPr>
          <p:cNvPr id="35" name="矩形 34"/>
          <p:cNvSpPr/>
          <p:nvPr/>
        </p:nvSpPr>
        <p:spPr>
          <a:xfrm>
            <a:off x="1143000" y="5585936"/>
            <a:ext cx="2995081" cy="738664"/>
          </a:xfrm>
          <a:prstGeom prst="rect">
            <a:avLst/>
          </a:prstGeom>
        </p:spPr>
        <p:txBody>
          <a:bodyPr wrap="square">
            <a:spAutoFit/>
          </a:bodyPr>
          <a:lstStyle/>
          <a:p>
            <a:pPr algn="ct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Receiver angle of </a:t>
            </a:r>
            <a:r>
              <a:rPr lang="en-US" altLang="zh-CN" sz="1400" dirty="0" smtClean="0">
                <a:latin typeface="微软雅黑" panose="020B0503020204020204" pitchFamily="34" charset="-122"/>
                <a:ea typeface="微软雅黑" panose="020B0503020204020204" pitchFamily="34" charset="-122"/>
              </a:rPr>
              <a:t>33</a:t>
            </a:r>
            <a:r>
              <a:rPr lang="en-US" altLang="zh-CN" sz="1400" dirty="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BER </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vs</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Transmission Power under different Interference</a:t>
            </a:r>
            <a:endParaRPr lang="zh-CN" altLang="en-US" sz="1400" dirty="0">
              <a:latin typeface="微软雅黑" panose="020B0503020204020204" pitchFamily="34" charset="-122"/>
              <a:ea typeface="微软雅黑" panose="020B0503020204020204" pitchFamily="34" charset="-122"/>
            </a:endParaRPr>
          </a:p>
        </p:txBody>
      </p:sp>
      <p:sp>
        <p:nvSpPr>
          <p:cNvPr id="44" name="矩形 43"/>
          <p:cNvSpPr/>
          <p:nvPr/>
        </p:nvSpPr>
        <p:spPr>
          <a:xfrm>
            <a:off x="4953000" y="5562600"/>
            <a:ext cx="3081717" cy="738664"/>
          </a:xfrm>
          <a:prstGeom prst="rect">
            <a:avLst/>
          </a:prstGeom>
        </p:spPr>
        <p:txBody>
          <a:bodyPr wrap="square">
            <a:spAutoFit/>
          </a:bodyPr>
          <a:lstStyle/>
          <a:p>
            <a:pPr algn="ct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Receiver angle </a:t>
            </a:r>
            <a:r>
              <a:rPr lang="en-US" altLang="zh-CN" sz="1400" dirty="0" smtClean="0">
                <a:latin typeface="微软雅黑" panose="020B0503020204020204" pitchFamily="34" charset="-122"/>
                <a:ea typeface="微软雅黑" panose="020B0503020204020204" pitchFamily="34" charset="-122"/>
              </a:rPr>
              <a:t>115</a:t>
            </a:r>
            <a:r>
              <a:rPr lang="en-US" altLang="zh-CN" sz="1400" dirty="0" smtClean="0">
                <a:latin typeface="微软雅黑" panose="020B0503020204020204" pitchFamily="34" charset="-122"/>
                <a:ea typeface="微软雅黑" panose="020B0503020204020204" pitchFamily="34" charset="-122"/>
              </a:rPr>
              <a:t>°</a:t>
            </a:r>
            <a:r>
              <a:rPr lang="zh-CN" altLang="zh-CN" sz="14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BER </a:t>
            </a:r>
            <a:r>
              <a:rPr lang="en-US" altLang="zh-CN" sz="1400" dirty="0" err="1" smtClean="0">
                <a:latin typeface="微软雅黑" panose="020B0503020204020204" pitchFamily="34" charset="-122"/>
                <a:ea typeface="微软雅黑" panose="020B0503020204020204" pitchFamily="34" charset="-122"/>
                <a:cs typeface="Times New Roman" panose="02020603050405020304" pitchFamily="18" charset="0"/>
              </a:rPr>
              <a:t>vs</a:t>
            </a:r>
            <a:r>
              <a:rPr lang="en-US" altLang="zh-CN" sz="1400" dirty="0" smtClean="0">
                <a:latin typeface="微软雅黑" panose="020B0503020204020204" pitchFamily="34" charset="-122"/>
                <a:ea typeface="微软雅黑" panose="020B0503020204020204" pitchFamily="34" charset="-122"/>
                <a:cs typeface="Times New Roman" panose="02020603050405020304" pitchFamily="18" charset="0"/>
              </a:rPr>
              <a:t> Transmission Power under different Interference</a:t>
            </a:r>
            <a:endParaRPr lang="zh-CN" altLang="en-US" sz="1400" dirty="0">
              <a:latin typeface="微软雅黑" panose="020B0503020204020204" pitchFamily="34" charset="-122"/>
              <a:ea typeface="微软雅黑" panose="020B0503020204020204" pitchFamily="34" charset="-122"/>
            </a:endParaRPr>
          </a:p>
        </p:txBody>
      </p:sp>
      <p:graphicFrame>
        <p:nvGraphicFramePr>
          <p:cNvPr id="45" name="对象 44"/>
          <p:cNvGraphicFramePr>
            <a:graphicFrameLocks noChangeAspect="1"/>
          </p:cNvGraphicFramePr>
          <p:nvPr>
            <p:extLst>
              <p:ext uri="{D42A27DB-BD31-4B8C-83A1-F6EECF244321}">
                <p14:modId xmlns:p14="http://schemas.microsoft.com/office/powerpoint/2010/main" xmlns="" val="1221221232"/>
              </p:ext>
            </p:extLst>
          </p:nvPr>
        </p:nvGraphicFramePr>
        <p:xfrm>
          <a:off x="4699623" y="1636969"/>
          <a:ext cx="1704905" cy="340981"/>
        </p:xfrm>
        <a:graphic>
          <a:graphicData uri="http://schemas.openxmlformats.org/presentationml/2006/ole">
            <p:oleObj spid="_x0000_s122882" name="Equation" r:id="rId6" imgW="1015920" imgH="203040" progId="">
              <p:embed/>
            </p:oleObj>
          </a:graphicData>
        </a:graphic>
      </p:graphicFrame>
      <p:sp>
        <p:nvSpPr>
          <p:cNvPr id="46" name="文本框 15"/>
          <p:cNvSpPr txBox="1"/>
          <p:nvPr/>
        </p:nvSpPr>
        <p:spPr>
          <a:xfrm>
            <a:off x="4648200" y="1600200"/>
            <a:ext cx="3527585" cy="1200329"/>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Every </a:t>
            </a:r>
            <a:r>
              <a:rPr lang="en-US" altLang="zh-CN" dirty="0" smtClean="0">
                <a:solidFill>
                  <a:srgbClr val="CC0000"/>
                </a:solidFill>
                <a:latin typeface="微软雅黑" panose="020B0503020204020204" pitchFamily="34" charset="-122"/>
                <a:ea typeface="微软雅黑" panose="020B0503020204020204" pitchFamily="34" charset="-122"/>
              </a:rPr>
              <a:t>10</a:t>
            </a:r>
            <a:r>
              <a:rPr lang="el-GR" altLang="zh-CN" dirty="0" smtClean="0">
                <a:solidFill>
                  <a:srgbClr val="CC0000"/>
                </a:solidFill>
                <a:latin typeface="Calibri" panose="020F0502020204030204" pitchFamily="34" charset="0"/>
              </a:rPr>
              <a:t>μ</a:t>
            </a:r>
            <a:r>
              <a:rPr lang="en-US" altLang="zh-CN" dirty="0" smtClean="0">
                <a:solidFill>
                  <a:srgbClr val="CC0000"/>
                </a:solidFill>
                <a:latin typeface="Calibri" panose="020F0502020204030204" pitchFamily="34" charset="0"/>
              </a:rPr>
              <a:t>W</a:t>
            </a:r>
            <a:r>
              <a:rPr lang="en-US" altLang="zh-CN" dirty="0" smtClean="0">
                <a:latin typeface="微软雅黑" panose="020B0503020204020204" pitchFamily="34" charset="-122"/>
                <a:ea typeface="微软雅黑" panose="020B0503020204020204" pitchFamily="34" charset="-122"/>
              </a:rPr>
              <a:t> Noise power increase will results individual LED minimum Transmission Power increase </a:t>
            </a:r>
            <a:r>
              <a:rPr lang="en-US" altLang="zh-CN" dirty="0" smtClean="0">
                <a:solidFill>
                  <a:srgbClr val="CC0000"/>
                </a:solidFill>
                <a:latin typeface="微软雅黑" panose="020B0503020204020204" pitchFamily="34" charset="-122"/>
                <a:ea typeface="微软雅黑" panose="020B0503020204020204" pitchFamily="34" charset="-122"/>
              </a:rPr>
              <a:t>5mW</a:t>
            </a:r>
            <a:endParaRPr lang="en-US" altLang="zh-CN" dirty="0" smtClean="0">
              <a:latin typeface="微软雅黑" panose="020B0503020204020204" pitchFamily="34" charset="-122"/>
              <a:ea typeface="微软雅黑" panose="020B0503020204020204" pitchFamily="34" charset="-122"/>
            </a:endParaRPr>
          </a:p>
        </p:txBody>
      </p:sp>
      <p:sp>
        <p:nvSpPr>
          <p:cNvPr id="47" name="TextBox 46"/>
          <p:cNvSpPr txBox="1"/>
          <p:nvPr/>
        </p:nvSpPr>
        <p:spPr>
          <a:xfrm>
            <a:off x="1600200" y="5334000"/>
            <a:ext cx="1905000" cy="276999"/>
          </a:xfrm>
          <a:prstGeom prst="rect">
            <a:avLst/>
          </a:prstGeom>
          <a:solidFill>
            <a:schemeClr val="bg1"/>
          </a:solidFill>
        </p:spPr>
        <p:txBody>
          <a:bodyPr wrap="square" rtlCol="0">
            <a:spAutoFit/>
          </a:bodyPr>
          <a:lstStyle/>
          <a:p>
            <a:pPr algn="ctr"/>
            <a:r>
              <a:rPr lang="en-US" altLang="zh-CN" dirty="0" smtClean="0"/>
              <a:t>Transmission Power</a:t>
            </a:r>
            <a:endParaRPr lang="zh-CN" altLang="en-US" dirty="0"/>
          </a:p>
        </p:txBody>
      </p:sp>
      <p:sp>
        <p:nvSpPr>
          <p:cNvPr id="48" name="TextBox 47"/>
          <p:cNvSpPr txBox="1"/>
          <p:nvPr/>
        </p:nvSpPr>
        <p:spPr>
          <a:xfrm>
            <a:off x="5562600" y="5334000"/>
            <a:ext cx="1905000" cy="276999"/>
          </a:xfrm>
          <a:prstGeom prst="rect">
            <a:avLst/>
          </a:prstGeom>
          <a:solidFill>
            <a:schemeClr val="bg1"/>
          </a:solidFill>
        </p:spPr>
        <p:txBody>
          <a:bodyPr wrap="square" rtlCol="0">
            <a:spAutoFit/>
          </a:bodyPr>
          <a:lstStyle/>
          <a:p>
            <a:pPr algn="ctr"/>
            <a:r>
              <a:rPr lang="en-US" altLang="zh-CN" dirty="0" smtClean="0"/>
              <a:t>Transmission Power</a:t>
            </a:r>
            <a:endParaRPr lang="zh-CN" altLang="en-US"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44988" y="6523038"/>
            <a:ext cx="530225" cy="182562"/>
          </a:xfrm>
        </p:spPr>
        <p:txBody>
          <a:bodyPr/>
          <a:lstStyle/>
          <a:p>
            <a:r>
              <a:rPr lang="en-GB" altLang="en-US" dirty="0"/>
              <a:t>Slide </a:t>
            </a:r>
            <a:fld id="{68F34BEF-6D4B-4920-B9FF-96BD9BB2CBE9}" type="slidenum">
              <a:rPr lang="en-GB" altLang="en-US"/>
              <a:pPr/>
              <a:t>14</a:t>
            </a:fld>
            <a:endParaRPr lang="en-GB" altLang="en-US" dirty="0"/>
          </a:p>
        </p:txBody>
      </p:sp>
      <p:sp>
        <p:nvSpPr>
          <p:cNvPr id="7" name="Footer Placeholder 2"/>
          <p:cNvSpPr>
            <a:spLocks noGrp="1"/>
          </p:cNvSpPr>
          <p:nvPr>
            <p:ph type="ftr" sz="quarter" idx="11"/>
          </p:nvPr>
        </p:nvSpPr>
        <p:spPr>
          <a:xfrm>
            <a:off x="5486400" y="6520934"/>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pic>
        <p:nvPicPr>
          <p:cNvPr id="41" name="图片 4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762000"/>
            <a:ext cx="5688573" cy="2730115"/>
          </a:xfrm>
          <a:prstGeom prst="rect">
            <a:avLst/>
          </a:prstGeom>
          <a:noFill/>
          <a:ln>
            <a:noFill/>
          </a:ln>
        </p:spPr>
      </p:pic>
      <p:pic>
        <p:nvPicPr>
          <p:cNvPr id="42" name="图片 41" descr="C:\Users\ZJQ\Desktop\实验图_副本.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3581400"/>
            <a:ext cx="5418326" cy="2591034"/>
          </a:xfrm>
          <a:prstGeom prst="rect">
            <a:avLst/>
          </a:prstGeom>
          <a:noFill/>
          <a:ln>
            <a:noFill/>
          </a:ln>
        </p:spPr>
      </p:pic>
      <p:sp>
        <p:nvSpPr>
          <p:cNvPr id="43" name="文本框 2"/>
          <p:cNvSpPr txBox="1"/>
          <p:nvPr/>
        </p:nvSpPr>
        <p:spPr>
          <a:xfrm>
            <a:off x="2657033" y="199979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49" name="文本框 3"/>
          <p:cNvSpPr txBox="1"/>
          <p:nvPr/>
        </p:nvSpPr>
        <p:spPr>
          <a:xfrm>
            <a:off x="6553200" y="1600200"/>
            <a:ext cx="2020296" cy="2862322"/>
          </a:xfrm>
          <a:prstGeom prst="rect">
            <a:avLst/>
          </a:prstGeom>
          <a:noFill/>
        </p:spPr>
        <p:txBody>
          <a:bodyPr wrap="square" rtlCol="0">
            <a:spAutoFit/>
          </a:bodyPr>
          <a:lstStyle/>
          <a:p>
            <a:pPr marL="285750" marR="0" lvl="0" indent="-285750" defTabSz="914400" eaLnBrk="1" fontAlgn="auto" latinLnBrk="0" hangingPunct="1">
              <a:lnSpc>
                <a:spcPct val="150000"/>
              </a:lnSpc>
              <a:spcBef>
                <a:spcPts val="0"/>
              </a:spcBef>
              <a:spcAft>
                <a:spcPts val="0"/>
              </a:spcAft>
              <a:buClr>
                <a:srgbClr val="CC0000"/>
              </a:buClr>
              <a:buSzTx/>
              <a:buFont typeface="Wingdings" panose="05000000000000000000" pitchFamily="2" charset="2"/>
              <a:buChar char="l"/>
              <a:tabLst/>
              <a:defRPr/>
            </a:pPr>
            <a:r>
              <a:rPr kumimoji="0" lang="en-US" altLang="zh-CN" sz="1800" b="0" i="0" u="none" strike="noStrike" kern="0" cap="none" spc="0" normalizeH="0" baseline="0" noProof="0" dirty="0" smtClean="0">
                <a:ln>
                  <a:noFill/>
                </a:ln>
                <a:solidFill>
                  <a:sysClr val="windowText" lastClr="000000"/>
                </a:solidFill>
                <a:effectLst/>
                <a:uLnTx/>
                <a:uFillTx/>
              </a:rPr>
              <a:t>OOK</a:t>
            </a:r>
          </a:p>
          <a:p>
            <a:pPr marL="285750" marR="0" lvl="0" indent="-285750" defTabSz="914400" eaLnBrk="1" fontAlgn="auto" latinLnBrk="0" hangingPunct="1">
              <a:lnSpc>
                <a:spcPct val="150000"/>
              </a:lnSpc>
              <a:spcBef>
                <a:spcPts val="0"/>
              </a:spcBef>
              <a:spcAft>
                <a:spcPts val="0"/>
              </a:spcAft>
              <a:buClr>
                <a:srgbClr val="CC0000"/>
              </a:buClr>
              <a:buSzTx/>
              <a:buFont typeface="Wingdings" panose="05000000000000000000" pitchFamily="2" charset="2"/>
              <a:buChar char="l"/>
              <a:tabLst/>
              <a:defRPr/>
            </a:pPr>
            <a:r>
              <a:rPr kumimoji="0" lang="en-US" altLang="zh-CN" sz="1800" b="0" i="0" u="none" strike="noStrike" kern="0" cap="none" spc="0" normalizeH="0" baseline="0" noProof="0" dirty="0" smtClean="0">
                <a:ln>
                  <a:noFill/>
                </a:ln>
                <a:solidFill>
                  <a:sysClr val="windowText" lastClr="000000"/>
                </a:solidFill>
                <a:effectLst/>
                <a:uLnTx/>
                <a:uFillTx/>
              </a:rPr>
              <a:t>Red LED</a:t>
            </a:r>
          </a:p>
          <a:p>
            <a:pPr marL="285750" marR="0" lvl="0" indent="-285750" defTabSz="914400" eaLnBrk="1" fontAlgn="auto" latinLnBrk="0" hangingPunct="1">
              <a:lnSpc>
                <a:spcPct val="150000"/>
              </a:lnSpc>
              <a:spcBef>
                <a:spcPts val="0"/>
              </a:spcBef>
              <a:spcAft>
                <a:spcPts val="0"/>
              </a:spcAft>
              <a:buClr>
                <a:srgbClr val="CC0000"/>
              </a:buClr>
              <a:buSzTx/>
              <a:buFont typeface="Wingdings" panose="05000000000000000000" pitchFamily="2" charset="2"/>
              <a:buChar char="l"/>
              <a:tabLst/>
              <a:defRPr/>
            </a:pPr>
            <a:r>
              <a:rPr kumimoji="0" lang="en-US" altLang="zh-CN" sz="1800" b="0" i="0" u="none" strike="noStrike" kern="0" cap="none" spc="0" normalizeH="0" baseline="0" noProof="0" dirty="0" smtClean="0">
                <a:ln>
                  <a:noFill/>
                </a:ln>
                <a:solidFill>
                  <a:sysClr val="windowText" lastClr="000000"/>
                </a:solidFill>
                <a:effectLst/>
                <a:uLnTx/>
                <a:uFillTx/>
              </a:rPr>
              <a:t>Pre-Equalized</a:t>
            </a:r>
            <a:r>
              <a:rPr kumimoji="0" lang="en-US" altLang="zh-CN" sz="1800" b="0" i="0" u="none" strike="noStrike" kern="0" cap="none" spc="0" normalizeH="0" noProof="0" dirty="0" smtClean="0">
                <a:ln>
                  <a:noFill/>
                </a:ln>
                <a:solidFill>
                  <a:sysClr val="windowText" lastClr="000000"/>
                </a:solidFill>
                <a:effectLst/>
                <a:uLnTx/>
                <a:uFillTx/>
              </a:rPr>
              <a:t> </a:t>
            </a:r>
            <a:r>
              <a:rPr kumimoji="0" lang="en-US" altLang="zh-CN" sz="1800" b="0" i="0" u="none" strike="noStrike" kern="0" cap="none" spc="0" normalizeH="0" baseline="0" noProof="0" dirty="0" smtClean="0">
                <a:ln>
                  <a:noFill/>
                </a:ln>
                <a:solidFill>
                  <a:sysClr val="windowText" lastClr="000000"/>
                </a:solidFill>
                <a:effectLst/>
                <a:uLnTx/>
                <a:uFillTx/>
              </a:rPr>
              <a:t>LED</a:t>
            </a:r>
          </a:p>
          <a:p>
            <a:pPr marL="285750" marR="0" lvl="0" indent="-285750" defTabSz="914400" eaLnBrk="1" fontAlgn="auto" latinLnBrk="0" hangingPunct="1">
              <a:lnSpc>
                <a:spcPct val="150000"/>
              </a:lnSpc>
              <a:spcBef>
                <a:spcPts val="0"/>
              </a:spcBef>
              <a:spcAft>
                <a:spcPts val="0"/>
              </a:spcAft>
              <a:buClr>
                <a:srgbClr val="CC0000"/>
              </a:buClr>
              <a:buSzTx/>
              <a:buFont typeface="Wingdings" panose="05000000000000000000" pitchFamily="2" charset="2"/>
              <a:buChar char="l"/>
              <a:tabLst/>
              <a:defRPr/>
            </a:pPr>
            <a:r>
              <a:rPr kumimoji="0" lang="en-US" altLang="zh-CN" sz="1800" b="0" i="0" u="none" strike="noStrike" kern="0" cap="none" spc="0" normalizeH="0" baseline="0" noProof="0" dirty="0" err="1" smtClean="0">
                <a:ln>
                  <a:noFill/>
                </a:ln>
                <a:solidFill>
                  <a:sysClr val="windowText" lastClr="000000"/>
                </a:solidFill>
                <a:effectLst/>
                <a:uLnTx/>
                <a:uFillTx/>
              </a:rPr>
              <a:t>Realtime</a:t>
            </a:r>
            <a:r>
              <a:rPr kumimoji="0" lang="en-US" altLang="zh-CN" sz="1800" b="0" i="0" u="none" strike="noStrike" kern="0" cap="none" spc="0" normalizeH="0" baseline="0" noProof="0" dirty="0" smtClean="0">
                <a:ln>
                  <a:noFill/>
                </a:ln>
                <a:solidFill>
                  <a:sysClr val="windowText" lastClr="000000"/>
                </a:solidFill>
                <a:effectLst/>
                <a:uLnTx/>
                <a:uFillTx/>
              </a:rPr>
              <a:t> Transmission</a:t>
            </a:r>
          </a:p>
          <a:p>
            <a:pPr marL="285750" marR="0" lvl="0" indent="-285750" defTabSz="914400" eaLnBrk="1" fontAlgn="auto" latinLnBrk="0" hangingPunct="1">
              <a:lnSpc>
                <a:spcPct val="100000"/>
              </a:lnSpc>
              <a:spcBef>
                <a:spcPts val="0"/>
              </a:spcBef>
              <a:spcAft>
                <a:spcPts val="0"/>
              </a:spcAft>
              <a:buClr>
                <a:srgbClr val="CC0000"/>
              </a:buClr>
              <a:buSzTx/>
              <a:buFont typeface="Wingdings" panose="05000000000000000000" pitchFamily="2" charset="2"/>
              <a:buChar char="l"/>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344988" y="6477000"/>
            <a:ext cx="530225" cy="182562"/>
          </a:xfrm>
        </p:spPr>
        <p:txBody>
          <a:bodyPr/>
          <a:lstStyle/>
          <a:p>
            <a:r>
              <a:rPr lang="en-GB" altLang="en-US" dirty="0"/>
              <a:t>Slide </a:t>
            </a:r>
            <a:fld id="{68F34BEF-6D4B-4920-B9FF-96BD9BB2CBE9}" type="slidenum">
              <a:rPr lang="en-GB" altLang="en-US"/>
              <a:pPr/>
              <a:t>15</a:t>
            </a:fld>
            <a:endParaRPr lang="en-GB" altLang="en-US" dirty="0"/>
          </a:p>
        </p:txBody>
      </p:sp>
      <p:sp>
        <p:nvSpPr>
          <p:cNvPr id="7" name="Footer Placeholder 2"/>
          <p:cNvSpPr>
            <a:spLocks noGrp="1"/>
          </p:cNvSpPr>
          <p:nvPr>
            <p:ph type="ftr" sz="quarter" idx="11"/>
          </p:nvPr>
        </p:nvSpPr>
        <p:spPr>
          <a:xfrm>
            <a:off x="5486400" y="6520934"/>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sp>
        <p:nvSpPr>
          <p:cNvPr id="43" name="文本框 2"/>
          <p:cNvSpPr txBox="1"/>
          <p:nvPr/>
        </p:nvSpPr>
        <p:spPr>
          <a:xfrm>
            <a:off x="2657033" y="1999797"/>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 name="圆角矩形 8"/>
          <p:cNvSpPr/>
          <p:nvPr/>
        </p:nvSpPr>
        <p:spPr bwMode="auto">
          <a:xfrm>
            <a:off x="228600" y="838200"/>
            <a:ext cx="3529278" cy="5563724"/>
          </a:xfrm>
          <a:prstGeom prst="roundRect">
            <a:avLst>
              <a:gd name="adj" fmla="val 12357"/>
            </a:avLst>
          </a:prstGeom>
          <a:ln>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0" name="椭圆 9"/>
          <p:cNvSpPr/>
          <p:nvPr/>
        </p:nvSpPr>
        <p:spPr bwMode="auto">
          <a:xfrm>
            <a:off x="5508104" y="5003763"/>
            <a:ext cx="1872208" cy="72949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solidFill>
                  <a:srgbClr val="FF0000"/>
                </a:solidFill>
              </a:ln>
              <a:solidFill>
                <a:schemeClr val="tx1"/>
              </a:solidFill>
              <a:effectLst/>
              <a:latin typeface="fudan" pitchFamily="2" charset="0"/>
              <a:ea typeface="黑体" pitchFamily="2" charset="-122"/>
            </a:endParaRPr>
          </a:p>
        </p:txBody>
      </p:sp>
      <p:grpSp>
        <p:nvGrpSpPr>
          <p:cNvPr id="11" name="组合 10"/>
          <p:cNvGrpSpPr/>
          <p:nvPr/>
        </p:nvGrpSpPr>
        <p:grpSpPr>
          <a:xfrm>
            <a:off x="152400" y="1295400"/>
            <a:ext cx="3660489" cy="4974685"/>
            <a:chOff x="435912" y="1285537"/>
            <a:chExt cx="4089168" cy="5196278"/>
          </a:xfrm>
        </p:grpSpPr>
        <p:grpSp>
          <p:nvGrpSpPr>
            <p:cNvPr id="12" name="组合 1"/>
            <p:cNvGrpSpPr/>
            <p:nvPr/>
          </p:nvGrpSpPr>
          <p:grpSpPr>
            <a:xfrm>
              <a:off x="521035" y="1285537"/>
              <a:ext cx="3906514" cy="2234222"/>
              <a:chOff x="581041" y="1446522"/>
              <a:chExt cx="3906514" cy="2234222"/>
            </a:xfrm>
          </p:grpSpPr>
          <p:pic>
            <p:nvPicPr>
              <p:cNvPr id="17" name="图片 16"/>
              <p:cNvPicPr/>
              <p:nvPr/>
            </p:nvPicPr>
            <p:blipFill>
              <a:blip r:embed="rId3" cstate="print"/>
              <a:stretch>
                <a:fillRect/>
              </a:stretch>
            </p:blipFill>
            <p:spPr>
              <a:xfrm>
                <a:off x="1257508" y="1446522"/>
                <a:ext cx="2468245" cy="1802765"/>
              </a:xfrm>
              <a:prstGeom prst="rect">
                <a:avLst/>
              </a:prstGeom>
            </p:spPr>
          </p:pic>
          <p:sp>
            <p:nvSpPr>
              <p:cNvPr id="18" name="矩形 17"/>
              <p:cNvSpPr/>
              <p:nvPr/>
            </p:nvSpPr>
            <p:spPr>
              <a:xfrm>
                <a:off x="581041" y="3327109"/>
                <a:ext cx="3906514" cy="353635"/>
              </a:xfrm>
              <a:prstGeom prst="rect">
                <a:avLst/>
              </a:prstGeom>
            </p:spPr>
            <p:txBody>
              <a:bodyPr wrap="none">
                <a:spAutoFit/>
              </a:bodyPr>
              <a:lstStyle/>
              <a:p>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rPr>
                  <a:t>a</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Eye diagram no Equalization</a:t>
                </a:r>
                <a:endParaRPr lang="zh-CN" altLang="en-US" sz="1600" dirty="0">
                  <a:latin typeface="微软雅黑" panose="020B0503020204020204" pitchFamily="34" charset="-122"/>
                  <a:ea typeface="微软雅黑" panose="020B0503020204020204" pitchFamily="34" charset="-122"/>
                </a:endParaRPr>
              </a:p>
            </p:txBody>
          </p:sp>
        </p:grpSp>
        <p:grpSp>
          <p:nvGrpSpPr>
            <p:cNvPr id="13" name="组合 3"/>
            <p:cNvGrpSpPr/>
            <p:nvPr/>
          </p:nvGrpSpPr>
          <p:grpSpPr>
            <a:xfrm>
              <a:off x="435912" y="3718255"/>
              <a:ext cx="4089168" cy="2233587"/>
              <a:chOff x="4208281" y="1447157"/>
              <a:chExt cx="4089168" cy="2233587"/>
            </a:xfrm>
          </p:grpSpPr>
          <p:pic>
            <p:nvPicPr>
              <p:cNvPr id="15" name="图片 14"/>
              <p:cNvPicPr/>
              <p:nvPr/>
            </p:nvPicPr>
            <p:blipFill>
              <a:blip r:embed="rId4" cstate="print"/>
              <a:stretch>
                <a:fillRect/>
              </a:stretch>
            </p:blipFill>
            <p:spPr>
              <a:xfrm>
                <a:off x="5004046" y="1447157"/>
                <a:ext cx="2440305" cy="1802130"/>
              </a:xfrm>
              <a:prstGeom prst="rect">
                <a:avLst/>
              </a:prstGeom>
            </p:spPr>
          </p:pic>
          <p:sp>
            <p:nvSpPr>
              <p:cNvPr id="16" name="矩形 15"/>
              <p:cNvSpPr/>
              <p:nvPr/>
            </p:nvSpPr>
            <p:spPr>
              <a:xfrm>
                <a:off x="4208281" y="3327109"/>
                <a:ext cx="4089168" cy="353635"/>
              </a:xfrm>
              <a:prstGeom prst="rect">
                <a:avLst/>
              </a:prstGeom>
            </p:spPr>
            <p:txBody>
              <a:bodyPr wrap="none">
                <a:spAutoFit/>
              </a:bodyPr>
              <a:lstStyle/>
              <a:p>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rPr>
                  <a:t>b</a:t>
                </a:r>
                <a:r>
                  <a:rPr lang="zh-CN" altLang="zh-CN" sz="1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smtClean="0">
                    <a:latin typeface="微软雅黑" panose="020B0503020204020204" pitchFamily="34" charset="-122"/>
                    <a:ea typeface="微软雅黑" panose="020B0503020204020204" pitchFamily="34" charset="-122"/>
                    <a:cs typeface="Times New Roman" panose="02020603050405020304" pitchFamily="18" charset="0"/>
                  </a:rPr>
                  <a:t>Eye diagram with Equalization</a:t>
                </a:r>
                <a:endParaRPr lang="zh-CN" altLang="en-US" sz="1600" dirty="0">
                  <a:latin typeface="微软雅黑" panose="020B0503020204020204" pitchFamily="34" charset="-122"/>
                  <a:ea typeface="微软雅黑" panose="020B0503020204020204" pitchFamily="34" charset="-122"/>
                </a:endParaRPr>
              </a:p>
            </p:txBody>
          </p:sp>
        </p:grpSp>
        <p:sp>
          <p:nvSpPr>
            <p:cNvPr id="14" name="文本框 15"/>
            <p:cNvSpPr txBox="1"/>
            <p:nvPr/>
          </p:nvSpPr>
          <p:spPr>
            <a:xfrm>
              <a:off x="1349407" y="5999586"/>
              <a:ext cx="2892127" cy="482229"/>
            </a:xfrm>
            <a:prstGeom prst="rect">
              <a:avLst/>
            </a:prstGeom>
            <a:noFill/>
          </p:spPr>
          <p:txBody>
            <a:bodyPr wrap="square" rtlCol="0">
              <a:spAutoFit/>
            </a:bodyPr>
            <a:lstStyle/>
            <a:p>
              <a:r>
                <a:rPr lang="en-US" altLang="zh-CN" sz="2400" dirty="0" smtClean="0">
                  <a:solidFill>
                    <a:srgbClr val="CC0000"/>
                  </a:solidFill>
                  <a:latin typeface="微软雅黑" panose="020B0503020204020204" pitchFamily="34" charset="-122"/>
                  <a:ea typeface="微软雅黑" panose="020B0503020204020204" pitchFamily="34" charset="-122"/>
                </a:rPr>
                <a:t>Effective Results</a:t>
              </a:r>
              <a:endParaRPr lang="zh-CN" altLang="en-US" sz="2400" dirty="0">
                <a:solidFill>
                  <a:srgbClr val="CC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815015" y="880335"/>
            <a:ext cx="4890214" cy="2701065"/>
            <a:chOff x="3815015" y="1083431"/>
            <a:chExt cx="4890214" cy="2701065"/>
          </a:xfrm>
        </p:grpSpPr>
        <p:sp>
          <p:nvSpPr>
            <p:cNvPr id="20" name="圆角矩形 19"/>
            <p:cNvSpPr/>
            <p:nvPr/>
          </p:nvSpPr>
          <p:spPr bwMode="auto">
            <a:xfrm>
              <a:off x="3815016" y="1083431"/>
              <a:ext cx="4890213" cy="2701065"/>
            </a:xfrm>
            <a:prstGeom prst="roundRect">
              <a:avLst/>
            </a:prstGeom>
            <a:ln>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pic>
          <p:nvPicPr>
            <p:cNvPr id="21" name="图片 20"/>
            <p:cNvPicPr/>
            <p:nvPr/>
          </p:nvPicPr>
          <p:blipFill rotWithShape="1">
            <a:blip r:embed="rId5" cstate="print">
              <a:extLst>
                <a:ext uri="{28A0092B-C50C-407E-A947-70E740481C1C}">
                  <a14:useLocalDpi xmlns:a14="http://schemas.microsoft.com/office/drawing/2010/main" xmlns="" val="0"/>
                </a:ext>
              </a:extLst>
            </a:blip>
            <a:srcRect t="5244" r="8915"/>
            <a:stretch/>
          </p:blipFill>
          <p:spPr bwMode="auto">
            <a:xfrm>
              <a:off x="3815015" y="1156105"/>
              <a:ext cx="3507906" cy="2540135"/>
            </a:xfrm>
            <a:prstGeom prst="rect">
              <a:avLst/>
            </a:prstGeom>
            <a:noFill/>
            <a:ln>
              <a:noFill/>
            </a:ln>
            <a:extLst>
              <a:ext uri="{53640926-AAD7-44D8-BBD7-CCE9431645EC}">
                <a14:shadowObscured xmlns:a14="http://schemas.microsoft.com/office/drawing/2010/main" xmlns=""/>
              </a:ext>
            </a:extLst>
          </p:spPr>
        </p:pic>
        <p:sp>
          <p:nvSpPr>
            <p:cNvPr id="22" name="文本框 20"/>
            <p:cNvSpPr txBox="1"/>
            <p:nvPr/>
          </p:nvSpPr>
          <p:spPr>
            <a:xfrm>
              <a:off x="7295739" y="1255751"/>
              <a:ext cx="1226734" cy="1384995"/>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Higher Driver voltage Reduce BER, but should under safe LED driver voltage limit</a:t>
              </a:r>
              <a:endParaRPr lang="zh-CN" altLang="en-US"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815015" y="3706704"/>
            <a:ext cx="4890213" cy="2465496"/>
            <a:chOff x="3815015" y="3859104"/>
            <a:chExt cx="4890213" cy="2818679"/>
          </a:xfrm>
        </p:grpSpPr>
        <p:sp>
          <p:nvSpPr>
            <p:cNvPr id="24" name="圆角矩形 23"/>
            <p:cNvSpPr/>
            <p:nvPr/>
          </p:nvSpPr>
          <p:spPr bwMode="auto">
            <a:xfrm>
              <a:off x="3815015" y="3859104"/>
              <a:ext cx="4890213" cy="2818679"/>
            </a:xfrm>
            <a:prstGeom prst="roundRect">
              <a:avLst/>
            </a:prstGeom>
            <a:ln>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pic>
          <p:nvPicPr>
            <p:cNvPr id="25" name="图片 24"/>
            <p:cNvPicPr/>
            <p:nvPr/>
          </p:nvPicPr>
          <p:blipFill rotWithShape="1">
            <a:blip r:embed="rId6" cstate="print">
              <a:extLst>
                <a:ext uri="{28A0092B-C50C-407E-A947-70E740481C1C}">
                  <a14:useLocalDpi xmlns:a14="http://schemas.microsoft.com/office/drawing/2010/main" xmlns="" val="0"/>
                </a:ext>
              </a:extLst>
            </a:blip>
            <a:srcRect t="6855" r="9799"/>
            <a:stretch/>
          </p:blipFill>
          <p:spPr bwMode="auto">
            <a:xfrm>
              <a:off x="3846084" y="3987987"/>
              <a:ext cx="3514938" cy="2580316"/>
            </a:xfrm>
            <a:prstGeom prst="rect">
              <a:avLst/>
            </a:prstGeom>
            <a:noFill/>
            <a:ln>
              <a:noFill/>
            </a:ln>
            <a:extLst>
              <a:ext uri="{53640926-AAD7-44D8-BBD7-CCE9431645EC}">
                <a14:shadowObscured xmlns:a14="http://schemas.microsoft.com/office/drawing/2010/main" xmlns=""/>
              </a:ext>
            </a:extLst>
          </p:spPr>
        </p:pic>
        <p:sp>
          <p:nvSpPr>
            <p:cNvPr id="26" name="文本框 29"/>
            <p:cNvSpPr txBox="1"/>
            <p:nvPr/>
          </p:nvSpPr>
          <p:spPr>
            <a:xfrm>
              <a:off x="7392091" y="4329325"/>
              <a:ext cx="1226734" cy="1200329"/>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300MHz</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variation angel 5</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400MHz</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variation angel 3</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sp>
        <p:nvSpPr>
          <p:cNvPr id="27" name="TextBox 26"/>
          <p:cNvSpPr txBox="1"/>
          <p:nvPr/>
        </p:nvSpPr>
        <p:spPr>
          <a:xfrm>
            <a:off x="4648200" y="5867400"/>
            <a:ext cx="1600200" cy="276999"/>
          </a:xfrm>
          <a:prstGeom prst="rect">
            <a:avLst/>
          </a:prstGeom>
          <a:solidFill>
            <a:schemeClr val="bg1"/>
          </a:solidFill>
        </p:spPr>
        <p:txBody>
          <a:bodyPr wrap="square" rtlCol="0">
            <a:spAutoFit/>
          </a:bodyPr>
          <a:lstStyle/>
          <a:p>
            <a:pPr algn="ctr"/>
            <a:r>
              <a:rPr lang="en-US" altLang="zh-CN" b="1" dirty="0" smtClean="0"/>
              <a:t>Receiver Angel</a:t>
            </a:r>
            <a:endParaRPr lang="zh-CN" altLang="en-US" b="1" dirty="0"/>
          </a:p>
        </p:txBody>
      </p:sp>
      <p:sp>
        <p:nvSpPr>
          <p:cNvPr id="28" name="TextBox 27"/>
          <p:cNvSpPr txBox="1"/>
          <p:nvPr/>
        </p:nvSpPr>
        <p:spPr>
          <a:xfrm>
            <a:off x="4724400" y="3200400"/>
            <a:ext cx="1371600" cy="276999"/>
          </a:xfrm>
          <a:prstGeom prst="rect">
            <a:avLst/>
          </a:prstGeom>
          <a:solidFill>
            <a:schemeClr val="bg1"/>
          </a:solidFill>
        </p:spPr>
        <p:txBody>
          <a:bodyPr wrap="square" rtlCol="0">
            <a:spAutoFit/>
          </a:bodyPr>
          <a:lstStyle/>
          <a:p>
            <a:pPr algn="ctr"/>
            <a:r>
              <a:rPr lang="en-US" altLang="zh-CN" b="1" dirty="0" smtClean="0"/>
              <a:t>Driving Voltage</a:t>
            </a:r>
            <a:endParaRPr lang="zh-CN" altLang="en-US" b="1"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44" name="组合 43"/>
          <p:cNvGrpSpPr/>
          <p:nvPr/>
        </p:nvGrpSpPr>
        <p:grpSpPr>
          <a:xfrm>
            <a:off x="534753" y="990600"/>
            <a:ext cx="8136904" cy="4649824"/>
            <a:chOff x="438770" y="1083432"/>
            <a:chExt cx="8136904" cy="4649824"/>
          </a:xfrm>
        </p:grpSpPr>
        <p:sp>
          <p:nvSpPr>
            <p:cNvPr id="45" name="椭圆 44"/>
            <p:cNvSpPr/>
            <p:nvPr/>
          </p:nvSpPr>
          <p:spPr bwMode="auto">
            <a:xfrm>
              <a:off x="5508104" y="5003763"/>
              <a:ext cx="1872208" cy="72949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solidFill>
                    <a:srgbClr val="FF0000"/>
                  </a:solidFill>
                </a:ln>
                <a:solidFill>
                  <a:schemeClr val="tx1"/>
                </a:solidFill>
                <a:effectLst/>
                <a:latin typeface="fudan" pitchFamily="2" charset="0"/>
                <a:ea typeface="黑体" pitchFamily="2" charset="-122"/>
              </a:endParaRPr>
            </a:p>
          </p:txBody>
        </p:sp>
        <p:graphicFrame>
          <p:nvGraphicFramePr>
            <p:cNvPr id="46" name="图示 45"/>
            <p:cNvGraphicFramePr/>
            <p:nvPr>
              <p:extLst>
                <p:ext uri="{D42A27DB-BD31-4B8C-83A1-F6EECF244321}">
                  <p14:modId xmlns:p14="http://schemas.microsoft.com/office/powerpoint/2010/main" xmlns="" val="494826382"/>
                </p:ext>
              </p:extLst>
            </p:nvPr>
          </p:nvGraphicFramePr>
          <p:xfrm>
            <a:off x="438770" y="1083432"/>
            <a:ext cx="8136904" cy="4529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文本框 1"/>
            <p:cNvSpPr txBox="1"/>
            <p:nvPr/>
          </p:nvSpPr>
          <p:spPr>
            <a:xfrm>
              <a:off x="2219364" y="1166512"/>
              <a:ext cx="1944216" cy="1692771"/>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Simulation</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Clr>
                  <a:srgbClr val="CC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VLC Outdoor Transmission Model</a:t>
              </a:r>
              <a:endParaRPr lang="en-US" altLang="zh-CN" dirty="0" smtClean="0">
                <a:latin typeface="微软雅黑" panose="020B0503020204020204" pitchFamily="34" charset="-122"/>
                <a:ea typeface="微软雅黑" panose="020B0503020204020204" pitchFamily="34" charset="-122"/>
              </a:endParaRPr>
            </a:p>
            <a:p>
              <a:pPr marL="285750" indent="-285750">
                <a:buClr>
                  <a:srgbClr val="CC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Transmission Key </a:t>
              </a:r>
              <a:r>
                <a:rPr lang="en-US" altLang="zh-CN" dirty="0" err="1" smtClean="0">
                  <a:latin typeface="微软雅黑" panose="020B0503020204020204" pitchFamily="34" charset="-122"/>
                  <a:ea typeface="微软雅黑" panose="020B0503020204020204" pitchFamily="34" charset="-122"/>
                </a:rPr>
                <a:t>poings</a:t>
              </a:r>
              <a:endParaRPr lang="en-US" altLang="zh-CN" dirty="0" smtClean="0">
                <a:latin typeface="微软雅黑" panose="020B0503020204020204" pitchFamily="34" charset="-122"/>
                <a:ea typeface="微软雅黑" panose="020B0503020204020204" pitchFamily="34" charset="-122"/>
              </a:endParaRPr>
            </a:p>
            <a:p>
              <a:pPr marL="285750" indent="-285750">
                <a:buClr>
                  <a:srgbClr val="CC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VLC</a:t>
              </a:r>
              <a:r>
                <a:rPr lang="zh-CN" altLang="en-US"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Outdoor Free Space Transmission Model</a:t>
              </a:r>
              <a:endParaRPr lang="zh-CN" altLang="en-US" dirty="0">
                <a:latin typeface="微软雅黑" panose="020B0503020204020204" pitchFamily="34" charset="-122"/>
                <a:ea typeface="微软雅黑" panose="020B0503020204020204" pitchFamily="34" charset="-122"/>
              </a:endParaRPr>
            </a:p>
          </p:txBody>
        </p:sp>
        <p:sp>
          <p:nvSpPr>
            <p:cNvPr id="48" name="文本框 2"/>
            <p:cNvSpPr txBox="1"/>
            <p:nvPr/>
          </p:nvSpPr>
          <p:spPr>
            <a:xfrm>
              <a:off x="4250823" y="1182950"/>
              <a:ext cx="1944216" cy="954107"/>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Experiment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Clr>
                  <a:srgbClr val="CC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100Mbps OOK</a:t>
              </a:r>
              <a:r>
                <a:rPr lang="zh-CN" altLang="en-US" dirty="0" smtClean="0">
                  <a:latin typeface="微软雅黑" panose="020B0503020204020204" pitchFamily="34" charset="-122"/>
                  <a:ea typeface="微软雅黑" panose="020B0503020204020204" pitchFamily="34" charset="-122"/>
                </a:rPr>
                <a:t> </a:t>
              </a:r>
              <a:r>
                <a:rPr lang="en-US" altLang="zh-CN" dirty="0" err="1" smtClean="0">
                  <a:latin typeface="微软雅黑" panose="020B0503020204020204" pitchFamily="34" charset="-122"/>
                  <a:ea typeface="微软雅黑" panose="020B0503020204020204" pitchFamily="34" charset="-122"/>
                </a:rPr>
                <a:t>Realtime</a:t>
              </a:r>
              <a:r>
                <a:rPr lang="en-US" altLang="zh-CN" dirty="0" smtClean="0">
                  <a:latin typeface="微软雅黑" panose="020B0503020204020204" pitchFamily="34" charset="-122"/>
                  <a:ea typeface="微软雅黑" panose="020B0503020204020204" pitchFamily="34" charset="-122"/>
                </a:rPr>
                <a:t> transmission system</a:t>
              </a:r>
              <a:endParaRPr lang="zh-CN" altLang="en-US" dirty="0">
                <a:latin typeface="微软雅黑" panose="020B0503020204020204" pitchFamily="34" charset="-122"/>
                <a:ea typeface="微软雅黑" panose="020B0503020204020204" pitchFamily="34" charset="-122"/>
              </a:endParaRPr>
            </a:p>
          </p:txBody>
        </p:sp>
        <p:sp>
          <p:nvSpPr>
            <p:cNvPr id="49" name="文本框 3"/>
            <p:cNvSpPr txBox="1"/>
            <p:nvPr/>
          </p:nvSpPr>
          <p:spPr>
            <a:xfrm>
              <a:off x="6282282" y="1195211"/>
              <a:ext cx="1906421" cy="1323439"/>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Future work</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Clr>
                  <a:srgbClr val="C0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More improvement</a:t>
              </a:r>
              <a:endParaRPr lang="en-US" altLang="zh-CN" dirty="0" smtClean="0">
                <a:latin typeface="微软雅黑" panose="020B0503020204020204" pitchFamily="34" charset="-122"/>
                <a:ea typeface="微软雅黑" panose="020B0503020204020204" pitchFamily="34" charset="-122"/>
              </a:endParaRPr>
            </a:p>
            <a:p>
              <a:pPr marL="285750" indent="-285750">
                <a:buClr>
                  <a:srgbClr val="C00000"/>
                </a:buClr>
                <a:buFont typeface="Wingdings" panose="05000000000000000000" pitchFamily="2" charset="2"/>
                <a:buChar char="l"/>
              </a:pPr>
              <a:r>
                <a:rPr lang="en-US" altLang="zh-CN" dirty="0" smtClean="0">
                  <a:latin typeface="微软雅黑" panose="020B0503020204020204" pitchFamily="34" charset="-122"/>
                  <a:ea typeface="微软雅黑" panose="020B0503020204020204" pitchFamily="34" charset="-122"/>
                </a:rPr>
                <a:t>Setup long distance VLC Platform</a:t>
              </a:r>
              <a:endParaRPr lang="en-US" altLang="zh-CN" dirty="0" smtClean="0">
                <a:latin typeface="微软雅黑" panose="020B0503020204020204" pitchFamily="34" charset="-122"/>
                <a:ea typeface="微软雅黑" panose="020B0503020204020204" pitchFamily="34" charset="-122"/>
              </a:endParaRPr>
            </a:p>
            <a:p>
              <a:pPr marL="285750" indent="-285750">
                <a:buClr>
                  <a:srgbClr val="C00000"/>
                </a:buClr>
                <a:buFont typeface="Wingdings" panose="05000000000000000000" pitchFamily="2" charset="2"/>
                <a:buChar char="l"/>
              </a:pPr>
              <a:endParaRPr lang="zh-CN" altLang="en-US" dirty="0">
                <a:latin typeface="微软雅黑" panose="020B0503020204020204" pitchFamily="34" charset="-122"/>
                <a:ea typeface="微软雅黑" panose="020B0503020204020204" pitchFamily="34" charset="-122"/>
              </a:endParaRPr>
            </a:p>
          </p:txBody>
        </p:sp>
        <p:sp>
          <p:nvSpPr>
            <p:cNvPr id="50" name="文本框 5"/>
            <p:cNvSpPr txBox="1"/>
            <p:nvPr/>
          </p:nvSpPr>
          <p:spPr>
            <a:xfrm>
              <a:off x="2297332" y="3640926"/>
              <a:ext cx="5602107" cy="276999"/>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Pilot study on Outdoor Free Space VLC Transmission</a:t>
              </a:r>
              <a:endParaRPr lang="zh-CN" altLang="en-US" dirty="0">
                <a:latin typeface="微软雅黑" panose="020B0503020204020204" pitchFamily="34" charset="-122"/>
                <a:ea typeface="微软雅黑" panose="020B0503020204020204" pitchFamily="34" charset="-122"/>
              </a:endParaRPr>
            </a:p>
          </p:txBody>
        </p:sp>
        <p:sp>
          <p:nvSpPr>
            <p:cNvPr id="51" name="文本框 7"/>
            <p:cNvSpPr txBox="1"/>
            <p:nvPr/>
          </p:nvSpPr>
          <p:spPr>
            <a:xfrm>
              <a:off x="2192182" y="4803830"/>
              <a:ext cx="6234037" cy="646331"/>
            </a:xfrm>
            <a:prstGeom prst="rect">
              <a:avLst/>
            </a:prstGeom>
            <a:noFill/>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Paper:</a:t>
              </a:r>
            </a:p>
            <a:p>
              <a:r>
                <a:rPr lang="en-US" altLang="zh-CN" dirty="0" err="1" smtClean="0">
                  <a:latin typeface="微软雅黑" panose="020B0503020204020204" pitchFamily="34" charset="-122"/>
                  <a:ea typeface="微软雅黑" panose="020B0503020204020204" pitchFamily="34" charset="-122"/>
                </a:rPr>
                <a:t>Jiayi</a:t>
              </a:r>
              <a:r>
                <a:rPr lang="en-US" altLang="zh-CN" dirty="0" smtClean="0">
                  <a:latin typeface="微软雅黑" panose="020B0503020204020204" pitchFamily="34" charset="-122"/>
                  <a:ea typeface="微软雅黑" panose="020B0503020204020204" pitchFamily="34" charset="-122"/>
                </a:rPr>
                <a:t> Zhao, Nan Chi. Indoor LED</a:t>
              </a:r>
              <a:r>
                <a:rPr lang="zh-CN" altLang="en-US" dirty="0" smtClean="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location technique comparison study[J</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Light and lighting ,2015,01:34-41</a:t>
              </a:r>
              <a:endParaRPr lang="zh-CN" altLang="en-US" dirty="0">
                <a:latin typeface="微软雅黑" panose="020B0503020204020204" pitchFamily="34" charset="-122"/>
                <a:ea typeface="微软雅黑" panose="020B0503020204020204" pitchFamily="34" charset="-122"/>
              </a:endParaRPr>
            </a:p>
          </p:txBody>
        </p:sp>
      </p:grpSp>
      <p:sp>
        <p:nvSpPr>
          <p:cNvPr id="52" name="Slide Number Placeholder 5"/>
          <p:cNvSpPr>
            <a:spLocks noGrp="1"/>
          </p:cNvSpPr>
          <p:nvPr>
            <p:ph type="sldNum" sz="quarter" idx="12"/>
          </p:nvPr>
        </p:nvSpPr>
        <p:spPr>
          <a:xfrm>
            <a:off x="4343400" y="6477000"/>
            <a:ext cx="530225" cy="182562"/>
          </a:xfrm>
        </p:spPr>
        <p:txBody>
          <a:bodyPr/>
          <a:lstStyle/>
          <a:p>
            <a:r>
              <a:rPr lang="en-GB" altLang="en-US" dirty="0"/>
              <a:t>Slide </a:t>
            </a:r>
            <a:fld id="{68F34BEF-6D4B-4920-B9FF-96BD9BB2CBE9}" type="slidenum">
              <a:rPr lang="en-GB" altLang="en-US"/>
              <a:pPr/>
              <a:t>16</a:t>
            </a:fld>
            <a:endParaRPr lang="en-GB" altLang="en-US" dirty="0"/>
          </a:p>
        </p:txBody>
      </p:sp>
      <p:sp>
        <p:nvSpPr>
          <p:cNvPr id="53" name="Footer Placeholder 2"/>
          <p:cNvSpPr>
            <a:spLocks noGrp="1"/>
          </p:cNvSpPr>
          <p:nvPr>
            <p:ph type="ftr" sz="quarter" idx="11"/>
          </p:nvPr>
        </p:nvSpPr>
        <p:spPr>
          <a:xfrm>
            <a:off x="5486400" y="6520934"/>
            <a:ext cx="3124200" cy="184666"/>
          </a:xfrm>
        </p:spPr>
        <p:txBody>
          <a:bodyPr/>
          <a:lstStyle/>
          <a:p>
            <a:r>
              <a:rPr lang="en-GB" altLang="en-US" dirty="0" smtClean="0"/>
              <a:t>Nan Chi, Yu </a:t>
            </a:r>
            <a:r>
              <a:rPr lang="en-GB" altLang="en-US" dirty="0" err="1" smtClean="0"/>
              <a:t>Zeng</a:t>
            </a:r>
            <a:endParaRPr lang="en-GB" altLang="en-US"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2</a:t>
            </a:fld>
            <a:endParaRPr lang="en-GB" altLang="en-US"/>
          </a:p>
        </p:txBody>
      </p:sp>
      <p:sp>
        <p:nvSpPr>
          <p:cNvPr id="16" name="Rectangle 2"/>
          <p:cNvSpPr txBox="1">
            <a:spLocks noChangeArrowheads="1"/>
          </p:cNvSpPr>
          <p:nvPr/>
        </p:nvSpPr>
        <p:spPr>
          <a:xfrm>
            <a:off x="533400" y="1981200"/>
            <a:ext cx="8077200" cy="15240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b="1" dirty="0" smtClean="0">
                <a:solidFill>
                  <a:srgbClr val="006EC0"/>
                </a:solidFill>
                <a:latin typeface="Times New Roman" pitchFamily="18" charset="0"/>
                <a:cs typeface="Times New Roman" pitchFamily="18" charset="0"/>
              </a:rPr>
              <a:t>Channel Model for Outdoor Free Space Transmission</a:t>
            </a:r>
            <a:endParaRPr lang="en-GB" b="1" dirty="0">
              <a:solidFill>
                <a:srgbClr val="006EC0"/>
              </a:solidFill>
              <a:latin typeface="Times New Roman" pitchFamily="18" charset="0"/>
              <a:cs typeface="Times New Roman" pitchFamily="18" charset="0"/>
            </a:endParaRPr>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3</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pic>
        <p:nvPicPr>
          <p:cNvPr id="9" name="图片 8"/>
          <p:cNvPicPr/>
          <p:nvPr/>
        </p:nvPicPr>
        <p:blipFill>
          <a:blip r:embed="rId3" cstate="print"/>
          <a:stretch>
            <a:fillRect/>
          </a:stretch>
        </p:blipFill>
        <p:spPr>
          <a:xfrm>
            <a:off x="685485" y="1124987"/>
            <a:ext cx="7848872" cy="4608026"/>
          </a:xfrm>
          <a:prstGeom prst="rect">
            <a:avLst/>
          </a:prstGeom>
        </p:spPr>
      </p:pic>
      <p:grpSp>
        <p:nvGrpSpPr>
          <p:cNvPr id="10" name="组合 9"/>
          <p:cNvGrpSpPr/>
          <p:nvPr/>
        </p:nvGrpSpPr>
        <p:grpSpPr>
          <a:xfrm>
            <a:off x="3425534" y="1844824"/>
            <a:ext cx="1531056" cy="3744416"/>
            <a:chOff x="3425534" y="1844824"/>
            <a:chExt cx="1531056" cy="3744416"/>
          </a:xfrm>
        </p:grpSpPr>
        <p:grpSp>
          <p:nvGrpSpPr>
            <p:cNvPr id="11" name="组合 4"/>
            <p:cNvGrpSpPr/>
            <p:nvPr/>
          </p:nvGrpSpPr>
          <p:grpSpPr>
            <a:xfrm>
              <a:off x="4500587" y="1844824"/>
              <a:ext cx="456003" cy="3744416"/>
              <a:chOff x="4500587" y="1880464"/>
              <a:chExt cx="456003" cy="3744416"/>
            </a:xfrm>
          </p:grpSpPr>
          <p:cxnSp>
            <p:nvCxnSpPr>
              <p:cNvPr id="15" name="直接箭头连接符 14"/>
              <p:cNvCxnSpPr/>
              <p:nvPr/>
            </p:nvCxnSpPr>
            <p:spPr bwMode="auto">
              <a:xfrm>
                <a:off x="4500587" y="1880464"/>
                <a:ext cx="0" cy="3744416"/>
              </a:xfrm>
              <a:prstGeom prst="straightConnector1">
                <a:avLst/>
              </a:prstGeom>
              <a:noFill/>
              <a:ln w="28575" cap="flat" cmpd="sng" algn="ctr">
                <a:solidFill>
                  <a:srgbClr val="CC0000"/>
                </a:solidFill>
                <a:prstDash val="solid"/>
                <a:round/>
                <a:headEnd type="none" w="med" len="med"/>
                <a:tailEnd type="triangle"/>
              </a:ln>
              <a:effectLst/>
            </p:spPr>
          </p:cxnSp>
          <p:sp>
            <p:nvSpPr>
              <p:cNvPr id="17" name="文本框 3"/>
              <p:cNvSpPr txBox="1"/>
              <p:nvPr/>
            </p:nvSpPr>
            <p:spPr>
              <a:xfrm>
                <a:off x="4587258" y="2708556"/>
                <a:ext cx="369332" cy="2088232"/>
              </a:xfrm>
              <a:prstGeom prst="rect">
                <a:avLst/>
              </a:prstGeom>
              <a:noFill/>
            </p:spPr>
            <p:txBody>
              <a:bodyPr vert="eaVert" wrap="square" rtlCol="0">
                <a:spAutoFit/>
              </a:bodyPr>
              <a:lstStyle/>
              <a:p>
                <a:r>
                  <a:rPr lang="en-US" altLang="zh-CN" dirty="0" smtClean="0">
                    <a:solidFill>
                      <a:srgbClr val="CC0000"/>
                    </a:solidFill>
                  </a:rPr>
                  <a:t>Data Rate Increasing</a:t>
                </a:r>
                <a:endParaRPr lang="zh-CN" altLang="en-US" dirty="0">
                  <a:solidFill>
                    <a:srgbClr val="CC0000"/>
                  </a:solidFill>
                </a:endParaRPr>
              </a:p>
            </p:txBody>
          </p:sp>
        </p:grpSp>
        <p:grpSp>
          <p:nvGrpSpPr>
            <p:cNvPr id="12" name="组合 15"/>
            <p:cNvGrpSpPr/>
            <p:nvPr/>
          </p:nvGrpSpPr>
          <p:grpSpPr>
            <a:xfrm>
              <a:off x="3425534" y="1844824"/>
              <a:ext cx="456003" cy="3744416"/>
              <a:chOff x="4500587" y="1880464"/>
              <a:chExt cx="456003" cy="3744416"/>
            </a:xfrm>
          </p:grpSpPr>
          <p:cxnSp>
            <p:nvCxnSpPr>
              <p:cNvPr id="13" name="直接箭头连接符 12"/>
              <p:cNvCxnSpPr/>
              <p:nvPr/>
            </p:nvCxnSpPr>
            <p:spPr bwMode="auto">
              <a:xfrm>
                <a:off x="4500587" y="1880464"/>
                <a:ext cx="0" cy="3744416"/>
              </a:xfrm>
              <a:prstGeom prst="straightConnector1">
                <a:avLst/>
              </a:prstGeom>
              <a:noFill/>
              <a:ln w="28575" cap="flat" cmpd="sng" algn="ctr">
                <a:solidFill>
                  <a:srgbClr val="CC0000"/>
                </a:solidFill>
                <a:prstDash val="solid"/>
                <a:round/>
                <a:headEnd type="none" w="med" len="med"/>
                <a:tailEnd type="triangle"/>
              </a:ln>
              <a:effectLst/>
            </p:spPr>
          </p:cxnSp>
          <p:sp>
            <p:nvSpPr>
              <p:cNvPr id="14" name="文本框 17"/>
              <p:cNvSpPr txBox="1"/>
              <p:nvPr/>
            </p:nvSpPr>
            <p:spPr>
              <a:xfrm>
                <a:off x="4587258" y="2708556"/>
                <a:ext cx="369332" cy="2088232"/>
              </a:xfrm>
              <a:prstGeom prst="rect">
                <a:avLst/>
              </a:prstGeom>
              <a:noFill/>
            </p:spPr>
            <p:txBody>
              <a:bodyPr vert="eaVert" wrap="square" rtlCol="0">
                <a:spAutoFit/>
              </a:bodyPr>
              <a:lstStyle/>
              <a:p>
                <a:r>
                  <a:rPr lang="en-US" altLang="zh-CN" dirty="0" smtClean="0">
                    <a:solidFill>
                      <a:srgbClr val="CC0000"/>
                    </a:solidFill>
                  </a:rPr>
                  <a:t>Different Modulation Scheme</a:t>
                </a:r>
                <a:endParaRPr lang="zh-CN" altLang="en-US" dirty="0">
                  <a:solidFill>
                    <a:srgbClr val="CC0000"/>
                  </a:solidFill>
                </a:endParaRPr>
              </a:p>
            </p:txBody>
          </p:sp>
        </p:grpSp>
      </p:grpSp>
      <p:sp>
        <p:nvSpPr>
          <p:cNvPr id="18" name="椭圆 17"/>
          <p:cNvSpPr/>
          <p:nvPr/>
        </p:nvSpPr>
        <p:spPr bwMode="auto">
          <a:xfrm rot="5400000">
            <a:off x="3568714" y="3064256"/>
            <a:ext cx="4464251" cy="729488"/>
          </a:xfrm>
          <a:prstGeom prst="ellipse">
            <a:avLst/>
          </a:prstGeom>
          <a:noFill/>
          <a:ln>
            <a:solidFill>
              <a:srgbClr val="CC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ln>
                <a:noFill/>
              </a:ln>
              <a:solidFill>
                <a:schemeClr val="tx1"/>
              </a:solidFill>
              <a:effectLst/>
              <a:latin typeface="fudan" pitchFamily="2" charset="0"/>
              <a:ea typeface="黑体" pitchFamily="2" charset="-122"/>
            </a:endParaRPr>
          </a:p>
        </p:txBody>
      </p:sp>
      <p:sp>
        <p:nvSpPr>
          <p:cNvPr id="19" name="TextBox 18"/>
          <p:cNvSpPr txBox="1"/>
          <p:nvPr/>
        </p:nvSpPr>
        <p:spPr>
          <a:xfrm>
            <a:off x="304800" y="685800"/>
            <a:ext cx="2362200" cy="400110"/>
          </a:xfrm>
          <a:prstGeom prst="rect">
            <a:avLst/>
          </a:prstGeom>
          <a:noFill/>
        </p:spPr>
        <p:txBody>
          <a:bodyPr wrap="square" rtlCol="0">
            <a:spAutoFit/>
          </a:bodyPr>
          <a:lstStyle/>
          <a:p>
            <a:r>
              <a:rPr lang="en-US" altLang="zh-CN" sz="2000" dirty="0" smtClean="0"/>
              <a:t>Background</a:t>
            </a:r>
            <a:endParaRPr lang="zh-CN" altLang="en-US" sz="2000" dirty="0"/>
          </a:p>
        </p:txBody>
      </p:sp>
      <p:sp>
        <p:nvSpPr>
          <p:cNvPr id="20" name="TextBox 19"/>
          <p:cNvSpPr txBox="1"/>
          <p:nvPr/>
        </p:nvSpPr>
        <p:spPr>
          <a:xfrm>
            <a:off x="533400" y="5943600"/>
            <a:ext cx="6400800" cy="400110"/>
          </a:xfrm>
          <a:prstGeom prst="rect">
            <a:avLst/>
          </a:prstGeom>
          <a:noFill/>
        </p:spPr>
        <p:txBody>
          <a:bodyPr wrap="square" rtlCol="0">
            <a:spAutoFit/>
          </a:bodyPr>
          <a:lstStyle/>
          <a:p>
            <a:r>
              <a:rPr lang="en-US" altLang="zh-CN" sz="2000" dirty="0" smtClean="0"/>
              <a:t>Outdoor  VLC case is not as popular as Indoor VLC</a:t>
            </a:r>
            <a:endParaRPr lang="zh-CN" altLang="en-US" sz="2000"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4</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sp>
        <p:nvSpPr>
          <p:cNvPr id="19" name="TextBox 18"/>
          <p:cNvSpPr txBox="1"/>
          <p:nvPr/>
        </p:nvSpPr>
        <p:spPr>
          <a:xfrm>
            <a:off x="304800" y="685800"/>
            <a:ext cx="2362200" cy="400110"/>
          </a:xfrm>
          <a:prstGeom prst="rect">
            <a:avLst/>
          </a:prstGeom>
          <a:noFill/>
        </p:spPr>
        <p:txBody>
          <a:bodyPr wrap="square" rtlCol="0">
            <a:spAutoFit/>
          </a:bodyPr>
          <a:lstStyle/>
          <a:p>
            <a:r>
              <a:rPr lang="en-US" altLang="zh-CN" sz="2000" dirty="0" smtClean="0"/>
              <a:t>Research Route</a:t>
            </a:r>
            <a:endParaRPr lang="zh-CN" altLang="en-US" sz="2000" dirty="0"/>
          </a:p>
        </p:txBody>
      </p:sp>
      <p:grpSp>
        <p:nvGrpSpPr>
          <p:cNvPr id="16" name="组合 15"/>
          <p:cNvGrpSpPr/>
          <p:nvPr/>
        </p:nvGrpSpPr>
        <p:grpSpPr>
          <a:xfrm>
            <a:off x="304800" y="1143000"/>
            <a:ext cx="8534400" cy="4676276"/>
            <a:chOff x="1523999" y="1397752"/>
            <a:chExt cx="6648401" cy="4676276"/>
          </a:xfrm>
        </p:grpSpPr>
        <p:sp>
          <p:nvSpPr>
            <p:cNvPr id="21" name="任意多边形 20"/>
            <p:cNvSpPr/>
            <p:nvPr/>
          </p:nvSpPr>
          <p:spPr>
            <a:xfrm>
              <a:off x="1523999" y="3956966"/>
              <a:ext cx="6648400" cy="1292209"/>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1186762" numCol="1" spcCol="1270" anchor="t" anchorCtr="1">
              <a:noAutofit/>
            </a:bodyPr>
            <a:lstStyle/>
            <a:p>
              <a:pPr lvl="0" algn="ctr" defTabSz="844550">
                <a:lnSpc>
                  <a:spcPct val="90000"/>
                </a:lnSpc>
                <a:spcBef>
                  <a:spcPct val="0"/>
                </a:spcBef>
                <a:spcAft>
                  <a:spcPct val="35000"/>
                </a:spcAft>
              </a:pPr>
              <a:r>
                <a:rPr lang="en-US" altLang="zh-CN" sz="2000" b="1" dirty="0" smtClean="0">
                  <a:latin typeface="微软雅黑" panose="020B0503020204020204" pitchFamily="34" charset="-122"/>
                  <a:ea typeface="微软雅黑" panose="020B0503020204020204" pitchFamily="34" charset="-122"/>
                </a:rPr>
                <a:t>Simulation for Outdoor Long Distance VLC </a:t>
              </a:r>
              <a:r>
                <a:rPr lang="en-US" altLang="zh-CN" sz="2000" b="1" dirty="0" err="1" smtClean="0">
                  <a:latin typeface="微软雅黑" panose="020B0503020204020204" pitchFamily="34" charset="-122"/>
                  <a:ea typeface="微软雅黑" panose="020B0503020204020204" pitchFamily="34" charset="-122"/>
                </a:rPr>
                <a:t>Transmision</a:t>
              </a:r>
              <a:r>
                <a:rPr lang="en-US" altLang="zh-CN" sz="2000" b="1" dirty="0" smtClean="0">
                  <a:latin typeface="微软雅黑" panose="020B0503020204020204" pitchFamily="34" charset="-122"/>
                  <a:ea typeface="微软雅黑" panose="020B0503020204020204" pitchFamily="34" charset="-122"/>
                </a:rPr>
                <a:t> System</a:t>
              </a:r>
              <a:endParaRPr lang="zh-CN" altLang="en-US" sz="2000" dirty="0">
                <a:latin typeface="微软雅黑" panose="020B0503020204020204" pitchFamily="34" charset="-122"/>
                <a:ea typeface="微软雅黑" panose="020B0503020204020204" pitchFamily="34" charset="-122"/>
              </a:endParaRPr>
            </a:p>
          </p:txBody>
        </p:sp>
        <p:sp>
          <p:nvSpPr>
            <p:cNvPr id="22" name="任意多边形 21"/>
            <p:cNvSpPr/>
            <p:nvPr/>
          </p:nvSpPr>
          <p:spPr>
            <a:xfrm>
              <a:off x="1524000" y="4393862"/>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System Structure and Simulation Parameters </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4848200" y="4393862"/>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Simulation Results and Analysis</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1524000" y="2677359"/>
              <a:ext cx="6648400" cy="1292209"/>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1186762" numCol="1" spcCol="1270" anchor="t" anchorCtr="1">
              <a:noAutofit/>
            </a:bodyPr>
            <a:lstStyle/>
            <a:p>
              <a:pPr lvl="0" algn="ctr" defTabSz="844550">
                <a:lnSpc>
                  <a:spcPct val="90000"/>
                </a:lnSpc>
                <a:spcBef>
                  <a:spcPct val="0"/>
                </a:spcBef>
                <a:spcAft>
                  <a:spcPct val="35000"/>
                </a:spcAft>
              </a:pPr>
              <a:r>
                <a:rPr lang="en-US" altLang="zh-CN" sz="2000" b="1" kern="1200" dirty="0" smtClean="0">
                  <a:latin typeface="微软雅黑" panose="020B0503020204020204" pitchFamily="34" charset="-122"/>
                  <a:ea typeface="微软雅黑" panose="020B0503020204020204" pitchFamily="34" charset="-122"/>
                </a:rPr>
                <a:t>Key Technique for Outdoor VLC Transmission System</a:t>
              </a:r>
              <a:endParaRPr lang="zh-CN" altLang="en-US" sz="2000" kern="1200"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1527246" y="3130924"/>
              <a:ext cx="2213969"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PPM Modulation</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6" name="任意多边形 25"/>
            <p:cNvSpPr/>
            <p:nvPr/>
          </p:nvSpPr>
          <p:spPr>
            <a:xfrm>
              <a:off x="3741215" y="3130924"/>
              <a:ext cx="2213969"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Pre Equalization</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5955184" y="3130924"/>
              <a:ext cx="2213969" cy="386370"/>
            </a:xfrm>
            <a:custGeom>
              <a:avLst/>
              <a:gdLst>
                <a:gd name="connsiteX0" fmla="*/ 0 w 2213969"/>
                <a:gd name="connsiteY0" fmla="*/ 0 h 484496"/>
                <a:gd name="connsiteX1" fmla="*/ 2213969 w 2213969"/>
                <a:gd name="connsiteY1" fmla="*/ 0 h 484496"/>
                <a:gd name="connsiteX2" fmla="*/ 2213969 w 2213969"/>
                <a:gd name="connsiteY2" fmla="*/ 484496 h 484496"/>
                <a:gd name="connsiteX3" fmla="*/ 0 w 2213969"/>
                <a:gd name="connsiteY3" fmla="*/ 484496 h 484496"/>
                <a:gd name="connsiteX4" fmla="*/ 0 w 221396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969" h="484496">
                  <a:moveTo>
                    <a:pt x="0" y="0"/>
                  </a:moveTo>
                  <a:lnTo>
                    <a:pt x="2213969" y="0"/>
                  </a:lnTo>
                  <a:lnTo>
                    <a:pt x="221396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Aft>
                  <a:spcPct val="35000"/>
                </a:spcAft>
              </a:pPr>
              <a:r>
                <a:rPr lang="en-US" altLang="zh-CN" sz="1500" dirty="0" smtClean="0">
                  <a:solidFill>
                    <a:schemeClr val="tx1"/>
                  </a:solidFill>
                  <a:latin typeface="微软雅黑" panose="020B0503020204020204" pitchFamily="34" charset="-122"/>
                  <a:ea typeface="微软雅黑" panose="020B0503020204020204" pitchFamily="34" charset="-122"/>
                </a:rPr>
                <a:t>Diversity reception technology</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1524000" y="1397752"/>
              <a:ext cx="6648400" cy="1292210"/>
            </a:xfrm>
            <a:custGeom>
              <a:avLst/>
              <a:gdLst>
                <a:gd name="connsiteX0" fmla="*/ 0 w 6648400"/>
                <a:gd name="connsiteY0" fmla="*/ 567509 h 1620389"/>
                <a:gd name="connsiteX1" fmla="*/ 3121651 w 6648400"/>
                <a:gd name="connsiteY1" fmla="*/ 567509 h 1620389"/>
                <a:gd name="connsiteX2" fmla="*/ 3121651 w 6648400"/>
                <a:gd name="connsiteY2" fmla="*/ 405097 h 1620389"/>
                <a:gd name="connsiteX3" fmla="*/ 2919103 w 6648400"/>
                <a:gd name="connsiteY3" fmla="*/ 405097 h 1620389"/>
                <a:gd name="connsiteX4" fmla="*/ 3324200 w 6648400"/>
                <a:gd name="connsiteY4" fmla="*/ 0 h 1620389"/>
                <a:gd name="connsiteX5" fmla="*/ 3729297 w 6648400"/>
                <a:gd name="connsiteY5" fmla="*/ 405097 h 1620389"/>
                <a:gd name="connsiteX6" fmla="*/ 3526749 w 6648400"/>
                <a:gd name="connsiteY6" fmla="*/ 405097 h 1620389"/>
                <a:gd name="connsiteX7" fmla="*/ 3526749 w 6648400"/>
                <a:gd name="connsiteY7" fmla="*/ 567509 h 1620389"/>
                <a:gd name="connsiteX8" fmla="*/ 6648400 w 6648400"/>
                <a:gd name="connsiteY8" fmla="*/ 567509 h 1620389"/>
                <a:gd name="connsiteX9" fmla="*/ 6648400 w 6648400"/>
                <a:gd name="connsiteY9" fmla="*/ 1620389 h 1620389"/>
                <a:gd name="connsiteX10" fmla="*/ 0 w 6648400"/>
                <a:gd name="connsiteY10" fmla="*/ 1620389 h 1620389"/>
                <a:gd name="connsiteX11" fmla="*/ 0 w 6648400"/>
                <a:gd name="connsiteY11" fmla="*/ 567509 h 162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48400" h="1620389">
                  <a:moveTo>
                    <a:pt x="6648400" y="1052880"/>
                  </a:moveTo>
                  <a:lnTo>
                    <a:pt x="3526749" y="1052880"/>
                  </a:lnTo>
                  <a:lnTo>
                    <a:pt x="3526749" y="1215292"/>
                  </a:lnTo>
                  <a:lnTo>
                    <a:pt x="3729297" y="1215292"/>
                  </a:lnTo>
                  <a:lnTo>
                    <a:pt x="3324200" y="1620388"/>
                  </a:lnTo>
                  <a:lnTo>
                    <a:pt x="2919103" y="1215292"/>
                  </a:lnTo>
                  <a:lnTo>
                    <a:pt x="3121651" y="1215292"/>
                  </a:lnTo>
                  <a:lnTo>
                    <a:pt x="3121651" y="1052880"/>
                  </a:lnTo>
                  <a:lnTo>
                    <a:pt x="0" y="1052880"/>
                  </a:lnTo>
                  <a:lnTo>
                    <a:pt x="0" y="1"/>
                  </a:lnTo>
                  <a:lnTo>
                    <a:pt x="6648400" y="1"/>
                  </a:lnTo>
                  <a:lnTo>
                    <a:pt x="6648400" y="105288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9" rIns="135128" bIns="1186762" numCol="1" spcCol="1270" anchor="t" anchorCtr="1">
              <a:noAutofit/>
            </a:bodyPr>
            <a:lstStyle/>
            <a:p>
              <a:pPr lvl="0" algn="ctr" defTabSz="844550">
                <a:lnSpc>
                  <a:spcPct val="90000"/>
                </a:lnSpc>
                <a:spcBef>
                  <a:spcPct val="0"/>
                </a:spcBef>
                <a:spcAft>
                  <a:spcPct val="35000"/>
                </a:spcAft>
              </a:pPr>
              <a:r>
                <a:rPr lang="en-US" altLang="zh-CN" sz="2000" b="1" kern="1200" dirty="0" smtClean="0">
                  <a:latin typeface="微软雅黑" panose="020B0503020204020204" pitchFamily="34" charset="-122"/>
                  <a:ea typeface="微软雅黑" panose="020B0503020204020204" pitchFamily="34" charset="-122"/>
                </a:rPr>
                <a:t>VLC Free Space Transmission Channel Model</a:t>
              </a:r>
              <a:endParaRPr lang="zh-CN" altLang="en-US" sz="2000" b="1" kern="1200" dirty="0">
                <a:latin typeface="微软雅黑" panose="020B0503020204020204" pitchFamily="34" charset="-122"/>
                <a:ea typeface="微软雅黑" panose="020B0503020204020204" pitchFamily="34" charset="-122"/>
              </a:endParaRPr>
            </a:p>
          </p:txBody>
        </p:sp>
        <p:sp>
          <p:nvSpPr>
            <p:cNvPr id="29" name="任意多边形 28"/>
            <p:cNvSpPr/>
            <p:nvPr/>
          </p:nvSpPr>
          <p:spPr>
            <a:xfrm>
              <a:off x="1524000" y="1851318"/>
              <a:ext cx="1662099"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a:solidFill>
              <a:srgbClr val="B8D6D9"/>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LED Modulation Property</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3186101" y="1851318"/>
              <a:ext cx="1652362"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a:solidFill>
              <a:srgbClr val="B8D6D9"/>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400" kern="1200" dirty="0" smtClean="0">
                  <a:solidFill>
                    <a:schemeClr val="tx1"/>
                  </a:solidFill>
                  <a:latin typeface="微软雅黑" panose="020B0503020204020204" pitchFamily="34" charset="-122"/>
                  <a:ea typeface="微软雅黑" panose="020B0503020204020204" pitchFamily="34" charset="-122"/>
                </a:rPr>
                <a:t>LED</a:t>
              </a:r>
              <a:r>
                <a:rPr lang="zh-CN" altLang="en-US" sz="1400" kern="1200" dirty="0" smtClean="0">
                  <a:solidFill>
                    <a:schemeClr val="tx1"/>
                  </a:solidFill>
                  <a:latin typeface="微软雅黑" panose="020B0503020204020204" pitchFamily="34" charset="-122"/>
                  <a:ea typeface="微软雅黑" panose="020B0503020204020204" pitchFamily="34" charset="-122"/>
                </a:rPr>
                <a:t> </a:t>
              </a:r>
              <a:r>
                <a:rPr lang="en-US" altLang="zh-CN" sz="1400" kern="1200" dirty="0" smtClean="0">
                  <a:solidFill>
                    <a:schemeClr val="tx1"/>
                  </a:solidFill>
                  <a:latin typeface="微软雅黑" panose="020B0503020204020204" pitchFamily="34" charset="-122"/>
                  <a:ea typeface="微软雅黑" panose="020B0503020204020204" pitchFamily="34" charset="-122"/>
                </a:rPr>
                <a:t>dimming property</a:t>
              </a:r>
              <a:endParaRPr lang="zh-CN" altLang="en-US" sz="1400" kern="1200" dirty="0">
                <a:solidFill>
                  <a:schemeClr val="tx1"/>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4848200" y="1851318"/>
              <a:ext cx="1662099"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a:solidFill>
              <a:srgbClr val="B8D6D9"/>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Aft>
                  <a:spcPct val="35000"/>
                </a:spcAft>
              </a:pPr>
              <a:r>
                <a:rPr lang="en-US" altLang="zh-CN" sz="1500" dirty="0" smtClean="0">
                  <a:solidFill>
                    <a:schemeClr val="tx1"/>
                  </a:solidFill>
                  <a:latin typeface="微软雅黑" panose="020B0503020204020204" pitchFamily="34" charset="-122"/>
                  <a:ea typeface="微软雅黑" panose="020B0503020204020204" pitchFamily="34" charset="-122"/>
                </a:rPr>
                <a:t>Atmospheric turbulence model</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6510300" y="1851318"/>
              <a:ext cx="1662099" cy="386370"/>
            </a:xfrm>
            <a:custGeom>
              <a:avLst/>
              <a:gdLst>
                <a:gd name="connsiteX0" fmla="*/ 0 w 1662099"/>
                <a:gd name="connsiteY0" fmla="*/ 0 h 484496"/>
                <a:gd name="connsiteX1" fmla="*/ 1662099 w 1662099"/>
                <a:gd name="connsiteY1" fmla="*/ 0 h 484496"/>
                <a:gd name="connsiteX2" fmla="*/ 1662099 w 1662099"/>
                <a:gd name="connsiteY2" fmla="*/ 484496 h 484496"/>
                <a:gd name="connsiteX3" fmla="*/ 0 w 1662099"/>
                <a:gd name="connsiteY3" fmla="*/ 484496 h 484496"/>
                <a:gd name="connsiteX4" fmla="*/ 0 w 1662099"/>
                <a:gd name="connsiteY4" fmla="*/ 0 h 48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099" h="484496">
                  <a:moveTo>
                    <a:pt x="0" y="0"/>
                  </a:moveTo>
                  <a:lnTo>
                    <a:pt x="1662099" y="0"/>
                  </a:lnTo>
                  <a:lnTo>
                    <a:pt x="1662099" y="484496"/>
                  </a:lnTo>
                  <a:lnTo>
                    <a:pt x="0" y="48449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Background Noise</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grpSp>
          <p:nvGrpSpPr>
            <p:cNvPr id="33" name="组合 31"/>
            <p:cNvGrpSpPr/>
            <p:nvPr/>
          </p:nvGrpSpPr>
          <p:grpSpPr>
            <a:xfrm>
              <a:off x="1523999" y="5232041"/>
              <a:ext cx="6648400" cy="841987"/>
              <a:chOff x="1527246" y="5400034"/>
              <a:chExt cx="6648400" cy="841987"/>
            </a:xfrm>
          </p:grpSpPr>
          <p:sp>
            <p:nvSpPr>
              <p:cNvPr id="34" name="任意多边形 33"/>
              <p:cNvSpPr/>
              <p:nvPr/>
            </p:nvSpPr>
            <p:spPr>
              <a:xfrm>
                <a:off x="1527246" y="5400034"/>
                <a:ext cx="6648400" cy="840187"/>
              </a:xfrm>
              <a:custGeom>
                <a:avLst/>
                <a:gdLst>
                  <a:gd name="connsiteX0" fmla="*/ 0 w 6648400"/>
                  <a:gd name="connsiteY0" fmla="*/ 0 h 1053569"/>
                  <a:gd name="connsiteX1" fmla="*/ 6648400 w 6648400"/>
                  <a:gd name="connsiteY1" fmla="*/ 0 h 1053569"/>
                  <a:gd name="connsiteX2" fmla="*/ 6648400 w 6648400"/>
                  <a:gd name="connsiteY2" fmla="*/ 1053569 h 1053569"/>
                  <a:gd name="connsiteX3" fmla="*/ 0 w 6648400"/>
                  <a:gd name="connsiteY3" fmla="*/ 1053569 h 1053569"/>
                  <a:gd name="connsiteX4" fmla="*/ 0 w 6648400"/>
                  <a:gd name="connsiteY4" fmla="*/ 0 h 105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00" h="1053569">
                    <a:moveTo>
                      <a:pt x="0" y="0"/>
                    </a:moveTo>
                    <a:lnTo>
                      <a:pt x="6648400" y="0"/>
                    </a:lnTo>
                    <a:lnTo>
                      <a:pt x="6648400" y="1053569"/>
                    </a:lnTo>
                    <a:lnTo>
                      <a:pt x="0" y="1053569"/>
                    </a:lnTo>
                    <a:lnTo>
                      <a:pt x="0" y="0"/>
                    </a:lnTo>
                    <a:close/>
                  </a:path>
                </a:pathLst>
              </a:custGeom>
              <a:solidFill>
                <a:srgbClr val="0E0EB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8" rIns="135128" bIns="619770" numCol="1" spcCol="1270" anchor="t" anchorCtr="1">
                <a:noAutofit/>
              </a:bodyPr>
              <a:lstStyle/>
              <a:p>
                <a:pPr lvl="0" algn="ctr" defTabSz="844550">
                  <a:lnSpc>
                    <a:spcPct val="90000"/>
                  </a:lnSpc>
                  <a:spcBef>
                    <a:spcPct val="0"/>
                  </a:spcBef>
                  <a:spcAft>
                    <a:spcPct val="35000"/>
                  </a:spcAft>
                </a:pPr>
                <a:r>
                  <a:rPr lang="en-US" altLang="zh-CN" sz="2000" b="1" kern="1200" dirty="0" smtClean="0">
                    <a:latin typeface="微软雅黑" panose="020B0503020204020204" pitchFamily="34" charset="-122"/>
                    <a:ea typeface="微软雅黑" panose="020B0503020204020204" pitchFamily="34" charset="-122"/>
                  </a:rPr>
                  <a:t>100Mbps </a:t>
                </a:r>
                <a:r>
                  <a:rPr lang="en-US" altLang="zh-CN" sz="2000" b="1" dirty="0" smtClean="0">
                    <a:latin typeface="微软雅黑" panose="020B0503020204020204" pitchFamily="34" charset="-122"/>
                    <a:ea typeface="微软雅黑" panose="020B0503020204020204" pitchFamily="34" charset="-122"/>
                  </a:rPr>
                  <a:t>OOK </a:t>
                </a:r>
                <a:r>
                  <a:rPr lang="en-US" altLang="zh-CN" sz="2000" b="1" dirty="0" err="1" smtClean="0">
                    <a:latin typeface="微软雅黑" panose="020B0503020204020204" pitchFamily="34" charset="-122"/>
                    <a:ea typeface="微软雅黑" panose="020B0503020204020204" pitchFamily="34" charset="-122"/>
                  </a:rPr>
                  <a:t>Realtime</a:t>
                </a:r>
                <a:r>
                  <a:rPr lang="en-US" altLang="zh-CN" sz="2000" b="1" dirty="0" smtClean="0">
                    <a:latin typeface="微软雅黑" panose="020B0503020204020204" pitchFamily="34" charset="-122"/>
                    <a:ea typeface="微软雅黑" panose="020B0503020204020204" pitchFamily="34" charset="-122"/>
                  </a:rPr>
                  <a:t> Transmission Experiments</a:t>
                </a:r>
                <a:endParaRPr lang="zh-CN" altLang="en-US" sz="2000" kern="1200" dirty="0">
                  <a:latin typeface="微软雅黑" panose="020B0503020204020204" pitchFamily="34" charset="-122"/>
                  <a:ea typeface="微软雅黑" panose="020B0503020204020204" pitchFamily="34" charset="-122"/>
                </a:endParaRPr>
              </a:p>
            </p:txBody>
          </p:sp>
          <p:sp>
            <p:nvSpPr>
              <p:cNvPr id="35" name="任意多边形 34"/>
              <p:cNvSpPr/>
              <p:nvPr/>
            </p:nvSpPr>
            <p:spPr>
              <a:xfrm>
                <a:off x="1527246" y="5855535"/>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System Structure</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sp>
            <p:nvSpPr>
              <p:cNvPr id="36" name="任意多边形 35"/>
              <p:cNvSpPr/>
              <p:nvPr/>
            </p:nvSpPr>
            <p:spPr>
              <a:xfrm>
                <a:off x="4841709" y="5853735"/>
                <a:ext cx="3324199" cy="386486"/>
              </a:xfrm>
              <a:custGeom>
                <a:avLst/>
                <a:gdLst>
                  <a:gd name="connsiteX0" fmla="*/ 0 w 3324199"/>
                  <a:gd name="connsiteY0" fmla="*/ 0 h 484641"/>
                  <a:gd name="connsiteX1" fmla="*/ 3324199 w 3324199"/>
                  <a:gd name="connsiteY1" fmla="*/ 0 h 484641"/>
                  <a:gd name="connsiteX2" fmla="*/ 3324199 w 3324199"/>
                  <a:gd name="connsiteY2" fmla="*/ 484641 h 484641"/>
                  <a:gd name="connsiteX3" fmla="*/ 0 w 3324199"/>
                  <a:gd name="connsiteY3" fmla="*/ 484641 h 484641"/>
                  <a:gd name="connsiteX4" fmla="*/ 0 w 3324199"/>
                  <a:gd name="connsiteY4" fmla="*/ 0 h 484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199" h="484641">
                    <a:moveTo>
                      <a:pt x="0" y="0"/>
                    </a:moveTo>
                    <a:lnTo>
                      <a:pt x="3324199" y="0"/>
                    </a:lnTo>
                    <a:lnTo>
                      <a:pt x="3324199" y="484641"/>
                    </a:lnTo>
                    <a:lnTo>
                      <a:pt x="0"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666750">
                  <a:lnSpc>
                    <a:spcPct val="90000"/>
                  </a:lnSpc>
                  <a:spcBef>
                    <a:spcPct val="0"/>
                  </a:spcBef>
                  <a:spcAft>
                    <a:spcPct val="35000"/>
                  </a:spcAft>
                </a:pPr>
                <a:r>
                  <a:rPr lang="en-US" altLang="zh-CN" sz="1500" kern="1200" dirty="0" smtClean="0">
                    <a:solidFill>
                      <a:schemeClr val="tx1"/>
                    </a:solidFill>
                    <a:latin typeface="微软雅黑" panose="020B0503020204020204" pitchFamily="34" charset="-122"/>
                    <a:ea typeface="微软雅黑" panose="020B0503020204020204" pitchFamily="34" charset="-122"/>
                  </a:rPr>
                  <a:t>Results and Analysis</a:t>
                </a:r>
                <a:endParaRPr lang="zh-CN" altLang="en-US" sz="1500" kern="1200" dirty="0">
                  <a:solidFill>
                    <a:schemeClr val="tx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5</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33" name="组合 32"/>
          <p:cNvGrpSpPr/>
          <p:nvPr/>
        </p:nvGrpSpPr>
        <p:grpSpPr>
          <a:xfrm>
            <a:off x="537557" y="762000"/>
            <a:ext cx="5882595" cy="1877342"/>
            <a:chOff x="6155667" y="3435990"/>
            <a:chExt cx="5882595" cy="1877342"/>
          </a:xfrm>
        </p:grpSpPr>
        <p:grpSp>
          <p:nvGrpSpPr>
            <p:cNvPr id="37" name="组合 46"/>
            <p:cNvGrpSpPr/>
            <p:nvPr/>
          </p:nvGrpSpPr>
          <p:grpSpPr>
            <a:xfrm>
              <a:off x="6155667" y="3435990"/>
              <a:ext cx="5185005" cy="1652224"/>
              <a:chOff x="478547" y="1598967"/>
              <a:chExt cx="2889939" cy="1985426"/>
            </a:xfrm>
          </p:grpSpPr>
          <p:sp>
            <p:nvSpPr>
              <p:cNvPr id="39" name="对角圆角矩形 38"/>
              <p:cNvSpPr/>
              <p:nvPr/>
            </p:nvSpPr>
            <p:spPr bwMode="auto">
              <a:xfrm>
                <a:off x="478547" y="1816717"/>
                <a:ext cx="2889939" cy="1767676"/>
              </a:xfrm>
              <a:prstGeom prst="round2DiagRect">
                <a:avLst/>
              </a:prstGeom>
              <a:ln>
                <a:solidFill>
                  <a:srgbClr val="3333CC"/>
                </a:solidFill>
                <a:headEnd type="none" w="sm" len="sm"/>
                <a:tailEnd type="triangl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nSpc>
                    <a:spcPct val="150000"/>
                  </a:lnSpc>
                  <a:spcBef>
                    <a:spcPct val="25000"/>
                  </a:spcBef>
                  <a:buClr>
                    <a:srgbClr val="C00000"/>
                  </a:buClr>
                  <a:buFont typeface="Wingdings" pitchFamily="2" charset="2"/>
                  <a:buChar char="p"/>
                </a:pPr>
                <a:endParaRPr lang="en-US" altLang="zh-CN" sz="2000" b="0" dirty="0" smtClean="0">
                  <a:solidFill>
                    <a:srgbClr val="0E1571"/>
                  </a:solidFill>
                  <a:latin typeface="微软雅黑" pitchFamily="34" charset="-122"/>
                  <a:ea typeface="微软雅黑" pitchFamily="34" charset="-122"/>
                </a:endParaRPr>
              </a:p>
              <a:p>
                <a:pPr marL="0" marR="0" indent="0" algn="l" defTabSz="914400" rtl="0" eaLnBrk="1" fontAlgn="base" latinLnBrk="0" hangingPunct="1">
                  <a:lnSpc>
                    <a:spcPct val="100000"/>
                  </a:lnSpc>
                  <a:spcBef>
                    <a:spcPct val="30000"/>
                  </a:spcBef>
                  <a:spcAft>
                    <a:spcPct val="0"/>
                  </a:spcAft>
                  <a:buClrTx/>
                  <a:buSzTx/>
                  <a:buFontTx/>
                  <a:buNone/>
                  <a:tabLst/>
                </a:pPr>
                <a:endParaRPr kumimoji="0" lang="zh-CN" altLang="en-US" sz="2400" b="1" i="0" u="none" strike="noStrike" cap="none" normalizeH="0" baseline="0" dirty="0" smtClean="0">
                  <a:ln>
                    <a:noFill/>
                  </a:ln>
                  <a:solidFill>
                    <a:schemeClr val="tx1"/>
                  </a:solidFill>
                  <a:effectLst/>
                  <a:latin typeface="Times New Roman" pitchFamily="18" charset="0"/>
                  <a:ea typeface="黑体" pitchFamily="2" charset="-122"/>
                </a:endParaRPr>
              </a:p>
            </p:txBody>
          </p:sp>
          <p:sp>
            <p:nvSpPr>
              <p:cNvPr id="40" name="圆角矩形 39"/>
              <p:cNvSpPr/>
              <p:nvPr/>
            </p:nvSpPr>
            <p:spPr bwMode="auto">
              <a:xfrm>
                <a:off x="569115" y="1598967"/>
                <a:ext cx="2540329" cy="476934"/>
              </a:xfrm>
              <a:prstGeom prst="roundRect">
                <a:avLst/>
              </a:prstGeom>
              <a:solidFill>
                <a:srgbClr val="3333CC"/>
              </a:solidFill>
              <a:ln>
                <a:headEnd type="none" w="sm" len="sm"/>
                <a:tailEnd type="triangl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spcBef>
                    <a:spcPct val="30000"/>
                  </a:spcBef>
                </a:pPr>
                <a:r>
                  <a:rPr lang="en-US" altLang="zh-CN" sz="2000" dirty="0" smtClean="0">
                    <a:solidFill>
                      <a:schemeClr val="bg1"/>
                    </a:solidFill>
                    <a:latin typeface="微软雅黑" panose="020B0503020204020204" pitchFamily="34" charset="-122"/>
                    <a:ea typeface="微软雅黑" panose="020B0503020204020204" pitchFamily="34" charset="-122"/>
                  </a:rPr>
                  <a:t>Atmospheric turbulence model</a:t>
                </a:r>
              </a:p>
            </p:txBody>
          </p:sp>
        </p:grpSp>
        <p:sp>
          <p:nvSpPr>
            <p:cNvPr id="38" name="文本框 33"/>
            <p:cNvSpPr txBox="1"/>
            <p:nvPr/>
          </p:nvSpPr>
          <p:spPr>
            <a:xfrm>
              <a:off x="6184276" y="3866782"/>
              <a:ext cx="5853986" cy="1446550"/>
            </a:xfrm>
            <a:prstGeom prst="rect">
              <a:avLst/>
            </a:prstGeom>
            <a:noFill/>
          </p:spPr>
          <p:txBody>
            <a:bodyPr wrap="square" rtlCol="0">
              <a:spAutoFit/>
            </a:bodyPr>
            <a:lstStyle/>
            <a:p>
              <a:pPr marL="285750" indent="-285750" fontAlgn="auto">
                <a:spcBef>
                  <a:spcPct val="25000"/>
                </a:spcBef>
                <a:spcAft>
                  <a:spcPts val="0"/>
                </a:spcAft>
                <a:buClr>
                  <a:srgbClr val="C0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Negative Exponential Model</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Strong Turbulence</a:t>
              </a:r>
              <a:endParaRPr lang="en-US" altLang="zh-CN" sz="1600" dirty="0">
                <a:latin typeface="微软雅黑" pitchFamily="34" charset="-122"/>
                <a:ea typeface="微软雅黑" pitchFamily="34" charset="-122"/>
              </a:endParaRPr>
            </a:p>
            <a:p>
              <a:pPr marL="285750" indent="-285750" fontAlgn="auto">
                <a:spcBef>
                  <a:spcPct val="25000"/>
                </a:spcBef>
                <a:spcAft>
                  <a:spcPts val="0"/>
                </a:spcAft>
                <a:buClr>
                  <a:srgbClr val="CC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Log-Normal Model: </a:t>
              </a:r>
              <a:r>
                <a:rPr lang="en-US" altLang="zh-CN" sz="1600" dirty="0" smtClean="0">
                  <a:latin typeface="微软雅黑" pitchFamily="34" charset="-122"/>
                  <a:ea typeface="微软雅黑" pitchFamily="34" charset="-122"/>
                </a:rPr>
                <a:t>Weak Turbulence</a:t>
              </a:r>
              <a:endParaRPr lang="en-US" altLang="zh-CN" sz="1600" dirty="0">
                <a:latin typeface="微软雅黑" pitchFamily="34" charset="-122"/>
                <a:ea typeface="微软雅黑" pitchFamily="34" charset="-122"/>
              </a:endParaRPr>
            </a:p>
            <a:p>
              <a:pPr marL="285750" indent="-285750" fontAlgn="auto">
                <a:spcBef>
                  <a:spcPct val="25000"/>
                </a:spcBef>
                <a:spcAft>
                  <a:spcPts val="0"/>
                </a:spcAft>
                <a:buClr>
                  <a:srgbClr val="CC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Gamma-Gamma</a:t>
              </a: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Model: From weak to strong </a:t>
              </a:r>
            </a:p>
            <a:p>
              <a:pPr marL="285750" indent="-285750" fontAlgn="auto">
                <a:spcBef>
                  <a:spcPct val="25000"/>
                </a:spcBef>
                <a:spcAft>
                  <a:spcPts val="0"/>
                </a:spcAft>
                <a:buClr>
                  <a:srgbClr val="CC0000"/>
                </a:buClr>
              </a:pPr>
              <a:r>
                <a:rPr lang="en-US" altLang="zh-CN" sz="1600" dirty="0" smtClean="0">
                  <a:latin typeface="微软雅黑" pitchFamily="34" charset="-122"/>
                  <a:ea typeface="微软雅黑" pitchFamily="34" charset="-122"/>
                </a:rPr>
                <a:t>                                        turbulence</a:t>
              </a:r>
              <a:endParaRPr lang="zh-CN" altLang="en-US" sz="1600" dirty="0">
                <a:latin typeface="微软雅黑" pitchFamily="34" charset="-122"/>
                <a:ea typeface="微软雅黑" pitchFamily="34" charset="-122"/>
              </a:endParaRPr>
            </a:p>
            <a:p>
              <a:endParaRPr lang="zh-CN" altLang="en-US" dirty="0"/>
            </a:p>
          </p:txBody>
        </p:sp>
      </p:grpSp>
      <p:grpSp>
        <p:nvGrpSpPr>
          <p:cNvPr id="41" name="组合 40"/>
          <p:cNvGrpSpPr/>
          <p:nvPr/>
        </p:nvGrpSpPr>
        <p:grpSpPr>
          <a:xfrm>
            <a:off x="5720230" y="838200"/>
            <a:ext cx="3423770" cy="5421610"/>
            <a:chOff x="5720230" y="1090633"/>
            <a:chExt cx="3423770" cy="5421610"/>
          </a:xfrm>
        </p:grpSpPr>
        <p:pic>
          <p:nvPicPr>
            <p:cNvPr id="42" name="图片 41"/>
            <p:cNvPicPr/>
            <p:nvPr/>
          </p:nvPicPr>
          <p:blipFill rotWithShape="1">
            <a:blip r:embed="rId3" cstate="print">
              <a:extLst>
                <a:ext uri="{28A0092B-C50C-407E-A947-70E740481C1C}">
                  <a14:useLocalDpi xmlns:a14="http://schemas.microsoft.com/office/drawing/2010/main" xmlns="" val="0"/>
                </a:ext>
              </a:extLst>
            </a:blip>
            <a:srcRect l="3899" t="6360" r="2276"/>
            <a:stretch/>
          </p:blipFill>
          <p:spPr bwMode="auto">
            <a:xfrm>
              <a:off x="5819364" y="1090633"/>
              <a:ext cx="3037787" cy="2300164"/>
            </a:xfrm>
            <a:prstGeom prst="rect">
              <a:avLst/>
            </a:prstGeom>
            <a:noFill/>
            <a:ln>
              <a:noFill/>
            </a:ln>
            <a:extLst>
              <a:ext uri="{53640926-AAD7-44D8-BBD7-CCE9431645EC}">
                <a14:shadowObscured xmlns:a14="http://schemas.microsoft.com/office/drawing/2010/main" xmlns=""/>
              </a:ext>
            </a:extLst>
          </p:spPr>
        </p:pic>
        <p:pic>
          <p:nvPicPr>
            <p:cNvPr id="43" name="图片 42"/>
            <p:cNvPicPr/>
            <p:nvPr/>
          </p:nvPicPr>
          <p:blipFill rotWithShape="1">
            <a:blip r:embed="rId4" cstate="print">
              <a:extLst>
                <a:ext uri="{28A0092B-C50C-407E-A947-70E740481C1C}">
                  <a14:useLocalDpi xmlns:a14="http://schemas.microsoft.com/office/drawing/2010/main" xmlns="" val="0"/>
                </a:ext>
              </a:extLst>
            </a:blip>
            <a:srcRect l="2523" t="6360" b="1767"/>
            <a:stretch/>
          </p:blipFill>
          <p:spPr bwMode="auto">
            <a:xfrm>
              <a:off x="5747242" y="3593001"/>
              <a:ext cx="3234363" cy="2420815"/>
            </a:xfrm>
            <a:prstGeom prst="rect">
              <a:avLst/>
            </a:prstGeom>
            <a:noFill/>
            <a:ln>
              <a:noFill/>
            </a:ln>
            <a:extLst>
              <a:ext uri="{53640926-AAD7-44D8-BBD7-CCE9431645EC}">
                <a14:shadowObscured xmlns:a14="http://schemas.microsoft.com/office/drawing/2010/main" xmlns=""/>
              </a:ext>
            </a:extLst>
          </p:spPr>
        </p:pic>
        <p:sp>
          <p:nvSpPr>
            <p:cNvPr id="44" name="矩形 43"/>
            <p:cNvSpPr/>
            <p:nvPr/>
          </p:nvSpPr>
          <p:spPr>
            <a:xfrm>
              <a:off x="5720230" y="3285224"/>
              <a:ext cx="3322927" cy="492443"/>
            </a:xfrm>
            <a:prstGeom prst="rect">
              <a:avLst/>
            </a:prstGeom>
          </p:spPr>
          <p:txBody>
            <a:bodyPr wrap="square">
              <a:spAutoFit/>
            </a:bodyPr>
            <a:lstStyle/>
            <a:p>
              <a:pPr algn="ctr"/>
              <a:r>
                <a:rPr lang="zh-CN" altLang="zh-CN" sz="1400" b="0" dirty="0"/>
                <a:t> </a:t>
              </a:r>
              <a:r>
                <a:rPr lang="en-US" altLang="zh-CN" sz="1400" dirty="0" smtClean="0"/>
                <a:t>S</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cintillation index (</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S.I</a:t>
              </a:r>
              <a:r>
                <a:rPr lang="en-US" altLang="zh-CN" sz="1200" b="0" dirty="0" smtClean="0">
                  <a:latin typeface="微软雅黑" panose="020B0503020204020204" pitchFamily="34" charset="-122"/>
                  <a:ea typeface="微软雅黑" panose="020B0503020204020204" pitchFamily="34" charset="-122"/>
                  <a:cs typeface="Times New Roman" panose="02020603050405020304" pitchFamily="18" charset="0"/>
                </a:rPr>
                <a:t>.) and </a:t>
              </a:r>
              <a:r>
                <a:rPr lang="en-US" altLang="zh-CN" sz="1200" b="0" dirty="0" err="1" smtClean="0">
                  <a:latin typeface="微软雅黑" panose="020B0503020204020204" pitchFamily="34" charset="-122"/>
                  <a:ea typeface="微软雅黑" panose="020B0503020204020204" pitchFamily="34" charset="-122"/>
                  <a:cs typeface="Times New Roman" panose="02020603050405020304" pitchFamily="18" charset="0"/>
                </a:rPr>
                <a:t>Rytov</a:t>
              </a:r>
              <a:r>
                <a:rPr lang="en-US" altLang="zh-CN" sz="1200" b="0" dirty="0" smtClean="0">
                  <a:latin typeface="微软雅黑" panose="020B0503020204020204" pitchFamily="34" charset="-122"/>
                  <a:ea typeface="微软雅黑" panose="020B0503020204020204" pitchFamily="34" charset="-122"/>
                  <a:cs typeface="Times New Roman" panose="02020603050405020304" pitchFamily="18" charset="0"/>
                </a:rPr>
                <a:t> Variation</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dirty="0" err="1" smtClean="0">
                  <a:latin typeface="微软雅黑" panose="020B0503020204020204" pitchFamily="34" charset="-122"/>
                  <a:ea typeface="微软雅黑" panose="020B0503020204020204" pitchFamily="34" charset="-122"/>
                  <a:cs typeface="Times New Roman" panose="02020603050405020304" pitchFamily="18" charset="0"/>
                </a:rPr>
                <a:t>vs</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 distance</a:t>
              </a:r>
              <a:endParaRPr lang="zh-CN" altLang="zh-CN" sz="1200" b="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5" name="矩形 44"/>
            <p:cNvSpPr/>
            <p:nvPr/>
          </p:nvSpPr>
          <p:spPr>
            <a:xfrm>
              <a:off x="5908351" y="6019800"/>
              <a:ext cx="3235649" cy="492443"/>
            </a:xfrm>
            <a:prstGeom prst="rect">
              <a:avLst/>
            </a:prstGeom>
          </p:spPr>
          <p:txBody>
            <a:bodyPr wrap="square">
              <a:spAutoFit/>
            </a:bodyPr>
            <a:lstStyle/>
            <a:p>
              <a:pPr algn="ctr"/>
              <a:r>
                <a:rPr lang="en-US" altLang="zh-CN" sz="1400" dirty="0" smtClean="0"/>
                <a:t>S</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cintillation index (S.I.) and </a:t>
              </a:r>
              <a:r>
                <a:rPr lang="en-US" altLang="zh-CN" dirty="0" err="1" smtClean="0">
                  <a:latin typeface="微软雅黑" panose="020B0503020204020204" pitchFamily="34" charset="-122"/>
                  <a:ea typeface="微软雅黑" panose="020B0503020204020204" pitchFamily="34" charset="-122"/>
                  <a:cs typeface="Times New Roman" panose="02020603050405020304" pitchFamily="18" charset="0"/>
                </a:rPr>
                <a:t>Rytov</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 Variation </a:t>
              </a:r>
              <a:r>
                <a:rPr lang="en-US" altLang="zh-CN" dirty="0" err="1" smtClean="0">
                  <a:latin typeface="微软雅黑" panose="020B0503020204020204" pitchFamily="34" charset="-122"/>
                  <a:ea typeface="微软雅黑" panose="020B0503020204020204" pitchFamily="34" charset="-122"/>
                  <a:cs typeface="Times New Roman" panose="02020603050405020304" pitchFamily="18" charset="0"/>
                </a:rPr>
                <a:t>vs</a:t>
              </a:r>
              <a:r>
                <a:rPr lang="en-US" altLang="zh-CN" dirty="0" smtClean="0">
                  <a:latin typeface="微软雅黑" panose="020B0503020204020204" pitchFamily="34" charset="-122"/>
                  <a:ea typeface="微软雅黑" panose="020B0503020204020204" pitchFamily="34" charset="-122"/>
                  <a:cs typeface="Times New Roman" panose="02020603050405020304" pitchFamily="18" charset="0"/>
                </a:rPr>
                <a:t> Wavelength</a:t>
              </a:r>
              <a:endParaRPr lang="zh-CN" altLang="en-US" sz="1200" dirty="0"/>
            </a:p>
          </p:txBody>
        </p:sp>
      </p:grpSp>
      <p:grpSp>
        <p:nvGrpSpPr>
          <p:cNvPr id="46" name="组合 45"/>
          <p:cNvGrpSpPr/>
          <p:nvPr/>
        </p:nvGrpSpPr>
        <p:grpSpPr>
          <a:xfrm>
            <a:off x="609600" y="2895600"/>
            <a:ext cx="4953000" cy="2895600"/>
            <a:chOff x="971600" y="3090607"/>
            <a:chExt cx="3985660" cy="3404507"/>
          </a:xfrm>
        </p:grpSpPr>
        <p:pic>
          <p:nvPicPr>
            <p:cNvPr id="47" name="图片 46"/>
            <p:cNvPicPr/>
            <p:nvPr/>
          </p:nvPicPr>
          <p:blipFill rotWithShape="1">
            <a:blip r:embed="rId5" cstate="print">
              <a:extLst>
                <a:ext uri="{28A0092B-C50C-407E-A947-70E740481C1C}">
                  <a14:useLocalDpi xmlns:a14="http://schemas.microsoft.com/office/drawing/2010/main" xmlns="" val="0"/>
                </a:ext>
              </a:extLst>
            </a:blip>
            <a:srcRect t="8794" r="11572"/>
            <a:stretch/>
          </p:blipFill>
          <p:spPr bwMode="auto">
            <a:xfrm>
              <a:off x="971600" y="3090607"/>
              <a:ext cx="3972451" cy="2908584"/>
            </a:xfrm>
            <a:prstGeom prst="rect">
              <a:avLst/>
            </a:prstGeom>
            <a:noFill/>
            <a:ln>
              <a:noFill/>
            </a:ln>
            <a:extLst>
              <a:ext uri="{53640926-AAD7-44D8-BBD7-CCE9431645EC}">
                <a14:shadowObscured xmlns:a14="http://schemas.microsoft.com/office/drawing/2010/main" xmlns=""/>
              </a:ext>
            </a:extLst>
          </p:spPr>
        </p:pic>
        <p:sp>
          <p:nvSpPr>
            <p:cNvPr id="48" name="矩形 47"/>
            <p:cNvSpPr/>
            <p:nvPr/>
          </p:nvSpPr>
          <p:spPr>
            <a:xfrm>
              <a:off x="1147260" y="5971894"/>
              <a:ext cx="3810000" cy="523220"/>
            </a:xfrm>
            <a:prstGeom prst="rect">
              <a:avLst/>
            </a:prstGeom>
          </p:spPr>
          <p:txBody>
            <a:bodyPr wrap="square">
              <a:spAutoFit/>
            </a:bodyPr>
            <a:lstStyle/>
            <a:p>
              <a:pPr algn="ctr"/>
              <a:r>
                <a:rPr lang="zh-CN" altLang="zh-CN" sz="1400" b="0" dirty="0"/>
                <a:t> </a:t>
              </a:r>
              <a:r>
                <a:rPr lang="en-US" altLang="zh-CN" sz="1400" b="0" dirty="0" smtClean="0"/>
                <a:t>Comparison of 3 Models PDF (</a:t>
              </a:r>
              <a:r>
                <a:rPr lang="en-US" altLang="zh-CN" sz="1400" dirty="0" smtClean="0"/>
                <a:t>Probability density function</a:t>
              </a:r>
              <a:r>
                <a:rPr lang="en-US" altLang="zh-CN" sz="1400" b="0" dirty="0" smtClean="0"/>
                <a:t>)</a:t>
              </a:r>
              <a:endParaRPr lang="zh-CN" altLang="zh-CN" sz="1400" b="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6</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2" name="组合 32"/>
          <p:cNvGrpSpPr/>
          <p:nvPr/>
        </p:nvGrpSpPr>
        <p:grpSpPr>
          <a:xfrm>
            <a:off x="537557" y="762000"/>
            <a:ext cx="7615843" cy="1652224"/>
            <a:chOff x="6155667" y="3435990"/>
            <a:chExt cx="5882595" cy="1652224"/>
          </a:xfrm>
        </p:grpSpPr>
        <p:grpSp>
          <p:nvGrpSpPr>
            <p:cNvPr id="3" name="组合 46"/>
            <p:cNvGrpSpPr/>
            <p:nvPr/>
          </p:nvGrpSpPr>
          <p:grpSpPr>
            <a:xfrm>
              <a:off x="6155667" y="3435990"/>
              <a:ext cx="5185005" cy="1652224"/>
              <a:chOff x="478547" y="1598967"/>
              <a:chExt cx="2889939" cy="1985426"/>
            </a:xfrm>
          </p:grpSpPr>
          <p:sp>
            <p:nvSpPr>
              <p:cNvPr id="39" name="对角圆角矩形 38"/>
              <p:cNvSpPr/>
              <p:nvPr/>
            </p:nvSpPr>
            <p:spPr bwMode="auto">
              <a:xfrm>
                <a:off x="478547" y="1816717"/>
                <a:ext cx="2889939" cy="1767676"/>
              </a:xfrm>
              <a:prstGeom prst="round2DiagRect">
                <a:avLst/>
              </a:prstGeom>
              <a:ln>
                <a:solidFill>
                  <a:srgbClr val="3333CC"/>
                </a:solidFill>
                <a:headEnd type="none" w="sm" len="sm"/>
                <a:tailEnd type="triangle" w="sm" len="sm"/>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a:lnSpc>
                    <a:spcPct val="150000"/>
                  </a:lnSpc>
                  <a:spcBef>
                    <a:spcPct val="25000"/>
                  </a:spcBef>
                  <a:buClr>
                    <a:srgbClr val="C00000"/>
                  </a:buClr>
                  <a:buFont typeface="Wingdings" pitchFamily="2" charset="2"/>
                  <a:buChar char="p"/>
                </a:pPr>
                <a:endParaRPr lang="en-US" altLang="zh-CN" sz="2000" b="0" dirty="0" smtClean="0">
                  <a:solidFill>
                    <a:srgbClr val="0E1571"/>
                  </a:solidFill>
                  <a:latin typeface="微软雅黑" pitchFamily="34" charset="-122"/>
                  <a:ea typeface="微软雅黑" pitchFamily="34" charset="-122"/>
                </a:endParaRPr>
              </a:p>
              <a:p>
                <a:pPr marL="0" marR="0" indent="0" algn="l" defTabSz="914400" rtl="0" eaLnBrk="1" fontAlgn="base" latinLnBrk="0" hangingPunct="1">
                  <a:lnSpc>
                    <a:spcPct val="100000"/>
                  </a:lnSpc>
                  <a:spcBef>
                    <a:spcPct val="30000"/>
                  </a:spcBef>
                  <a:spcAft>
                    <a:spcPct val="0"/>
                  </a:spcAft>
                  <a:buClrTx/>
                  <a:buSzTx/>
                  <a:buFontTx/>
                  <a:buNone/>
                  <a:tabLst/>
                </a:pPr>
                <a:endParaRPr kumimoji="0" lang="zh-CN" altLang="en-US" sz="2400" b="1" i="0" u="none" strike="noStrike" cap="none" normalizeH="0" baseline="0" dirty="0" smtClean="0">
                  <a:ln>
                    <a:noFill/>
                  </a:ln>
                  <a:solidFill>
                    <a:schemeClr val="tx1"/>
                  </a:solidFill>
                  <a:effectLst/>
                  <a:latin typeface="Times New Roman" pitchFamily="18" charset="0"/>
                  <a:ea typeface="黑体" pitchFamily="2" charset="-122"/>
                </a:endParaRPr>
              </a:p>
            </p:txBody>
          </p:sp>
          <p:sp>
            <p:nvSpPr>
              <p:cNvPr id="40" name="圆角矩形 39"/>
              <p:cNvSpPr/>
              <p:nvPr/>
            </p:nvSpPr>
            <p:spPr bwMode="auto">
              <a:xfrm>
                <a:off x="569115" y="1598967"/>
                <a:ext cx="2540329" cy="476934"/>
              </a:xfrm>
              <a:prstGeom prst="roundRect">
                <a:avLst/>
              </a:prstGeom>
              <a:solidFill>
                <a:srgbClr val="3333CC"/>
              </a:solidFill>
              <a:ln>
                <a:headEnd type="none" w="sm" len="sm"/>
                <a:tailEnd type="triangle" w="sm" len="s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eaLnBrk="1" hangingPunct="1">
                  <a:spcBef>
                    <a:spcPct val="30000"/>
                  </a:spcBef>
                </a:pPr>
                <a:r>
                  <a:rPr lang="en-US" altLang="zh-CN" sz="2000" dirty="0" smtClean="0">
                    <a:solidFill>
                      <a:schemeClr val="bg1"/>
                    </a:solidFill>
                    <a:latin typeface="微软雅黑" panose="020B0503020204020204" pitchFamily="34" charset="-122"/>
                    <a:ea typeface="微软雅黑" panose="020B0503020204020204" pitchFamily="34" charset="-122"/>
                  </a:rPr>
                  <a:t>Atmospheric turbulence model</a:t>
                </a:r>
              </a:p>
            </p:txBody>
          </p:sp>
        </p:grpSp>
        <p:sp>
          <p:nvSpPr>
            <p:cNvPr id="38" name="文本框 33"/>
            <p:cNvSpPr txBox="1"/>
            <p:nvPr/>
          </p:nvSpPr>
          <p:spPr>
            <a:xfrm>
              <a:off x="6184276" y="3866782"/>
              <a:ext cx="5853986" cy="1138773"/>
            </a:xfrm>
            <a:prstGeom prst="rect">
              <a:avLst/>
            </a:prstGeom>
            <a:noFill/>
          </p:spPr>
          <p:txBody>
            <a:bodyPr wrap="square" rtlCol="0">
              <a:spAutoFit/>
            </a:bodyPr>
            <a:lstStyle/>
            <a:p>
              <a:pPr marL="285750" indent="-285750" fontAlgn="auto">
                <a:spcBef>
                  <a:spcPct val="25000"/>
                </a:spcBef>
                <a:spcAft>
                  <a:spcPts val="0"/>
                </a:spcAft>
                <a:buClr>
                  <a:srgbClr val="C0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Negative Exponential Model</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Strong Turbulence</a:t>
              </a:r>
              <a:endParaRPr lang="en-US" altLang="zh-CN" sz="1600" dirty="0">
                <a:latin typeface="微软雅黑" pitchFamily="34" charset="-122"/>
                <a:ea typeface="微软雅黑" pitchFamily="34" charset="-122"/>
              </a:endParaRPr>
            </a:p>
            <a:p>
              <a:pPr marL="285750" indent="-285750" fontAlgn="auto">
                <a:spcBef>
                  <a:spcPct val="25000"/>
                </a:spcBef>
                <a:spcAft>
                  <a:spcPts val="0"/>
                </a:spcAft>
                <a:buClr>
                  <a:srgbClr val="CC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Log-Normal Model: </a:t>
              </a:r>
              <a:r>
                <a:rPr lang="en-US" altLang="zh-CN" sz="1600" dirty="0" smtClean="0">
                  <a:latin typeface="微软雅黑" pitchFamily="34" charset="-122"/>
                  <a:ea typeface="微软雅黑" pitchFamily="34" charset="-122"/>
                </a:rPr>
                <a:t>Weak Turbulence</a:t>
              </a:r>
              <a:endParaRPr lang="en-US" altLang="zh-CN" sz="1600" dirty="0">
                <a:latin typeface="微软雅黑" pitchFamily="34" charset="-122"/>
                <a:ea typeface="微软雅黑" pitchFamily="34" charset="-122"/>
              </a:endParaRPr>
            </a:p>
            <a:p>
              <a:pPr marL="285750" indent="-285750" fontAlgn="auto">
                <a:spcBef>
                  <a:spcPct val="25000"/>
                </a:spcBef>
                <a:spcAft>
                  <a:spcPts val="0"/>
                </a:spcAft>
                <a:buClr>
                  <a:srgbClr val="CC0000"/>
                </a:buClr>
                <a:buFont typeface="Wingdings" panose="05000000000000000000" pitchFamily="2" charset="2"/>
                <a:buChar char="l"/>
              </a:pPr>
              <a:r>
                <a:rPr lang="en-US" altLang="zh-CN" sz="1600" dirty="0" smtClean="0">
                  <a:ea typeface="微软雅黑" pitchFamily="34" charset="-122"/>
                  <a:cs typeface="Times New Roman" panose="02020603050405020304" pitchFamily="18" charset="0"/>
                </a:rPr>
                <a:t>Gamma-Gamma</a:t>
              </a:r>
              <a:r>
                <a:rPr lang="zh-CN" altLang="en-US" sz="1600" dirty="0" smtClean="0">
                  <a:latin typeface="微软雅黑" pitchFamily="34" charset="-122"/>
                  <a:ea typeface="微软雅黑" pitchFamily="34" charset="-122"/>
                </a:rPr>
                <a:t> </a:t>
              </a:r>
              <a:r>
                <a:rPr lang="en-US" altLang="zh-CN" sz="1600" dirty="0" smtClean="0">
                  <a:latin typeface="微软雅黑" pitchFamily="34" charset="-122"/>
                  <a:ea typeface="微软雅黑" pitchFamily="34" charset="-122"/>
                </a:rPr>
                <a:t>Model: From weak to strong Turbulence                               </a:t>
              </a:r>
              <a:endParaRPr lang="zh-CN" altLang="en-US" sz="1600" dirty="0">
                <a:latin typeface="微软雅黑" pitchFamily="34" charset="-122"/>
                <a:ea typeface="微软雅黑" pitchFamily="34" charset="-122"/>
              </a:endParaRPr>
            </a:p>
            <a:p>
              <a:endParaRPr lang="zh-CN" altLang="en-US" dirty="0"/>
            </a:p>
          </p:txBody>
        </p:sp>
      </p:grpSp>
      <p:grpSp>
        <p:nvGrpSpPr>
          <p:cNvPr id="9" name="组合 48"/>
          <p:cNvGrpSpPr/>
          <p:nvPr/>
        </p:nvGrpSpPr>
        <p:grpSpPr>
          <a:xfrm>
            <a:off x="762000" y="2743200"/>
            <a:ext cx="7315200" cy="3393359"/>
            <a:chOff x="0" y="3081041"/>
            <a:chExt cx="5746755" cy="3368207"/>
          </a:xfrm>
        </p:grpSpPr>
        <p:sp>
          <p:nvSpPr>
            <p:cNvPr id="50" name="矩形 49"/>
            <p:cNvSpPr/>
            <p:nvPr/>
          </p:nvSpPr>
          <p:spPr bwMode="auto">
            <a:xfrm>
              <a:off x="0" y="3081041"/>
              <a:ext cx="5746755" cy="336820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solidFill>
                  <a:schemeClr val="tx1"/>
                </a:solidFill>
                <a:effectLst/>
                <a:latin typeface="fudan" pitchFamily="2" charset="0"/>
                <a:ea typeface="黑体" pitchFamily="2" charset="-122"/>
              </a:endParaRPr>
            </a:p>
          </p:txBody>
        </p:sp>
        <p:grpSp>
          <p:nvGrpSpPr>
            <p:cNvPr id="10" name="组合 69"/>
            <p:cNvGrpSpPr/>
            <p:nvPr/>
          </p:nvGrpSpPr>
          <p:grpSpPr>
            <a:xfrm>
              <a:off x="0" y="3117135"/>
              <a:ext cx="4036338" cy="3294810"/>
              <a:chOff x="492448" y="3212976"/>
              <a:chExt cx="4104456" cy="3294810"/>
            </a:xfrm>
          </p:grpSpPr>
          <p:pic>
            <p:nvPicPr>
              <p:cNvPr id="55" name="图片 54"/>
              <p:cNvPicPr/>
              <p:nvPr/>
            </p:nvPicPr>
            <p:blipFill rotWithShape="1">
              <a:blip r:embed="rId3" cstate="print">
                <a:extLst>
                  <a:ext uri="{28A0092B-C50C-407E-A947-70E740481C1C}">
                    <a14:useLocalDpi xmlns:a14="http://schemas.microsoft.com/office/drawing/2010/main" xmlns="" val="0"/>
                  </a:ext>
                </a:extLst>
              </a:blip>
              <a:srcRect t="6206" r="9895"/>
              <a:stretch/>
            </p:blipFill>
            <p:spPr bwMode="auto">
              <a:xfrm>
                <a:off x="492448" y="3212976"/>
                <a:ext cx="4104456" cy="3024336"/>
              </a:xfrm>
              <a:prstGeom prst="rect">
                <a:avLst/>
              </a:prstGeom>
              <a:noFill/>
              <a:ln>
                <a:noFill/>
              </a:ln>
              <a:extLst>
                <a:ext uri="{53640926-AAD7-44D8-BBD7-CCE9431645EC}">
                  <a14:shadowObscured xmlns:a14="http://schemas.microsoft.com/office/drawing/2010/main" xmlns=""/>
                </a:ext>
              </a:extLst>
            </p:spPr>
            <p:style>
              <a:lnRef idx="2">
                <a:schemeClr val="accent1"/>
              </a:lnRef>
              <a:fillRef idx="1">
                <a:schemeClr val="lt1"/>
              </a:fillRef>
              <a:effectRef idx="0">
                <a:schemeClr val="accent1"/>
              </a:effectRef>
              <a:fontRef idx="minor">
                <a:schemeClr val="dk1"/>
              </a:fontRef>
            </p:style>
          </p:pic>
          <p:sp>
            <p:nvSpPr>
              <p:cNvPr id="56" name="矩形 55"/>
              <p:cNvSpPr/>
              <p:nvPr/>
            </p:nvSpPr>
            <p:spPr>
              <a:xfrm>
                <a:off x="2075127" y="6202290"/>
                <a:ext cx="1975388" cy="305496"/>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sz="1400" dirty="0" smtClean="0">
                    <a:latin typeface="微软雅黑" panose="020B0503020204020204" pitchFamily="34" charset="-122"/>
                    <a:ea typeface="微软雅黑" panose="020B0503020204020204" pitchFamily="34" charset="-122"/>
                  </a:rPr>
                  <a:t>BER under different Model</a:t>
                </a:r>
                <a:endParaRPr lang="zh-CN" altLang="en-US" sz="1400" dirty="0"/>
              </a:p>
            </p:txBody>
          </p:sp>
        </p:grpSp>
        <p:grpSp>
          <p:nvGrpSpPr>
            <p:cNvPr id="11" name="组合 13"/>
            <p:cNvGrpSpPr/>
            <p:nvPr/>
          </p:nvGrpSpPr>
          <p:grpSpPr>
            <a:xfrm>
              <a:off x="3911843" y="3099399"/>
              <a:ext cx="1817774" cy="2930565"/>
              <a:chOff x="-2565877" y="478590"/>
              <a:chExt cx="1817774" cy="2930565"/>
            </a:xfrm>
          </p:grpSpPr>
          <p:sp>
            <p:nvSpPr>
              <p:cNvPr id="53" name="圆角矩形 52"/>
              <p:cNvSpPr/>
              <p:nvPr/>
            </p:nvSpPr>
            <p:spPr bwMode="auto">
              <a:xfrm>
                <a:off x="-2565877" y="478590"/>
                <a:ext cx="1746411" cy="2930565"/>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ts val="3600"/>
                  </a:lnSpc>
                  <a:spcBef>
                    <a:spcPts val="500"/>
                  </a:spcBef>
                  <a:spcAft>
                    <a:spcPct val="0"/>
                  </a:spcAft>
                  <a:buClr>
                    <a:srgbClr val="990033"/>
                  </a:buClr>
                  <a:buSzTx/>
                  <a:buFontTx/>
                  <a:buNone/>
                  <a:tabLst/>
                </a:pPr>
                <a:endParaRPr kumimoji="0" lang="zh-CN" altLang="en-US" sz="2400" b="0" i="0" u="none" strike="noStrike" cap="none" normalizeH="0" baseline="0" smtClean="0">
                  <a:solidFill>
                    <a:schemeClr val="tx1"/>
                  </a:solidFill>
                  <a:effectLst/>
                  <a:latin typeface="fudan" pitchFamily="2" charset="0"/>
                  <a:ea typeface="黑体" pitchFamily="2" charset="-122"/>
                </a:endParaRPr>
              </a:p>
            </p:txBody>
          </p:sp>
          <p:sp>
            <p:nvSpPr>
              <p:cNvPr id="54" name="文本框 2"/>
              <p:cNvSpPr txBox="1"/>
              <p:nvPr/>
            </p:nvSpPr>
            <p:spPr>
              <a:xfrm>
                <a:off x="-2524044" y="666214"/>
                <a:ext cx="1775941" cy="24134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2000" dirty="0" smtClean="0">
                    <a:solidFill>
                      <a:schemeClr val="tx1"/>
                    </a:solidFill>
                    <a:latin typeface="微软雅黑" panose="020B0503020204020204" pitchFamily="34" charset="-122"/>
                    <a:ea typeface="微软雅黑" panose="020B0503020204020204" pitchFamily="34" charset="-122"/>
                  </a:rPr>
                  <a:t>Turbulence affect light intense and BER Gamma-Gamma are preferred over other model</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endParaRPr lang="en-US" altLang="zh-CN" dirty="0">
                  <a:solidFill>
                    <a:schemeClr val="tx1"/>
                  </a:solidFill>
                  <a:latin typeface="微软雅黑" panose="020B0503020204020204" pitchFamily="34" charset="-122"/>
                  <a:ea typeface="微软雅黑" panose="020B0503020204020204" pitchFamily="34" charset="-122"/>
                </a:endParaRPr>
              </a:p>
            </p:txBody>
          </p:sp>
        </p:grpSp>
      </p:grpSp>
      <p:sp>
        <p:nvSpPr>
          <p:cNvPr id="26" name="TextBox 25"/>
          <p:cNvSpPr txBox="1"/>
          <p:nvPr/>
        </p:nvSpPr>
        <p:spPr>
          <a:xfrm>
            <a:off x="3048000" y="5562600"/>
            <a:ext cx="1524000" cy="307777"/>
          </a:xfrm>
          <a:prstGeom prst="rect">
            <a:avLst/>
          </a:prstGeom>
          <a:solidFill>
            <a:schemeClr val="bg1"/>
          </a:solidFill>
        </p:spPr>
        <p:txBody>
          <a:bodyPr wrap="square" rtlCol="0">
            <a:spAutoFit/>
          </a:bodyPr>
          <a:lstStyle/>
          <a:p>
            <a:pPr algn="ctr"/>
            <a:r>
              <a:rPr lang="en-US" altLang="zh-CN" sz="1400" dirty="0" smtClean="0"/>
              <a:t>Noise Power N</a:t>
            </a:r>
            <a:endParaRPr lang="zh-CN" altLang="en-US" sz="1400"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7</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35" name="组合 34"/>
          <p:cNvGrpSpPr/>
          <p:nvPr/>
        </p:nvGrpSpPr>
        <p:grpSpPr>
          <a:xfrm>
            <a:off x="4546848" y="1499948"/>
            <a:ext cx="3986783" cy="4490731"/>
            <a:chOff x="755576" y="1254788"/>
            <a:chExt cx="3986783" cy="4490731"/>
          </a:xfrm>
        </p:grpSpPr>
        <p:grpSp>
          <p:nvGrpSpPr>
            <p:cNvPr id="36" name="组合 1"/>
            <p:cNvGrpSpPr/>
            <p:nvPr/>
          </p:nvGrpSpPr>
          <p:grpSpPr>
            <a:xfrm>
              <a:off x="755576" y="1254788"/>
              <a:ext cx="3986783" cy="4490731"/>
              <a:chOff x="6155667" y="3441291"/>
              <a:chExt cx="3986783" cy="4490731"/>
            </a:xfrm>
          </p:grpSpPr>
          <p:grpSp>
            <p:nvGrpSpPr>
              <p:cNvPr id="44" name="组合 46"/>
              <p:cNvGrpSpPr/>
              <p:nvPr/>
            </p:nvGrpSpPr>
            <p:grpSpPr>
              <a:xfrm>
                <a:off x="6155667" y="3441291"/>
                <a:ext cx="3986783" cy="4490731"/>
                <a:chOff x="478547" y="1605337"/>
                <a:chExt cx="2222092" cy="5396372"/>
              </a:xfrm>
            </p:grpSpPr>
            <p:sp>
              <p:nvSpPr>
                <p:cNvPr id="46" name="对角圆角矩形 45"/>
                <p:cNvSpPr/>
                <p:nvPr/>
              </p:nvSpPr>
              <p:spPr bwMode="auto">
                <a:xfrm>
                  <a:off x="478547" y="1816717"/>
                  <a:ext cx="2222092" cy="5184992"/>
                </a:xfrm>
                <a:prstGeom prst="round2DiagRect">
                  <a:avLst>
                    <a:gd name="adj1" fmla="val 9245"/>
                    <a:gd name="adj2" fmla="val 0"/>
                  </a:avLst>
                </a:prstGeom>
                <a:solidFill>
                  <a:srgbClr val="FFFFFF"/>
                </a:solidFill>
                <a:ln w="38100" cap="flat" cmpd="sng" algn="ctr">
                  <a:solidFill>
                    <a:srgbClr val="3333CC"/>
                  </a:solidFill>
                  <a:prstDash val="solid"/>
                  <a:headEnd type="none" w="sm" len="sm"/>
                  <a:tailEnd type="triangl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50000"/>
                    </a:lnSpc>
                    <a:spcBef>
                      <a:spcPct val="25000"/>
                    </a:spcBef>
                    <a:spcAft>
                      <a:spcPts val="0"/>
                    </a:spcAft>
                    <a:buClr>
                      <a:srgbClr val="C00000"/>
                    </a:buClr>
                    <a:buSzTx/>
                    <a:buFont typeface="Wingdings" pitchFamily="2" charset="2"/>
                    <a:buChar char="p"/>
                    <a:tabLst/>
                    <a:defRPr/>
                  </a:pPr>
                  <a:endParaRPr kumimoji="0" lang="en-US" altLang="zh-CN" sz="2000" b="0" i="0" u="none" strike="noStrike" kern="0" cap="none" spc="0" normalizeH="0" baseline="0" noProof="0" dirty="0" smtClean="0">
                    <a:ln>
                      <a:noFill/>
                    </a:ln>
                    <a:solidFill>
                      <a:srgbClr val="0E157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itchFamily="18" charset="0"/>
                    <a:ea typeface="黑体" pitchFamily="2" charset="-122"/>
                    <a:cs typeface="+mn-cs"/>
                  </a:endParaRPr>
                </a:p>
              </p:txBody>
            </p:sp>
            <p:sp>
              <p:nvSpPr>
                <p:cNvPr id="47" name="圆角矩形 46"/>
                <p:cNvSpPr/>
                <p:nvPr/>
              </p:nvSpPr>
              <p:spPr bwMode="auto">
                <a:xfrm>
                  <a:off x="595119" y="1605337"/>
                  <a:ext cx="1596294" cy="476934"/>
                </a:xfrm>
                <a:prstGeom prst="roundRect">
                  <a:avLst/>
                </a:prstGeom>
                <a:solidFill>
                  <a:srgbClr val="3333CC"/>
                </a:solidFill>
                <a:ln>
                  <a:noFill/>
                  <a:headEnd type="none" w="sm" len="sm"/>
                  <a:tailEnd type="triangle" w="sm" len="sm"/>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Background</a:t>
                  </a:r>
                  <a:r>
                    <a:rPr kumimoji="0" lang="en-US" altLang="zh-CN" sz="2000" b="0" i="0" u="none" strike="noStrike" kern="0" cap="none" spc="0" normalizeH="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 Noise</a:t>
                  </a:r>
                  <a:endParaRPr kumimoji="0" lang="zh-CN" altLang="en-US" sz="2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45" name="文本框 33"/>
              <p:cNvSpPr txBox="1"/>
              <p:nvPr/>
            </p:nvSpPr>
            <p:spPr>
              <a:xfrm>
                <a:off x="6305273" y="4016249"/>
                <a:ext cx="3609345" cy="984885"/>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altLang="zh-CN" sz="1600" kern="0" dirty="0" smtClean="0">
                    <a:solidFill>
                      <a:sysClr val="windowText" lastClr="000000"/>
                    </a:solidFill>
                    <a:latin typeface="微软雅黑" panose="020B0503020204020204" pitchFamily="34" charset="-122"/>
                    <a:ea typeface="微软雅黑" panose="020B0503020204020204" pitchFamily="34" charset="-122"/>
                  </a:rPr>
                  <a:t>Background Noise Impact</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Saturate</a:t>
                </a:r>
                <a:r>
                  <a:rPr kumimoji="0" lang="en-US" altLang="zh-CN" sz="1600" b="0" i="0" u="none" strike="noStrike" kern="0" cap="none" spc="0" normalizeH="0" noProof="0" dirty="0" smtClean="0">
                    <a:ln>
                      <a:noFill/>
                    </a:ln>
                    <a:solidFill>
                      <a:sysClr val="windowText" lastClr="000000"/>
                    </a:solidFill>
                    <a:effectLst/>
                    <a:uLnTx/>
                    <a:uFillTx/>
                    <a:latin typeface="微软雅黑" pitchFamily="34" charset="-122"/>
                    <a:ea typeface="微软雅黑" pitchFamily="34" charset="-122"/>
                  </a:rPr>
                  <a:t> Receiver</a:t>
                </a:r>
                <a:endParaRPr kumimoji="0" lang="en-US" altLang="zh-CN" sz="1600" b="0" i="0" u="none" strike="noStrike" kern="0" cap="none" spc="0" normalizeH="0" baseline="0" noProof="0" dirty="0" smtClean="0">
                  <a:ln>
                    <a:noFill/>
                  </a:ln>
                  <a:solidFill>
                    <a:srgbClr val="CC0000"/>
                  </a:solidFill>
                  <a:effectLst/>
                  <a:uLnTx/>
                  <a:uFillTx/>
                  <a:latin typeface="微软雅黑" pitchFamily="34" charset="-122"/>
                  <a:ea typeface="微软雅黑"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Affect Receiver </a:t>
                </a:r>
                <a:r>
                  <a:rPr kumimoji="0" lang="en-US" altLang="zh-CN" sz="16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Sensitivity</a:t>
                </a:r>
                <a:endParaRPr kumimoji="0" lang="zh-CN" altLang="en-US" sz="1600" b="0" i="0" u="none" strike="noStrike" kern="0" cap="none" spc="0" normalizeH="0" baseline="0" noProof="0" dirty="0">
                  <a:ln>
                    <a:noFill/>
                  </a:ln>
                  <a:solidFill>
                    <a:srgbClr val="FF0000"/>
                  </a:solidFill>
                  <a:effectLst/>
                  <a:uLnTx/>
                  <a:uFillTx/>
                  <a:latin typeface="微软雅黑" pitchFamily="34" charset="-122"/>
                  <a:ea typeface="微软雅黑" pitchFamily="34" charset="-122"/>
                </a:endParaRPr>
              </a:p>
            </p:txBody>
          </p:sp>
        </p:grpSp>
        <p:sp>
          <p:nvSpPr>
            <p:cNvPr id="37" name="文本框 30"/>
            <p:cNvSpPr txBox="1"/>
            <p:nvPr/>
          </p:nvSpPr>
          <p:spPr>
            <a:xfrm>
              <a:off x="856928" y="4174440"/>
              <a:ext cx="3826706" cy="1554272"/>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altLang="zh-CN" sz="1600" kern="0" dirty="0" smtClean="0">
                  <a:solidFill>
                    <a:sysClr val="windowText" lastClr="000000"/>
                  </a:solidFill>
                  <a:latin typeface="微软雅黑" panose="020B0503020204020204" pitchFamily="34" charset="-122"/>
                  <a:ea typeface="微软雅黑" panose="020B0503020204020204" pitchFamily="34" charset="-122"/>
                </a:rPr>
                <a:t>Reduce Background Impact</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Reduce </a:t>
              </a:r>
              <a:r>
                <a:rPr kumimoji="0" lang="en-US" altLang="zh-CN" sz="1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rPr>
                <a:t>Receiver</a:t>
              </a:r>
              <a:r>
                <a:rPr kumimoji="0" lang="en-US" altLang="zh-CN" sz="1600" b="0" i="0" u="none" strike="noStrike" kern="0" cap="none" spc="0" normalizeH="0" noProof="0" dirty="0" smtClean="0">
                  <a:ln>
                    <a:noFill/>
                  </a:ln>
                  <a:solidFill>
                    <a:srgbClr val="FF0000"/>
                  </a:solidFill>
                  <a:effectLst/>
                  <a:uLnTx/>
                  <a:uFillTx/>
                  <a:latin typeface="微软雅黑" panose="020B0503020204020204" pitchFamily="34" charset="-122"/>
                  <a:ea typeface="微软雅黑" panose="020B0503020204020204" pitchFamily="34" charset="-122"/>
                </a:rPr>
                <a:t> View Angle</a:t>
              </a:r>
              <a:endParaRPr kumimoji="0" lang="en-US" altLang="zh-CN" sz="16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Reduce</a:t>
              </a:r>
              <a:r>
                <a:rPr kumimoji="0" lang="en-US" altLang="zh-CN" sz="1600" b="0" i="0" u="none" strike="noStrike" kern="0" cap="none" spc="0" normalizeH="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 </a:t>
              </a:r>
              <a:r>
                <a:rPr kumimoji="0" lang="en-US" altLang="zh-CN" sz="1600" b="0" i="0" u="none" strike="noStrike" kern="0" cap="none" spc="0" normalizeH="0" noProof="0" dirty="0" smtClean="0">
                  <a:ln>
                    <a:noFill/>
                  </a:ln>
                  <a:solidFill>
                    <a:srgbClr val="FF0000"/>
                  </a:solidFill>
                  <a:effectLst/>
                  <a:uLnTx/>
                  <a:uFillTx/>
                  <a:latin typeface="微软雅黑" panose="020B0503020204020204" pitchFamily="34" charset="-122"/>
                  <a:ea typeface="微软雅黑" panose="020B0503020204020204" pitchFamily="34" charset="-122"/>
                </a:rPr>
                <a:t>Receiver Antenna Size</a:t>
              </a:r>
              <a:endParaRPr kumimoji="0" lang="en-US" altLang="zh-CN" sz="1600" b="0"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endParaRPr>
            </a:p>
            <a:p>
              <a:pPr marL="533400" indent="-266700" eaLnBrk="1" fontAlgn="auto" hangingPunct="1">
                <a:spcBef>
                  <a:spcPts val="600"/>
                </a:spcBef>
                <a:spcAft>
                  <a:spcPts val="0"/>
                </a:spcAft>
                <a:buClr>
                  <a:srgbClr val="CC0000"/>
                </a:buClr>
                <a:buFont typeface="Wingdings" panose="05000000000000000000" pitchFamily="2" charset="2"/>
                <a:buChar char="l"/>
              </a:pPr>
              <a:r>
                <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Choose Proper</a:t>
              </a:r>
              <a:r>
                <a:rPr kumimoji="0" lang="en-US" altLang="zh-CN" sz="1600" b="0" i="0" u="none" strike="noStrike" kern="0" cap="none" spc="0" normalizeH="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 </a:t>
              </a:r>
              <a:r>
                <a:rPr lang="en-US" altLang="zh-CN" sz="1600" kern="0" dirty="0" smtClean="0">
                  <a:solidFill>
                    <a:srgbClr val="CC0000"/>
                  </a:solidFill>
                  <a:latin typeface="微软雅黑" panose="020B0503020204020204" pitchFamily="34" charset="-122"/>
                  <a:ea typeface="微软雅黑" panose="020B0503020204020204" pitchFamily="34" charset="-122"/>
                </a:rPr>
                <a:t>Optical </a:t>
              </a:r>
              <a:r>
                <a:rPr lang="en-US" altLang="zh-CN" sz="1600" kern="0" dirty="0" err="1" smtClean="0">
                  <a:solidFill>
                    <a:srgbClr val="CC0000"/>
                  </a:solidFill>
                  <a:latin typeface="微软雅黑" panose="020B0503020204020204" pitchFamily="34" charset="-122"/>
                  <a:ea typeface="微软雅黑" panose="020B0503020204020204" pitchFamily="34" charset="-122"/>
                </a:rPr>
                <a:t>Bandpass</a:t>
              </a:r>
              <a:r>
                <a:rPr lang="en-US" altLang="zh-CN" sz="1600" kern="0" dirty="0" smtClean="0">
                  <a:solidFill>
                    <a:srgbClr val="CC0000"/>
                  </a:solidFill>
                  <a:latin typeface="微软雅黑" panose="020B0503020204020204" pitchFamily="34" charset="-122"/>
                  <a:ea typeface="微软雅黑" panose="020B0503020204020204" pitchFamily="34" charset="-122"/>
                </a:rPr>
                <a:t> Filter</a:t>
              </a:r>
              <a:endParaRPr kumimoji="0" lang="zh-CN" altLang="en-US" sz="1600" b="0" i="0" u="none" strike="noStrike" kern="0" cap="none" spc="0" normalizeH="0" baseline="0" noProof="0" dirty="0">
                <a:ln>
                  <a:noFill/>
                </a:ln>
                <a:solidFill>
                  <a:srgbClr val="CC0000"/>
                </a:solidFill>
                <a:effectLst/>
                <a:uLnTx/>
                <a:uFillTx/>
                <a:latin typeface="微软雅黑" panose="020B0503020204020204" pitchFamily="34" charset="-122"/>
                <a:ea typeface="微软雅黑" panose="020B0503020204020204" pitchFamily="34" charset="-122"/>
              </a:endParaRPr>
            </a:p>
          </p:txBody>
        </p:sp>
        <p:grpSp>
          <p:nvGrpSpPr>
            <p:cNvPr id="41" name="组合 2"/>
            <p:cNvGrpSpPr/>
            <p:nvPr/>
          </p:nvGrpSpPr>
          <p:grpSpPr>
            <a:xfrm>
              <a:off x="905272" y="2960169"/>
              <a:ext cx="3304455" cy="1308050"/>
              <a:chOff x="883168" y="1798940"/>
              <a:chExt cx="3304455" cy="1308050"/>
            </a:xfrm>
          </p:grpSpPr>
          <p:sp>
            <p:nvSpPr>
              <p:cNvPr id="42" name="文本框 27"/>
              <p:cNvSpPr txBox="1"/>
              <p:nvPr/>
            </p:nvSpPr>
            <p:spPr>
              <a:xfrm>
                <a:off x="883168" y="1798940"/>
                <a:ext cx="3304455" cy="1308050"/>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lang="en-US" altLang="zh-CN" sz="1600" kern="0" dirty="0" smtClean="0">
                    <a:solidFill>
                      <a:sysClr val="windowText" lastClr="000000"/>
                    </a:solidFill>
                    <a:latin typeface="微软雅黑" panose="020B0503020204020204" pitchFamily="34" charset="-122"/>
                    <a:ea typeface="微软雅黑" panose="020B0503020204020204" pitchFamily="34" charset="-122"/>
                  </a:rPr>
                  <a:t>Sun Noise Model</a:t>
                </a:r>
                <a:r>
                  <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smtClean="0">
                    <a:ln>
                      <a:noFill/>
                    </a:ln>
                    <a:solidFill>
                      <a:srgbClr val="CC0000"/>
                    </a:solidFill>
                    <a:effectLst/>
                    <a:uLnTx/>
                    <a:uFillTx/>
                    <a:latin typeface="微软雅黑" panose="020B0503020204020204" pitchFamily="34" charset="-122"/>
                    <a:ea typeface="微软雅黑" panose="020B0503020204020204" pitchFamily="34" charset="-122"/>
                  </a:rPr>
                  <a:t>Black Body Model</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r>
                  <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533400" marR="0" lvl="0" indent="-266700" defTabSz="914400" eaLnBrk="1" fontAlgn="auto" latinLnBrk="0" hangingPunct="1">
                  <a:lnSpc>
                    <a:spcPct val="100000"/>
                  </a:lnSpc>
                  <a:spcBef>
                    <a:spcPts val="600"/>
                  </a:spcBef>
                  <a:spcAft>
                    <a:spcPts val="0"/>
                  </a:spcAft>
                  <a:buClr>
                    <a:srgbClr val="CC0000"/>
                  </a:buClr>
                  <a:buSzTx/>
                  <a:buFont typeface="Wingdings" panose="05000000000000000000" pitchFamily="2" charset="2"/>
                  <a:buChar char="l"/>
                  <a:tabLst/>
                  <a:defRPr/>
                </a:pPr>
                <a:endPar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aphicFrame>
            <p:nvGraphicFramePr>
              <p:cNvPr id="43" name="对象 42"/>
              <p:cNvGraphicFramePr>
                <a:graphicFrameLocks noChangeAspect="1"/>
              </p:cNvGraphicFramePr>
              <p:nvPr>
                <p:extLst>
                  <p:ext uri="{D42A27DB-BD31-4B8C-83A1-F6EECF244321}">
                    <p14:modId xmlns:p14="http://schemas.microsoft.com/office/powerpoint/2010/main" xmlns="" val="4095598703"/>
                  </p:ext>
                </p:extLst>
              </p:nvPr>
            </p:nvGraphicFramePr>
            <p:xfrm>
              <a:off x="1492528" y="2366733"/>
              <a:ext cx="1524462" cy="504056"/>
            </p:xfrm>
            <a:graphic>
              <a:graphicData uri="http://schemas.openxmlformats.org/presentationml/2006/ole">
                <p:oleObj spid="_x0000_s120835" name="Equation" r:id="rId4" imgW="1180588" imgH="393529" progId="">
                  <p:embed/>
                </p:oleObj>
              </a:graphicData>
            </a:graphic>
          </p:graphicFrame>
        </p:grpSp>
      </p:grpSp>
      <p:grpSp>
        <p:nvGrpSpPr>
          <p:cNvPr id="48" name="组合 47"/>
          <p:cNvGrpSpPr/>
          <p:nvPr/>
        </p:nvGrpSpPr>
        <p:grpSpPr>
          <a:xfrm>
            <a:off x="609600" y="762000"/>
            <a:ext cx="3640157" cy="5603847"/>
            <a:chOff x="5292080" y="916696"/>
            <a:chExt cx="3640157" cy="5603847"/>
          </a:xfrm>
        </p:grpSpPr>
        <p:pic>
          <p:nvPicPr>
            <p:cNvPr id="49" name="图片 48"/>
            <p:cNvPicPr/>
            <p:nvPr/>
          </p:nvPicPr>
          <p:blipFill rotWithShape="1">
            <a:blip r:embed="rId5" cstate="print"/>
            <a:srcRect r="9185" b="2419"/>
            <a:stretch/>
          </p:blipFill>
          <p:spPr>
            <a:xfrm>
              <a:off x="5292080" y="3630098"/>
              <a:ext cx="3384376" cy="2712111"/>
            </a:xfrm>
            <a:prstGeom prst="rect">
              <a:avLst/>
            </a:prstGeom>
          </p:spPr>
        </p:pic>
        <p:sp>
          <p:nvSpPr>
            <p:cNvPr id="51" name="矩形 50"/>
            <p:cNvSpPr/>
            <p:nvPr/>
          </p:nvSpPr>
          <p:spPr>
            <a:xfrm>
              <a:off x="5927452" y="6212766"/>
              <a:ext cx="3004785" cy="307777"/>
            </a:xfrm>
            <a:prstGeom prst="rect">
              <a:avLst/>
            </a:prstGeom>
          </p:spPr>
          <p:txBody>
            <a:bodyPr wrap="square">
              <a:spAutoFit/>
            </a:bodyPr>
            <a:lstStyle/>
            <a:p>
              <a:r>
                <a:rPr lang="zh-CN" altLang="zh-CN" sz="1400" b="0" dirty="0">
                  <a:latin typeface="微软雅黑" panose="020B0503020204020204" pitchFamily="34" charset="-122"/>
                  <a:ea typeface="微软雅黑" panose="020B0503020204020204" pitchFamily="34" charset="-122"/>
                </a:rPr>
                <a:t> </a:t>
              </a:r>
              <a:r>
                <a:rPr lang="en-US" altLang="zh-CN" sz="1400" b="0" dirty="0" smtClean="0">
                  <a:latin typeface="微软雅黑" panose="020B0503020204020204" pitchFamily="34" charset="-122"/>
                  <a:ea typeface="微软雅黑" panose="020B0503020204020204" pitchFamily="34" charset="-122"/>
                </a:rPr>
                <a:t>Sun Radiation </a:t>
              </a:r>
              <a:r>
                <a:rPr lang="en-US" altLang="zh-CN" sz="1400" b="0" dirty="0" err="1" smtClean="0">
                  <a:latin typeface="微软雅黑" panose="020B0503020204020204" pitchFamily="34" charset="-122"/>
                  <a:ea typeface="微软雅黑" panose="020B0503020204020204" pitchFamily="34" charset="-122"/>
                </a:rPr>
                <a:t>vs</a:t>
              </a:r>
              <a:r>
                <a:rPr lang="en-US" altLang="zh-CN" sz="1400" b="0" dirty="0" smtClean="0">
                  <a:latin typeface="微软雅黑" panose="020B0503020204020204" pitchFamily="34" charset="-122"/>
                  <a:ea typeface="微软雅黑" panose="020B0503020204020204" pitchFamily="34" charset="-122"/>
                </a:rPr>
                <a:t> Wavelength</a:t>
              </a:r>
              <a:endParaRPr lang="zh-CN" altLang="zh-CN" sz="1400" b="0" dirty="0">
                <a:latin typeface="微软雅黑" panose="020B0503020204020204" pitchFamily="34" charset="-122"/>
                <a:ea typeface="微软雅黑" panose="020B0503020204020204" pitchFamily="34" charset="-122"/>
              </a:endParaRPr>
            </a:p>
          </p:txBody>
        </p:sp>
        <p:pic>
          <p:nvPicPr>
            <p:cNvPr id="52" name="图片 51"/>
            <p:cNvPicPr/>
            <p:nvPr/>
          </p:nvPicPr>
          <p:blipFill rotWithShape="1">
            <a:blip r:embed="rId6" cstate="print"/>
            <a:srcRect r="3957"/>
            <a:stretch/>
          </p:blipFill>
          <p:spPr>
            <a:xfrm>
              <a:off x="5292080" y="916696"/>
              <a:ext cx="3166241" cy="2558222"/>
            </a:xfrm>
            <a:prstGeom prst="rect">
              <a:avLst/>
            </a:prstGeom>
          </p:spPr>
        </p:pic>
        <p:sp>
          <p:nvSpPr>
            <p:cNvPr id="57" name="矩形 56"/>
            <p:cNvSpPr/>
            <p:nvPr/>
          </p:nvSpPr>
          <p:spPr>
            <a:xfrm>
              <a:off x="5940152" y="3415267"/>
              <a:ext cx="2813271" cy="307777"/>
            </a:xfrm>
            <a:prstGeom prst="rect">
              <a:avLst/>
            </a:prstGeom>
          </p:spPr>
          <p:txBody>
            <a:bodyPr wrap="none">
              <a:spAutoFit/>
            </a:bodyPr>
            <a:lstStyle/>
            <a:p>
              <a:r>
                <a:rPr lang="en-US" altLang="zh-CN" sz="1400" dirty="0" smtClean="0">
                  <a:latin typeface="微软雅黑" panose="020B0503020204020204" pitchFamily="34" charset="-122"/>
                  <a:ea typeface="微软雅黑" panose="020B0503020204020204" pitchFamily="34" charset="-122"/>
                </a:rPr>
                <a:t>Black Radiation </a:t>
              </a:r>
              <a:r>
                <a:rPr lang="en-US" altLang="zh-CN" sz="1400" dirty="0" err="1" smtClean="0">
                  <a:latin typeface="微软雅黑" panose="020B0503020204020204" pitchFamily="34" charset="-122"/>
                  <a:ea typeface="微软雅黑" panose="020B0503020204020204" pitchFamily="34" charset="-122"/>
                </a:rPr>
                <a:t>vs</a:t>
              </a:r>
              <a:r>
                <a:rPr lang="en-US" altLang="zh-CN" sz="1400" dirty="0" smtClean="0">
                  <a:latin typeface="微软雅黑" panose="020B0503020204020204" pitchFamily="34" charset="-122"/>
                  <a:ea typeface="微软雅黑" panose="020B0503020204020204" pitchFamily="34" charset="-122"/>
                </a:rPr>
                <a:t> Wavelength</a:t>
              </a:r>
              <a:endParaRPr lang="zh-CN" altLang="en-US" sz="1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8</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32" name="组合 31"/>
          <p:cNvGrpSpPr/>
          <p:nvPr/>
        </p:nvGrpSpPr>
        <p:grpSpPr>
          <a:xfrm>
            <a:off x="304800" y="838200"/>
            <a:ext cx="8534400" cy="5628620"/>
            <a:chOff x="534826" y="1005083"/>
            <a:chExt cx="8534400" cy="5628620"/>
          </a:xfrm>
        </p:grpSpPr>
        <p:grpSp>
          <p:nvGrpSpPr>
            <p:cNvPr id="33" name="组合 18"/>
            <p:cNvGrpSpPr/>
            <p:nvPr/>
          </p:nvGrpSpPr>
          <p:grpSpPr>
            <a:xfrm>
              <a:off x="534826" y="1005083"/>
              <a:ext cx="4800599" cy="2423012"/>
              <a:chOff x="416082" y="1485937"/>
              <a:chExt cx="4800599" cy="2423012"/>
            </a:xfrm>
          </p:grpSpPr>
          <p:grpSp>
            <p:nvGrpSpPr>
              <p:cNvPr id="41" name="组合 25"/>
              <p:cNvGrpSpPr/>
              <p:nvPr/>
            </p:nvGrpSpPr>
            <p:grpSpPr>
              <a:xfrm>
                <a:off x="416082" y="1485937"/>
                <a:ext cx="4622782" cy="2423012"/>
                <a:chOff x="416082" y="1485937"/>
                <a:chExt cx="4622782" cy="2423012"/>
              </a:xfrm>
            </p:grpSpPr>
            <p:sp>
              <p:nvSpPr>
                <p:cNvPr id="48" name="对角圆角矩形 47"/>
                <p:cNvSpPr/>
                <p:nvPr/>
              </p:nvSpPr>
              <p:spPr bwMode="auto">
                <a:xfrm>
                  <a:off x="416082" y="1724405"/>
                  <a:ext cx="4622782" cy="2184544"/>
                </a:xfrm>
                <a:prstGeom prst="round2DiagRect">
                  <a:avLst/>
                </a:prstGeom>
                <a:solidFill>
                  <a:srgbClr val="FFFFFF"/>
                </a:solidFill>
                <a:ln w="38100" cap="flat" cmpd="sng" algn="ctr">
                  <a:solidFill>
                    <a:srgbClr val="1B1BDB"/>
                  </a:solidFill>
                  <a:prstDash val="solid"/>
                  <a:headEnd type="none" w="sm" len="sm"/>
                  <a:tailEnd type="triangl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50000"/>
                    </a:lnSpc>
                    <a:spcBef>
                      <a:spcPct val="25000"/>
                    </a:spcBef>
                    <a:spcAft>
                      <a:spcPts val="0"/>
                    </a:spcAft>
                    <a:buClr>
                      <a:srgbClr val="C00000"/>
                    </a:buClr>
                    <a:buSzTx/>
                    <a:buFont typeface="Wingdings" pitchFamily="2" charset="2"/>
                    <a:buChar char="p"/>
                    <a:tabLst/>
                    <a:defRPr/>
                  </a:pPr>
                  <a:endParaRPr kumimoji="0" lang="en-US" altLang="zh-CN" sz="2000" b="0" i="0" u="none" strike="noStrike" kern="0" cap="none" spc="0" normalizeH="0" baseline="0" noProof="0" dirty="0" smtClean="0">
                    <a:ln>
                      <a:noFill/>
                    </a:ln>
                    <a:solidFill>
                      <a:srgbClr val="0E157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itchFamily="18" charset="0"/>
                    <a:ea typeface="黑体" pitchFamily="2" charset="-122"/>
                    <a:cs typeface="+mn-cs"/>
                  </a:endParaRPr>
                </a:p>
              </p:txBody>
            </p:sp>
            <p:sp>
              <p:nvSpPr>
                <p:cNvPr id="50" name="圆角矩形 49"/>
                <p:cNvSpPr/>
                <p:nvPr/>
              </p:nvSpPr>
              <p:spPr bwMode="auto">
                <a:xfrm>
                  <a:off x="581989" y="1485937"/>
                  <a:ext cx="1956190" cy="476934"/>
                </a:xfrm>
                <a:prstGeom prst="roundRect">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w="9525" cap="flat" cmpd="sng" algn="ctr">
                  <a:solidFill>
                    <a:srgbClr val="3333CC">
                      <a:shade val="95000"/>
                      <a:satMod val="105000"/>
                    </a:srgbClr>
                  </a:solidFill>
                  <a:prstDash val="solid"/>
                  <a:headEnd type="none" w="sm" len="sm"/>
                  <a:tailEnd type="triangle" w="sm" len="sm"/>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US" altLang="zh-CN" sz="20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Modulation</a:t>
                  </a:r>
                  <a:endParaRPr kumimoji="0" lang="zh-CN" altLang="en-US" sz="2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44" name="文本框 26"/>
              <p:cNvSpPr txBox="1"/>
              <p:nvPr/>
            </p:nvSpPr>
            <p:spPr>
              <a:xfrm>
                <a:off x="728054" y="2098898"/>
                <a:ext cx="4488627" cy="15081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C00000"/>
                  </a:buClr>
                  <a:buSzTx/>
                  <a:buFontTx/>
                  <a:buNone/>
                  <a:tabLst/>
                  <a:defRPr/>
                </a:pPr>
                <a:r>
                  <a:rPr kumimoji="0" lang="en-US" altLang="zh-CN" sz="18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PPM</a:t>
                </a:r>
                <a:r>
                  <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a:t>
                </a:r>
                <a:endParaRPr kumimoji="0" lang="en-US" altLang="zh-CN"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355600" marR="0" lvl="0" indent="-82550" defTabSz="914400" eaLnBrk="1" fontAlgn="auto" latinLnBrk="0" hangingPunct="1">
                  <a:lnSpc>
                    <a:spcPct val="100000"/>
                  </a:lnSpc>
                  <a:spcBef>
                    <a:spcPts val="0"/>
                  </a:spcBef>
                  <a:spcAft>
                    <a:spcPts val="0"/>
                  </a:spcAft>
                  <a:buClr>
                    <a:srgbClr val="000000"/>
                  </a:buClr>
                  <a:buSzTx/>
                  <a:buFont typeface="Wingdings" panose="05000000000000000000" pitchFamily="2" charset="2"/>
                  <a:buChar char="l"/>
                  <a:tabLst/>
                  <a:defRPr/>
                </a:pPr>
                <a:r>
                  <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r>
                  <a:rPr kumimoji="0" lang="en-US" altLang="zh-CN" sz="18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Immunity to Certain Interference</a:t>
                </a:r>
              </a:p>
              <a:p>
                <a:pPr marL="273050" marR="0" lvl="0" indent="17780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r>
                  <a:rPr kumimoji="0" lang="en-US" altLang="zh-CN" sz="1800" b="0"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rPr>
                  <a:t>Power Efficient</a:t>
                </a:r>
                <a:endParaRPr kumimoji="0" lang="en-US" altLang="zh-CN"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273050" marR="0" lvl="0" indent="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r>
                  <a:rPr kumimoji="0" lang="en-US" altLang="zh-CN" sz="1800" b="0" i="0" u="none" strike="noStrike" kern="0" cap="none" spc="0" normalizeH="0" baseline="0" noProof="0" dirty="0" smtClean="0">
                    <a:ln>
                      <a:noFill/>
                    </a:ln>
                    <a:solidFill>
                      <a:srgbClr val="0E0EB2"/>
                    </a:solidFill>
                    <a:effectLst/>
                    <a:uLnTx/>
                    <a:uFillTx/>
                    <a:latin typeface="微软雅黑" pitchFamily="34" charset="-122"/>
                    <a:ea typeface="微软雅黑" pitchFamily="34" charset="-122"/>
                  </a:rPr>
                  <a:t>Bandwidth Requirements</a:t>
                </a:r>
                <a:endParaRPr kumimoji="0" lang="zh-CN" altLang="en-US" sz="1800" b="0" i="0" u="none" strike="noStrike" kern="0" cap="none" spc="0" normalizeH="0" baseline="0" noProof="0" dirty="0" smtClean="0">
                  <a:ln>
                    <a:noFill/>
                  </a:ln>
                  <a:solidFill>
                    <a:srgbClr val="0E0EB2"/>
                  </a:solidFill>
                  <a:effectLst/>
                  <a:uLnTx/>
                  <a:uFillTx/>
                  <a:latin typeface="微软雅黑" pitchFamily="34" charset="-122"/>
                  <a:ea typeface="微软雅黑"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sysClr val="windowText" lastClr="000000"/>
                  </a:solidFill>
                  <a:effectLst/>
                  <a:uLnTx/>
                  <a:uFillTx/>
                </a:endParaRPr>
              </a:p>
            </p:txBody>
          </p:sp>
        </p:grpSp>
        <p:pic>
          <p:nvPicPr>
            <p:cNvPr id="34" name="图片 33"/>
            <p:cNvPicPr>
              <a:picLocks noChangeAspect="1"/>
            </p:cNvPicPr>
            <p:nvPr/>
          </p:nvPicPr>
          <p:blipFill>
            <a:blip r:embed="rId3" cstate="print"/>
            <a:stretch>
              <a:fillRect/>
            </a:stretch>
          </p:blipFill>
          <p:spPr>
            <a:xfrm>
              <a:off x="906013" y="3480411"/>
              <a:ext cx="3887490" cy="2832155"/>
            </a:xfrm>
            <a:prstGeom prst="rect">
              <a:avLst/>
            </a:prstGeom>
          </p:spPr>
        </p:pic>
        <p:pic>
          <p:nvPicPr>
            <p:cNvPr id="35" name="图片 34"/>
            <p:cNvPicPr/>
            <p:nvPr/>
          </p:nvPicPr>
          <p:blipFill>
            <a:blip r:embed="rId4" cstate="print"/>
            <a:stretch>
              <a:fillRect/>
            </a:stretch>
          </p:blipFill>
          <p:spPr>
            <a:xfrm>
              <a:off x="5453501" y="1109980"/>
              <a:ext cx="3393417" cy="2356125"/>
            </a:xfrm>
            <a:prstGeom prst="rect">
              <a:avLst/>
            </a:prstGeom>
          </p:spPr>
        </p:pic>
        <p:pic>
          <p:nvPicPr>
            <p:cNvPr id="36" name="图片 35"/>
            <p:cNvPicPr/>
            <p:nvPr/>
          </p:nvPicPr>
          <p:blipFill>
            <a:blip r:embed="rId5" cstate="print"/>
            <a:stretch>
              <a:fillRect/>
            </a:stretch>
          </p:blipFill>
          <p:spPr>
            <a:xfrm>
              <a:off x="5450250" y="3831822"/>
              <a:ext cx="3373784" cy="2324180"/>
            </a:xfrm>
            <a:prstGeom prst="rect">
              <a:avLst/>
            </a:prstGeom>
          </p:spPr>
        </p:pic>
        <p:sp>
          <p:nvSpPr>
            <p:cNvPr id="38" name="矩形 37"/>
            <p:cNvSpPr/>
            <p:nvPr/>
          </p:nvSpPr>
          <p:spPr>
            <a:xfrm>
              <a:off x="5183026" y="3443484"/>
              <a:ext cx="38862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Average </a:t>
              </a:r>
              <a:r>
                <a:rPr lang="en-US" altLang="zh-CN" sz="1400" kern="0" dirty="0" smtClean="0">
                  <a:solidFill>
                    <a:sysClr val="windowText" lastClr="000000"/>
                  </a:solidFill>
                  <a:latin typeface="微软雅黑" panose="020B0503020204020204" pitchFamily="34" charset="-122"/>
                  <a:ea typeface="微软雅黑" panose="020B0503020204020204" pitchFamily="34" charset="-122"/>
                  <a:cs typeface="Times New Roman" panose="02020603050405020304" pitchFamily="18" charset="0"/>
                </a:rPr>
                <a:t>Power Comparison of PPM and OOK </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矩形 38"/>
            <p:cNvSpPr/>
            <p:nvPr/>
          </p:nvSpPr>
          <p:spPr>
            <a:xfrm>
              <a:off x="5564026" y="6110483"/>
              <a:ext cx="3279922"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Bandwidth Requirements Comparison</a:t>
              </a:r>
              <a:r>
                <a:rPr kumimoji="0" lang="en-US" altLang="zh-CN" sz="1400" b="0" i="0" u="none" strike="noStrike" kern="0" cap="none" spc="0" normalizeH="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of</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OOD and PPM</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矩形 39"/>
            <p:cNvSpPr/>
            <p:nvPr/>
          </p:nvSpPr>
          <p:spPr>
            <a:xfrm>
              <a:off x="742923" y="6249319"/>
              <a:ext cx="4572000" cy="307777"/>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OOK</a:t>
              </a:r>
              <a:r>
                <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2PPM</a:t>
              </a:r>
              <a:r>
                <a:rPr kumimoji="0" lang="zh-CN"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4PPM BER </a:t>
              </a:r>
              <a:r>
                <a:rPr kumimoji="0" lang="en-US" altLang="zh-CN" sz="1400" b="0" i="0" u="none" strike="noStrike" kern="0" cap="none" spc="0" normalizeH="0" baseline="0" noProof="0" dirty="0" err="1"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vs</a:t>
              </a:r>
              <a:r>
                <a:rPr kumimoji="0" lang="en-US" altLang="zh-CN" sz="14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SNR</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GB" altLang="en-US"/>
              <a:t>Slide </a:t>
            </a:r>
            <a:fld id="{68F34BEF-6D4B-4920-B9FF-96BD9BB2CBE9}" type="slidenum">
              <a:rPr lang="en-GB" altLang="en-US"/>
              <a:pPr/>
              <a:t>9</a:t>
            </a:fld>
            <a:endParaRPr lang="en-GB" altLang="en-US"/>
          </a:p>
        </p:txBody>
      </p:sp>
      <p:sp>
        <p:nvSpPr>
          <p:cNvPr id="7" name="Footer Placeholder 2"/>
          <p:cNvSpPr>
            <a:spLocks noGrp="1"/>
          </p:cNvSpPr>
          <p:nvPr>
            <p:ph type="ftr" sz="quarter" idx="11"/>
          </p:nvPr>
        </p:nvSpPr>
        <p:spPr>
          <a:xfrm>
            <a:off x="5486400" y="6475413"/>
            <a:ext cx="3124200" cy="184666"/>
          </a:xfrm>
        </p:spPr>
        <p:txBody>
          <a:bodyPr/>
          <a:lstStyle/>
          <a:p>
            <a:r>
              <a:rPr lang="en-GB" altLang="en-US" dirty="0" smtClean="0"/>
              <a:t>Nan Chi, Yu </a:t>
            </a:r>
            <a:r>
              <a:rPr lang="en-GB" altLang="en-US" dirty="0" err="1" smtClean="0"/>
              <a:t>Zeng</a:t>
            </a:r>
            <a:endParaRPr lang="en-GB" altLang="en-US" dirty="0"/>
          </a:p>
        </p:txBody>
      </p:sp>
      <p:sp>
        <p:nvSpPr>
          <p:cNvPr id="8" name="Date Placeholder 1"/>
          <p:cNvSpPr>
            <a:spLocks noGrp="1"/>
          </p:cNvSpPr>
          <p:nvPr>
            <p:ph type="dt" sz="half" idx="10"/>
          </p:nvPr>
        </p:nvSpPr>
        <p:spPr>
          <a:xfrm>
            <a:off x="685800" y="378281"/>
            <a:ext cx="1600200" cy="215444"/>
          </a:xfrm>
        </p:spPr>
        <p:txBody>
          <a:bodyPr/>
          <a:lstStyle/>
          <a:p>
            <a:r>
              <a:rPr lang="en-GB" altLang="en-US" dirty="0" smtClean="0"/>
              <a:t>September</a:t>
            </a:r>
            <a:r>
              <a:rPr lang="en-GB" altLang="en-US" dirty="0" smtClean="0"/>
              <a:t> </a:t>
            </a:r>
            <a:r>
              <a:rPr lang="en-GB" altLang="en-US" dirty="0" smtClean="0"/>
              <a:t>2015</a:t>
            </a:r>
            <a:endParaRPr lang="en-GB" altLang="en-US" dirty="0"/>
          </a:p>
        </p:txBody>
      </p:sp>
      <p:grpSp>
        <p:nvGrpSpPr>
          <p:cNvPr id="95" name="组合 94"/>
          <p:cNvGrpSpPr/>
          <p:nvPr/>
        </p:nvGrpSpPr>
        <p:grpSpPr>
          <a:xfrm>
            <a:off x="381000" y="914400"/>
            <a:ext cx="3150956" cy="2171853"/>
            <a:chOff x="478548" y="1578246"/>
            <a:chExt cx="3150956" cy="2171853"/>
          </a:xfrm>
        </p:grpSpPr>
        <p:grpSp>
          <p:nvGrpSpPr>
            <p:cNvPr id="96" name="组合 25"/>
            <p:cNvGrpSpPr/>
            <p:nvPr/>
          </p:nvGrpSpPr>
          <p:grpSpPr>
            <a:xfrm>
              <a:off x="478548" y="1578246"/>
              <a:ext cx="3150956" cy="1856317"/>
              <a:chOff x="478548" y="1578246"/>
              <a:chExt cx="3150956" cy="1856317"/>
            </a:xfrm>
          </p:grpSpPr>
          <p:sp>
            <p:nvSpPr>
              <p:cNvPr id="98" name="对角圆角矩形 97"/>
              <p:cNvSpPr/>
              <p:nvPr/>
            </p:nvSpPr>
            <p:spPr bwMode="auto">
              <a:xfrm>
                <a:off x="478548" y="1816715"/>
                <a:ext cx="3150956" cy="1617848"/>
              </a:xfrm>
              <a:prstGeom prst="round2DiagRect">
                <a:avLst/>
              </a:prstGeom>
              <a:solidFill>
                <a:srgbClr val="FFFFFF"/>
              </a:solidFill>
              <a:ln w="38100" cap="flat" cmpd="sng" algn="ctr">
                <a:solidFill>
                  <a:srgbClr val="1B1BDB"/>
                </a:solidFill>
                <a:prstDash val="solid"/>
                <a:headEnd type="none" w="sm" len="sm"/>
                <a:tailEnd type="triangl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50000"/>
                  </a:lnSpc>
                  <a:spcBef>
                    <a:spcPct val="25000"/>
                  </a:spcBef>
                  <a:spcAft>
                    <a:spcPts val="0"/>
                  </a:spcAft>
                  <a:buClr>
                    <a:srgbClr val="C00000"/>
                  </a:buClr>
                  <a:buSzTx/>
                  <a:buFont typeface="Wingdings" pitchFamily="2" charset="2"/>
                  <a:buChar char="p"/>
                  <a:tabLst/>
                  <a:defRPr/>
                </a:pPr>
                <a:endParaRPr kumimoji="0" lang="en-US" altLang="zh-CN" sz="2000" b="0" i="0" u="none" strike="noStrike" kern="0" cap="none" spc="0" normalizeH="0" baseline="0" noProof="0" dirty="0" smtClean="0">
                  <a:ln>
                    <a:noFill/>
                  </a:ln>
                  <a:solidFill>
                    <a:srgbClr val="0E1571"/>
                  </a:solidFill>
                  <a:effectLst/>
                  <a:uLnTx/>
                  <a:uFillTx/>
                  <a:latin typeface="微软雅黑" pitchFamily="34" charset="-122"/>
                  <a:ea typeface="微软雅黑"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itchFamily="18" charset="0"/>
                  <a:ea typeface="黑体" pitchFamily="2" charset="-122"/>
                  <a:cs typeface="+mn-cs"/>
                </a:endParaRPr>
              </a:p>
            </p:txBody>
          </p:sp>
          <p:sp>
            <p:nvSpPr>
              <p:cNvPr id="99" name="圆角矩形 98"/>
              <p:cNvSpPr/>
              <p:nvPr/>
            </p:nvSpPr>
            <p:spPr bwMode="auto">
              <a:xfrm>
                <a:off x="644454" y="1578246"/>
                <a:ext cx="2858545" cy="476934"/>
              </a:xfrm>
              <a:prstGeom prst="roundRect">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w="9525" cap="flat" cmpd="sng" algn="ctr">
                <a:solidFill>
                  <a:srgbClr val="3333CC">
                    <a:shade val="95000"/>
                    <a:satMod val="105000"/>
                  </a:srgbClr>
                </a:solidFill>
                <a:prstDash val="solid"/>
                <a:headEnd type="none" w="sm" len="sm"/>
                <a:tailEnd type="triangle" w="sm" len="sm"/>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lvl="0" algn="ctr" eaLnBrk="1" hangingPunct="1">
                  <a:spcBef>
                    <a:spcPct val="30000"/>
                  </a:spcBef>
                </a:pPr>
                <a:r>
                  <a:rPr lang="en-US" altLang="zh-CN" sz="2000" kern="0" dirty="0" smtClean="0">
                    <a:solidFill>
                      <a:srgbClr val="FFFFFF"/>
                    </a:solidFill>
                    <a:latin typeface="微软雅黑" panose="020B0503020204020204" pitchFamily="34" charset="-122"/>
                    <a:ea typeface="微软雅黑" panose="020B0503020204020204" pitchFamily="34" charset="-122"/>
                  </a:rPr>
                  <a:t>Pre </a:t>
                </a:r>
                <a:r>
                  <a:rPr lang="en-US" altLang="zh-CN" sz="2000" kern="0" dirty="0" smtClean="0">
                    <a:solidFill>
                      <a:srgbClr val="FFFFFF"/>
                    </a:solidFill>
                    <a:latin typeface="微软雅黑" panose="020B0503020204020204" pitchFamily="34" charset="-122"/>
                    <a:ea typeface="微软雅黑" panose="020B0503020204020204" pitchFamily="34" charset="-122"/>
                  </a:rPr>
                  <a:t>equalization</a:t>
                </a:r>
                <a:endParaRPr kumimoji="0" lang="zh-CN" altLang="en-US" sz="20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97" name="文本框 26"/>
            <p:cNvSpPr txBox="1"/>
            <p:nvPr/>
          </p:nvSpPr>
          <p:spPr>
            <a:xfrm>
              <a:off x="521420" y="2195827"/>
              <a:ext cx="2949283" cy="1554272"/>
            </a:xfrm>
            <a:prstGeom prst="rect">
              <a:avLst/>
            </a:prstGeom>
            <a:noFill/>
          </p:spPr>
          <p:txBody>
            <a:bodyPr wrap="square" rtlCol="0">
              <a:spAutoFit/>
            </a:bodyPr>
            <a:lstStyle/>
            <a:p>
              <a:pPr marL="273050" indent="-184150" eaLnBrk="1" fontAlgn="auto" hangingPunct="1">
                <a:spcBef>
                  <a:spcPts val="600"/>
                </a:spcBef>
                <a:spcAft>
                  <a:spcPts val="0"/>
                </a:spcAft>
                <a:buClr>
                  <a:srgbClr val="C00000"/>
                </a:buClr>
                <a:buFont typeface="Wingdings" panose="05000000000000000000" pitchFamily="2" charset="2"/>
                <a:buChar char="l"/>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r>
                <a:rPr lang="en-US" altLang="zh-CN" sz="1600" kern="0" dirty="0" smtClean="0">
                  <a:solidFill>
                    <a:sysClr val="windowText" lastClr="000000"/>
                  </a:solidFill>
                  <a:latin typeface="微软雅黑" pitchFamily="34" charset="-122"/>
                  <a:ea typeface="微软雅黑" pitchFamily="34" charset="-122"/>
                </a:rPr>
                <a:t>analog circuit</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273050" marR="0" lvl="0" indent="-184150" defTabSz="914400" eaLnBrk="1" fontAlgn="auto" latinLnBrk="0" hangingPunct="1">
                <a:lnSpc>
                  <a:spcPct val="100000"/>
                </a:lnSpc>
                <a:spcBef>
                  <a:spcPts val="600"/>
                </a:spcBef>
                <a:spcAft>
                  <a:spcPts val="0"/>
                </a:spcAft>
                <a:buClr>
                  <a:srgbClr val="C00000"/>
                </a:buClr>
                <a:buSzTx/>
                <a:buFont typeface="Wingdings" panose="05000000000000000000" pitchFamily="2" charset="2"/>
                <a:buChar char="l"/>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r>
                <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digital circuit</a:t>
              </a:r>
            </a:p>
            <a:p>
              <a:pPr marL="88900" eaLnBrk="1" fontAlgn="auto" hangingPunct="1">
                <a:spcBef>
                  <a:spcPts val="600"/>
                </a:spcBef>
                <a:spcAft>
                  <a:spcPts val="0"/>
                </a:spcAft>
                <a:buClr>
                  <a:srgbClr val="C00000"/>
                </a:buClr>
              </a:pPr>
              <a:r>
                <a:rPr kumimoji="0" lang="en-US" altLang="zh-CN" sz="16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rPr>
                <a:t> </a:t>
              </a:r>
              <a:r>
                <a:rPr lang="en-US" altLang="zh-CN" sz="1600" kern="0" dirty="0" smtClean="0">
                  <a:solidFill>
                    <a:sysClr val="windowText" lastClr="000000"/>
                  </a:solidFill>
                  <a:latin typeface="微软雅黑" pitchFamily="34" charset="-122"/>
                  <a:ea typeface="微软雅黑" pitchFamily="34" charset="-122"/>
                </a:rPr>
                <a:t>Pre - equalizer based on </a:t>
              </a:r>
              <a:r>
                <a:rPr lang="en-US" altLang="zh-CN" sz="1600" kern="0" dirty="0" smtClean="0">
                  <a:solidFill>
                    <a:sysClr val="windowText" lastClr="000000"/>
                  </a:solidFill>
                  <a:latin typeface="微软雅黑" pitchFamily="34" charset="-122"/>
                  <a:ea typeface="微软雅黑" pitchFamily="34" charset="-122"/>
                </a:rPr>
                <a:t>FIR </a:t>
              </a:r>
              <a:r>
                <a:rPr lang="en-US" altLang="zh-CN" sz="1600" kern="0" dirty="0" smtClean="0">
                  <a:solidFill>
                    <a:sysClr val="windowText" lastClr="000000"/>
                  </a:solidFill>
                  <a:latin typeface="微软雅黑" pitchFamily="34" charset="-122"/>
                  <a:ea typeface="微软雅黑" pitchFamily="34" charset="-122"/>
                </a:rPr>
                <a:t>filter </a:t>
              </a:r>
              <a:endPar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a:p>
              <a:pPr marL="273050" marR="0" lvl="0" indent="0" defTabSz="914400" eaLnBrk="1" fontAlgn="auto" latinLnBrk="0" hangingPunct="1">
                <a:lnSpc>
                  <a:spcPct val="100000"/>
                </a:lnSpc>
                <a:spcBef>
                  <a:spcPts val="600"/>
                </a:spcBef>
                <a:spcAft>
                  <a:spcPts val="0"/>
                </a:spcAft>
                <a:buClrTx/>
                <a:buSzTx/>
                <a:buFontTx/>
                <a:buNone/>
                <a:tabLst/>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   </a:t>
              </a:r>
              <a:endParaRPr kumimoji="0" lang="zh-CN" altLang="en-US" sz="2000" b="0" i="0" u="none" strike="noStrike" kern="0" cap="none" spc="0" normalizeH="0" baseline="0" noProof="0" dirty="0">
                <a:ln>
                  <a:noFill/>
                </a:ln>
                <a:solidFill>
                  <a:sysClr val="windowText" lastClr="000000"/>
                </a:solidFill>
                <a:effectLst/>
                <a:uLnTx/>
                <a:uFillTx/>
              </a:endParaRPr>
            </a:p>
          </p:txBody>
        </p:sp>
      </p:grpSp>
      <p:pic>
        <p:nvPicPr>
          <p:cNvPr id="112" name="图片 111"/>
          <p:cNvPicPr/>
          <p:nvPr/>
        </p:nvPicPr>
        <p:blipFill rotWithShape="1">
          <a:blip r:embed="rId3" cstate="print"/>
          <a:srcRect l="3929" r="6287"/>
          <a:stretch/>
        </p:blipFill>
        <p:spPr bwMode="auto">
          <a:xfrm>
            <a:off x="381000" y="2838361"/>
            <a:ext cx="4305632" cy="3562439"/>
          </a:xfrm>
          <a:prstGeom prst="rect">
            <a:avLst/>
          </a:prstGeom>
          <a:ln>
            <a:noFill/>
          </a:ln>
          <a:extLst>
            <a:ext uri="{53640926-AAD7-44D8-BBD7-CCE9431645EC}">
              <a14:shadowObscured xmlns:a14="http://schemas.microsoft.com/office/drawing/2010/main" xmlns=""/>
            </a:ext>
          </a:extLst>
        </p:spPr>
      </p:pic>
      <p:pic>
        <p:nvPicPr>
          <p:cNvPr id="113" name="图片 112"/>
          <p:cNvPicPr/>
          <p:nvPr/>
        </p:nvPicPr>
        <p:blipFill rotWithShape="1">
          <a:blip r:embed="rId4" cstate="print"/>
          <a:srcRect l="2982" r="6958"/>
          <a:stretch/>
        </p:blipFill>
        <p:spPr bwMode="auto">
          <a:xfrm>
            <a:off x="4800600" y="1524000"/>
            <a:ext cx="4006215" cy="3422575"/>
          </a:xfrm>
          <a:prstGeom prst="rect">
            <a:avLst/>
          </a:prstGeom>
          <a:ln>
            <a:noFill/>
          </a:ln>
          <a:extLst>
            <a:ext uri="{53640926-AAD7-44D8-BBD7-CCE9431645EC}">
              <a14:shadowObscured xmlns:a14="http://schemas.microsoft.com/office/drawing/2010/main" xmlns=""/>
            </a:ext>
          </a:extLst>
        </p:spPr>
      </p:pic>
      <p:sp>
        <p:nvSpPr>
          <p:cNvPr id="119" name="TextBox 118"/>
          <p:cNvSpPr txBox="1"/>
          <p:nvPr/>
        </p:nvSpPr>
        <p:spPr>
          <a:xfrm>
            <a:off x="5181600" y="1143000"/>
            <a:ext cx="1752600" cy="307777"/>
          </a:xfrm>
          <a:prstGeom prst="rect">
            <a:avLst/>
          </a:prstGeom>
          <a:noFill/>
        </p:spPr>
        <p:txBody>
          <a:bodyPr wrap="square" rtlCol="0">
            <a:spAutoFit/>
          </a:bodyPr>
          <a:lstStyle/>
          <a:p>
            <a:pPr algn="ctr"/>
            <a:r>
              <a:rPr lang="en-US" altLang="zh-CN" sz="1400" b="1" dirty="0" smtClean="0"/>
              <a:t>Original Signal</a:t>
            </a:r>
            <a:endParaRPr lang="zh-CN" altLang="en-US" sz="1400" b="1" dirty="0"/>
          </a:p>
        </p:txBody>
      </p:sp>
      <p:sp>
        <p:nvSpPr>
          <p:cNvPr id="120" name="TextBox 119"/>
          <p:cNvSpPr txBox="1"/>
          <p:nvPr/>
        </p:nvSpPr>
        <p:spPr>
          <a:xfrm>
            <a:off x="7086600" y="1143000"/>
            <a:ext cx="1752600" cy="523220"/>
          </a:xfrm>
          <a:prstGeom prst="rect">
            <a:avLst/>
          </a:prstGeom>
          <a:noFill/>
        </p:spPr>
        <p:txBody>
          <a:bodyPr wrap="square" rtlCol="0">
            <a:spAutoFit/>
          </a:bodyPr>
          <a:lstStyle/>
          <a:p>
            <a:pPr algn="ctr"/>
            <a:r>
              <a:rPr lang="en-US" altLang="zh-CN" sz="1400" b="1" dirty="0" smtClean="0"/>
              <a:t>LED Modulated Signal</a:t>
            </a:r>
            <a:endParaRPr lang="zh-CN" altLang="en-US" sz="1400" b="1" dirty="0"/>
          </a:p>
        </p:txBody>
      </p:sp>
      <p:sp>
        <p:nvSpPr>
          <p:cNvPr id="121" name="TextBox 120"/>
          <p:cNvSpPr txBox="1"/>
          <p:nvPr/>
        </p:nvSpPr>
        <p:spPr>
          <a:xfrm>
            <a:off x="5105400" y="5029200"/>
            <a:ext cx="1752600" cy="523220"/>
          </a:xfrm>
          <a:prstGeom prst="rect">
            <a:avLst/>
          </a:prstGeom>
          <a:noFill/>
        </p:spPr>
        <p:txBody>
          <a:bodyPr wrap="square" rtlCol="0">
            <a:spAutoFit/>
          </a:bodyPr>
          <a:lstStyle/>
          <a:p>
            <a:pPr algn="ctr"/>
            <a:r>
              <a:rPr lang="en-US" altLang="zh-CN" sz="1400" b="1" dirty="0" smtClean="0"/>
              <a:t>Pre-Equalized Transmission Signal</a:t>
            </a:r>
            <a:endParaRPr lang="zh-CN" altLang="en-US" sz="1400" b="1" dirty="0"/>
          </a:p>
        </p:txBody>
      </p:sp>
      <p:sp>
        <p:nvSpPr>
          <p:cNvPr id="122" name="TextBox 121"/>
          <p:cNvSpPr txBox="1"/>
          <p:nvPr/>
        </p:nvSpPr>
        <p:spPr>
          <a:xfrm>
            <a:off x="7010400" y="5029200"/>
            <a:ext cx="1752600" cy="523220"/>
          </a:xfrm>
          <a:prstGeom prst="rect">
            <a:avLst/>
          </a:prstGeom>
          <a:noFill/>
        </p:spPr>
        <p:txBody>
          <a:bodyPr wrap="square" rtlCol="0">
            <a:spAutoFit/>
          </a:bodyPr>
          <a:lstStyle/>
          <a:p>
            <a:pPr algn="ctr"/>
            <a:r>
              <a:rPr lang="en-US" altLang="zh-CN" sz="1400" b="1" dirty="0" smtClean="0"/>
              <a:t>Pre-Equalized Received Signal</a:t>
            </a:r>
            <a:endParaRPr lang="zh-CN" altLang="en-US" sz="1400" b="1" dirty="0"/>
          </a:p>
        </p:txBody>
      </p:sp>
    </p:spTree>
    <p:extLst>
      <p:ext uri="{BB962C8B-B14F-4D97-AF65-F5344CB8AC3E}">
        <p14:creationId xmlns:p14="http://schemas.microsoft.com/office/powerpoint/2010/main" xmlns="" val="9064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4777</TotalTime>
  <Words>944</Words>
  <Application>Microsoft Office PowerPoint</Application>
  <PresentationFormat>全屏显示(4:3)</PresentationFormat>
  <Paragraphs>236</Paragraphs>
  <Slides>16</Slides>
  <Notes>16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18" baseType="lpstr">
      <vt:lpstr>IEEE-P802_15</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
  <dc:description>&lt;doc#&gt;</dc:description>
  <cp:lastModifiedBy>win</cp:lastModifiedBy>
  <cp:revision>606</cp:revision>
  <cp:lastPrinted>2015-07-07T08:34:05Z</cp:lastPrinted>
  <dcterms:created xsi:type="dcterms:W3CDTF">2015-01-07T12:47:05Z</dcterms:created>
  <dcterms:modified xsi:type="dcterms:W3CDTF">2015-09-15T08:23:13Z</dcterms:modified>
</cp:coreProperties>
</file>