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88" r:id="rId3"/>
    <p:sldId id="271" r:id="rId4"/>
    <p:sldId id="296" r:id="rId5"/>
    <p:sldId id="291" r:id="rId6"/>
    <p:sldId id="292" r:id="rId7"/>
    <p:sldId id="293" r:id="rId8"/>
    <p:sldId id="294" r:id="rId9"/>
    <p:sldId id="295" r:id="rId10"/>
    <p:sldId id="297" r:id="rId11"/>
    <p:sldId id="279" r:id="rId12"/>
    <p:sldId id="289"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89" d="100"/>
          <a:sy n="89" d="100"/>
        </p:scale>
        <p:origin x="1819"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65757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124803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50217BC-3D43-4876-A4FF-74096D7B7E0E}" type="slidenum">
              <a:rPr lang="en-US" altLang="en-US" sz="1300">
                <a:solidFill>
                  <a:srgbClr val="000000"/>
                </a:solidFill>
              </a:rPr>
              <a:pPr>
                <a:spcBef>
                  <a:spcPct val="0"/>
                </a:spcBef>
              </a:pPr>
              <a:t>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3390543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B7EE985-A2FF-425E-A4E1-53855DE5A693}" type="slidenum">
              <a:rPr lang="en-US" altLang="en-US" sz="1300">
                <a:solidFill>
                  <a:srgbClr val="000000"/>
                </a:solidFill>
              </a:rPr>
              <a:pPr>
                <a:spcBef>
                  <a:spcPct val="0"/>
                </a:spcBef>
              </a:pPr>
              <a:t>9</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28709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&lt;July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&lt;Sept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&lt;Ben Rolfe&gt;, &lt;Blind Creek Associates&gt;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sz="1200" b="1" i="0" kern="1200" dirty="0" smtClean="0">
                <a:solidFill>
                  <a:schemeClr val="tx1"/>
                </a:solidFill>
                <a:effectLst/>
                <a:latin typeface="Times New Roman" charset="0"/>
                <a:ea typeface="ＭＳ Ｐゴシック" charset="0"/>
                <a:cs typeface="ＭＳ Ｐゴシック" charset="0"/>
              </a:rPr>
              <a:t>15-15-0706-00-004r</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15/15-15-0646-00-004r-tg4r-agenda-july-2015.xlsx"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TG4r </a:t>
            </a:r>
            <a:r>
              <a:rPr lang="en-US" sz="1600" dirty="0" smtClean="0">
                <a:solidFill>
                  <a:srgbClr val="FF0000"/>
                </a:solidFill>
                <a:latin typeface="Times New Roman" pitchFamily="18" charset="0"/>
                <a:ea typeface="ＭＳ Ｐゴシック" pitchFamily="-65" charset="-128"/>
                <a:cs typeface="+mn-cs"/>
              </a:rPr>
              <a:t>Opening and Closing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Sept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September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Benjamin Rolfe</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Blind Creek Associates</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Los Gatos, CA, </a:t>
            </a:r>
            <a:r>
              <a:rPr lang="en-US" sz="1600" dirty="0">
                <a:solidFill>
                  <a:srgbClr val="FF0000"/>
                </a:solidFill>
                <a:latin typeface="Times New Roman" pitchFamily="18" charset="0"/>
                <a:ea typeface="ＭＳ Ｐゴシック" pitchFamily="-65" charset="-128"/>
                <a:cs typeface="+mn-cs"/>
              </a:rPr>
              <a:t>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1. 408 . 395 . 7207</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ben.rolfe@ieee.org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TG4r </a:t>
            </a:r>
            <a:r>
              <a:rPr lang="en-US" sz="1600" dirty="0" smtClean="0">
                <a:latin typeface="Times New Roman" pitchFamily="18" charset="0"/>
                <a:ea typeface="ＭＳ Ｐゴシック" pitchFamily="-65" charset="-128"/>
                <a:cs typeface="+mn-cs"/>
              </a:rPr>
              <a:t>Opening and Closing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Sept 2015 </a:t>
            </a:r>
            <a:r>
              <a:rPr lang="en-US" sz="1600" dirty="0" smtClean="0">
                <a:latin typeface="Times New Roman" pitchFamily="18" charset="0"/>
                <a:ea typeface="ＭＳ Ｐゴシック" pitchFamily="-65" charset="-128"/>
                <a:cs typeface="+mn-cs"/>
              </a:rPr>
              <a:t>Session</a:t>
            </a:r>
            <a:r>
              <a:rPr lang="en-US" sz="1600" dirty="0" smtClean="0">
                <a:solidFill>
                  <a:srgbClr val="FF0000"/>
                </a:solidFill>
                <a:latin typeface="Times New Roman" pitchFamily="18" charset="0"/>
                <a:ea typeface="ＭＳ Ｐゴシック" pitchFamily="-65" charset="-128"/>
                <a:cs typeface="+mn-cs"/>
              </a:rPr>
              <a:t>.</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to the working group</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[To keep Rick from nagging me about closing reports]</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2015&gt;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&lt;July 2015&gt;</a:t>
            </a:r>
            <a:endParaRPr lang="en-US" dirty="0"/>
          </a:p>
        </p:txBody>
      </p:sp>
      <p:sp>
        <p:nvSpPr>
          <p:cNvPr id="3" name="Footer Placeholder 2"/>
          <p:cNvSpPr>
            <a:spLocks noGrp="1"/>
          </p:cNvSpPr>
          <p:nvPr>
            <p:ph type="ftr" sz="quarter" idx="11"/>
          </p:nvPr>
        </p:nvSpPr>
        <p:spPr/>
        <p:txBody>
          <a:bodyPr/>
          <a:lstStyle/>
          <a:p>
            <a:pPr>
              <a:defRPr/>
            </a:pPr>
            <a:r>
              <a:rPr lang="en-US" smtClean="0"/>
              <a:t>&lt;Ben Rolfe&gt;, &lt;Blind Creek Associates&gt;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10</a:t>
            </a:fld>
            <a:endParaRPr lang="en-US"/>
          </a:p>
        </p:txBody>
      </p:sp>
      <p:sp>
        <p:nvSpPr>
          <p:cNvPr id="5" name="Rectangle 4"/>
          <p:cNvSpPr/>
          <p:nvPr/>
        </p:nvSpPr>
        <p:spPr>
          <a:xfrm>
            <a:off x="2411797" y="2967335"/>
            <a:ext cx="4320415" cy="923330"/>
          </a:xfrm>
          <a:prstGeom prst="rect">
            <a:avLst/>
          </a:prstGeom>
          <a:noFill/>
        </p:spPr>
        <p:txBody>
          <a:bodyPr wrap="none" lIns="91440" tIns="45720" rIns="91440" bIns="45720">
            <a:spAutoFit/>
          </a:bodyPr>
          <a:lstStyle/>
          <a:p>
            <a:pPr algn="ctr"/>
            <a:r>
              <a:rPr lang="en-US" sz="54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Closing Slides</a:t>
            </a:r>
            <a:endParaRPr lang="en-U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1125046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7772400" cy="609600"/>
          </a:xfrm>
        </p:spPr>
        <p:txBody>
          <a:bodyPr/>
          <a:lstStyle/>
          <a:p>
            <a:r>
              <a:rPr lang="en-US" dirty="0" smtClean="0"/>
              <a:t>Status</a:t>
            </a:r>
            <a:endParaRPr lang="en-US" sz="2400" dirty="0"/>
          </a:p>
        </p:txBody>
      </p:sp>
      <p:sp>
        <p:nvSpPr>
          <p:cNvPr id="3" name="Content Placeholder 2"/>
          <p:cNvSpPr>
            <a:spLocks noGrp="1"/>
          </p:cNvSpPr>
          <p:nvPr>
            <p:ph idx="1"/>
          </p:nvPr>
        </p:nvSpPr>
        <p:spPr>
          <a:xfrm>
            <a:off x="1600200" y="1905000"/>
            <a:ext cx="5410200" cy="4572000"/>
          </a:xfrm>
        </p:spPr>
        <p:txBody>
          <a:bodyPr>
            <a:normAutofit/>
          </a:bodyPr>
          <a:lstStyle/>
          <a:p>
            <a:r>
              <a:rPr lang="en-US" sz="2400" dirty="0" smtClean="0"/>
              <a:t>Conducted 1 meeting this week</a:t>
            </a:r>
          </a:p>
          <a:p>
            <a:pPr lvl="1"/>
            <a:r>
              <a:rPr lang="en-US" sz="2000" dirty="0" smtClean="0"/>
              <a:t>AM1 Tuesday</a:t>
            </a:r>
            <a:endParaRPr lang="en-US" sz="2000" dirty="0" smtClean="0"/>
          </a:p>
          <a:p>
            <a:r>
              <a:rPr lang="en-US" sz="2400" dirty="0" smtClean="0"/>
              <a:t>Meeting goals</a:t>
            </a:r>
          </a:p>
          <a:p>
            <a:pPr lvl="1"/>
            <a:r>
              <a:rPr lang="en-US" sz="2000" dirty="0"/>
              <a:t>Status of project and discussion </a:t>
            </a:r>
          </a:p>
          <a:p>
            <a:pPr lvl="1"/>
            <a:r>
              <a:rPr lang="en-US" sz="2000" dirty="0"/>
              <a:t>Further scope  and direction </a:t>
            </a:r>
            <a:r>
              <a:rPr lang="en-US" sz="2000" dirty="0" smtClean="0"/>
              <a:t>discussion</a:t>
            </a:r>
            <a:endParaRPr lang="en-US" sz="2000" dirty="0" smtClean="0"/>
          </a:p>
          <a:p>
            <a:r>
              <a:rPr lang="en-US" sz="2400" dirty="0" smtClean="0"/>
              <a:t>Accomplished </a:t>
            </a:r>
            <a:r>
              <a:rPr lang="en-US" sz="2400" dirty="0" smtClean="0"/>
              <a:t>goals</a:t>
            </a:r>
            <a:endParaRPr lang="en-US" sz="2400" dirty="0" smtClean="0"/>
          </a:p>
          <a:p>
            <a:pPr marL="0" indent="0">
              <a:buNone/>
            </a:pPr>
            <a:endParaRPr lang="en-US" sz="2400" dirty="0" smtClean="0"/>
          </a:p>
          <a:p>
            <a:pPr marL="0" indent="0">
              <a:buNone/>
            </a:pPr>
            <a:endParaRPr lang="en-US" sz="2400" dirty="0" smtClean="0"/>
          </a:p>
        </p:txBody>
      </p:sp>
      <p:sp>
        <p:nvSpPr>
          <p:cNvPr id="4" name="Date Placeholder 3"/>
          <p:cNvSpPr>
            <a:spLocks noGrp="1"/>
          </p:cNvSpPr>
          <p:nvPr>
            <p:ph type="dt" idx="10"/>
          </p:nvPr>
        </p:nvSpPr>
        <p:spPr/>
        <p:txBody>
          <a:bodyPr/>
          <a:lstStyle/>
          <a:p>
            <a:pPr>
              <a:defRPr/>
            </a:pPr>
            <a:r>
              <a:rPr lang="en-US" dirty="0" smtClean="0">
                <a:latin typeface="Times New Roman" pitchFamily="18" charset="0"/>
                <a:ea typeface="Arial Unicode MS" pitchFamily="34" charset="-128"/>
                <a:cs typeface="Arial Unicode MS" pitchFamily="34" charset="-128"/>
              </a:rPr>
              <a:t>&lt;July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&lt;Ben Rolfe&gt;, &lt;Blind Creek Associates&gt;</a:t>
            </a:r>
            <a:endParaRPr lang="en-GB" dirty="0"/>
          </a:p>
        </p:txBody>
      </p:sp>
    </p:spTree>
    <p:extLst>
      <p:ext uri="{BB962C8B-B14F-4D97-AF65-F5344CB8AC3E}">
        <p14:creationId xmlns:p14="http://schemas.microsoft.com/office/powerpoint/2010/main" val="1128706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4" name="Date Placeholder 3"/>
          <p:cNvSpPr>
            <a:spLocks noGrp="1"/>
          </p:cNvSpPr>
          <p:nvPr>
            <p:ph type="dt" sz="half" idx="10"/>
          </p:nvPr>
        </p:nvSpPr>
        <p:spPr/>
        <p:txBody>
          <a:bodyPr/>
          <a:lstStyle/>
          <a:p>
            <a:pPr>
              <a:defRPr/>
            </a:pPr>
            <a:r>
              <a:rPr lang="en-US" smtClean="0"/>
              <a:t>&lt;July 2015&gt;</a:t>
            </a:r>
            <a:endParaRPr lang="en-US" dirty="0"/>
          </a:p>
        </p:txBody>
      </p:sp>
      <p:sp>
        <p:nvSpPr>
          <p:cNvPr id="5" name="Footer Placeholder 4"/>
          <p:cNvSpPr>
            <a:spLocks noGrp="1"/>
          </p:cNvSpPr>
          <p:nvPr>
            <p:ph type="ftr" sz="quarter" idx="11"/>
          </p:nvPr>
        </p:nvSpPr>
        <p:spPr/>
        <p:txBody>
          <a:bodyPr/>
          <a:lstStyle/>
          <a:p>
            <a:pPr>
              <a:defRPr/>
            </a:pPr>
            <a:r>
              <a:rPr lang="en-US" smtClean="0"/>
              <a:t>&lt;Ben Rolfe&gt;, &lt;Blind Creek Associates&gt;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7587" y="2305050"/>
            <a:ext cx="2028825" cy="2247900"/>
          </a:xfrm>
          <a:prstGeom prst="rect">
            <a:avLst/>
          </a:prstGeom>
        </p:spPr>
      </p:pic>
    </p:spTree>
    <p:extLst>
      <p:ext uri="{BB962C8B-B14F-4D97-AF65-F5344CB8AC3E}">
        <p14:creationId xmlns:p14="http://schemas.microsoft.com/office/powerpoint/2010/main" val="1670896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2015&gt;</a:t>
            </a:r>
            <a:endParaRPr lang="en-US" sz="1400" dirty="0"/>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pic>
        <p:nvPicPr>
          <p:cNvPr id="1026" name="Picture 2" descr="Pirate Clip 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788676"/>
            <a:ext cx="2363787" cy="1802124"/>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2"/>
          <p:cNvSpPr txBox="1">
            <a:spLocks noChangeArrowheads="1"/>
          </p:cNvSpPr>
          <p:nvPr/>
        </p:nvSpPr>
        <p:spPr bwMode="auto">
          <a:xfrm>
            <a:off x="649857" y="122938"/>
            <a:ext cx="6934200" cy="7320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b="1" kern="0" dirty="0" smtClean="0">
                <a:latin typeface="Times New Roman" charset="0"/>
                <a:ea typeface="ＭＳ Ｐゴシック" charset="0"/>
                <a:cs typeface="ＭＳ Ｐゴシック" charset="0"/>
              </a:rPr>
              <a:t>Closing Report</a:t>
            </a:r>
            <a:endParaRPr lang="en-US" sz="2800" kern="0" dirty="0">
              <a:latin typeface="Times New Roman" charset="0"/>
              <a:ea typeface="ＭＳ Ｐゴシック" charset="0"/>
              <a:cs typeface="ＭＳ Ｐゴシック" charset="0"/>
            </a:endParaRPr>
          </a:p>
        </p:txBody>
      </p:sp>
      <p:sp>
        <p:nvSpPr>
          <p:cNvPr id="21509" name="Rectangle 2"/>
          <p:cNvSpPr>
            <a:spLocks noGrp="1" noChangeArrowheads="1"/>
          </p:cNvSpPr>
          <p:nvPr>
            <p:ph type="title" idx="4294967295"/>
          </p:nvPr>
        </p:nvSpPr>
        <p:spPr>
          <a:xfrm>
            <a:off x="685800" y="830064"/>
            <a:ext cx="4800600" cy="1528462"/>
          </a:xfrm>
        </p:spPr>
        <p:txBody>
          <a:bodyPr/>
          <a:lstStyle/>
          <a:p>
            <a:pPr algn="l"/>
            <a:r>
              <a:rPr lang="en-US" b="1" dirty="0" smtClean="0">
                <a:latin typeface="Times New Roman" charset="0"/>
                <a:ea typeface="ＭＳ Ｐゴシック" charset="0"/>
                <a:cs typeface="ＭＳ Ｐゴシック" charset="0"/>
              </a:rPr>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		Task Group 4 </a:t>
            </a:r>
            <a:endParaRPr lang="en-US" sz="2800" dirty="0">
              <a:latin typeface="Times New Roman" charset="0"/>
              <a:ea typeface="ＭＳ Ｐゴシック" charset="0"/>
              <a:cs typeface="ＭＳ Ｐゴシック" charset="0"/>
            </a:endParaRPr>
          </a:p>
        </p:txBody>
      </p:sp>
      <p:pic>
        <p:nvPicPr>
          <p:cNvPr id="5" name="Picture 4"/>
          <p:cNvPicPr>
            <a:picLocks noChangeAspect="1"/>
          </p:cNvPicPr>
          <p:nvPr/>
        </p:nvPicPr>
        <p:blipFill>
          <a:blip r:embed="rId4"/>
          <a:stretch>
            <a:fillRect/>
          </a:stretch>
        </p:blipFill>
        <p:spPr>
          <a:xfrm>
            <a:off x="762000" y="2600864"/>
            <a:ext cx="4512335" cy="3831090"/>
          </a:xfrm>
          <a:prstGeom prst="rect">
            <a:avLst/>
          </a:prstGeom>
        </p:spPr>
      </p:pic>
    </p:spTree>
    <p:extLst>
      <p:ext uri="{BB962C8B-B14F-4D97-AF65-F5344CB8AC3E}">
        <p14:creationId xmlns:p14="http://schemas.microsoft.com/office/powerpoint/2010/main" val="3532146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2015&gt;</a:t>
            </a:r>
            <a:endParaRPr lang="en-US" sz="1400" dirty="0"/>
          </a:p>
        </p:txBody>
      </p:sp>
      <p:sp>
        <p:nvSpPr>
          <p:cNvPr id="33794"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3379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3</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3</a:t>
            </a:fld>
            <a:endParaRPr lang="en-US"/>
          </a:p>
        </p:txBody>
      </p:sp>
      <p:sp>
        <p:nvSpPr>
          <p:cNvPr id="33797" name="Rectangle 2"/>
          <p:cNvSpPr>
            <a:spLocks noGrp="1" noChangeArrowheads="1"/>
          </p:cNvSpPr>
          <p:nvPr>
            <p:ph type="title" idx="4294967295"/>
          </p:nvPr>
        </p:nvSpPr>
        <p:spPr>
          <a:xfrm>
            <a:off x="685800" y="685800"/>
            <a:ext cx="7772400" cy="685800"/>
          </a:xfrm>
        </p:spPr>
        <p:txBody>
          <a:bodyPr/>
          <a:lstStyle/>
          <a:p>
            <a:r>
              <a:rPr lang="en-US" dirty="0" smtClean="0">
                <a:latin typeface="Times New Roman" charset="0"/>
                <a:ea typeface="ＭＳ Ｐゴシック" charset="0"/>
                <a:cs typeface="ＭＳ Ｐゴシック" charset="0"/>
              </a:rPr>
              <a:t>Intro</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smtClean="0">
                <a:latin typeface="Arial" charset="0"/>
                <a:ea typeface="ＭＳ Ｐゴシック" charset="0"/>
                <a:cs typeface="ＭＳ Ｐゴシック" charset="0"/>
              </a:rPr>
              <a:t>Acting Chair, </a:t>
            </a:r>
            <a:r>
              <a:rPr lang="en-US" sz="1800" dirty="0" smtClean="0">
                <a:latin typeface="Arial" charset="0"/>
                <a:ea typeface="ＭＳ Ｐゴシック" charset="0"/>
                <a:cs typeface="ＭＳ Ｐゴシック" charset="0"/>
              </a:rPr>
              <a:t>Secretary, et al:</a:t>
            </a:r>
            <a:r>
              <a:rPr lang="en-US" sz="1800" dirty="0" smtClean="0">
                <a:latin typeface="Arial" charset="0"/>
                <a:ea typeface="ＭＳ Ｐゴシック" charset="0"/>
                <a:cs typeface="ＭＳ Ｐゴシック" charset="0"/>
              </a:rPr>
              <a:t>	Ben Rolfe </a:t>
            </a:r>
            <a:endParaRPr lang="en-US" sz="1800" dirty="0">
              <a:latin typeface="Arial" charset="0"/>
              <a:ea typeface="ＭＳ Ｐゴシック" charset="0"/>
              <a:cs typeface="ＭＳ Ｐゴシック" charset="0"/>
            </a:endParaRPr>
          </a:p>
          <a:p>
            <a:pPr>
              <a:lnSpc>
                <a:spcPct val="80000"/>
              </a:lnSpc>
              <a:buFontTx/>
              <a:buNone/>
            </a:pPr>
            <a:endParaRPr lang="en-US" sz="1800" dirty="0" smtClean="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Agenda: </a:t>
            </a:r>
            <a:r>
              <a:rPr lang="en-US" sz="1800" dirty="0" smtClean="0">
                <a:latin typeface="Arial" charset="0"/>
                <a:ea typeface="ＭＳ Ｐゴシック" charset="0"/>
                <a:cs typeface="ＭＳ Ｐゴシック" charset="0"/>
              </a:rPr>
              <a:t>15-15-0646-00-004r</a:t>
            </a:r>
            <a:endParaRPr lang="en-US" sz="1800" dirty="0" smtClean="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hlinkClick r:id="rId2"/>
              </a:rPr>
              <a:t>https://</a:t>
            </a:r>
            <a:r>
              <a:rPr lang="en-US" sz="1800" dirty="0" smtClean="0">
                <a:latin typeface="Arial" charset="0"/>
                <a:ea typeface="ＭＳ Ｐゴシック" charset="0"/>
                <a:cs typeface="ＭＳ Ｐゴシック" charset="0"/>
                <a:hlinkClick r:id="rId2"/>
              </a:rPr>
              <a:t>mentor.ieee.org/802.15/dcn/15/15-15-0646-00-004r-tg4r-agenda-july-2015.xlsx</a:t>
            </a:r>
            <a:endParaRPr lang="en-US" sz="1800" dirty="0" smtClean="0">
              <a:latin typeface="Arial" charset="0"/>
              <a:ea typeface="ＭＳ Ｐゴシック" charset="0"/>
              <a:cs typeface="ＭＳ Ｐゴシック" charset="0"/>
            </a:endParaRPr>
          </a:p>
          <a:p>
            <a:pPr>
              <a:lnSpc>
                <a:spcPct val="80000"/>
              </a:lnSpc>
              <a:buFontTx/>
              <a:buNone/>
            </a:pPr>
            <a:endParaRPr lang="en-US" sz="1800" dirty="0" smtClean="0">
              <a:latin typeface="Arial" charset="0"/>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&lt;July 2015&gt;</a:t>
            </a:r>
            <a:endParaRPr lang="en-US" dirty="0"/>
          </a:p>
        </p:txBody>
      </p:sp>
      <p:sp>
        <p:nvSpPr>
          <p:cNvPr id="3" name="Footer Placeholder 2"/>
          <p:cNvSpPr>
            <a:spLocks noGrp="1"/>
          </p:cNvSpPr>
          <p:nvPr>
            <p:ph type="ftr" sz="quarter" idx="11"/>
          </p:nvPr>
        </p:nvSpPr>
        <p:spPr/>
        <p:txBody>
          <a:bodyPr/>
          <a:lstStyle/>
          <a:p>
            <a:pPr>
              <a:defRPr/>
            </a:pPr>
            <a:r>
              <a:rPr lang="en-US" smtClean="0"/>
              <a:t>&lt;Ben Rolfe&gt;, &lt;Blind Creek Associates&gt;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4</a:t>
            </a:fld>
            <a:endParaRPr lang="en-US"/>
          </a:p>
        </p:txBody>
      </p:sp>
      <p:sp>
        <p:nvSpPr>
          <p:cNvPr id="5" name="Rectangle 4"/>
          <p:cNvSpPr/>
          <p:nvPr/>
        </p:nvSpPr>
        <p:spPr>
          <a:xfrm>
            <a:off x="2257908" y="2967335"/>
            <a:ext cx="4628191" cy="923330"/>
          </a:xfrm>
          <a:prstGeom prst="rect">
            <a:avLst/>
          </a:prstGeom>
          <a:noFill/>
        </p:spPr>
        <p:txBody>
          <a:bodyPr wrap="none" lIns="91440" tIns="45720" rIns="91440" bIns="45720">
            <a:spAutoFit/>
          </a:bodyPr>
          <a:lstStyle/>
          <a:p>
            <a:pPr algn="ctr"/>
            <a:r>
              <a:rPr lang="en-US" sz="54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Opening Slides</a:t>
            </a:r>
            <a:endParaRPr lang="en-U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345564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anose="020B0604020202020204" pitchFamily="34" charset="0"/>
              <a:buChar char="•"/>
            </a:pPr>
            <a:r>
              <a:rPr lang="en-US" altLang="en-US" sz="1400" b="1" dirty="0" smtClean="0"/>
              <a:t>Show slides #1 through #4 of this presentation</a:t>
            </a:r>
          </a:p>
          <a:p>
            <a:pPr lvl="1">
              <a:lnSpc>
                <a:spcPct val="80000"/>
              </a:lnSpc>
              <a:buFont typeface="Arial" panose="020B0604020202020204" pitchFamily="34" charset="0"/>
              <a:buChar char="•"/>
            </a:pPr>
            <a:r>
              <a:rPr lang="en-US" altLang="en-US" sz="1400" b="1" dirty="0" smtClean="0"/>
              <a:t>Advise the WG attendees that:</a:t>
            </a:r>
            <a:r>
              <a:rPr lang="en-US" altLang="en-US" sz="1400" dirty="0" smtClean="0"/>
              <a:t> </a:t>
            </a:r>
          </a:p>
          <a:p>
            <a:pPr lvl="2">
              <a:lnSpc>
                <a:spcPct val="80000"/>
              </a:lnSpc>
              <a:buFont typeface="Arial" panose="020B0604020202020204"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anose="020B0604020202020204"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anose="020B0604020202020204"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anose="020B0604020202020204"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anose="020B0604020202020204"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dirty="0" smtClean="0"/>
          </a:p>
          <a:p>
            <a:pPr lvl="1">
              <a:lnSpc>
                <a:spcPct val="80000"/>
              </a:lnSpc>
              <a:spcBef>
                <a:spcPct val="5000"/>
              </a:spcBef>
              <a:buFont typeface="Arial" panose="020B0604020202020204"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a:solidFill>
                  <a:srgbClr val="000000"/>
                </a:solidFill>
                <a:latin typeface="Times New Roman" panose="02020603050405020304" pitchFamily="18" charset="0"/>
                <a:ea typeface="+mn-ea"/>
                <a:cs typeface="Arial" panose="020B0604020202020204" pitchFamily="34" charset="0"/>
              </a:rPr>
              <a:t>(Optional to be shown)</a:t>
            </a:r>
          </a:p>
        </p:txBody>
      </p:sp>
    </p:spTree>
    <p:extLst>
      <p:ext uri="{BB962C8B-B14F-4D97-AF65-F5344CB8AC3E}">
        <p14:creationId xmlns:p14="http://schemas.microsoft.com/office/powerpoint/2010/main" val="2210118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anose="020B0604020202020204"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anose="020B0604020202020204"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anose="020B0604020202020204"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smtClean="0">
                <a:solidFill>
                  <a:srgbClr val="003399"/>
                </a:solidFill>
              </a:rPr>
              <a:t>No duty to perform a patent search</a:t>
            </a:r>
            <a:endParaRPr lang="en-US" altLang="en-US" sz="160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rgbClr val="000000"/>
                </a:solidFill>
                <a:latin typeface="Times New Roman" panose="02020603050405020304" pitchFamily="18" charset="0"/>
                <a:ea typeface="+mn-ea"/>
                <a:cs typeface="Arial" panose="020B0604020202020204" pitchFamily="34" charset="0"/>
              </a:rPr>
              <a:t>Slide #1</a:t>
            </a:r>
          </a:p>
        </p:txBody>
      </p:sp>
    </p:spTree>
    <p:extLst>
      <p:ext uri="{BB962C8B-B14F-4D97-AF65-F5344CB8AC3E}">
        <p14:creationId xmlns:p14="http://schemas.microsoft.com/office/powerpoint/2010/main" val="3654580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rgbClr val="000000"/>
                </a:solidFill>
                <a:latin typeface="Times New Roman" panose="02020603050405020304" pitchFamily="18" charset="0"/>
                <a:ea typeface="+mn-ea"/>
                <a:cs typeface="Arial" panose="020B0604020202020204" pitchFamily="34" charset="0"/>
              </a:rPr>
              <a:t>Slide #2</a:t>
            </a:r>
            <a:endParaRPr lang="en-US" altLang="en-US" sz="2400">
              <a:solidFill>
                <a:srgbClr val="000000"/>
              </a:solidFill>
              <a:latin typeface="Times New Roman" panose="02020603050405020304" pitchFamily="18" charset="0"/>
              <a:ea typeface="+mn-ea"/>
              <a:cs typeface="Arial" panose="020B0604020202020204" pitchFamily="34"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ea typeface="+mn-ea"/>
                <a:cs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ea typeface="+mn-ea"/>
              <a:cs typeface="Arial" panose="020B0604020202020204" pitchFamily="34" charset="0"/>
            </a:endParaRPr>
          </a:p>
          <a:p>
            <a:pPr algn="ctr">
              <a:lnSpc>
                <a:spcPct val="80000"/>
              </a:lnSpc>
              <a:buFont typeface="Monotype Sorts"/>
              <a:buNone/>
            </a:pPr>
            <a:r>
              <a:rPr lang="en-US" altLang="en-US" sz="1200" b="1">
                <a:ea typeface="+mn-ea"/>
                <a:cs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29316760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rgbClr val="000000"/>
                </a:solidFill>
                <a:latin typeface="Times New Roman" panose="02020603050405020304" pitchFamily="18" charset="0"/>
                <a:ea typeface="+mn-ea"/>
                <a:cs typeface="Arial" panose="020B0604020202020204" pitchFamily="34" charset="0"/>
              </a:rPr>
              <a:t>Slide #3</a:t>
            </a:r>
          </a:p>
        </p:txBody>
      </p:sp>
    </p:spTree>
    <p:extLst>
      <p:ext uri="{BB962C8B-B14F-4D97-AF65-F5344CB8AC3E}">
        <p14:creationId xmlns:p14="http://schemas.microsoft.com/office/powerpoint/2010/main" val="6848036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a typeface="+mn-ea"/>
              <a:cs typeface="Arial" panose="020B0604020202020204" pitchFamily="34" charset="0"/>
            </a:endParaRPr>
          </a:p>
          <a:p>
            <a:pPr>
              <a:lnSpc>
                <a:spcPct val="80000"/>
              </a:lnSpc>
              <a:spcAft>
                <a:spcPct val="40000"/>
              </a:spcAft>
              <a:buFont typeface="Arial" panose="020B0604020202020204" pitchFamily="34" charset="0"/>
              <a:buChar char="•"/>
            </a:pPr>
            <a:r>
              <a:rPr lang="en-US" altLang="en-US" sz="1800" b="1">
                <a:ea typeface="+mn-ea"/>
                <a:cs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ea typeface="+mn-ea"/>
                <a:cs typeface="Arial" panose="020B0604020202020204" pitchFamily="34" charset="0"/>
              </a:rPr>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ea typeface="+mn-ea"/>
                <a:cs typeface="Arial" panose="020B0604020202020204" pitchFamily="34" charset="0"/>
              </a:rPr>
              <a:t>Don’t discuss specific license rates, terms, or conditions.</a:t>
            </a:r>
          </a:p>
          <a:p>
            <a:pPr lvl="2">
              <a:lnSpc>
                <a:spcPct val="80000"/>
              </a:lnSpc>
              <a:spcAft>
                <a:spcPct val="40000"/>
              </a:spcAft>
              <a:buFont typeface="Arial" panose="020B0604020202020204" pitchFamily="34" charset="0"/>
              <a:buChar char="•"/>
            </a:pPr>
            <a:r>
              <a:rPr lang="en-US" altLang="en-US" sz="1400">
                <a:ea typeface="+mn-ea"/>
                <a:cs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ea typeface="+mn-ea"/>
                <a:cs typeface="Arial" panose="020B0604020202020204" pitchFamily="34" charset="0"/>
              </a:rPr>
              <a:t>Technical considerations remain primary focus</a:t>
            </a:r>
            <a:endParaRPr lang="en-US" altLang="en-US" sz="1400">
              <a:ea typeface="+mn-ea"/>
              <a:cs typeface="Arial" panose="020B0604020202020204" pitchFamily="34" charset="0"/>
            </a:endParaRPr>
          </a:p>
          <a:p>
            <a:pPr lvl="1">
              <a:lnSpc>
                <a:spcPct val="80000"/>
              </a:lnSpc>
              <a:spcAft>
                <a:spcPct val="40000"/>
              </a:spcAft>
              <a:buFont typeface="Arial" panose="020B0604020202020204" pitchFamily="34" charset="0"/>
              <a:buChar char="•"/>
            </a:pPr>
            <a:r>
              <a:rPr lang="en-US" altLang="en-US" sz="1600" b="1">
                <a:ea typeface="+mn-ea"/>
                <a:cs typeface="Arial" panose="020B0604020202020204" pitchFamily="34" charset="0"/>
              </a:rPr>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ea typeface="+mn-ea"/>
                <a:cs typeface="Arial" panose="020B0604020202020204" pitchFamily="34" charset="0"/>
              </a:rPr>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ea typeface="+mn-ea"/>
                <a:cs typeface="Arial" panose="020B0604020202020204" pitchFamily="34" charset="0"/>
              </a:rPr>
              <a:t>Don’t be silent if inappropriate topics are discussed … do formally object.</a:t>
            </a:r>
          </a:p>
          <a:p>
            <a:pPr algn="ctr">
              <a:lnSpc>
                <a:spcPct val="80000"/>
              </a:lnSpc>
              <a:buFont typeface="Monotype Sorts"/>
              <a:buNone/>
            </a:pPr>
            <a:r>
              <a:rPr lang="en-US" altLang="en-US" sz="1000" b="1">
                <a:ea typeface="+mn-ea"/>
                <a:cs typeface="Arial" panose="020B0604020202020204" pitchFamily="34" charset="0"/>
              </a:rPr>
              <a:t>---------------------------------------------------------------   </a:t>
            </a:r>
            <a:endParaRPr lang="en-US" altLang="en-US" sz="1200" b="1">
              <a:ea typeface="+mn-ea"/>
              <a:cs typeface="Arial" panose="020B0604020202020204" pitchFamily="34" charset="0"/>
            </a:endParaRPr>
          </a:p>
          <a:p>
            <a:pPr algn="ctr">
              <a:lnSpc>
                <a:spcPct val="80000"/>
              </a:lnSpc>
              <a:buFont typeface="Monotype Sorts"/>
              <a:buNone/>
            </a:pPr>
            <a:r>
              <a:rPr lang="en-US" altLang="en-US" sz="1200" b="1">
                <a:ea typeface="+mn-ea"/>
                <a:cs typeface="Arial" panose="020B0604020202020204" pitchFamily="34" charset="0"/>
              </a:rPr>
              <a:t>See </a:t>
            </a:r>
            <a:r>
              <a:rPr lang="en-US" altLang="en-US" sz="1200" b="1" i="1">
                <a:ea typeface="+mn-ea"/>
                <a:cs typeface="Arial" panose="020B0604020202020204" pitchFamily="34" charset="0"/>
              </a:rPr>
              <a:t>IEEE-SA Standards Board Operations Manual</a:t>
            </a:r>
            <a:r>
              <a:rPr lang="en-US" altLang="en-US" sz="1200" b="1">
                <a:ea typeface="+mn-ea"/>
                <a:cs typeface="Arial" panose="020B0604020202020204" pitchFamily="34" charset="0"/>
              </a:rPr>
              <a:t>, clause 5.3.10 and </a:t>
            </a:r>
            <a:r>
              <a:rPr lang="en-GB" altLang="en-US" sz="1200" b="1">
                <a:ea typeface="+mn-ea"/>
                <a:cs typeface="Arial" panose="020B0604020202020204" pitchFamily="34" charset="0"/>
              </a:rPr>
              <a:t>“Promoting Competition and Innovation: What You Need to Know about the IEEE Standards Association's Antitrust and Competition Policy”</a:t>
            </a:r>
            <a:r>
              <a:rPr lang="en-US" altLang="en-US" sz="1200" b="1">
                <a:ea typeface="+mn-ea"/>
                <a:cs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rgbClr val="000000"/>
                </a:solidFill>
                <a:latin typeface="Times New Roman" panose="02020603050405020304" pitchFamily="18" charset="0"/>
                <a:ea typeface="+mn-ea"/>
                <a:cs typeface="Arial" panose="020B0604020202020204" pitchFamily="34" charset="0"/>
              </a:rPr>
              <a:t>Slide #4</a:t>
            </a:r>
            <a:endParaRPr lang="en-US" altLang="en-US" sz="2400">
              <a:solidFill>
                <a:srgbClr val="000000"/>
              </a:solidFill>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11735147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23932</TotalTime>
  <Words>711</Words>
  <Application>Microsoft Office PowerPoint</Application>
  <PresentationFormat>On-screen Show (4:3)</PresentationFormat>
  <Paragraphs>120</Paragraphs>
  <Slides>12</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 Unicode MS</vt:lpstr>
      <vt:lpstr>ＭＳ Ｐゴシック</vt:lpstr>
      <vt:lpstr>Arial</vt:lpstr>
      <vt:lpstr>Helvetica</vt:lpstr>
      <vt:lpstr>Monotype Sorts</vt:lpstr>
      <vt:lpstr>Times New Roman</vt:lpstr>
      <vt:lpstr>Default Design</vt:lpstr>
      <vt:lpstr>PowerPoint Presentation</vt:lpstr>
      <vt:lpstr>   Task Group 4 </vt:lpstr>
      <vt:lpstr>Intro</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PowerPoint Presentation</vt:lpstr>
      <vt:lpstr>Status</vt:lpstr>
      <vt:lpstr>Thank You</vt:lpstr>
    </vt:vector>
  </TitlesOfParts>
  <Manager/>
  <Company>Blind Creek Associates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TG4r Opening Report for Atlanta</dc:title>
  <dc:subject>IEEE 802.15 &lt;TG4r Opening Report&gt;</dc:subject>
  <dc:creator>Benjamin A. Romfe</dc:creator>
  <cp:keywords/>
  <dc:description>15-15-0032-00-004r</dc:description>
  <cp:lastModifiedBy>Benjamin Rolfe</cp:lastModifiedBy>
  <cp:revision>553</cp:revision>
  <cp:lastPrinted>1998-02-10T13:28:06Z</cp:lastPrinted>
  <dcterms:created xsi:type="dcterms:W3CDTF">2009-07-12T16:25:16Z</dcterms:created>
  <dcterms:modified xsi:type="dcterms:W3CDTF">2015-09-15T06:20:41Z</dcterms:modified>
  <cp:category/>
</cp:coreProperties>
</file>